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8548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1940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74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5655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1179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48012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8162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0902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0880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2939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1767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6311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3272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9502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6977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7847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A3E9A-3B6A-4C7E-8784-D88399096D90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9B7138-E51E-49B4-AED6-1182DC4738B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7939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362403/ff_m/Diplomova_prace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362403/ff_m/Diplomova_prace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uploads/documents/czzp/aktuality/Cesi_ziji_dele_ale_trapi_je_civilizacni_nemoci/Zprava_o_zdravi_obyvatel_CR_.pdf" TargetMode="External"/><Relationship Id="rId2" Type="http://schemas.openxmlformats.org/officeDocument/2006/relationships/hyperlink" Target="http://is.muni.cz/th/362403/ff_m/Diplomova_prac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crypted-tbn2.gstatic.com/images?q=tbn:ANd9GcSRpNFAPuXDpNWKtRaFApg40Ojidf3L8NSIEyf21bxnZWSzbpoGF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th/362403/ff_m/Diplomova_prac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th/362403/ff_m/Diplomova_prac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s.muni.cz/th/362403/ff_m/Diplomova_prac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karnajablonec.cz/_cms/gf/modules/fotogalerie/1353399538_cs_5460_em_pe_pequeno_en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s.muni.cz/th/362403/ff_m/Diplomova_prac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.muni.cz/th/362403/ff_m/Diplomova_prace.pdf" TargetMode="External"/><Relationship Id="rId4" Type="http://schemas.openxmlformats.org/officeDocument/2006/relationships/hyperlink" Target="http://www.kulicka.com/images/stranky/original/3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sscr.cz/images/Gravident/picture7.jpg" TargetMode="External"/><Relationship Id="rId4" Type="http://schemas.openxmlformats.org/officeDocument/2006/relationships/hyperlink" Target="http://is.muni.cz/th/362403/ff_m/Diplomova_prace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ORÁLNÍ ZDRAVÍ</a:t>
            </a:r>
            <a:br>
              <a:rPr lang="cs-CZ" dirty="0" smtClean="0"/>
            </a:br>
            <a:r>
              <a:rPr lang="cs-CZ" dirty="0" smtClean="0"/>
              <a:t>DOSPĚLÉ POPULACE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</a:t>
            </a:r>
            <a:r>
              <a:rPr lang="cs-CZ" dirty="0" err="1" smtClean="0"/>
              <a:t>Obrusníková</a:t>
            </a:r>
            <a:endParaRPr lang="cs-CZ" dirty="0"/>
          </a:p>
          <a:p>
            <a:r>
              <a:rPr lang="cs-CZ" dirty="0" smtClean="0"/>
              <a:t>Tereza Štěpánková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78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ORÁLNÍ ZDRAVÍ VYBRANÝCH VĚKOVÝCH KATEGORIÍ V ROCE 2003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11162"/>
            <a:ext cx="8596668" cy="3880773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accent1"/>
                </a:solidFill>
              </a:rPr>
              <a:t>JEDINCI VE VĚKU 18 LET</a:t>
            </a:r>
          </a:p>
          <a:p>
            <a:pPr marL="1371600" lvl="3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5845917" y="2446721"/>
            <a:ext cx="6096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cs-CZ" i="1" dirty="0">
                <a:solidFill>
                  <a:schemeClr val="accent1"/>
                </a:solidFill>
              </a:rPr>
              <a:t>Stav </a:t>
            </a:r>
            <a:r>
              <a:rPr lang="cs-CZ" i="1" dirty="0" err="1">
                <a:solidFill>
                  <a:schemeClr val="accent1"/>
                </a:solidFill>
              </a:rPr>
              <a:t>parodontu</a:t>
            </a:r>
            <a:endParaRPr lang="cs-CZ" i="1" dirty="0">
              <a:solidFill>
                <a:schemeClr val="accent1"/>
              </a:solidFill>
            </a:endParaRP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CPI = 0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50, 7 %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CPI = 1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23, 5 %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CPI = 2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24, 8 %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CPI = 3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0, 9 %</a:t>
            </a: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82984" y="2519793"/>
            <a:ext cx="685388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cs-CZ" i="1" dirty="0" smtClean="0">
                <a:solidFill>
                  <a:schemeClr val="accent1"/>
                </a:solidFill>
              </a:rPr>
              <a:t>Kazivost </a:t>
            </a:r>
            <a:r>
              <a:rPr lang="cs-CZ" i="1" dirty="0">
                <a:solidFill>
                  <a:schemeClr val="accent1"/>
                </a:solidFill>
              </a:rPr>
              <a:t>a stav chrupu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Intaktní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stálý chrup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6, 5 %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Chrup postižený kazem adekvátně sanovaný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35, 8 %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Potřebovalo ošetření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57, 7 %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 extrakce pro kaz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95, 1 %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2395" y="4864678"/>
            <a:ext cx="98990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i="1" dirty="0">
                <a:solidFill>
                  <a:schemeClr val="accent1"/>
                </a:solidFill>
              </a:rPr>
              <a:t>Sociální rozdíly v kazivosti a stavu </a:t>
            </a:r>
            <a:r>
              <a:rPr lang="cs-CZ" i="1" dirty="0" smtClean="0">
                <a:solidFill>
                  <a:schemeClr val="accent1"/>
                </a:solidFill>
              </a:rPr>
              <a:t>chrupu</a:t>
            </a:r>
            <a:endParaRPr lang="cs-CZ" i="1" dirty="0">
              <a:solidFill>
                <a:schemeClr val="accent1"/>
              </a:solidFill>
            </a:endParaRPr>
          </a:p>
          <a:p>
            <a:pPr algn="just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skupině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18-letých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osob pracujících byl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nižší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podíl jedinců s intaktním chrupem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proti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jedincům ještě nepracujícím (studujícím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Skupina pracujících měla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signifikantně vyšší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průměrnou hodnotu kazivosti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než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skupina studujících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také vyšší průměrný počet zubů s neošetřeným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kazem proti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skupině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studujících.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8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av chrupu 18 let podle kraj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5" y="1054812"/>
            <a:ext cx="10753725" cy="43910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88275" y="5481173"/>
            <a:ext cx="66320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/>
              <a:t>ANALÝZA ORÁLNÍHO ZDRAVÍ VYBRANÝCH VĚKOVÝCH SKUPIN OBYVATEL ČESKÉ REPUBLIKY 2003, Tabulka č. 4.5</a:t>
            </a:r>
            <a:endParaRPr lang="cs-CZ" sz="800" dirty="0" smtClean="0">
              <a:hlinkClick r:id="rId3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367862" y="4277709"/>
            <a:ext cx="388883" cy="3153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ORÁLNÍ ZDRAVÍ VYBRANÝCH VĚKOVÝCH KATEGORIÍ V ROCE 2003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11162"/>
            <a:ext cx="8596668" cy="3880773"/>
          </a:xfrm>
        </p:spPr>
        <p:txBody>
          <a:bodyPr/>
          <a:lstStyle/>
          <a:p>
            <a:r>
              <a:rPr lang="cs-CZ" sz="2400" b="1" dirty="0" smtClean="0">
                <a:solidFill>
                  <a:schemeClr val="accent1"/>
                </a:solidFill>
              </a:rPr>
              <a:t>JEDINCI VE VĚKU 35-44 LET</a:t>
            </a:r>
          </a:p>
          <a:p>
            <a:pPr marL="1371600" lvl="3" indent="0">
              <a:buNone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5845917" y="2446721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ct val="150000"/>
              </a:lnSpc>
            </a:pPr>
            <a:r>
              <a:rPr lang="cs-CZ" i="1" dirty="0">
                <a:solidFill>
                  <a:schemeClr val="accent1"/>
                </a:solidFill>
              </a:rPr>
              <a:t>Stav </a:t>
            </a:r>
            <a:r>
              <a:rPr lang="cs-CZ" i="1" dirty="0" err="1">
                <a:solidFill>
                  <a:schemeClr val="accent1"/>
                </a:solidFill>
              </a:rPr>
              <a:t>parodontu</a:t>
            </a:r>
            <a:endParaRPr lang="cs-CZ" i="1" dirty="0">
              <a:solidFill>
                <a:schemeClr val="accent1"/>
              </a:solidFill>
            </a:endParaRP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CPI = 0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12, 1 %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CPI = 1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13, 1 %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CPI = 2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55, 4 %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CPI = 3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16, 1 %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CPI = 4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3,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 %</a:t>
            </a:r>
            <a:endParaRPr lang="cs-CZ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82984" y="2519793"/>
            <a:ext cx="685388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cs-CZ" i="1" dirty="0" smtClean="0">
                <a:solidFill>
                  <a:schemeClr val="accent1"/>
                </a:solidFill>
              </a:rPr>
              <a:t>Kazivost </a:t>
            </a:r>
            <a:r>
              <a:rPr lang="cs-CZ" i="1" dirty="0">
                <a:solidFill>
                  <a:schemeClr val="accent1"/>
                </a:solidFill>
              </a:rPr>
              <a:t>a stav chrupu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Intaktní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stálý chrup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0, 2 %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Chrup postižený kazem adekvátně sanovaný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31, 2 %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Potřebovalo ošetření 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68, 6 %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Bez extrakce pro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kaz, s alespoň 20 zuby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94, 6 %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5379" y="4778845"/>
            <a:ext cx="10508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accent1"/>
                </a:solidFill>
              </a:rPr>
              <a:t>Zubní náhrady</a:t>
            </a:r>
          </a:p>
          <a:p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Náhradu v horní čelisti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8, 4 %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fixní a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1, 8 %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částečnou, v dolní čelisti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5, 1 %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fixní a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0, 3 %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částečnou osob.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612395" y="5411216"/>
            <a:ext cx="10360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i="1" dirty="0">
                <a:solidFill>
                  <a:schemeClr val="accent1"/>
                </a:solidFill>
              </a:rPr>
              <a:t>Sociální rozdíly v kazivosti a stavu </a:t>
            </a:r>
            <a:r>
              <a:rPr lang="cs-CZ" i="1" dirty="0" smtClean="0">
                <a:solidFill>
                  <a:schemeClr val="accent1"/>
                </a:solidFill>
              </a:rPr>
              <a:t>chrupu</a:t>
            </a:r>
          </a:p>
          <a:p>
            <a:pPr algn="just"/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Podíl osob se sanovaným chrupem byl vyšší v kategoriích technických, zdravotních a pedagogických pracovníků. Naopak v kategoriích dělnických profesí a u nekvalifikovaných osob byl podíl sanovaného chrupu nejnižší a současně nejvyšší podíl osob potřebujících ošetření, </a:t>
            </a:r>
            <a:r>
              <a:rPr lang="cs-CZ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extrakci zubu.</a:t>
            </a:r>
          </a:p>
        </p:txBody>
      </p:sp>
    </p:spTree>
    <p:extLst>
      <p:ext uri="{BB962C8B-B14F-4D97-AF65-F5344CB8AC3E}">
        <p14:creationId xmlns="" xmlns:p14="http://schemas.microsoft.com/office/powerpoint/2010/main" val="39938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5-44 let sociální skupi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" y="741800"/>
            <a:ext cx="10715625" cy="52482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46235" y="600669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ANALÝZA ORÁLNÍHO ZDRAVÍ VYBRANÝCH VĚKOVÝCH SKUPIN OBYVATEL ČESKÉ REPUBLIKY 2003, Tabulka č. 5.12</a:t>
            </a:r>
            <a:endParaRPr lang="cs-CZ" sz="800" dirty="0" smtClean="0">
              <a:hlinkClick r:id="rId3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4866290" y="2154620"/>
            <a:ext cx="977462" cy="525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892566" y="4072758"/>
            <a:ext cx="977462" cy="525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8132411" y="3676518"/>
            <a:ext cx="977462" cy="525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8177234" y="4409830"/>
            <a:ext cx="977462" cy="525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8177235" y="5066047"/>
            <a:ext cx="977462" cy="525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903077" y="2548758"/>
            <a:ext cx="977462" cy="525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ORÁLNÍHO ZDRAVÍ VYBRANÝCH VĚKOVÝCH SKUPIN OBYVATEL ČESKÉ REPUBLIKY 2003, Výzkumný ústav stomatologický, 1. LF UK a VFN, Praha Ústav zdravotnických informací a statistiky České republiky</a:t>
            </a:r>
          </a:p>
          <a:p>
            <a:r>
              <a:rPr lang="cs-CZ" dirty="0" smtClean="0"/>
              <a:t>Monitorování orálního zdraví u dětí v České republice, Institut postgraduálního vzdělávání ve zdravotnictví, Praha Škola veřejného zdravotnictví</a:t>
            </a:r>
          </a:p>
          <a:p>
            <a:r>
              <a:rPr lang="cs-CZ" dirty="0" smtClean="0">
                <a:hlinkClick r:id="rId2"/>
              </a:rPr>
              <a:t>http://is.muni.cz/th/362403/ff_m/Diplomova_prace.pdf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szu.cz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uploads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documents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czzp</a:t>
            </a:r>
            <a:r>
              <a:rPr lang="cs-CZ" dirty="0" smtClean="0">
                <a:hlinkClick r:id="rId3"/>
              </a:rPr>
              <a:t>/aktuality/Cesi_</a:t>
            </a:r>
            <a:r>
              <a:rPr lang="cs-CZ" dirty="0" err="1" smtClean="0">
                <a:hlinkClick r:id="rId3"/>
              </a:rPr>
              <a:t>ziji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dele</a:t>
            </a:r>
            <a:r>
              <a:rPr lang="cs-CZ" dirty="0" smtClean="0">
                <a:hlinkClick r:id="rId3"/>
              </a:rPr>
              <a:t>_ale_</a:t>
            </a:r>
            <a:r>
              <a:rPr lang="cs-CZ" dirty="0" err="1" smtClean="0">
                <a:hlinkClick r:id="rId3"/>
              </a:rPr>
              <a:t>trapi</a:t>
            </a:r>
            <a:r>
              <a:rPr lang="cs-CZ" dirty="0" smtClean="0">
                <a:hlinkClick r:id="rId3"/>
              </a:rPr>
              <a:t>_je_</a:t>
            </a:r>
            <a:r>
              <a:rPr lang="cs-CZ" dirty="0" err="1" smtClean="0">
                <a:hlinkClick r:id="rId3"/>
              </a:rPr>
              <a:t>civilizacni</a:t>
            </a:r>
            <a:r>
              <a:rPr lang="cs-CZ" dirty="0" smtClean="0">
                <a:hlinkClick r:id="rId3"/>
              </a:rPr>
              <a:t>_nemoci/Zprava_o_</a:t>
            </a:r>
            <a:r>
              <a:rPr lang="cs-CZ" dirty="0" err="1" smtClean="0">
                <a:hlinkClick r:id="rId3"/>
              </a:rPr>
              <a:t>zdravi</a:t>
            </a:r>
            <a:r>
              <a:rPr lang="cs-CZ" dirty="0" smtClean="0">
                <a:hlinkClick r:id="rId3"/>
              </a:rPr>
              <a:t>_obyvatel_CR_.</a:t>
            </a:r>
            <a:r>
              <a:rPr lang="cs-CZ" dirty="0" err="1" smtClean="0">
                <a:hlinkClick r:id="rId3"/>
              </a:rPr>
              <a:t>pdf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952" y="4536738"/>
            <a:ext cx="8596668" cy="1320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POZORNOST!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dent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849" y="304058"/>
            <a:ext cx="5013436" cy="501343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777655" y="542862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500" dirty="0" smtClean="0"/>
              <a:t>http://www.</a:t>
            </a:r>
            <a:r>
              <a:rPr lang="cs-CZ" sz="500" dirty="0" err="1" smtClean="0"/>
              <a:t>naturalgumption.com</a:t>
            </a:r>
            <a:r>
              <a:rPr lang="cs-CZ" sz="500" dirty="0" smtClean="0"/>
              <a:t>/</a:t>
            </a:r>
            <a:r>
              <a:rPr lang="cs-CZ" sz="500" dirty="0" err="1" smtClean="0"/>
              <a:t>wp</a:t>
            </a:r>
            <a:r>
              <a:rPr lang="cs-CZ" sz="500" dirty="0" smtClean="0"/>
              <a:t>-</a:t>
            </a:r>
            <a:r>
              <a:rPr lang="cs-CZ" sz="500" dirty="0" err="1" smtClean="0"/>
              <a:t>content</a:t>
            </a:r>
            <a:r>
              <a:rPr lang="cs-CZ" sz="500" dirty="0" smtClean="0"/>
              <a:t>/</a:t>
            </a:r>
            <a:r>
              <a:rPr lang="cs-CZ" sz="500" dirty="0" err="1" smtClean="0"/>
              <a:t>uploads</a:t>
            </a:r>
            <a:r>
              <a:rPr lang="cs-CZ" sz="500" dirty="0" smtClean="0"/>
              <a:t>/2013/08/Oral-</a:t>
            </a:r>
            <a:r>
              <a:rPr lang="cs-CZ" sz="500" dirty="0" err="1" smtClean="0"/>
              <a:t>Health</a:t>
            </a:r>
            <a:r>
              <a:rPr lang="cs-CZ" sz="500" dirty="0" smtClean="0"/>
              <a:t>-Coach.</a:t>
            </a:r>
            <a:r>
              <a:rPr lang="cs-CZ" sz="500" dirty="0" err="1" smtClean="0"/>
              <a:t>jpg</a:t>
            </a:r>
            <a:endParaRPr lang="cs-CZ" sz="500" dirty="0" smtClean="0"/>
          </a:p>
          <a:p>
            <a:r>
              <a:rPr lang="cs-CZ" sz="500" dirty="0" smtClean="0"/>
              <a:t>http://seniorsoralhealth.org/wp-content/uploads/WSDF-MindYourMouth-Logo1.jpg</a:t>
            </a:r>
          </a:p>
        </p:txBody>
      </p:sp>
      <p:pic>
        <p:nvPicPr>
          <p:cNvPr id="6" name="Obrázek 5" descr="mindyourmou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42" y="860611"/>
            <a:ext cx="4605506" cy="2099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ORÁLNÍ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080746"/>
            <a:ext cx="8596668" cy="3880773"/>
          </a:xfrm>
        </p:spPr>
        <p:txBody>
          <a:bodyPr>
            <a:normAutofit fontScale="92500"/>
          </a:bodyPr>
          <a:lstStyle/>
          <a:p>
            <a:pPr algn="just"/>
            <a:r>
              <a:rPr lang="cs-CZ" b="1" dirty="0">
                <a:solidFill>
                  <a:schemeClr val="accent1"/>
                </a:solidFill>
              </a:rPr>
              <a:t>Definice orálního zdraví </a:t>
            </a:r>
            <a:r>
              <a:rPr lang="cs-CZ" b="1" dirty="0" smtClean="0">
                <a:solidFill>
                  <a:schemeClr val="accent1"/>
                </a:solidFill>
              </a:rPr>
              <a:t>WHO</a:t>
            </a:r>
          </a:p>
          <a:p>
            <a:pPr lvl="1" algn="just"/>
            <a:r>
              <a:rPr lang="cs-CZ" dirty="0" smtClean="0"/>
              <a:t>Orální </a:t>
            </a:r>
            <a:r>
              <a:rPr lang="cs-CZ" dirty="0"/>
              <a:t>zdraví je stav bez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chronické bolesti dutiny ústní a tváře</a:t>
            </a:r>
            <a:r>
              <a:rPr lang="cs-CZ" dirty="0"/>
              <a:t>; nepřítomnost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maligních novotvarů </a:t>
            </a:r>
            <a:r>
              <a:rPr lang="cs-CZ" dirty="0"/>
              <a:t>v oblasti dutiny ústní, čelistí a krku; dále nepřítomnost vředovitých onemocnění v dutině ústní; stav prostý vrozených vad – včetně rozštěpů rtu a patra; stav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zdravých dásní </a:t>
            </a:r>
            <a:r>
              <a:rPr lang="cs-CZ" dirty="0"/>
              <a:t>a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závěsného aparátu zubu</a:t>
            </a:r>
            <a:r>
              <a:rPr lang="cs-CZ" dirty="0"/>
              <a:t>; také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nepřítomnost zubního kazu </a:t>
            </a:r>
            <a:r>
              <a:rPr lang="cs-CZ" dirty="0"/>
              <a:t>a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ztráty zubu </a:t>
            </a:r>
            <a:r>
              <a:rPr lang="cs-CZ" dirty="0"/>
              <a:t>a stav bez jiných nemocí či poruch, které mohou ovlivnit dutinu ústní</a:t>
            </a:r>
            <a:r>
              <a:rPr lang="cs-CZ" dirty="0" smtClean="0"/>
              <a:t>.</a:t>
            </a:r>
          </a:p>
          <a:p>
            <a:pPr marL="457200" lvl="1" indent="0" algn="just">
              <a:buNone/>
            </a:pPr>
            <a:endParaRPr lang="cs-CZ" dirty="0" smtClean="0"/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Chování podporující orální zdraví</a:t>
            </a:r>
          </a:p>
          <a:p>
            <a:pPr lvl="1" algn="just"/>
            <a:r>
              <a:rPr lang="cs-CZ" dirty="0"/>
              <a:t>Za chování, které má vztah ke zdraví chrupu a dutiny ústní, považujeme především provádění ústní hygieny, pravidelné preventivní prohlídky u zubaře a chování související obecně se zdravým či nezdravým životním stylem jako je kouření a strava</a:t>
            </a:r>
            <a:r>
              <a:rPr lang="cs-CZ" dirty="0" smtClean="0"/>
              <a:t>.</a:t>
            </a:r>
          </a:p>
          <a:p>
            <a:pPr lvl="1" algn="just"/>
            <a:endParaRPr lang="cs-CZ" dirty="0"/>
          </a:p>
          <a:p>
            <a:pPr marL="457200" lvl="1" indent="0" algn="just">
              <a:buNone/>
            </a:pPr>
            <a:r>
              <a:rPr lang="cs-CZ" sz="900" dirty="0">
                <a:hlinkClick r:id="rId2"/>
              </a:rPr>
              <a:t>https://encrypted-tbn2.gstatic.com/images?q=tbn:ANd9GcSRpNFAPuXDpNWKtRaFApg40Ojidf3L8NSIEyf21bxnZWSzbpoGFA</a:t>
            </a:r>
            <a:endParaRPr lang="cs-CZ" sz="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19" y="171624"/>
            <a:ext cx="4115776" cy="175877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36477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ORÁLNÍ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91032"/>
            <a:ext cx="8596668" cy="388077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KOUŘENÍ</a:t>
            </a:r>
          </a:p>
          <a:p>
            <a:endParaRPr lang="cs-CZ" b="1" dirty="0">
              <a:solidFill>
                <a:schemeClr val="accent1"/>
              </a:solidFill>
            </a:endParaRPr>
          </a:p>
          <a:p>
            <a:endParaRPr lang="cs-CZ" b="1" dirty="0" smtClean="0">
              <a:solidFill>
                <a:schemeClr val="accent1"/>
              </a:solidFill>
            </a:endParaRPr>
          </a:p>
          <a:p>
            <a:endParaRPr lang="cs-CZ" b="1" dirty="0">
              <a:solidFill>
                <a:schemeClr val="accent1"/>
              </a:solidFill>
            </a:endParaRPr>
          </a:p>
          <a:p>
            <a:endParaRPr lang="cs-CZ" b="1" dirty="0" smtClean="0">
              <a:solidFill>
                <a:schemeClr val="accent1"/>
              </a:solidFill>
            </a:endParaRPr>
          </a:p>
          <a:p>
            <a:r>
              <a:rPr lang="cs-CZ" b="1" dirty="0" smtClean="0">
                <a:solidFill>
                  <a:schemeClr val="accent1"/>
                </a:solidFill>
              </a:rPr>
              <a:t>KONZUMACE SLADKOSTÍ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8982961"/>
              </p:ext>
            </p:extLst>
          </p:nvPr>
        </p:nvGraphicFramePr>
        <p:xfrm>
          <a:off x="2784388" y="1334531"/>
          <a:ext cx="6746790" cy="21945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8930"/>
                <a:gridCol w="2248930"/>
                <a:gridCol w="2248930"/>
              </a:tblGrid>
              <a:tr h="31186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respondenti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ano,</a:t>
                      </a:r>
                      <a:r>
                        <a:rPr lang="cs-CZ" baseline="0" dirty="0" smtClean="0"/>
                        <a:t> kouřím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12, 5</a:t>
                      </a:r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kouřím „svátečně“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10, 9</a:t>
                      </a:r>
                      <a:endParaRPr lang="cs-CZ" dirty="0"/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přestal/a jsem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7, 0</a:t>
                      </a:r>
                      <a:endParaRPr lang="cs-CZ" dirty="0"/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ne, nekouřím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69, 5</a:t>
                      </a:r>
                      <a:endParaRPr lang="cs-CZ" dirty="0"/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0294261"/>
              </p:ext>
            </p:extLst>
          </p:nvPr>
        </p:nvGraphicFramePr>
        <p:xfrm>
          <a:off x="2789882" y="4228984"/>
          <a:ext cx="6815439" cy="22250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1813"/>
                <a:gridCol w="2271813"/>
                <a:gridCol w="227181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respondenti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6x a více /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22, 7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 – 5x /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26, 6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1 -2x</a:t>
                      </a:r>
                      <a:r>
                        <a:rPr lang="cs-CZ" baseline="0" dirty="0" smtClean="0"/>
                        <a:t> /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33, 6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méně než 1x</a:t>
                      </a:r>
                      <a:r>
                        <a:rPr lang="cs-CZ" sz="1600" baseline="0" dirty="0" smtClean="0"/>
                        <a:t> / týden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17, 2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713052" y="6545515"/>
            <a:ext cx="3722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is.muni.cz/th/362403/ff_m/Diplomova_prace.pdf</a:t>
            </a:r>
            <a:r>
              <a:rPr lang="cs-CZ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Tabulka č. 4, č. 5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6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ORÁLNÍ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91032"/>
            <a:ext cx="8596668" cy="3880773"/>
          </a:xfrm>
        </p:spPr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SLAZENÉ NÁPOJE</a:t>
            </a:r>
          </a:p>
          <a:p>
            <a:endParaRPr lang="cs-CZ" b="1" dirty="0">
              <a:solidFill>
                <a:schemeClr val="accent1"/>
              </a:solidFill>
            </a:endParaRPr>
          </a:p>
          <a:p>
            <a:endParaRPr lang="cs-CZ" b="1" dirty="0" smtClean="0">
              <a:solidFill>
                <a:schemeClr val="accent1"/>
              </a:solidFill>
            </a:endParaRPr>
          </a:p>
          <a:p>
            <a:endParaRPr lang="cs-CZ" b="1" dirty="0">
              <a:solidFill>
                <a:schemeClr val="accent1"/>
              </a:solidFill>
            </a:endParaRPr>
          </a:p>
          <a:p>
            <a:endParaRPr lang="cs-CZ" b="1" dirty="0" smtClean="0">
              <a:solidFill>
                <a:schemeClr val="accent1"/>
              </a:solidFill>
            </a:endParaRPr>
          </a:p>
          <a:p>
            <a:r>
              <a:rPr lang="cs-CZ" b="1" dirty="0" smtClean="0">
                <a:solidFill>
                  <a:schemeClr val="accent1"/>
                </a:solidFill>
              </a:rPr>
              <a:t>FREKVENCE ČIŠTĚNÍ ZUBŮ</a:t>
            </a:r>
          </a:p>
          <a:p>
            <a:pPr marL="0" indent="0">
              <a:buNone/>
            </a:pPr>
            <a:endParaRPr lang="cs-CZ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1224793"/>
              </p:ext>
            </p:extLst>
          </p:nvPr>
        </p:nvGraphicFramePr>
        <p:xfrm>
          <a:off x="3122139" y="1400432"/>
          <a:ext cx="6746790" cy="21945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8930"/>
                <a:gridCol w="2248930"/>
                <a:gridCol w="2248930"/>
              </a:tblGrid>
              <a:tr h="349286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respondenti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6x a více /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3, 1</a:t>
                      </a:r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 – 5x /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11, 7</a:t>
                      </a:r>
                      <a:endParaRPr lang="cs-CZ" dirty="0"/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1 -2x</a:t>
                      </a:r>
                      <a:r>
                        <a:rPr lang="cs-CZ" baseline="0" dirty="0" smtClean="0"/>
                        <a:t> /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33, 0</a:t>
                      </a:r>
                      <a:endParaRPr lang="cs-CZ" dirty="0"/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méně než 1x</a:t>
                      </a:r>
                      <a:r>
                        <a:rPr lang="cs-CZ" sz="1600" baseline="0" dirty="0" smtClean="0"/>
                        <a:t> / týden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53, 1</a:t>
                      </a:r>
                      <a:endParaRPr lang="cs-CZ" dirty="0"/>
                    </a:p>
                  </a:txBody>
                  <a:tcPr/>
                </a:tc>
              </a:tr>
              <a:tr h="3118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4303247"/>
              </p:ext>
            </p:extLst>
          </p:nvPr>
        </p:nvGraphicFramePr>
        <p:xfrm>
          <a:off x="3119395" y="4187795"/>
          <a:ext cx="6815439" cy="22250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71813"/>
                <a:gridCol w="2271813"/>
                <a:gridCol w="227181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respondenti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méně</a:t>
                      </a:r>
                      <a:r>
                        <a:rPr lang="cs-CZ" sz="1600" baseline="0" dirty="0" smtClean="0"/>
                        <a:t> než 1x denně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0, 8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1x</a:t>
                      </a:r>
                      <a:r>
                        <a:rPr lang="cs-CZ" baseline="0" dirty="0" smtClean="0"/>
                        <a:t> denně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12, 5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2x denně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</a:t>
                      </a:r>
                      <a:r>
                        <a:rPr lang="cs-CZ" baseline="0" dirty="0" smtClean="0"/>
                        <a:t> 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 každém</a:t>
                      </a:r>
                      <a:r>
                        <a:rPr lang="cs-CZ" sz="1600" baseline="0" dirty="0" smtClean="0"/>
                        <a:t> jídle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6, 3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032814" y="6437793"/>
            <a:ext cx="36840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http://is.muni.cz/th/362403/ff_m/Diplomova_prace.pdf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Tabulka č. 6, č. 7 </a:t>
            </a:r>
            <a:endParaRPr lang="cs-CZ" sz="800" dirty="0"/>
          </a:p>
        </p:txBody>
      </p:sp>
    </p:spTree>
    <p:extLst>
      <p:ext uri="{BB962C8B-B14F-4D97-AF65-F5344CB8AC3E}">
        <p14:creationId xmlns="" xmlns:p14="http://schemas.microsoft.com/office/powerpoint/2010/main" val="23482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UŽÍVANÝCH POMŮCEK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43073680"/>
              </p:ext>
            </p:extLst>
          </p:nvPr>
        </p:nvGraphicFramePr>
        <p:xfrm>
          <a:off x="850857" y="1864026"/>
          <a:ext cx="8596311" cy="2966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65437"/>
                <a:gridCol w="2865437"/>
                <a:gridCol w="286543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mtClean="0"/>
                        <a:t>respodenti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elektrický kartáček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7,</a:t>
                      </a:r>
                      <a:r>
                        <a:rPr lang="cs-CZ" baseline="0" dirty="0" smtClean="0"/>
                        <a:t> 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sólo</a:t>
                      </a:r>
                      <a:r>
                        <a:rPr lang="cs-CZ" baseline="0" dirty="0" smtClean="0"/>
                        <a:t> kartáček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6, 3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mezizubní kartáček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39, 8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zubní</a:t>
                      </a:r>
                      <a:r>
                        <a:rPr lang="cs-CZ" baseline="0" dirty="0" smtClean="0"/>
                        <a:t> 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37, 5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párátko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36, 7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ústní voda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60, 9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žvýkačky bez cukru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54,</a:t>
                      </a:r>
                      <a:r>
                        <a:rPr lang="cs-CZ" baseline="0" dirty="0" smtClean="0"/>
                        <a:t> 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532238" y="514058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http://is.muni.cz/th/362403/ff_m/Diplomova_prace.pdf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Tabulka č. 8</a:t>
            </a:r>
            <a:endParaRPr lang="cs-CZ" sz="800" dirty="0"/>
          </a:p>
        </p:txBody>
      </p:sp>
    </p:spTree>
    <p:extLst>
      <p:ext uri="{BB962C8B-B14F-4D97-AF65-F5344CB8AC3E}">
        <p14:creationId xmlns="" xmlns:p14="http://schemas.microsoft.com/office/powerpoint/2010/main" val="7416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ZUBNÍHO KARTÁČKU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" y="1567463"/>
            <a:ext cx="7326330" cy="3881437"/>
          </a:xfrm>
        </p:spPr>
      </p:pic>
      <p:sp>
        <p:nvSpPr>
          <p:cNvPr id="5" name="Obdélník 4"/>
          <p:cNvSpPr/>
          <p:nvPr/>
        </p:nvSpPr>
        <p:spPr>
          <a:xfrm>
            <a:off x="1089206" y="52180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hlinkClick r:id="rId3"/>
              </a:rPr>
              <a:t>http://www.lekarnajablonec.cz/_cms/gf/modules/fotogalerie/1353399538_cs_5460_em_pe_pequeno_enl.jpg</a:t>
            </a:r>
            <a:endParaRPr lang="cs-CZ" sz="800" dirty="0" smtClean="0"/>
          </a:p>
          <a:p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http://is.muni.cz/th/362403/ff_m/Diplomova_prace.pdf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Graf č. 7</a:t>
            </a:r>
            <a:endParaRPr lang="cs-CZ" sz="800" dirty="0" smtClean="0"/>
          </a:p>
          <a:p>
            <a:endParaRPr lang="cs-CZ" sz="8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41" y="107609"/>
            <a:ext cx="4040659" cy="538754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35262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PŘÍČINA ZUBNÍHO KAZU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14" y="1695119"/>
            <a:ext cx="6346291" cy="3881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47" y="184150"/>
            <a:ext cx="3175000" cy="34925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Obdélník 5"/>
          <p:cNvSpPr/>
          <p:nvPr/>
        </p:nvSpPr>
        <p:spPr>
          <a:xfrm>
            <a:off x="1616559" y="568427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>
                <a:hlinkClick r:id="rId4"/>
              </a:rPr>
              <a:t>http://www.kulicka.com/images/stranky/original/32.jpg</a:t>
            </a:r>
            <a:endParaRPr lang="cs-CZ" sz="800" dirty="0" smtClean="0"/>
          </a:p>
          <a:p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http://is.muni.cz/th/362403/ff_m/Diplomova_prace.pdf</a:t>
            </a:r>
            <a:r>
              <a:rPr lang="cs-CZ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Graf č. 14</a:t>
            </a:r>
            <a:endParaRPr lang="cs-CZ" sz="800" dirty="0" smtClean="0"/>
          </a:p>
        </p:txBody>
      </p:sp>
      <p:sp>
        <p:nvSpPr>
          <p:cNvPr id="7" name="Obdélník 6"/>
          <p:cNvSpPr/>
          <p:nvPr/>
        </p:nvSpPr>
        <p:spPr>
          <a:xfrm>
            <a:off x="5156886" y="5320490"/>
            <a:ext cx="6895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hlavní příčinu kazivosti zubů pokládá 40, 6 % respondentů genetickou predispozici, 50, 8 % nesprávnou ústní hygienu a 8, 6 % respondentů konzumaci sladkostí.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636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PŘÍČINA ZÁNĚTU DÁSNÍ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60" y="1699269"/>
            <a:ext cx="6240918" cy="3881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13" y="898139"/>
            <a:ext cx="4444861" cy="30356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Obdélník 6"/>
          <p:cNvSpPr/>
          <p:nvPr/>
        </p:nvSpPr>
        <p:spPr>
          <a:xfrm>
            <a:off x="5346356" y="5020100"/>
            <a:ext cx="6631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hlavní příčinu zánětu dásní pokládá 72, 7 % respondentů nesprávnou ústní hygienu, 14, 1 % nízké pH slin (kyselost), 9, 4 % zubní kaz a 3, 9 % konzumaci sladkostí.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650370" y="5855729"/>
            <a:ext cx="3332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smtClean="0">
                <a:hlinkClick r:id="rId4"/>
              </a:rPr>
              <a:t>http://is.muni.cz/th/362403/ff_m/Diplomova_prace.pdf</a:t>
            </a:r>
            <a:r>
              <a:rPr lang="cs-CZ" sz="800" dirty="0" smtClean="0"/>
              <a:t> Graf č. 15</a:t>
            </a:r>
          </a:p>
          <a:p>
            <a:r>
              <a:rPr lang="cs-CZ" sz="800" dirty="0" smtClean="0">
                <a:hlinkClick r:id="rId5"/>
              </a:rPr>
              <a:t>http://www.ssscr.cz/images/Gravident/picture7.jpg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="" xmlns:p14="http://schemas.microsoft.com/office/powerpoint/2010/main" val="29886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ORÁLNÍHO ZDRAVÍ 2003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Souhrnná </a:t>
            </a:r>
            <a:r>
              <a:rPr lang="cs-CZ" dirty="0"/>
              <a:t>zpráva o výsledcích statistického zjišťování v oboru stomatologie v roce </a:t>
            </a:r>
            <a:r>
              <a:rPr lang="cs-CZ" dirty="0" smtClean="0"/>
              <a:t>2003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chemeClr val="accent1"/>
                </a:solidFill>
              </a:rPr>
              <a:t>Charakter šetření</a:t>
            </a:r>
          </a:p>
          <a:p>
            <a:pPr lvl="1"/>
            <a:r>
              <a:rPr lang="pl-PL" dirty="0"/>
              <a:t>probíhalo od 1. 4. do 30. 4. </a:t>
            </a:r>
            <a:r>
              <a:rPr lang="pl-PL" dirty="0" smtClean="0"/>
              <a:t>2003</a:t>
            </a:r>
          </a:p>
          <a:p>
            <a:pPr lvl="1"/>
            <a:r>
              <a:rPr lang="cs-CZ" dirty="0" smtClean="0"/>
              <a:t>sledováno 6 vybraných </a:t>
            </a:r>
            <a:r>
              <a:rPr lang="cs-CZ" dirty="0"/>
              <a:t>věkových skupin </a:t>
            </a:r>
            <a:r>
              <a:rPr lang="cs-CZ" dirty="0" smtClean="0"/>
              <a:t>obyvatelstva - </a:t>
            </a:r>
            <a:r>
              <a:rPr lang="cs-CZ" dirty="0"/>
              <a:t>5, 12, 15,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cs-CZ" dirty="0"/>
              <a:t>,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35-44</a:t>
            </a:r>
            <a:r>
              <a:rPr lang="cs-CZ" dirty="0"/>
              <a:t> a 65-74 let, pro které </a:t>
            </a:r>
            <a:r>
              <a:rPr lang="cs-CZ" dirty="0" smtClean="0"/>
              <a:t>WHO stanovila </a:t>
            </a:r>
            <a:r>
              <a:rPr lang="cs-CZ" dirty="0"/>
              <a:t>parametry cílů orálního </a:t>
            </a:r>
            <a:r>
              <a:rPr lang="cs-CZ" dirty="0" smtClean="0"/>
              <a:t>zdraví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ostižení chrupu hodnoceno mezinárodně porovnatelnými ukazateli –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KPE, RI,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CPI</a:t>
            </a:r>
          </a:p>
          <a:p>
            <a:pPr lvl="1"/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85" y="0"/>
            <a:ext cx="4314715" cy="251691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41000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969</Words>
  <Application>Microsoft Office PowerPoint</Application>
  <PresentationFormat>Vlastní</PresentationFormat>
  <Paragraphs>184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Faseta</vt:lpstr>
      <vt:lpstr>ORÁLNÍ ZDRAVÍ DOSPĚLÉ POPULACE ČR</vt:lpstr>
      <vt:lpstr>ORÁLNÍ ZDRAVÍ</vt:lpstr>
      <vt:lpstr>FAKTORY OVLIVŇUJÍCÍ ORÁLNÍ ZDRAVÍ</vt:lpstr>
      <vt:lpstr>FAKTORY OVLIVŇUJÍCÍ ORÁLNÍ ZDRAVÍ</vt:lpstr>
      <vt:lpstr>PŘEHLED UŽÍVANÝCH POMŮCEK</vt:lpstr>
      <vt:lpstr>TYP ZUBNÍHO KARTÁČKU</vt:lpstr>
      <vt:lpstr>PŘÍČINA ZUBNÍHO KAZU</vt:lpstr>
      <vt:lpstr>PŘÍČINA ZÁNĚTU DÁSNÍ</vt:lpstr>
      <vt:lpstr>ANALÝZA ORÁLNÍHO ZDRAVÍ 2003</vt:lpstr>
      <vt:lpstr>ORÁLNÍ ZDRAVÍ VYBRANÝCH VĚKOVÝCH KATEGORIÍ V ROCE 2003</vt:lpstr>
      <vt:lpstr>Snímek 11</vt:lpstr>
      <vt:lpstr>ORÁLNÍ ZDRAVÍ VYBRANÝCH VĚKOVÝCH KATEGORIÍ V ROCE 2003</vt:lpstr>
      <vt:lpstr>Snímek 13</vt:lpstr>
      <vt:lpstr>ZDROJE</vt:lpstr>
      <vt:lpstr>DĚKUJEME ZA POZORNOST!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ORÁLNÍ ZDRAVÍ DOSPĚLÉ POPULACE ČR</dc:title>
  <dc:creator>Tereza Štěpánková</dc:creator>
  <cp:lastModifiedBy>Tereza</cp:lastModifiedBy>
  <cp:revision>26</cp:revision>
  <dcterms:created xsi:type="dcterms:W3CDTF">2015-05-06T08:22:59Z</dcterms:created>
  <dcterms:modified xsi:type="dcterms:W3CDTF">2015-05-11T08:42:22Z</dcterms:modified>
</cp:coreProperties>
</file>