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58"/>
    <a:srgbClr val="0066CC"/>
    <a:srgbClr val="3366FF"/>
    <a:srgbClr val="024B5A"/>
    <a:srgbClr val="020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BB0F0-326A-4426-BB4A-64F39F96BA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7A56-E8A0-4B97-945F-D54C80076E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2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7A56-E8A0-4B97-945F-D54C80076EB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5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39EAD9-8F3B-4DDB-9E05-D0981450C987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B6A73B-95A4-470D-A8D6-5D2985F487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ent.niigatau.ac.jp/prevent/perio/perio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267200"/>
          </a:xfrm>
        </p:spPr>
        <p:txBody>
          <a:bodyPr/>
          <a:lstStyle/>
          <a:p>
            <a:r>
              <a:rPr lang="cs-CZ" dirty="0" smtClean="0"/>
              <a:t>Orální zdraví dětské populace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6400800" cy="1752600"/>
          </a:xfrm>
        </p:spPr>
        <p:txBody>
          <a:bodyPr/>
          <a:lstStyle/>
          <a:p>
            <a:r>
              <a:rPr lang="cs-CZ" dirty="0" smtClean="0"/>
              <a:t>Monika Halamová</a:t>
            </a:r>
          </a:p>
          <a:p>
            <a:r>
              <a:rPr lang="cs-CZ" dirty="0" smtClean="0"/>
              <a:t>Anna Vaculíková</a:t>
            </a:r>
          </a:p>
          <a:p>
            <a:r>
              <a:rPr lang="cs-CZ" dirty="0" smtClean="0"/>
              <a:t>2. </a:t>
            </a:r>
            <a:r>
              <a:rPr lang="cs-CZ" dirty="0"/>
              <a:t>r</a:t>
            </a:r>
            <a:r>
              <a:rPr lang="cs-CZ" dirty="0" smtClean="0"/>
              <a:t>očník DEHY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7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Index potřeby ošetření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cs-CZ" b="1" dirty="0" smtClean="0">
                <a:solidFill>
                  <a:srgbClr val="043258"/>
                </a:solidFill>
              </a:rPr>
              <a:t>TN</a:t>
            </a:r>
            <a:r>
              <a:rPr lang="cs-CZ" dirty="0" smtClean="0">
                <a:solidFill>
                  <a:srgbClr val="043258"/>
                </a:solidFill>
              </a:rPr>
              <a:t> = </a:t>
            </a:r>
            <a:r>
              <a:rPr lang="cs-CZ" dirty="0" err="1" smtClean="0">
                <a:solidFill>
                  <a:srgbClr val="043258"/>
                </a:solidFill>
              </a:rPr>
              <a:t>treatment</a:t>
            </a:r>
            <a:r>
              <a:rPr lang="cs-CZ" dirty="0" smtClean="0">
                <a:solidFill>
                  <a:srgbClr val="043258"/>
                </a:solidFill>
              </a:rPr>
              <a:t> </a:t>
            </a:r>
            <a:r>
              <a:rPr lang="cs-CZ" dirty="0" err="1" smtClean="0">
                <a:solidFill>
                  <a:srgbClr val="043258"/>
                </a:solidFill>
              </a:rPr>
              <a:t>need</a:t>
            </a:r>
            <a:endParaRPr lang="cs-CZ" dirty="0" smtClean="0">
              <a:solidFill>
                <a:srgbClr val="043258"/>
              </a:solidFill>
            </a:endParaRPr>
          </a:p>
          <a:p>
            <a:r>
              <a:rPr lang="cs-CZ" dirty="0" smtClean="0">
                <a:solidFill>
                  <a:srgbClr val="043258"/>
                </a:solidFill>
              </a:rPr>
              <a:t>Opačný poměr než RI index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Kolik zubů (dětí) potřebuje zubní ošetření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Orientační informace</a:t>
            </a:r>
          </a:p>
          <a:p>
            <a:endParaRPr lang="cs-CZ" dirty="0">
              <a:solidFill>
                <a:srgbClr val="04325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410455" y="3922119"/>
                <a:ext cx="4323091" cy="8789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66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dirty="0" smtClean="0">
                    <a:solidFill>
                      <a:srgbClr val="043258"/>
                    </a:solidFill>
                  </a:rPr>
                  <a:t>TN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043258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0" i="1" smtClean="0">
                            <a:solidFill>
                              <a:srgbClr val="043258"/>
                            </a:solidFill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sz="3600" dirty="0">
                    <a:solidFill>
                      <a:srgbClr val="043258"/>
                    </a:solidFill>
                  </a:rPr>
                  <a:t> x 100 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5" y="3922119"/>
                <a:ext cx="4323091" cy="878959"/>
              </a:xfrm>
              <a:prstGeom prst="rect">
                <a:avLst/>
              </a:prstGeom>
              <a:blipFill rotWithShape="1">
                <a:blip r:embed="rId2"/>
                <a:stretch>
                  <a:fillRect b="-9934"/>
                </a:stretch>
              </a:blipFill>
              <a:ln w="38100">
                <a:solidFill>
                  <a:srgbClr val="0066CC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Studie „monitorování orálního zdraví u dětí v ČR“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43258"/>
                </a:solidFill>
              </a:rPr>
              <a:t>r</a:t>
            </a:r>
            <a:r>
              <a:rPr lang="cs-CZ" dirty="0" smtClean="0">
                <a:solidFill>
                  <a:srgbClr val="043258"/>
                </a:solidFill>
              </a:rPr>
              <a:t>. 2010</a:t>
            </a:r>
          </a:p>
          <a:p>
            <a:r>
              <a:rPr lang="cs-CZ" b="1" dirty="0" smtClean="0">
                <a:solidFill>
                  <a:srgbClr val="043258"/>
                </a:solidFill>
              </a:rPr>
              <a:t>Výsledky jednotlivých krajů:</a:t>
            </a:r>
          </a:p>
          <a:p>
            <a:pPr marL="0" indent="0">
              <a:buNone/>
            </a:pPr>
            <a:endParaRPr lang="cs-CZ" dirty="0">
              <a:solidFill>
                <a:srgbClr val="04325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" y="836712"/>
            <a:ext cx="762618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43258"/>
                </a:solidFill>
              </a:rPr>
              <a:t>Rozdíly mezi pohlavími:</a:t>
            </a:r>
            <a:endParaRPr lang="cs-CZ" b="1" dirty="0">
              <a:solidFill>
                <a:srgbClr val="04325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5846"/>
            <a:ext cx="7105650" cy="3876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71"/>
            <a:ext cx="4033305" cy="251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2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43258"/>
                </a:solidFill>
              </a:rPr>
              <a:t>zvyšující </a:t>
            </a:r>
            <a:r>
              <a:rPr lang="cs-CZ" dirty="0">
                <a:solidFill>
                  <a:srgbClr val="043258"/>
                </a:solidFill>
              </a:rPr>
              <a:t>se % dětí bez zubního </a:t>
            </a:r>
            <a:r>
              <a:rPr lang="cs-CZ" dirty="0" smtClean="0">
                <a:solidFill>
                  <a:srgbClr val="043258"/>
                </a:solidFill>
              </a:rPr>
              <a:t>kazu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snižující </a:t>
            </a:r>
            <a:r>
              <a:rPr lang="cs-CZ" dirty="0">
                <a:solidFill>
                  <a:srgbClr val="043258"/>
                </a:solidFill>
              </a:rPr>
              <a:t>se hodnoty </a:t>
            </a:r>
            <a:r>
              <a:rPr lang="cs-CZ" dirty="0" smtClean="0">
                <a:solidFill>
                  <a:srgbClr val="043258"/>
                </a:solidFill>
              </a:rPr>
              <a:t>KPE/</a:t>
            </a:r>
            <a:r>
              <a:rPr lang="cs-CZ" dirty="0" err="1" smtClean="0">
                <a:solidFill>
                  <a:srgbClr val="043258"/>
                </a:solidFill>
              </a:rPr>
              <a:t>kpe</a:t>
            </a:r>
            <a:endParaRPr lang="cs-CZ" dirty="0" smtClean="0">
              <a:solidFill>
                <a:srgbClr val="043258"/>
              </a:solidFill>
            </a:endParaRPr>
          </a:p>
          <a:p>
            <a:r>
              <a:rPr lang="cs-CZ" dirty="0" smtClean="0">
                <a:solidFill>
                  <a:srgbClr val="043258"/>
                </a:solidFill>
              </a:rPr>
              <a:t>nízká </a:t>
            </a:r>
            <a:r>
              <a:rPr lang="cs-CZ" dirty="0">
                <a:solidFill>
                  <a:srgbClr val="043258"/>
                </a:solidFill>
              </a:rPr>
              <a:t>hodnota </a:t>
            </a:r>
            <a:r>
              <a:rPr lang="cs-CZ" dirty="0" err="1">
                <a:solidFill>
                  <a:srgbClr val="043258"/>
                </a:solidFill>
              </a:rPr>
              <a:t>restorativního</a:t>
            </a:r>
            <a:r>
              <a:rPr lang="cs-CZ" dirty="0">
                <a:solidFill>
                  <a:srgbClr val="043258"/>
                </a:solidFill>
              </a:rPr>
              <a:t> </a:t>
            </a:r>
            <a:r>
              <a:rPr lang="cs-CZ" dirty="0" smtClean="0">
                <a:solidFill>
                  <a:srgbClr val="043258"/>
                </a:solidFill>
              </a:rPr>
              <a:t>indexu</a:t>
            </a:r>
            <a:endParaRPr lang="cs-CZ" dirty="0">
              <a:solidFill>
                <a:srgbClr val="043258"/>
              </a:solidFill>
            </a:endParaRPr>
          </a:p>
          <a:p>
            <a:endParaRPr lang="cs-CZ" dirty="0">
              <a:solidFill>
                <a:srgbClr val="043258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3043386"/>
            <a:ext cx="70770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Preventivní prohlídky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43258"/>
                </a:solidFill>
              </a:rPr>
              <a:t>Zubní péče </a:t>
            </a:r>
            <a:r>
              <a:rPr lang="cs-CZ" dirty="0" smtClean="0">
                <a:solidFill>
                  <a:srgbClr val="043258"/>
                </a:solidFill>
              </a:rPr>
              <a:t>v ČR </a:t>
            </a:r>
            <a:r>
              <a:rPr lang="cs-CZ" b="1" dirty="0" smtClean="0">
                <a:solidFill>
                  <a:srgbClr val="043258"/>
                </a:solidFill>
              </a:rPr>
              <a:t>částečně hrazena z </a:t>
            </a:r>
            <a:r>
              <a:rPr lang="cs-CZ" b="1" dirty="0">
                <a:solidFill>
                  <a:srgbClr val="043258"/>
                </a:solidFill>
              </a:rPr>
              <a:t>veřejného zdravotního </a:t>
            </a:r>
            <a:r>
              <a:rPr lang="cs-CZ" b="1" dirty="0" smtClean="0">
                <a:solidFill>
                  <a:srgbClr val="043258"/>
                </a:solidFill>
              </a:rPr>
              <a:t>pojištění</a:t>
            </a:r>
          </a:p>
          <a:p>
            <a:r>
              <a:rPr lang="cs-CZ" b="1" u="sng" dirty="0" smtClean="0">
                <a:solidFill>
                  <a:srgbClr val="043258"/>
                </a:solidFill>
              </a:rPr>
              <a:t>Standardní výkony </a:t>
            </a:r>
            <a:r>
              <a:rPr lang="cs-CZ" dirty="0" smtClean="0">
                <a:solidFill>
                  <a:srgbClr val="043258"/>
                </a:solidFill>
              </a:rPr>
              <a:t>- </a:t>
            </a:r>
            <a:r>
              <a:rPr lang="cs-CZ" i="1" dirty="0" smtClean="0">
                <a:solidFill>
                  <a:srgbClr val="043258"/>
                </a:solidFill>
              </a:rPr>
              <a:t>vstupní </a:t>
            </a:r>
            <a:r>
              <a:rPr lang="cs-CZ" i="1" dirty="0">
                <a:solidFill>
                  <a:srgbClr val="043258"/>
                </a:solidFill>
              </a:rPr>
              <a:t>a preventivní </a:t>
            </a:r>
            <a:r>
              <a:rPr lang="cs-CZ" i="1" dirty="0" smtClean="0">
                <a:solidFill>
                  <a:srgbClr val="043258"/>
                </a:solidFill>
              </a:rPr>
              <a:t>vyšetření + RTG snímky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smtClean="0">
                <a:solidFill>
                  <a:srgbClr val="043258"/>
                </a:solidFill>
              </a:rPr>
              <a:t>lokální </a:t>
            </a:r>
            <a:r>
              <a:rPr lang="cs-CZ" i="1" dirty="0">
                <a:solidFill>
                  <a:srgbClr val="043258"/>
                </a:solidFill>
              </a:rPr>
              <a:t>anestézie, dentoalveolární chirurgie (výjimkou jsou dentální implantáty), starší typy amalgámových výplní, ve frontálním úseku ZP hradí starší typ kompozitních výplní, ZP hradí bazální endodontické ošetření, z protetických výrobků plně hradí celkové snímací zubní náhrady, některé typy korunek (celokovové z obecného kovu a </a:t>
            </a:r>
            <a:r>
              <a:rPr lang="cs-CZ" i="1" dirty="0" err="1">
                <a:solidFill>
                  <a:srgbClr val="043258"/>
                </a:solidFill>
              </a:rPr>
              <a:t>celopryskyřičné</a:t>
            </a:r>
            <a:r>
              <a:rPr lang="cs-CZ" i="1" dirty="0" smtClean="0">
                <a:solidFill>
                  <a:srgbClr val="043258"/>
                </a:solidFill>
              </a:rPr>
              <a:t>) </a:t>
            </a:r>
          </a:p>
          <a:p>
            <a:r>
              <a:rPr lang="cs-CZ" b="1" u="sng" dirty="0" smtClean="0">
                <a:solidFill>
                  <a:srgbClr val="043258"/>
                </a:solidFill>
              </a:rPr>
              <a:t>Nadstandardní výkony</a:t>
            </a:r>
            <a:r>
              <a:rPr lang="cs-CZ" b="1" dirty="0" smtClean="0">
                <a:solidFill>
                  <a:srgbClr val="043258"/>
                </a:solidFill>
              </a:rPr>
              <a:t> 	</a:t>
            </a:r>
            <a:r>
              <a:rPr lang="cs-CZ" dirty="0" smtClean="0">
                <a:solidFill>
                  <a:srgbClr val="043258"/>
                </a:solidFill>
              </a:rPr>
              <a:t>- </a:t>
            </a:r>
            <a:r>
              <a:rPr lang="cs-CZ" b="1" dirty="0" smtClean="0">
                <a:solidFill>
                  <a:srgbClr val="043258"/>
                </a:solidFill>
              </a:rPr>
              <a:t>plně hrazeno pacientem </a:t>
            </a:r>
          </a:p>
          <a:p>
            <a:pPr marL="0" indent="0">
              <a:buNone/>
            </a:pPr>
            <a:r>
              <a:rPr lang="cs-CZ" dirty="0">
                <a:solidFill>
                  <a:srgbClr val="043258"/>
                </a:solidFill>
              </a:rPr>
              <a:t>	</a:t>
            </a:r>
            <a:r>
              <a:rPr lang="cs-CZ" dirty="0" smtClean="0">
                <a:solidFill>
                  <a:srgbClr val="043258"/>
                </a:solidFill>
              </a:rPr>
              <a:t>			- </a:t>
            </a:r>
            <a:r>
              <a:rPr lang="cs-CZ" i="1" dirty="0" smtClean="0">
                <a:solidFill>
                  <a:srgbClr val="043258"/>
                </a:solidFill>
              </a:rPr>
              <a:t>pečetění fisur</a:t>
            </a:r>
          </a:p>
          <a:p>
            <a:pPr>
              <a:buFontTx/>
              <a:buChar char="-"/>
            </a:pPr>
            <a:endParaRPr lang="cs-CZ" dirty="0">
              <a:solidFill>
                <a:srgbClr val="043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70/2012 Sb. o preventivních prohlídkách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b="1" u="sng" dirty="0" smtClean="0">
                <a:solidFill>
                  <a:srgbClr val="043258"/>
                </a:solidFill>
              </a:rPr>
              <a:t>§6 </a:t>
            </a:r>
            <a:r>
              <a:rPr lang="cs-CZ" sz="7200" b="1" u="sng" dirty="0">
                <a:solidFill>
                  <a:srgbClr val="043258"/>
                </a:solidFill>
              </a:rPr>
              <a:t>Obsah a časové rozmezí zubní preventivní </a:t>
            </a:r>
            <a:r>
              <a:rPr lang="cs-CZ" sz="7200" b="1" u="sng" dirty="0" smtClean="0">
                <a:solidFill>
                  <a:srgbClr val="043258"/>
                </a:solidFill>
              </a:rPr>
              <a:t>prohlídky:</a:t>
            </a:r>
          </a:p>
          <a:p>
            <a:r>
              <a:rPr lang="cs-CZ" sz="7200" dirty="0">
                <a:solidFill>
                  <a:srgbClr val="043258"/>
                </a:solidFill>
              </a:rPr>
              <a:t>Obsahem zubní preventivní prohlídky, která se provádí jedenkrát ročně </a:t>
            </a:r>
            <a:r>
              <a:rPr lang="cs-CZ" sz="7200" b="1" dirty="0">
                <a:solidFill>
                  <a:srgbClr val="043258"/>
                </a:solidFill>
              </a:rPr>
              <a:t>u dětí </a:t>
            </a:r>
            <a:r>
              <a:rPr lang="cs-CZ" sz="7200" dirty="0" smtClean="0">
                <a:solidFill>
                  <a:srgbClr val="043258"/>
                </a:solidFill>
              </a:rPr>
              <a:t>v prvním </a:t>
            </a:r>
            <a:r>
              <a:rPr lang="cs-CZ" sz="7200" dirty="0">
                <a:solidFill>
                  <a:srgbClr val="043258"/>
                </a:solidFill>
              </a:rPr>
              <a:t>roce života mezi šestým až dvanáctým měsícem a dvakrát ročně u dětí a dorostu od </a:t>
            </a:r>
            <a:r>
              <a:rPr lang="cs-CZ" sz="7200" dirty="0" smtClean="0">
                <a:solidFill>
                  <a:srgbClr val="043258"/>
                </a:solidFill>
              </a:rPr>
              <a:t>1 roku </a:t>
            </a:r>
            <a:r>
              <a:rPr lang="cs-CZ" sz="7200" dirty="0">
                <a:solidFill>
                  <a:srgbClr val="043258"/>
                </a:solidFill>
              </a:rPr>
              <a:t>života </a:t>
            </a:r>
            <a:r>
              <a:rPr lang="cs-CZ" sz="7200" b="1" dirty="0">
                <a:solidFill>
                  <a:srgbClr val="043258"/>
                </a:solidFill>
              </a:rPr>
              <a:t>do 18 let věku</a:t>
            </a:r>
            <a:r>
              <a:rPr lang="cs-CZ" sz="7200" dirty="0">
                <a:solidFill>
                  <a:srgbClr val="043258"/>
                </a:solidFill>
              </a:rPr>
              <a:t>, zpravidla po uplynutí 5 měsíců po provedení poslední </a:t>
            </a:r>
            <a:r>
              <a:rPr lang="cs-CZ" sz="7200" dirty="0" smtClean="0">
                <a:solidFill>
                  <a:srgbClr val="043258"/>
                </a:solidFill>
              </a:rPr>
              <a:t>zubní preventivní </a:t>
            </a:r>
            <a:r>
              <a:rPr lang="cs-CZ" sz="7200" dirty="0">
                <a:solidFill>
                  <a:srgbClr val="043258"/>
                </a:solidFill>
              </a:rPr>
              <a:t>prohlídky, </a:t>
            </a:r>
            <a:r>
              <a:rPr lang="cs-CZ" sz="7200" dirty="0" smtClean="0">
                <a:solidFill>
                  <a:srgbClr val="043258"/>
                </a:solidFill>
              </a:rPr>
              <a:t>je:</a:t>
            </a:r>
            <a:endParaRPr lang="cs-CZ" sz="7200" dirty="0">
              <a:solidFill>
                <a:srgbClr val="043258"/>
              </a:solidFill>
            </a:endParaRPr>
          </a:p>
          <a:p>
            <a:pPr marL="0" indent="0">
              <a:buNone/>
            </a:pPr>
            <a:r>
              <a:rPr lang="cs-CZ" sz="7200" b="1" dirty="0">
                <a:solidFill>
                  <a:srgbClr val="043258"/>
                </a:solidFill>
              </a:rPr>
              <a:t>a)</a:t>
            </a:r>
            <a:r>
              <a:rPr lang="cs-CZ" sz="7200" dirty="0">
                <a:solidFill>
                  <a:srgbClr val="043258"/>
                </a:solidFill>
              </a:rPr>
              <a:t> založení zdravotnické dokumentace při přijetí do péče,</a:t>
            </a:r>
          </a:p>
          <a:p>
            <a:pPr marL="0" indent="0">
              <a:buNone/>
            </a:pPr>
            <a:r>
              <a:rPr lang="cs-CZ" sz="7200" b="1" dirty="0">
                <a:solidFill>
                  <a:srgbClr val="043258"/>
                </a:solidFill>
              </a:rPr>
              <a:t>b)</a:t>
            </a:r>
            <a:r>
              <a:rPr lang="cs-CZ" sz="7200" dirty="0">
                <a:solidFill>
                  <a:srgbClr val="043258"/>
                </a:solidFill>
              </a:rPr>
              <a:t> anamnéza se zvláštním zřetelem na vývoj </a:t>
            </a:r>
            <a:r>
              <a:rPr lang="cs-CZ" sz="7200" dirty="0" err="1">
                <a:solidFill>
                  <a:srgbClr val="043258"/>
                </a:solidFill>
              </a:rPr>
              <a:t>orofaciální</a:t>
            </a:r>
            <a:r>
              <a:rPr lang="cs-CZ" sz="7200" dirty="0">
                <a:solidFill>
                  <a:srgbClr val="043258"/>
                </a:solidFill>
              </a:rPr>
              <a:t> soustavy ve věku 3, 6, 12 a 15 let,</a:t>
            </a:r>
          </a:p>
          <a:p>
            <a:pPr marL="0" indent="0">
              <a:buNone/>
            </a:pPr>
            <a:r>
              <a:rPr lang="cs-CZ" sz="7200" b="1" dirty="0">
                <a:solidFill>
                  <a:srgbClr val="043258"/>
                </a:solidFill>
              </a:rPr>
              <a:t>c)</a:t>
            </a:r>
            <a:r>
              <a:rPr lang="cs-CZ" sz="7200" dirty="0">
                <a:solidFill>
                  <a:srgbClr val="043258"/>
                </a:solidFill>
              </a:rPr>
              <a:t> vyšetření stavu chrupu, parodontu, stavu sliznice a měkkých tkání dutiny </a:t>
            </a:r>
            <a:r>
              <a:rPr lang="cs-CZ" sz="7200" dirty="0" smtClean="0">
                <a:solidFill>
                  <a:srgbClr val="043258"/>
                </a:solidFill>
              </a:rPr>
              <a:t>ústní, anomálií v postavení </a:t>
            </a:r>
            <a:r>
              <a:rPr lang="cs-CZ" sz="7200" dirty="0">
                <a:solidFill>
                  <a:srgbClr val="043258"/>
                </a:solidFill>
              </a:rPr>
              <a:t>zubů a čelistí,</a:t>
            </a:r>
          </a:p>
          <a:p>
            <a:pPr marL="0" indent="0">
              <a:buNone/>
            </a:pPr>
            <a:r>
              <a:rPr lang="cs-CZ" sz="7200" b="1" dirty="0">
                <a:solidFill>
                  <a:srgbClr val="043258"/>
                </a:solidFill>
              </a:rPr>
              <a:t>d) </a:t>
            </a:r>
            <a:r>
              <a:rPr lang="cs-CZ" sz="7200" dirty="0">
                <a:solidFill>
                  <a:srgbClr val="043258"/>
                </a:solidFill>
              </a:rPr>
              <a:t>prevence onkologická zaměřená na pátrání po </a:t>
            </a:r>
            <a:r>
              <a:rPr lang="cs-CZ" sz="7200" dirty="0" err="1">
                <a:solidFill>
                  <a:srgbClr val="043258"/>
                </a:solidFill>
              </a:rPr>
              <a:t>přednádorových</a:t>
            </a:r>
            <a:r>
              <a:rPr lang="cs-CZ" sz="7200" dirty="0">
                <a:solidFill>
                  <a:srgbClr val="043258"/>
                </a:solidFill>
              </a:rPr>
              <a:t> změnách i </a:t>
            </a:r>
            <a:r>
              <a:rPr lang="cs-CZ" sz="7200" dirty="0" smtClean="0">
                <a:solidFill>
                  <a:srgbClr val="043258"/>
                </a:solidFill>
              </a:rPr>
              <a:t>nádorových projevech </a:t>
            </a:r>
            <a:r>
              <a:rPr lang="cs-CZ" sz="7200" dirty="0">
                <a:solidFill>
                  <a:srgbClr val="043258"/>
                </a:solidFill>
              </a:rPr>
              <a:t>na chrupu, parodontu, čelistech a měkkých tkáních obličeje a krku,</a:t>
            </a:r>
          </a:p>
          <a:p>
            <a:pPr marL="0" indent="0">
              <a:buNone/>
            </a:pPr>
            <a:r>
              <a:rPr lang="cs-CZ" sz="7200" b="1" dirty="0">
                <a:solidFill>
                  <a:srgbClr val="043258"/>
                </a:solidFill>
              </a:rPr>
              <a:t>e)</a:t>
            </a:r>
            <a:r>
              <a:rPr lang="cs-CZ" sz="7200" dirty="0">
                <a:solidFill>
                  <a:srgbClr val="043258"/>
                </a:solidFill>
              </a:rPr>
              <a:t> poučení o významu prevence stomatologických onemocnění, o udržování správné </a:t>
            </a:r>
            <a:r>
              <a:rPr lang="cs-CZ" sz="7200" dirty="0" smtClean="0">
                <a:solidFill>
                  <a:srgbClr val="043258"/>
                </a:solidFill>
              </a:rPr>
              <a:t>hygieny dutiny </a:t>
            </a:r>
            <a:r>
              <a:rPr lang="cs-CZ" sz="7200" dirty="0">
                <a:solidFill>
                  <a:srgbClr val="043258"/>
                </a:solidFill>
              </a:rPr>
              <a:t>ústní, o správných stravovacích návycích, o významu </a:t>
            </a:r>
            <a:r>
              <a:rPr lang="cs-CZ" sz="7200" dirty="0" smtClean="0">
                <a:solidFill>
                  <a:srgbClr val="043258"/>
                </a:solidFill>
              </a:rPr>
              <a:t>fluoridové prevence </a:t>
            </a:r>
            <a:r>
              <a:rPr lang="cs-CZ" sz="7200" dirty="0">
                <a:solidFill>
                  <a:srgbClr val="043258"/>
                </a:solidFill>
              </a:rPr>
              <a:t>ve vztahu </a:t>
            </a:r>
            <a:r>
              <a:rPr lang="cs-CZ" sz="7200" dirty="0" smtClean="0">
                <a:solidFill>
                  <a:srgbClr val="043258"/>
                </a:solidFill>
              </a:rPr>
              <a:t>k riziku </a:t>
            </a:r>
            <a:r>
              <a:rPr lang="cs-CZ" sz="7200" dirty="0">
                <a:solidFill>
                  <a:srgbClr val="043258"/>
                </a:solidFill>
              </a:rPr>
              <a:t>vzniku zubního kazu a o riziku přenosu kariogenních mikroorganismů.</a:t>
            </a:r>
          </a:p>
          <a:p>
            <a:endParaRPr lang="cs-CZ" dirty="0">
              <a:solidFill>
                <a:srgbClr val="043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43258"/>
                </a:solidFill>
              </a:rPr>
              <a:t>Bálková, Š.: Monitorování orálního zdraví u dětí v České republice. Atestační práce z oboru veřejné zdravotnictví. Praha, 2010.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Vyhláška o preventivních prohlídkách (70/2012 Sb.)</a:t>
            </a:r>
            <a:endParaRPr lang="cs-CZ" dirty="0">
              <a:solidFill>
                <a:srgbClr val="043258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43258"/>
              </a:solidFill>
            </a:endParaRPr>
          </a:p>
          <a:p>
            <a:r>
              <a:rPr lang="cs-CZ" dirty="0">
                <a:solidFill>
                  <a:srgbClr val="043258"/>
                </a:solidFill>
              </a:rPr>
              <a:t>http://</a:t>
            </a:r>
            <a:r>
              <a:rPr lang="cs-CZ" dirty="0" smtClean="0">
                <a:solidFill>
                  <a:srgbClr val="043258"/>
                </a:solidFill>
              </a:rPr>
              <a:t>www.mzcr.cz/dokumenty/preventivni-prohlidky</a:t>
            </a:r>
            <a:endParaRPr lang="cs-CZ" dirty="0">
              <a:solidFill>
                <a:srgbClr val="043258"/>
              </a:solidFill>
            </a:endParaRPr>
          </a:p>
          <a:p>
            <a:endParaRPr lang="cs-CZ" dirty="0">
              <a:solidFill>
                <a:srgbClr val="043258"/>
              </a:solidFill>
            </a:endParaRPr>
          </a:p>
          <a:p>
            <a:r>
              <a:rPr lang="cs-CZ" dirty="0">
                <a:solidFill>
                  <a:srgbClr val="043258"/>
                </a:solidFill>
              </a:rPr>
              <a:t>http://</a:t>
            </a:r>
            <a:r>
              <a:rPr lang="cs-CZ" dirty="0" smtClean="0">
                <a:solidFill>
                  <a:srgbClr val="043258"/>
                </a:solidFill>
              </a:rPr>
              <a:t>www.who.cz</a:t>
            </a:r>
          </a:p>
          <a:p>
            <a:pPr marL="0" indent="0">
              <a:buNone/>
            </a:pPr>
            <a:endParaRPr lang="cs-CZ" dirty="0">
              <a:solidFill>
                <a:srgbClr val="043258"/>
              </a:solidFill>
            </a:endParaRPr>
          </a:p>
          <a:p>
            <a:r>
              <a:rPr lang="cs-CZ" dirty="0">
                <a:solidFill>
                  <a:srgbClr val="043258"/>
                </a:solidFill>
              </a:rPr>
              <a:t>http://</a:t>
            </a:r>
            <a:r>
              <a:rPr lang="cs-CZ" dirty="0" smtClean="0">
                <a:solidFill>
                  <a:srgbClr val="043258"/>
                </a:solidFill>
              </a:rPr>
              <a:t>www.szu.cz/Zpráva o zdraví obyvatel ČR</a:t>
            </a:r>
          </a:p>
          <a:p>
            <a:pPr marL="0" indent="0">
              <a:buNone/>
            </a:pPr>
            <a:endParaRPr lang="cs-CZ" dirty="0" smtClean="0">
              <a:solidFill>
                <a:srgbClr val="043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58" y="1783357"/>
            <a:ext cx="571968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608"/>
            <a:ext cx="8229600" cy="1600200"/>
          </a:xfrm>
        </p:spPr>
        <p:txBody>
          <a:bodyPr/>
          <a:lstStyle/>
          <a:p>
            <a:r>
              <a:rPr lang="cs-CZ" dirty="0" smtClean="0"/>
              <a:t>Definice orálního zdraví (WHO)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043258"/>
                </a:solidFill>
              </a:rPr>
              <a:t>Orální zdraví je stav: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bez chronické bolesti dutiny ústní a tváře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nepřítomnosti maligních novotvarů v oblasti dutiny ústní, čelistí a krku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nepřítomnosti vředovitých onemocnění v dutině ústní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stav prostý vrozených vad – včetně rozštěpů rtu a patra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stav zdravých dásní a závěsného aparátu zubu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nepřítomnosti zubního kazu a ztráty zubu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43258"/>
                </a:solidFill>
              </a:rPr>
              <a:t>stav bez jiných nemocí či poruch, které limitují individuální schopnosti v kousání, žvýkání, usmívání se, mluvení a také psychosociální blahobyt jedince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43258"/>
                </a:solidFill>
              </a:rPr>
              <a:t>rizikové faktory</a:t>
            </a:r>
            <a:r>
              <a:rPr lang="cs-CZ" dirty="0" smtClean="0">
                <a:solidFill>
                  <a:srgbClr val="043258"/>
                </a:solidFill>
              </a:rPr>
              <a:t>: nesprávné stravovací a výživové návyky, kouření a jiné formy užití tabáku, nadměrné užívání alkoholu a nedostatečná orální hygiena</a:t>
            </a:r>
            <a:endParaRPr lang="cs-CZ" dirty="0">
              <a:solidFill>
                <a:srgbClr val="043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452" y="764704"/>
            <a:ext cx="8229600" cy="469998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43258"/>
                </a:solidFill>
              </a:rPr>
              <a:t>WHO – </a:t>
            </a:r>
            <a:r>
              <a:rPr lang="cs-CZ" b="1" dirty="0" smtClean="0">
                <a:solidFill>
                  <a:srgbClr val="043258"/>
                </a:solidFill>
              </a:rPr>
              <a:t>„WHO Oral </a:t>
            </a:r>
            <a:r>
              <a:rPr lang="cs-CZ" b="1" dirty="0" err="1">
                <a:solidFill>
                  <a:srgbClr val="043258"/>
                </a:solidFill>
              </a:rPr>
              <a:t>H</a:t>
            </a:r>
            <a:r>
              <a:rPr lang="cs-CZ" b="1" dirty="0" err="1" smtClean="0">
                <a:solidFill>
                  <a:srgbClr val="043258"/>
                </a:solidFill>
              </a:rPr>
              <a:t>ealth</a:t>
            </a:r>
            <a:r>
              <a:rPr lang="cs-CZ" b="1" dirty="0" smtClean="0">
                <a:solidFill>
                  <a:srgbClr val="043258"/>
                </a:solidFill>
              </a:rPr>
              <a:t> Country“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Fakulta odontologie Univerzity v Malmö ve Švédsku</a:t>
            </a:r>
          </a:p>
          <a:p>
            <a:r>
              <a:rPr lang="cs-CZ" b="1" dirty="0" smtClean="0">
                <a:solidFill>
                  <a:srgbClr val="043258"/>
                </a:solidFill>
              </a:rPr>
              <a:t>Cíl: </a:t>
            </a:r>
            <a:r>
              <a:rPr lang="cs-CZ" dirty="0" smtClean="0">
                <a:solidFill>
                  <a:srgbClr val="043258"/>
                </a:solidFill>
              </a:rPr>
              <a:t>poskytovat celosvětová data týkající se zubních nemocí a stomatologické péče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Delší dobu neaktualizována (</a:t>
            </a:r>
            <a:r>
              <a:rPr lang="cs-CZ" b="1" dirty="0" smtClean="0">
                <a:solidFill>
                  <a:srgbClr val="043258"/>
                </a:solidFill>
              </a:rPr>
              <a:t>v ČR 2002</a:t>
            </a:r>
            <a:r>
              <a:rPr lang="cs-CZ" dirty="0" smtClean="0">
                <a:solidFill>
                  <a:srgbClr val="043258"/>
                </a:solidFill>
              </a:rPr>
              <a:t>)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Údaje o stavu parodontu a výskytu </a:t>
            </a:r>
            <a:r>
              <a:rPr lang="cs-CZ" dirty="0" err="1" smtClean="0">
                <a:solidFill>
                  <a:srgbClr val="043258"/>
                </a:solidFill>
              </a:rPr>
              <a:t>parodontopatií</a:t>
            </a:r>
            <a:endParaRPr lang="cs-CZ" dirty="0" smtClean="0">
              <a:solidFill>
                <a:srgbClr val="043258"/>
              </a:solidFill>
            </a:endParaRPr>
          </a:p>
          <a:p>
            <a:r>
              <a:rPr lang="cs-CZ" sz="2000" dirty="0">
                <a:solidFill>
                  <a:srgbClr val="043258"/>
                </a:solidFill>
                <a:hlinkClick r:id="rId2"/>
              </a:rPr>
              <a:t>http://</a:t>
            </a:r>
            <a:r>
              <a:rPr lang="cs-CZ" sz="2000" dirty="0" smtClean="0">
                <a:solidFill>
                  <a:srgbClr val="043258"/>
                </a:solidFill>
                <a:hlinkClick r:id="rId2"/>
              </a:rPr>
              <a:t>www.dent.niigatau.ac.jp/prevent/perio/perio.html</a:t>
            </a:r>
            <a:endParaRPr lang="cs-CZ" sz="2000" dirty="0" smtClean="0">
              <a:solidFill>
                <a:srgbClr val="043258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043258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4325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3861048"/>
            <a:ext cx="7668344" cy="24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4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600200"/>
          </a:xfrm>
        </p:spPr>
        <p:txBody>
          <a:bodyPr/>
          <a:lstStyle/>
          <a:p>
            <a:r>
              <a:rPr lang="cs-CZ" dirty="0" smtClean="0"/>
              <a:t>Orální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>
                <a:solidFill>
                  <a:srgbClr val="043258"/>
                </a:solidFill>
              </a:rPr>
              <a:t>Celosvětově</a:t>
            </a:r>
            <a:r>
              <a:rPr lang="cs-CZ" u="sng" dirty="0" smtClean="0">
                <a:solidFill>
                  <a:srgbClr val="043258"/>
                </a:solidFill>
              </a:rPr>
              <a:t> </a:t>
            </a:r>
            <a:r>
              <a:rPr lang="cs-CZ" dirty="0" smtClean="0">
                <a:solidFill>
                  <a:srgbClr val="043258"/>
                </a:solidFill>
              </a:rPr>
              <a:t>	- </a:t>
            </a:r>
            <a:r>
              <a:rPr lang="cs-CZ" b="1" dirty="0" smtClean="0">
                <a:solidFill>
                  <a:srgbClr val="043258"/>
                </a:solidFill>
              </a:rPr>
              <a:t>60- 90% </a:t>
            </a:r>
            <a:r>
              <a:rPr lang="cs-CZ" dirty="0" smtClean="0">
                <a:solidFill>
                  <a:srgbClr val="043258"/>
                </a:solidFill>
              </a:rPr>
              <a:t>dětí školního věku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43258"/>
                </a:solidFill>
              </a:rPr>
              <a:t>		 	- 100% dospělé populace</a:t>
            </a:r>
          </a:p>
          <a:p>
            <a:r>
              <a:rPr lang="cs-CZ" b="1" u="sng" dirty="0" smtClean="0">
                <a:solidFill>
                  <a:srgbClr val="043258"/>
                </a:solidFill>
              </a:rPr>
              <a:t>V ČR </a:t>
            </a:r>
            <a:r>
              <a:rPr lang="cs-CZ" dirty="0" smtClean="0">
                <a:solidFill>
                  <a:srgbClr val="043258"/>
                </a:solidFill>
              </a:rPr>
              <a:t>– stoupá počet dětí s chrupem bez kazu ve všech věkových skupinách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043258"/>
                </a:solidFill>
              </a:rPr>
              <a:t>Od r. 1994 </a:t>
            </a:r>
            <a:r>
              <a:rPr lang="cs-CZ" dirty="0" smtClean="0">
                <a:solidFill>
                  <a:srgbClr val="043258"/>
                </a:solidFill>
              </a:rPr>
              <a:t>- nejmladší věková skupina – zvýšení počtu dětí s intaktním chrupem (</a:t>
            </a:r>
            <a:r>
              <a:rPr lang="cs-CZ" b="1" dirty="0" smtClean="0">
                <a:solidFill>
                  <a:srgbClr val="043258"/>
                </a:solidFill>
              </a:rPr>
              <a:t>24% → 50%)</a:t>
            </a:r>
          </a:p>
          <a:p>
            <a:pPr marL="0" indent="0">
              <a:buNone/>
            </a:pPr>
            <a:r>
              <a:rPr lang="cs-CZ" dirty="0">
                <a:solidFill>
                  <a:srgbClr val="043258"/>
                </a:solidFill>
              </a:rPr>
              <a:t>	</a:t>
            </a:r>
            <a:r>
              <a:rPr lang="cs-CZ" dirty="0" smtClean="0">
                <a:solidFill>
                  <a:srgbClr val="043258"/>
                </a:solidFill>
              </a:rPr>
              <a:t>	 - starší děti – vzestup méně výrazný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043258"/>
                </a:solidFill>
              </a:rPr>
              <a:t>Kazivost zubů </a:t>
            </a:r>
            <a:r>
              <a:rPr lang="cs-CZ" dirty="0">
                <a:solidFill>
                  <a:srgbClr val="043258"/>
                </a:solidFill>
              </a:rPr>
              <a:t>-</a:t>
            </a:r>
            <a:r>
              <a:rPr lang="cs-CZ" dirty="0" smtClean="0">
                <a:solidFill>
                  <a:srgbClr val="043258"/>
                </a:solidFill>
              </a:rPr>
              <a:t> stoupá s věkem, ale u dětí do 18 let došlo k mírnému poklesu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043258"/>
                </a:solidFill>
              </a:rPr>
              <a:t>Výskyt orálních onemocnění </a:t>
            </a:r>
            <a:r>
              <a:rPr lang="cs-CZ" dirty="0" smtClean="0">
                <a:solidFill>
                  <a:srgbClr val="043258"/>
                </a:solidFill>
              </a:rPr>
              <a:t>- vyšší u dětí a dospělých z chudších a znevýhodněných skupin</a:t>
            </a:r>
          </a:p>
        </p:txBody>
      </p:sp>
    </p:spTree>
    <p:extLst>
      <p:ext uri="{BB962C8B-B14F-4D97-AF65-F5344CB8AC3E}">
        <p14:creationId xmlns:p14="http://schemas.microsoft.com/office/powerpoint/2010/main" val="24014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" y="620688"/>
            <a:ext cx="9128134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9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postižení chrupu </a:t>
            </a:r>
            <a:br>
              <a:rPr lang="cs-CZ" dirty="0" smtClean="0"/>
            </a:br>
            <a:r>
              <a:rPr lang="cs-CZ" dirty="0" smtClean="0"/>
              <a:t>zubním kazem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43258"/>
                </a:solidFill>
              </a:rPr>
              <a:t>Ukazatele kazivosti: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43258"/>
                </a:solidFill>
              </a:rPr>
              <a:t>1.  </a:t>
            </a:r>
            <a:r>
              <a:rPr lang="cs-CZ" dirty="0" smtClean="0">
                <a:solidFill>
                  <a:srgbClr val="043258"/>
                </a:solidFill>
              </a:rPr>
              <a:t>Podíl dětí s intaktním chrupem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43258"/>
                </a:solidFill>
              </a:rPr>
              <a:t>2.  </a:t>
            </a:r>
            <a:r>
              <a:rPr lang="cs-CZ" dirty="0" smtClean="0">
                <a:solidFill>
                  <a:srgbClr val="043258"/>
                </a:solidFill>
              </a:rPr>
              <a:t>KPE/</a:t>
            </a:r>
            <a:r>
              <a:rPr lang="cs-CZ" dirty="0" err="1" smtClean="0">
                <a:solidFill>
                  <a:srgbClr val="043258"/>
                </a:solidFill>
              </a:rPr>
              <a:t>kpe</a:t>
            </a:r>
            <a:r>
              <a:rPr lang="cs-CZ" dirty="0" smtClean="0">
                <a:solidFill>
                  <a:srgbClr val="043258"/>
                </a:solidFill>
              </a:rPr>
              <a:t> (index kazivosti chrupu)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43258"/>
                </a:solidFill>
              </a:rPr>
              <a:t>3.  </a:t>
            </a:r>
            <a:r>
              <a:rPr lang="cs-CZ" dirty="0" err="1" smtClean="0">
                <a:solidFill>
                  <a:srgbClr val="043258"/>
                </a:solidFill>
              </a:rPr>
              <a:t>Restorativní</a:t>
            </a:r>
            <a:r>
              <a:rPr lang="cs-CZ" dirty="0" smtClean="0">
                <a:solidFill>
                  <a:srgbClr val="043258"/>
                </a:solidFill>
              </a:rPr>
              <a:t> index (RI/</a:t>
            </a:r>
            <a:r>
              <a:rPr lang="cs-CZ" dirty="0" err="1" smtClean="0">
                <a:solidFill>
                  <a:srgbClr val="043258"/>
                </a:solidFill>
              </a:rPr>
              <a:t>ri</a:t>
            </a:r>
            <a:r>
              <a:rPr lang="cs-CZ" dirty="0" smtClean="0">
                <a:solidFill>
                  <a:srgbClr val="043258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43258"/>
                </a:solidFill>
              </a:rPr>
              <a:t>4.  </a:t>
            </a:r>
            <a:r>
              <a:rPr lang="cs-CZ" dirty="0" smtClean="0">
                <a:solidFill>
                  <a:srgbClr val="043258"/>
                </a:solidFill>
              </a:rPr>
              <a:t>Index potřeby ošetření (TN)</a:t>
            </a:r>
          </a:p>
          <a:p>
            <a:pPr marL="514350" indent="-514350">
              <a:buAutoNum type="arabicPeriod"/>
            </a:pPr>
            <a:endParaRPr lang="cs-CZ" dirty="0">
              <a:solidFill>
                <a:srgbClr val="04325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0" y="4077072"/>
            <a:ext cx="44728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Podíl dětí s intaktním chrupem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43258"/>
                </a:solidFill>
              </a:rPr>
              <a:t>Použitelné především u školních dětí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Dočasný a stálý chrup </a:t>
            </a:r>
            <a:endParaRPr lang="cs-CZ" dirty="0">
              <a:solidFill>
                <a:srgbClr val="043258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8" y="2636912"/>
            <a:ext cx="7994262" cy="41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KPE/</a:t>
            </a:r>
            <a:r>
              <a:rPr lang="cs-CZ" dirty="0" err="1" smtClean="0"/>
              <a:t>kpe</a:t>
            </a:r>
            <a:r>
              <a:rPr lang="cs-CZ" dirty="0" smtClean="0"/>
              <a:t> index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43258"/>
                </a:solidFill>
              </a:rPr>
              <a:t>Index kazivosti chrupu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K = kaz; P = výplň nebo korunka; E = extrakce</a:t>
            </a:r>
            <a:endParaRPr lang="cs-CZ" dirty="0">
              <a:solidFill>
                <a:srgbClr val="04325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410455" y="3140968"/>
                <a:ext cx="4323091" cy="8789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66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dirty="0">
                    <a:solidFill>
                      <a:srgbClr val="043258"/>
                    </a:solidFill>
                  </a:rPr>
                  <a:t>RI/</a:t>
                </a:r>
                <a:r>
                  <a:rPr lang="cs-CZ" sz="3600" dirty="0" err="1">
                    <a:solidFill>
                      <a:srgbClr val="043258"/>
                    </a:solidFill>
                  </a:rPr>
                  <a:t>ri</a:t>
                </a:r>
                <a:r>
                  <a:rPr lang="cs-CZ" sz="3600" dirty="0">
                    <a:solidFill>
                      <a:srgbClr val="04325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043258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cs-CZ" sz="3600" i="1">
                            <a:solidFill>
                              <a:srgbClr val="043258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sz="3600" dirty="0">
                    <a:solidFill>
                      <a:srgbClr val="043258"/>
                    </a:solidFill>
                  </a:rPr>
                  <a:t> x 100 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5" y="3140968"/>
                <a:ext cx="4323091" cy="878959"/>
              </a:xfrm>
              <a:prstGeom prst="rect">
                <a:avLst/>
              </a:prstGeom>
              <a:blipFill rotWithShape="1">
                <a:blip r:embed="rId2"/>
                <a:stretch>
                  <a:fillRect b="-10667"/>
                </a:stretch>
              </a:blipFill>
              <a:ln w="38100">
                <a:solidFill>
                  <a:srgbClr val="0066CC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Restorativní</a:t>
            </a:r>
            <a:r>
              <a:rPr lang="cs-CZ" dirty="0" smtClean="0"/>
              <a:t> index (RI/</a:t>
            </a:r>
            <a:r>
              <a:rPr lang="cs-CZ" dirty="0" err="1" smtClean="0"/>
              <a:t>ri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43258"/>
                </a:solidFill>
              </a:rPr>
              <a:t>Popis míry ošetření chrupu</a:t>
            </a:r>
          </a:p>
          <a:p>
            <a:r>
              <a:rPr lang="cs-CZ" dirty="0" smtClean="0">
                <a:solidFill>
                  <a:srgbClr val="043258"/>
                </a:solidFill>
              </a:rPr>
              <a:t>Čím vyšší je hodnota RI, tím včasněji je chrup ošetřován</a:t>
            </a:r>
          </a:p>
          <a:p>
            <a:pPr marL="0" indent="0">
              <a:buNone/>
            </a:pPr>
            <a:endParaRPr lang="cs-CZ" dirty="0">
              <a:solidFill>
                <a:srgbClr val="04325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021"/>
            <a:ext cx="9144000" cy="47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273</TotalTime>
  <Words>653</Words>
  <Application>Microsoft Office PowerPoint</Application>
  <PresentationFormat>Předvádění na obrazovce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Exekutivní</vt:lpstr>
      <vt:lpstr>Orální zdraví dětské populace</vt:lpstr>
      <vt:lpstr>Definice orálního zdraví (WHO)</vt:lpstr>
      <vt:lpstr>Prezentace aplikace PowerPoint</vt:lpstr>
      <vt:lpstr>Orální zdraví</vt:lpstr>
      <vt:lpstr>Prezentace aplikace PowerPoint</vt:lpstr>
      <vt:lpstr>Hodnocení postižení chrupu  zubním kazem</vt:lpstr>
      <vt:lpstr>1. Podíl dětí s intaktním chrupem</vt:lpstr>
      <vt:lpstr>2. KPE/kpe index </vt:lpstr>
      <vt:lpstr>3. Restorativní index (RI/ri)</vt:lpstr>
      <vt:lpstr>4. Index potřeby ošetření </vt:lpstr>
      <vt:lpstr>Studie „monitorování orálního zdraví u dětí v ČR“</vt:lpstr>
      <vt:lpstr>Prezentace aplikace PowerPoint</vt:lpstr>
      <vt:lpstr>Prezentace aplikace PowerPoint</vt:lpstr>
      <vt:lpstr>Preventivní prohlídky</vt:lpstr>
      <vt:lpstr>70/2012 Sb. o preventivních prohlídkách</vt:lpstr>
      <vt:lpstr>Zdroje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Orální zdraví dětské populace</dc:title>
  <dc:creator>Monika Halamová</dc:creator>
  <cp:lastModifiedBy>Monika Halamová</cp:lastModifiedBy>
  <cp:revision>27</cp:revision>
  <dcterms:created xsi:type="dcterms:W3CDTF">2015-04-29T08:03:58Z</dcterms:created>
  <dcterms:modified xsi:type="dcterms:W3CDTF">2015-05-03T17:39:36Z</dcterms:modified>
</cp:coreProperties>
</file>