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9" r:id="rId4"/>
    <p:sldId id="272" r:id="rId5"/>
    <p:sldId id="263" r:id="rId6"/>
    <p:sldId id="266" r:id="rId7"/>
    <p:sldId id="265" r:id="rId8"/>
    <p:sldId id="267" r:id="rId9"/>
    <p:sldId id="269" r:id="rId10"/>
    <p:sldId id="270" r:id="rId11"/>
    <p:sldId id="271" r:id="rId12"/>
    <p:sldId id="278" r:id="rId13"/>
    <p:sldId id="280" r:id="rId14"/>
    <p:sldId id="282" r:id="rId15"/>
    <p:sldId id="258" r:id="rId16"/>
    <p:sldId id="283" r:id="rId17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88632" autoAdjust="0"/>
  </p:normalViewPr>
  <p:slideViewPr>
    <p:cSldViewPr>
      <p:cViewPr>
        <p:scale>
          <a:sx n="80" d="100"/>
          <a:sy n="80" d="100"/>
        </p:scale>
        <p:origin x="-104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F6FB7EB-62BA-4E1C-8248-75616D69611D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094903-07F1-4E71-96FC-0877A225E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709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0791302-A2FA-44B0-967F-75DD85572CC9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1DA4128-34BD-4037-BF74-6C93B74CB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30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294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</a:p>
          <a:p>
            <a:endParaRPr lang="cs-CZ" dirty="0" smtClean="0"/>
          </a:p>
          <a:p>
            <a:pPr defTabSz="990478">
              <a:defRPr/>
            </a:pPr>
            <a:r>
              <a:rPr lang="cs-CZ" i="1" dirty="0" smtClean="0"/>
              <a:t>Stav </a:t>
            </a:r>
            <a:r>
              <a:rPr lang="cs-CZ" i="1" dirty="0" err="1" smtClean="0"/>
              <a:t>parodontu</a:t>
            </a:r>
            <a:r>
              <a:rPr lang="cs-CZ" i="1" dirty="0" smtClean="0"/>
              <a:t> se mezi pracujícími a nepracujícími seniory signifikantně nelišil.</a:t>
            </a:r>
          </a:p>
          <a:p>
            <a:r>
              <a:rPr lang="cs-CZ" i="1" dirty="0" smtClean="0"/>
              <a:t>Pracující měli větší potřebu zhotovení nových fixních náhrad a nižší potřebu zhotovení částečných a celkových snímacích náhrad než nepracující.</a:t>
            </a:r>
          </a:p>
          <a:p>
            <a:endParaRPr lang="cs-CZ" dirty="0" smtClean="0"/>
          </a:p>
          <a:p>
            <a:r>
              <a:rPr lang="cs-CZ" dirty="0" smtClean="0"/>
              <a:t>Asi jen zdůraznit</a:t>
            </a:r>
            <a:r>
              <a:rPr lang="cs-CZ" baseline="0" dirty="0" smtClean="0"/>
              <a:t> logické závěry, že pracující jedna potřebují lépe vypadat a také si mohou z finančních důvodů spíš domluvit fixní náhrady.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494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</a:p>
          <a:p>
            <a:endParaRPr lang="cs-CZ" dirty="0" smtClean="0"/>
          </a:p>
          <a:p>
            <a:r>
              <a:rPr lang="cs-CZ" i="1" dirty="0" smtClean="0"/>
              <a:t>Bezprostřední péči pro bolest potřebovalo 13,6 % vyšetřených osob.</a:t>
            </a:r>
          </a:p>
          <a:p>
            <a:pPr lvl="1"/>
            <a:r>
              <a:rPr lang="cs-CZ" i="1" dirty="0" smtClean="0"/>
              <a:t>nad průměrem: moravské kraje a </a:t>
            </a:r>
          </a:p>
          <a:p>
            <a:pPr lvl="1"/>
            <a:r>
              <a:rPr lang="cs-CZ" i="1" dirty="0" smtClean="0"/>
              <a:t>pod průměrem: Praha (11,2 %) a kraj Vysočina (10,5 %)</a:t>
            </a:r>
          </a:p>
          <a:p>
            <a:endParaRPr lang="cs-CZ" b="1" i="1" dirty="0" smtClean="0"/>
          </a:p>
          <a:p>
            <a:r>
              <a:rPr lang="cs-CZ" i="1" dirty="0" smtClean="0"/>
              <a:t>Osoby potřebující bezprostřední péči pro bolest měly proti osobám bez akutních problémů signifikantně vyšší průměrný počet zubů s neošetřeným kazem (1,58 vs. 0,82) a vyšší počet zubů určených k extrakci (0,58 vs. 0,16).</a:t>
            </a:r>
          </a:p>
          <a:p>
            <a:endParaRPr lang="cs-CZ" i="1" dirty="0" smtClean="0"/>
          </a:p>
          <a:p>
            <a:r>
              <a:rPr lang="cs-CZ" i="1" dirty="0" smtClean="0"/>
              <a:t>U osob potřebujících bezprostřední péči pro bolest byla také signifikantně vyšší prevalence hlubokých </a:t>
            </a:r>
            <a:r>
              <a:rPr lang="cs-CZ" i="1" dirty="0" err="1" smtClean="0"/>
              <a:t>parodontálních</a:t>
            </a:r>
            <a:r>
              <a:rPr lang="cs-CZ" i="1" dirty="0" smtClean="0"/>
              <a:t> chobotů (17,5 % vs. 9,48 %).</a:t>
            </a:r>
          </a:p>
          <a:p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40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</a:t>
            </a:r>
          </a:p>
          <a:p>
            <a:endParaRPr lang="cs-CZ" dirty="0" smtClean="0"/>
          </a:p>
          <a:p>
            <a:r>
              <a:rPr lang="cs-CZ" dirty="0" smtClean="0"/>
              <a:t>Jen se naučím vlastními slovy okomentovat (to stejné i další </a:t>
            </a:r>
            <a:r>
              <a:rPr lang="cs-CZ" dirty="0" err="1" smtClean="0"/>
              <a:t>slide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401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626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</a:p>
          <a:p>
            <a:endParaRPr lang="cs-CZ" dirty="0" smtClean="0"/>
          </a:p>
          <a:p>
            <a:r>
              <a:rPr lang="cs-CZ" dirty="0" smtClean="0"/>
              <a:t>Tady jsem ten text nechala, prostě si to asi nějak shrň a nečti to celé, ale jinak tabulka nebo tak něco k tomu nebylo</a:t>
            </a:r>
            <a:r>
              <a:rPr lang="cs-CZ" baseline="0" dirty="0" smtClean="0"/>
              <a:t> a konkrétní cíle jsou pak až na dalším </a:t>
            </a:r>
            <a:r>
              <a:rPr lang="cs-CZ" baseline="0" dirty="0" err="1" smtClean="0"/>
              <a:t>slidu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312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i="1" dirty="0" smtClean="0"/>
              <a:t>Stav chrupu (65-74letí)</a:t>
            </a:r>
          </a:p>
          <a:p>
            <a:pPr lvl="1"/>
            <a:r>
              <a:rPr lang="it-IT" i="1" dirty="0" smtClean="0"/>
              <a:t>Prevalence bezzubosti se snížila z 28,5 % v roce 1987 na 18,7 % v roce 2003, avšak</a:t>
            </a:r>
            <a:r>
              <a:rPr lang="cs-CZ" i="1" dirty="0" smtClean="0"/>
              <a:t> cíle v roce 2010, prevalence bezzubosti nižší než 5 %, pravděpodobně dosaženo nebude. Stejně tak i pomocný cíl, podíl osob alespoň s 20 vlastními zuby, stanovený pro rok 2000 byl splněn, ale očekávaný podíl těchto osob v roce 2010, 75 %, pravděpodobně splněn nebude.</a:t>
            </a:r>
          </a:p>
          <a:p>
            <a:endParaRPr lang="cs-CZ" i="1" dirty="0" smtClean="0"/>
          </a:p>
          <a:p>
            <a:r>
              <a:rPr lang="cs-CZ" b="1" i="1" dirty="0" smtClean="0"/>
              <a:t>Stav </a:t>
            </a:r>
            <a:r>
              <a:rPr lang="cs-CZ" b="1" i="1" dirty="0" err="1" smtClean="0"/>
              <a:t>parodontu</a:t>
            </a:r>
            <a:r>
              <a:rPr lang="cs-CZ" b="1" i="1" dirty="0" smtClean="0"/>
              <a:t> (65-74letí)</a:t>
            </a:r>
          </a:p>
          <a:p>
            <a:pPr lvl="1"/>
            <a:r>
              <a:rPr lang="pt-BR" i="1" dirty="0" smtClean="0"/>
              <a:t>Cíl pro rok 2000, podíl osob s CPI=4 (pokročilá parodontitida) menší než 10 % byl</a:t>
            </a:r>
            <a:r>
              <a:rPr lang="cs-CZ" i="1" dirty="0" smtClean="0"/>
              <a:t> v roce 2003 prakticky splněn (10,4 %). Průměrný počet sextantů s CPI=4 však činil 4,7 procenta. Hodnota tohoto ukazatele se v poslední dekádě prakticky neměnila, a proto je nepravděpodobné, že by mohlo být cíle pro rok 2010, 0,5 sextantů s CPI=4, dosaženo.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394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89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uvedení prezentace, stanovení</a:t>
            </a:r>
            <a:r>
              <a:rPr lang="cs-CZ" baseline="0" dirty="0" smtClean="0"/>
              <a:t> základních pojmů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63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představení hlavního zdroje informací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10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základní shrnutí</a:t>
            </a:r>
            <a:r>
              <a:rPr lang="cs-CZ" baseline="0" dirty="0" smtClean="0"/>
              <a:t> informací, kterým se budeme během prezentace věnovat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08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</a:p>
          <a:p>
            <a:endParaRPr lang="cs-CZ" dirty="0" smtClean="0"/>
          </a:p>
          <a:p>
            <a:r>
              <a:rPr lang="cs-CZ" b="0" i="1" dirty="0" smtClean="0"/>
              <a:t>Podíl 65-74letých osob se sanovaným chrupem činil za celou republiku 48,2 %.</a:t>
            </a:r>
          </a:p>
          <a:p>
            <a:endParaRPr lang="cs-CZ" sz="900" i="1" dirty="0"/>
          </a:p>
          <a:p>
            <a:r>
              <a:rPr lang="cs-CZ" b="0" i="1" dirty="0" smtClean="0"/>
              <a:t>Významně nad průměrem: </a:t>
            </a:r>
          </a:p>
          <a:p>
            <a:pPr lvl="1"/>
            <a:r>
              <a:rPr lang="cs-CZ" b="0" i="1" dirty="0" smtClean="0"/>
              <a:t>Praha (51,0 %)</a:t>
            </a:r>
          </a:p>
          <a:p>
            <a:pPr lvl="1"/>
            <a:r>
              <a:rPr lang="cs-CZ" b="0" i="1" dirty="0" smtClean="0"/>
              <a:t>Ústecký kraj (51,5 %)</a:t>
            </a:r>
          </a:p>
          <a:p>
            <a:pPr lvl="1"/>
            <a:r>
              <a:rPr lang="cs-CZ" b="0" i="1" dirty="0" smtClean="0"/>
              <a:t>Liberecký kraj (52,6 %) </a:t>
            </a:r>
          </a:p>
          <a:p>
            <a:endParaRPr lang="cs-CZ" sz="900" i="1" dirty="0"/>
          </a:p>
          <a:p>
            <a:r>
              <a:rPr lang="cs-CZ" b="0" i="1" dirty="0" smtClean="0"/>
              <a:t>Pod republikovým průměrem:</a:t>
            </a:r>
          </a:p>
          <a:p>
            <a:pPr lvl="1"/>
            <a:r>
              <a:rPr lang="cs-CZ" b="0" i="1" dirty="0" smtClean="0"/>
              <a:t>Jihočeský kraj (44,9 %)</a:t>
            </a:r>
          </a:p>
          <a:p>
            <a:pPr lvl="1"/>
            <a:r>
              <a:rPr lang="cs-CZ" b="0" i="1" dirty="0" smtClean="0"/>
              <a:t>Jihomoravský kraj (44,6 %)</a:t>
            </a:r>
          </a:p>
          <a:p>
            <a:pPr lvl="1"/>
            <a:r>
              <a:rPr lang="cs-CZ" b="0" i="1" dirty="0" smtClean="0"/>
              <a:t>Zlínský kraj (44,2 %)</a:t>
            </a:r>
          </a:p>
          <a:p>
            <a:endParaRPr lang="cs-CZ" sz="900" dirty="0"/>
          </a:p>
          <a:p>
            <a:r>
              <a:rPr lang="cs-CZ" dirty="0" smtClean="0"/>
              <a:t>Zdůraznit: jen necelých 50% populace v tomto věkovém rozmezí má sanovaný chrup</a:t>
            </a:r>
          </a:p>
          <a:p>
            <a:r>
              <a:rPr lang="cs-CZ" dirty="0" smtClean="0"/>
              <a:t>A asi jen přečíst,</a:t>
            </a:r>
            <a:r>
              <a:rPr lang="cs-CZ" baseline="0" dirty="0" smtClean="0"/>
              <a:t> že některé kraje jsou nad tímto průměrem a některé (a i ten náš) jsou na tom naopak ještě hůř…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68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</a:p>
          <a:p>
            <a:endParaRPr lang="cs-CZ" dirty="0" smtClean="0"/>
          </a:p>
          <a:p>
            <a:r>
              <a:rPr lang="cs-CZ" dirty="0" smtClean="0"/>
              <a:t>Asi bych prošla data u Jihomoravského</a:t>
            </a:r>
            <a:r>
              <a:rPr lang="cs-CZ" baseline="0" dirty="0" smtClean="0"/>
              <a:t> kraje 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cs-CZ" baseline="0" dirty="0" smtClean="0"/>
              <a:t>pouze necelých 12% lidí má vlastní zuby bez potřeby k extrakci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cs-CZ" baseline="0" dirty="0" smtClean="0"/>
              <a:t>Průměrně potřebuje člověk ošetřit 0,62 zubu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cs-CZ" baseline="0" dirty="0" smtClean="0"/>
              <a:t>Průměrně má 0,42 zubu k extrakci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cs-CZ" baseline="0" dirty="0" smtClean="0"/>
              <a:t>Potřebu 0,33 ochranné korunky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cs-CZ" baseline="0" dirty="0" smtClean="0"/>
              <a:t>A také, že 14,2% pacientů potřebovalo bezprostřední péči pro bolest (můžeš rozvést špatný zvyk chodit k zubaři až s bolestí, když už je onemocnění v pokročilém stavu atd.)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90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</a:t>
            </a:r>
          </a:p>
          <a:p>
            <a:endParaRPr lang="cs-CZ" dirty="0" smtClean="0"/>
          </a:p>
          <a:p>
            <a:r>
              <a:rPr lang="cs-CZ" sz="2200" i="1" dirty="0"/>
              <a:t>Vyšší prevalence </a:t>
            </a:r>
            <a:r>
              <a:rPr lang="cs-CZ" sz="2200" i="1" dirty="0" err="1"/>
              <a:t>parodontitidy</a:t>
            </a:r>
            <a:r>
              <a:rPr lang="cs-CZ" sz="2200" i="1" dirty="0"/>
              <a:t>:</a:t>
            </a:r>
          </a:p>
          <a:p>
            <a:pPr lvl="1"/>
            <a:r>
              <a:rPr lang="cs-CZ" i="1" dirty="0" smtClean="0"/>
              <a:t>Praha (CPI=3 v 39,9 %, CPI=4 v 12,5 %) </a:t>
            </a:r>
          </a:p>
          <a:p>
            <a:r>
              <a:rPr lang="cs-CZ" sz="2200" i="1" dirty="0"/>
              <a:t>Nižší prevalence </a:t>
            </a:r>
            <a:r>
              <a:rPr lang="cs-CZ" sz="2200" i="1" dirty="0" err="1"/>
              <a:t>parodontitidy</a:t>
            </a:r>
            <a:r>
              <a:rPr lang="cs-CZ" sz="2200" i="1" dirty="0"/>
              <a:t>:</a:t>
            </a:r>
          </a:p>
          <a:p>
            <a:pPr lvl="1"/>
            <a:r>
              <a:rPr lang="cs-CZ" i="1" dirty="0" smtClean="0"/>
              <a:t>Pardubický kraj (CPI=3 v 39,9 %, CPI=4 v 12,5 %)</a:t>
            </a:r>
          </a:p>
          <a:p>
            <a:pPr lvl="0"/>
            <a:endParaRPr lang="cs-CZ" i="1" dirty="0" smtClean="0"/>
          </a:p>
          <a:p>
            <a:r>
              <a:rPr lang="cs-CZ" dirty="0" smtClean="0"/>
              <a:t>Hodnotu CPI=0 mělo 10,9 % osob</a:t>
            </a:r>
          </a:p>
          <a:p>
            <a:pPr lvl="1"/>
            <a:r>
              <a:rPr lang="cs-CZ" dirty="0" smtClean="0"/>
              <a:t>CPI=1 11,2 %, </a:t>
            </a:r>
          </a:p>
          <a:p>
            <a:pPr lvl="1"/>
            <a:r>
              <a:rPr lang="cs-CZ" dirty="0" smtClean="0"/>
              <a:t>CPI=2 35,0 %, </a:t>
            </a:r>
          </a:p>
          <a:p>
            <a:pPr lvl="1"/>
            <a:r>
              <a:rPr lang="cs-CZ" dirty="0" smtClean="0"/>
              <a:t>CPI=3 32,6 % </a:t>
            </a:r>
          </a:p>
          <a:p>
            <a:pPr lvl="1"/>
            <a:r>
              <a:rPr lang="cs-CZ" dirty="0" smtClean="0"/>
              <a:t>CPI=4 10,4 %</a:t>
            </a:r>
          </a:p>
          <a:p>
            <a:pPr lvl="0"/>
            <a:endParaRPr lang="cs-CZ" i="1" dirty="0" smtClean="0"/>
          </a:p>
          <a:p>
            <a:r>
              <a:rPr lang="cs-CZ" dirty="0" smtClean="0"/>
              <a:t>Zopakuji</a:t>
            </a:r>
            <a:r>
              <a:rPr lang="cs-CZ" baseline="0" dirty="0" smtClean="0"/>
              <a:t> ohromující číslo, že přes 40% populace má choboty a jen necelých 11% populace má v tomto věku zdravý </a:t>
            </a:r>
            <a:r>
              <a:rPr lang="cs-CZ" baseline="0" dirty="0" err="1" smtClean="0"/>
              <a:t>parodont</a:t>
            </a:r>
            <a:r>
              <a:rPr lang="cs-CZ" baseline="0" dirty="0" smtClean="0"/>
              <a:t>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252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</a:t>
            </a:r>
          </a:p>
          <a:p>
            <a:endParaRPr lang="cs-CZ" dirty="0" smtClean="0"/>
          </a:p>
          <a:p>
            <a:r>
              <a:rPr lang="cs-CZ" i="1" dirty="0" smtClean="0"/>
              <a:t>Podíl osob s </a:t>
            </a:r>
            <a:r>
              <a:rPr lang="cs-CZ" b="1" i="1" dirty="0" smtClean="0"/>
              <a:t>částečnou zubní náhradou v obou čelistech </a:t>
            </a:r>
            <a:r>
              <a:rPr lang="cs-CZ" i="1" dirty="0" smtClean="0"/>
              <a:t>byl signifikantně nad republikovým průměrem v Praze .</a:t>
            </a:r>
          </a:p>
          <a:p>
            <a:r>
              <a:rPr lang="cs-CZ" i="1" dirty="0" smtClean="0"/>
              <a:t>Podíl osob s </a:t>
            </a:r>
            <a:r>
              <a:rPr lang="cs-CZ" b="1" i="1" dirty="0" smtClean="0"/>
              <a:t>horní a dolní celkovou náhradou </a:t>
            </a:r>
            <a:r>
              <a:rPr lang="cs-CZ" i="1" dirty="0" smtClean="0"/>
              <a:t>byl nejnižší v Pardubickém kraji.</a:t>
            </a:r>
          </a:p>
          <a:p>
            <a:r>
              <a:rPr lang="cs-CZ" b="1" i="1" dirty="0" smtClean="0"/>
              <a:t>Potřeba zhotovení fixních náhrad </a:t>
            </a:r>
            <a:r>
              <a:rPr lang="cs-CZ" i="1" dirty="0" smtClean="0"/>
              <a:t>se mezi jednotlivými kraji signifikantně nelišila od republikového průměru 2,3 %, </a:t>
            </a:r>
          </a:p>
          <a:p>
            <a:r>
              <a:rPr lang="cs-CZ" b="1" i="1" dirty="0" smtClean="0"/>
              <a:t>Potřeba částečných náhrad </a:t>
            </a:r>
            <a:r>
              <a:rPr lang="cs-CZ" i="1" dirty="0" smtClean="0"/>
              <a:t>se ukázala vyšší v Královéhradeckém, Pardubickém kraji a na Vysočině, nižší potřeba byla v Plzeňském a Olomouckém kraji. </a:t>
            </a:r>
          </a:p>
          <a:p>
            <a:r>
              <a:rPr lang="cs-CZ" b="1" i="1" dirty="0" smtClean="0"/>
              <a:t>Potřeba zhotovení nových celkových náhrad </a:t>
            </a:r>
            <a:r>
              <a:rPr lang="cs-CZ" i="1" dirty="0" smtClean="0"/>
              <a:t>byla nižší v Praze, v Královéhradeckém a Pardubickém kraji a vyšší potřeba v Plzeňském a Ústeckém kraji.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070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</a:p>
          <a:p>
            <a:endParaRPr lang="cs-CZ" dirty="0" smtClean="0"/>
          </a:p>
          <a:p>
            <a:r>
              <a:rPr lang="cs-CZ" i="1" dirty="0" smtClean="0"/>
              <a:t>Porovnávaly se osoby ještě pracující s osobami již nepracujícími.</a:t>
            </a:r>
          </a:p>
          <a:p>
            <a:r>
              <a:rPr lang="cs-CZ" i="1" dirty="0" smtClean="0"/>
              <a:t>Mezi pracujícími byl signifikantně větší podíl osob s alespoň 20 vlastními zuby (37,2 % proti 23,8 %). Pracující měli signifikantně nižší průměrnou hodnotu KPE zubů (26,75 proti 28,01 KPE zubů), vyšší podíl zubů s výplní (8,45 proti 6,87) a nižší počet extrahovaných zubů (17,35 proti 20,39).</a:t>
            </a:r>
          </a:p>
          <a:p>
            <a:r>
              <a:rPr lang="cs-CZ" i="1" dirty="0" smtClean="0"/>
              <a:t>Pracující potřebovali konzervačně ošetřit v průměru 0,69 zubu proti nepracujícím (0,52 zubu).</a:t>
            </a:r>
          </a:p>
          <a:p>
            <a:r>
              <a:rPr lang="cs-CZ" baseline="0" dirty="0" smtClean="0"/>
              <a:t/>
            </a:r>
            <a:br>
              <a:rPr lang="cs-CZ" baseline="0" dirty="0" smtClean="0"/>
            </a:br>
            <a:r>
              <a:rPr lang="cs-CZ" baseline="0" dirty="0" smtClean="0"/>
              <a:t>A taky ještě můžeš něco zajímavého vyčíst s tabulek…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128-34BD-4037-BF74-6C93B74CBB8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27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6192-74E6-48C0-B355-41ACB54AAAAF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1CF4-B176-4D56-877D-59E3C95869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6192-74E6-48C0-B355-41ACB54AAAAF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1CF4-B176-4D56-877D-59E3C95869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6192-74E6-48C0-B355-41ACB54AAAAF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1CF4-B176-4D56-877D-59E3C95869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6192-74E6-48C0-B355-41ACB54AAAAF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1CF4-B176-4D56-877D-59E3C95869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6192-74E6-48C0-B355-41ACB54AAAAF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1CF4-B176-4D56-877D-59E3C95869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6192-74E6-48C0-B355-41ACB54AAAAF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1CF4-B176-4D56-877D-59E3C95869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6192-74E6-48C0-B355-41ACB54AAAAF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1CF4-B176-4D56-877D-59E3C95869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6192-74E6-48C0-B355-41ACB54AAAAF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1CF4-B176-4D56-877D-59E3C95869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6192-74E6-48C0-B355-41ACB54AAAAF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1CF4-B176-4D56-877D-59E3C95869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6192-74E6-48C0-B355-41ACB54AAAAF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1CF4-B176-4D56-877D-59E3C95869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6192-74E6-48C0-B355-41ACB54AAAAF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1CF4-B176-4D56-877D-59E3C9586964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6192-74E6-48C0-B355-41ACB54AAAAF}" type="datetimeFigureOut">
              <a:rPr lang="cs-CZ" smtClean="0"/>
              <a:t>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1CF4-B176-4D56-877D-59E3C9586964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28973"/>
            <a:ext cx="3528392" cy="4588740"/>
          </a:xfrm>
        </p:spPr>
        <p:txBody>
          <a:bodyPr anchor="ctr"/>
          <a:lstStyle/>
          <a:p>
            <a:pPr algn="ctr"/>
            <a:r>
              <a:rPr lang="cs-CZ" dirty="0" smtClean="0">
                <a:latin typeface="Arial Black" panose="020B0A04020102020204" pitchFamily="34" charset="0"/>
              </a:rPr>
              <a:t>Potřeby seniorů </a:t>
            </a:r>
            <a:br>
              <a:rPr lang="cs-CZ" dirty="0" smtClean="0">
                <a:latin typeface="Arial Black" panose="020B0A04020102020204" pitchFamily="34" charset="0"/>
              </a:rPr>
            </a:br>
            <a:r>
              <a:rPr lang="cs-CZ" dirty="0" smtClean="0">
                <a:latin typeface="Arial Black" panose="020B0A04020102020204" pitchFamily="34" charset="0"/>
              </a:rPr>
              <a:t>v oblasti orálního zdraví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Kristýna Fráňová</a:t>
            </a:r>
            <a:br>
              <a:rPr lang="cs-CZ" dirty="0" smtClean="0"/>
            </a:br>
            <a:r>
              <a:rPr lang="cs-CZ" dirty="0" smtClean="0"/>
              <a:t>Martina Strnadová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http://fremonttownship.com/wp-content/uploads/2015/01/senior-citizen.jpg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9575"/>
            <a:ext cx="4808905" cy="40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411559"/>
          </a:xfrm>
        </p:spPr>
        <p:txBody>
          <a:bodyPr/>
          <a:lstStyle/>
          <a:p>
            <a:pPr algn="ctr"/>
            <a:r>
              <a:rPr lang="cs-CZ" b="1" dirty="0"/>
              <a:t>Pracující vs. nepracující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41812" cy="4544063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87624" y="6237312"/>
            <a:ext cx="7063463" cy="365125"/>
          </a:xfrm>
        </p:spPr>
        <p:txBody>
          <a:bodyPr/>
          <a:lstStyle/>
          <a:p>
            <a:r>
              <a:rPr lang="cs-CZ" dirty="0" smtClean="0"/>
              <a:t>ANALÝZA ORÁLNÍHO ZDRAVÍ VYBRANÝCH VĚKOVÝCH SKUPIN OBYVATEL ČESKÉ REPUBLIKY 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3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39551"/>
          </a:xfrm>
        </p:spPr>
        <p:txBody>
          <a:bodyPr/>
          <a:lstStyle/>
          <a:p>
            <a:pPr algn="ctr"/>
            <a:r>
              <a:rPr lang="cs-CZ" b="1" dirty="0"/>
              <a:t>Stav chrupu u osob s bezprostřední potřebou péče pro bolest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750151" cy="4618723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87624" y="6381328"/>
            <a:ext cx="7207479" cy="365125"/>
          </a:xfrm>
        </p:spPr>
        <p:txBody>
          <a:bodyPr/>
          <a:lstStyle/>
          <a:p>
            <a:r>
              <a:rPr lang="cs-CZ" dirty="0" smtClean="0"/>
              <a:t>ANALÝZA ORÁLNÍHO ZDRAVÍ VYBRANÝCH VĚKOVÝCH SKUPIN OBYVATEL ČESKÉ REPUBLIKY 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2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3"/>
          </a:xfrm>
        </p:spPr>
        <p:txBody>
          <a:bodyPr>
            <a:normAutofit/>
          </a:bodyPr>
          <a:lstStyle/>
          <a:p>
            <a:r>
              <a:rPr lang="cs-CZ" dirty="0"/>
              <a:t>Senioři vyšetření v roce 2003 </a:t>
            </a:r>
            <a:r>
              <a:rPr lang="cs-CZ" b="1" dirty="0"/>
              <a:t>jsou v průměru starší </a:t>
            </a:r>
            <a:r>
              <a:rPr lang="cs-CZ" dirty="0"/>
              <a:t>než byli jejich předchůdci v </a:t>
            </a:r>
            <a:r>
              <a:rPr lang="cs-CZ" dirty="0" smtClean="0"/>
              <a:t>letech minulých</a:t>
            </a:r>
            <a:r>
              <a:rPr lang="cs-CZ" dirty="0"/>
              <a:t>. Zvýšení podílů osob se zachovanými vlastními zuby je tím hodnotnější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b="1" dirty="0"/>
              <a:t>Stav </a:t>
            </a:r>
            <a:r>
              <a:rPr lang="cs-CZ" b="1" dirty="0" err="1"/>
              <a:t>parodon</a:t>
            </a:r>
            <a:r>
              <a:rPr lang="cs-CZ" dirty="0" err="1"/>
              <a:t>tu</a:t>
            </a:r>
            <a:r>
              <a:rPr lang="cs-CZ" dirty="0"/>
              <a:t> se proti minulým letům </a:t>
            </a:r>
            <a:r>
              <a:rPr lang="cs-CZ" b="1" dirty="0"/>
              <a:t>poněkud zhoršil</a:t>
            </a:r>
            <a:r>
              <a:rPr lang="cs-CZ" dirty="0"/>
              <a:t>. Zřetelné je to zejména u hlubokých </a:t>
            </a:r>
            <a:r>
              <a:rPr lang="cs-CZ" dirty="0" err="1"/>
              <a:t>parodontálních</a:t>
            </a:r>
            <a:r>
              <a:rPr lang="cs-CZ" dirty="0"/>
              <a:t> chobotů (CPI = 4). Z části lze snad toto zhoršení přičíst vyššímu věku seniorů vyšetřených v roce 2003 (rozdíl tří let proti roku 2000), z části asi také </a:t>
            </a:r>
            <a:r>
              <a:rPr lang="cs-CZ" b="1" dirty="0"/>
              <a:t>větší počet zachovaných zubů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Sanovaný </a:t>
            </a:r>
            <a:r>
              <a:rPr lang="cs-CZ" dirty="0"/>
              <a:t>chrup má nyní větší procento seniorů, méně jich potřebuje </a:t>
            </a:r>
            <a:r>
              <a:rPr lang="cs-CZ" b="1" dirty="0"/>
              <a:t>extrakce</a:t>
            </a:r>
            <a:r>
              <a:rPr lang="cs-CZ" dirty="0"/>
              <a:t>. </a:t>
            </a:r>
            <a:r>
              <a:rPr lang="cs-CZ" dirty="0" smtClean="0"/>
              <a:t>Podíl jedinců </a:t>
            </a:r>
            <a:r>
              <a:rPr lang="cs-CZ" dirty="0"/>
              <a:t>potřebujících </a:t>
            </a:r>
            <a:r>
              <a:rPr lang="cs-CZ" b="1" dirty="0"/>
              <a:t>konzervační terapii</a:t>
            </a:r>
            <a:r>
              <a:rPr lang="cs-CZ" dirty="0"/>
              <a:t> se snížil jen nepatrně.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7207479" cy="365125"/>
          </a:xfrm>
        </p:spPr>
        <p:txBody>
          <a:bodyPr/>
          <a:lstStyle/>
          <a:p>
            <a:r>
              <a:rPr lang="cs-CZ" dirty="0" smtClean="0"/>
              <a:t>ANALÝZA ORÁLNÍHO ZDRAVÍ VYBRANÝCH VĚKOVÝCH SKUPIN OBYVATEL ČESKÉ REPUBLIKY 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2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120679"/>
          </a:xfrm>
        </p:spPr>
        <p:txBody>
          <a:bodyPr>
            <a:normAutofit/>
          </a:bodyPr>
          <a:lstStyle/>
          <a:p>
            <a:r>
              <a:rPr lang="cs-CZ" dirty="0"/>
              <a:t>Vzhledem ke skutečnosti, že v minulých devíti letech vzrostl u seniorů počet zachovaných vlastních zubů, nepřekvapuje, že počty </a:t>
            </a:r>
            <a:r>
              <a:rPr lang="cs-CZ" b="1" dirty="0"/>
              <a:t>snímacích zubních náhrad </a:t>
            </a:r>
            <a:r>
              <a:rPr lang="cs-CZ" dirty="0"/>
              <a:t>postupně klesaly. Stejně tak klesala i jejich potřeba. U </a:t>
            </a:r>
            <a:r>
              <a:rPr lang="cs-CZ" b="1" dirty="0"/>
              <a:t>fixních zubních náhrad </a:t>
            </a:r>
            <a:r>
              <a:rPr lang="cs-CZ" dirty="0"/>
              <a:t>je situace stabilizovaná s náznakem mírného vzestupu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Mezikrajové rozdíly ve </a:t>
            </a:r>
            <a:r>
              <a:rPr lang="cs-CZ" b="1" dirty="0"/>
              <a:t>stavu </a:t>
            </a:r>
            <a:r>
              <a:rPr lang="cs-CZ" b="1" dirty="0" err="1"/>
              <a:t>parodontu</a:t>
            </a:r>
            <a:r>
              <a:rPr lang="cs-CZ" b="1" dirty="0"/>
              <a:t> </a:t>
            </a:r>
            <a:r>
              <a:rPr lang="cs-CZ" dirty="0"/>
              <a:t>jsou značně </a:t>
            </a:r>
            <a:r>
              <a:rPr lang="cs-CZ" b="1" dirty="0"/>
              <a:t>zkresleny </a:t>
            </a:r>
            <a:r>
              <a:rPr lang="cs-CZ" dirty="0"/>
              <a:t>rozdílnými podíly osob, u nichž je možné stav </a:t>
            </a:r>
            <a:r>
              <a:rPr lang="cs-CZ" dirty="0" err="1"/>
              <a:t>parodontu</a:t>
            </a:r>
            <a:r>
              <a:rPr lang="cs-CZ" dirty="0"/>
              <a:t> hodnotit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Podíl seniorů ještě pracujících je příliš malý, než aby bylo možné rozlišovat </a:t>
            </a:r>
            <a:r>
              <a:rPr lang="cs-CZ" b="1" dirty="0"/>
              <a:t>jednotlivé profesní skupiny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Při hodnocení rozdílu mezi pracujícími a nepracujícími seniory je pak třeba přihlížet ke značnému </a:t>
            </a:r>
            <a:r>
              <a:rPr lang="cs-CZ" b="1" dirty="0"/>
              <a:t>věkovému rozdílu mezi oběma skupinami</a:t>
            </a:r>
            <a:r>
              <a:rPr lang="cs-CZ" dirty="0"/>
              <a:t>. Tento rozdíl je patrně hlavní příčinou značně rozdílného počtu zachovaných zubů, nevysvětluje však např. nižší podíl osob potřebujících extrakci u pracujících seniorů.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7423503" cy="365125"/>
          </a:xfrm>
        </p:spPr>
        <p:txBody>
          <a:bodyPr/>
          <a:lstStyle/>
          <a:p>
            <a:r>
              <a:rPr lang="cs-CZ" smtClean="0"/>
              <a:t>ANALÝZA ORÁLNÍHO ZDRAVÍ VYBRANÝCH VĚKOVÝCH SKUPIN OBYVATEL ČESKÉ REPUBLIKY 2003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6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928992" cy="1296144"/>
          </a:xfrm>
        </p:spPr>
        <p:txBody>
          <a:bodyPr/>
          <a:lstStyle/>
          <a:p>
            <a:pPr algn="ctr"/>
            <a:r>
              <a:rPr lang="cs-CZ" b="1" dirty="0"/>
              <a:t>Cíle SZO a FDI pro rok 2000, resp. 2010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3"/>
          </a:xfrm>
        </p:spPr>
        <p:txBody>
          <a:bodyPr>
            <a:normAutofit/>
          </a:bodyPr>
          <a:lstStyle/>
          <a:p>
            <a:r>
              <a:rPr lang="pl-PL" dirty="0" smtClean="0"/>
              <a:t>V </a:t>
            </a:r>
            <a:r>
              <a:rPr lang="pl-PL" dirty="0"/>
              <a:t>rámci programu </a:t>
            </a:r>
            <a:r>
              <a:rPr lang="pl-PL" b="1" dirty="0"/>
              <a:t>"Zdraví pro všechny do roku 2000" </a:t>
            </a:r>
            <a:r>
              <a:rPr lang="pl-PL" dirty="0"/>
              <a:t>stanovila na začátku 80. </a:t>
            </a:r>
            <a:r>
              <a:rPr lang="pl-PL" dirty="0" smtClean="0"/>
              <a:t>let </a:t>
            </a:r>
            <a:r>
              <a:rPr lang="cs-CZ" dirty="0" smtClean="0"/>
              <a:t>Světová </a:t>
            </a:r>
            <a:r>
              <a:rPr lang="cs-CZ" dirty="0"/>
              <a:t>zdravotnická organizace </a:t>
            </a:r>
            <a:r>
              <a:rPr lang="cs-CZ" b="1" dirty="0"/>
              <a:t>cíle v oblasti orálního zdraví pro jednotlivé </a:t>
            </a:r>
            <a:r>
              <a:rPr lang="cs-CZ" b="1" dirty="0" smtClean="0"/>
              <a:t>věkové kategorie </a:t>
            </a:r>
            <a:r>
              <a:rPr lang="cs-CZ" b="1" dirty="0"/>
              <a:t>dětí a dospělých</a:t>
            </a:r>
            <a:r>
              <a:rPr lang="cs-CZ" dirty="0"/>
              <a:t>. V roce 1994 byly pak tyto cíle ve spolupráci s </a:t>
            </a:r>
            <a:r>
              <a:rPr lang="cs-CZ" dirty="0" smtClean="0"/>
              <a:t>FDI rozšířeny </a:t>
            </a:r>
            <a:r>
              <a:rPr lang="cs-CZ" dirty="0"/>
              <a:t>ještě o některé cíle doplňující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V roce 1996 vyhlásila Světová zdravotnická organizace následný program s </a:t>
            </a:r>
            <a:r>
              <a:rPr lang="cs-CZ" dirty="0" smtClean="0"/>
              <a:t>názvem </a:t>
            </a:r>
            <a:r>
              <a:rPr lang="cs-CZ" b="1" dirty="0" smtClean="0"/>
              <a:t>„</a:t>
            </a:r>
            <a:r>
              <a:rPr lang="cs-CZ" b="1" dirty="0"/>
              <a:t>Zdraví 21“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dirty="0"/>
              <a:t>který vyzval vlády členských zemí, aby zvýšily úsilí v dalším </a:t>
            </a:r>
            <a:r>
              <a:rPr lang="cs-CZ" dirty="0" smtClean="0"/>
              <a:t>zlepšování zdraví </a:t>
            </a:r>
            <a:r>
              <a:rPr lang="cs-CZ" dirty="0"/>
              <a:t>populace. V programu Zdraví 21 byly stanoveny také </a:t>
            </a:r>
            <a:r>
              <a:rPr lang="cs-CZ" b="1" dirty="0"/>
              <a:t>cíle ve </a:t>
            </a:r>
            <a:r>
              <a:rPr lang="cs-CZ" b="1" dirty="0" smtClean="0"/>
              <a:t>zlepšování orálního </a:t>
            </a:r>
            <a:r>
              <a:rPr lang="cs-CZ" b="1" dirty="0"/>
              <a:t>zdraví, kterých by mělo být dosaženo na počátku druhé dekády 21. století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87624" y="6309320"/>
            <a:ext cx="6991455" cy="365125"/>
          </a:xfrm>
        </p:spPr>
        <p:txBody>
          <a:bodyPr/>
          <a:lstStyle/>
          <a:p>
            <a:r>
              <a:rPr lang="cs-CZ" dirty="0" smtClean="0"/>
              <a:t>ANALÝZA ORÁLNÍHO ZDRAVÍ VYBRANÝCH VĚKOVÝCH SKUPIN OBYVATEL ČESKÉ REPUBLIKY 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5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3528" y="6492875"/>
            <a:ext cx="8064895" cy="365125"/>
          </a:xfrm>
        </p:spPr>
        <p:txBody>
          <a:bodyPr/>
          <a:lstStyle/>
          <a:p>
            <a:r>
              <a:rPr lang="cs-CZ" dirty="0" smtClean="0"/>
              <a:t>ANALÝZA ORÁLNÍHO ZDRAVÍ VYBRANÝCH VĚKOVÝCH SKUPIN OBYVATEL ČESKÉ REPUBLIKY 2003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720"/>
            <a:ext cx="4464496" cy="6561281"/>
          </a:xfrm>
        </p:spPr>
      </p:pic>
    </p:spTree>
    <p:extLst>
      <p:ext uri="{BB962C8B-B14F-4D97-AF65-F5344CB8AC3E}">
        <p14:creationId xmlns:p14="http://schemas.microsoft.com/office/powerpoint/2010/main" val="30331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1008112"/>
          </a:xfrm>
        </p:spPr>
        <p:txBody>
          <a:bodyPr/>
          <a:lstStyle/>
          <a:p>
            <a:pPr algn="ctr"/>
            <a:r>
              <a:rPr lang="cs-CZ" dirty="0" smtClean="0"/>
              <a:t>Děkujeme za pozornost!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3907375" cy="5215352"/>
          </a:xfrm>
        </p:spPr>
      </p:pic>
    </p:spTree>
    <p:extLst>
      <p:ext uri="{BB962C8B-B14F-4D97-AF65-F5344CB8AC3E}">
        <p14:creationId xmlns:p14="http://schemas.microsoft.com/office/powerpoint/2010/main" val="6436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8640"/>
            <a:ext cx="7992888" cy="6336703"/>
          </a:xfrm>
        </p:spPr>
        <p:txBody>
          <a:bodyPr>
            <a:normAutofit/>
          </a:bodyPr>
          <a:lstStyle/>
          <a:p>
            <a:r>
              <a:rPr lang="cs-CZ" sz="2000" dirty="0"/>
              <a:t>Pojem </a:t>
            </a:r>
            <a:r>
              <a:rPr lang="cs-CZ" sz="2000" b="1" dirty="0"/>
              <a:t>"senior" </a:t>
            </a:r>
            <a:r>
              <a:rPr lang="cs-CZ" sz="2000" dirty="0"/>
              <a:t>není právní ani statistickou</a:t>
            </a:r>
            <a:r>
              <a:rPr lang="cs-CZ" sz="2000" b="1" dirty="0"/>
              <a:t> </a:t>
            </a:r>
            <a:r>
              <a:rPr lang="cs-CZ" sz="2000" dirty="0"/>
              <a:t>kategorií, ale kategorií spíše </a:t>
            </a:r>
            <a:r>
              <a:rPr lang="cs-CZ" sz="2000" dirty="0" smtClean="0"/>
              <a:t>sociologickou.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Statistická </a:t>
            </a:r>
            <a:r>
              <a:rPr lang="cs-CZ" sz="2000" b="1" dirty="0"/>
              <a:t>definice seniora podle věku není u nás ani ve světě </a:t>
            </a:r>
            <a:r>
              <a:rPr lang="cs-CZ" sz="2000" b="1" dirty="0" smtClean="0"/>
              <a:t>jednotná.</a:t>
            </a:r>
          </a:p>
          <a:p>
            <a:endParaRPr lang="cs-CZ" sz="2000" b="1" dirty="0" smtClean="0"/>
          </a:p>
          <a:p>
            <a:r>
              <a:rPr lang="cs-CZ" sz="2000" dirty="0" smtClean="0"/>
              <a:t>Ve </a:t>
            </a:r>
            <a:r>
              <a:rPr lang="cs-CZ" sz="2000" dirty="0"/>
              <a:t>výstupech ČSÚ o počtu obyvatel je proto vždy naprosto jasně uvedeno, o jakou věkovou skupinu se </a:t>
            </a:r>
            <a:r>
              <a:rPr lang="cs-CZ" sz="2000" dirty="0" smtClean="0"/>
              <a:t>jedná (většinou 65 let a více).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http://www.czso.cz/csu/tz.nsf/i/csu_statistiky_nezkresluje20121001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0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548"/>
            <a:ext cx="4680520" cy="6607794"/>
          </a:xfrm>
        </p:spPr>
      </p:pic>
    </p:spTree>
    <p:extLst>
      <p:ext uri="{BB962C8B-B14F-4D97-AF65-F5344CB8AC3E}">
        <p14:creationId xmlns:p14="http://schemas.microsoft.com/office/powerpoint/2010/main" val="37085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Bylo vyšetřeno celkem 22860 osob ve věku 65-74 let, z nich </a:t>
            </a:r>
            <a:r>
              <a:rPr lang="cs-CZ" dirty="0" smtClean="0"/>
              <a:t>bylo:</a:t>
            </a:r>
          </a:p>
          <a:p>
            <a:pPr lvl="1"/>
            <a:r>
              <a:rPr lang="cs-CZ" dirty="0" smtClean="0"/>
              <a:t>18,7 </a:t>
            </a:r>
            <a:r>
              <a:rPr lang="cs-CZ" dirty="0"/>
              <a:t>% </a:t>
            </a:r>
            <a:r>
              <a:rPr lang="cs-CZ" dirty="0" smtClean="0"/>
              <a:t>bezzubých </a:t>
            </a:r>
          </a:p>
          <a:p>
            <a:pPr lvl="1"/>
            <a:r>
              <a:rPr lang="cs-CZ" dirty="0" smtClean="0"/>
              <a:t>25,0 </a:t>
            </a:r>
            <a:r>
              <a:rPr lang="cs-CZ" dirty="0"/>
              <a:t>% mělo alespoň 20 zubů bez indikace k </a:t>
            </a:r>
            <a:r>
              <a:rPr lang="cs-CZ" dirty="0" smtClean="0"/>
              <a:t>extrakci</a:t>
            </a:r>
          </a:p>
          <a:p>
            <a:pPr lvl="1"/>
            <a:r>
              <a:rPr lang="cs-CZ" dirty="0" smtClean="0"/>
              <a:t>48,2 </a:t>
            </a:r>
            <a:r>
              <a:rPr lang="cs-CZ" dirty="0"/>
              <a:t>% </a:t>
            </a:r>
            <a:r>
              <a:rPr lang="cs-CZ" dirty="0" smtClean="0"/>
              <a:t>osob mělo sanovaný </a:t>
            </a:r>
            <a:r>
              <a:rPr lang="cs-CZ" dirty="0"/>
              <a:t>vlastní </a:t>
            </a:r>
            <a:r>
              <a:rPr lang="cs-CZ" dirty="0" smtClean="0"/>
              <a:t>chrup</a:t>
            </a:r>
            <a:endParaRPr lang="cs-CZ" dirty="0" smtClean="0"/>
          </a:p>
          <a:p>
            <a:pPr lvl="1"/>
            <a:r>
              <a:rPr lang="cs-CZ" dirty="0" smtClean="0"/>
              <a:t>19,4 </a:t>
            </a:r>
            <a:r>
              <a:rPr lang="cs-CZ" dirty="0"/>
              <a:t>% potřebovalo extrakce </a:t>
            </a:r>
            <a:r>
              <a:rPr lang="cs-CZ" dirty="0" smtClean="0"/>
              <a:t>zubů </a:t>
            </a:r>
          </a:p>
          <a:p>
            <a:pPr lvl="1"/>
            <a:r>
              <a:rPr lang="cs-CZ" dirty="0" smtClean="0"/>
              <a:t>32,3 </a:t>
            </a:r>
            <a:r>
              <a:rPr lang="cs-CZ" dirty="0"/>
              <a:t>% potřebovalo </a:t>
            </a:r>
            <a:r>
              <a:rPr lang="cs-CZ" dirty="0" smtClean="0"/>
              <a:t>konzervační ošetření</a:t>
            </a:r>
            <a:r>
              <a:rPr lang="cs-CZ" dirty="0"/>
              <a:t>. </a:t>
            </a:r>
            <a:endParaRPr lang="cs-CZ" dirty="0" smtClean="0"/>
          </a:p>
          <a:p>
            <a:endParaRPr lang="cs-CZ" sz="900" dirty="0" smtClean="0"/>
          </a:p>
          <a:p>
            <a:r>
              <a:rPr lang="cs-CZ" dirty="0"/>
              <a:t>V celém souboru připadala na jedince potřeba konzervačně ošetřit v průměru </a:t>
            </a:r>
            <a:r>
              <a:rPr lang="cs-CZ" dirty="0" smtClean="0"/>
              <a:t>0,54 stálého </a:t>
            </a:r>
            <a:r>
              <a:rPr lang="cs-CZ" dirty="0"/>
              <a:t>zubu a 0,41 zubu by bylo potřeba </a:t>
            </a:r>
            <a:r>
              <a:rPr lang="cs-CZ" dirty="0" smtClean="0"/>
              <a:t>extrahovat.</a:t>
            </a:r>
          </a:p>
          <a:p>
            <a:endParaRPr lang="cs-CZ" sz="900" dirty="0"/>
          </a:p>
          <a:p>
            <a:r>
              <a:rPr lang="cs-CZ" dirty="0"/>
              <a:t>Bezprostřední ošetření pro bolest potřebovalo 13,6 % osob</a:t>
            </a:r>
            <a:r>
              <a:rPr lang="cs-CZ" dirty="0" smtClean="0"/>
              <a:t>.</a:t>
            </a:r>
          </a:p>
          <a:p>
            <a:endParaRPr lang="cs-CZ" sz="900" dirty="0"/>
          </a:p>
          <a:p>
            <a:r>
              <a:rPr lang="cs-CZ" dirty="0"/>
              <a:t>Hodnotu CPI=0 mělo 10,9 % </a:t>
            </a:r>
            <a:r>
              <a:rPr lang="cs-CZ" dirty="0" smtClean="0"/>
              <a:t>osob</a:t>
            </a:r>
          </a:p>
          <a:p>
            <a:pPr lvl="1"/>
            <a:r>
              <a:rPr lang="cs-CZ" dirty="0" smtClean="0"/>
              <a:t>CPI=1 </a:t>
            </a:r>
            <a:r>
              <a:rPr lang="cs-CZ" dirty="0"/>
              <a:t>11,2 %, </a:t>
            </a:r>
            <a:endParaRPr lang="cs-CZ" dirty="0" smtClean="0"/>
          </a:p>
          <a:p>
            <a:pPr lvl="1"/>
            <a:r>
              <a:rPr lang="cs-CZ" dirty="0" smtClean="0"/>
              <a:t>CPI=2 </a:t>
            </a:r>
            <a:r>
              <a:rPr lang="cs-CZ" dirty="0"/>
              <a:t>35,0 %, </a:t>
            </a:r>
            <a:endParaRPr lang="cs-CZ" dirty="0" smtClean="0"/>
          </a:p>
          <a:p>
            <a:pPr lvl="1"/>
            <a:r>
              <a:rPr lang="cs-CZ" dirty="0" smtClean="0"/>
              <a:t>CPI=3 </a:t>
            </a:r>
            <a:r>
              <a:rPr lang="cs-CZ" dirty="0"/>
              <a:t>32,6 </a:t>
            </a:r>
            <a:r>
              <a:rPr lang="cs-CZ" dirty="0" smtClean="0"/>
              <a:t>% </a:t>
            </a:r>
          </a:p>
          <a:p>
            <a:pPr lvl="1"/>
            <a:r>
              <a:rPr lang="cs-CZ" dirty="0" smtClean="0"/>
              <a:t>CPI=4 </a:t>
            </a:r>
            <a:r>
              <a:rPr lang="cs-CZ" dirty="0"/>
              <a:t>10,4 </a:t>
            </a:r>
            <a:r>
              <a:rPr lang="cs-CZ" dirty="0" smtClean="0"/>
              <a:t>%</a:t>
            </a:r>
          </a:p>
          <a:p>
            <a:endParaRPr lang="cs-CZ" sz="900" dirty="0"/>
          </a:p>
          <a:p>
            <a:r>
              <a:rPr lang="cs-CZ" dirty="0"/>
              <a:t>Fixní náhrady mělo v horní čelisti 14,5 % a v dolní čelisti 11,8 % osob. </a:t>
            </a:r>
            <a:endParaRPr lang="cs-CZ" dirty="0" smtClean="0"/>
          </a:p>
          <a:p>
            <a:r>
              <a:rPr lang="cs-CZ" dirty="0" smtClean="0"/>
              <a:t>Částečnou snímací </a:t>
            </a:r>
            <a:r>
              <a:rPr lang="cs-CZ" dirty="0"/>
              <a:t>náhradu v horní čelisti mělo 23,1 % a v dolní čelisti 32,98 % osob. </a:t>
            </a:r>
            <a:endParaRPr lang="cs-CZ" dirty="0" smtClean="0"/>
          </a:p>
          <a:p>
            <a:r>
              <a:rPr lang="cs-CZ" dirty="0" smtClean="0"/>
              <a:t>Horní celkovou </a:t>
            </a:r>
            <a:r>
              <a:rPr lang="cs-CZ" dirty="0"/>
              <a:t>náhradu mělo 37,0 % a dolní 22,1 % osob.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187624" y="6165304"/>
            <a:ext cx="6696744" cy="365125"/>
          </a:xfrm>
        </p:spPr>
        <p:txBody>
          <a:bodyPr/>
          <a:lstStyle/>
          <a:p>
            <a:r>
              <a:rPr lang="cs-CZ" dirty="0" smtClean="0"/>
              <a:t>ANALÝZA ORÁLNÍHO ZDRAVÍ VYBRANÝCH VĚKOVÝCH SKUPIN OBYVATEL ČESKÉ REPUBLIKY 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856984" cy="924475"/>
          </a:xfrm>
        </p:spPr>
        <p:txBody>
          <a:bodyPr/>
          <a:lstStyle/>
          <a:p>
            <a:pPr algn="ctr"/>
            <a:r>
              <a:rPr lang="cs-CZ" b="1" dirty="0"/>
              <a:t>Kazivost a stav chrupu v </a:t>
            </a:r>
            <a:r>
              <a:rPr lang="cs-CZ" b="1" dirty="0" smtClean="0"/>
              <a:t>jednotlivých </a:t>
            </a:r>
            <a:r>
              <a:rPr lang="cs-CZ" b="1" dirty="0"/>
              <a:t>krajích ČR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8847587" cy="3612764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87624" y="6165304"/>
            <a:ext cx="7200800" cy="365125"/>
          </a:xfrm>
        </p:spPr>
        <p:txBody>
          <a:bodyPr/>
          <a:lstStyle/>
          <a:p>
            <a:r>
              <a:rPr lang="cs-CZ" dirty="0" smtClean="0"/>
              <a:t>ANALÝZA ORÁLNÍHO ZDRAVÍ VYBRANÝCH VĚKOVÝCH SKUPIN OBYVATEL ČESKÉ REPUBLIKY 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0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8568952" cy="924475"/>
          </a:xfrm>
        </p:spPr>
        <p:txBody>
          <a:bodyPr/>
          <a:lstStyle/>
          <a:p>
            <a:pPr algn="ctr"/>
            <a:r>
              <a:rPr lang="cs-CZ" b="1" dirty="0" smtClean="0"/>
              <a:t>Potřeba ošetření v jednotlivých krajích ČR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751878" cy="4054720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87624" y="6237312"/>
            <a:ext cx="7423503" cy="365125"/>
          </a:xfrm>
        </p:spPr>
        <p:txBody>
          <a:bodyPr/>
          <a:lstStyle/>
          <a:p>
            <a:r>
              <a:rPr lang="cs-CZ" dirty="0" smtClean="0"/>
              <a:t>ANALÝZA ORÁLNÍHO ZDRAVÍ VYBRANÝCH VĚKOVÝCH SKUPIN OBYVATEL ČESKÉ REPUBLIKY 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2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712968" cy="924475"/>
          </a:xfrm>
        </p:spPr>
        <p:txBody>
          <a:bodyPr/>
          <a:lstStyle/>
          <a:p>
            <a:pPr algn="ctr"/>
            <a:r>
              <a:rPr lang="cs-CZ" b="1" dirty="0"/>
              <a:t>Stav </a:t>
            </a:r>
            <a:r>
              <a:rPr lang="cs-CZ" b="1" dirty="0" err="1"/>
              <a:t>parodontu</a:t>
            </a:r>
            <a:r>
              <a:rPr lang="cs-CZ" b="1" dirty="0"/>
              <a:t> u osob ve věku 65 a více let podle krajů ČR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8711537" cy="3672408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87624" y="6165304"/>
            <a:ext cx="7207479" cy="365125"/>
          </a:xfrm>
        </p:spPr>
        <p:txBody>
          <a:bodyPr/>
          <a:lstStyle/>
          <a:p>
            <a:r>
              <a:rPr lang="cs-CZ" dirty="0" smtClean="0"/>
              <a:t>ANALÝZA ORÁLNÍHO ZDRAVÍ VYBRANÝCH VĚKOVÝCH SKUPIN OBYVATEL ČESKÉ REPUBLIKY 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6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784976" cy="924475"/>
          </a:xfrm>
        </p:spPr>
        <p:txBody>
          <a:bodyPr/>
          <a:lstStyle/>
          <a:p>
            <a:pPr algn="ctr"/>
            <a:r>
              <a:rPr lang="cs-CZ" b="1" dirty="0"/>
              <a:t>Zubní náhrady u osob ve věku 65 a více let podle krajů ČR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8827843" cy="3789460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87624" y="6309320"/>
            <a:ext cx="7423503" cy="365125"/>
          </a:xfrm>
        </p:spPr>
        <p:txBody>
          <a:bodyPr/>
          <a:lstStyle/>
          <a:p>
            <a:r>
              <a:rPr lang="cs-CZ" dirty="0" smtClean="0"/>
              <a:t>ANALÝZA ORÁLNÍHO ZDRAVÍ VYBRANÝCH VĚKOVÝCH SKUPIN OBYVATEL ČESKÉ REPUBLIKY 2003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4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924475"/>
          </a:xfrm>
        </p:spPr>
        <p:txBody>
          <a:bodyPr/>
          <a:lstStyle/>
          <a:p>
            <a:pPr algn="ctr"/>
            <a:r>
              <a:rPr lang="cs-CZ" sz="2800" b="1" dirty="0"/>
              <a:t>Sociální rozdíly v kazivosti a stavu chrupu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79095" cy="5216563"/>
          </a:xfr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87624" y="6309320"/>
            <a:ext cx="7639527" cy="365125"/>
          </a:xfrm>
        </p:spPr>
        <p:txBody>
          <a:bodyPr/>
          <a:lstStyle/>
          <a:p>
            <a:r>
              <a:rPr lang="cs-CZ" smtClean="0"/>
              <a:t>ANALÝZA ORÁLNÍHO ZDRAVÍ VYBRANÝCH VĚKOVÝCH SKUPIN OBYVATEL ČESKÉ REPUBLIKY 2003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TM01972873[[fn=Léto]]</Template>
  <TotalTime>3046</TotalTime>
  <Words>1316</Words>
  <Application>Microsoft Office PowerPoint</Application>
  <PresentationFormat>Předvádění na obrazovce (4:3)</PresentationFormat>
  <Paragraphs>162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Summer</vt:lpstr>
      <vt:lpstr>Potřeby seniorů  v oblasti orálního zdraví</vt:lpstr>
      <vt:lpstr>Prezentace aplikace PowerPoint</vt:lpstr>
      <vt:lpstr>Prezentace aplikace PowerPoint</vt:lpstr>
      <vt:lpstr>Prezentace aplikace PowerPoint</vt:lpstr>
      <vt:lpstr>Kazivost a stav chrupu v jednotlivých krajích ČR </vt:lpstr>
      <vt:lpstr>Potřeba ošetření v jednotlivých krajích ČR</vt:lpstr>
      <vt:lpstr>Stav parodontu u osob ve věku 65 a více let podle krajů ČR</vt:lpstr>
      <vt:lpstr>Zubní náhrady u osob ve věku 65 a více let podle krajů ČR</vt:lpstr>
      <vt:lpstr>Sociální rozdíly v kazivosti a stavu chrupu</vt:lpstr>
      <vt:lpstr>Pracující vs. nepracující</vt:lpstr>
      <vt:lpstr>Stav chrupu u osob s bezprostřední potřebou péče pro bolest </vt:lpstr>
      <vt:lpstr>Prezentace aplikace PowerPoint</vt:lpstr>
      <vt:lpstr>Prezentace aplikace PowerPoint</vt:lpstr>
      <vt:lpstr>Cíle SZO a FDI pro rok 2000, resp. 2010 </vt:lpstr>
      <vt:lpstr>Prezentace aplikace PowerPoint</vt:lpstr>
      <vt:lpstr>Děkujeme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Potřeby seniorů v oblasti orálního zdraví</dc:title>
  <dc:creator>Kiki</dc:creator>
  <cp:lastModifiedBy>Kiki</cp:lastModifiedBy>
  <cp:revision>41</cp:revision>
  <cp:lastPrinted>2015-05-01T07:20:41Z</cp:lastPrinted>
  <dcterms:created xsi:type="dcterms:W3CDTF">2015-03-11T08:34:29Z</dcterms:created>
  <dcterms:modified xsi:type="dcterms:W3CDTF">2015-05-03T17:29:01Z</dcterms:modified>
</cp:coreProperties>
</file>