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56" r:id="rId2"/>
    <p:sldId id="258" r:id="rId3"/>
    <p:sldId id="257" r:id="rId4"/>
    <p:sldId id="259" r:id="rId5"/>
    <p:sldId id="261" r:id="rId6"/>
    <p:sldId id="264" r:id="rId7"/>
    <p:sldId id="260" r:id="rId8"/>
    <p:sldId id="265" r:id="rId9"/>
    <p:sldId id="263" r:id="rId10"/>
    <p:sldId id="262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83" r:id="rId19"/>
    <p:sldId id="274" r:id="rId20"/>
    <p:sldId id="275" r:id="rId21"/>
    <p:sldId id="276" r:id="rId22"/>
    <p:sldId id="277" r:id="rId23"/>
    <p:sldId id="280" r:id="rId24"/>
    <p:sldId id="278" r:id="rId25"/>
    <p:sldId id="281" r:id="rId26"/>
    <p:sldId id="282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99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2B183-EE3A-4559-8B9D-33600FC7108E}" type="datetimeFigureOut">
              <a:rPr lang="cs-CZ" smtClean="0"/>
              <a:t>11.5.2015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553A0-C672-4C34-99A2-510C6845CD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62658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14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2805-DBB5-4B94-9D6A-172C98208811}" type="datetimeFigureOut">
              <a:rPr lang="cs-CZ" smtClean="0"/>
              <a:t>11.5.2015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1469-635C-4D11-93F5-2590103FE1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9955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2805-DBB5-4B94-9D6A-172C98208811}" type="datetimeFigureOut">
              <a:rPr lang="cs-CZ" smtClean="0"/>
              <a:t>11.5.2015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1469-635C-4D11-93F5-2590103FE1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3713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2805-DBB5-4B94-9D6A-172C98208811}" type="datetimeFigureOut">
              <a:rPr lang="cs-CZ" smtClean="0"/>
              <a:t>11.5.2015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1469-635C-4D11-93F5-2590103FE1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548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2805-DBB5-4B94-9D6A-172C98208811}" type="datetimeFigureOut">
              <a:rPr lang="cs-CZ" smtClean="0"/>
              <a:t>11.5.2015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1469-635C-4D11-93F5-2590103FE166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Zástupný symbol pro obsah 3"/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575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14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2805-DBB5-4B94-9D6A-172C98208811}" type="datetimeFigureOut">
              <a:rPr lang="cs-CZ" smtClean="0"/>
              <a:t>11.5.2015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1469-635C-4D11-93F5-2590103FE1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6510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14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2805-DBB5-4B94-9D6A-172C98208811}" type="datetimeFigureOut">
              <a:rPr lang="cs-CZ" smtClean="0"/>
              <a:t>11.5.2015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1469-635C-4D11-93F5-2590103FE1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6326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14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2805-DBB5-4B94-9D6A-172C98208811}" type="datetimeFigureOut">
              <a:rPr lang="cs-CZ" smtClean="0"/>
              <a:t>11.5.2015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1469-635C-4D11-93F5-2590103FE1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7729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14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2805-DBB5-4B94-9D6A-172C98208811}" type="datetimeFigureOut">
              <a:rPr lang="cs-CZ" smtClean="0"/>
              <a:t>11.5.2015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1469-635C-4D11-93F5-2590103FE1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358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2805-DBB5-4B94-9D6A-172C98208811}" type="datetimeFigureOut">
              <a:rPr lang="cs-CZ" smtClean="0"/>
              <a:t>11.5.2015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1469-635C-4D11-93F5-2590103FE1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7432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2805-DBB5-4B94-9D6A-172C98208811}" type="datetimeFigureOut">
              <a:rPr lang="cs-CZ" smtClean="0"/>
              <a:t>11.5.2015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1469-635C-4D11-93F5-2590103FE1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0640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2805-DBB5-4B94-9D6A-172C98208811}" type="datetimeFigureOut">
              <a:rPr lang="cs-CZ" smtClean="0"/>
              <a:t>11.5.2015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1469-635C-4D11-93F5-2590103FE1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9187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22805-DBB5-4B94-9D6A-172C98208811}" type="datetimeFigureOut">
              <a:rPr lang="cs-CZ" smtClean="0"/>
              <a:t>11.5.2015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51469-635C-4D11-93F5-2590103FE1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6149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portal.gov.cz/wps/portal/_s.155/701?number1=220/1991&amp;number2=&amp;name=&amp;text=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nt.cz/" TargetMode="External"/><Relationship Id="rId2" Type="http://schemas.openxmlformats.org/officeDocument/2006/relationships/hyperlink" Target="http://www.asociacedh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kcr.cz/aktuality-322.html" TargetMode="External"/><Relationship Id="rId4" Type="http://schemas.openxmlformats.org/officeDocument/2006/relationships/hyperlink" Target="http://www.lekarnici.cz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hyperlink" Target="http://www.meridol.cz/" TargetMode="External"/><Relationship Id="rId18" Type="http://schemas.openxmlformats.org/officeDocument/2006/relationships/image" Target="../media/image14.png"/><Relationship Id="rId26" Type="http://schemas.openxmlformats.org/officeDocument/2006/relationships/image" Target="../media/image18.png"/><Relationship Id="rId3" Type="http://schemas.openxmlformats.org/officeDocument/2006/relationships/image" Target="../media/image3.gif"/><Relationship Id="rId21" Type="http://schemas.openxmlformats.org/officeDocument/2006/relationships/hyperlink" Target="http://www.voco.com/" TargetMode="External"/><Relationship Id="rId7" Type="http://schemas.openxmlformats.org/officeDocument/2006/relationships/hyperlink" Target="http://www.philips.cz/sonicare" TargetMode="External"/><Relationship Id="rId12" Type="http://schemas.openxmlformats.org/officeDocument/2006/relationships/image" Target="../media/image11.png"/><Relationship Id="rId17" Type="http://schemas.openxmlformats.org/officeDocument/2006/relationships/hyperlink" Target="http://www.actavis.cz/" TargetMode="External"/><Relationship Id="rId25" Type="http://schemas.openxmlformats.org/officeDocument/2006/relationships/hyperlink" Target="http://www.actavis.cz/cs/oralflux/default.htm" TargetMode="External"/><Relationship Id="rId2" Type="http://schemas.openxmlformats.org/officeDocument/2006/relationships/image" Target="../media/image2.jpg"/><Relationship Id="rId16" Type="http://schemas.openxmlformats.org/officeDocument/2006/relationships/image" Target="../media/image13.png"/><Relationship Id="rId20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hyperlink" Target="http://www.elmex.cz/" TargetMode="External"/><Relationship Id="rId24" Type="http://schemas.openxmlformats.org/officeDocument/2006/relationships/image" Target="../media/image17.jpeg"/><Relationship Id="rId5" Type="http://schemas.openxmlformats.org/officeDocument/2006/relationships/image" Target="../media/image7.png"/><Relationship Id="rId15" Type="http://schemas.openxmlformats.org/officeDocument/2006/relationships/hyperlink" Target="http://www.ems-company.com/" TargetMode="External"/><Relationship Id="rId23" Type="http://schemas.openxmlformats.org/officeDocument/2006/relationships/hyperlink" Target="http://www.orbitklub.cz/" TargetMode="External"/><Relationship Id="rId10" Type="http://schemas.openxmlformats.org/officeDocument/2006/relationships/image" Target="../media/image10.png"/><Relationship Id="rId19" Type="http://schemas.openxmlformats.org/officeDocument/2006/relationships/hyperlink" Target="http://www.profimed.cz/" TargetMode="External"/><Relationship Id="rId4" Type="http://schemas.openxmlformats.org/officeDocument/2006/relationships/hyperlink" Target="http://www.gsk.cz/" TargetMode="External"/><Relationship Id="rId9" Type="http://schemas.openxmlformats.org/officeDocument/2006/relationships/hyperlink" Target="http://www.colgateprofessional.cz/" TargetMode="External"/><Relationship Id="rId14" Type="http://schemas.openxmlformats.org/officeDocument/2006/relationships/image" Target="../media/image12.png"/><Relationship Id="rId22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8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Stavovské </a:t>
            </a:r>
            <a:r>
              <a:rPr lang="cs-CZ" sz="8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organizace</a:t>
            </a:r>
            <a:endParaRPr lang="cs-CZ" sz="8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cs-CZ" sz="36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cs-CZ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Eliška Pokorná 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&amp;</a:t>
            </a:r>
            <a:r>
              <a:rPr lang="cs-CZ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Andrea </a:t>
            </a:r>
            <a:r>
              <a:rPr lang="cs-CZ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Z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emkov</a:t>
            </a:r>
            <a:r>
              <a:rPr lang="cs-CZ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á</a:t>
            </a:r>
          </a:p>
          <a:p>
            <a:r>
              <a:rPr lang="cs-CZ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Dentální hygiena, </a:t>
            </a:r>
          </a:p>
          <a:p>
            <a:r>
              <a:rPr lang="cs-CZ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2. ročník</a:t>
            </a:r>
            <a:endParaRPr lang="cs-CZ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366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16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n w="18415" cmpd="sng">
                  <a:solidFill>
                    <a:srgbClr val="FF33CC"/>
                  </a:solidFill>
                  <a:prstDash val="solid"/>
                </a:ln>
                <a:solidFill>
                  <a:srgbClr val="FF33CC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ADH – výhody členství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zveřejnění na seznamu DH na webových stránkách </a:t>
            </a:r>
            <a:r>
              <a:rPr lang="cs-CZ" dirty="0" smtClean="0"/>
              <a:t>ADH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distribuce propagačních materiálů od partnerů ADH ČR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možnost využití různých slev, které partneři ADH ČR členům </a:t>
            </a:r>
            <a:r>
              <a:rPr lang="cs-CZ" dirty="0" smtClean="0"/>
              <a:t>nabízí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možnost </a:t>
            </a:r>
            <a:r>
              <a:rPr lang="cs-CZ" dirty="0"/>
              <a:t>osobní reklamy 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finanční </a:t>
            </a:r>
            <a:r>
              <a:rPr lang="cs-CZ" dirty="0"/>
              <a:t>zvýhodnění akcí pořádaných </a:t>
            </a:r>
            <a:r>
              <a:rPr lang="cs-CZ" dirty="0" smtClean="0"/>
              <a:t>ADH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právní poradna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odborná poradna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z</a:t>
            </a:r>
            <a:r>
              <a:rPr lang="cs-CZ" dirty="0" smtClean="0"/>
              <a:t>darma předplatné </a:t>
            </a:r>
            <a:r>
              <a:rPr lang="cs-CZ" dirty="0" err="1" smtClean="0"/>
              <a:t>časospisů</a:t>
            </a:r>
            <a:r>
              <a:rPr lang="cs-CZ" dirty="0"/>
              <a:t> </a:t>
            </a:r>
            <a:r>
              <a:rPr lang="cs-CZ" dirty="0" smtClean="0"/>
              <a:t>(LKS, </a:t>
            </a:r>
            <a:r>
              <a:rPr lang="cs-CZ" dirty="0" err="1" smtClean="0"/>
              <a:t>Stomateam</a:t>
            </a:r>
            <a:r>
              <a:rPr lang="cs-CZ" dirty="0" smtClean="0"/>
              <a:t>, </a:t>
            </a:r>
            <a:r>
              <a:rPr lang="cs-CZ" dirty="0" err="1" smtClean="0"/>
              <a:t>Dental</a:t>
            </a:r>
            <a:r>
              <a:rPr lang="cs-CZ" dirty="0" smtClean="0"/>
              <a:t> care)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16818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n w="18415" cmpd="sng">
                  <a:solidFill>
                    <a:srgbClr val="FF33CC"/>
                  </a:solidFill>
                  <a:prstDash val="solid"/>
                </a:ln>
                <a:solidFill>
                  <a:srgbClr val="FF33CC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Řídícími principy profese DH jsou: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r>
              <a:rPr lang="cs-CZ" dirty="0"/>
              <a:t>prosazovat orální zdraví jako součást celkového zdraví a přispívat k zajištění adekvátního přístupu k prevenci a  zubní péči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dirty="0"/>
              <a:t>prosazovat profesionálnost a způsobilost, profesní důvěryhodnost a důvěrnost, poctivost, nestrannost, nezávislost a zodpovědnost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dirty="0"/>
              <a:t>disponovat precizními znalostmi, odbornými dovednostmi a schopnostmi v oboru dentální hygieny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dirty="0"/>
              <a:t>respektovat důstojnost, individualitu, rozhodnutí a vůli pacientů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dirty="0"/>
              <a:t>vždy jednat v nejlepším zájmu pacientů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dirty="0"/>
              <a:t>uplatňovat stávající zásady v praxi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448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n w="18415" cmpd="sng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Česká stomatologická komora</a:t>
            </a:r>
            <a:endParaRPr lang="cs-CZ" dirty="0">
              <a:ln w="18415" cmpd="sng">
                <a:solidFill>
                  <a:schemeClr val="accent5"/>
                </a:solidFill>
                <a:prstDash val="solid"/>
              </a:ln>
              <a:solidFill>
                <a:schemeClr val="accent5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944" y="1624656"/>
            <a:ext cx="4902113" cy="4877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691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n w="18415" cmpd="sng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Česká stomatologická </a:t>
            </a:r>
            <a:r>
              <a:rPr lang="cs-CZ" dirty="0" smtClean="0">
                <a:ln w="18415" cmpd="sng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komora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r>
              <a:rPr lang="cs-CZ" dirty="0"/>
              <a:t>v</a:t>
            </a:r>
            <a:r>
              <a:rPr lang="cs-CZ" dirty="0" smtClean="0"/>
              <a:t>znik </a:t>
            </a:r>
            <a:r>
              <a:rPr lang="cs-CZ" dirty="0"/>
              <a:t>1990 - jako společenská organizace s dobrovolným </a:t>
            </a:r>
            <a:r>
              <a:rPr lang="cs-CZ" dirty="0" smtClean="0"/>
              <a:t>členstvím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dirty="0" smtClean="0"/>
              <a:t>přihlásila se většina zubních lékařů -&gt;  potvrdil se tak jejich zájem o členství ve stavovské organizaci, která by navazovala na spolkové tradice českých zubních lékařů (násilně přerušené v minulém období)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ustanovena </a:t>
            </a:r>
            <a:r>
              <a:rPr lang="cs-CZ" dirty="0"/>
              <a:t>na základě zákona </a:t>
            </a:r>
            <a:r>
              <a:rPr lang="cs-CZ" u="sng" dirty="0">
                <a:hlinkClick r:id="rId2"/>
              </a:rPr>
              <a:t>ČNR č. 220/1991 Sb., o České lékařské komoře, České stomatologické komoře a České lékárnické komoře</a:t>
            </a:r>
            <a:r>
              <a:rPr lang="cs-CZ" dirty="0"/>
              <a:t> na sjezdu delegátů konaným 22. září 1991 v Praze jako nástupnická organizace Lékařské komory stomatologů 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prezident: MUDr. Pavel </a:t>
            </a:r>
            <a:r>
              <a:rPr lang="cs-CZ" dirty="0" err="1" smtClean="0"/>
              <a:t>Chrz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85157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n w="18415" cmpd="sng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Česká stomatologická komora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cs-CZ" dirty="0"/>
              <a:t>nezávislá, samosprávná, nepolitická, stavovská organizace sdružující zubní lékaře zejména za účelem ochrany společných zájmů, odbornosti a etiky povolání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b="1" dirty="0"/>
              <a:t>povinné </a:t>
            </a:r>
            <a:r>
              <a:rPr lang="cs-CZ" b="1" dirty="0" smtClean="0"/>
              <a:t>členství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dirty="0" smtClean="0"/>
              <a:t>vede </a:t>
            </a:r>
            <a:r>
              <a:rPr lang="cs-CZ" dirty="0"/>
              <a:t>veřejný seznam členů a hostujících osob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dirty="0"/>
              <a:t>řeší stížnosti a vykonává disciplinární pravomoc vůči svým členům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dirty="0"/>
              <a:t>je budována na územním </a:t>
            </a:r>
            <a:r>
              <a:rPr lang="cs-CZ" dirty="0" smtClean="0"/>
              <a:t>principu nejvyšším </a:t>
            </a:r>
            <a:r>
              <a:rPr lang="cs-CZ" dirty="0"/>
              <a:t>orgánem ČSK je sněm, jehož členové jsou voleni v oblastních stomatologických komorách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dirty="0"/>
              <a:t>hospodaří na základě rozpočtu schvalovaného každoročně sněmem České stomatologické komory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dirty="0"/>
              <a:t>pro zvyšování odbornosti svých členů provozuje </a:t>
            </a:r>
            <a:r>
              <a:rPr lang="cs-CZ" b="1" dirty="0"/>
              <a:t>vzdělávací středisko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dirty="0"/>
              <a:t>je řádným členem </a:t>
            </a:r>
            <a:r>
              <a:rPr lang="cs-CZ" dirty="0" smtClean="0"/>
              <a:t>FDI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vydává časopis LKS, který rozesílá zdarma všem svým </a:t>
            </a:r>
            <a:r>
              <a:rPr lang="cs-CZ" dirty="0" smtClean="0"/>
              <a:t>členům</a:t>
            </a:r>
            <a:endParaRPr lang="cs-CZ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cs-CZ" dirty="0" smtClean="0"/>
              <a:t>v </a:t>
            </a:r>
            <a:r>
              <a:rPr lang="cs-CZ" dirty="0"/>
              <a:t>současné době je zde vedeno cca 8000 zubních lékařů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077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cs-CZ" b="1" cap="all" dirty="0">
                <a:ln w="0"/>
                <a:solidFill>
                  <a:schemeClr val="accent5"/>
                </a:solidFill>
                <a:effectLst>
                  <a:reflection blurRad="12700" stA="50000" endPos="50000" dist="5000" dir="5400000" sy="-100000" rotWithShape="0"/>
                </a:effectLst>
              </a:rPr>
              <a:t>Oslavy Světového dne ústního zdraví 2015</a:t>
            </a:r>
            <a:br>
              <a:rPr lang="cs-CZ" b="1" cap="all" dirty="0">
                <a:ln w="0"/>
                <a:solidFill>
                  <a:schemeClr val="accent5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cs-CZ" b="1" cap="all" dirty="0" smtClean="0">
                <a:ln w="0"/>
                <a:solidFill>
                  <a:schemeClr val="accent5"/>
                </a:solidFill>
                <a:effectLst>
                  <a:reflection blurRad="12700" stA="50000" endPos="50000" dist="5000" dir="5400000" sy="-100000" rotWithShape="0"/>
                </a:effectLst>
              </a:rPr>
              <a:t>			16</a:t>
            </a:r>
            <a:r>
              <a:rPr lang="cs-CZ" b="1" cap="all" dirty="0">
                <a:ln w="0"/>
                <a:solidFill>
                  <a:schemeClr val="accent5"/>
                </a:solidFill>
                <a:effectLst>
                  <a:reflection blurRad="12700" stA="50000" endPos="50000" dist="5000" dir="5400000" sy="-100000" rotWithShape="0"/>
                </a:effectLst>
              </a:rPr>
              <a:t>. - 20. března </a:t>
            </a:r>
            <a:r>
              <a:rPr lang="cs-CZ" b="1" cap="all" dirty="0" smtClean="0">
                <a:ln w="0"/>
                <a:solidFill>
                  <a:schemeClr val="accent5"/>
                </a:solidFill>
                <a:effectLst>
                  <a:reflection blurRad="12700" stA="50000" endPos="50000" dist="5000" dir="5400000" sy="-100000" rotWithShape="0"/>
                </a:effectLst>
              </a:rPr>
              <a:t>2015</a:t>
            </a:r>
            <a:endParaRPr lang="cs-CZ" b="1" cap="all" dirty="0">
              <a:ln w="0"/>
              <a:solidFill>
                <a:schemeClr val="accent5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875" y="1947555"/>
            <a:ext cx="8260250" cy="46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90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Česká lékárnická komora</a:t>
            </a:r>
            <a:endParaRPr lang="cs-CZ" dirty="0">
              <a:ln w="18415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107" y="1832896"/>
            <a:ext cx="4571786" cy="4370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ovéPole 4"/>
          <p:cNvSpPr txBox="1"/>
          <p:nvPr/>
        </p:nvSpPr>
        <p:spPr>
          <a:xfrm>
            <a:off x="3945698" y="6300592"/>
            <a:ext cx="4356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Autorem díla je ing. arch. Michal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Flašar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CSc. </a:t>
            </a:r>
          </a:p>
        </p:txBody>
      </p:sp>
    </p:spTree>
    <p:extLst>
      <p:ext uri="{BB962C8B-B14F-4D97-AF65-F5344CB8AC3E}">
        <p14:creationId xmlns:p14="http://schemas.microsoft.com/office/powerpoint/2010/main" val="130856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Česká lékárnická komora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cs-CZ" dirty="0"/>
              <a:t>b</a:t>
            </a:r>
            <a:r>
              <a:rPr lang="cs-CZ" dirty="0" smtClean="0"/>
              <a:t>yla </a:t>
            </a:r>
            <a:r>
              <a:rPr lang="cs-CZ" dirty="0"/>
              <a:t>zřízena zákonem ČNR č. 220/1991 Sb., o České lékařské komoře, České stomatologické komoře a České lékárnické </a:t>
            </a:r>
            <a:r>
              <a:rPr lang="cs-CZ" dirty="0" smtClean="0"/>
              <a:t>komoře</a:t>
            </a:r>
            <a:endParaRPr lang="cs-CZ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cs-CZ" dirty="0"/>
              <a:t>j</a:t>
            </a:r>
            <a:r>
              <a:rPr lang="cs-CZ" dirty="0" smtClean="0"/>
              <a:t>ejí </a:t>
            </a:r>
            <a:r>
              <a:rPr lang="cs-CZ" dirty="0"/>
              <a:t>ustavující sjezd se uskutečnil 28. - 29. září </a:t>
            </a:r>
            <a:r>
              <a:rPr lang="cs-CZ" dirty="0" smtClean="0"/>
              <a:t>1991</a:t>
            </a:r>
            <a:endParaRPr lang="cs-CZ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cs-CZ" dirty="0"/>
              <a:t>č</a:t>
            </a:r>
            <a:r>
              <a:rPr lang="cs-CZ" dirty="0" smtClean="0"/>
              <a:t>eská </a:t>
            </a:r>
            <a:r>
              <a:rPr lang="cs-CZ" dirty="0"/>
              <a:t>lékárnická komora je samosprávná nepolitická stavovská organizace sdružující </a:t>
            </a:r>
            <a:r>
              <a:rPr lang="cs-CZ" dirty="0" smtClean="0"/>
              <a:t>lékárníky</a:t>
            </a:r>
            <a:endParaRPr lang="cs-CZ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cs-CZ" dirty="0"/>
              <a:t>č</a:t>
            </a:r>
            <a:r>
              <a:rPr lang="cs-CZ" dirty="0" smtClean="0"/>
              <a:t>eská </a:t>
            </a:r>
            <a:r>
              <a:rPr lang="cs-CZ" dirty="0"/>
              <a:t>lékárnická komora je právnická </a:t>
            </a:r>
            <a:r>
              <a:rPr lang="cs-CZ" dirty="0" smtClean="0"/>
              <a:t>osoba</a:t>
            </a:r>
            <a:endParaRPr lang="cs-CZ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cs-CZ" dirty="0"/>
              <a:t>p</a:t>
            </a:r>
            <a:r>
              <a:rPr lang="cs-CZ" dirty="0" smtClean="0"/>
              <a:t>rezidentem </a:t>
            </a:r>
            <a:r>
              <a:rPr lang="cs-CZ" dirty="0"/>
              <a:t>České lékárnické komory je</a:t>
            </a:r>
            <a:r>
              <a:rPr lang="cs-CZ" b="1" dirty="0"/>
              <a:t> PharmDr. Lubomír </a:t>
            </a:r>
            <a:r>
              <a:rPr lang="cs-CZ" b="1" dirty="0" smtClean="0"/>
              <a:t>Chudoba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nejvyšším </a:t>
            </a:r>
            <a:r>
              <a:rPr lang="cs-CZ" dirty="0"/>
              <a:t>orgánem komory je sjezd delegátů, který přijímá </a:t>
            </a:r>
            <a:r>
              <a:rPr lang="cs-CZ" dirty="0" smtClean="0"/>
              <a:t>Usnesení: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dirty="0" smtClean="0"/>
              <a:t>je členem </a:t>
            </a:r>
            <a:r>
              <a:rPr lang="cs-CZ" dirty="0"/>
              <a:t>Evropského svazu lékárníků (PGEU)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960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Lékárenská péče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jejímž </a:t>
            </a:r>
            <a:r>
              <a:rPr lang="cs-CZ" dirty="0"/>
              <a:t>účelem </a:t>
            </a:r>
            <a:r>
              <a:rPr lang="cs-CZ" dirty="0" smtClean="0"/>
              <a:t>je: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zajišťování</a:t>
            </a:r>
            <a:r>
              <a:rPr lang="cs-CZ" dirty="0"/>
              <a:t>, 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příprava</a:t>
            </a:r>
            <a:r>
              <a:rPr lang="cs-CZ" dirty="0"/>
              <a:t>, 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úprava</a:t>
            </a:r>
            <a:r>
              <a:rPr lang="cs-CZ" dirty="0"/>
              <a:t>, 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uchovávání</a:t>
            </a:r>
            <a:r>
              <a:rPr lang="cs-CZ" dirty="0"/>
              <a:t>, 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kontrola a výdej </a:t>
            </a:r>
            <a:r>
              <a:rPr lang="cs-CZ" dirty="0"/>
              <a:t>léčiv, s výjimkou transfuzních přípravků a surovin pro výrobu krevních derivátů podle zákona o léčivech, laboratorních chemikálií, zkoumadel, dezinfekčních </a:t>
            </a:r>
            <a:r>
              <a:rPr lang="cs-CZ" dirty="0" smtClean="0"/>
              <a:t>přípravků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823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Lékárny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l</a:t>
            </a:r>
            <a:r>
              <a:rPr lang="cs-CZ" dirty="0" smtClean="0"/>
              <a:t>ékárny </a:t>
            </a:r>
            <a:r>
              <a:rPr lang="cs-CZ" dirty="0"/>
              <a:t>jsou nejsnáze dosažitelná zdravotnická zařízení určená široké veřejnosti a často představují první kontaktní místo pacienta v systému poskytování zdravotní </a:t>
            </a:r>
            <a:r>
              <a:rPr lang="cs-CZ" dirty="0" smtClean="0"/>
              <a:t>péče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37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14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66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Obsah</a:t>
            </a:r>
            <a:endParaRPr lang="cs-CZ" sz="66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cs-CZ" sz="54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</a:rPr>
              <a:t>Asociace dentálních </a:t>
            </a:r>
            <a:r>
              <a:rPr lang="cs-CZ" sz="5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</a:rPr>
              <a:t>hygienistek</a:t>
            </a:r>
            <a:endParaRPr lang="cs-CZ" sz="5400" b="1" dirty="0" smtClean="0">
              <a:ln w="17780" cmpd="sng">
                <a:solidFill>
                  <a:schemeClr val="bg1"/>
                </a:solidFill>
                <a:prstDash val="solid"/>
                <a:miter lim="800000"/>
              </a:ln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5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</a:rPr>
              <a:t>Česká </a:t>
            </a:r>
            <a:r>
              <a:rPr lang="cs-CZ" sz="5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</a:rPr>
              <a:t>stomatologická komora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5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</a:rPr>
              <a:t>Česká </a:t>
            </a:r>
            <a:r>
              <a:rPr lang="cs-CZ" sz="5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</a:rPr>
              <a:t>lékárnická </a:t>
            </a:r>
            <a:r>
              <a:rPr lang="cs-CZ" sz="5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</a:rPr>
              <a:t>komora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54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</a:rPr>
              <a:t>Česká lékařská komora</a:t>
            </a:r>
          </a:p>
          <a:p>
            <a:pPr marL="0" indent="0">
              <a:buNone/>
            </a:pPr>
            <a:endParaRPr lang="cs-CZ" sz="5400" b="1" dirty="0" smtClean="0">
              <a:ln w="17780" cmpd="sng">
                <a:solidFill>
                  <a:schemeClr val="bg1"/>
                </a:solidFill>
                <a:prstDash val="solid"/>
                <a:miter lim="800000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34970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Lékárenské činnosti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r>
              <a:rPr lang="cs-CZ" dirty="0"/>
              <a:t>z</a:t>
            </a:r>
            <a:r>
              <a:rPr lang="cs-CZ" dirty="0" smtClean="0"/>
              <a:t>ajištění </a:t>
            </a:r>
            <a:r>
              <a:rPr lang="cs-CZ" dirty="0"/>
              <a:t>dostupnosti a bezpečnosti léčiv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dirty="0" smtClean="0"/>
              <a:t>​zlepšování </a:t>
            </a:r>
            <a:r>
              <a:rPr lang="cs-CZ" dirty="0"/>
              <a:t>výsledků léčby jednotlivých pacientů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dirty="0"/>
              <a:t>č</a:t>
            </a:r>
            <a:r>
              <a:rPr lang="cs-CZ" dirty="0" smtClean="0"/>
              <a:t>innosti </a:t>
            </a:r>
            <a:r>
              <a:rPr lang="cs-CZ" dirty="0"/>
              <a:t>na podporu veřejného zdraví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dirty="0" smtClean="0"/>
              <a:t>​zvyšování </a:t>
            </a:r>
            <a:r>
              <a:rPr lang="cs-CZ" dirty="0"/>
              <a:t>efektivity systému zdravotnictví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753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Činnosti </a:t>
            </a:r>
            <a:r>
              <a:rPr lang="cs-CZ" dirty="0" err="1" smtClean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ČLnK</a:t>
            </a:r>
            <a:r>
              <a:rPr lang="cs-CZ" dirty="0" smtClean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r>
              <a:rPr lang="cs-CZ" dirty="0"/>
              <a:t>d</a:t>
            </a:r>
            <a:r>
              <a:rPr lang="cs-CZ" dirty="0" smtClean="0"/>
              <a:t>bá</a:t>
            </a:r>
            <a:r>
              <a:rPr lang="cs-CZ" dirty="0"/>
              <a:t>, aby členové komory vykonávali své povolání odborně, v souladu s jeho etikou a způsobem stanoveným zákony a řády </a:t>
            </a:r>
            <a:r>
              <a:rPr lang="cs-CZ" dirty="0" smtClean="0"/>
              <a:t>komory</a:t>
            </a:r>
            <a:endParaRPr lang="cs-CZ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cs-CZ" dirty="0"/>
              <a:t>z</a:t>
            </a:r>
            <a:r>
              <a:rPr lang="cs-CZ" dirty="0" smtClean="0"/>
              <a:t>aručuje </a:t>
            </a:r>
            <a:r>
              <a:rPr lang="cs-CZ" dirty="0"/>
              <a:t>odbornost svých členů a potvrzuje splnění podmínek k výkonu lékárnického </a:t>
            </a:r>
            <a:r>
              <a:rPr lang="cs-CZ" dirty="0" smtClean="0"/>
              <a:t>povolání</a:t>
            </a:r>
            <a:endParaRPr lang="cs-CZ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cs-CZ" dirty="0"/>
              <a:t>p</a:t>
            </a:r>
            <a:r>
              <a:rPr lang="cs-CZ" dirty="0" smtClean="0"/>
              <a:t>osuzuje </a:t>
            </a:r>
            <a:r>
              <a:rPr lang="cs-CZ" dirty="0"/>
              <a:t>a hájí práva a profesní zájmy svých </a:t>
            </a:r>
            <a:r>
              <a:rPr lang="cs-CZ" dirty="0" smtClean="0"/>
              <a:t>členů</a:t>
            </a:r>
            <a:endParaRPr lang="cs-CZ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cs-CZ" dirty="0"/>
              <a:t>c</a:t>
            </a:r>
            <a:r>
              <a:rPr lang="cs-CZ" dirty="0" smtClean="0"/>
              <a:t>hrání </a:t>
            </a:r>
            <a:r>
              <a:rPr lang="cs-CZ" dirty="0"/>
              <a:t>profesní čest svých </a:t>
            </a:r>
            <a:r>
              <a:rPr lang="cs-CZ" dirty="0" smtClean="0"/>
              <a:t>členů</a:t>
            </a:r>
            <a:endParaRPr lang="cs-CZ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cs-CZ" dirty="0"/>
              <a:t>v</a:t>
            </a:r>
            <a:r>
              <a:rPr lang="cs-CZ" dirty="0" smtClean="0"/>
              <a:t>ede </a:t>
            </a:r>
            <a:r>
              <a:rPr lang="cs-CZ" dirty="0"/>
              <a:t>seznam </a:t>
            </a:r>
            <a:r>
              <a:rPr lang="cs-CZ" dirty="0" smtClean="0"/>
              <a:t>členů</a:t>
            </a:r>
            <a:endParaRPr lang="cs-CZ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cs-CZ" dirty="0"/>
              <a:t>p</a:t>
            </a:r>
            <a:r>
              <a:rPr lang="cs-CZ" dirty="0" smtClean="0"/>
              <a:t>oskytuje </a:t>
            </a:r>
            <a:r>
              <a:rPr lang="cs-CZ" dirty="0"/>
              <a:t>svým členům právní </a:t>
            </a:r>
            <a:r>
              <a:rPr lang="cs-CZ" dirty="0" smtClean="0"/>
              <a:t>pomoc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587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Česká lékařská komora</a:t>
            </a:r>
            <a:endParaRPr lang="cs-CZ" dirty="0">
              <a:ln w="18415" cmpd="sng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457" y="1704253"/>
            <a:ext cx="4571087" cy="4532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330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Česká lékařská komora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č</a:t>
            </a:r>
            <a:r>
              <a:rPr lang="cs-CZ" dirty="0" smtClean="0"/>
              <a:t>eská </a:t>
            </a:r>
            <a:r>
              <a:rPr lang="cs-CZ" dirty="0"/>
              <a:t>lékařská komora je samosprávná </a:t>
            </a:r>
            <a:r>
              <a:rPr lang="cs-CZ" b="1" dirty="0"/>
              <a:t>profesní organizace </a:t>
            </a:r>
            <a:r>
              <a:rPr lang="cs-CZ" b="1" dirty="0" smtClean="0"/>
              <a:t>lékařů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b</a:t>
            </a:r>
            <a:r>
              <a:rPr lang="cs-CZ" dirty="0" smtClean="0"/>
              <a:t>yla </a:t>
            </a:r>
            <a:r>
              <a:rPr lang="cs-CZ" dirty="0"/>
              <a:t>zřízena zákonem č. 220/1991 </a:t>
            </a:r>
            <a:r>
              <a:rPr lang="cs-CZ" dirty="0" smtClean="0"/>
              <a:t>Sb. České </a:t>
            </a:r>
            <a:r>
              <a:rPr lang="cs-CZ" dirty="0"/>
              <a:t>národní rady a je obdobou samosprávy </a:t>
            </a:r>
            <a:r>
              <a:rPr lang="cs-CZ" dirty="0" smtClean="0"/>
              <a:t>místní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k</a:t>
            </a:r>
            <a:r>
              <a:rPr lang="cs-CZ" b="1" dirty="0" smtClean="0"/>
              <a:t>aždý </a:t>
            </a:r>
            <a:r>
              <a:rPr lang="cs-CZ" b="1" dirty="0"/>
              <a:t>lékař</a:t>
            </a:r>
            <a:r>
              <a:rPr lang="cs-CZ" dirty="0"/>
              <a:t>, který vykonává na území České republiky lékařské povolání v léčebné a preventivní péči, musí být členem </a:t>
            </a:r>
            <a:r>
              <a:rPr lang="cs-CZ" dirty="0" smtClean="0"/>
              <a:t>ČLK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prezident: MUDr. Milan Kubek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844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Česká lékařská komora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cs-CZ" dirty="0" smtClean="0"/>
              <a:t>dbá</a:t>
            </a:r>
            <a:r>
              <a:rPr lang="cs-CZ" dirty="0"/>
              <a:t>, aby členové komor vykonávali své povolání odborně, v souladu s jeho etikou a způsobem stanoveným zákony a řády komor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dirty="0"/>
              <a:t>zaručuje odbornost svých členů a potvrzuje splnění podmínek k výkonu lékařského povolání podle zvláštních předpisů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dirty="0"/>
              <a:t>posuzuje a hájí práva a profesní zájmy svých členů a chrání jejich profesní čest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dirty="0"/>
              <a:t>vede seznam členů a zveřejňuje o svých členech zákonem stanovené  </a:t>
            </a:r>
            <a:r>
              <a:rPr lang="cs-CZ" dirty="0" smtClean="0"/>
              <a:t>informace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č</a:t>
            </a:r>
            <a:r>
              <a:rPr lang="cs-CZ" dirty="0" smtClean="0"/>
              <a:t>asopis </a:t>
            </a:r>
            <a:r>
              <a:rPr lang="cs-CZ" dirty="0"/>
              <a:t>ČLK </a:t>
            </a:r>
            <a:r>
              <a:rPr lang="cs-CZ" dirty="0" err="1"/>
              <a:t>Tempus</a:t>
            </a:r>
            <a:r>
              <a:rPr lang="cs-CZ" dirty="0"/>
              <a:t> </a:t>
            </a:r>
            <a:r>
              <a:rPr lang="cs-CZ" dirty="0" err="1"/>
              <a:t>Medicorum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075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821" y="16356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Děkujeme za pozornost </a:t>
            </a:r>
            <a:r>
              <a:rPr lang="cs-CZ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sym typeface="Wingdings" panose="05000000000000000000" pitchFamily="2" charset="2"/>
              </a:rPr>
              <a:t></a:t>
            </a:r>
            <a:endParaRPr lang="cs-CZ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452" y="1334749"/>
            <a:ext cx="5830538" cy="5208614"/>
          </a:xfrm>
        </p:spPr>
      </p:pic>
    </p:spTree>
    <p:extLst>
      <p:ext uri="{BB962C8B-B14F-4D97-AF65-F5344CB8AC3E}">
        <p14:creationId xmlns:p14="http://schemas.microsoft.com/office/powerpoint/2010/main" val="424816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hlinkClick r:id="rId2"/>
              </a:rPr>
              <a:t>http://www.asociacedh.cz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u="sng" dirty="0">
                <a:hlinkClick r:id="rId3"/>
              </a:rPr>
              <a:t>http://www.dent.cz/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u="sng" dirty="0">
                <a:hlinkClick r:id="rId4"/>
              </a:rPr>
              <a:t>http://www.lekarnici.cz/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u="sng" dirty="0">
                <a:hlinkClick r:id="rId5"/>
              </a:rPr>
              <a:t>http://www.lkcr.cz/aktuality-322.html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108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3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160"/>
          </a:xfrm>
          <a:prstGeom prst="rect">
            <a:avLst/>
          </a:prstGeom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723" y="254296"/>
            <a:ext cx="3246905" cy="2828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358" y="3362125"/>
            <a:ext cx="3066429" cy="3163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697" y="271187"/>
            <a:ext cx="2931089" cy="279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723" y="3362125"/>
            <a:ext cx="3190873" cy="3163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916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16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dirty="0" smtClean="0">
                <a:ln w="18415" cmpd="sng">
                  <a:solidFill>
                    <a:srgbClr val="FF33CC"/>
                  </a:solidFill>
                  <a:prstDash val="solid"/>
                </a:ln>
                <a:solidFill>
                  <a:srgbClr val="FF33CC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Asociace Dentálních Hygienistek</a:t>
            </a:r>
            <a:endParaRPr lang="cs-CZ" dirty="0">
              <a:ln w="18415" cmpd="sng">
                <a:solidFill>
                  <a:srgbClr val="FF33CC"/>
                </a:solidFill>
                <a:prstDash val="solid"/>
              </a:ln>
              <a:solidFill>
                <a:srgbClr val="FF33CC"/>
              </a:solidFill>
              <a:effectLst>
                <a:reflection blurRad="6350" stA="55000" endA="300" endPos="455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76614" y="1560206"/>
            <a:ext cx="10571967" cy="4546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6" name="Zástupný symbol pro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065" y="1608899"/>
            <a:ext cx="5551871" cy="4836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 descr="GSK">
            <a:hlinkClick r:id="rId4" tgtFrame="_blank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03" y="1817839"/>
            <a:ext cx="2314575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http://www.asociacedh.cz/images/web/partners/listerine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65" y="3225320"/>
            <a:ext cx="1162050" cy="2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 descr="http://www.asociacedh.cz/images/web/partners/philips.png">
            <a:hlinkClick r:id="rId7" tgtFrame="&quot;_blank&quot;" tooltip="&quot;Philips sonicare&quot;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88" y="4058397"/>
            <a:ext cx="1570517" cy="538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 descr="Colgate">
            <a:hlinkClick r:id="rId9" tgtFrame="&quot;_blank&quot;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242" y="1817839"/>
            <a:ext cx="1514475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 descr="Elmex">
            <a:hlinkClick r:id="rId11" tgtFrame="&quot;_blank&quot;"/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179" y="2325207"/>
            <a:ext cx="971550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ázek 11" descr="Meridol">
            <a:hlinkClick r:id="rId13" tgtFrame="&quot;_blank&quot;"/>
          </p:cNvPr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106" y="2650732"/>
            <a:ext cx="742950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ázek 12" descr="EMS-logo RGB 120x120px">
            <a:hlinkClick r:id="rId15" tgtFrame="&quot;_blank&quot;"/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254" y="2960839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ázek 13" descr="http://www.asociacedh.cz/images/web/partners/actavis_logo_rgb.png">
            <a:hlinkClick r:id="rId17" tgtFrame="&quot;_blank&quot;"/>
          </p:cNvPr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02" y="4989924"/>
            <a:ext cx="1209675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ázek 14" descr="http://www.asociacedh.cz/images/web/partners/profimed_logo_magenta.jpg">
            <a:hlinkClick r:id="rId19" tgtFrame="&quot;_blank&quot;"/>
          </p:cNvPr>
          <p:cNvPicPr/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766" y="4114828"/>
            <a:ext cx="1495425" cy="2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Obrázek 15" descr="VOCO The Dentalist">
            <a:hlinkClick r:id="rId21" tgtFrame="&quot;_blank&quot;"/>
          </p:cNvPr>
          <p:cNvPicPr/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310" y="4659192"/>
            <a:ext cx="1163944" cy="426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Obrázek 16" descr="Orbit">
            <a:hlinkClick r:id="rId23" tgtFrame="&quot;_blank&quot;" tooltip="&quot;ORBIT klub&quot;"/>
          </p:cNvPr>
          <p:cNvPicPr/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810" y="5440146"/>
            <a:ext cx="2012288" cy="1005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Obrázek 17" descr="http://www.asociacedh.cz/images/web/partners/oralflux_logo_rgb.png">
            <a:hlinkClick r:id="rId25" tgtFrame="&quot;_blank&quot;"/>
          </p:cNvPr>
          <p:cNvPicPr/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07" y="6079476"/>
            <a:ext cx="1368663" cy="2418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133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16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n w="18415" cmpd="sng">
                  <a:solidFill>
                    <a:srgbClr val="FF33CC"/>
                  </a:solidFill>
                  <a:prstDash val="solid"/>
                </a:ln>
                <a:solidFill>
                  <a:srgbClr val="FF33CC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Asociace Dentálních Hygienistek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4000" dirty="0" smtClean="0"/>
              <a:t>registrace: 19.6. 2000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4000" dirty="0" smtClean="0"/>
              <a:t>sídlo: Praha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4000" dirty="0" smtClean="0"/>
              <a:t>prezident: Michal </a:t>
            </a:r>
            <a:r>
              <a:rPr lang="cs-CZ" sz="4000" dirty="0" err="1" smtClean="0"/>
              <a:t>Kalita</a:t>
            </a:r>
            <a:r>
              <a:rPr lang="cs-CZ" sz="4000" dirty="0" smtClean="0"/>
              <a:t>, </a:t>
            </a:r>
            <a:r>
              <a:rPr lang="cs-CZ" sz="4000" dirty="0" err="1" smtClean="0"/>
              <a:t>DiS</a:t>
            </a:r>
            <a:r>
              <a:rPr lang="cs-CZ" sz="40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4000" dirty="0" err="1"/>
              <a:t>v</a:t>
            </a:r>
            <a:r>
              <a:rPr lang="cs-CZ" sz="4000" dirty="0" err="1" smtClean="0"/>
              <a:t>íceprezident</a:t>
            </a:r>
            <a:r>
              <a:rPr lang="cs-CZ" sz="4000" dirty="0" smtClean="0"/>
              <a:t>: Markéta Harantová, </a:t>
            </a:r>
            <a:r>
              <a:rPr lang="cs-CZ" sz="4000" dirty="0" err="1" smtClean="0"/>
              <a:t>DiS</a:t>
            </a:r>
            <a:r>
              <a:rPr lang="cs-CZ" sz="40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4000" dirty="0"/>
              <a:t>č</a:t>
            </a:r>
            <a:r>
              <a:rPr lang="cs-CZ" sz="4000" dirty="0" smtClean="0"/>
              <a:t>len vedení: Mgr. Jitka Kropáčková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76347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52"/>
            <a:ext cx="12192000" cy="686816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n w="18415" cmpd="sng">
                  <a:solidFill>
                    <a:srgbClr val="FF33CC"/>
                  </a:solidFill>
                  <a:prstDash val="solid"/>
                </a:ln>
                <a:solidFill>
                  <a:srgbClr val="FF33CC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Asociace Dentálních Hygienistek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2107" y="1838151"/>
            <a:ext cx="10515600" cy="4351338"/>
          </a:xfrm>
        </p:spPr>
        <p:txBody>
          <a:bodyPr>
            <a:normAutofit lnSpcReduction="10000"/>
          </a:bodyPr>
          <a:lstStyle/>
          <a:p>
            <a:pPr lvl="1">
              <a:buFont typeface="Wingdings" panose="05000000000000000000" pitchFamily="2" charset="2"/>
              <a:buChar char="q"/>
            </a:pPr>
            <a:r>
              <a:rPr lang="cs-CZ" dirty="0"/>
              <a:t>ADH ČR je dobrovolný apolitický spolek a neziskový spolek sdružující:</a:t>
            </a:r>
          </a:p>
          <a:p>
            <a:pPr marL="457200" lvl="1" indent="0">
              <a:buNone/>
            </a:pPr>
            <a:endParaRPr lang="cs-CZ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diplomované </a:t>
            </a:r>
            <a:r>
              <a:rPr lang="cs-CZ" dirty="0"/>
              <a:t>dentální hygienistky/hygienisty České republiky v oboru dentální hygiena,</a:t>
            </a:r>
            <a:endParaRPr lang="cs-CZ" sz="3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dentální hygienistky/hygienisty absolvující bakalářské studium oboru dentální hygiena,</a:t>
            </a:r>
            <a:endParaRPr lang="cs-CZ" sz="3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zdravotní sestry s pomaturitním specializačním studiem </a:t>
            </a:r>
            <a:r>
              <a:rPr lang="cs-CZ" dirty="0" smtClean="0"/>
              <a:t>v </a:t>
            </a:r>
            <a:r>
              <a:rPr lang="cs-CZ" dirty="0"/>
              <a:t>oboru stomatologická péče způsobilé k výkonu povolání dentální hygienistky, které aktivně vykonávají,</a:t>
            </a:r>
            <a:endParaRPr lang="cs-CZ" sz="3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diplomované dentální hygienistky/hygienisty cizí státní příslušnosti se vzděláním v oboru dentální hygiena nostrifikovaným úřady státní správy České republiky,</a:t>
            </a:r>
            <a:endParaRPr lang="cs-CZ" sz="3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mimořádné </a:t>
            </a:r>
            <a:r>
              <a:rPr lang="cs-CZ" dirty="0" smtClean="0"/>
              <a:t>členy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18171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"/>
            <a:ext cx="12192000" cy="686816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n w="18415" cmpd="sng">
                  <a:solidFill>
                    <a:srgbClr val="FF33CC"/>
                  </a:solidFill>
                  <a:prstDash val="solid"/>
                </a:ln>
                <a:solidFill>
                  <a:srgbClr val="FF33CC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Asociace Dentálních Hygienistek</a:t>
            </a:r>
            <a:endParaRPr lang="cs-CZ" dirty="0">
              <a:solidFill>
                <a:srgbClr val="FF33CC"/>
              </a:solidFill>
              <a:effectLst>
                <a:reflection blurRad="6350" stA="55000" endA="300" endPos="455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3600" dirty="0" smtClean="0"/>
              <a:t>profesní organizace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600" dirty="0" smtClean="0"/>
              <a:t>sdružuje zdravotnické pracovníky, poskytující služby: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3600" dirty="0" smtClean="0"/>
              <a:t>vzdělávací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3600" dirty="0"/>
              <a:t>p</a:t>
            </a:r>
            <a:r>
              <a:rPr lang="cs-CZ" sz="3600" dirty="0" smtClean="0"/>
              <a:t>reventivní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3600" dirty="0"/>
              <a:t>t</a:t>
            </a:r>
            <a:r>
              <a:rPr lang="cs-CZ" sz="3600" dirty="0" smtClean="0"/>
              <a:t>erapeutické</a:t>
            </a:r>
          </a:p>
          <a:p>
            <a:pPr marL="457200" lvl="1" indent="0">
              <a:buNone/>
            </a:pPr>
            <a:r>
              <a:rPr lang="cs-CZ" sz="3600" dirty="0"/>
              <a:t>	</a:t>
            </a:r>
            <a:r>
              <a:rPr lang="cs-CZ" sz="3600" dirty="0" smtClean="0"/>
              <a:t>				</a:t>
            </a:r>
            <a:r>
              <a:rPr lang="cs-CZ" sz="3000" dirty="0" smtClean="0"/>
              <a:t> </a:t>
            </a:r>
            <a:r>
              <a:rPr lang="cs-CZ" sz="3000" dirty="0"/>
              <a:t>… v oboru dentální </a:t>
            </a:r>
            <a:r>
              <a:rPr lang="cs-CZ" sz="3000" dirty="0" smtClean="0"/>
              <a:t>hygiena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381230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n w="18415" cmpd="sng">
                  <a:solidFill>
                    <a:srgbClr val="FF33CC"/>
                  </a:solidFill>
                  <a:prstDash val="solid"/>
                </a:ln>
                <a:solidFill>
                  <a:srgbClr val="FF33CC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Asociace Dentálních Hygienistek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3200" dirty="0"/>
              <a:t>c</a:t>
            </a:r>
            <a:r>
              <a:rPr lang="cs-CZ" sz="3200" dirty="0" smtClean="0"/>
              <a:t>ílem </a:t>
            </a:r>
            <a:r>
              <a:rPr lang="cs-CZ" sz="3200" dirty="0"/>
              <a:t>činnosti ADH ČR je hájit profesní zájmy dentálních hygienistek/hygienistů, vést dohled nad dodržováním etického a profesního kodexu ADH ČR, jsou-li </a:t>
            </a:r>
            <a:r>
              <a:rPr lang="cs-CZ" sz="3200" dirty="0" smtClean="0"/>
              <a:t>vydány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47722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16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n w="18415" cmpd="sng">
                  <a:solidFill>
                    <a:srgbClr val="FF33CC"/>
                  </a:solidFill>
                  <a:prstDash val="solid"/>
                </a:ln>
                <a:solidFill>
                  <a:srgbClr val="FF33CC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ADH - členství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3600" dirty="0" smtClean="0"/>
          </a:p>
          <a:p>
            <a:endParaRPr lang="cs-CZ" sz="3600" dirty="0"/>
          </a:p>
          <a:p>
            <a:pPr marL="0" indent="0">
              <a:buNone/>
            </a:pPr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přihláška + poplatek + potvrzení o studiu (studenti)</a:t>
            </a:r>
          </a:p>
          <a:p>
            <a:pPr marL="0" indent="0">
              <a:buNone/>
            </a:pP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sz="2400" dirty="0"/>
              <a:t> </a:t>
            </a: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http</a:t>
            </a:r>
            <a:r>
              <a:rPr lang="cs-CZ" sz="2400" dirty="0"/>
              <a:t>://www.asociacedh.cz/attachments/article/14/ADH%20p%C5%99ihl%C3%A1%C5%A1ka%206_edit(2).pdf</a:t>
            </a:r>
          </a:p>
        </p:txBody>
      </p:sp>
    </p:spTree>
    <p:extLst>
      <p:ext uri="{BB962C8B-B14F-4D97-AF65-F5344CB8AC3E}">
        <p14:creationId xmlns:p14="http://schemas.microsoft.com/office/powerpoint/2010/main" val="371878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1615</TotalTime>
  <Words>849</Words>
  <Application>Microsoft Office PowerPoint</Application>
  <PresentationFormat>Širokoúhlá obrazovka</PresentationFormat>
  <Paragraphs>126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Wingdings</vt:lpstr>
      <vt:lpstr>Motiv Office</vt:lpstr>
      <vt:lpstr>Stavovské organizace</vt:lpstr>
      <vt:lpstr>Obsah</vt:lpstr>
      <vt:lpstr>Prezentace aplikace PowerPoint</vt:lpstr>
      <vt:lpstr>Asociace Dentálních Hygienistek</vt:lpstr>
      <vt:lpstr>Asociace Dentálních Hygienistek</vt:lpstr>
      <vt:lpstr>Asociace Dentálních Hygienistek</vt:lpstr>
      <vt:lpstr>Asociace Dentálních Hygienistek</vt:lpstr>
      <vt:lpstr>Asociace Dentálních Hygienistek</vt:lpstr>
      <vt:lpstr>ADH - členství</vt:lpstr>
      <vt:lpstr>ADH – výhody členství</vt:lpstr>
      <vt:lpstr>Řídícími principy profese DH jsou:</vt:lpstr>
      <vt:lpstr>Česká stomatologická komora</vt:lpstr>
      <vt:lpstr>Česká stomatologická komora</vt:lpstr>
      <vt:lpstr>Česká stomatologická komora</vt:lpstr>
      <vt:lpstr>Oslavy Světového dne ústního zdraví 2015    16. - 20. března 2015</vt:lpstr>
      <vt:lpstr>Česká lékárnická komora</vt:lpstr>
      <vt:lpstr>Česká lékárnická komora</vt:lpstr>
      <vt:lpstr>Lékárenská péče</vt:lpstr>
      <vt:lpstr>Lékárny</vt:lpstr>
      <vt:lpstr>Lékárenské činnosti</vt:lpstr>
      <vt:lpstr>Činnosti ČLnK:</vt:lpstr>
      <vt:lpstr>Česká lékařská komora</vt:lpstr>
      <vt:lpstr>Česká lékařská komora</vt:lpstr>
      <vt:lpstr>Česká lékařská komora</vt:lpstr>
      <vt:lpstr>Děkujeme za pozornost </vt:lpstr>
      <vt:lpstr>Zdroje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Andrea Zemková</dc:creator>
  <cp:lastModifiedBy>Andrea Zemková</cp:lastModifiedBy>
  <cp:revision>31</cp:revision>
  <dcterms:created xsi:type="dcterms:W3CDTF">2015-05-06T08:20:53Z</dcterms:created>
  <dcterms:modified xsi:type="dcterms:W3CDTF">2015-05-11T08:58:22Z</dcterms:modified>
</cp:coreProperties>
</file>