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1" r:id="rId9"/>
    <p:sldId id="264" r:id="rId10"/>
    <p:sldId id="267" r:id="rId11"/>
    <p:sldId id="268" r:id="rId12"/>
    <p:sldId id="263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BFCB67-BE0D-4B31-BB11-A86F57BE31CA}" type="datetimeFigureOut">
              <a:rPr lang="cs-CZ" smtClean="0"/>
              <a:pPr/>
              <a:t>3.5.2015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D910AE-2B9C-4384-80D8-60F4777EB1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717032"/>
            <a:ext cx="7560840" cy="1375792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Světová zdravotnická organizace </a:t>
            </a:r>
            <a:r>
              <a:rPr lang="cs-CZ" sz="2000" dirty="0" smtClean="0"/>
              <a:t>(obecně o SZO + přehled priorit v oblasti orálního zdraví)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097216" cy="68081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Bulínová Lucie</a:t>
            </a:r>
          </a:p>
          <a:p>
            <a:r>
              <a:rPr lang="cs-CZ" dirty="0" smtClean="0"/>
              <a:t>Doležalová Zuzana</a:t>
            </a:r>
            <a:endParaRPr lang="cs-CZ" dirty="0"/>
          </a:p>
        </p:txBody>
      </p:sp>
      <p:pic>
        <p:nvPicPr>
          <p:cNvPr id="9220" name="Picture 4" descr="http://www.images.atlasceska.cz/images/kalendarakci/velka/54600/v127762_svetovy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4966742" cy="1653275"/>
          </a:xfrm>
          <a:prstGeom prst="rect">
            <a:avLst/>
          </a:prstGeom>
          <a:noFill/>
        </p:spPr>
      </p:pic>
      <p:pic>
        <p:nvPicPr>
          <p:cNvPr id="9222" name="Picture 6" descr="http://us.123rf.com/450wm/ijacky/ijacky1309/ijacky130900704/22477996-fist-of-who-(sv%C4%9Btov%C3%A1-zdravotnick%C3%A1-organizace)-vlajka-namaloval,-multi-%C3%BA%C4%8Del-koncept---na-b%C3%ADl%C3%A9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792" y="751998"/>
            <a:ext cx="1835696" cy="1943678"/>
          </a:xfrm>
          <a:prstGeom prst="rect">
            <a:avLst/>
          </a:prstGeom>
          <a:noFill/>
        </p:spPr>
      </p:pic>
      <p:pic>
        <p:nvPicPr>
          <p:cNvPr id="9224" name="Picture 8" descr="http://www.kyanisocial.com/members/fb_share_images/produc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98983"/>
            <a:ext cx="1709936" cy="17099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Prevence v České republice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Projekty často dotované z prostředků firem vyrábějících produkty ústní </a:t>
            </a:r>
            <a:r>
              <a:rPr lang="cs-CZ" dirty="0" smtClean="0"/>
              <a:t>hygieny</a:t>
            </a:r>
            <a:endParaRPr lang="cs-CZ" dirty="0" smtClean="0"/>
          </a:p>
          <a:p>
            <a:r>
              <a:rPr lang="cs-CZ" dirty="0" smtClean="0"/>
              <a:t>program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Zdravé zuby </a:t>
            </a:r>
            <a:r>
              <a:rPr lang="cs-CZ" dirty="0" smtClean="0"/>
              <a:t>je podporován kanceláří  WHO v ČR, hlavními finančními partnery jsou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Orbit klub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smtClean="0"/>
              <a:t>a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Listerine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Smart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Rinse</a:t>
            </a:r>
            <a:endParaRPr lang="cs-CZ" dirty="0" smtClean="0"/>
          </a:p>
          <a:p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Colgate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- Měsíc zdravých zubů</a:t>
            </a:r>
            <a:r>
              <a:rPr lang="cs-CZ" dirty="0" smtClean="0"/>
              <a:t>, probíhá 11 let vždy v říjnu a je podporován Českou stomatologickou </a:t>
            </a:r>
            <a:r>
              <a:rPr lang="cs-CZ" dirty="0" smtClean="0"/>
              <a:t>komorou</a:t>
            </a:r>
            <a:endParaRPr lang="cs-CZ" dirty="0" smtClean="0"/>
          </a:p>
          <a:p>
            <a:r>
              <a:rPr lang="cs-CZ" dirty="0" smtClean="0"/>
              <a:t>iniciativou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studentů zubního lékařství či dentální hygieny </a:t>
            </a:r>
            <a:r>
              <a:rPr lang="cs-CZ" dirty="0" smtClean="0"/>
              <a:t>vznikají další projekty- jejich programy si kladou za cíl naučit děti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správné dentální hygieně </a:t>
            </a:r>
            <a:r>
              <a:rPr lang="cs-CZ" dirty="0" smtClean="0"/>
              <a:t>a tím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předcházet zubním kazům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QSEBQUExQWFhUVFRUXFBQXFxkWFxQUFxUWFhUVFRQYHSggGB0mHhcWITEhJSkrLi4uFx8zODMsOCkuLisBCgoKDg0OGxAQGywlICQyLy4vLCwvLCwsLCwsLSwsNCwsLCwsLCwsLCwsLCwsLCwsLCwsLCwsLCwsLCwsLCwsLP/AABEIAIwBZwMBEQACEQEDEQH/xAAbAAEAAgMBAQAAAAAAAAAAAAAAAwYCBAUBB//EAEQQAAEDAQQFBwkFBwQDAAAAAAEAAgMRBAUSIQYxQVGRBxNSYXGB0RQiMkJTkqGxwUNicoLhFRYjJKKy8DOTwtIXY3P/xAAbAQEAAgMBAQAAAAAAAAAAAAAAAgQBAwUGB//EADgRAAIBAwEFBQYFBAMBAQAAAAABAgMEEVESFCExQQUTYXGRMlKBobHwIiPB0eEGM0LxFXKyYhb/2gAMAwEAAhEDEQA/APuKAIAgCAIAgCAIAgCAIAgCAIAgCAIAgCAIAgCAIAgCAIAgCAIAgCAIAgCAIAgCAIAgCAIAgCAIAgCAIAgCAIAgCAIAgCAIAgCAIAgCAIAgCAIAgPCaIMkTrUwa3tH5gpKEn0IOpFc2iJ15RD7RvGvyUlSnoyLr01/kiN18wj1+AcfopK3qaEHdUl1+pE6/ot7j+XxUlbVCLu6ZG7SGPY157h4qW6T1RF3sNGRO0jGyM95A+iyrR6kXeroiN2kZ2Rj3v0Utz8SO/P3fmRu0ifsa34n6qW6R1ZF3s9ERuv8Al+4O4/UqW6w8SO+VPAjdfc3SA/KPqsq2p6EXdVdTA3tMfXPAeClu9PQjvNXUjN4yn7R3GnyWe5p6GO/qe8zA2yQ/aP8AePipd3DRehHvZ+8/UwM7uk7iVnZjoY25annOu3niU2VoY2nqSstsg1Pd7x+Si6cH0RJVZrk2bcF+St1kO7R9RRapW0Hy4G6N3UXPidWyX8x2TvMPXm3jsVedtKPLiWqd3CXtcDqtdUVCrFvJ6gCAIAgCAIAgCAIAgCAIAgCAIDF8gGsgdpospN8jDaXMgfeEQ1yN4g/JTVKb6M1utTX+SIH31CPWr2A+Cmreo+hB3VJdSB+kMY1B57h9SpK0n4EHeQ0ZC/SMbIz3up9FNWj6sg75dEQv0ifsY0dpJ8FJWi6sg72XRELr/lPRHYPEqatYeJB3lTwIXXxMfXp2BvgpK3p6EHc1X1InXhKftHcafJTVKC6Ig61R/wCTInWhx1uce1xUlCK6EXOT5tkRKkQMmsJ1A8FjKMpMkbZnnUx3unwUduOqJd3N9H6GbbvlP2b/AHSPmsd7DVElRqP/ABZILqmP2Z4gfVR7+nqS3eroSC5ZuiPeHisbzT1JbrV0MxcMv3R3+AUd6gZ3Op4GY0ek6TOJ8Fje4aMluU9USDR1217eBUd7WhLcpamY0cO2T+n9VjfPAzuP/wBfIzGjg9ofd/VY3t6EtyWpmNHWdN3w8FHe5aIzuUdWZDR6PpP4jwWN7nojO5Q1f38DMXBF97j+ixvUyW50/Ey/YUO4+8U3moZ3SkeG4YvvcU3qoY3OmQyaOs2PcO2h+gUldy6pEHZR6Nmjabhkbm0h46sjwPit0LqL58DROznHlxOW5pBoRQjWDkQrKeeRVaxwZt3feT4jlm3a06u7cVqq0Yz8zdSrypvhy0LVZLU2Roc05fEHcVzZwcHhnVp1IzWUTqJMIAgCAIAgCAxc8DWQO3JEs8jDaXM1ZL0ibrkb3ed8lsVGo+hqdemubNWS/wCIag49gp81tVrN8zU7ymuWTWk0j6MfF30AWxWmrNbvtImtJf8AKdQaO4n5lTVrDrk1O8qPlg1pL2mPrnuAHyC2KhTXQ1u5qvqQmeR3rPd3k/BT2YR6Ihtzl1Z62xSHVG/3SsOpBdUFSm+jJmXTMfUPeQPmVF16a6k1bVX0Jm3FMdjR2nwCg7qmTVpU8CVujr9rmjiVF3ceiJqyl1aJm6Ob5ODf1UXd+HzJqx1l8iVujrNr3fAfRQd3LQkrKPVslbcEX3j3+AUXdTJqzp+JK25YR6nFzvFR3ipqSVrS0+pI264h9m3vFfmo99U1JKhTX+KJW2OMamM90LHeT1ZNUoLoiVsYGoAdyjlkkkjJYMhAEAQBAEAQBAEAQBAEAQBAEAQBAaN53a2UbnDU76HeFupVnTfgaK1CNReJU54Sxxa4UIXSjJSWUcmUXF4ZPdtuMT6jUfSG8eKhVpKpHBso1XTlnoXGOQOAINQRUHqXLaaeGdhNNZRksGQgCAIDn3hezIsvSd0Rs7TsW6nQlPj0K9W4jT4c2cK03zK/bhG5uXx1q5C2hHxKM7qpLrjyII7HLJmGud1nxKm6lOHDJrVKpPjhs3I9H5TrLR3kn4BandQ6G5WdR88G1Ho50pODfErW7t9EbVZas2GXBENZce0+AUHdTehsVnTWpsMuiEeoO8k/MrW69R9TYrakuhsMsjG6mNHY0KDnJ82bFTguSRKAokz1AEAQBAEAQBAEAQBAEAQBAEAQBAEAQBAEAQBAEAQBAEAQBAEBzr5u/nWVHpt1dY6K30Kuw+PIr3FHvI5XNFTXSOSd3Ru25mI9rfqPrxVO6p/5ovWdX/B/AsCpHQCAIDl35eHNtDW+k7b0RvVi3pbby+SKtzW2Fhc2VyyWZ0r8LdZzJOwbSSr05qCyznU6cqksItFhumOPOmJ3SP0Gxc+pXlPyOpSt4Q8Wb60m8IAgCAIAgCAIAgCAIAgCAIAgCAIAgCAIAgCAIDxzgNZogPUAQBAEAQBAEAQBAEAQBAEBWNIbHhfjGp+vqd+viuha1MrZfQ5l3S2ZbS6/U5cUha4OGsEEdysSSawyrGTi8ou1mmD2NcNRFf0XJlHZbTO3CSlFSRKokggKhfcuKd/VRo7h41XTt44po5FzLNRnc0fswbCHbX5ns2D/ADeqdzPanjQvWkNmnnU6a0Fkjnmaxpe9wa1oJc5xADQNZJOoLKTbwjDaSyypTcpdhaTR0j2tNHSNicWA/iIVpWNbT4ZNG80yy3TekNpiEsEgkYdo2Hc4HNp6jmq86coPZksM3RmpLKNp7w0EkgAZknIAdZUCRUry5Sbvhfg50yEazG0vaPz6j3Eq3CyrSWcY8yvK5pp4yWG5r2htUIlgfjYaitCCCNbXA5gqvUpypy2ZLiboTU1mJvKBI8c4DWgMecG8cUwYyjIOrqQyHOA15IEsnjJAdRB7DVDLTXMyQweE01oDBs7TkHA94WMmNpEiyZCAIDwmiAAoD1AeNcDqQENslLWOLAHPAOFpdhDnbAXbB10KzFZfEw3hcD5rJoLa7baRNeNpjwg1EUTicLegytBH25n5rpb3TpQ2aUfi/viUt3nOWakvQ+oNO5cwvHqAw5wbxxTJnDPQ8HaEGGe1QweoDyqA9QEb5mjIuA7SAs4ZjJm011LBkVWMg9WQeVWMg1rzs3ORObtpUdozH+da20p7E0zVWhtwaKWuscYsmjM9WOZ0TUdh/UHiqF3HElLU6NlPMXHQ7SqF0ICk3gf40n43/wBxXWpewvI4lX25ebLddw/gx/gb8guZU9t+Z16X9uPkjYUDYUjSeHy+8YrCSfJ4o/KLS0GnOHFSKMkcew7wFdovuqTq9XwX6srVF3k1DouLLjBZ2MYGMa1rAKBgADQNwaMqKm228ssJJLCKfeWiUtnnNquxzInu/wBWzOyhmp1D0Tr45FudbkLiM47Fbiuj6oryouMtqnw8OhXH3PzkhNru63vJcXGNtpE0VSa1acTSB35b1vVTZX5c4+mH9DVsbXtxfqfTruu+KCMMhjZGzotaAO+ms9a5spym8yeS5GKisJFT5NoQyS8mMyY23SBoGoU1gd1B3K1dvKg3z2UaLdYcsal3VMsnzDSXk0tNstMkz7UzznHA0tccDK+awZ5UFNW2pXTo30KUFFRKNS1lOTltFN0t0GF3xh0loic9xoyJrDidn5xzOQG/sG1XKF33zwo/ErVrfullyLRyKXbIwT2l1WwubgbsDy01c+m0NpSvW4bCqnaVSPCPVfIsWFOTy9eBW7muyS9rbIDIWkiSUudV+FuMUaBX7wyqvLQg60vmfUrm4p9mW0Wo55LC4ZeOfyN/SPQK0WBnlEcoe1hGJ7KxvjrlipU5Z6wVOdvKmtpFez7aoXsu5nHDfR4afh9ou3JhpRJa4nxzHFJDh8/a9jqgV6wRQnbUdas29VzWHzRwu3OzoWs4zp8Iy6aNfo/3ODpC02u83Rg65BG2uYbhADjTtDioT/FPB4C5Tr3Lh44Jb80JdZ4HS8414bTEMGE0JAqDU1zIWZUXFZySr9nOlBzynjwLHyc3hJJDIx5LhG4BrjmaOHo120p8VsoSbXEvdm1ZTg1LjgsN6W3mmfeOTR9ewKr2lfK1pZXtPkv18l/B16FLvJY6FccXsLXkkF3nA7Tnt/zavHTdejKNdt5l+JPXz89NDqLYknBdOBnylvxXRMdh5k8Zo17irNVKG0uuH9CPYixfwX/b/wAs4HInIebtLamgfGQ3YCQ6pA66Dgo2nJo6H9TxW3TfXD/QsvKLfXkthkINJJf4Ue+rgcTu5tT20W6vPZh5nM7HtN4uop8o8X8P3ZSuTtpsdgtlvdqwYYmnIPcyoB66vcGjsKj2fQc5+fAv/wBU3ccxprnFZfx5L78Cs6L6KTXs+eV0oDmluOSQFxe51TQU3AfEL09a4jbpRSPCUqUq7cslhbyNSbbTH/tk/DEq/wDycfd+Zu3F+8fUNHroZY7LFZ2GrY20qci4klznU2VcSe9cyrUdSbm+pehBQioo42nWjU1vbGyOYRxtqXtIJxuywk03UPFVK1KVTCTOz2V2hSs5SnKG03yen+ykWvksdEx0klqiaxoq5xY4ADiqztGlltHep/1HGpJQhSk2+mSt6H3W+e3xNhJ8yQPMgGHDG1wJed1RqG8gLTShtTSR0+0rmFG1lKr1WMc8trkXbTKYyXm1rD5zDFGwjY4kOqO9/wAFbqvMz41ey27lJc1hffqfT1bO8fMuUacvtjWN1xsaG01h7iTlu9RVKzzLBwe05OVZRXRfN/aHLPej4obNC17ml5e55a4tqGNDaOprBLyafdXd7NpqTcmuR0LybjFJHDubkofaLNFN5Q1hljbIGc0XUDwHAF2MbCNi31O0VCbjs8vE1Qs3KKe0c3Q2e0WG9mWZr6jn+ZlY0kxvBOEupvHpV15U3hbLhQrUNvwyjXRc6dbYPrF/sLZg4ZVAIPWMvBfMu3ISpXSqx4Nrg/FfaPVWjUqbizt+VtEQkOrCDx2L0zu6at1Xk/w4z69PMod3Lb2FzOLYY3Tz84cg0g9lPRaP8+a81ZU6l/ebxPgovPpyiv1/kvVXGjS2Fzf3ksS9ec0pN4RYZXt3ONOw5j4FdalLagmcWrHZm0bmjslJwOkCOHnfRarqOYZ0NtpLFTGpalzjqhAUm3/6sn43/wBxXWp+wvJHEq+3LzZbrv8A9KP8DfkFzKntvzOvS9iPkjYUDYUzREY7wvSfaZ44R2Qx0NOI4K5X4UqcfBv1ZXp8ZzZ2Livl9odOHQmLmnhmF7gZCSwPq5jRRoo5tKONc9yoU5ubfDGDp3drGhGDU9raWcpcOeODfF8nngjSscludekvODBYmR4Yx5p515wkOr6VfS3AUA61dkqSorHtfQ5q7zvHnkT6OzWwzWsWpoEYm/lSMOcWeXm50oGmrs6uPdGqqWzHY544+YpueXtfA3bvvuGZ0rWOzgcWyAjVQkVB1Eea7VuOpVoTUm0uher2tShGMprhJZX38ThclYxWJ85FDabTPNxdh/4K5e8KijokihbcYZ1bLiqhYKvpvpnFd8dMnzuFY4q/1vPqt+J2bSLNtayrPw1NFevGkvEoWiuiU96zeWW5zuacagajKBqawepGN417N6v17iFvHu6XP6fyVKdCVZ7dTkfRNMZm2a658ADGti5tgaKBuOkbQ0DVTEuHXm9iTfP9z0PZVHvLunBa5+C4/oVDkUsXm2mbeWRt7gXO+beCrWkebO3/AFPV406fm/0/Rl102may7rUXUoYXtz6ThhaOJCsVnimzh9mRlK8pKPvJ+nF/IoPI1EWm1TH0Wsa2u8+c88ABxVa1XFs7/wDVFWKhTj5v4GjdV7GG0+UFge4F7qE0FX1BNfzFIyxLJ8qpVtip3uM836natt+2i8i2zxtYwONSMfpYc83GlQNdAK5dSm5yqcEWp3NW7xTiks+P38i8aPXQ2yQBlanN0j9WJx1nqAAAHYt8UoR4nXtrdUYbC4v9Tnh3lE9SaMG/ojZ3rySl/wAle5l7C/8AK/V/fI7WO4pcOf6/wbOkQGFhFMiRluI/RXP6gUXCnJdG16r+DXZZTaZo6SRc7c043QuP+2cX/FdCxlt9nx8Fj04fob7KXd9owf8A9fXh+pUeRS0AS2lm1zI3Dsa5wP8AeFvtHxaOz/U8G4U56Nr1x+xz9KLW6970ZBCaxsJYxwzaG65ZuzLLfhbvUKjdWpsr78SzY049mWLq1V+J8WvpH71eh3+Vgsst1w2aPJrnsYB/642lxJ3nEGcV3+zKaVTh0R8/7SryqZnJ8ZPiU/RK9bzssFLJZnOjkcX4+Ye/EaBuThkR5vzV+vToVJfjlxXiijRnWhHEY8PI+jaB3neNofI62xCKNraMBjMbnPJ10ca0AB2bRuXOuoUIJKm8su0J1ZcZrBc1TLJq3neMdnidLK4MY0Zk/AAbSdwUZSUVlm2hQqV5qnTWWz5Hb7ytV+WnmYQWQMNaH0Wt2STEa3HY3htKoSlKvLC5ffM9jSoW3ZFHvKjzN/PwjotX/CPp2jWj0Nhh5uIZnN8h9J7t5O7cNQV2nTVNYR5W9vqt3U26j8l0X3qUTR/+YvUP1jnJJfyjEWfHAtEPxVMnk7f8272vFv8Ab9D6mrZ6A+WQfzN8V1gzk/liqR8GDiqi/FUPPx/NvPj9P9HA5XLQZ70ELKuMbI4g0bXv8+g6zjaF6awWxR2n5lu8blVUUbtsvy/IYDWJ0cbG0xNhaSxoFK7aADbTJQjStJS55fmTlUuFHkbfI7d9mlkktDnvfamVJa8ZND6gyNNSXk5gk0pU5Z1MO0JzilBLEfvgSs4xeZdT6Rf1nxRYhrZn3bfHuXku27bvbfbXOPH4df3+B2rSezPGpxrJG+bDGD5ransrt6+pedtade92bdP8MePln6+BdqOFLM+rLNZ4Axoa0ZD/ACpXtKFCFCmqcFwRypzc3tMlW4iVK/x/MO6w35BdK2/to5N0vzWQ3U6k8f4gOOX1U6yzTZCg8VIlzXKOyEBSryH8aT8bvmutS9heRxa39yXmWu6zWGP8DfkubV9t+Z1aH9uPkbS1m0pGgT/PvHf+0bR/xor9yuEP+qKlF+15s375u6XnRabI5rZg0MkY+vNzxg1DX01OFTRw301Ln1KUs7cOf1Ova3dLu+4uU3Dmmvai9Vqn1Xx5ms3SS1DJ93S4vuSMcz3lDvanWDNzsLV8Y3MceKafoZtjtlqympZYTrjjdjneNrXSjKMavRz61nZqT9rgvmRdSztv7X5k9WsRXio82/PgZaV2lljuufmwGNbEWRtbkAX+Y2ne6vFXbaknUjFcjk3NeU9qpN5b6nY0Xu/yexWeHUWRMDvx0q/+olaa09uo5eJOnHZgkaOneknkFkMrQDI5wZEDqxkE1d1AAnroBtWy2od9U2enUhXq93DJ8a0ZtNlktTrRecrnZh2DA5/PP3vLRQNFB5u3IahQ9itGpGGxRX8HMpShKW3VZ9Ubym3aBQSuAGoc1JkPdXL3Cvp80dDeqWpo8rlurd8OGuGaVhNRTzQxzwCNhrTguVecI48T1P8ATUFK5cn0j9cI53J7pbYrJYRHLIWyF73PGB7qkmjSC0EeiGjuWuhWhCGHzLnbHZl3c3O3COY4SXFfr45OXpXpPLesrLLZY3c3irQ+lIR6z6ZNYNfxOykKtV1WoxRasOz6fZsHcXEln5LwWrf8Iuct1Nu655Igauc2j3D1pJSGOI6gDQdTQrGx3dPB4zt2/lc7dV8E+CWi5fy/Eh5MLL5k8h9ZzWD8oLj/AHjglBcGzjdlw4Sl8PT/AGcXSqMWW8g9gwiscwAy2+dQdZa7ioVFszyirdpUbnaXg/v0L9ftqpGGg+n/AG7fpxXP7cuu7od2uc/p1/b4nqrOntS2tDTslyY2NcXUqK0pXLZtXOtuwu+oxqTljPHGPvoWKl5syaSIryusRNDsVamlKU2E7+pV+0OyY2dNTUs5eOWOjf6E6Fy6ssYOndMQfZsLsw4PaR1EkH5rvdi8bKK/7fVlS4k41tpc1g+BiaWwzTxtdhfSSB524cQDsO6uEUPWsZcG18D6HsUrynCcllcJLzPrnJrot5JBzkjaTygYhtjZrazqO09dBsV+3pbCy+bPG9tdo71V2IP8Efm9f2/krnLpE7+UdQ4BzzSdgcebIHaQ13Aru9mNfiXkeUv08JnQ0O5QLDFYoIpZDG+ONrHNMb3AlooXAsBFDr71rr2daVRySymTpXVJQSbLNcumdktc3M2eRz34S4+Y9oDRQEkuA2kcVWqWtSnHakixCvCbxFnekeGgkmgAJJ3AZlVzck28I+C6SaSG8LU3nXmKzh1GChdgZteWt9J5HzpqXLqVO8lx5H0GysFY0HsR2p449MvTL5L75l/uTTG6rJCIoXua0azzT8TnbXOOHMlWoVqUFhfQ87ddl9pXNR1KiTfmuHguJaLmvyG2xPdA4uaCWElpb52GtPOHWFuhUjNZici7sq1s9iqsNrPPJ810WvEWO1YpWmgDo3gDNpqKmnUW/NVqctiXE8jaVVb1cy8n9/At186dQiJwgLnyEENJaWhhPrHFStNwW6VZY4HSrdo09n8vi/Ll6mrycXM4YrS8EYhhirrIJq5/fQAd6xRh/kzX2bQa/Nfw/c+cS3qxt+vntAOBlreXUFSObcWx5dRa3gvTqm3bKMObX1MOaVxtS1L3pFyo2U2aRtnxySPY5rasLWtLgRicXawNw19WtUaVhU2k5cEW6l5DZezzNPkUuN7BLanghr2iOKvrjFV7qbqhoB7VPtGqm1BdOZGyptZk+p9EvySkLuug4nP4VXl+2amxaS8cL1/g69rHNVGto3H5jnb3U7gP1Kp/0/SxSnU1ePT+Wzbey/EkdhegKQQFSv8AP8w7qDf7QV0rb+2jk3T/ADWQXYP40f4h81Ot7DNdH+5HzLouUdoICnXwKTydvzAK6lD+2jj3H91ljuN1bOzsI4OIVGuvzGdG2eaSN5aTeUHRd2C3XpFutLZO6Vpd9F0aizTpy8MehSTxOSLLJaQ1pc40DQSTuAFSVo2WT2inu0jtvMC3lkTbGZGtERxc8YXSCMS4tQNSCBu4qx3VLb7rjta9M6Gvans7fT5lyMqr4Nm0VrSb+ZtdisYza6Xn5v8A5QioDupzjTuW6n+CEp/BebIP8clH4l8XPLpzb+uKC2RCO0MxNDg4Zlpa4AiocDXUSO9bKVWdJ7UWQnTjNYkVR+gF0h2E0Dq0wm0EOrupiqrW+XGM/oaN2o8jes/JpdzHB3Ml1DWjpHuaab21oR1HJQd9WaxkkrWkuhYr1uuK0xGKZgew0yOVCNRBGYPWFSlBSWGXqFxUoT26Twytf+M7BWuGTs5x1PFad1p/bOr/APoL3HNeiLDc9yWeytwwRNYDrIzc78TzUu7ytsKcYeyjmXN3WuXmrJv6fBcjYvCwsnjMcjcTHUqMxqNQQRmDVSaTWGVKlONSOzJcDC6rtjs8fNxAhtScySanXmViMVFYRGlSjSjsx5GtfOj8FqLTK04migcHFpproaawsShGXMhWtqdZpzXInfdUZaxudGNDW+ca4QAACTmdSqXXZ1C5x3ifDxLlCpKjHZhyN0K6ljgayK1WZsjcLhlWvYVoubWncw2Ki4E6dSUHmJ7ZrOI2hrdQrr6zVZt7eFvTVOHJCc3OW0zk2nRSyyWptqdHWUEGtThLgKNc5uokZZ9QUnRg5bWOJbh2lcwoOhGX4X6+WTtraUTVvK7orRGY5mNex2trhwI2g9YUoTlB7UXhkZRUlhlTfyW3eTUMkHUJHU+NSre/1tfkaN0paHc0e0WstixGzx4XOyc8uLnEbquOQ6hRaKtepV9pm2nShT9lHZe0EEEVBFCN4K0m1PDyipHk2u/2Th1c4/xVfdqeh2F29fe8vRfsef8AjWwezf8A7j/FN1p/bH/P3vvL0RYrpuuKzRCKFgYwVNMzUnWSTmT1lbowUVhHMuLipcT7yq8s0r20Ws9odje0h51uYcJPaNR7aKMqcZczn1rOlVe1JcfA17FoXZI3B2AvI1Y3Yh7ooD3hYVGKIQsKEXnGfMsIC2l0rd9aCWK1SGWSKkjvScxzmYusgGhPXSqs07urTWzF8DTO3pzeWjXsXJxd8bg7mcZGoSPc9vewmh7wVmV7WksZIq1pJ5wWxrQAABQDIAagNwVUsEdps7ZG4XCoWi4t6dxDYqLKJwnKDzEWaziNoa3UPrms29vChTVOmuCMTm5vLJVuIhAUq8pMUzz94/DIfJdaksQSOLWltVGya5G1tDO88GlQuHimydss1UW9cw64QFSv5tLQ7rwn+kLp2z/LRybpfms7Ojj6wAbnOH1+qqXK/MLlo80zqKuWj55fbvJb6Djky2whtf8A3RUAHu4R+YLpUPx0Me6/kyhX/BUzqR6X2tz42WSM/wAW1vEQp6sZP8V5G4NrxU6UVHM3yXE1tuX4V1OtyjWdsVzvY0UZGbM0Dcxs8QHyCrWbcq6b5vP0ZbrpKk0bElqABJIAFSSdQAzJJWzZKu2aOgEZtE1ot7gcMlIbNX2EZ85w/E/+0qN29lKkunF+ZvtlnM38C7qiWyo8pt/PsljBjydI/ADqp5rjkdmrhXVrVuzoqpUw+hXuajhDKKjoGHmxPkkJcZpna8/MjaGgAagMT35DLJX6qXe4XRfX/RznJ92s9X9P9nVl0rnhNks0DWvfM5wYX1IEZlc2M5eqGio+7Tvru3hJzm+S+uC1CtNRjHqzS5Qp532myWR8rcb3hznRgsaI3OoatLiTQNJ16lm1jFQlUS4eJm4cnKMMkFu0+fLd8xliYcM4jYGuewPaBiObSDkcB7HKUbNRqpRfTJh3DdN5XU8usTz3uyOF7I/JYRiaWufG1zWtjkGHECTicSKnXU70nsQoNyWdp/HUxHMquF0R9G0klpCB0nAdwz+gVO1jmedDbeSxTxqc0WVos4eRV+HERU6nOo13cAt223V2en7Ffu4qltY4/uRy2WhgbQjEG4nZ5l51V6gpRn7T0/QhKnxgtcZ+JPJY24w3DQvmIAz/ANJuR4qCqPDeeS+bNjpLaSxzfyRBe8TW4MIpXEdoqMVG1afntU6Em85ZruIqOMLU79zspAzrFe4kkfAhUarzNs6VKOzBI3VA2BAEAQBAEAQBAEAQBAEAQBAEAQBAEAQGteNp5uNzttMu06lOnDbkka6s9iDkUtdc4p2NGYqyOd0W/En9Cql3LEUi5ZRzNssqoHSCAq+krKTA72j4EjwXQtX+DBy7xYqZ8D3R214Hlh1P1fiGrj4JdU9qO0uhm0qbMtl9SzrnnTONpTo7HboebkJaWuDo5G+lG8aiN/WPrQjdRrSpS2ka6tJVI4ZzdFtCm2WUzyzPtE5bhEjxQMZua2poeuvZSprsr3TqLZSwjXRt1Tec5Z3r5u1lps8kElcMjS0kaxXU4dYND3LRTm4SUl0N04qUXFlNj0Bnkwx2q2mSBtKsjj5t0oGoSPqSBx45q672K4wjh/QqRs+PF8C92aBsbGsY0Na0BrWjINaBQABUG23llxJJYRIsGTnX9csNshMM7cTCQRQ0c1w1Oadh8SFspVZU5bUSE6cZrEjl3XoZFDEyLnJHxx4qMcWjEHPc84y1oJzcdwIyNVundzk21hNmlWsOGeODcl0Ys7rXHay087G3CyjiGABrmjzNWQcfgtarzVN0+jNrpR2trqRXzojZrTOJ3h4lDCzGx5acJDhSmrU5wr1rNO4nCOyuRiVGMpbT5mo7k/sJjij5twbE9z20e7znuw4i+p870GjsFFPfKuW88yO708JY5G3Y9E7PFan2mLGySQkyBr3YHlxxOq07Cc6KEricoKEuSJKjGMtpHSvC72zYcRIw1pTrp4KFOq4chUoxqY2jV/YLem/VTXs3LZvMvA17rDx9Q64mnW95pqzRXEloHawevqDcba1xvrvrnxWN4ljHAbrDOePqeOuBhNS51d9alZ3mY3WGc8TqsbQADUAAO5VyyZIAgCAIAgCAIAgCAIAgCAIAgCAIAgCAxe8AEk0A1k7ESzwRhtJZZVL5vHnXUHoN1dZ3rpUKOwsvmcq4r948LkjnqwVy1XBZsEVTrecXds8e9cy5ntT8jq2tPZhl9TprQWQgOTpFZcUeIa2Z/lOv6HuVm2nsyw+pUu6e1DK6FYXROYWK6b5BAZIaO2OOo9u4qhWt2vxR5HRoXSf4Z8ztqoXQgCAIAgCAIAgCAIAgCAIAgCAIAgCAIAgCAIAgCAIAgCAIAgCAIAgCAIDWmvCJut7eytTwC2RpTlyRqlWpx5s51o0hYPQaXHech4rdG0k+bwV53sV7Kyca23g+X0jl0RkOG3vVunSjDkU6ladTmaq2mo6Fz3cZXVPoA5nf90KvXq7CwuZYt6DqPL5FtAXNOsEAQHhCAql8XaYnYm+gdX3TuK6VCsprD5nKuKDpvK5HOVgrG5Y7zkjyBqOicx3bQtM6EJ8WbqdxOHBcjrwaQtPptI6xmPFVpWklyZbjexftI3Y72hPrgdtR81pdCouhvVxTfUnba4zqe09jgoOElzTJqpB8mjLnm9IcQsbL0M7UdRzzekOITZeg2o6jnm9IcQmy9BtR1HPt6TeITZeg2o6nnlDOk3iFnZeg246jylnTb7wTYloY246o88rj6bPeHis7EtGO8hqjE22P2jPeHindz0ZjvYe8vU88vi9oz3m+Kd1PR+g76n7y9Tz9oxe0Z7wWe6nozHfU/eXqeftKL2jeKdzPRjv6fvI8/akPtGrPc1NDG8U/ePDe0PTHA+CdxU0G8UtTE3xD0/g7wWd3qaGN5panhvqHp/0u8E3epoY3qlr9TE35D0j7pWd2qaGN7pamJv6Le73Vndqhje6ZidIItz+A8VndZ+BjfKfiYnSGPov4D/sm6T1RjfYaM8OkTOg/4eKzuktUY32GjMDpG3oO4hZ3SWpjfY6GJ0jHs/6v0Wd0epjfl7pidIz7Me9+izufiY35+78/4MDpG7oN4lZ3RamN9loYHSGTos+Pis7pHVkd9nojA3/L9zgfFS3WHiY3yp4GBvybpAflH1Wd2pkd7q6kbr3mP2h4NH0Ut3p6EXc1dfoRuvCU65HcSPkpKlBdERdao/8AJkD5C7WSe0k/NSUUuSIOTfNmCkYCAns9ke/0Wk9dMuJyUJVIx5snGnOXso7Fi0f2yn8rfq7wVWpddIFynZ9Z+h3Y4w0AAUA1AKm228svJJLCMlgyEAQBAYvaCCCKg6wdqJ44ow0nwZwrfcG2I/kP0PirlO66T9SjVs+sPQ4s8DmGjmlp6x8jtVyM4y5MpShKLxJEakRCA8QwKIBRAKIBRAEAQBDIQHqAIAgCAIAgCAIAgPEAqhgVQBDJmIydQPArGUZ2XoZCzPPqO90+Cjtx1RnYlozMWGT2b/dKx3sNUS7qfuv0Mxdsp+zdwp81jvqepnuKnumYuib2Z4t8VjeKepndqun0JG3JN0QPzD6KO80yStKuhI3R+Xewd58FHeoeJJWdTwJG6Ov2vaOwE+Ci7uOhNWUurJmaOb5ODafVRd3oiSsdZE8ej8Y1lx7wPkFB3U+mDYrOmueTdhu+Jmpje0ip4lapVZy5s3Ro048kbS1m0IAgCAIAgCAIAgMXNBFCKjcUTxyMNJ8zTluiF3qAdlR8Bkt0a9RdTTK2pvoar9Ho9jnjvB+i2K7nojU7KHRsjOjjem7gFne5aGNyjqP3cb0zwCb29DG5LUfu432h4BN7eg3Jaj93G9M8Am9vQbktT393G9N3AJvctDO5R1H7us6bvgm9y0G5R1Z7+7rOm74eCxvctENyhqz393Y+k/8Ap8E3ueiM7lDVno0ej6T+Lf8Aqm9z0Q3KGr+/gZfu/FvfxHgsb1PwM7nT8T0XBF97j+ib1MzudPxPRcMO53vFY3moN0pmQuOHon3j4rG81NTO6UtDIXLD0P6neKbxU1M7rS0+p6Lnh6Hxd4rG8VNTO7UtPqZC6YfZj4+Kx39TUzu9LQyF2RezbwWO+qasz3FP3UZC74vZs90J3s9WZ7mn7q9DIWOP2bPdHgsd5PVme6hovQyFnZ0W8AsbUtTOxHQzEY3DgsZZnCPaLBk9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56" name="AutoShape 4" descr="data:image/jpeg;base64,/9j/4AAQSkZJRgABAQAAAQABAAD/2wCEAAkGBxQSEBQUExQWFhUVFRUXFBQXFxkWFxQUFxUWFhUVFRQYHSggGB0mHhcWITEhJSkrLi4uFx8zODMsOCkuLisBCgoKDg0OGxAQGywlICQyLy4vLCwvLCwsLCwsLSwsNCwsLCwsLCwsLCwsLCwsLCwsLCwsLCwsLCwsLCwsLCwsLP/AABEIAIwBZwMBEQACEQEDEQH/xAAbAAEAAgMBAQAAAAAAAAAAAAAAAwYCBAUBB//EAEQQAAEDAQQFBwkFBwQDAAAAAAEAAgMRBAUSIQYxQVGRBxNSYXGB0RQiMkJTkqGxwUNicoLhFRYjJKKy8DOTwtIXY3P/xAAbAQEAAgMBAQAAAAAAAAAAAAAAAgQBAwUGB//EADgRAAIBAwEFBQYFBAMBAQAAAAABAgMEEVESFCExQQUTYXGRMlKBobHwIiPB0eEGM0LxFXKyYhb/2gAMAwEAAhEDEQA/APuKAIAgCAIAgCAIAgCAIAgCAIAgCAIAgCAIAgCAIAgCAIAgCAIAgCAIAgCAIAgCAIAgCAIAgCAIAgCAIAgCAIAgCAIAgCAIAgCAIAgCAIAgCAIAgPCaIMkTrUwa3tH5gpKEn0IOpFc2iJ15RD7RvGvyUlSnoyLr01/kiN18wj1+AcfopK3qaEHdUl1+pE6/ot7j+XxUlbVCLu6ZG7SGPY157h4qW6T1RF3sNGRO0jGyM95A+iyrR6kXeroiN2kZ2Rj3v0Utz8SO/P3fmRu0ifsa34n6qW6R1ZF3s9ERuv8Al+4O4/UqW6w8SO+VPAjdfc3SA/KPqsq2p6EXdVdTA3tMfXPAeClu9PQjvNXUjN4yn7R3GnyWe5p6GO/qe8zA2yQ/aP8AePipd3DRehHvZ+8/UwM7uk7iVnZjoY25annOu3niU2VoY2nqSstsg1Pd7x+Si6cH0RJVZrk2bcF+St1kO7R9RRapW0Hy4G6N3UXPidWyX8x2TvMPXm3jsVedtKPLiWqd3CXtcDqtdUVCrFvJ6gCAIAgCAIAgCAIAgCAIAgCAIDF8gGsgdpospN8jDaXMgfeEQ1yN4g/JTVKb6M1utTX+SIH31CPWr2A+Cmreo+hB3VJdSB+kMY1B57h9SpK0n4EHeQ0ZC/SMbIz3up9FNWj6sg75dEQv0ifsY0dpJ8FJWi6sg72XRELr/lPRHYPEqatYeJB3lTwIXXxMfXp2BvgpK3p6EHc1X1InXhKftHcafJTVKC6Ig61R/wCTInWhx1uce1xUlCK6EXOT5tkRKkQMmsJ1A8FjKMpMkbZnnUx3unwUduOqJd3N9H6GbbvlP2b/AHSPmsd7DVElRqP/ABZILqmP2Z4gfVR7+nqS3eroSC5ZuiPeHisbzT1JbrV0MxcMv3R3+AUd6gZ3Op4GY0ek6TOJ8Fje4aMluU9USDR1217eBUd7WhLcpamY0cO2T+n9VjfPAzuP/wBfIzGjg9ofd/VY3t6EtyWpmNHWdN3w8FHe5aIzuUdWZDR6PpP4jwWN7nojO5Q1f38DMXBF97j+ixvUyW50/Ey/YUO4+8U3moZ3SkeG4YvvcU3qoY3OmQyaOs2PcO2h+gUldy6pEHZR6Nmjabhkbm0h46sjwPit0LqL58DROznHlxOW5pBoRQjWDkQrKeeRVaxwZt3feT4jlm3a06u7cVqq0Yz8zdSrypvhy0LVZLU2Roc05fEHcVzZwcHhnVp1IzWUTqJMIAgCAIAgCAxc8DWQO3JEs8jDaXM1ZL0ibrkb3ed8lsVGo+hqdemubNWS/wCIag49gp81tVrN8zU7ymuWTWk0j6MfF30AWxWmrNbvtImtJf8AKdQaO4n5lTVrDrk1O8qPlg1pL2mPrnuAHyC2KhTXQ1u5qvqQmeR3rPd3k/BT2YR6Ihtzl1Z62xSHVG/3SsOpBdUFSm+jJmXTMfUPeQPmVF16a6k1bVX0Jm3FMdjR2nwCg7qmTVpU8CVujr9rmjiVF3ceiJqyl1aJm6Ob5ODf1UXd+HzJqx1l8iVujrNr3fAfRQd3LQkrKPVslbcEX3j3+AUXdTJqzp+JK25YR6nFzvFR3ipqSVrS0+pI264h9m3vFfmo99U1JKhTX+KJW2OMamM90LHeT1ZNUoLoiVsYGoAdyjlkkkjJYMhAEAQBAEAQBAEAQBAEAQBAEAQBAaN53a2UbnDU76HeFupVnTfgaK1CNReJU54Sxxa4UIXSjJSWUcmUXF4ZPdtuMT6jUfSG8eKhVpKpHBso1XTlnoXGOQOAINQRUHqXLaaeGdhNNZRksGQgCAIDn3hezIsvSd0Rs7TsW6nQlPj0K9W4jT4c2cK03zK/bhG5uXx1q5C2hHxKM7qpLrjyII7HLJmGud1nxKm6lOHDJrVKpPjhs3I9H5TrLR3kn4BandQ6G5WdR88G1Ho50pODfErW7t9EbVZas2GXBENZce0+AUHdTehsVnTWpsMuiEeoO8k/MrW69R9TYrakuhsMsjG6mNHY0KDnJ82bFTguSRKAokz1AEAQBAEAQBAEAQBAEAQBAEAQBAEAQBAEAQBAEAQBAEAQBAEBzr5u/nWVHpt1dY6K30Kuw+PIr3FHvI5XNFTXSOSd3Ru25mI9rfqPrxVO6p/5ovWdX/B/AsCpHQCAIDl35eHNtDW+k7b0RvVi3pbby+SKtzW2Fhc2VyyWZ0r8LdZzJOwbSSr05qCyznU6cqksItFhumOPOmJ3SP0Gxc+pXlPyOpSt4Q8Wb60m8IAgCAIAgCAIAgCAIAgCAIAgCAIAgCAIAgCAIDxzgNZogPUAQBAEAQBAEAQBAEAQBAEBWNIbHhfjGp+vqd+viuha1MrZfQ5l3S2ZbS6/U5cUha4OGsEEdysSSawyrGTi8ou1mmD2NcNRFf0XJlHZbTO3CSlFSRKokggKhfcuKd/VRo7h41XTt44po5FzLNRnc0fswbCHbX5ns2D/ADeqdzPanjQvWkNmnnU6a0Fkjnmaxpe9wa1oJc5xADQNZJOoLKTbwjDaSyypTcpdhaTR0j2tNHSNicWA/iIVpWNbT4ZNG80yy3TekNpiEsEgkYdo2Hc4HNp6jmq86coPZksM3RmpLKNp7w0EkgAZknIAdZUCRUry5Sbvhfg50yEazG0vaPz6j3Eq3CyrSWcY8yvK5pp4yWG5r2htUIlgfjYaitCCCNbXA5gqvUpypy2ZLiboTU1mJvKBI8c4DWgMecG8cUwYyjIOrqQyHOA15IEsnjJAdRB7DVDLTXMyQweE01oDBs7TkHA94WMmNpEiyZCAIDwmiAAoD1AeNcDqQENslLWOLAHPAOFpdhDnbAXbB10KzFZfEw3hcD5rJoLa7baRNeNpjwg1EUTicLegytBH25n5rpb3TpQ2aUfi/viUt3nOWakvQ+oNO5cwvHqAw5wbxxTJnDPQ8HaEGGe1QweoDyqA9QEb5mjIuA7SAs4ZjJm011LBkVWMg9WQeVWMg1rzs3ORObtpUdozH+da20p7E0zVWhtwaKWuscYsmjM9WOZ0TUdh/UHiqF3HElLU6NlPMXHQ7SqF0ICk3gf40n43/wBxXWpewvI4lX25ebLddw/gx/gb8guZU9t+Z16X9uPkjYUDYUjSeHy+8YrCSfJ4o/KLS0GnOHFSKMkcew7wFdovuqTq9XwX6srVF3k1DouLLjBZ2MYGMa1rAKBgADQNwaMqKm228ssJJLCKfeWiUtnnNquxzInu/wBWzOyhmp1D0Tr45FudbkLiM47Fbiuj6oryouMtqnw8OhXH3PzkhNru63vJcXGNtpE0VSa1acTSB35b1vVTZX5c4+mH9DVsbXtxfqfTruu+KCMMhjZGzotaAO+ms9a5spym8yeS5GKisJFT5NoQyS8mMyY23SBoGoU1gd1B3K1dvKg3z2UaLdYcsal3VMsnzDSXk0tNstMkz7UzznHA0tccDK+awZ5UFNW2pXTo30KUFFRKNS1lOTltFN0t0GF3xh0loic9xoyJrDidn5xzOQG/sG1XKF33zwo/ErVrfullyLRyKXbIwT2l1WwubgbsDy01c+m0NpSvW4bCqnaVSPCPVfIsWFOTy9eBW7muyS9rbIDIWkiSUudV+FuMUaBX7wyqvLQg60vmfUrm4p9mW0Wo55LC4ZeOfyN/SPQK0WBnlEcoe1hGJ7KxvjrlipU5Z6wVOdvKmtpFez7aoXsu5nHDfR4afh9ou3JhpRJa4nxzHFJDh8/a9jqgV6wRQnbUdas29VzWHzRwu3OzoWs4zp8Iy6aNfo/3ODpC02u83Rg65BG2uYbhADjTtDioT/FPB4C5Tr3Lh44Jb80JdZ4HS8414bTEMGE0JAqDU1zIWZUXFZySr9nOlBzynjwLHyc3hJJDIx5LhG4BrjmaOHo120p8VsoSbXEvdm1ZTg1LjgsN6W3mmfeOTR9ewKr2lfK1pZXtPkv18l/B16FLvJY6FccXsLXkkF3nA7Tnt/zavHTdejKNdt5l+JPXz89NDqLYknBdOBnylvxXRMdh5k8Zo17irNVKG0uuH9CPYixfwX/b/wAs4HInIebtLamgfGQ3YCQ6pA66Dgo2nJo6H9TxW3TfXD/QsvKLfXkthkINJJf4Ue+rgcTu5tT20W6vPZh5nM7HtN4uop8o8X8P3ZSuTtpsdgtlvdqwYYmnIPcyoB66vcGjsKj2fQc5+fAv/wBU3ccxprnFZfx5L78Cs6L6KTXs+eV0oDmluOSQFxe51TQU3AfEL09a4jbpRSPCUqUq7cslhbyNSbbTH/tk/DEq/wDycfd+Zu3F+8fUNHroZY7LFZ2GrY20qci4klznU2VcSe9cyrUdSbm+pehBQioo42nWjU1vbGyOYRxtqXtIJxuywk03UPFVK1KVTCTOz2V2hSs5SnKG03yen+ykWvksdEx0klqiaxoq5xY4ADiqztGlltHep/1HGpJQhSk2+mSt6H3W+e3xNhJ8yQPMgGHDG1wJed1RqG8gLTShtTSR0+0rmFG1lKr1WMc8trkXbTKYyXm1rD5zDFGwjY4kOqO9/wAFbqvMz41ey27lJc1hffqfT1bO8fMuUacvtjWN1xsaG01h7iTlu9RVKzzLBwe05OVZRXRfN/aHLPej4obNC17ml5e55a4tqGNDaOprBLyafdXd7NpqTcmuR0LybjFJHDubkofaLNFN5Q1hljbIGc0XUDwHAF2MbCNi31O0VCbjs8vE1Qs3KKe0c3Q2e0WG9mWZr6jn+ZlY0kxvBOEupvHpV15U3hbLhQrUNvwyjXRc6dbYPrF/sLZg4ZVAIPWMvBfMu3ISpXSqx4Nrg/FfaPVWjUqbizt+VtEQkOrCDx2L0zu6at1Xk/w4z69PMod3Lb2FzOLYY3Tz84cg0g9lPRaP8+a81ZU6l/ebxPgovPpyiv1/kvVXGjS2Fzf3ksS9ec0pN4RYZXt3ONOw5j4FdalLagmcWrHZm0bmjslJwOkCOHnfRarqOYZ0NtpLFTGpalzjqhAUm3/6sn43/wBxXWp+wvJHEq+3LzZbrv8A9KP8DfkFzKntvzOvS9iPkjYUDYUzREY7wvSfaZ44R2Qx0NOI4K5X4UqcfBv1ZXp8ZzZ2Livl9odOHQmLmnhmF7gZCSwPq5jRRoo5tKONc9yoU5ubfDGDp3drGhGDU9raWcpcOeODfF8nngjSscludekvODBYmR4Yx5p515wkOr6VfS3AUA61dkqSorHtfQ5q7zvHnkT6OzWwzWsWpoEYm/lSMOcWeXm50oGmrs6uPdGqqWzHY544+YpueXtfA3bvvuGZ0rWOzgcWyAjVQkVB1Eea7VuOpVoTUm0uher2tShGMprhJZX38ThclYxWJ85FDabTPNxdh/4K5e8KijokihbcYZ1bLiqhYKvpvpnFd8dMnzuFY4q/1vPqt+J2bSLNtayrPw1NFevGkvEoWiuiU96zeWW5zuacagajKBqawepGN417N6v17iFvHu6XP6fyVKdCVZ7dTkfRNMZm2a658ADGti5tgaKBuOkbQ0DVTEuHXm9iTfP9z0PZVHvLunBa5+C4/oVDkUsXm2mbeWRt7gXO+beCrWkebO3/AFPV406fm/0/Rl102may7rUXUoYXtz6ThhaOJCsVnimzh9mRlK8pKPvJ+nF/IoPI1EWm1TH0Wsa2u8+c88ABxVa1XFs7/wDVFWKhTj5v4GjdV7GG0+UFge4F7qE0FX1BNfzFIyxLJ8qpVtip3uM836natt+2i8i2zxtYwONSMfpYc83GlQNdAK5dSm5yqcEWp3NW7xTiks+P38i8aPXQ2yQBlanN0j9WJx1nqAAAHYt8UoR4nXtrdUYbC4v9Tnh3lE9SaMG/ojZ3rySl/wAle5l7C/8AK/V/fI7WO4pcOf6/wbOkQGFhFMiRluI/RXP6gUXCnJdG16r+DXZZTaZo6SRc7c043QuP+2cX/FdCxlt9nx8Fj04fob7KXd9owf8A9fXh+pUeRS0AS2lm1zI3Dsa5wP8AeFvtHxaOz/U8G4U56Nr1x+xz9KLW6970ZBCaxsJYxwzaG65ZuzLLfhbvUKjdWpsr78SzY049mWLq1V+J8WvpH71eh3+Vgsst1w2aPJrnsYB/642lxJ3nEGcV3+zKaVTh0R8/7SryqZnJ8ZPiU/RK9bzssFLJZnOjkcX4+Ye/EaBuThkR5vzV+vToVJfjlxXiijRnWhHEY8PI+jaB3neNofI62xCKNraMBjMbnPJ10ca0AB2bRuXOuoUIJKm8su0J1ZcZrBc1TLJq3neMdnidLK4MY0Zk/AAbSdwUZSUVlm2hQqV5qnTWWz5Hb7ytV+WnmYQWQMNaH0Wt2STEa3HY3htKoSlKvLC5ffM9jSoW3ZFHvKjzN/PwjotX/CPp2jWj0Nhh5uIZnN8h9J7t5O7cNQV2nTVNYR5W9vqt3U26j8l0X3qUTR/+YvUP1jnJJfyjEWfHAtEPxVMnk7f8272vFv8Ab9D6mrZ6A+WQfzN8V1gzk/liqR8GDiqi/FUPPx/NvPj9P9HA5XLQZ70ELKuMbI4g0bXv8+g6zjaF6awWxR2n5lu8blVUUbtsvy/IYDWJ0cbG0xNhaSxoFK7aADbTJQjStJS55fmTlUuFHkbfI7d9mlkktDnvfamVJa8ZND6gyNNSXk5gk0pU5Z1MO0JzilBLEfvgSs4xeZdT6Rf1nxRYhrZn3bfHuXku27bvbfbXOPH4df3+B2rSezPGpxrJG+bDGD5ransrt6+pedtade92bdP8MePln6+BdqOFLM+rLNZ4Axoa0ZD/ACpXtKFCFCmqcFwRypzc3tMlW4iVK/x/MO6w35BdK2/to5N0vzWQ3U6k8f4gOOX1U6yzTZCg8VIlzXKOyEBSryH8aT8bvmutS9heRxa39yXmWu6zWGP8DfkubV9t+Z1aH9uPkbS1m0pGgT/PvHf+0bR/xor9yuEP+qKlF+15s375u6XnRabI5rZg0MkY+vNzxg1DX01OFTRw301Ln1KUs7cOf1Ova3dLu+4uU3Dmmvai9Vqn1Xx5ms3SS1DJ93S4vuSMcz3lDvanWDNzsLV8Y3MceKafoZtjtlqympZYTrjjdjneNrXSjKMavRz61nZqT9rgvmRdSztv7X5k9WsRXio82/PgZaV2lljuufmwGNbEWRtbkAX+Y2ne6vFXbaknUjFcjk3NeU9qpN5b6nY0Xu/yexWeHUWRMDvx0q/+olaa09uo5eJOnHZgkaOneknkFkMrQDI5wZEDqxkE1d1AAnroBtWy2od9U2enUhXq93DJ8a0ZtNlktTrRecrnZh2DA5/PP3vLRQNFB5u3IahQ9itGpGGxRX8HMpShKW3VZ9Ubym3aBQSuAGoc1JkPdXL3Cvp80dDeqWpo8rlurd8OGuGaVhNRTzQxzwCNhrTguVecI48T1P8ATUFK5cn0j9cI53J7pbYrJYRHLIWyF73PGB7qkmjSC0EeiGjuWuhWhCGHzLnbHZl3c3O3COY4SXFfr45OXpXpPLesrLLZY3c3irQ+lIR6z6ZNYNfxOykKtV1WoxRasOz6fZsHcXEln5LwWrf8Iuct1Nu655Igauc2j3D1pJSGOI6gDQdTQrGx3dPB4zt2/lc7dV8E+CWi5fy/Eh5MLL5k8h9ZzWD8oLj/AHjglBcGzjdlw4Sl8PT/AGcXSqMWW8g9gwiscwAy2+dQdZa7ioVFszyirdpUbnaXg/v0L9ftqpGGg+n/AG7fpxXP7cuu7od2uc/p1/b4nqrOntS2tDTslyY2NcXUqK0pXLZtXOtuwu+oxqTljPHGPvoWKl5syaSIryusRNDsVamlKU2E7+pV+0OyY2dNTUs5eOWOjf6E6Fy6ssYOndMQfZsLsw4PaR1EkH5rvdi8bKK/7fVlS4k41tpc1g+BiaWwzTxtdhfSSB524cQDsO6uEUPWsZcG18D6HsUrynCcllcJLzPrnJrot5JBzkjaTygYhtjZrazqO09dBsV+3pbCy+bPG9tdo71V2IP8Efm9f2/krnLpE7+UdQ4BzzSdgcebIHaQ13Aru9mNfiXkeUv08JnQ0O5QLDFYoIpZDG+ONrHNMb3AlooXAsBFDr71rr2daVRySymTpXVJQSbLNcumdktc3M2eRz34S4+Y9oDRQEkuA2kcVWqWtSnHakixCvCbxFnekeGgkmgAJJ3AZlVzck28I+C6SaSG8LU3nXmKzh1GChdgZteWt9J5HzpqXLqVO8lx5H0GysFY0HsR2p449MvTL5L75l/uTTG6rJCIoXua0azzT8TnbXOOHMlWoVqUFhfQ87ddl9pXNR1KiTfmuHguJaLmvyG2xPdA4uaCWElpb52GtPOHWFuhUjNZici7sq1s9iqsNrPPJ810WvEWO1YpWmgDo3gDNpqKmnUW/NVqctiXE8jaVVb1cy8n9/At186dQiJwgLnyEENJaWhhPrHFStNwW6VZY4HSrdo09n8vi/Ll6mrycXM4YrS8EYhhirrIJq5/fQAd6xRh/kzX2bQa/Nfw/c+cS3qxt+vntAOBlreXUFSObcWx5dRa3gvTqm3bKMObX1MOaVxtS1L3pFyo2U2aRtnxySPY5rasLWtLgRicXawNw19WtUaVhU2k5cEW6l5DZezzNPkUuN7BLanghr2iOKvrjFV7qbqhoB7VPtGqm1BdOZGyptZk+p9EvySkLuug4nP4VXl+2amxaS8cL1/g69rHNVGto3H5jnb3U7gP1Kp/0/SxSnU1ePT+Wzbey/EkdhegKQQFSv8AP8w7qDf7QV0rb+2jk3T/ADWQXYP40f4h81Ot7DNdH+5HzLouUdoICnXwKTydvzAK6lD+2jj3H91ljuN1bOzsI4OIVGuvzGdG2eaSN5aTeUHRd2C3XpFutLZO6Vpd9F0aizTpy8MehSTxOSLLJaQ1pc40DQSTuAFSVo2WT2inu0jtvMC3lkTbGZGtERxc8YXSCMS4tQNSCBu4qx3VLb7rjta9M6Gvans7fT5lyMqr4Nm0VrSb+ZtdisYza6Xn5v8A5QioDupzjTuW6n+CEp/BebIP8clH4l8XPLpzb+uKC2RCO0MxNDg4Zlpa4AiocDXUSO9bKVWdJ7UWQnTjNYkVR+gF0h2E0Dq0wm0EOrupiqrW+XGM/oaN2o8jes/JpdzHB3Ml1DWjpHuaab21oR1HJQd9WaxkkrWkuhYr1uuK0xGKZgew0yOVCNRBGYPWFSlBSWGXqFxUoT26Twytf+M7BWuGTs5x1PFad1p/bOr/APoL3HNeiLDc9yWeytwwRNYDrIzc78TzUu7ytsKcYeyjmXN3WuXmrJv6fBcjYvCwsnjMcjcTHUqMxqNQQRmDVSaTWGVKlONSOzJcDC6rtjs8fNxAhtScySanXmViMVFYRGlSjSjsx5GtfOj8FqLTK04migcHFpproaawsShGXMhWtqdZpzXInfdUZaxudGNDW+ca4QAACTmdSqXXZ1C5x3ifDxLlCpKjHZhyN0K6ljgayK1WZsjcLhlWvYVoubWncw2Ki4E6dSUHmJ7ZrOI2hrdQrr6zVZt7eFvTVOHJCc3OW0zk2nRSyyWptqdHWUEGtThLgKNc5uokZZ9QUnRg5bWOJbh2lcwoOhGX4X6+WTtraUTVvK7orRGY5mNex2trhwI2g9YUoTlB7UXhkZRUlhlTfyW3eTUMkHUJHU+NSre/1tfkaN0paHc0e0WstixGzx4XOyc8uLnEbquOQ6hRaKtepV9pm2nShT9lHZe0EEEVBFCN4K0m1PDyipHk2u/2Th1c4/xVfdqeh2F29fe8vRfsef8AjWwezf8A7j/FN1p/bH/P3vvL0RYrpuuKzRCKFgYwVNMzUnWSTmT1lbowUVhHMuLipcT7yq8s0r20Ws9odje0h51uYcJPaNR7aKMqcZczn1rOlVe1JcfA17FoXZI3B2AvI1Y3Yh7ooD3hYVGKIQsKEXnGfMsIC2l0rd9aCWK1SGWSKkjvScxzmYusgGhPXSqs07urTWzF8DTO3pzeWjXsXJxd8bg7mcZGoSPc9vewmh7wVmV7WksZIq1pJ5wWxrQAABQDIAagNwVUsEdps7ZG4XCoWi4t6dxDYqLKJwnKDzEWaziNoa3UPrms29vChTVOmuCMTm5vLJVuIhAUq8pMUzz94/DIfJdaksQSOLWltVGya5G1tDO88GlQuHimydss1UW9cw64QFSv5tLQ7rwn+kLp2z/LRybpfms7Ojj6wAbnOH1+qqXK/MLlo80zqKuWj55fbvJb6Djky2whtf8A3RUAHu4R+YLpUPx0Me6/kyhX/BUzqR6X2tz42WSM/wAW1vEQp6sZP8V5G4NrxU6UVHM3yXE1tuX4V1OtyjWdsVzvY0UZGbM0Dcxs8QHyCrWbcq6b5vP0ZbrpKk0bElqABJIAFSSdQAzJJWzZKu2aOgEZtE1ot7gcMlIbNX2EZ85w/E/+0qN29lKkunF+ZvtlnM38C7qiWyo8pt/PsljBjydI/ADqp5rjkdmrhXVrVuzoqpUw+hXuajhDKKjoGHmxPkkJcZpna8/MjaGgAagMT35DLJX6qXe4XRfX/RznJ92s9X9P9nVl0rnhNks0DWvfM5wYX1IEZlc2M5eqGio+7Tvru3hJzm+S+uC1CtNRjHqzS5Qp532myWR8rcb3hznRgsaI3OoatLiTQNJ16lm1jFQlUS4eJm4cnKMMkFu0+fLd8xliYcM4jYGuewPaBiObSDkcB7HKUbNRqpRfTJh3DdN5XU8usTz3uyOF7I/JYRiaWufG1zWtjkGHECTicSKnXU70nsQoNyWdp/HUxHMquF0R9G0klpCB0nAdwz+gVO1jmedDbeSxTxqc0WVos4eRV+HERU6nOo13cAt223V2en7Ffu4qltY4/uRy2WhgbQjEG4nZ5l51V6gpRn7T0/QhKnxgtcZ+JPJY24w3DQvmIAz/ANJuR4qCqPDeeS+bNjpLaSxzfyRBe8TW4MIpXEdoqMVG1afntU6Em85ZruIqOMLU79zspAzrFe4kkfAhUarzNs6VKOzBI3VA2BAEAQBAEAQBAEAQBAEAQBAEAQBAEAQGteNp5uNzttMu06lOnDbkka6s9iDkUtdc4p2NGYqyOd0W/En9Cql3LEUi5ZRzNssqoHSCAq+krKTA72j4EjwXQtX+DBy7xYqZ8D3R214Hlh1P1fiGrj4JdU9qO0uhm0qbMtl9SzrnnTONpTo7HboebkJaWuDo5G+lG8aiN/WPrQjdRrSpS2ka6tJVI4ZzdFtCm2WUzyzPtE5bhEjxQMZua2poeuvZSprsr3TqLZSwjXRt1Tec5Z3r5u1lps8kElcMjS0kaxXU4dYND3LRTm4SUl0N04qUXFlNj0Bnkwx2q2mSBtKsjj5t0oGoSPqSBx45q672K4wjh/QqRs+PF8C92aBsbGsY0Na0BrWjINaBQABUG23llxJJYRIsGTnX9csNshMM7cTCQRQ0c1w1Oadh8SFspVZU5bUSE6cZrEjl3XoZFDEyLnJHxx4qMcWjEHPc84y1oJzcdwIyNVundzk21hNmlWsOGeODcl0Ys7rXHay087G3CyjiGABrmjzNWQcfgtarzVN0+jNrpR2trqRXzojZrTOJ3h4lDCzGx5acJDhSmrU5wr1rNO4nCOyuRiVGMpbT5mo7k/sJjij5twbE9z20e7znuw4i+p870GjsFFPfKuW88yO708JY5G3Y9E7PFan2mLGySQkyBr3YHlxxOq07Cc6KEricoKEuSJKjGMtpHSvC72zYcRIw1pTrp4KFOq4chUoxqY2jV/YLem/VTXs3LZvMvA17rDx9Q64mnW95pqzRXEloHawevqDcba1xvrvrnxWN4ljHAbrDOePqeOuBhNS51d9alZ3mY3WGc8TqsbQADUAAO5VyyZIAgCAIAgCAIAgCAIAgCAIAgCAIAgCAxe8AEk0A1k7ESzwRhtJZZVL5vHnXUHoN1dZ3rpUKOwsvmcq4r948LkjnqwVy1XBZsEVTrecXds8e9cy5ntT8jq2tPZhl9TprQWQgOTpFZcUeIa2Z/lOv6HuVm2nsyw+pUu6e1DK6FYXROYWK6b5BAZIaO2OOo9u4qhWt2vxR5HRoXSf4Z8ztqoXQgCAIAgCAIAgCAIAgCAIAgCAIAgCAIAgCAIAgCAIAgCAIAgCAIAgCAIDWmvCJut7eytTwC2RpTlyRqlWpx5s51o0hYPQaXHech4rdG0k+bwV53sV7Kyca23g+X0jl0RkOG3vVunSjDkU6ladTmaq2mo6Fz3cZXVPoA5nf90KvXq7CwuZYt6DqPL5FtAXNOsEAQHhCAql8XaYnYm+gdX3TuK6VCsprD5nKuKDpvK5HOVgrG5Y7zkjyBqOicx3bQtM6EJ8WbqdxOHBcjrwaQtPptI6xmPFVpWklyZbjexftI3Y72hPrgdtR81pdCouhvVxTfUnba4zqe09jgoOElzTJqpB8mjLnm9IcQsbL0M7UdRzzekOITZeg2o6jnm9IcQmy9BtR1HPt6TeITZeg2o6nnlDOk3iFnZeg246jylnTb7wTYloY246o88rj6bPeHis7EtGO8hqjE22P2jPeHindz0ZjvYe8vU88vi9oz3m+Kd1PR+g76n7y9Tz9oxe0Z7wWe6nozHfU/eXqeftKL2jeKdzPRjv6fvI8/akPtGrPc1NDG8U/ePDe0PTHA+CdxU0G8UtTE3xD0/g7wWd3qaGN5panhvqHp/0u8E3epoY3qlr9TE35D0j7pWd2qaGN7pamJv6Le73Vndqhje6ZidIItz+A8VndZ+BjfKfiYnSGPov4D/sm6T1RjfYaM8OkTOg/4eKzuktUY32GjMDpG3oO4hZ3SWpjfY6GJ0jHs/6v0Wd0epjfl7pidIz7Me9+izufiY35+78/4MDpG7oN4lZ3RamN9loYHSGTos+Pis7pHVkd9nojA3/L9zgfFS3WHiY3yp4GBvybpAflH1Wd2pkd7q6kbr3mP2h4NH0Ut3p6EXc1dfoRuvCU65HcSPkpKlBdERdao/8AJkD5C7WSe0k/NSUUuSIOTfNmCkYCAns9ke/0Wk9dMuJyUJVIx5snGnOXso7Fi0f2yn8rfq7wVWpddIFynZ9Z+h3Y4w0AAUA1AKm228svJJLCMlgyEAQBAYvaCCCKg6wdqJ44ow0nwZwrfcG2I/kP0PirlO66T9SjVs+sPQ4s8DmGjmlp6x8jtVyM4y5MpShKLxJEakRCA8QwKIBRAKIBRAEAQBDIQHqAIAgCAIAgCAIAgPEAqhgVQBDJmIydQPArGUZ2XoZCzPPqO90+Cjtx1RnYlozMWGT2b/dKx3sNUS7qfuv0Mxdsp+zdwp81jvqepnuKnumYuib2Z4t8VjeKepndqun0JG3JN0QPzD6KO80yStKuhI3R+Xewd58FHeoeJJWdTwJG6Ov2vaOwE+Ci7uOhNWUurJmaOb5ODafVRd3oiSsdZE8ej8Y1lx7wPkFB3U+mDYrOmueTdhu+Jmpje0ip4lapVZy5s3Ro048kbS1m0IAgCAIAgCAIAgMXNBFCKjcUTxyMNJ8zTluiF3qAdlR8Bkt0a9RdTTK2pvoar9Ho9jnjvB+i2K7nojU7KHRsjOjjem7gFne5aGNyjqP3cb0zwCb29DG5LUfu432h4BN7eg3Jaj93G9M8Am9vQbktT393G9N3AJvctDO5R1H7us6bvgm9y0G5R1Z7+7rOm74eCxvctENyhqz393Y+k/8Ap8E3ueiM7lDVno0ej6T+Lf8Aqm9z0Q3KGr+/gZfu/FvfxHgsb1PwM7nT8T0XBF97j+ib1MzudPxPRcMO53vFY3moN0pmQuOHon3j4rG81NTO6UtDIXLD0P6neKbxU1M7rS0+p6Lnh6Hxd4rG8VNTO7UtPqZC6YfZj4+Kx39TUzu9LQyF2RezbwWO+qasz3FP3UZC74vZs90J3s9WZ7mn7q9DIWOP2bPdHgsd5PVme6hovQyFnZ0W8AsbUtTOxHQzEY3DgsZZnCPaLBk9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58" name="AutoShape 6" descr="data:image/jpeg;base64,/9j/4AAQSkZJRgABAQAAAQABAAD/2wCEAAkGBxQSEBQUExQWFhUVFRUXFBQXFxkWFxQUFxUWFhUVFRQYHSggGB0mHhcWITEhJSkrLi4uFx8zODMsOCkuLisBCgoKDg0OGxAQGywlICQyLy4vLCwvLCwsLCwsLSwsNCwsLCwsLCwsLCwsLCwsLCwsLCwsLCwsLCwsLCwsLCwsLP/AABEIAIwBZwMBEQACEQEDEQH/xAAbAAEAAgMBAQAAAAAAAAAAAAAAAwYCBAUBB//EAEQQAAEDAQQFBwkFBwQDAAAAAAEAAgMRBAUSIQYxQVGRBxNSYXGB0RQiMkJTkqGxwUNicoLhFRYjJKKy8DOTwtIXY3P/xAAbAQEAAgMBAQAAAAAAAAAAAAAAAgQBAwUGB//EADgRAAIBAwEFBQYFBAMBAQAAAAABAgMEEVESFCExQQUTYXGRMlKBobHwIiPB0eEGM0LxFXKyYhb/2gAMAwEAAhEDEQA/APuKAIAgCAIAgCAIAgCAIAgCAIAgCAIAgCAIAgCAIAgCAIAgCAIAgCAIAgCAIAgCAIAgCAIAgCAIAgCAIAgCAIAgCAIAgCAIAgCAIAgCAIAgCAIAgPCaIMkTrUwa3tH5gpKEn0IOpFc2iJ15RD7RvGvyUlSnoyLr01/kiN18wj1+AcfopK3qaEHdUl1+pE6/ot7j+XxUlbVCLu6ZG7SGPY157h4qW6T1RF3sNGRO0jGyM95A+iyrR6kXeroiN2kZ2Rj3v0Utz8SO/P3fmRu0ifsa34n6qW6R1ZF3s9ERuv8Al+4O4/UqW6w8SO+VPAjdfc3SA/KPqsq2p6EXdVdTA3tMfXPAeClu9PQjvNXUjN4yn7R3GnyWe5p6GO/qe8zA2yQ/aP8AePipd3DRehHvZ+8/UwM7uk7iVnZjoY25annOu3niU2VoY2nqSstsg1Pd7x+Si6cH0RJVZrk2bcF+St1kO7R9RRapW0Hy4G6N3UXPidWyX8x2TvMPXm3jsVedtKPLiWqd3CXtcDqtdUVCrFvJ6gCAIAgCAIAgCAIAgCAIAgCAIDF8gGsgdpospN8jDaXMgfeEQ1yN4g/JTVKb6M1utTX+SIH31CPWr2A+Cmreo+hB3VJdSB+kMY1B57h9SpK0n4EHeQ0ZC/SMbIz3up9FNWj6sg75dEQv0ifsY0dpJ8FJWi6sg72XRELr/lPRHYPEqatYeJB3lTwIXXxMfXp2BvgpK3p6EHc1X1InXhKftHcafJTVKC6Ig61R/wCTInWhx1uce1xUlCK6EXOT5tkRKkQMmsJ1A8FjKMpMkbZnnUx3unwUduOqJd3N9H6GbbvlP2b/AHSPmsd7DVElRqP/ABZILqmP2Z4gfVR7+nqS3eroSC5ZuiPeHisbzT1JbrV0MxcMv3R3+AUd6gZ3Op4GY0ek6TOJ8Fje4aMluU9USDR1217eBUd7WhLcpamY0cO2T+n9VjfPAzuP/wBfIzGjg9ofd/VY3t6EtyWpmNHWdN3w8FHe5aIzuUdWZDR6PpP4jwWN7nojO5Q1f38DMXBF97j+ixvUyW50/Ey/YUO4+8U3moZ3SkeG4YvvcU3qoY3OmQyaOs2PcO2h+gUldy6pEHZR6Nmjabhkbm0h46sjwPit0LqL58DROznHlxOW5pBoRQjWDkQrKeeRVaxwZt3feT4jlm3a06u7cVqq0Yz8zdSrypvhy0LVZLU2Roc05fEHcVzZwcHhnVp1IzWUTqJMIAgCAIAgCAxc8DWQO3JEs8jDaXM1ZL0ibrkb3ed8lsVGo+hqdemubNWS/wCIag49gp81tVrN8zU7ymuWTWk0j6MfF30AWxWmrNbvtImtJf8AKdQaO4n5lTVrDrk1O8qPlg1pL2mPrnuAHyC2KhTXQ1u5qvqQmeR3rPd3k/BT2YR6Ihtzl1Z62xSHVG/3SsOpBdUFSm+jJmXTMfUPeQPmVF16a6k1bVX0Jm3FMdjR2nwCg7qmTVpU8CVujr9rmjiVF3ceiJqyl1aJm6Ob5ODf1UXd+HzJqx1l8iVujrNr3fAfRQd3LQkrKPVslbcEX3j3+AUXdTJqzp+JK25YR6nFzvFR3ipqSVrS0+pI264h9m3vFfmo99U1JKhTX+KJW2OMamM90LHeT1ZNUoLoiVsYGoAdyjlkkkjJYMhAEAQBAEAQBAEAQBAEAQBAEAQBAaN53a2UbnDU76HeFupVnTfgaK1CNReJU54Sxxa4UIXSjJSWUcmUXF4ZPdtuMT6jUfSG8eKhVpKpHBso1XTlnoXGOQOAINQRUHqXLaaeGdhNNZRksGQgCAIDn3hezIsvSd0Rs7TsW6nQlPj0K9W4jT4c2cK03zK/bhG5uXx1q5C2hHxKM7qpLrjyII7HLJmGud1nxKm6lOHDJrVKpPjhs3I9H5TrLR3kn4BandQ6G5WdR88G1Ho50pODfErW7t9EbVZas2GXBENZce0+AUHdTehsVnTWpsMuiEeoO8k/MrW69R9TYrakuhsMsjG6mNHY0KDnJ82bFTguSRKAokz1AEAQBAEAQBAEAQBAEAQBAEAQBAEAQBAEAQBAEAQBAEAQBAEBzr5u/nWVHpt1dY6K30Kuw+PIr3FHvI5XNFTXSOSd3Ru25mI9rfqPrxVO6p/5ovWdX/B/AsCpHQCAIDl35eHNtDW+k7b0RvVi3pbby+SKtzW2Fhc2VyyWZ0r8LdZzJOwbSSr05qCyznU6cqksItFhumOPOmJ3SP0Gxc+pXlPyOpSt4Q8Wb60m8IAgCAIAgCAIAgCAIAgCAIAgCAIAgCAIAgCAIDxzgNZogPUAQBAEAQBAEAQBAEAQBAEBWNIbHhfjGp+vqd+viuha1MrZfQ5l3S2ZbS6/U5cUha4OGsEEdysSSawyrGTi8ou1mmD2NcNRFf0XJlHZbTO3CSlFSRKokggKhfcuKd/VRo7h41XTt44po5FzLNRnc0fswbCHbX5ns2D/ADeqdzPanjQvWkNmnnU6a0Fkjnmaxpe9wa1oJc5xADQNZJOoLKTbwjDaSyypTcpdhaTR0j2tNHSNicWA/iIVpWNbT4ZNG80yy3TekNpiEsEgkYdo2Hc4HNp6jmq86coPZksM3RmpLKNp7w0EkgAZknIAdZUCRUry5Sbvhfg50yEazG0vaPz6j3Eq3CyrSWcY8yvK5pp4yWG5r2htUIlgfjYaitCCCNbXA5gqvUpypy2ZLiboTU1mJvKBI8c4DWgMecG8cUwYyjIOrqQyHOA15IEsnjJAdRB7DVDLTXMyQweE01oDBs7TkHA94WMmNpEiyZCAIDwmiAAoD1AeNcDqQENslLWOLAHPAOFpdhDnbAXbB10KzFZfEw3hcD5rJoLa7baRNeNpjwg1EUTicLegytBH25n5rpb3TpQ2aUfi/viUt3nOWakvQ+oNO5cwvHqAw5wbxxTJnDPQ8HaEGGe1QweoDyqA9QEb5mjIuA7SAs4ZjJm011LBkVWMg9WQeVWMg1rzs3ORObtpUdozH+da20p7E0zVWhtwaKWuscYsmjM9WOZ0TUdh/UHiqF3HElLU6NlPMXHQ7SqF0ICk3gf40n43/wBxXWpewvI4lX25ebLddw/gx/gb8guZU9t+Z16X9uPkjYUDYUjSeHy+8YrCSfJ4o/KLS0GnOHFSKMkcew7wFdovuqTq9XwX6srVF3k1DouLLjBZ2MYGMa1rAKBgADQNwaMqKm228ssJJLCKfeWiUtnnNquxzInu/wBWzOyhmp1D0Tr45FudbkLiM47Fbiuj6oryouMtqnw8OhXH3PzkhNru63vJcXGNtpE0VSa1acTSB35b1vVTZX5c4+mH9DVsbXtxfqfTruu+KCMMhjZGzotaAO+ms9a5spym8yeS5GKisJFT5NoQyS8mMyY23SBoGoU1gd1B3K1dvKg3z2UaLdYcsal3VMsnzDSXk0tNstMkz7UzznHA0tccDK+awZ5UFNW2pXTo30KUFFRKNS1lOTltFN0t0GF3xh0loic9xoyJrDidn5xzOQG/sG1XKF33zwo/ErVrfullyLRyKXbIwT2l1WwubgbsDy01c+m0NpSvW4bCqnaVSPCPVfIsWFOTy9eBW7muyS9rbIDIWkiSUudV+FuMUaBX7wyqvLQg60vmfUrm4p9mW0Wo55LC4ZeOfyN/SPQK0WBnlEcoe1hGJ7KxvjrlipU5Z6wVOdvKmtpFez7aoXsu5nHDfR4afh9ou3JhpRJa4nxzHFJDh8/a9jqgV6wRQnbUdas29VzWHzRwu3OzoWs4zp8Iy6aNfo/3ODpC02u83Rg65BG2uYbhADjTtDioT/FPB4C5Tr3Lh44Jb80JdZ4HS8414bTEMGE0JAqDU1zIWZUXFZySr9nOlBzynjwLHyc3hJJDIx5LhG4BrjmaOHo120p8VsoSbXEvdm1ZTg1LjgsN6W3mmfeOTR9ewKr2lfK1pZXtPkv18l/B16FLvJY6FccXsLXkkF3nA7Tnt/zavHTdejKNdt5l+JPXz89NDqLYknBdOBnylvxXRMdh5k8Zo17irNVKG0uuH9CPYixfwX/b/wAs4HInIebtLamgfGQ3YCQ6pA66Dgo2nJo6H9TxW3TfXD/QsvKLfXkthkINJJf4Ue+rgcTu5tT20W6vPZh5nM7HtN4uop8o8X8P3ZSuTtpsdgtlvdqwYYmnIPcyoB66vcGjsKj2fQc5+fAv/wBU3ccxprnFZfx5L78Cs6L6KTXs+eV0oDmluOSQFxe51TQU3AfEL09a4jbpRSPCUqUq7cslhbyNSbbTH/tk/DEq/wDycfd+Zu3F+8fUNHroZY7LFZ2GrY20qci4klznU2VcSe9cyrUdSbm+pehBQioo42nWjU1vbGyOYRxtqXtIJxuywk03UPFVK1KVTCTOz2V2hSs5SnKG03yen+ykWvksdEx0klqiaxoq5xY4ADiqztGlltHep/1HGpJQhSk2+mSt6H3W+e3xNhJ8yQPMgGHDG1wJed1RqG8gLTShtTSR0+0rmFG1lKr1WMc8trkXbTKYyXm1rD5zDFGwjY4kOqO9/wAFbqvMz41ey27lJc1hffqfT1bO8fMuUacvtjWN1xsaG01h7iTlu9RVKzzLBwe05OVZRXRfN/aHLPej4obNC17ml5e55a4tqGNDaOprBLyafdXd7NpqTcmuR0LybjFJHDubkofaLNFN5Q1hljbIGc0XUDwHAF2MbCNi31O0VCbjs8vE1Qs3KKe0c3Q2e0WG9mWZr6jn+ZlY0kxvBOEupvHpV15U3hbLhQrUNvwyjXRc6dbYPrF/sLZg4ZVAIPWMvBfMu3ISpXSqx4Nrg/FfaPVWjUqbizt+VtEQkOrCDx2L0zu6at1Xk/w4z69PMod3Lb2FzOLYY3Tz84cg0g9lPRaP8+a81ZU6l/ebxPgovPpyiv1/kvVXGjS2Fzf3ksS9ec0pN4RYZXt3ONOw5j4FdalLagmcWrHZm0bmjslJwOkCOHnfRarqOYZ0NtpLFTGpalzjqhAUm3/6sn43/wBxXWp+wvJHEq+3LzZbrv8A9KP8DfkFzKntvzOvS9iPkjYUDYUzREY7wvSfaZ44R2Qx0NOI4K5X4UqcfBv1ZXp8ZzZ2Livl9odOHQmLmnhmF7gZCSwPq5jRRoo5tKONc9yoU5ubfDGDp3drGhGDU9raWcpcOeODfF8nngjSscludekvODBYmR4Yx5p515wkOr6VfS3AUA61dkqSorHtfQ5q7zvHnkT6OzWwzWsWpoEYm/lSMOcWeXm50oGmrs6uPdGqqWzHY544+YpueXtfA3bvvuGZ0rWOzgcWyAjVQkVB1Eea7VuOpVoTUm0uher2tShGMprhJZX38ThclYxWJ85FDabTPNxdh/4K5e8KijokihbcYZ1bLiqhYKvpvpnFd8dMnzuFY4q/1vPqt+J2bSLNtayrPw1NFevGkvEoWiuiU96zeWW5zuacagajKBqawepGN417N6v17iFvHu6XP6fyVKdCVZ7dTkfRNMZm2a658ADGti5tgaKBuOkbQ0DVTEuHXm9iTfP9z0PZVHvLunBa5+C4/oVDkUsXm2mbeWRt7gXO+beCrWkebO3/AFPV406fm/0/Rl102may7rUXUoYXtz6ThhaOJCsVnimzh9mRlK8pKPvJ+nF/IoPI1EWm1TH0Wsa2u8+c88ABxVa1XFs7/wDVFWKhTj5v4GjdV7GG0+UFge4F7qE0FX1BNfzFIyxLJ8qpVtip3uM836natt+2i8i2zxtYwONSMfpYc83GlQNdAK5dSm5yqcEWp3NW7xTiks+P38i8aPXQ2yQBlanN0j9WJx1nqAAAHYt8UoR4nXtrdUYbC4v9Tnh3lE9SaMG/ojZ3rySl/wAle5l7C/8AK/V/fI7WO4pcOf6/wbOkQGFhFMiRluI/RXP6gUXCnJdG16r+DXZZTaZo6SRc7c043QuP+2cX/FdCxlt9nx8Fj04fob7KXd9owf8A9fXh+pUeRS0AS2lm1zI3Dsa5wP8AeFvtHxaOz/U8G4U56Nr1x+xz9KLW6970ZBCaxsJYxwzaG65ZuzLLfhbvUKjdWpsr78SzY049mWLq1V+J8WvpH71eh3+Vgsst1w2aPJrnsYB/642lxJ3nEGcV3+zKaVTh0R8/7SryqZnJ8ZPiU/RK9bzssFLJZnOjkcX4+Ye/EaBuThkR5vzV+vToVJfjlxXiijRnWhHEY8PI+jaB3neNofI62xCKNraMBjMbnPJ10ca0AB2bRuXOuoUIJKm8su0J1ZcZrBc1TLJq3neMdnidLK4MY0Zk/AAbSdwUZSUVlm2hQqV5qnTWWz5Hb7ytV+WnmYQWQMNaH0Wt2STEa3HY3htKoSlKvLC5ffM9jSoW3ZFHvKjzN/PwjotX/CPp2jWj0Nhh5uIZnN8h9J7t5O7cNQV2nTVNYR5W9vqt3U26j8l0X3qUTR/+YvUP1jnJJfyjEWfHAtEPxVMnk7f8272vFv8Ab9D6mrZ6A+WQfzN8V1gzk/liqR8GDiqi/FUPPx/NvPj9P9HA5XLQZ70ELKuMbI4g0bXv8+g6zjaF6awWxR2n5lu8blVUUbtsvy/IYDWJ0cbG0xNhaSxoFK7aADbTJQjStJS55fmTlUuFHkbfI7d9mlkktDnvfamVJa8ZND6gyNNSXk5gk0pU5Z1MO0JzilBLEfvgSs4xeZdT6Rf1nxRYhrZn3bfHuXku27bvbfbXOPH4df3+B2rSezPGpxrJG+bDGD5ransrt6+pedtade92bdP8MePln6+BdqOFLM+rLNZ4Axoa0ZD/ACpXtKFCFCmqcFwRypzc3tMlW4iVK/x/MO6w35BdK2/to5N0vzWQ3U6k8f4gOOX1U6yzTZCg8VIlzXKOyEBSryH8aT8bvmutS9heRxa39yXmWu6zWGP8DfkubV9t+Z1aH9uPkbS1m0pGgT/PvHf+0bR/xor9yuEP+qKlF+15s375u6XnRabI5rZg0MkY+vNzxg1DX01OFTRw301Ln1KUs7cOf1Ova3dLu+4uU3Dmmvai9Vqn1Xx5ms3SS1DJ93S4vuSMcz3lDvanWDNzsLV8Y3MceKafoZtjtlqympZYTrjjdjneNrXSjKMavRz61nZqT9rgvmRdSztv7X5k9WsRXio82/PgZaV2lljuufmwGNbEWRtbkAX+Y2ne6vFXbaknUjFcjk3NeU9qpN5b6nY0Xu/yexWeHUWRMDvx0q/+olaa09uo5eJOnHZgkaOneknkFkMrQDI5wZEDqxkE1d1AAnroBtWy2od9U2enUhXq93DJ8a0ZtNlktTrRecrnZh2DA5/PP3vLRQNFB5u3IahQ9itGpGGxRX8HMpShKW3VZ9Ubym3aBQSuAGoc1JkPdXL3Cvp80dDeqWpo8rlurd8OGuGaVhNRTzQxzwCNhrTguVecI48T1P8ATUFK5cn0j9cI53J7pbYrJYRHLIWyF73PGB7qkmjSC0EeiGjuWuhWhCGHzLnbHZl3c3O3COY4SXFfr45OXpXpPLesrLLZY3c3irQ+lIR6z6ZNYNfxOykKtV1WoxRasOz6fZsHcXEln5LwWrf8Iuct1Nu655Igauc2j3D1pJSGOI6gDQdTQrGx3dPB4zt2/lc7dV8E+CWi5fy/Eh5MLL5k8h9ZzWD8oLj/AHjglBcGzjdlw4Sl8PT/AGcXSqMWW8g9gwiscwAy2+dQdZa7ioVFszyirdpUbnaXg/v0L9ftqpGGg+n/AG7fpxXP7cuu7od2uc/p1/b4nqrOntS2tDTslyY2NcXUqK0pXLZtXOtuwu+oxqTljPHGPvoWKl5syaSIryusRNDsVamlKU2E7+pV+0OyY2dNTUs5eOWOjf6E6Fy6ssYOndMQfZsLsw4PaR1EkH5rvdi8bKK/7fVlS4k41tpc1g+BiaWwzTxtdhfSSB524cQDsO6uEUPWsZcG18D6HsUrynCcllcJLzPrnJrot5JBzkjaTygYhtjZrazqO09dBsV+3pbCy+bPG9tdo71V2IP8Efm9f2/krnLpE7+UdQ4BzzSdgcebIHaQ13Aru9mNfiXkeUv08JnQ0O5QLDFYoIpZDG+ONrHNMb3AlooXAsBFDr71rr2daVRySymTpXVJQSbLNcumdktc3M2eRz34S4+Y9oDRQEkuA2kcVWqWtSnHakixCvCbxFnekeGgkmgAJJ3AZlVzck28I+C6SaSG8LU3nXmKzh1GChdgZteWt9J5HzpqXLqVO8lx5H0GysFY0HsR2p449MvTL5L75l/uTTG6rJCIoXua0azzT8TnbXOOHMlWoVqUFhfQ87ddl9pXNR1KiTfmuHguJaLmvyG2xPdA4uaCWElpb52GtPOHWFuhUjNZici7sq1s9iqsNrPPJ810WvEWO1YpWmgDo3gDNpqKmnUW/NVqctiXE8jaVVb1cy8n9/At186dQiJwgLnyEENJaWhhPrHFStNwW6VZY4HSrdo09n8vi/Ll6mrycXM4YrS8EYhhirrIJq5/fQAd6xRh/kzX2bQa/Nfw/c+cS3qxt+vntAOBlreXUFSObcWx5dRa3gvTqm3bKMObX1MOaVxtS1L3pFyo2U2aRtnxySPY5rasLWtLgRicXawNw19WtUaVhU2k5cEW6l5DZezzNPkUuN7BLanghr2iOKvrjFV7qbqhoB7VPtGqm1BdOZGyptZk+p9EvySkLuug4nP4VXl+2amxaS8cL1/g69rHNVGto3H5jnb3U7gP1Kp/0/SxSnU1ePT+Wzbey/EkdhegKQQFSv8AP8w7qDf7QV0rb+2jk3T/ADWQXYP40f4h81Ot7DNdH+5HzLouUdoICnXwKTydvzAK6lD+2jj3H91ljuN1bOzsI4OIVGuvzGdG2eaSN5aTeUHRd2C3XpFutLZO6Vpd9F0aizTpy8MehSTxOSLLJaQ1pc40DQSTuAFSVo2WT2inu0jtvMC3lkTbGZGtERxc8YXSCMS4tQNSCBu4qx3VLb7rjta9M6Gvans7fT5lyMqr4Nm0VrSb+ZtdisYza6Xn5v8A5QioDupzjTuW6n+CEp/BebIP8clH4l8XPLpzb+uKC2RCO0MxNDg4Zlpa4AiocDXUSO9bKVWdJ7UWQnTjNYkVR+gF0h2E0Dq0wm0EOrupiqrW+XGM/oaN2o8jes/JpdzHB3Ml1DWjpHuaab21oR1HJQd9WaxkkrWkuhYr1uuK0xGKZgew0yOVCNRBGYPWFSlBSWGXqFxUoT26Twytf+M7BWuGTs5x1PFad1p/bOr/APoL3HNeiLDc9yWeytwwRNYDrIzc78TzUu7ytsKcYeyjmXN3WuXmrJv6fBcjYvCwsnjMcjcTHUqMxqNQQRmDVSaTWGVKlONSOzJcDC6rtjs8fNxAhtScySanXmViMVFYRGlSjSjsx5GtfOj8FqLTK04migcHFpproaawsShGXMhWtqdZpzXInfdUZaxudGNDW+ca4QAACTmdSqXXZ1C5x3ifDxLlCpKjHZhyN0K6ljgayK1WZsjcLhlWvYVoubWncw2Ki4E6dSUHmJ7ZrOI2hrdQrr6zVZt7eFvTVOHJCc3OW0zk2nRSyyWptqdHWUEGtThLgKNc5uokZZ9QUnRg5bWOJbh2lcwoOhGX4X6+WTtraUTVvK7orRGY5mNex2trhwI2g9YUoTlB7UXhkZRUlhlTfyW3eTUMkHUJHU+NSre/1tfkaN0paHc0e0WstixGzx4XOyc8uLnEbquOQ6hRaKtepV9pm2nShT9lHZe0EEEVBFCN4K0m1PDyipHk2u/2Th1c4/xVfdqeh2F29fe8vRfsef8AjWwezf8A7j/FN1p/bH/P3vvL0RYrpuuKzRCKFgYwVNMzUnWSTmT1lbowUVhHMuLipcT7yq8s0r20Ws9odje0h51uYcJPaNR7aKMqcZczn1rOlVe1JcfA17FoXZI3B2AvI1Y3Yh7ooD3hYVGKIQsKEXnGfMsIC2l0rd9aCWK1SGWSKkjvScxzmYusgGhPXSqs07urTWzF8DTO3pzeWjXsXJxd8bg7mcZGoSPc9vewmh7wVmV7WksZIq1pJ5wWxrQAABQDIAagNwVUsEdps7ZG4XCoWi4t6dxDYqLKJwnKDzEWaziNoa3UPrms29vChTVOmuCMTm5vLJVuIhAUq8pMUzz94/DIfJdaksQSOLWltVGya5G1tDO88GlQuHimydss1UW9cw64QFSv5tLQ7rwn+kLp2z/LRybpfms7Ojj6wAbnOH1+qqXK/MLlo80zqKuWj55fbvJb6Djky2whtf8A3RUAHu4R+YLpUPx0Me6/kyhX/BUzqR6X2tz42WSM/wAW1vEQp6sZP8V5G4NrxU6UVHM3yXE1tuX4V1OtyjWdsVzvY0UZGbM0Dcxs8QHyCrWbcq6b5vP0ZbrpKk0bElqABJIAFSSdQAzJJWzZKu2aOgEZtE1ot7gcMlIbNX2EZ85w/E/+0qN29lKkunF+ZvtlnM38C7qiWyo8pt/PsljBjydI/ADqp5rjkdmrhXVrVuzoqpUw+hXuajhDKKjoGHmxPkkJcZpna8/MjaGgAagMT35DLJX6qXe4XRfX/RznJ92s9X9P9nVl0rnhNks0DWvfM5wYX1IEZlc2M5eqGio+7Tvru3hJzm+S+uC1CtNRjHqzS5Qp532myWR8rcb3hznRgsaI3OoatLiTQNJ16lm1jFQlUS4eJm4cnKMMkFu0+fLd8xliYcM4jYGuewPaBiObSDkcB7HKUbNRqpRfTJh3DdN5XU8usTz3uyOF7I/JYRiaWufG1zWtjkGHECTicSKnXU70nsQoNyWdp/HUxHMquF0R9G0klpCB0nAdwz+gVO1jmedDbeSxTxqc0WVos4eRV+HERU6nOo13cAt223V2en7Ffu4qltY4/uRy2WhgbQjEG4nZ5l51V6gpRn7T0/QhKnxgtcZ+JPJY24w3DQvmIAz/ANJuR4qCqPDeeS+bNjpLaSxzfyRBe8TW4MIpXEdoqMVG1afntU6Em85ZruIqOMLU79zspAzrFe4kkfAhUarzNs6VKOzBI3VA2BAEAQBAEAQBAEAQBAEAQBAEAQBAEAQGteNp5uNzttMu06lOnDbkka6s9iDkUtdc4p2NGYqyOd0W/En9Cql3LEUi5ZRzNssqoHSCAq+krKTA72j4EjwXQtX+DBy7xYqZ8D3R214Hlh1P1fiGrj4JdU9qO0uhm0qbMtl9SzrnnTONpTo7HboebkJaWuDo5G+lG8aiN/WPrQjdRrSpS2ka6tJVI4ZzdFtCm2WUzyzPtE5bhEjxQMZua2poeuvZSprsr3TqLZSwjXRt1Tec5Z3r5u1lps8kElcMjS0kaxXU4dYND3LRTm4SUl0N04qUXFlNj0Bnkwx2q2mSBtKsjj5t0oGoSPqSBx45q672K4wjh/QqRs+PF8C92aBsbGsY0Na0BrWjINaBQABUG23llxJJYRIsGTnX9csNshMM7cTCQRQ0c1w1Oadh8SFspVZU5bUSE6cZrEjl3XoZFDEyLnJHxx4qMcWjEHPc84y1oJzcdwIyNVundzk21hNmlWsOGeODcl0Ys7rXHay087G3CyjiGABrmjzNWQcfgtarzVN0+jNrpR2trqRXzojZrTOJ3h4lDCzGx5acJDhSmrU5wr1rNO4nCOyuRiVGMpbT5mo7k/sJjij5twbE9z20e7znuw4i+p870GjsFFPfKuW88yO708JY5G3Y9E7PFan2mLGySQkyBr3YHlxxOq07Cc6KEricoKEuSJKjGMtpHSvC72zYcRIw1pTrp4KFOq4chUoxqY2jV/YLem/VTXs3LZvMvA17rDx9Q64mnW95pqzRXEloHawevqDcba1xvrvrnxWN4ljHAbrDOePqeOuBhNS51d9alZ3mY3WGc8TqsbQADUAAO5VyyZIAgCAIAgCAIAgCAIAgCAIAgCAIAgCAxe8AEk0A1k7ESzwRhtJZZVL5vHnXUHoN1dZ3rpUKOwsvmcq4r948LkjnqwVy1XBZsEVTrecXds8e9cy5ntT8jq2tPZhl9TprQWQgOTpFZcUeIa2Z/lOv6HuVm2nsyw+pUu6e1DK6FYXROYWK6b5BAZIaO2OOo9u4qhWt2vxR5HRoXSf4Z8ztqoXQgCAIAgCAIAgCAIAgCAIAgCAIAgCAIAgCAIAgCAIAgCAIAgCAIAgCAIDWmvCJut7eytTwC2RpTlyRqlWpx5s51o0hYPQaXHech4rdG0k+bwV53sV7Kyca23g+X0jl0RkOG3vVunSjDkU6ladTmaq2mo6Fz3cZXVPoA5nf90KvXq7CwuZYt6DqPL5FtAXNOsEAQHhCAql8XaYnYm+gdX3TuK6VCsprD5nKuKDpvK5HOVgrG5Y7zkjyBqOicx3bQtM6EJ8WbqdxOHBcjrwaQtPptI6xmPFVpWklyZbjexftI3Y72hPrgdtR81pdCouhvVxTfUnba4zqe09jgoOElzTJqpB8mjLnm9IcQsbL0M7UdRzzekOITZeg2o6jnm9IcQmy9BtR1HPt6TeITZeg2o6nnlDOk3iFnZeg246jylnTb7wTYloY246o88rj6bPeHis7EtGO8hqjE22P2jPeHindz0ZjvYe8vU88vi9oz3m+Kd1PR+g76n7y9Tz9oxe0Z7wWe6nozHfU/eXqeftKL2jeKdzPRjv6fvI8/akPtGrPc1NDG8U/ePDe0PTHA+CdxU0G8UtTE3xD0/g7wWd3qaGN5panhvqHp/0u8E3epoY3qlr9TE35D0j7pWd2qaGN7pamJv6Le73Vndqhje6ZidIItz+A8VndZ+BjfKfiYnSGPov4D/sm6T1RjfYaM8OkTOg/4eKzuktUY32GjMDpG3oO4hZ3SWpjfY6GJ0jHs/6v0Wd0epjfl7pidIz7Me9+izufiY35+78/4MDpG7oN4lZ3RamN9loYHSGTos+Pis7pHVkd9nojA3/L9zgfFS3WHiY3yp4GBvybpAflH1Wd2pkd7q6kbr3mP2h4NH0Ut3p6EXc1dfoRuvCU65HcSPkpKlBdERdao/8AJkD5C7WSe0k/NSUUuSIOTfNmCkYCAns9ke/0Wk9dMuJyUJVIx5snGnOXso7Fi0f2yn8rfq7wVWpddIFynZ9Z+h3Y4w0AAUA1AKm228svJJLCMlgyEAQBAYvaCCCKg6wdqJ44ow0nwZwrfcG2I/kP0PirlO66T9SjVs+sPQ4s8DmGjmlp6x8jtVyM4y5MpShKLxJEakRCA8QwKIBRAKIBRAEAQBDIQHqAIAgCAIAgCAIAgPEAqhgVQBDJmIydQPArGUZ2XoZCzPPqO90+Cjtx1RnYlozMWGT2b/dKx3sNUS7qfuv0Mxdsp+zdwp81jvqepnuKnumYuib2Z4t8VjeKepndqun0JG3JN0QPzD6KO80yStKuhI3R+Xewd58FHeoeJJWdTwJG6Ov2vaOwE+Ci7uOhNWUurJmaOb5ODafVRd3oiSsdZE8ej8Y1lx7wPkFB3U+mDYrOmueTdhu+Jmpje0ip4lapVZy5s3Ro048kbS1m0IAgCAIAgCAIAgMXNBFCKjcUTxyMNJ8zTluiF3qAdlR8Bkt0a9RdTTK2pvoar9Ho9jnjvB+i2K7nojU7KHRsjOjjem7gFne5aGNyjqP3cb0zwCb29DG5LUfu432h4BN7eg3Jaj93G9M8Am9vQbktT393G9N3AJvctDO5R1H7us6bvgm9y0G5R1Z7+7rOm74eCxvctENyhqz393Y+k/8Ap8E3ueiM7lDVno0ej6T+Lf8Aqm9z0Q3KGr+/gZfu/FvfxHgsb1PwM7nT8T0XBF97j+ib1MzudPxPRcMO53vFY3moN0pmQuOHon3j4rG81NTO6UtDIXLD0P6neKbxU1M7rS0+p6Lnh6Hxd4rG8VNTO7UtPqZC6YfZj4+Kx39TUzu9LQyF2RezbwWO+qasz3FP3UZC74vZs90J3s9WZ7mn7q9DIWOP2bPdHgsd5PVme6hovQyFnZ0W8AsbUtTOxHQzEY3DgsZZnCPaLBk9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60" name="AutoShape 8" descr="data:image/jpeg;base64,/9j/4AAQSkZJRgABAQAAAQABAAD/2wCEAAkGBxQSEBQUExQWFhUVFRUXFBQXFxkWFxQUFxUWFhUVFRQYHSggGB0mHhcWITEhJSkrLi4uFx8zODMsOCkuLisBCgoKDg0OGxAQGywlICQyLy4vLCwvLCwsLCwsLSwsNCwsLCwsLCwsLCwsLCwsLCwsLCwsLCwsLCwsLCwsLCwsLP/AABEIAIwBZwMBEQACEQEDEQH/xAAbAAEAAgMBAQAAAAAAAAAAAAAAAwYCBAUBB//EAEQQAAEDAQQFBwkFBwQDAAAAAAEAAgMRBAUSIQYxQVGRBxNSYXGB0RQiMkJTkqGxwUNicoLhFRYjJKKy8DOTwtIXY3P/xAAbAQEAAgMBAQAAAAAAAAAAAAAAAgQBAwUGB//EADgRAAIBAwEFBQYFBAMBAQAAAAABAgMEEVESFCExQQUTYXGRMlKBobHwIiPB0eEGM0LxFXKyYhb/2gAMAwEAAhEDEQA/APuKAIAgCAIAgCAIAgCAIAgCAIAgCAIAgCAIAgCAIAgCAIAgCAIAgCAIAgCAIAgCAIAgCAIAgCAIAgCAIAgCAIAgCAIAgCAIAgCAIAgCAIAgCAIAgPCaIMkTrUwa3tH5gpKEn0IOpFc2iJ15RD7RvGvyUlSnoyLr01/kiN18wj1+AcfopK3qaEHdUl1+pE6/ot7j+XxUlbVCLu6ZG7SGPY157h4qW6T1RF3sNGRO0jGyM95A+iyrR6kXeroiN2kZ2Rj3v0Utz8SO/P3fmRu0ifsa34n6qW6R1ZF3s9ERuv8Al+4O4/UqW6w8SO+VPAjdfc3SA/KPqsq2p6EXdVdTA3tMfXPAeClu9PQjvNXUjN4yn7R3GnyWe5p6GO/qe8zA2yQ/aP8AePipd3DRehHvZ+8/UwM7uk7iVnZjoY25annOu3niU2VoY2nqSstsg1Pd7x+Si6cH0RJVZrk2bcF+St1kO7R9RRapW0Hy4G6N3UXPidWyX8x2TvMPXm3jsVedtKPLiWqd3CXtcDqtdUVCrFvJ6gCAIAgCAIAgCAIAgCAIAgCAIDF8gGsgdpospN8jDaXMgfeEQ1yN4g/JTVKb6M1utTX+SIH31CPWr2A+Cmreo+hB3VJdSB+kMY1B57h9SpK0n4EHeQ0ZC/SMbIz3up9FNWj6sg75dEQv0ifsY0dpJ8FJWi6sg72XRELr/lPRHYPEqatYeJB3lTwIXXxMfXp2BvgpK3p6EHc1X1InXhKftHcafJTVKC6Ig61R/wCTInWhx1uce1xUlCK6EXOT5tkRKkQMmsJ1A8FjKMpMkbZnnUx3unwUduOqJd3N9H6GbbvlP2b/AHSPmsd7DVElRqP/ABZILqmP2Z4gfVR7+nqS3eroSC5ZuiPeHisbzT1JbrV0MxcMv3R3+AUd6gZ3Op4GY0ek6TOJ8Fje4aMluU9USDR1217eBUd7WhLcpamY0cO2T+n9VjfPAzuP/wBfIzGjg9ofd/VY3t6EtyWpmNHWdN3w8FHe5aIzuUdWZDR6PpP4jwWN7nojO5Q1f38DMXBF97j+ixvUyW50/Ey/YUO4+8U3moZ3SkeG4YvvcU3qoY3OmQyaOs2PcO2h+gUldy6pEHZR6Nmjabhkbm0h46sjwPit0LqL58DROznHlxOW5pBoRQjWDkQrKeeRVaxwZt3feT4jlm3a06u7cVqq0Yz8zdSrypvhy0LVZLU2Roc05fEHcVzZwcHhnVp1IzWUTqJMIAgCAIAgCAxc8DWQO3JEs8jDaXM1ZL0ibrkb3ed8lsVGo+hqdemubNWS/wCIag49gp81tVrN8zU7ymuWTWk0j6MfF30AWxWmrNbvtImtJf8AKdQaO4n5lTVrDrk1O8qPlg1pL2mPrnuAHyC2KhTXQ1u5qvqQmeR3rPd3k/BT2YR6Ihtzl1Z62xSHVG/3SsOpBdUFSm+jJmXTMfUPeQPmVF16a6k1bVX0Jm3FMdjR2nwCg7qmTVpU8CVujr9rmjiVF3ceiJqyl1aJm6Ob5ODf1UXd+HzJqx1l8iVujrNr3fAfRQd3LQkrKPVslbcEX3j3+AUXdTJqzp+JK25YR6nFzvFR3ipqSVrS0+pI264h9m3vFfmo99U1JKhTX+KJW2OMamM90LHeT1ZNUoLoiVsYGoAdyjlkkkjJYMhAEAQBAEAQBAEAQBAEAQBAEAQBAaN53a2UbnDU76HeFupVnTfgaK1CNReJU54Sxxa4UIXSjJSWUcmUXF4ZPdtuMT6jUfSG8eKhVpKpHBso1XTlnoXGOQOAINQRUHqXLaaeGdhNNZRksGQgCAIDn3hezIsvSd0Rs7TsW6nQlPj0K9W4jT4c2cK03zK/bhG5uXx1q5C2hHxKM7qpLrjyII7HLJmGud1nxKm6lOHDJrVKpPjhs3I9H5TrLR3kn4BandQ6G5WdR88G1Ho50pODfErW7t9EbVZas2GXBENZce0+AUHdTehsVnTWpsMuiEeoO8k/MrW69R9TYrakuhsMsjG6mNHY0KDnJ82bFTguSRKAokz1AEAQBAEAQBAEAQBAEAQBAEAQBAEAQBAEAQBAEAQBAEAQBAEBzr5u/nWVHpt1dY6K30Kuw+PIr3FHvI5XNFTXSOSd3Ru25mI9rfqPrxVO6p/5ovWdX/B/AsCpHQCAIDl35eHNtDW+k7b0RvVi3pbby+SKtzW2Fhc2VyyWZ0r8LdZzJOwbSSr05qCyznU6cqksItFhumOPOmJ3SP0Gxc+pXlPyOpSt4Q8Wb60m8IAgCAIAgCAIAgCAIAgCAIAgCAIAgCAIAgCAIDxzgNZogPUAQBAEAQBAEAQBAEAQBAEBWNIbHhfjGp+vqd+viuha1MrZfQ5l3S2ZbS6/U5cUha4OGsEEdysSSawyrGTi8ou1mmD2NcNRFf0XJlHZbTO3CSlFSRKokggKhfcuKd/VRo7h41XTt44po5FzLNRnc0fswbCHbX5ns2D/ADeqdzPanjQvWkNmnnU6a0Fkjnmaxpe9wa1oJc5xADQNZJOoLKTbwjDaSyypTcpdhaTR0j2tNHSNicWA/iIVpWNbT4ZNG80yy3TekNpiEsEgkYdo2Hc4HNp6jmq86coPZksM3RmpLKNp7w0EkgAZknIAdZUCRUry5Sbvhfg50yEazG0vaPz6j3Eq3CyrSWcY8yvK5pp4yWG5r2htUIlgfjYaitCCCNbXA5gqvUpypy2ZLiboTU1mJvKBI8c4DWgMecG8cUwYyjIOrqQyHOA15IEsnjJAdRB7DVDLTXMyQweE01oDBs7TkHA94WMmNpEiyZCAIDwmiAAoD1AeNcDqQENslLWOLAHPAOFpdhDnbAXbB10KzFZfEw3hcD5rJoLa7baRNeNpjwg1EUTicLegytBH25n5rpb3TpQ2aUfi/viUt3nOWakvQ+oNO5cwvHqAw5wbxxTJnDPQ8HaEGGe1QweoDyqA9QEb5mjIuA7SAs4ZjJm011LBkVWMg9WQeVWMg1rzs3ORObtpUdozH+da20p7E0zVWhtwaKWuscYsmjM9WOZ0TUdh/UHiqF3HElLU6NlPMXHQ7SqF0ICk3gf40n43/wBxXWpewvI4lX25ebLddw/gx/gb8guZU9t+Z16X9uPkjYUDYUjSeHy+8YrCSfJ4o/KLS0GnOHFSKMkcew7wFdovuqTq9XwX6srVF3k1DouLLjBZ2MYGMa1rAKBgADQNwaMqKm228ssJJLCKfeWiUtnnNquxzInu/wBWzOyhmp1D0Tr45FudbkLiM47Fbiuj6oryouMtqnw8OhXH3PzkhNru63vJcXGNtpE0VSa1acTSB35b1vVTZX5c4+mH9DVsbXtxfqfTruu+KCMMhjZGzotaAO+ms9a5spym8yeS5GKisJFT5NoQyS8mMyY23SBoGoU1gd1B3K1dvKg3z2UaLdYcsal3VMsnzDSXk0tNstMkz7UzznHA0tccDK+awZ5UFNW2pXTo30KUFFRKNS1lOTltFN0t0GF3xh0loic9xoyJrDidn5xzOQG/sG1XKF33zwo/ErVrfullyLRyKXbIwT2l1WwubgbsDy01c+m0NpSvW4bCqnaVSPCPVfIsWFOTy9eBW7muyS9rbIDIWkiSUudV+FuMUaBX7wyqvLQg60vmfUrm4p9mW0Wo55LC4ZeOfyN/SPQK0WBnlEcoe1hGJ7KxvjrlipU5Z6wVOdvKmtpFez7aoXsu5nHDfR4afh9ou3JhpRJa4nxzHFJDh8/a9jqgV6wRQnbUdas29VzWHzRwu3OzoWs4zp8Iy6aNfo/3ODpC02u83Rg65BG2uYbhADjTtDioT/FPB4C5Tr3Lh44Jb80JdZ4HS8414bTEMGE0JAqDU1zIWZUXFZySr9nOlBzynjwLHyc3hJJDIx5LhG4BrjmaOHo120p8VsoSbXEvdm1ZTg1LjgsN6W3mmfeOTR9ewKr2lfK1pZXtPkv18l/B16FLvJY6FccXsLXkkF3nA7Tnt/zavHTdejKNdt5l+JPXz89NDqLYknBdOBnylvxXRMdh5k8Zo17irNVKG0uuH9CPYixfwX/b/wAs4HInIebtLamgfGQ3YCQ6pA66Dgo2nJo6H9TxW3TfXD/QsvKLfXkthkINJJf4Ue+rgcTu5tT20W6vPZh5nM7HtN4uop8o8X8P3ZSuTtpsdgtlvdqwYYmnIPcyoB66vcGjsKj2fQc5+fAv/wBU3ccxprnFZfx5L78Cs6L6KTXs+eV0oDmluOSQFxe51TQU3AfEL09a4jbpRSPCUqUq7cslhbyNSbbTH/tk/DEq/wDycfd+Zu3F+8fUNHroZY7LFZ2GrY20qci4klznU2VcSe9cyrUdSbm+pehBQioo42nWjU1vbGyOYRxtqXtIJxuywk03UPFVK1KVTCTOz2V2hSs5SnKG03yen+ykWvksdEx0klqiaxoq5xY4ADiqztGlltHep/1HGpJQhSk2+mSt6H3W+e3xNhJ8yQPMgGHDG1wJed1RqG8gLTShtTSR0+0rmFG1lKr1WMc8trkXbTKYyXm1rD5zDFGwjY4kOqO9/wAFbqvMz41ey27lJc1hffqfT1bO8fMuUacvtjWN1xsaG01h7iTlu9RVKzzLBwe05OVZRXRfN/aHLPej4obNC17ml5e55a4tqGNDaOprBLyafdXd7NpqTcmuR0LybjFJHDubkofaLNFN5Q1hljbIGc0XUDwHAF2MbCNi31O0VCbjs8vE1Qs3KKe0c3Q2e0WG9mWZr6jn+ZlY0kxvBOEupvHpV15U3hbLhQrUNvwyjXRc6dbYPrF/sLZg4ZVAIPWMvBfMu3ISpXSqx4Nrg/FfaPVWjUqbizt+VtEQkOrCDx2L0zu6at1Xk/w4z69PMod3Lb2FzOLYY3Tz84cg0g9lPRaP8+a81ZU6l/ebxPgovPpyiv1/kvVXGjS2Fzf3ksS9ec0pN4RYZXt3ONOw5j4FdalLagmcWrHZm0bmjslJwOkCOHnfRarqOYZ0NtpLFTGpalzjqhAUm3/6sn43/wBxXWp+wvJHEq+3LzZbrv8A9KP8DfkFzKntvzOvS9iPkjYUDYUzREY7wvSfaZ44R2Qx0NOI4K5X4UqcfBv1ZXp8ZzZ2Livl9odOHQmLmnhmF7gZCSwPq5jRRoo5tKONc9yoU5ubfDGDp3drGhGDU9raWcpcOeODfF8nngjSscludekvODBYmR4Yx5p515wkOr6VfS3AUA61dkqSorHtfQ5q7zvHnkT6OzWwzWsWpoEYm/lSMOcWeXm50oGmrs6uPdGqqWzHY544+YpueXtfA3bvvuGZ0rWOzgcWyAjVQkVB1Eea7VuOpVoTUm0uher2tShGMprhJZX38ThclYxWJ85FDabTPNxdh/4K5e8KijokihbcYZ1bLiqhYKvpvpnFd8dMnzuFY4q/1vPqt+J2bSLNtayrPw1NFevGkvEoWiuiU96zeWW5zuacagajKBqawepGN417N6v17iFvHu6XP6fyVKdCVZ7dTkfRNMZm2a658ADGti5tgaKBuOkbQ0DVTEuHXm9iTfP9z0PZVHvLunBa5+C4/oVDkUsXm2mbeWRt7gXO+beCrWkebO3/AFPV406fm/0/Rl102may7rUXUoYXtz6ThhaOJCsVnimzh9mRlK8pKPvJ+nF/IoPI1EWm1TH0Wsa2u8+c88ABxVa1XFs7/wDVFWKhTj5v4GjdV7GG0+UFge4F7qE0FX1BNfzFIyxLJ8qpVtip3uM836natt+2i8i2zxtYwONSMfpYc83GlQNdAK5dSm5yqcEWp3NW7xTiks+P38i8aPXQ2yQBlanN0j9WJx1nqAAAHYt8UoR4nXtrdUYbC4v9Tnh3lE9SaMG/ojZ3rySl/wAle5l7C/8AK/V/fI7WO4pcOf6/wbOkQGFhFMiRluI/RXP6gUXCnJdG16r+DXZZTaZo6SRc7c043QuP+2cX/FdCxlt9nx8Fj04fob7KXd9owf8A9fXh+pUeRS0AS2lm1zI3Dsa5wP8AeFvtHxaOz/U8G4U56Nr1x+xz9KLW6970ZBCaxsJYxwzaG65ZuzLLfhbvUKjdWpsr78SzY049mWLq1V+J8WvpH71eh3+Vgsst1w2aPJrnsYB/642lxJ3nEGcV3+zKaVTh0R8/7SryqZnJ8ZPiU/RK9bzssFLJZnOjkcX4+Ye/EaBuThkR5vzV+vToVJfjlxXiijRnWhHEY8PI+jaB3neNofI62xCKNraMBjMbnPJ10ca0AB2bRuXOuoUIJKm8su0J1ZcZrBc1TLJq3neMdnidLK4MY0Zk/AAbSdwUZSUVlm2hQqV5qnTWWz5Hb7ytV+WnmYQWQMNaH0Wt2STEa3HY3htKoSlKvLC5ffM9jSoW3ZFHvKjzN/PwjotX/CPp2jWj0Nhh5uIZnN8h9J7t5O7cNQV2nTVNYR5W9vqt3U26j8l0X3qUTR/+YvUP1jnJJfyjEWfHAtEPxVMnk7f8272vFv8Ab9D6mrZ6A+WQfzN8V1gzk/liqR8GDiqi/FUPPx/NvPj9P9HA5XLQZ70ELKuMbI4g0bXv8+g6zjaF6awWxR2n5lu8blVUUbtsvy/IYDWJ0cbG0xNhaSxoFK7aADbTJQjStJS55fmTlUuFHkbfI7d9mlkktDnvfamVJa8ZND6gyNNSXk5gk0pU5Z1MO0JzilBLEfvgSs4xeZdT6Rf1nxRYhrZn3bfHuXku27bvbfbXOPH4df3+B2rSezPGpxrJG+bDGD5ransrt6+pedtade92bdP8MePln6+BdqOFLM+rLNZ4Axoa0ZD/ACpXtKFCFCmqcFwRypzc3tMlW4iVK/x/MO6w35BdK2/to5N0vzWQ3U6k8f4gOOX1U6yzTZCg8VIlzXKOyEBSryH8aT8bvmutS9heRxa39yXmWu6zWGP8DfkubV9t+Z1aH9uPkbS1m0pGgT/PvHf+0bR/xor9yuEP+qKlF+15s375u6XnRabI5rZg0MkY+vNzxg1DX01OFTRw301Ln1KUs7cOf1Ova3dLu+4uU3Dmmvai9Vqn1Xx5ms3SS1DJ93S4vuSMcz3lDvanWDNzsLV8Y3MceKafoZtjtlqympZYTrjjdjneNrXSjKMavRz61nZqT9rgvmRdSztv7X5k9WsRXio82/PgZaV2lljuufmwGNbEWRtbkAX+Y2ne6vFXbaknUjFcjk3NeU9qpN5b6nY0Xu/yexWeHUWRMDvx0q/+olaa09uo5eJOnHZgkaOneknkFkMrQDI5wZEDqxkE1d1AAnroBtWy2od9U2enUhXq93DJ8a0ZtNlktTrRecrnZh2DA5/PP3vLRQNFB5u3IahQ9itGpGGxRX8HMpShKW3VZ9Ubym3aBQSuAGoc1JkPdXL3Cvp80dDeqWpo8rlurd8OGuGaVhNRTzQxzwCNhrTguVecI48T1P8ATUFK5cn0j9cI53J7pbYrJYRHLIWyF73PGB7qkmjSC0EeiGjuWuhWhCGHzLnbHZl3c3O3COY4SXFfr45OXpXpPLesrLLZY3c3irQ+lIR6z6ZNYNfxOykKtV1WoxRasOz6fZsHcXEln5LwWrf8Iuct1Nu655Igauc2j3D1pJSGOI6gDQdTQrGx3dPB4zt2/lc7dV8E+CWi5fy/Eh5MLL5k8h9ZzWD8oLj/AHjglBcGzjdlw4Sl8PT/AGcXSqMWW8g9gwiscwAy2+dQdZa7ioVFszyirdpUbnaXg/v0L9ftqpGGg+n/AG7fpxXP7cuu7od2uc/p1/b4nqrOntS2tDTslyY2NcXUqK0pXLZtXOtuwu+oxqTljPHGPvoWKl5syaSIryusRNDsVamlKU2E7+pV+0OyY2dNTUs5eOWOjf6E6Fy6ssYOndMQfZsLsw4PaR1EkH5rvdi8bKK/7fVlS4k41tpc1g+BiaWwzTxtdhfSSB524cQDsO6uEUPWsZcG18D6HsUrynCcllcJLzPrnJrot5JBzkjaTygYhtjZrazqO09dBsV+3pbCy+bPG9tdo71V2IP8Efm9f2/krnLpE7+UdQ4BzzSdgcebIHaQ13Aru9mNfiXkeUv08JnQ0O5QLDFYoIpZDG+ONrHNMb3AlooXAsBFDr71rr2daVRySymTpXVJQSbLNcumdktc3M2eRz34S4+Y9oDRQEkuA2kcVWqWtSnHakixCvCbxFnekeGgkmgAJJ3AZlVzck28I+C6SaSG8LU3nXmKzh1GChdgZteWt9J5HzpqXLqVO8lx5H0GysFY0HsR2p449MvTL5L75l/uTTG6rJCIoXua0azzT8TnbXOOHMlWoVqUFhfQ87ddl9pXNR1KiTfmuHguJaLmvyG2xPdA4uaCWElpb52GtPOHWFuhUjNZici7sq1s9iqsNrPPJ810WvEWO1YpWmgDo3gDNpqKmnUW/NVqctiXE8jaVVb1cy8n9/At186dQiJwgLnyEENJaWhhPrHFStNwW6VZY4HSrdo09n8vi/Ll6mrycXM4YrS8EYhhirrIJq5/fQAd6xRh/kzX2bQa/Nfw/c+cS3qxt+vntAOBlreXUFSObcWx5dRa3gvTqm3bKMObX1MOaVxtS1L3pFyo2U2aRtnxySPY5rasLWtLgRicXawNw19WtUaVhU2k5cEW6l5DZezzNPkUuN7BLanghr2iOKvrjFV7qbqhoB7VPtGqm1BdOZGyptZk+p9EvySkLuug4nP4VXl+2amxaS8cL1/g69rHNVGto3H5jnb3U7gP1Kp/0/SxSnU1ePT+Wzbey/EkdhegKQQFSv8AP8w7qDf7QV0rb+2jk3T/ADWQXYP40f4h81Ot7DNdH+5HzLouUdoICnXwKTydvzAK6lD+2jj3H91ljuN1bOzsI4OIVGuvzGdG2eaSN5aTeUHRd2C3XpFutLZO6Vpd9F0aizTpy8MehSTxOSLLJaQ1pc40DQSTuAFSVo2WT2inu0jtvMC3lkTbGZGtERxc8YXSCMS4tQNSCBu4qx3VLb7rjta9M6Gvans7fT5lyMqr4Nm0VrSb+ZtdisYza6Xn5v8A5QioDupzjTuW6n+CEp/BebIP8clH4l8XPLpzb+uKC2RCO0MxNDg4Zlpa4AiocDXUSO9bKVWdJ7UWQnTjNYkVR+gF0h2E0Dq0wm0EOrupiqrW+XGM/oaN2o8jes/JpdzHB3Ml1DWjpHuaab21oR1HJQd9WaxkkrWkuhYr1uuK0xGKZgew0yOVCNRBGYPWFSlBSWGXqFxUoT26Twytf+M7BWuGTs5x1PFad1p/bOr/APoL3HNeiLDc9yWeytwwRNYDrIzc78TzUu7ytsKcYeyjmXN3WuXmrJv6fBcjYvCwsnjMcjcTHUqMxqNQQRmDVSaTWGVKlONSOzJcDC6rtjs8fNxAhtScySanXmViMVFYRGlSjSjsx5GtfOj8FqLTK04migcHFpproaawsShGXMhWtqdZpzXInfdUZaxudGNDW+ca4QAACTmdSqXXZ1C5x3ifDxLlCpKjHZhyN0K6ljgayK1WZsjcLhlWvYVoubWncw2Ki4E6dSUHmJ7ZrOI2hrdQrr6zVZt7eFvTVOHJCc3OW0zk2nRSyyWptqdHWUEGtThLgKNc5uokZZ9QUnRg5bWOJbh2lcwoOhGX4X6+WTtraUTVvK7orRGY5mNex2trhwI2g9YUoTlB7UXhkZRUlhlTfyW3eTUMkHUJHU+NSre/1tfkaN0paHc0e0WstixGzx4XOyc8uLnEbquOQ6hRaKtepV9pm2nShT9lHZe0EEEVBFCN4K0m1PDyipHk2u/2Th1c4/xVfdqeh2F29fe8vRfsef8AjWwezf8A7j/FN1p/bH/P3vvL0RYrpuuKzRCKFgYwVNMzUnWSTmT1lbowUVhHMuLipcT7yq8s0r20Ws9odje0h51uYcJPaNR7aKMqcZczn1rOlVe1JcfA17FoXZI3B2AvI1Y3Yh7ooD3hYVGKIQsKEXnGfMsIC2l0rd9aCWK1SGWSKkjvScxzmYusgGhPXSqs07urTWzF8DTO3pzeWjXsXJxd8bg7mcZGoSPc9vewmh7wVmV7WksZIq1pJ5wWxrQAABQDIAagNwVUsEdps7ZG4XCoWi4t6dxDYqLKJwnKDzEWaziNoa3UPrms29vChTVOmuCMTm5vLJVuIhAUq8pMUzz94/DIfJdaksQSOLWltVGya5G1tDO88GlQuHimydss1UW9cw64QFSv5tLQ7rwn+kLp2z/LRybpfms7Ojj6wAbnOH1+qqXK/MLlo80zqKuWj55fbvJb6Djky2whtf8A3RUAHu4R+YLpUPx0Me6/kyhX/BUzqR6X2tz42WSM/wAW1vEQp6sZP8V5G4NrxU6UVHM3yXE1tuX4V1OtyjWdsVzvY0UZGbM0Dcxs8QHyCrWbcq6b5vP0ZbrpKk0bElqABJIAFSSdQAzJJWzZKu2aOgEZtE1ot7gcMlIbNX2EZ85w/E/+0qN29lKkunF+ZvtlnM38C7qiWyo8pt/PsljBjydI/ADqp5rjkdmrhXVrVuzoqpUw+hXuajhDKKjoGHmxPkkJcZpna8/MjaGgAagMT35DLJX6qXe4XRfX/RznJ92s9X9P9nVl0rnhNks0DWvfM5wYX1IEZlc2M5eqGio+7Tvru3hJzm+S+uC1CtNRjHqzS5Qp532myWR8rcb3hznRgsaI3OoatLiTQNJ16lm1jFQlUS4eJm4cnKMMkFu0+fLd8xliYcM4jYGuewPaBiObSDkcB7HKUbNRqpRfTJh3DdN5XU8usTz3uyOF7I/JYRiaWufG1zWtjkGHECTicSKnXU70nsQoNyWdp/HUxHMquF0R9G0klpCB0nAdwz+gVO1jmedDbeSxTxqc0WVos4eRV+HERU6nOo13cAt223V2en7Ffu4qltY4/uRy2WhgbQjEG4nZ5l51V6gpRn7T0/QhKnxgtcZ+JPJY24w3DQvmIAz/ANJuR4qCqPDeeS+bNjpLaSxzfyRBe8TW4MIpXEdoqMVG1afntU6Em85ZruIqOMLU79zspAzrFe4kkfAhUarzNs6VKOzBI3VA2BAEAQBAEAQBAEAQBAEAQBAEAQBAEAQGteNp5uNzttMu06lOnDbkka6s9iDkUtdc4p2NGYqyOd0W/En9Cql3LEUi5ZRzNssqoHSCAq+krKTA72j4EjwXQtX+DBy7xYqZ8D3R214Hlh1P1fiGrj4JdU9qO0uhm0qbMtl9SzrnnTONpTo7HboebkJaWuDo5G+lG8aiN/WPrQjdRrSpS2ka6tJVI4ZzdFtCm2WUzyzPtE5bhEjxQMZua2poeuvZSprsr3TqLZSwjXRt1Tec5Z3r5u1lps8kElcMjS0kaxXU4dYND3LRTm4SUl0N04qUXFlNj0Bnkwx2q2mSBtKsjj5t0oGoSPqSBx45q672K4wjh/QqRs+PF8C92aBsbGsY0Na0BrWjINaBQABUG23llxJJYRIsGTnX9csNshMM7cTCQRQ0c1w1Oadh8SFspVZU5bUSE6cZrEjl3XoZFDEyLnJHxx4qMcWjEHPc84y1oJzcdwIyNVundzk21hNmlWsOGeODcl0Ys7rXHay087G3CyjiGABrmjzNWQcfgtarzVN0+jNrpR2trqRXzojZrTOJ3h4lDCzGx5acJDhSmrU5wr1rNO4nCOyuRiVGMpbT5mo7k/sJjij5twbE9z20e7znuw4i+p870GjsFFPfKuW88yO708JY5G3Y9E7PFan2mLGySQkyBr3YHlxxOq07Cc6KEricoKEuSJKjGMtpHSvC72zYcRIw1pTrp4KFOq4chUoxqY2jV/YLem/VTXs3LZvMvA17rDx9Q64mnW95pqzRXEloHawevqDcba1xvrvrnxWN4ljHAbrDOePqeOuBhNS51d9alZ3mY3WGc8TqsbQADUAAO5VyyZIAgCAIAgCAIAgCAIAgCAIAgCAIAgCAxe8AEk0A1k7ESzwRhtJZZVL5vHnXUHoN1dZ3rpUKOwsvmcq4r948LkjnqwVy1XBZsEVTrecXds8e9cy5ntT8jq2tPZhl9TprQWQgOTpFZcUeIa2Z/lOv6HuVm2nsyw+pUu6e1DK6FYXROYWK6b5BAZIaO2OOo9u4qhWt2vxR5HRoXSf4Z8ztqoXQgCAIAgCAIAgCAIAgCAIAgCAIAgCAIAgCAIAgCAIAgCAIAgCAIAgCAIDWmvCJut7eytTwC2RpTlyRqlWpx5s51o0hYPQaXHech4rdG0k+bwV53sV7Kyca23g+X0jl0RkOG3vVunSjDkU6ladTmaq2mo6Fz3cZXVPoA5nf90KvXq7CwuZYt6DqPL5FtAXNOsEAQHhCAql8XaYnYm+gdX3TuK6VCsprD5nKuKDpvK5HOVgrG5Y7zkjyBqOicx3bQtM6EJ8WbqdxOHBcjrwaQtPptI6xmPFVpWklyZbjexftI3Y72hPrgdtR81pdCouhvVxTfUnba4zqe09jgoOElzTJqpB8mjLnm9IcQsbL0M7UdRzzekOITZeg2o6jnm9IcQmy9BtR1HPt6TeITZeg2o6nnlDOk3iFnZeg246jylnTb7wTYloY246o88rj6bPeHis7EtGO8hqjE22P2jPeHindz0ZjvYe8vU88vi9oz3m+Kd1PR+g76n7y9Tz9oxe0Z7wWe6nozHfU/eXqeftKL2jeKdzPRjv6fvI8/akPtGrPc1NDG8U/ePDe0PTHA+CdxU0G8UtTE3xD0/g7wWd3qaGN5panhvqHp/0u8E3epoY3qlr9TE35D0j7pWd2qaGN7pamJv6Le73Vndqhje6ZidIItz+A8VndZ+BjfKfiYnSGPov4D/sm6T1RjfYaM8OkTOg/4eKzuktUY32GjMDpG3oO4hZ3SWpjfY6GJ0jHs/6v0Wd0epjfl7pidIz7Me9+izufiY35+78/4MDpG7oN4lZ3RamN9loYHSGTos+Pis7pHVkd9nojA3/L9zgfFS3WHiY3yp4GBvybpAflH1Wd2pkd7q6kbr3mP2h4NH0Ut3p6EXc1dfoRuvCU65HcSPkpKlBdERdao/8AJkD5C7WSe0k/NSUUuSIOTfNmCkYCAns9ke/0Wk9dMuJyUJVIx5snGnOXso7Fi0f2yn8rfq7wVWpddIFynZ9Z+h3Y4w0AAUA1AKm228svJJLCMlgyEAQBAYvaCCCKg6wdqJ44ow0nwZwrfcG2I/kP0PirlO66T9SjVs+sPQ4s8DmGjmlp6x8jtVyM4y5MpShKLxJEakRCA8QwKIBRAKIBRAEAQBDIQHqAIAgCAIAgCAIAgPEAqhgVQBDJmIydQPArGUZ2XoZCzPPqO90+Cjtx1RnYlozMWGT2b/dKx3sNUS7qfuv0Mxdsp+zdwp81jvqepnuKnumYuib2Z4t8VjeKepndqun0JG3JN0QPzD6KO80yStKuhI3R+Xewd58FHeoeJJWdTwJG6Ov2vaOwE+Ci7uOhNWUurJmaOb5ODafVRd3oiSsdZE8ej8Y1lx7wPkFB3U+mDYrOmueTdhu+Jmpje0ip4lapVZy5s3Ro048kbS1m0IAgCAIAgCAIAgMXNBFCKjcUTxyMNJ8zTluiF3qAdlR8Bkt0a9RdTTK2pvoar9Ho9jnjvB+i2K7nojU7KHRsjOjjem7gFne5aGNyjqP3cb0zwCb29DG5LUfu432h4BN7eg3Jaj93G9M8Am9vQbktT393G9N3AJvctDO5R1H7us6bvgm9y0G5R1Z7+7rOm74eCxvctENyhqz393Y+k/8Ap8E3ueiM7lDVno0ej6T+Lf8Aqm9z0Q3KGr+/gZfu/FvfxHgsb1PwM7nT8T0XBF97j+ib1MzudPxPRcMO53vFY3moN0pmQuOHon3j4rG81NTO6UtDIXLD0P6neKbxU1M7rS0+p6Lnh6Hxd4rG8VNTO7UtPqZC6YfZj4+Kx39TUzu9LQyF2RezbwWO+qasz3FP3UZC74vZs90J3s9WZ7mn7q9DIWOP2bPdHgsd5PVme6hovQyFnZ0W8AsbUtTOxHQzEY3DgsZZnCPaLBk9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562" name="Picture 10" descr="http://www.zdravezuby.cz/img/front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3676650" cy="800100"/>
          </a:xfrm>
          <a:prstGeom prst="rect">
            <a:avLst/>
          </a:prstGeom>
          <a:noFill/>
        </p:spPr>
      </p:pic>
      <p:pic>
        <p:nvPicPr>
          <p:cNvPr id="23564" name="Picture 12" descr="http://www.zdravezuby.cz/soubory/z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343150" cy="439102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55576" y="1916832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Cílem programu ZDRAVÉ ZUBY je zlepšit zubní zdraví u dětí a mládeže, a tak vytvořit předpoklady k zajištění zdravých zubů i u dospělé populace v budoucích letech. Program buduje u dětí pozitivní vztah k zubnímu zdraví a vede je k pravidelným preventivním návštěvám stomatologa</a:t>
            </a:r>
            <a:endParaRPr lang="cs-CZ" sz="20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568" name="AutoShape 16" descr="data:image/jpeg;base64,/9j/4AAQSkZJRgABAQAAAQABAAD/2wCEAAkGBxQQEBQUEhQUFBUUFBAUFRQUFRUWFRUVFBQXFhcXFBgYHCkgGBolHhcVITEhJSktLi8yFyAzODMsNyotLisBCgoKDg0OGhAQGiwcICQsLCwsLCwsLCwsLCwsLCwsLCwsLCwsLCwsLCwsLCwsLCwsLCwsLCwsLCwsLCwsLCwsLP/AABEIAIAAgAMBEQACEQEDEQH/xAAbAAABBQEBAAAAAAAAAAAAAAAAAQIDBAYFB//EAD4QAAICAQIEAgYHBgQHAAAAAAECAAMRBBIFBiExE1EiQWFxgZEHFBZikrHSMjNCUqHRQ3KCwSRTY6Ky4eL/xAAaAQADAQEBAQAAAAAAAAAAAAAAAQIDBQQG/8QAKBEAAgICAgEDBAIDAAAAAAAAAAECEQMSBCETBRQxFSJSYUFRMmJx/9oADAMBAAIRAxEAPwDpqJ9Wz4NIkVZNmiROtchyNlElWuRsXGA7wothuA01R7E6DfDjsTiJshYtQ2QseouyFi1HBIWUoj1STZSRKqSWzRRJVSQ2aJEyrIbNEiVVkM1SM4qzpNnFSLFdczbNFEtV1TKTPRBFlKpm5G0YjvCi2KcRjVStiHEiaqVsRoNNUdi1ENcLFqJshYUOCRWNIeqRWWokqpJbLSJFSQ2WokypJs0SJVWQ2WjN1pOi2cWKLlNcylI9MIl6mqYSZ6oQLS1zOzdQHeHFY3EjauVsQ4kLVSlIhxGGuVsTqNNcNidRNkewtRRXBseo8JJspRHqkTZaiSokiy0iQLE2XqSBZDZVGdpSdGTOPCJeormEmeqMToVVzCUj1QiWFWQ2aqIuyJMpxGskdkOJE1cexDiMNcpSJcRhrlC0G+HCydRfDjsEhwSKytR4SRZdDwslsaRIFgXQ4LEyjg0pPdJnKgjoUpPPJnqjEu1rMJM9cIi6zU10AG61Kge29sMfcvczLe/g1UEVTxvSjGbwuexdLFX5kYgnL+hyjGPyy8V6BgQyt+yykFT7iI1NfyS4dWhhE1MhhSCJaEWkt2BPuieRIag2ObSMBkqYvImN4mlZFsml9GaRMulY9gZn5EaeIUaZv5T8obx/sfiY46dgMkGLZMbg0IBKF8jgIiqONSk9cmc6ES9Ssxk6PVBFHmPjY0iKqsFsdWcuwyKKhgFyv8TEkBV9Z9080Yubo9iVI8m4nzPazMai1ee7lt2of2vZ3HuXAGZ0sXHjGLbMnkt9HoPH0akaerc26vTorksSSSBnd6z6+5kcKKm3ZzPUcsoyVFfljiZ0+pRP8HUMK2T1JY2djoPVk9DjvkSeZhUe0acHlPJ9rNlrddVS22x/SABKqrOQD23bR0z6szxwlKXSR1JQSK68a0xXIuz1YYCMWG07TlQMgZ842sl1QtDPc9ccCaes0sHQ1+IM5Cs1jhKyy9yAA5wY8OPeXY5NRRyfo646Gs1D6h9uERECIxHpMWYsFz16IPjNORj1aoUZ7I9D4bZXcc1sHUHDYyCpHXDA9QZ55zcegx40YjitBax7H4im0s53DSWuFQE+ijeJtAA6ZHfv7JSTcfg1pEPPnFjpAtNZLLUK6UDkkZ2b3dgP22wVAz26+c14vH8nZnllRP8AR9zLR4RW+4Lfdcu2sK2MABVAAz3iz4tJdBD7kbx0wcd8dJCfRElQYjA5laTds8MYlulMke8TGb6PRjXZ5N9JGuJ1uoT/AKqKf8lValF92Xc4nr4UE1ZtnddHD5V0P1jW6ev1NahP+VTuOfZ0no5UtcZliSbPQeZdR4mqtPk20f6en5xcOKWPr5OLz57ZVZS4VQbtZpq17+Ktp9iU+kx+e0fGTzpqMKNvTMblO0ZznripuvOGO3NlhAPQs7HGfMhVQfCZcXGlGzsZJffR6Jy7yZpq9LULahZZYiPYzlu7DIXv2GcTw5Mjbbs1izGfSdql+sGlBha2RAB2C1JhR83ae3h43rsRlfdEN+jSvg1O5Rvdr7wR0YdVqQZ8vSJx92SpOWb9CcaiP+j251r17hiB9XqqySejWuVT5DefnFyordJFYro5vDlbXcUqXJKG9AB/CKqzkKB6hhcfGbTShiIi3KQznXiXj6lmB6FrnHlhnwp+SLHxFpBtkz7fZ6ryny9Rp9PQ/hJ4xqRmsIy25hnpntOfPI5zaNY9I7+IlZNBGOikizdnliiesTGRpF0zAfSXylbbZ9b06mzcB4tajLBlGA4A6kEY+U042bR0bTWysz30YX1V65rLXVfCptYbmC5btjrjr3no5sttUZQXydbSO+qYihGvYkklf3YJ6ne+MD85t54YY0ciPCllyWzccvcvfVK7TuV9TajAv2VcA7a0+7n1+ucvNm8krZ3ONgWKNI8no5S1luoRbNNcoZ0R2KkgKCAct5Yz1nufKgoUheJ7Wz3Ut6fsB/oOk5ya0bKXTPGudOVNZ9cuZantR3sdHrG4EMcgHyIzj4e2e/j58fj1InjlsHHNFrNSlFVejvVaqq68Fe7Ju657Y9I9/ORjnDG27KlFtUdw8panScJZEQ2X2XV2WonUqijCqP5sd/iZm86lktl+NpFT6MuWr69YbLqrKglLhXdSBvf0ent9c15WeMo9E48btmZ1/JuuqY1tp7H2jaGRSysB2IImkeRB40iHjdnsvAeJPqUJs012nKKn7wAKzYxhB3wMf1E50updG2vR0pav+TMIwKqCW2YolQSfkoh4jrvq9TWDuPVnGcwx493Qs2XxRszd3NIc5fTUu38zAE/MrPV9P/Z4Pqr/AIJjzfZt/cgL7CQv9BiRHhpv5Knz5pdIZ9rW6ZpA8vSI+XSUuIpdJmf1CUO5IkXm6wjIqJHmC2Pyg+LBOmy48/I+4roi+1zf8pfxH+0t8OvgyfqEmx45tsUZ8IgHzZgPyke0i3Vmr9QlFW0KebrMdauh9ZZsfPEFxE30xP1CcVdCJzXZ3Wn4hj+YEcuJFdNle8yyWyB+b37Gr4Fm/wBxJx8WEvhky5+WHyIOcXHasfBj+Uv2JH1OzucI4idQm5hg9DjJIwc46/CeSePRnTw5fJGy/JTNAjHZAstmKHiSUcDnO7FSL62Yn4L/AOzPTxFcrOf6hOo0ZFVJIA7kgD3noPznRyUoNnIwxTmkena/g4trqq/w0Kl/aEHRficfKfPLI0z6r28dV+jG808XW5glYArryB06nHTPsAnV4mHVOcjic/NGUlBKjuY+r8J8mdfd1czxJ75+joOMcXG7MZpKPEsRB/Eyr8Ces6+WWsLOFx0p5aZrfpCtAWmpfWWbHuwo/Mzl8JW5SZ2fUUlrCI3nQirTaeke848kUD8yPlHw05ZGyPUFFYow/k6XCqLKuHL4S5sKlgPax7+7rMM0lLO+z28bE44Ec7nXUL4NaPg3eizY9XTr18ifVN+DFuTafR5fUdYwVrtmNM6zbqzhQitj0DgVOyrHuH4Rj+842Z3M+l461gdHMg2sTMAshEogcDBjMhzfqN14X+Rf/Lr/AG+U6HDhSs4nqE7lRU5bo36qoHsG3H/T1lcub8dIy4MV5E2bocU/4/ws9PC/7s5P9JxvG1DY+h9zB5NDD8e0IXVMiYIdgRj1bj1HwnVw5JeKjicjHCWf5NnzHwt76K66ioCkZycdAMCc7Dl0ybNHW5GPfEoxZjuEKNPrUFhHoPhiP2c4x/vOlyMnkw2kcfjR8WembDi3Bhdqa7mcCtACV89pyOvbH9pzMWSUYuJ2s2LHKanZluaNcNVqQK+qrhFPn16n3dRPfxcbx43fycvmZY5Mq/o13GtFY9VSUOECsu5s4IVR6sTnwaUm5I6+X/COrODz1ra7PDRSGZdxJHXAIxjp5z2cDG42zneqZU0o/NGZ0SbrFHtBPuHUzoZeoHL4sdslHoWkXFaj2A/PrORLtn0q+2NEu6IGxN0CbGRiQQKqzNcU4G9lrPkncc9FGB7P2p68XIUFRzs3CeR3ZV+zr+bfhH6pUuVF9UZx9PlF9SAcuv8Ae/CP1Re4hVUNcGd3t2H2cf734R+qP3S/El+myu9g+zr+b/L/AOovcR/Ep8Cbfcg+zr/e/CP1Svdqq1JfprvbbsDy7ZjGWx5YGPlukeeP4mns8lVuH2cf734R+qU+V+jL6b/sH2ds82/CP1ReeH4mr4eRqnMBy4/3vwj9Upcpf0RL06T7cifQ8DZHBOT6uoAwDjJ/a8szPJyHJUbYeCsctrNUTPKe5iEwFY3MdCAQEhYrLsIvkQSqAIf8DoMxUw+0IUxJoIUx7IIdhaEh9wWhYfcFoINBaCAWhMxiYhaAmxhMqiWxQYqHY7MQ7DMAsMxhYboCsN0AsN0AsTdALE3QCw3QCw3QCw3QAN0KCwLR0JyGM0dEtkbNKSIbFDyaKTHhoqKsXdCgsQtChWJuhQWG6FBYboUGwboUFhuhQWG6OgsC0KHYm+FC2DfHQWNLxpEtkbWStSHIiayNIhyHCyFDUh4siorYXfCgsN8KHYm+FCsN8VBYb4UFhvjoLE3woWweJHQWBsioLE8SFBYniyqFsRtZGokuRG1ktIhyImslUQ5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70" name="AutoShape 18" descr="data:image/jpeg;base64,/9j/4AAQSkZJRgABAQAAAQABAAD/2wCEAAkGBxQQEBQUEhQUFBUUFBAUFRQUFRUWFRUVFBQXFhcXFBgYHCkgGBolHhcVITEhJSktLi8yFyAzODMsNyotLisBCgoKDg0OGhAQGiwcICQsLCwsLCwsLCwsLCwsLCwsLCwsLCwsLCwsLCwsLCwsLCwsLCwsLCwsLCwsLCwsLCwsLP/AABEIAIAAgAMBEQACEQEDEQH/xAAbAAABBQEBAAAAAAAAAAAAAAAAAQIDBAYFB//EAD4QAAICAQIEAgYHBgQHAAAAAAECAAMRBBIFBiExE1EiQWFxgZEHFBZikrHSMjNCUqHRQ3KCwSRTY6Ky4eL/xAAaAQADAQEBAQAAAAAAAAAAAAAAAQIDBQQG/8QAKBEAAgICAgEDBAIDAAAAAAAAAAECEQMSBCETBRQxFSJSYUFRMmJx/9oADAMBAAIRAxEAPwDpqJ9Wz4NIkVZNmiROtchyNlElWuRsXGA7wothuA01R7E6DfDjsTiJshYtQ2QseouyFi1HBIWUoj1STZSRKqSWzRRJVSQ2aJEyrIbNEiVVkM1SM4qzpNnFSLFdczbNFEtV1TKTPRBFlKpm5G0YjvCi2KcRjVStiHEiaqVsRoNNUdi1ENcLFqJshYUOCRWNIeqRWWokqpJbLSJFSQ2WokypJs0SJVWQ2WjN1pOi2cWKLlNcylI9MIl6mqYSZ6oQLS1zOzdQHeHFY3EjauVsQ4kLVSlIhxGGuVsTqNNcNidRNkewtRRXBseo8JJspRHqkTZaiSokiy0iQLE2XqSBZDZVGdpSdGTOPCJeormEmeqMToVVzCUj1QiWFWQ2aqIuyJMpxGskdkOJE1cexDiMNcpSJcRhrlC0G+HCydRfDjsEhwSKytR4SRZdDwslsaRIFgXQ4LEyjg0pPdJnKgjoUpPPJnqjEu1rMJM9cIi6zU10AG61Kge29sMfcvczLe/g1UEVTxvSjGbwuexdLFX5kYgnL+hyjGPyy8V6BgQyt+yykFT7iI1NfyS4dWhhE1MhhSCJaEWkt2BPuieRIag2ObSMBkqYvImN4mlZFsml9GaRMulY9gZn5EaeIUaZv5T8obx/sfiY46dgMkGLZMbg0IBKF8jgIiqONSk9cmc6ES9Ssxk6PVBFHmPjY0iKqsFsdWcuwyKKhgFyv8TEkBV9Z9080Yubo9iVI8m4nzPazMai1ee7lt2of2vZ3HuXAGZ0sXHjGLbMnkt9HoPH0akaerc26vTorksSSSBnd6z6+5kcKKm3ZzPUcsoyVFfljiZ0+pRP8HUMK2T1JY2djoPVk9DjvkSeZhUe0acHlPJ9rNlrddVS22x/SABKqrOQD23bR0z6szxwlKXSR1JQSK68a0xXIuz1YYCMWG07TlQMgZ842sl1QtDPc9ccCaes0sHQ1+IM5Cs1jhKyy9yAA5wY8OPeXY5NRRyfo646Gs1D6h9uERECIxHpMWYsFz16IPjNORj1aoUZ7I9D4bZXcc1sHUHDYyCpHXDA9QZ55zcegx40YjitBax7H4im0s53DSWuFQE+ijeJtAA6ZHfv7JSTcfg1pEPPnFjpAtNZLLUK6UDkkZ2b3dgP22wVAz26+c14vH8nZnllRP8AR9zLR4RW+4Lfdcu2sK2MABVAAz3iz4tJdBD7kbx0wcd8dJCfRElQYjA5laTds8MYlulMke8TGb6PRjXZ5N9JGuJ1uoT/AKqKf8lValF92Xc4nr4UE1ZtnddHD5V0P1jW6ev1NahP+VTuOfZ0no5UtcZliSbPQeZdR4mqtPk20f6en5xcOKWPr5OLz57ZVZS4VQbtZpq17+Ktp9iU+kx+e0fGTzpqMKNvTMblO0ZznripuvOGO3NlhAPQs7HGfMhVQfCZcXGlGzsZJffR6Jy7yZpq9LULahZZYiPYzlu7DIXv2GcTw5Mjbbs1izGfSdql+sGlBha2RAB2C1JhR83ae3h43rsRlfdEN+jSvg1O5Rvdr7wR0YdVqQZ8vSJx92SpOWb9CcaiP+j251r17hiB9XqqySejWuVT5DefnFyordJFYro5vDlbXcUqXJKG9AB/CKqzkKB6hhcfGbTShiIi3KQznXiXj6lmB6FrnHlhnwp+SLHxFpBtkz7fZ6ryny9Rp9PQ/hJ4xqRmsIy25hnpntOfPI5zaNY9I7+IlZNBGOikizdnliiesTGRpF0zAfSXylbbZ9b06mzcB4tajLBlGA4A6kEY+U042bR0bTWysz30YX1V65rLXVfCptYbmC5btjrjr3no5sttUZQXydbSO+qYihGvYkklf3YJ6ne+MD85t54YY0ciPCllyWzccvcvfVK7TuV9TajAv2VcA7a0+7n1+ucvNm8krZ3ONgWKNI8no5S1luoRbNNcoZ0R2KkgKCAct5Yz1nufKgoUheJ7Wz3Ut6fsB/oOk5ya0bKXTPGudOVNZ9cuZantR3sdHrG4EMcgHyIzj4e2e/j58fj1InjlsHHNFrNSlFVejvVaqq68Fe7Ju657Y9I9/ORjnDG27KlFtUdw8panScJZEQ2X2XV2WonUqijCqP5sd/iZm86lktl+NpFT6MuWr69YbLqrKglLhXdSBvf0ent9c15WeMo9E48btmZ1/JuuqY1tp7H2jaGRSysB2IImkeRB40iHjdnsvAeJPqUJs012nKKn7wAKzYxhB3wMf1E50updG2vR0pav+TMIwKqCW2YolQSfkoh4jrvq9TWDuPVnGcwx493Qs2XxRszd3NIc5fTUu38zAE/MrPV9P/Z4Pqr/AIJjzfZt/cgL7CQv9BiRHhpv5Knz5pdIZ9rW6ZpA8vSI+XSUuIpdJmf1CUO5IkXm6wjIqJHmC2Pyg+LBOmy48/I+4roi+1zf8pfxH+0t8OvgyfqEmx45tsUZ8IgHzZgPyke0i3Vmr9QlFW0KebrMdauh9ZZsfPEFxE30xP1CcVdCJzXZ3Wn4hj+YEcuJFdNle8yyWyB+b37Gr4Fm/wBxJx8WEvhky5+WHyIOcXHasfBj+Uv2JH1OzucI4idQm5hg9DjJIwc46/CeSePRnTw5fJGy/JTNAjHZAstmKHiSUcDnO7FSL62Yn4L/AOzPTxFcrOf6hOo0ZFVJIA7kgD3noPznRyUoNnIwxTmkena/g4trqq/w0Kl/aEHRficfKfPLI0z6r28dV+jG808XW5glYArryB06nHTPsAnV4mHVOcjic/NGUlBKjuY+r8J8mdfd1czxJ75+joOMcXG7MZpKPEsRB/Eyr8Ces6+WWsLOFx0p5aZrfpCtAWmpfWWbHuwo/Mzl8JW5SZ2fUUlrCI3nQirTaeke848kUD8yPlHw05ZGyPUFFYow/k6XCqLKuHL4S5sKlgPax7+7rMM0lLO+z28bE44Ec7nXUL4NaPg3eizY9XTr18ifVN+DFuTafR5fUdYwVrtmNM6zbqzhQitj0DgVOyrHuH4Rj+842Z3M+l461gdHMg2sTMAshEogcDBjMhzfqN14X+Rf/Lr/AG+U6HDhSs4nqE7lRU5bo36qoHsG3H/T1lcub8dIy4MV5E2bocU/4/ws9PC/7s5P9JxvG1DY+h9zB5NDD8e0IXVMiYIdgRj1bj1HwnVw5JeKjicjHCWf5NnzHwt76K66ioCkZycdAMCc7Dl0ybNHW5GPfEoxZjuEKNPrUFhHoPhiP2c4x/vOlyMnkw2kcfjR8WembDi3Bhdqa7mcCtACV89pyOvbH9pzMWSUYuJ2s2LHKanZluaNcNVqQK+qrhFPn16n3dRPfxcbx43fycvmZY5Mq/o13GtFY9VSUOECsu5s4IVR6sTnwaUm5I6+X/COrODz1ra7PDRSGZdxJHXAIxjp5z2cDG42zneqZU0o/NGZ0SbrFHtBPuHUzoZeoHL4sdslHoWkXFaj2A/PrORLtn0q+2NEu6IGxN0CbGRiQQKqzNcU4G9lrPkncc9FGB7P2p68XIUFRzs3CeR3ZV+zr+bfhH6pUuVF9UZx9PlF9SAcuv8Ae/CP1Re4hVUNcGd3t2H2cf734R+qP3S/El+myu9g+zr+b/L/AOovcR/Ep8Cbfcg+zr/e/CP1Svdqq1JfprvbbsDy7ZjGWx5YGPlukeeP4mns8lVuH2cf734R+qU+V+jL6b/sH2ds82/CP1ReeH4mr4eRqnMBy4/3vwj9Upcpf0RL06T7cifQ8DZHBOT6uoAwDjJ/a8szPJyHJUbYeCsctrNUTPKe5iEwFY3MdCAQEhYrLsIvkQSqAIf8DoMxUw+0IUxJoIUx7IIdhaEh9wWhYfcFoINBaCAWhMxiYhaAmxhMqiWxQYqHY7MQ7DMAsMxhYboCsN0AsN0AsTdALE3QCw3QCw3QCw3QAN0KCwLR0JyGM0dEtkbNKSIbFDyaKTHhoqKsXdCgsQtChWJuhQWG6FBYboUGwboUFhuhQWG6OgsC0KHYm+FC2DfHQWNLxpEtkbWStSHIiayNIhyHCyFDUh4siorYXfCgsN8KHYm+FCsN8VBYb4UFhvjoLE3woWweJHQWBsioLE8SFBYniyqFsRtZGokuRG1ktIhyImslUQ5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72" name="AutoShape 20" descr="data:image/jpeg;base64,/9j/4AAQSkZJRgABAQAAAQABAAD/2wCEAAkGBxQQEBQUEhQUFBUUFBAUFRQUFRUWFRUVFBQXFhcXFBgYHCkgGBolHhcVITEhJSktLi8yFyAzODMsNyotLisBCgoKDg0OGhAQGiwcICQsLCwsLCwsLCwsLCwsLCwsLCwsLCwsLCwsLCwsLCwsLCwsLCwsLCwsLCwsLCwsLCwsLP/AABEIAIAAgAMBEQACEQEDEQH/xAAbAAABBQEBAAAAAAAAAAAAAAAAAQIDBAYFB//EAD4QAAICAQIEAgYHBgQHAAAAAAECAAMRBBIFBiExE1EiQWFxgZEHFBZikrHSMjNCUqHRQ3KCwSRTY6Ky4eL/xAAaAQADAQEBAQAAAAAAAAAAAAAAAQIDBQQG/8QAKBEAAgICAgEDBAIDAAAAAAAAAAECEQMSBCETBRQxFSJSYUFRMmJx/9oADAMBAAIRAxEAPwDpqJ9Wz4NIkVZNmiROtchyNlElWuRsXGA7wothuA01R7E6DfDjsTiJshYtQ2QseouyFi1HBIWUoj1STZSRKqSWzRRJVSQ2aJEyrIbNEiVVkM1SM4qzpNnFSLFdczbNFEtV1TKTPRBFlKpm5G0YjvCi2KcRjVStiHEiaqVsRoNNUdi1ENcLFqJshYUOCRWNIeqRWWokqpJbLSJFSQ2WokypJs0SJVWQ2WjN1pOi2cWKLlNcylI9MIl6mqYSZ6oQLS1zOzdQHeHFY3EjauVsQ4kLVSlIhxGGuVsTqNNcNidRNkewtRRXBseo8JJspRHqkTZaiSokiy0iQLE2XqSBZDZVGdpSdGTOPCJeormEmeqMToVVzCUj1QiWFWQ2aqIuyJMpxGskdkOJE1cexDiMNcpSJcRhrlC0G+HCydRfDjsEhwSKytR4SRZdDwslsaRIFgXQ4LEyjg0pPdJnKgjoUpPPJnqjEu1rMJM9cIi6zU10AG61Kge29sMfcvczLe/g1UEVTxvSjGbwuexdLFX5kYgnL+hyjGPyy8V6BgQyt+yykFT7iI1NfyS4dWhhE1MhhSCJaEWkt2BPuieRIag2ObSMBkqYvImN4mlZFsml9GaRMulY9gZn5EaeIUaZv5T8obx/sfiY46dgMkGLZMbg0IBKF8jgIiqONSk9cmc6ES9Ssxk6PVBFHmPjY0iKqsFsdWcuwyKKhgFyv8TEkBV9Z9080Yubo9iVI8m4nzPazMai1ee7lt2of2vZ3HuXAGZ0sXHjGLbMnkt9HoPH0akaerc26vTorksSSSBnd6z6+5kcKKm3ZzPUcsoyVFfljiZ0+pRP8HUMK2T1JY2djoPVk9DjvkSeZhUe0acHlPJ9rNlrddVS22x/SABKqrOQD23bR0z6szxwlKXSR1JQSK68a0xXIuz1YYCMWG07TlQMgZ842sl1QtDPc9ccCaes0sHQ1+IM5Cs1jhKyy9yAA5wY8OPeXY5NRRyfo646Gs1D6h9uERECIxHpMWYsFz16IPjNORj1aoUZ7I9D4bZXcc1sHUHDYyCpHXDA9QZ55zcegx40YjitBax7H4im0s53DSWuFQE+ijeJtAA6ZHfv7JSTcfg1pEPPnFjpAtNZLLUK6UDkkZ2b3dgP22wVAz26+c14vH8nZnllRP8AR9zLR4RW+4Lfdcu2sK2MABVAAz3iz4tJdBD7kbx0wcd8dJCfRElQYjA5laTds8MYlulMke8TGb6PRjXZ5N9JGuJ1uoT/AKqKf8lValF92Xc4nr4UE1ZtnddHD5V0P1jW6ev1NahP+VTuOfZ0no5UtcZliSbPQeZdR4mqtPk20f6en5xcOKWPr5OLz57ZVZS4VQbtZpq17+Ktp9iU+kx+e0fGTzpqMKNvTMblO0ZznripuvOGO3NlhAPQs7HGfMhVQfCZcXGlGzsZJffR6Jy7yZpq9LULahZZYiPYzlu7DIXv2GcTw5Mjbbs1izGfSdql+sGlBha2RAB2C1JhR83ae3h43rsRlfdEN+jSvg1O5Rvdr7wR0YdVqQZ8vSJx92SpOWb9CcaiP+j251r17hiB9XqqySejWuVT5DefnFyordJFYro5vDlbXcUqXJKG9AB/CKqzkKB6hhcfGbTShiIi3KQznXiXj6lmB6FrnHlhnwp+SLHxFpBtkz7fZ6ryny9Rp9PQ/hJ4xqRmsIy25hnpntOfPI5zaNY9I7+IlZNBGOikizdnliiesTGRpF0zAfSXylbbZ9b06mzcB4tajLBlGA4A6kEY+U042bR0bTWysz30YX1V65rLXVfCptYbmC5btjrjr3no5sttUZQXydbSO+qYihGvYkklf3YJ6ne+MD85t54YY0ciPCllyWzccvcvfVK7TuV9TajAv2VcA7a0+7n1+ucvNm8krZ3ONgWKNI8no5S1luoRbNNcoZ0R2KkgKCAct5Yz1nufKgoUheJ7Wz3Ut6fsB/oOk5ya0bKXTPGudOVNZ9cuZantR3sdHrG4EMcgHyIzj4e2e/j58fj1InjlsHHNFrNSlFVejvVaqq68Fe7Ju657Y9I9/ORjnDG27KlFtUdw8panScJZEQ2X2XV2WonUqijCqP5sd/iZm86lktl+NpFT6MuWr69YbLqrKglLhXdSBvf0ent9c15WeMo9E48btmZ1/JuuqY1tp7H2jaGRSysB2IImkeRB40iHjdnsvAeJPqUJs012nKKn7wAKzYxhB3wMf1E50updG2vR0pav+TMIwKqCW2YolQSfkoh4jrvq9TWDuPVnGcwx493Qs2XxRszd3NIc5fTUu38zAE/MrPV9P/Z4Pqr/AIJjzfZt/cgL7CQv9BiRHhpv5Knz5pdIZ9rW6ZpA8vSI+XSUuIpdJmf1CUO5IkXm6wjIqJHmC2Pyg+LBOmy48/I+4roi+1zf8pfxH+0t8OvgyfqEmx45tsUZ8IgHzZgPyke0i3Vmr9QlFW0KebrMdauh9ZZsfPEFxE30xP1CcVdCJzXZ3Wn4hj+YEcuJFdNle8yyWyB+b37Gr4Fm/wBxJx8WEvhky5+WHyIOcXHasfBj+Uv2JH1OzucI4idQm5hg9DjJIwc46/CeSePRnTw5fJGy/JTNAjHZAstmKHiSUcDnO7FSL62Yn4L/AOzPTxFcrOf6hOo0ZFVJIA7kgD3noPznRyUoNnIwxTmkena/g4trqq/w0Kl/aEHRficfKfPLI0z6r28dV+jG808XW5glYArryB06nHTPsAnV4mHVOcjic/NGUlBKjuY+r8J8mdfd1czxJ75+joOMcXG7MZpKPEsRB/Eyr8Ces6+WWsLOFx0p5aZrfpCtAWmpfWWbHuwo/Mzl8JW5SZ2fUUlrCI3nQirTaeke848kUD8yPlHw05ZGyPUFFYow/k6XCqLKuHL4S5sKlgPax7+7rMM0lLO+z28bE44Ec7nXUL4NaPg3eizY9XTr18ifVN+DFuTafR5fUdYwVrtmNM6zbqzhQitj0DgVOyrHuH4Rj+842Z3M+l461gdHMg2sTMAshEogcDBjMhzfqN14X+Rf/Lr/AG+U6HDhSs4nqE7lRU5bo36qoHsG3H/T1lcub8dIy4MV5E2bocU/4/ws9PC/7s5P9JxvG1DY+h9zB5NDD8e0IXVMiYIdgRj1bj1HwnVw5JeKjicjHCWf5NnzHwt76K66ioCkZycdAMCc7Dl0ybNHW5GPfEoxZjuEKNPrUFhHoPhiP2c4x/vOlyMnkw2kcfjR8WembDi3Bhdqa7mcCtACV89pyOvbH9pzMWSUYuJ2s2LHKanZluaNcNVqQK+qrhFPn16n3dRPfxcbx43fycvmZY5Mq/o13GtFY9VSUOECsu5s4IVR6sTnwaUm5I6+X/COrODz1ra7PDRSGZdxJHXAIxjp5z2cDG42zneqZU0o/NGZ0SbrFHtBPuHUzoZeoHL4sdslHoWkXFaj2A/PrORLtn0q+2NEu6IGxN0CbGRiQQKqzNcU4G9lrPkncc9FGB7P2p68XIUFRzs3CeR3ZV+zr+bfhH6pUuVF9UZx9PlF9SAcuv8Ae/CP1Re4hVUNcGd3t2H2cf734R+qP3S/El+myu9g+zr+b/L/AOovcR/Ep8Cbfcg+zr/e/CP1Svdqq1JfprvbbsDy7ZjGWx5YGPlukeeP4mns8lVuH2cf734R+qU+V+jL6b/sH2ds82/CP1ReeH4mr4eRqnMBy4/3vwj9Upcpf0RL06T7cifQ8DZHBOT6uoAwDjJ/a8szPJyHJUbYeCsctrNUTPKe5iEwFY3MdCAQEhYrLsIvkQSqAIf8DoMxUw+0IUxJoIUx7IIdhaEh9wWhYfcFoINBaCAWhMxiYhaAmxhMqiWxQYqHY7MQ7DMAsMxhYboCsN0AsN0AsTdALE3QCw3QCw3QCw3QAN0KCwLR0JyGM0dEtkbNKSIbFDyaKTHhoqKsXdCgsQtChWJuhQWG6FBYboUGwboUFhuhQWG6OgsC0KHYm+FC2DfHQWNLxpEtkbWStSHIiayNIhyHCyFDUh4siorYXfCgsN8KHYm+FCsN8VBYb4UFhvjoLE3woWweJHQWBsioLE8SFBYniyqFsRtZGokuRG1ktIhyImslUQ5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74" name="AutoShape 22" descr="data:image/jpeg;base64,/9j/4AAQSkZJRgABAQAAAQABAAD/2wCEAAkGBxQQEBQUEhQUFBUUFBAUFRQUFRUWFRUVFBQXFhcXFBgYHCkgGBolHhcVITEhJSktLi8yFyAzODMsNyotLisBCgoKDg0OGhAQGiwcICQsLCwsLCwsLCwsLCwsLCwsLCwsLCwsLCwsLCwsLCwsLCwsLCwsLCwsLCwsLCwsLCwsLP/AABEIAIAAgAMBEQACEQEDEQH/xAAbAAABBQEBAAAAAAAAAAAAAAAAAQIDBAYFB//EAD4QAAICAQIEAgYHBgQHAAAAAAECAAMRBBIFBiExE1EiQWFxgZEHFBZikrHSMjNCUqHRQ3KCwSRTY6Ky4eL/xAAaAQADAQEBAQAAAAAAAAAAAAAAAQIDBQQG/8QAKBEAAgICAgEDBAIDAAAAAAAAAAECEQMSBCETBRQxFSJSYUFRMmJx/9oADAMBAAIRAxEAPwDpqJ9Wz4NIkVZNmiROtchyNlElWuRsXGA7wothuA01R7E6DfDjsTiJshYtQ2QseouyFi1HBIWUoj1STZSRKqSWzRRJVSQ2aJEyrIbNEiVVkM1SM4qzpNnFSLFdczbNFEtV1TKTPRBFlKpm5G0YjvCi2KcRjVStiHEiaqVsRoNNUdi1ENcLFqJshYUOCRWNIeqRWWokqpJbLSJFSQ2WokypJs0SJVWQ2WjN1pOi2cWKLlNcylI9MIl6mqYSZ6oQLS1zOzdQHeHFY3EjauVsQ4kLVSlIhxGGuVsTqNNcNidRNkewtRRXBseo8JJspRHqkTZaiSokiy0iQLE2XqSBZDZVGdpSdGTOPCJeormEmeqMToVVzCUj1QiWFWQ2aqIuyJMpxGskdkOJE1cexDiMNcpSJcRhrlC0G+HCydRfDjsEhwSKytR4SRZdDwslsaRIFgXQ4LEyjg0pPdJnKgjoUpPPJnqjEu1rMJM9cIi6zU10AG61Kge29sMfcvczLe/g1UEVTxvSjGbwuexdLFX5kYgnL+hyjGPyy8V6BgQyt+yykFT7iI1NfyS4dWhhE1MhhSCJaEWkt2BPuieRIag2ObSMBkqYvImN4mlZFsml9GaRMulY9gZn5EaeIUaZv5T8obx/sfiY46dgMkGLZMbg0IBKF8jgIiqONSk9cmc6ES9Ssxk6PVBFHmPjY0iKqsFsdWcuwyKKhgFyv8TEkBV9Z9080Yubo9iVI8m4nzPazMai1ee7lt2of2vZ3HuXAGZ0sXHjGLbMnkt9HoPH0akaerc26vTorksSSSBnd6z6+5kcKKm3ZzPUcsoyVFfljiZ0+pRP8HUMK2T1JY2djoPVk9DjvkSeZhUe0acHlPJ9rNlrddVS22x/SABKqrOQD23bR0z6szxwlKXSR1JQSK68a0xXIuz1YYCMWG07TlQMgZ842sl1QtDPc9ccCaes0sHQ1+IM5Cs1jhKyy9yAA5wY8OPeXY5NRRyfo646Gs1D6h9uERECIxHpMWYsFz16IPjNORj1aoUZ7I9D4bZXcc1sHUHDYyCpHXDA9QZ55zcegx40YjitBax7H4im0s53DSWuFQE+ijeJtAA6ZHfv7JSTcfg1pEPPnFjpAtNZLLUK6UDkkZ2b3dgP22wVAz26+c14vH8nZnllRP8AR9zLR4RW+4Lfdcu2sK2MABVAAz3iz4tJdBD7kbx0wcd8dJCfRElQYjA5laTds8MYlulMke8TGb6PRjXZ5N9JGuJ1uoT/AKqKf8lValF92Xc4nr4UE1ZtnddHD5V0P1jW6ev1NahP+VTuOfZ0no5UtcZliSbPQeZdR4mqtPk20f6en5xcOKWPr5OLz57ZVZS4VQbtZpq17+Ktp9iU+kx+e0fGTzpqMKNvTMblO0ZznripuvOGO3NlhAPQs7HGfMhVQfCZcXGlGzsZJffR6Jy7yZpq9LULahZZYiPYzlu7DIXv2GcTw5Mjbbs1izGfSdql+sGlBha2RAB2C1JhR83ae3h43rsRlfdEN+jSvg1O5Rvdr7wR0YdVqQZ8vSJx92SpOWb9CcaiP+j251r17hiB9XqqySejWuVT5DefnFyordJFYro5vDlbXcUqXJKG9AB/CKqzkKB6hhcfGbTShiIi3KQznXiXj6lmB6FrnHlhnwp+SLHxFpBtkz7fZ6ryny9Rp9PQ/hJ4xqRmsIy25hnpntOfPI5zaNY9I7+IlZNBGOikizdnliiesTGRpF0zAfSXylbbZ9b06mzcB4tajLBlGA4A6kEY+U042bR0bTWysz30YX1V65rLXVfCptYbmC5btjrjr3no5sttUZQXydbSO+qYihGvYkklf3YJ6ne+MD85t54YY0ciPCllyWzccvcvfVK7TuV9TajAv2VcA7a0+7n1+ucvNm8krZ3ONgWKNI8no5S1luoRbNNcoZ0R2KkgKCAct5Yz1nufKgoUheJ7Wz3Ut6fsB/oOk5ya0bKXTPGudOVNZ9cuZantR3sdHrG4EMcgHyIzj4e2e/j58fj1InjlsHHNFrNSlFVejvVaqq68Fe7Ju657Y9I9/ORjnDG27KlFtUdw8panScJZEQ2X2XV2WonUqijCqP5sd/iZm86lktl+NpFT6MuWr69YbLqrKglLhXdSBvf0ent9c15WeMo9E48btmZ1/JuuqY1tp7H2jaGRSysB2IImkeRB40iHjdnsvAeJPqUJs012nKKn7wAKzYxhB3wMf1E50updG2vR0pav+TMIwKqCW2YolQSfkoh4jrvq9TWDuPVnGcwx493Qs2XxRszd3NIc5fTUu38zAE/MrPV9P/Z4Pqr/AIJjzfZt/cgL7CQv9BiRHhpv5Knz5pdIZ9rW6ZpA8vSI+XSUuIpdJmf1CUO5IkXm6wjIqJHmC2Pyg+LBOmy48/I+4roi+1zf8pfxH+0t8OvgyfqEmx45tsUZ8IgHzZgPyke0i3Vmr9QlFW0KebrMdauh9ZZsfPEFxE30xP1CcVdCJzXZ3Wn4hj+YEcuJFdNle8yyWyB+b37Gr4Fm/wBxJx8WEvhky5+WHyIOcXHasfBj+Uv2JH1OzucI4idQm5hg9DjJIwc46/CeSePRnTw5fJGy/JTNAjHZAstmKHiSUcDnO7FSL62Yn4L/AOzPTxFcrOf6hOo0ZFVJIA7kgD3noPznRyUoNnIwxTmkena/g4trqq/w0Kl/aEHRficfKfPLI0z6r28dV+jG808XW5glYArryB06nHTPsAnV4mHVOcjic/NGUlBKjuY+r8J8mdfd1czxJ75+joOMcXG7MZpKPEsRB/Eyr8Ces6+WWsLOFx0p5aZrfpCtAWmpfWWbHuwo/Mzl8JW5SZ2fUUlrCI3nQirTaeke848kUD8yPlHw05ZGyPUFFYow/k6XCqLKuHL4S5sKlgPax7+7rMM0lLO+z28bE44Ec7nXUL4NaPg3eizY9XTr18ifVN+DFuTafR5fUdYwVrtmNM6zbqzhQitj0DgVOyrHuH4Rj+842Z3M+l461gdHMg2sTMAshEogcDBjMhzfqN14X+Rf/Lr/AG+U6HDhSs4nqE7lRU5bo36qoHsG3H/T1lcub8dIy4MV5E2bocU/4/ws9PC/7s5P9JxvG1DY+h9zB5NDD8e0IXVMiYIdgRj1bj1HwnVw5JeKjicjHCWf5NnzHwt76K66ioCkZycdAMCc7Dl0ybNHW5GPfEoxZjuEKNPrUFhHoPhiP2c4x/vOlyMnkw2kcfjR8WembDi3Bhdqa7mcCtACV89pyOvbH9pzMWSUYuJ2s2LHKanZluaNcNVqQK+qrhFPn16n3dRPfxcbx43fycvmZY5Mq/o13GtFY9VSUOECsu5s4IVR6sTnwaUm5I6+X/COrODz1ra7PDRSGZdxJHXAIxjp5z2cDG42zneqZU0o/NGZ0SbrFHtBPuHUzoZeoHL4sdslHoWkXFaj2A/PrORLtn0q+2NEu6IGxN0CbGRiQQKqzNcU4G9lrPkncc9FGB7P2p68XIUFRzs3CeR3ZV+zr+bfhH6pUuVF9UZx9PlF9SAcuv8Ae/CP1Re4hVUNcGd3t2H2cf734R+qP3S/El+myu9g+zr+b/L/AOovcR/Ep8Cbfcg+zr/e/CP1Svdqq1JfprvbbsDy7ZjGWx5YGPlukeeP4mns8lVuH2cf734R+qU+V+jL6b/sH2ds82/CP1ReeH4mr4eRqnMBy4/3vwj9Upcpf0RL06T7cifQ8DZHBOT6uoAwDjJ/a8szPJyHJUbYeCsctrNUTPKe5iEwFY3MdCAQEhYrLsIvkQSqAIf8DoMxUw+0IUxJoIUx7IIdhaEh9wWhYfcFoINBaCAWhMxiYhaAmxhMqiWxQYqHY7MQ7DMAsMxhYboCsN0AsN0AsTdALE3QCw3QCw3QCw3QAN0KCwLR0JyGM0dEtkbNKSIbFDyaKTHhoqKsXdCgsQtChWJuhQWG6FBYboUGwboUFhuhQWG6OgsC0KHYm+FC2DfHQWNLxpEtkbWStSHIiayNIhyHCyFDUh4siorYXfCgsN8KHYm+FCsN8VBYb4UFhvjoLE3woWweJHQWBsioLE8SFBYniyqFsRtZGokuRG1ktIhyImslUQ5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576" name="Picture 24" descr="https://yt3.ggpht.com/-iNnFbX2QUDY/AAAAAAAAAAI/AAAAAAAAAAA/6M4nz2Wui-c/s1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373216"/>
            <a:ext cx="952500" cy="952500"/>
          </a:xfrm>
          <a:prstGeom prst="rect">
            <a:avLst/>
          </a:prstGeom>
          <a:noFill/>
        </p:spPr>
      </p:pic>
      <p:pic>
        <p:nvPicPr>
          <p:cNvPr id="23578" name="Picture 26" descr="http://www.eximtours.cz/download/loga/logo_exim_zkrace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445224"/>
            <a:ext cx="889954" cy="576064"/>
          </a:xfrm>
          <a:prstGeom prst="rect">
            <a:avLst/>
          </a:prstGeom>
          <a:noFill/>
        </p:spPr>
      </p:pic>
      <p:pic>
        <p:nvPicPr>
          <p:cNvPr id="23580" name="Picture 28" descr="http://www.unilever.cz/Images/Signal%20273x210_tcm168-31096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589240"/>
            <a:ext cx="821728" cy="632099"/>
          </a:xfrm>
          <a:prstGeom prst="rect">
            <a:avLst/>
          </a:prstGeom>
          <a:noFill/>
        </p:spPr>
      </p:pic>
      <p:pic>
        <p:nvPicPr>
          <p:cNvPr id="23582" name="Picture 30" descr="Logo Lister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2404" y="5445224"/>
            <a:ext cx="803017" cy="613073"/>
          </a:xfrm>
          <a:prstGeom prst="rect">
            <a:avLst/>
          </a:prstGeom>
          <a:noFill/>
        </p:spPr>
      </p:pic>
      <p:pic>
        <p:nvPicPr>
          <p:cNvPr id="23584" name="Picture 32" descr="Logo MediaDi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733256"/>
            <a:ext cx="1192223" cy="307851"/>
          </a:xfrm>
          <a:prstGeom prst="rect">
            <a:avLst/>
          </a:prstGeom>
          <a:noFill/>
        </p:spPr>
      </p:pic>
      <p:pic>
        <p:nvPicPr>
          <p:cNvPr id="23586" name="Picture 34" descr="Logo ZP MV Č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733256"/>
            <a:ext cx="1130821" cy="27098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ZDROJE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http://is.muni.cz/th/362403/ff_m/Diplomova_prace.pdf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who.cz</a:t>
            </a:r>
            <a:endParaRPr lang="cs-CZ" dirty="0" smtClean="0"/>
          </a:p>
          <a:p>
            <a:r>
              <a:rPr lang="cs-CZ" dirty="0" smtClean="0"/>
              <a:t>http://zdravi.e15.cz/</a:t>
            </a:r>
            <a:r>
              <a:rPr lang="cs-CZ" dirty="0" err="1" smtClean="0"/>
              <a:t>clanek</a:t>
            </a:r>
            <a:r>
              <a:rPr lang="cs-CZ" dirty="0" smtClean="0"/>
              <a:t>/</a:t>
            </a:r>
            <a:r>
              <a:rPr lang="cs-CZ" dirty="0" err="1" smtClean="0"/>
              <a:t>priloha</a:t>
            </a:r>
            <a:r>
              <a:rPr lang="cs-CZ" dirty="0" smtClean="0"/>
              <a:t>-</a:t>
            </a:r>
            <a:r>
              <a:rPr lang="cs-CZ" dirty="0" err="1" smtClean="0"/>
              <a:t>lekarske</a:t>
            </a:r>
            <a:r>
              <a:rPr lang="cs-CZ" dirty="0" smtClean="0"/>
              <a:t>-listy/</a:t>
            </a:r>
            <a:r>
              <a:rPr lang="cs-CZ" dirty="0" err="1" smtClean="0"/>
              <a:t>oralni</a:t>
            </a:r>
            <a:r>
              <a:rPr lang="cs-CZ" dirty="0" smtClean="0"/>
              <a:t>-</a:t>
            </a:r>
            <a:r>
              <a:rPr lang="cs-CZ" dirty="0" err="1" smtClean="0"/>
              <a:t>zdravi</a:t>
            </a:r>
            <a:r>
              <a:rPr lang="cs-CZ" dirty="0" smtClean="0"/>
              <a:t>-populace-</a:t>
            </a:r>
            <a:r>
              <a:rPr lang="cs-CZ" dirty="0" err="1" smtClean="0"/>
              <a:t>ceske</a:t>
            </a:r>
            <a:r>
              <a:rPr lang="cs-CZ" dirty="0" smtClean="0"/>
              <a:t>-republiky-v-roce-2000-</a:t>
            </a:r>
            <a:r>
              <a:rPr lang="cs-CZ" dirty="0" err="1" smtClean="0"/>
              <a:t>dosavadni</a:t>
            </a:r>
            <a:r>
              <a:rPr lang="cs-CZ" dirty="0" smtClean="0"/>
              <a:t>-</a:t>
            </a:r>
            <a:r>
              <a:rPr lang="cs-CZ" dirty="0" err="1" smtClean="0"/>
              <a:t>tre</a:t>
            </a:r>
            <a:r>
              <a:rPr lang="cs-CZ" dirty="0" smtClean="0"/>
              <a:t>-146642</a:t>
            </a:r>
          </a:p>
          <a:p>
            <a:r>
              <a:rPr lang="cs-CZ" dirty="0" smtClean="0"/>
              <a:t>http://zdravi.e15.cz/</a:t>
            </a:r>
            <a:r>
              <a:rPr lang="cs-CZ" dirty="0" err="1" smtClean="0"/>
              <a:t>clanek</a:t>
            </a:r>
            <a:r>
              <a:rPr lang="cs-CZ" dirty="0" smtClean="0"/>
              <a:t>/</a:t>
            </a:r>
            <a:r>
              <a:rPr lang="cs-CZ" dirty="0" err="1" smtClean="0"/>
              <a:t>priloha</a:t>
            </a:r>
            <a:r>
              <a:rPr lang="cs-CZ" dirty="0" smtClean="0"/>
              <a:t>-</a:t>
            </a:r>
            <a:r>
              <a:rPr lang="cs-CZ" dirty="0" err="1" smtClean="0"/>
              <a:t>lekarske</a:t>
            </a:r>
            <a:r>
              <a:rPr lang="cs-CZ" dirty="0" smtClean="0"/>
              <a:t>-listy/</a:t>
            </a:r>
            <a:r>
              <a:rPr lang="cs-CZ" dirty="0" err="1" smtClean="0"/>
              <a:t>oralni</a:t>
            </a:r>
            <a:r>
              <a:rPr lang="cs-CZ" dirty="0" smtClean="0"/>
              <a:t>-</a:t>
            </a:r>
            <a:r>
              <a:rPr lang="cs-CZ" dirty="0" err="1" smtClean="0"/>
              <a:t>zdravi</a:t>
            </a:r>
            <a:r>
              <a:rPr lang="cs-CZ" dirty="0" smtClean="0"/>
              <a:t>-populace-</a:t>
            </a:r>
            <a:r>
              <a:rPr lang="cs-CZ" dirty="0" err="1" smtClean="0"/>
              <a:t>ceske</a:t>
            </a:r>
            <a:r>
              <a:rPr lang="cs-CZ" dirty="0" smtClean="0"/>
              <a:t>-republiky-v-roce-2000-</a:t>
            </a:r>
            <a:r>
              <a:rPr lang="cs-CZ" dirty="0" err="1" smtClean="0"/>
              <a:t>dosavadni</a:t>
            </a:r>
            <a:r>
              <a:rPr lang="cs-CZ" dirty="0" smtClean="0"/>
              <a:t>-</a:t>
            </a:r>
            <a:r>
              <a:rPr lang="cs-CZ" dirty="0" err="1" smtClean="0"/>
              <a:t>tre</a:t>
            </a:r>
            <a:r>
              <a:rPr lang="cs-CZ" dirty="0" smtClean="0"/>
              <a:t>-146642</a:t>
            </a: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DĚKUJEME ZA POZORNOST!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nd05.jxs.cz/163/873/2760173cc7_84238484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01050" cy="43910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WH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69134"/>
            <a:ext cx="5616624" cy="44681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World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Health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Organization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1945 – schválen návrh na konferenci OSN Brazílie a Číny</a:t>
            </a:r>
          </a:p>
          <a:p>
            <a:r>
              <a:rPr lang="cs-CZ" dirty="0" smtClean="0"/>
              <a:t>1946 – v New Yorku podepsalo 61 států (včetně ČSR)</a:t>
            </a:r>
          </a:p>
          <a:p>
            <a:r>
              <a:rPr lang="cs-CZ" dirty="0" smtClean="0"/>
              <a:t>7.dubna 1948 – zakládací smlouva nabyla platnost (Světový den zdraví)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CH - who is it happening to ima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5544108" cy="36960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Cíle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spolupráce v oblasti zdravotnictví</a:t>
            </a:r>
          </a:p>
          <a:p>
            <a:r>
              <a:rPr lang="cs-CZ" dirty="0" smtClean="0"/>
              <a:t>programy na odstranění nemocí</a:t>
            </a:r>
          </a:p>
          <a:p>
            <a:r>
              <a:rPr lang="cs-CZ" dirty="0" smtClean="0"/>
              <a:t>celkové zlepšení kvality lidského života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Srdce 5"/>
          <p:cNvSpPr/>
          <p:nvPr/>
        </p:nvSpPr>
        <p:spPr>
          <a:xfrm>
            <a:off x="395536" y="3356992"/>
            <a:ext cx="2376264" cy="2376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Zdraví pro všechny!! </a:t>
            </a:r>
            <a:r>
              <a:rPr lang="cs-CZ" sz="2000" b="1" dirty="0" smtClean="0">
                <a:sym typeface="Wingdings" pitchFamily="2" charset="2"/>
              </a:rPr>
              <a:t></a:t>
            </a:r>
            <a:endParaRPr lang="cs-CZ" sz="2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who_aims_map_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246"/>
            <a:ext cx="9144000" cy="645550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Hlavní strategické záměry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omezování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úmrtnosti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(chudí a sociálně slabší),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podpora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zdravé životosprávy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smtClean="0"/>
              <a:t>a omezení zdravotních rizik,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rozvoj spravedlivějších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zdravotnických systémů</a:t>
            </a:r>
            <a:r>
              <a:rPr lang="cs-CZ" dirty="0" smtClean="0"/>
              <a:t>, cenově </a:t>
            </a:r>
            <a:r>
              <a:rPr lang="cs-CZ" dirty="0" smtClean="0"/>
              <a:t>dostupné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vypracování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zdravotnické politiky</a:t>
            </a:r>
            <a:r>
              <a:rPr lang="cs-CZ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odborná pomoc při vypracování národních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zdravotnických strategií</a:t>
            </a:r>
            <a:r>
              <a:rPr lang="cs-CZ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rozvoj a testování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nových technologií </a:t>
            </a:r>
            <a:r>
              <a:rPr lang="cs-CZ" dirty="0" smtClean="0"/>
              <a:t>a postupů pro kontrolu nemocí a řízení zdravotní péče. </a:t>
            </a:r>
            <a:endParaRPr lang="cs-CZ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Řídící orgán WHO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Světové zdravotnické shromáždění WHO</a:t>
            </a:r>
          </a:p>
          <a:p>
            <a:r>
              <a:rPr lang="cs-CZ" dirty="0" smtClean="0"/>
              <a:t>194 členských států</a:t>
            </a:r>
          </a:p>
          <a:p>
            <a:r>
              <a:rPr lang="cs-CZ" dirty="0" smtClean="0"/>
              <a:t>schází se jednou za rok</a:t>
            </a:r>
          </a:p>
          <a:p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Výkonná rada- </a:t>
            </a:r>
            <a:r>
              <a:rPr lang="cs-CZ" dirty="0" smtClean="0"/>
              <a:t>realizuje strategie a rozhodnutí</a:t>
            </a:r>
          </a:p>
          <a:p>
            <a:pPr>
              <a:buNone/>
            </a:pPr>
            <a:r>
              <a:rPr lang="cs-CZ" dirty="0" smtClean="0"/>
              <a:t>                        - tvořena 32 zdravotnickými experty nominované vládami</a:t>
            </a:r>
          </a:p>
          <a:p>
            <a:pPr>
              <a:buNone/>
            </a:pPr>
            <a:r>
              <a:rPr lang="cs-CZ" dirty="0" smtClean="0"/>
              <a:t>                        - schází se dvakrát do roka</a:t>
            </a:r>
            <a:endParaRPr lang="cs-CZ" dirty="0"/>
          </a:p>
        </p:txBody>
      </p:sp>
      <p:pic>
        <p:nvPicPr>
          <p:cNvPr id="5" name="Zástupný symbol pro obsah 4" descr="RegDiaFINAL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3981450" cy="299085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Světový den zdraví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7. dubna</a:t>
            </a:r>
          </a:p>
          <a:p>
            <a:r>
              <a:rPr lang="cs-CZ" dirty="0" smtClean="0"/>
              <a:t>1992- Světová deklarace o výživě: „Přístup k nutričně vyváženým a bezpečným potravinám je základním právem každého jednotlivce.“</a:t>
            </a:r>
          </a:p>
          <a:p>
            <a:endParaRPr lang="cs-CZ" dirty="0" smtClean="0"/>
          </a:p>
          <a:p>
            <a:endParaRPr lang="cs-CZ" dirty="0" smtClean="0"/>
          </a:p>
          <a:p>
            <a:pPr fontAlgn="base"/>
            <a:r>
              <a:rPr lang="cs-CZ" dirty="0" smtClean="0"/>
              <a:t>„Nebezpečné potraviny“ mohou vést k řadě zdravotních problémů.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farm to plate: make food safe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1979712" y="3645024"/>
            <a:ext cx="864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530" name="Picture 2" descr="http://www.who.cz/images/5keys_czech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035028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_cz_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3695700" cy="374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WHO a orální zdraví 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DEFINICE:  </a:t>
            </a:r>
            <a:r>
              <a:rPr lang="cs-CZ" dirty="0" smtClean="0"/>
              <a:t>Stav bez chronické bolesti úst, rakoviny úst a hrdla, prenatálních defektů jako je rozštěp rtu a patra, onemocnění dásní, zubního kazu a ztráty zubů a dalších nemocí a poruch, které mají vliv na dutinu ústní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rámci programu "Zdraví pro všechny do roku 2000" stanovila na začátku 80. let cíle v oblasti orálního zdraví pro jednotlivé věkové kategorie dětí a dospělých</a:t>
            </a:r>
          </a:p>
          <a:p>
            <a:endParaRPr lang="cs-CZ" dirty="0"/>
          </a:p>
        </p:txBody>
      </p:sp>
      <p:pic>
        <p:nvPicPr>
          <p:cNvPr id="5" name="Obrázek 4" descr="black-and-white-illustration-of-a-tooth-in-love_135965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0694" y="5085184"/>
            <a:ext cx="833306" cy="112924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Zdraví 2010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67544" y="2636912"/>
          <a:ext cx="8229600" cy="18138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2208"/>
                <a:gridCol w="1368152"/>
                <a:gridCol w="4989240"/>
              </a:tblGrid>
              <a:tr h="432048">
                <a:tc>
                  <a:txBody>
                    <a:bodyPr/>
                    <a:lstStyle/>
                    <a:p>
                      <a:r>
                        <a:rPr lang="cs-CZ" dirty="0" smtClean="0"/>
                        <a:t>Věková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Cíl pro 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Ukazatele stavu chrupu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 let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žádná</a:t>
                      </a:r>
                      <a:r>
                        <a:rPr lang="cs-CZ" baseline="0" dirty="0" smtClean="0"/>
                        <a:t> extrakce zubu pro kaz u 100% mladistvých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35-44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osob bez vlastních zubů nižší než 2%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osob s alespoň dvaceti funkčními zuby vyšší než 90 %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505</TotalTime>
  <Words>471</Words>
  <Application>Microsoft Office PowerPoint</Application>
  <PresentationFormat>Předvádění na obrazovce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Původ</vt:lpstr>
      <vt:lpstr>Světová zdravotnická organizace (obecně o SZO + přehled priorit v oblasti orálního zdraví)</vt:lpstr>
      <vt:lpstr>World Health Organization </vt:lpstr>
      <vt:lpstr>Cíle</vt:lpstr>
      <vt:lpstr>Snímek 4</vt:lpstr>
      <vt:lpstr>Hlavní strategické záměry</vt:lpstr>
      <vt:lpstr>Řídící orgán WHO</vt:lpstr>
      <vt:lpstr>Světový den zdraví</vt:lpstr>
      <vt:lpstr>WHO a orální zdraví </vt:lpstr>
      <vt:lpstr>Zdraví 2010</vt:lpstr>
      <vt:lpstr>Prevence v České republice</vt:lpstr>
      <vt:lpstr>Snímek 11</vt:lpstr>
      <vt:lpstr>ZDROJE</vt:lpstr>
      <vt:lpstr>DĚKUJEME ZA POZORNOST!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zdravotnická organizace (obecně o SZO + přehled priorit v oblasti orálního zdraví)</dc:title>
  <dc:creator>Zuzka</dc:creator>
  <cp:lastModifiedBy>Zuzka</cp:lastModifiedBy>
  <cp:revision>56</cp:revision>
  <dcterms:created xsi:type="dcterms:W3CDTF">2015-04-09T07:43:13Z</dcterms:created>
  <dcterms:modified xsi:type="dcterms:W3CDTF">2015-05-03T14:54:37Z</dcterms:modified>
</cp:coreProperties>
</file>