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60" r:id="rId3"/>
    <p:sldId id="261" r:id="rId4"/>
    <p:sldId id="262" r:id="rId5"/>
    <p:sldId id="263" r:id="rId6"/>
    <p:sldId id="274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7" r:id="rId17"/>
    <p:sldId id="278" r:id="rId18"/>
    <p:sldId id="279" r:id="rId19"/>
    <p:sldId id="273" r:id="rId20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12" autoAdjust="0"/>
    <p:restoredTop sz="96433" autoAdjust="0"/>
  </p:normalViewPr>
  <p:slideViewPr>
    <p:cSldViewPr snapToGrid="0">
      <p:cViewPr varScale="1">
        <p:scale>
          <a:sx n="88" d="100"/>
          <a:sy n="88" d="100"/>
        </p:scale>
        <p:origin x="90" y="45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E38B2-23E7-48AD-AF85-B823247E57B8}" type="datetimeFigureOut">
              <a:rPr lang="cs-CZ" smtClean="0"/>
              <a:t>11.5.2015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6AAD8-287D-47B3-942F-54903C42E84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16176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E38B2-23E7-48AD-AF85-B823247E57B8}" type="datetimeFigureOut">
              <a:rPr lang="cs-CZ" smtClean="0"/>
              <a:t>11.5.2015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6AAD8-287D-47B3-942F-54903C42E84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64676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E38B2-23E7-48AD-AF85-B823247E57B8}" type="datetimeFigureOut">
              <a:rPr lang="cs-CZ" smtClean="0"/>
              <a:t>11.5.2015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6AAD8-287D-47B3-942F-54903C42E84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50586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E38B2-23E7-48AD-AF85-B823247E57B8}" type="datetimeFigureOut">
              <a:rPr lang="cs-CZ" smtClean="0"/>
              <a:t>11.5.2015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6AAD8-287D-47B3-942F-54903C42E84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415262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E38B2-23E7-48AD-AF85-B823247E57B8}" type="datetimeFigureOut">
              <a:rPr lang="cs-CZ" smtClean="0"/>
              <a:t>11.5.2015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6AAD8-287D-47B3-942F-54903C42E84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67324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E38B2-23E7-48AD-AF85-B823247E57B8}" type="datetimeFigureOut">
              <a:rPr lang="cs-CZ" smtClean="0"/>
              <a:t>11.5.2015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6AAD8-287D-47B3-942F-54903C42E84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49856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E38B2-23E7-48AD-AF85-B823247E57B8}" type="datetimeFigureOut">
              <a:rPr lang="cs-CZ" smtClean="0"/>
              <a:t>11.5.2015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6AAD8-287D-47B3-942F-54903C42E84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520541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E38B2-23E7-48AD-AF85-B823247E57B8}" type="datetimeFigureOut">
              <a:rPr lang="cs-CZ" smtClean="0"/>
              <a:t>11.5.2015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6AAD8-287D-47B3-942F-54903C42E84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37174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E38B2-23E7-48AD-AF85-B823247E57B8}" type="datetimeFigureOut">
              <a:rPr lang="cs-CZ" smtClean="0"/>
              <a:t>11.5.2015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6AAD8-287D-47B3-942F-54903C42E84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844366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E38B2-23E7-48AD-AF85-B823247E57B8}" type="datetimeFigureOut">
              <a:rPr lang="cs-CZ" smtClean="0"/>
              <a:t>11.5.2015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6AAD8-287D-47B3-942F-54903C42E84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039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E38B2-23E7-48AD-AF85-B823247E57B8}" type="datetimeFigureOut">
              <a:rPr lang="cs-CZ" smtClean="0"/>
              <a:t>11.5.2015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6AAD8-287D-47B3-942F-54903C42E84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579022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3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EE38B2-23E7-48AD-AF85-B823247E57B8}" type="datetimeFigureOut">
              <a:rPr lang="cs-CZ" smtClean="0"/>
              <a:t>11.5.2015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76AAD8-287D-47B3-942F-54903C42E84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20850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sz="7200" dirty="0" smtClean="0">
                <a:ln w="0"/>
                <a:effectLst>
                  <a:reflection blurRad="6350" stA="53000" endA="300" endPos="35500" dir="5400000" sy="-90000" algn="bl" rotWithShape="0"/>
                </a:effectLst>
                <a:latin typeface="+mn-lt"/>
              </a:rPr>
              <a:t>ZDRAVOTNÍ VÝCHOVA</a:t>
            </a:r>
            <a:endParaRPr lang="cs-CZ" sz="7200" dirty="0">
              <a:ln w="0"/>
              <a:effectLst>
                <a:reflection blurRad="6350" stA="53000" endA="300" endPos="35500" dir="5400000" sy="-90000" algn="bl" rotWithShape="0"/>
              </a:effectLst>
              <a:latin typeface="+mn-lt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Klára Nezvalová</a:t>
            </a:r>
          </a:p>
          <a:p>
            <a:r>
              <a:rPr lang="cs-CZ" dirty="0" smtClean="0"/>
              <a:t>Tomáš </a:t>
            </a:r>
            <a:r>
              <a:rPr lang="cs-CZ" dirty="0" err="1" smtClean="0"/>
              <a:t>Fábin</a:t>
            </a:r>
            <a:endParaRPr lang="cs-CZ" dirty="0" smtClean="0"/>
          </a:p>
          <a:p>
            <a:r>
              <a:rPr lang="cs-CZ" dirty="0" err="1" smtClean="0"/>
              <a:t>DeHy</a:t>
            </a:r>
            <a:r>
              <a:rPr lang="cs-CZ" dirty="0" smtClean="0"/>
              <a:t> 2.ročník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98450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n w="0"/>
                <a:effectLst>
                  <a:reflection blurRad="6350" stA="53000" endA="300" endPos="35500" dir="5400000" sy="-90000" algn="bl" rotWithShape="0"/>
                </a:effectLst>
              </a:rPr>
              <a:t>ZV u dětí školního věku</a:t>
            </a:r>
            <a:endParaRPr lang="cs-CZ" dirty="0">
              <a:ln w="0"/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Dítě umí číst a psát, rozvíjí myšlenkové schopnosti</a:t>
            </a:r>
          </a:p>
          <a:p>
            <a:r>
              <a:rPr lang="cs-CZ" dirty="0" smtClean="0"/>
              <a:t>Má vlastní názory, je zvídavé a vyhledává informace</a:t>
            </a:r>
          </a:p>
          <a:p>
            <a:r>
              <a:rPr lang="cs-CZ" dirty="0" smtClean="0"/>
              <a:t>Je snadno </a:t>
            </a:r>
            <a:r>
              <a:rPr lang="cs-CZ" dirty="0" err="1" smtClean="0"/>
              <a:t>motivovatelné</a:t>
            </a:r>
            <a:endParaRPr lang="cs-CZ" dirty="0" smtClean="0"/>
          </a:p>
          <a:p>
            <a:r>
              <a:rPr lang="cs-CZ" dirty="0" smtClean="0"/>
              <a:t>Příběh, hry, vlastní tvorba (kresba, esej)</a:t>
            </a:r>
          </a:p>
          <a:p>
            <a:endParaRPr lang="cs-CZ" dirty="0"/>
          </a:p>
        </p:txBody>
      </p:sp>
      <p:pic>
        <p:nvPicPr>
          <p:cNvPr id="5" name="Picture 7" descr="prevence_zubu_25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0" y="4006850"/>
            <a:ext cx="1828800" cy="258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skolak_4_25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900" y="4001294"/>
            <a:ext cx="1565275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4792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n w="0"/>
                <a:effectLst>
                  <a:reflection blurRad="6350" stA="53000" endA="300" endPos="35500" dir="5400000" sy="-90000" algn="bl" rotWithShape="0"/>
                </a:effectLst>
              </a:rPr>
              <a:t>ZV u dospívajících</a:t>
            </a:r>
            <a:endParaRPr lang="cs-CZ" dirty="0">
              <a:ln w="0"/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Těžko </a:t>
            </a:r>
            <a:r>
              <a:rPr lang="cs-CZ" dirty="0" err="1" smtClean="0"/>
              <a:t>motivovatelní</a:t>
            </a:r>
            <a:endParaRPr lang="cs-CZ" dirty="0" smtClean="0"/>
          </a:p>
          <a:p>
            <a:r>
              <a:rPr lang="cs-CZ" dirty="0" smtClean="0"/>
              <a:t>Mají svou pravdu, dospělí pro ně nejsou autoritou</a:t>
            </a:r>
          </a:p>
          <a:p>
            <a:r>
              <a:rPr lang="cs-CZ" dirty="0" smtClean="0"/>
              <a:t>Použití náročnější práce (vyhledání informací, projekty)</a:t>
            </a:r>
          </a:p>
          <a:p>
            <a:r>
              <a:rPr lang="cs-CZ" dirty="0" smtClean="0"/>
              <a:t>Zdravý životní styl; sexuální, protikuřácká/drogová/alkoholová výchova</a:t>
            </a:r>
          </a:p>
          <a:p>
            <a:endParaRPr lang="cs-CZ" dirty="0"/>
          </a:p>
        </p:txBody>
      </p:sp>
      <p:pic>
        <p:nvPicPr>
          <p:cNvPr id="6" name="Picture 5" descr="vychova_25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4725" y="4124325"/>
            <a:ext cx="1756618" cy="2486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prob_obezita_25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1324" y="4043362"/>
            <a:ext cx="1819275" cy="2704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9812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n w="0"/>
                <a:effectLst>
                  <a:reflection blurRad="6350" stA="53000" endA="300" endPos="35500" dir="5400000" sy="-90000" algn="bl" rotWithShape="0"/>
                </a:effectLst>
              </a:rPr>
              <a:t>ZV u rodičů</a:t>
            </a:r>
            <a:endParaRPr lang="cs-CZ" dirty="0">
              <a:ln w="0"/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Cílem vytvoření vzoru pro jejich děti</a:t>
            </a:r>
          </a:p>
          <a:p>
            <a:r>
              <a:rPr lang="cs-CZ" dirty="0" smtClean="0"/>
              <a:t>Informativní letáky, brožury</a:t>
            </a:r>
          </a:p>
          <a:p>
            <a:r>
              <a:rPr lang="cs-CZ" dirty="0" smtClean="0"/>
              <a:t>U čerstvých maminek informace o péče o novorozence</a:t>
            </a:r>
          </a:p>
          <a:p>
            <a:r>
              <a:rPr lang="cs-CZ" dirty="0" smtClean="0"/>
              <a:t>Zdravý vývoj dítěte, sex. život dítěte, prevence kouření, drog, alkoholu</a:t>
            </a:r>
            <a:endParaRPr lang="cs-CZ" dirty="0"/>
          </a:p>
        </p:txBody>
      </p:sp>
      <p:pic>
        <p:nvPicPr>
          <p:cNvPr id="6" name="Picture 9" descr="mleko_vevyzive_25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900" y="3944142"/>
            <a:ext cx="1228725" cy="2664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hazard_25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9913" y="3944142"/>
            <a:ext cx="1919287" cy="2777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1607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n w="0"/>
                <a:effectLst>
                  <a:reflection blurRad="6350" stA="53000" endA="300" endPos="35500" dir="5400000" sy="-90000" algn="bl" rotWithShape="0"/>
                </a:effectLst>
              </a:rPr>
              <a:t>ZV u produktivního věku</a:t>
            </a:r>
            <a:endParaRPr lang="cs-CZ" dirty="0">
              <a:ln w="0"/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Práce a režim dne prim. zdrojem zátěže a rizik; stres</a:t>
            </a:r>
          </a:p>
          <a:p>
            <a:r>
              <a:rPr lang="cs-CZ" dirty="0" smtClean="0"/>
              <a:t>Díky věku vyšší riziko </a:t>
            </a:r>
            <a:r>
              <a:rPr lang="cs-CZ" dirty="0" err="1" smtClean="0"/>
              <a:t>chron</a:t>
            </a:r>
            <a:r>
              <a:rPr lang="cs-CZ" dirty="0" smtClean="0"/>
              <a:t>. </a:t>
            </a:r>
            <a:r>
              <a:rPr lang="cs-CZ" dirty="0" err="1" smtClean="0"/>
              <a:t>neinf</a:t>
            </a:r>
            <a:r>
              <a:rPr lang="cs-CZ" dirty="0" smtClean="0"/>
              <a:t>. nemocí</a:t>
            </a:r>
          </a:p>
          <a:p>
            <a:r>
              <a:rPr lang="cs-CZ" dirty="0" smtClean="0"/>
              <a:t>Motivováni obavami o své zdraví</a:t>
            </a:r>
          </a:p>
          <a:p>
            <a:r>
              <a:rPr lang="cs-CZ" dirty="0" smtClean="0"/>
              <a:t>Zdravý životní styl, vliv </a:t>
            </a:r>
            <a:r>
              <a:rPr lang="cs-CZ" dirty="0" err="1" smtClean="0"/>
              <a:t>prac</a:t>
            </a:r>
            <a:r>
              <a:rPr lang="cs-CZ" dirty="0" smtClean="0"/>
              <a:t>. prostředí na zdraví,  zvládání stresu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6146" name="Picture 2" descr="http://i.idnes.cz/08/102/gal/VES266621_41ONA14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1974" y="4205839"/>
            <a:ext cx="3114675" cy="2302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90427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n w="0"/>
                <a:effectLst>
                  <a:reflection blurRad="6350" stA="53000" endA="300" endPos="35500" dir="5400000" sy="-90000" algn="bl" rotWithShape="0"/>
                </a:effectLst>
              </a:rPr>
              <a:t>ZV u seniorů</a:t>
            </a:r>
            <a:endParaRPr lang="cs-CZ" dirty="0">
              <a:ln w="0"/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Zvýšené obavy o své zdraví</a:t>
            </a:r>
          </a:p>
          <a:p>
            <a:r>
              <a:rPr lang="cs-CZ" dirty="0" smtClean="0"/>
              <a:t>Mají více času</a:t>
            </a:r>
          </a:p>
          <a:p>
            <a:r>
              <a:rPr lang="cs-CZ" dirty="0" smtClean="0"/>
              <a:t>Mohou přenášet získané poznatky třetí generaci</a:t>
            </a:r>
          </a:p>
          <a:p>
            <a:r>
              <a:rPr lang="cs-CZ" dirty="0" smtClean="0"/>
              <a:t>Zdravý životní styl, zásady překonávání snižování fyzických a duševních sil ve stáří</a:t>
            </a:r>
            <a:endParaRPr lang="cs-CZ" dirty="0"/>
          </a:p>
        </p:txBody>
      </p:sp>
      <p:pic>
        <p:nvPicPr>
          <p:cNvPr id="7170" name="Picture 2" descr="http://i.idnes.cz/11/031/cl6/LOU39a5f2_post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1362" y="4445388"/>
            <a:ext cx="3089275" cy="2137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91283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n w="0"/>
                <a:effectLst>
                  <a:reflection blurRad="6350" stA="53000" endA="300" endPos="35500" dir="5400000" sy="-90000" algn="bl" rotWithShape="0"/>
                </a:effectLst>
              </a:rPr>
              <a:t>ZV u pacientů</a:t>
            </a:r>
            <a:endParaRPr lang="cs-CZ" dirty="0">
              <a:ln w="0"/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Sekundární a terciární prevence</a:t>
            </a:r>
          </a:p>
          <a:p>
            <a:r>
              <a:rPr lang="cs-CZ" dirty="0" smtClean="0"/>
              <a:t>Doplňuje fyzikální a medikamentózní léčbu</a:t>
            </a:r>
          </a:p>
          <a:p>
            <a:r>
              <a:rPr lang="cs-CZ" dirty="0" smtClean="0"/>
              <a:t>Akutní problémy jsou pro ně motivací</a:t>
            </a:r>
          </a:p>
          <a:p>
            <a:r>
              <a:rPr lang="cs-CZ" dirty="0" err="1" smtClean="0"/>
              <a:t>Samovyšetřovací</a:t>
            </a:r>
            <a:r>
              <a:rPr lang="cs-CZ" dirty="0" smtClean="0"/>
              <a:t> metody, rady v nemoci, diety, doporučení pro kompenzaci poruch zdraví</a:t>
            </a:r>
          </a:p>
          <a:p>
            <a:endParaRPr lang="cs-CZ" dirty="0"/>
          </a:p>
        </p:txBody>
      </p:sp>
      <p:pic>
        <p:nvPicPr>
          <p:cNvPr id="8194" name="Picture 2" descr="http://www.vyzivavnemoci.cz/uploads/pics/mlady_pacient-f450_2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5775" y="4661253"/>
            <a:ext cx="3422650" cy="1901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0939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n w="0"/>
                <a:effectLst>
                  <a:reflection blurRad="6350" stA="53000" endA="300" endPos="35500" dir="5400000" sy="-90000" algn="bl" rotWithShape="0"/>
                </a:effectLst>
              </a:rPr>
              <a:t>Kdo zajišťuje ZV?</a:t>
            </a:r>
            <a:endParaRPr lang="cs-CZ" dirty="0">
              <a:ln w="0"/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SZÚ</a:t>
            </a:r>
          </a:p>
          <a:p>
            <a:r>
              <a:rPr lang="cs-CZ" dirty="0" smtClean="0"/>
              <a:t>Zdravotní ústavy</a:t>
            </a:r>
          </a:p>
          <a:p>
            <a:r>
              <a:rPr lang="cs-CZ" dirty="0" smtClean="0"/>
              <a:t>Zdravotnická zařízení léčebná </a:t>
            </a:r>
          </a:p>
          <a:p>
            <a:r>
              <a:rPr lang="cs-CZ" dirty="0" smtClean="0"/>
              <a:t>Školy</a:t>
            </a:r>
            <a:endParaRPr lang="cs-CZ" dirty="0"/>
          </a:p>
          <a:p>
            <a:r>
              <a:rPr lang="cs-CZ" dirty="0" smtClean="0"/>
              <a:t>Média</a:t>
            </a:r>
          </a:p>
        </p:txBody>
      </p:sp>
      <p:pic>
        <p:nvPicPr>
          <p:cNvPr id="2050" name="Picture 2" descr="https://i.alza.cz/Foto/LegendFoto/526958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3225" y="2168525"/>
            <a:ext cx="2894927" cy="2636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6650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Programy výchovy ke zdraví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 anchor="ctr"/>
          <a:lstStyle/>
          <a:p>
            <a:r>
              <a:rPr lang="cs-CZ" dirty="0"/>
              <a:t>Zdravé </a:t>
            </a:r>
            <a:r>
              <a:rPr lang="cs-CZ" dirty="0" smtClean="0"/>
              <a:t>zuby</a:t>
            </a:r>
          </a:p>
          <a:p>
            <a:r>
              <a:rPr lang="cs-CZ" dirty="0"/>
              <a:t>Ovoce do </a:t>
            </a:r>
            <a:r>
              <a:rPr lang="cs-CZ" dirty="0" smtClean="0"/>
              <a:t>škol</a:t>
            </a:r>
          </a:p>
          <a:p>
            <a:r>
              <a:rPr lang="cs-CZ" dirty="0"/>
              <a:t>Nehoda není </a:t>
            </a:r>
            <a:r>
              <a:rPr lang="cs-CZ" dirty="0" smtClean="0"/>
              <a:t>náhoda</a:t>
            </a:r>
          </a:p>
          <a:p>
            <a:r>
              <a:rPr lang="cs-CZ" dirty="0"/>
              <a:t>Kouření a </a:t>
            </a:r>
            <a:r>
              <a:rPr lang="cs-CZ" dirty="0" smtClean="0"/>
              <a:t>já</a:t>
            </a:r>
          </a:p>
          <a:p>
            <a:r>
              <a:rPr lang="cs-CZ" dirty="0"/>
              <a:t>Normální je </a:t>
            </a:r>
            <a:r>
              <a:rPr lang="cs-CZ" dirty="0" smtClean="0"/>
              <a:t>nekouřit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2"/>
          </p:nvPr>
        </p:nvSpPr>
        <p:spPr/>
        <p:txBody>
          <a:bodyPr anchor="ctr"/>
          <a:lstStyle/>
          <a:p>
            <a:r>
              <a:rPr lang="cs-CZ" dirty="0" smtClean="0"/>
              <a:t>Bezpečná cesta do školy</a:t>
            </a:r>
          </a:p>
          <a:p>
            <a:r>
              <a:rPr lang="cs-CZ" dirty="0" err="1" smtClean="0"/>
              <a:t>Hejbej</a:t>
            </a:r>
            <a:r>
              <a:rPr lang="cs-CZ" dirty="0" smtClean="0"/>
              <a:t> se, nedej se</a:t>
            </a:r>
            <a:endParaRPr lang="cs-CZ" dirty="0"/>
          </a:p>
          <a:p>
            <a:r>
              <a:rPr lang="cs-CZ" dirty="0" smtClean="0"/>
              <a:t>Spirála </a:t>
            </a:r>
            <a:r>
              <a:rPr lang="cs-CZ" dirty="0"/>
              <a:t>- Ochrana reprodukčního zdraví a prevence </a:t>
            </a:r>
            <a:r>
              <a:rPr lang="cs-CZ" dirty="0" smtClean="0"/>
              <a:t>rakoviny děložního čípku</a:t>
            </a:r>
          </a:p>
          <a:p>
            <a:r>
              <a:rPr lang="cs-CZ" dirty="0"/>
              <a:t>Hrou proti </a:t>
            </a:r>
            <a:r>
              <a:rPr lang="cs-CZ" dirty="0" smtClean="0"/>
              <a:t>AIDS</a:t>
            </a:r>
          </a:p>
          <a:p>
            <a:r>
              <a:rPr lang="cs-CZ" dirty="0"/>
              <a:t>Jak se (ne)stát </a:t>
            </a:r>
            <a:r>
              <a:rPr lang="cs-CZ" dirty="0" err="1" smtClean="0"/>
              <a:t>závislákem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478321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n w="0"/>
                <a:effectLst>
                  <a:reflection blurRad="6350" stA="53000" endA="300" endPos="35500" dir="5400000" sy="-90000" algn="bl" rotWithShape="0"/>
                </a:effectLst>
              </a:rPr>
              <a:t>Zdroje</a:t>
            </a:r>
            <a:endParaRPr lang="cs-CZ" dirty="0">
              <a:ln w="0"/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10243457" cy="4351338"/>
          </a:xfrm>
        </p:spPr>
        <p:txBody>
          <a:bodyPr/>
          <a:lstStyle/>
          <a:p>
            <a:r>
              <a:rPr lang="cs-CZ" dirty="0"/>
              <a:t>MACHOVÁ J., KUBÁTOVÁ D., Výchova ke </a:t>
            </a:r>
            <a:r>
              <a:rPr lang="cs-CZ" dirty="0" smtClean="0"/>
              <a:t>zdraví</a:t>
            </a:r>
          </a:p>
          <a:p>
            <a:r>
              <a:rPr lang="cs-CZ" dirty="0"/>
              <a:t>ČEVELA R., ČELEDOVÁ L., Výchova ke zdraví – vybrané </a:t>
            </a:r>
            <a:r>
              <a:rPr lang="cs-CZ" dirty="0" smtClean="0"/>
              <a:t>kapitoly</a:t>
            </a:r>
          </a:p>
          <a:p>
            <a:r>
              <a:rPr lang="cs-CZ" dirty="0" smtClean="0"/>
              <a:t>www.szu.cz</a:t>
            </a:r>
          </a:p>
          <a:p>
            <a:r>
              <a:rPr lang="cs-CZ" dirty="0" smtClean="0"/>
              <a:t>www.vychovakezdravy.cz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318764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>
                <a:ln w="0"/>
                <a:effectLst>
                  <a:reflection blurRad="6350" stA="53000" endA="300" endPos="35500" dir="5400000" sy="-90000" algn="bl" rotWithShape="0"/>
                </a:effectLst>
              </a:rPr>
              <a:t>Děkujeme za pozornost! </a:t>
            </a:r>
            <a:endParaRPr lang="cs-CZ" dirty="0">
              <a:ln w="0"/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14688" y="3862388"/>
            <a:ext cx="1828932" cy="2633662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15200" y="4069556"/>
            <a:ext cx="1480821" cy="2426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2871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n w="0"/>
                <a:effectLst>
                  <a:reflection blurRad="6350" stA="53000" endA="300" endPos="35500" dir="5400000" sy="-90000" algn="bl" rotWithShape="0"/>
                </a:effectLst>
              </a:rPr>
              <a:t>Obsah</a:t>
            </a:r>
            <a:endParaRPr lang="cs-CZ" dirty="0">
              <a:ln w="0"/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772025"/>
          </a:xfrm>
        </p:spPr>
        <p:txBody>
          <a:bodyPr/>
          <a:lstStyle/>
          <a:p>
            <a:r>
              <a:rPr lang="cs-CZ" sz="2400" dirty="0" smtClean="0"/>
              <a:t>Definice</a:t>
            </a:r>
          </a:p>
          <a:p>
            <a:r>
              <a:rPr lang="cs-CZ" sz="2400" dirty="0" smtClean="0"/>
              <a:t>Obsah ZV</a:t>
            </a:r>
          </a:p>
          <a:p>
            <a:r>
              <a:rPr lang="cs-CZ" sz="2400" dirty="0" smtClean="0"/>
              <a:t>Cíle ZV</a:t>
            </a:r>
          </a:p>
          <a:p>
            <a:r>
              <a:rPr lang="cs-CZ" sz="2400" dirty="0" smtClean="0"/>
              <a:t>Metodické postupy</a:t>
            </a:r>
          </a:p>
          <a:p>
            <a:r>
              <a:rPr lang="cs-CZ" sz="2400" dirty="0" smtClean="0"/>
              <a:t>Metodické zásady</a:t>
            </a:r>
          </a:p>
          <a:p>
            <a:r>
              <a:rPr lang="cs-CZ" sz="2400" dirty="0" smtClean="0"/>
              <a:t>ZV jednotlivých věkových skupin</a:t>
            </a:r>
          </a:p>
          <a:p>
            <a:r>
              <a:rPr lang="cs-CZ" sz="2400" dirty="0" smtClean="0"/>
              <a:t>Kdo zajištuje ZV</a:t>
            </a:r>
          </a:p>
          <a:p>
            <a:r>
              <a:rPr lang="cs-CZ" sz="2400" dirty="0" smtClean="0"/>
              <a:t>Programy ZV</a:t>
            </a:r>
          </a:p>
          <a:p>
            <a:r>
              <a:rPr lang="cs-CZ" sz="2400" dirty="0" smtClean="0"/>
              <a:t>Poděkování </a:t>
            </a:r>
          </a:p>
          <a:p>
            <a:r>
              <a:rPr lang="cs-CZ" sz="2400" dirty="0" smtClean="0"/>
              <a:t>Potlesk :D</a:t>
            </a:r>
          </a:p>
          <a:p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Picture 4" descr="https://ww3.iehp.org/~/media/Provider%20Services/Images/EducationalOpportunities.gif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0224" y="3400425"/>
            <a:ext cx="3197225" cy="3197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cdn.alltheragefaces.com/img/faces/png/troll-troll-fac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912" y="3467100"/>
            <a:ext cx="596510" cy="487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3522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46667" y="365125"/>
            <a:ext cx="10515600" cy="1325563"/>
          </a:xfrm>
        </p:spPr>
        <p:txBody>
          <a:bodyPr/>
          <a:lstStyle/>
          <a:p>
            <a:r>
              <a:rPr lang="cs-CZ" dirty="0" smtClean="0">
                <a:ln w="0"/>
                <a:effectLst>
                  <a:reflection blurRad="6350" stA="53000" endA="300" endPos="35500" dir="5400000" sy="-90000" algn="bl" rotWithShape="0"/>
                </a:effectLst>
              </a:rPr>
              <a:t>Definice zdraví a výchovy</a:t>
            </a:r>
            <a:endParaRPr lang="cs-CZ" dirty="0">
              <a:ln w="0"/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10769600" cy="4351338"/>
          </a:xfrm>
        </p:spPr>
        <p:txBody>
          <a:bodyPr/>
          <a:lstStyle/>
          <a:p>
            <a:r>
              <a:rPr lang="cs-CZ" dirty="0" smtClean="0"/>
              <a:t>Zdraví = stav úplné duševní, tělesné a sociální pohody, a nejen nepřítomnost nemoci nebo vady</a:t>
            </a:r>
            <a:endParaRPr lang="en-GB" dirty="0" smtClean="0"/>
          </a:p>
          <a:p>
            <a:pPr lvl="1"/>
            <a:r>
              <a:rPr lang="cs-CZ" dirty="0" smtClean="0"/>
              <a:t>tělesné</a:t>
            </a:r>
          </a:p>
          <a:p>
            <a:pPr lvl="1"/>
            <a:r>
              <a:rPr lang="cs-CZ" dirty="0" smtClean="0"/>
              <a:t>duševní</a:t>
            </a:r>
          </a:p>
          <a:p>
            <a:pPr lvl="1"/>
            <a:r>
              <a:rPr lang="cs-CZ" dirty="0" smtClean="0"/>
              <a:t>sociální</a:t>
            </a:r>
          </a:p>
          <a:p>
            <a:r>
              <a:rPr lang="cs-CZ" dirty="0" smtClean="0"/>
              <a:t>Výchova = celoživotní působení na</a:t>
            </a:r>
            <a:r>
              <a:rPr lang="cs-CZ" dirty="0"/>
              <a:t> procesy lidského učení a socializaci s cílem přeměny člověka po všech stránkách, tedy tělesné i duševní.</a:t>
            </a:r>
          </a:p>
        </p:txBody>
      </p:sp>
    </p:spTree>
    <p:extLst>
      <p:ext uri="{BB962C8B-B14F-4D97-AF65-F5344CB8AC3E}">
        <p14:creationId xmlns:p14="http://schemas.microsoft.com/office/powerpoint/2010/main" val="1650599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3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n w="0"/>
                <a:effectLst>
                  <a:reflection blurRad="6350" stA="53000" endA="300" endPos="35500" dir="5400000" sy="-90000" algn="bl" rotWithShape="0"/>
                </a:effectLst>
              </a:rPr>
              <a:t>Definice ZV</a:t>
            </a:r>
            <a:endParaRPr lang="cs-CZ" dirty="0">
              <a:ln w="0"/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Zdravotní výchova je </a:t>
            </a:r>
            <a:r>
              <a:rPr lang="cs-CZ" dirty="0"/>
              <a:t>souhrn všech výchovně-vzdělávacích aktivit zaměřených na duševní, tělesný i sociální rozvoj lidí se záměrem přispět ke zlepšení zdraví jedinců, skupin i celé společnosti. </a:t>
            </a:r>
            <a:endParaRPr lang="en-GB" dirty="0" smtClean="0"/>
          </a:p>
          <a:p>
            <a:endParaRPr lang="cs-CZ" dirty="0"/>
          </a:p>
        </p:txBody>
      </p:sp>
      <p:pic>
        <p:nvPicPr>
          <p:cNvPr id="9226" name="Picture 10" descr="http://blog.soliant.com/wp-content/uploads/Travel-Health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7865" y="3667919"/>
            <a:ext cx="3965972" cy="2643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6392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n w="0"/>
                <a:effectLst>
                  <a:reflection blurRad="6350" stA="53000" endA="300" endPos="35500" dir="5400000" sy="-90000" algn="bl" rotWithShape="0"/>
                </a:effectLst>
              </a:rPr>
              <a:t>Obsah ZV</a:t>
            </a:r>
            <a:endParaRPr lang="cs-CZ" dirty="0">
              <a:ln w="0"/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cs-CZ" dirty="0"/>
              <a:t>výchova a vzdělávání týkající se lidského těla a postupů jak o </a:t>
            </a:r>
            <a:r>
              <a:rPr lang="cs-CZ" dirty="0" smtClean="0"/>
              <a:t>něj pečovat</a:t>
            </a:r>
            <a:endParaRPr lang="cs-CZ" dirty="0"/>
          </a:p>
          <a:p>
            <a:pPr>
              <a:lnSpc>
                <a:spcPct val="80000"/>
              </a:lnSpc>
            </a:pPr>
            <a:r>
              <a:rPr lang="cs-CZ" dirty="0"/>
              <a:t>informace o zdravotnickém systému, </a:t>
            </a:r>
            <a:r>
              <a:rPr lang="cs-CZ" dirty="0" smtClean="0"/>
              <a:t>o zdravotnických službách, </a:t>
            </a:r>
            <a:r>
              <a:rPr lang="cs-CZ" dirty="0"/>
              <a:t>proč a kdy mohou být užitečné, komu a za jakých okolností jsou </a:t>
            </a:r>
            <a:r>
              <a:rPr lang="cs-CZ" dirty="0" smtClean="0"/>
              <a:t>poskytovány</a:t>
            </a:r>
            <a:endParaRPr lang="cs-CZ" dirty="0"/>
          </a:p>
          <a:p>
            <a:pPr>
              <a:lnSpc>
                <a:spcPct val="80000"/>
              </a:lnSpc>
            </a:pPr>
            <a:r>
              <a:rPr lang="cs-CZ" dirty="0"/>
              <a:t>výchova a vzdělávání věnované širším problémům a východiskům zdravotní politiky, možnostem zdravotních aktivit v národním i lokálním měřítku a všem dalším okolnostem, které zdravotní podmínky i zdraví lidí významně </a:t>
            </a:r>
            <a:r>
              <a:rPr lang="cs-CZ" dirty="0" smtClean="0"/>
              <a:t>ovlivňují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47285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n w="0"/>
                <a:effectLst>
                  <a:reflection blurRad="6350" stA="53000" endA="300" endPos="35500" dir="5400000" sy="-90000" algn="bl" rotWithShape="0"/>
                </a:effectLst>
              </a:rPr>
              <a:t>Cíle ZV</a:t>
            </a:r>
            <a:endParaRPr lang="cs-CZ" dirty="0">
              <a:ln w="0"/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10858500" cy="4351338"/>
          </a:xfrm>
        </p:spPr>
        <p:txBody>
          <a:bodyPr>
            <a:normAutofit/>
          </a:bodyPr>
          <a:lstStyle/>
          <a:p>
            <a:r>
              <a:rPr lang="cs-CZ" dirty="0" smtClean="0"/>
              <a:t>získávání vědomostí o determinantách zdraví a způsobech podpory zdraví a prevenci nemocí </a:t>
            </a:r>
          </a:p>
          <a:p>
            <a:r>
              <a:rPr lang="cs-CZ" dirty="0" smtClean="0"/>
              <a:t>získávání dovedností a návyků podporujících a ochraňujících zdraví, zvládání zdravotních obtíží </a:t>
            </a:r>
          </a:p>
          <a:p>
            <a:r>
              <a:rPr lang="cs-CZ" dirty="0" smtClean="0"/>
              <a:t>získávání dovedností a návyků v režimové terapii  </a:t>
            </a:r>
          </a:p>
          <a:p>
            <a:r>
              <a:rPr lang="cs-CZ" dirty="0" smtClean="0"/>
              <a:t>seznamování se zdraví podporujícími vzorci chování  </a:t>
            </a:r>
          </a:p>
          <a:p>
            <a:r>
              <a:rPr lang="cs-CZ" dirty="0" smtClean="0"/>
              <a:t>vytváření zdravotně optimálního hodnotového systému  </a:t>
            </a:r>
          </a:p>
        </p:txBody>
      </p:sp>
      <p:pic>
        <p:nvPicPr>
          <p:cNvPr id="1026" name="Picture 2" descr="http://www.healthfirstindia.com/CSStyle/images/healthfirst-logo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375" y="5273674"/>
            <a:ext cx="2381250" cy="1285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1873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n w="0"/>
                <a:effectLst>
                  <a:reflection blurRad="6350" stA="53000" endA="300" endPos="35500" dir="5400000" sy="-90000" algn="bl" rotWithShape="0"/>
                </a:effectLst>
              </a:rPr>
              <a:t>Metodické postupy</a:t>
            </a:r>
            <a:endParaRPr lang="cs-CZ" dirty="0">
              <a:ln w="0"/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cs-CZ" dirty="0" smtClean="0"/>
              <a:t>Upoutání pozornosti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Sdělení zákl. informací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Sdělení obsáhlejších informací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Návody ke změně chování</a:t>
            </a:r>
            <a:endParaRPr lang="cs-CZ" dirty="0"/>
          </a:p>
        </p:txBody>
      </p:sp>
      <p:pic>
        <p:nvPicPr>
          <p:cNvPr id="1028" name="Picture 4" descr="http://www.healthdegrees.com/wp-content/uploads/2013/10/health-education-program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9685" y="2963862"/>
            <a:ext cx="5454489" cy="3475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2530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n w="0"/>
                <a:effectLst>
                  <a:reflection blurRad="6350" stA="53000" endA="300" endPos="35500" dir="5400000" sy="-90000" algn="bl" rotWithShape="0"/>
                </a:effectLst>
              </a:rPr>
              <a:t>Metodické zásady</a:t>
            </a:r>
            <a:endParaRPr lang="cs-CZ" dirty="0">
              <a:ln w="0"/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Přiměřenost věku, vzdělanosti, etnické příslušnosti</a:t>
            </a:r>
          </a:p>
          <a:p>
            <a:r>
              <a:rPr lang="cs-CZ" dirty="0" smtClean="0"/>
              <a:t>Postup od jednoduchého ke složitějšímu</a:t>
            </a:r>
          </a:p>
          <a:p>
            <a:r>
              <a:rPr lang="cs-CZ" dirty="0" smtClean="0"/>
              <a:t>Postup od známého k neznámému</a:t>
            </a:r>
          </a:p>
          <a:p>
            <a:r>
              <a:rPr lang="cs-CZ" dirty="0" smtClean="0"/>
              <a:t>Soustavnost, systematičnost, návaznost, aktuálnost</a:t>
            </a:r>
          </a:p>
          <a:p>
            <a:r>
              <a:rPr lang="cs-CZ" dirty="0" smtClean="0"/>
              <a:t>Příklady z praxe</a:t>
            </a:r>
          </a:p>
          <a:p>
            <a:r>
              <a:rPr lang="cs-CZ" dirty="0" smtClean="0"/>
              <a:t>Seznámení s očekávanými výsledky</a:t>
            </a:r>
          </a:p>
          <a:p>
            <a:r>
              <a:rPr lang="cs-CZ" dirty="0" smtClean="0"/>
              <a:t>Ověření znalostí a dovedností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26430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n w="0"/>
                <a:effectLst>
                  <a:reflection blurRad="6350" stA="53000" endA="300" endPos="35500" dir="5400000" sy="-90000" algn="bl" rotWithShape="0"/>
                </a:effectLst>
              </a:rPr>
              <a:t>ZV u dětí předškolního věku</a:t>
            </a:r>
            <a:endParaRPr lang="cs-CZ" dirty="0">
              <a:ln w="0"/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Jednoduchost, názornost (dítě neumí číst a psát)</a:t>
            </a:r>
          </a:p>
          <a:p>
            <a:r>
              <a:rPr lang="cs-CZ" dirty="0" smtClean="0"/>
              <a:t>Příběh, hry, omalovánky </a:t>
            </a:r>
          </a:p>
          <a:p>
            <a:r>
              <a:rPr lang="cs-CZ" dirty="0" smtClean="0"/>
              <a:t>Zdravé dítě nemá důvod a motivaci k zájmu o své zdraví</a:t>
            </a:r>
          </a:p>
          <a:p>
            <a:r>
              <a:rPr lang="cs-CZ" dirty="0" smtClean="0"/>
              <a:t>Nemocné dítě má důvod -&gt; např. pohádky do postýlky v nemocnicích</a:t>
            </a:r>
          </a:p>
          <a:p>
            <a:endParaRPr lang="cs-CZ" dirty="0"/>
          </a:p>
        </p:txBody>
      </p:sp>
      <p:pic>
        <p:nvPicPr>
          <p:cNvPr id="7" name="Picture 5" descr="lucka_lucinka_25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9425" y="4371975"/>
            <a:ext cx="2438400" cy="172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pohadky_25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7525" y="4371975"/>
            <a:ext cx="2438400" cy="171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634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1037</TotalTime>
  <Words>552</Words>
  <Application>Microsoft Office PowerPoint</Application>
  <PresentationFormat>Širokoúhlá obrazovka</PresentationFormat>
  <Paragraphs>105</Paragraphs>
  <Slides>19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Motiv Office</vt:lpstr>
      <vt:lpstr>ZDRAVOTNÍ VÝCHOVA</vt:lpstr>
      <vt:lpstr>Obsah</vt:lpstr>
      <vt:lpstr>Definice zdraví a výchovy</vt:lpstr>
      <vt:lpstr>Definice ZV</vt:lpstr>
      <vt:lpstr>Obsah ZV</vt:lpstr>
      <vt:lpstr>Cíle ZV</vt:lpstr>
      <vt:lpstr>Metodické postupy</vt:lpstr>
      <vt:lpstr>Metodické zásady</vt:lpstr>
      <vt:lpstr>ZV u dětí předškolního věku</vt:lpstr>
      <vt:lpstr>ZV u dětí školního věku</vt:lpstr>
      <vt:lpstr>ZV u dospívajících</vt:lpstr>
      <vt:lpstr>ZV u rodičů</vt:lpstr>
      <vt:lpstr>ZV u produktivního věku</vt:lpstr>
      <vt:lpstr>ZV u seniorů</vt:lpstr>
      <vt:lpstr>ZV u pacientů</vt:lpstr>
      <vt:lpstr>Kdo zajišťuje ZV?</vt:lpstr>
      <vt:lpstr>Programy výchovy ke zdraví</vt:lpstr>
      <vt:lpstr>Zdroje</vt:lpstr>
      <vt:lpstr>Děkujeme za pozornost!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Zdravotní výchova</dc:title>
  <dc:creator>Tomas</dc:creator>
  <cp:lastModifiedBy>Tomáš Fábin</cp:lastModifiedBy>
  <cp:revision>48</cp:revision>
  <dcterms:created xsi:type="dcterms:W3CDTF">2015-04-26T09:20:16Z</dcterms:created>
  <dcterms:modified xsi:type="dcterms:W3CDTF">2015-05-11T08:44:32Z</dcterms:modified>
</cp:coreProperties>
</file>