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1" r:id="rId2"/>
    <p:sldMasterId id="2147484612" r:id="rId3"/>
    <p:sldMasterId id="2147484708" r:id="rId4"/>
    <p:sldMasterId id="2147484721" r:id="rId5"/>
    <p:sldMasterId id="2147484734" r:id="rId6"/>
    <p:sldMasterId id="2147484747" r:id="rId7"/>
    <p:sldMasterId id="2147484760" r:id="rId8"/>
  </p:sldMasterIdLst>
  <p:notesMasterIdLst>
    <p:notesMasterId r:id="rId135"/>
  </p:notesMasterIdLst>
  <p:handoutMasterIdLst>
    <p:handoutMasterId r:id="rId136"/>
  </p:handoutMasterIdLst>
  <p:sldIdLst>
    <p:sldId id="293" r:id="rId9"/>
    <p:sldId id="539" r:id="rId10"/>
    <p:sldId id="598" r:id="rId11"/>
    <p:sldId id="597" r:id="rId12"/>
    <p:sldId id="564" r:id="rId13"/>
    <p:sldId id="599" r:id="rId14"/>
    <p:sldId id="666" r:id="rId15"/>
    <p:sldId id="667" r:id="rId16"/>
    <p:sldId id="668" r:id="rId17"/>
    <p:sldId id="669" r:id="rId18"/>
    <p:sldId id="670" r:id="rId19"/>
    <p:sldId id="671" r:id="rId20"/>
    <p:sldId id="672" r:id="rId21"/>
    <p:sldId id="673" r:id="rId22"/>
    <p:sldId id="674" r:id="rId23"/>
    <p:sldId id="675" r:id="rId24"/>
    <p:sldId id="676" r:id="rId25"/>
    <p:sldId id="603" r:id="rId26"/>
    <p:sldId id="604" r:id="rId27"/>
    <p:sldId id="605" r:id="rId28"/>
    <p:sldId id="606" r:id="rId29"/>
    <p:sldId id="607" r:id="rId30"/>
    <p:sldId id="608" r:id="rId31"/>
    <p:sldId id="609" r:id="rId32"/>
    <p:sldId id="610" r:id="rId33"/>
    <p:sldId id="611" r:id="rId34"/>
    <p:sldId id="655" r:id="rId35"/>
    <p:sldId id="614" r:id="rId36"/>
    <p:sldId id="615" r:id="rId37"/>
    <p:sldId id="613" r:id="rId38"/>
    <p:sldId id="654" r:id="rId39"/>
    <p:sldId id="616" r:id="rId40"/>
    <p:sldId id="617" r:id="rId41"/>
    <p:sldId id="618" r:id="rId42"/>
    <p:sldId id="656" r:id="rId43"/>
    <p:sldId id="657" r:id="rId44"/>
    <p:sldId id="658" r:id="rId45"/>
    <p:sldId id="659" r:id="rId46"/>
    <p:sldId id="660" r:id="rId47"/>
    <p:sldId id="619" r:id="rId48"/>
    <p:sldId id="620" r:id="rId49"/>
    <p:sldId id="621" r:id="rId50"/>
    <p:sldId id="622" r:id="rId51"/>
    <p:sldId id="491" r:id="rId52"/>
    <p:sldId id="557" r:id="rId53"/>
    <p:sldId id="582" r:id="rId54"/>
    <p:sldId id="407" r:id="rId55"/>
    <p:sldId id="409" r:id="rId56"/>
    <p:sldId id="589" r:id="rId57"/>
    <p:sldId id="588" r:id="rId58"/>
    <p:sldId id="595" r:id="rId59"/>
    <p:sldId id="446" r:id="rId60"/>
    <p:sldId id="489" r:id="rId61"/>
    <p:sldId id="556" r:id="rId62"/>
    <p:sldId id="569" r:id="rId63"/>
    <p:sldId id="583" r:id="rId64"/>
    <p:sldId id="494" r:id="rId65"/>
    <p:sldId id="543" r:id="rId66"/>
    <p:sldId id="546" r:id="rId67"/>
    <p:sldId id="586" r:id="rId68"/>
    <p:sldId id="520" r:id="rId69"/>
    <p:sldId id="535" r:id="rId70"/>
    <p:sldId id="585" r:id="rId71"/>
    <p:sldId id="551" r:id="rId72"/>
    <p:sldId id="552" r:id="rId73"/>
    <p:sldId id="553" r:id="rId74"/>
    <p:sldId id="554" r:id="rId75"/>
    <p:sldId id="550" r:id="rId76"/>
    <p:sldId id="549" r:id="rId77"/>
    <p:sldId id="591" r:id="rId78"/>
    <p:sldId id="592" r:id="rId79"/>
    <p:sldId id="331" r:id="rId80"/>
    <p:sldId id="484" r:id="rId81"/>
    <p:sldId id="559" r:id="rId82"/>
    <p:sldId id="545" r:id="rId83"/>
    <p:sldId id="337" r:id="rId84"/>
    <p:sldId id="334" r:id="rId85"/>
    <p:sldId id="335" r:id="rId86"/>
    <p:sldId id="338" r:id="rId87"/>
    <p:sldId id="339" r:id="rId88"/>
    <p:sldId id="490" r:id="rId89"/>
    <p:sldId id="579" r:id="rId90"/>
    <p:sldId id="580" r:id="rId91"/>
    <p:sldId id="384" r:id="rId92"/>
    <p:sldId id="362" r:id="rId93"/>
    <p:sldId id="383" r:id="rId94"/>
    <p:sldId id="385" r:id="rId95"/>
    <p:sldId id="581" r:id="rId96"/>
    <p:sldId id="593" r:id="rId97"/>
    <p:sldId id="594" r:id="rId98"/>
    <p:sldId id="623" r:id="rId99"/>
    <p:sldId id="624" r:id="rId100"/>
    <p:sldId id="625" r:id="rId101"/>
    <p:sldId id="626" r:id="rId102"/>
    <p:sldId id="627" r:id="rId103"/>
    <p:sldId id="628" r:id="rId104"/>
    <p:sldId id="629" r:id="rId105"/>
    <p:sldId id="630" r:id="rId106"/>
    <p:sldId id="631" r:id="rId107"/>
    <p:sldId id="632" r:id="rId108"/>
    <p:sldId id="633" r:id="rId109"/>
    <p:sldId id="634" r:id="rId110"/>
    <p:sldId id="635" r:id="rId111"/>
    <p:sldId id="636" r:id="rId112"/>
    <p:sldId id="637" r:id="rId113"/>
    <p:sldId id="638" r:id="rId114"/>
    <p:sldId id="639" r:id="rId115"/>
    <p:sldId id="640" r:id="rId116"/>
    <p:sldId id="641" r:id="rId117"/>
    <p:sldId id="642" r:id="rId118"/>
    <p:sldId id="643" r:id="rId119"/>
    <p:sldId id="644" r:id="rId120"/>
    <p:sldId id="645" r:id="rId121"/>
    <p:sldId id="646" r:id="rId122"/>
    <p:sldId id="647" r:id="rId123"/>
    <p:sldId id="648" r:id="rId124"/>
    <p:sldId id="649" r:id="rId125"/>
    <p:sldId id="661" r:id="rId126"/>
    <p:sldId id="662" r:id="rId127"/>
    <p:sldId id="663" r:id="rId128"/>
    <p:sldId id="664" r:id="rId129"/>
    <p:sldId id="665" r:id="rId130"/>
    <p:sldId id="650" r:id="rId131"/>
    <p:sldId id="651" r:id="rId132"/>
    <p:sldId id="652" r:id="rId133"/>
    <p:sldId id="653" r:id="rId134"/>
  </p:sldIdLst>
  <p:sldSz cx="9144000" cy="6858000" type="screen4x3"/>
  <p:notesSz cx="6797675" cy="9926638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800000"/>
    <a:srgbClr val="E8CF18"/>
    <a:srgbClr val="ECE214"/>
    <a:srgbClr val="3D3DF5"/>
    <a:srgbClr val="6565F7"/>
    <a:srgbClr val="DDFFDD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07" autoAdjust="0"/>
    <p:restoredTop sz="93166" autoAdjust="0"/>
  </p:normalViewPr>
  <p:slideViewPr>
    <p:cSldViewPr>
      <p:cViewPr>
        <p:scale>
          <a:sx n="100" d="100"/>
          <a:sy n="100" d="100"/>
        </p:scale>
        <p:origin x="-2004" y="-5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1236" y="-84"/>
      </p:cViewPr>
      <p:guideLst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117" Type="http://schemas.openxmlformats.org/officeDocument/2006/relationships/slide" Target="slides/slide109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112" Type="http://schemas.openxmlformats.org/officeDocument/2006/relationships/slide" Target="slides/slide104.xml"/><Relationship Id="rId133" Type="http://schemas.openxmlformats.org/officeDocument/2006/relationships/slide" Target="slides/slide125.xml"/><Relationship Id="rId138" Type="http://schemas.openxmlformats.org/officeDocument/2006/relationships/viewProps" Target="viewProps.xml"/><Relationship Id="rId16" Type="http://schemas.openxmlformats.org/officeDocument/2006/relationships/slide" Target="slides/slide8.xml"/><Relationship Id="rId107" Type="http://schemas.openxmlformats.org/officeDocument/2006/relationships/slide" Target="slides/slide99.xml"/><Relationship Id="rId11" Type="http://schemas.openxmlformats.org/officeDocument/2006/relationships/slide" Target="slides/slide3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102" Type="http://schemas.openxmlformats.org/officeDocument/2006/relationships/slide" Target="slides/slide94.xml"/><Relationship Id="rId123" Type="http://schemas.openxmlformats.org/officeDocument/2006/relationships/slide" Target="slides/slide115.xml"/><Relationship Id="rId128" Type="http://schemas.openxmlformats.org/officeDocument/2006/relationships/slide" Target="slides/slide120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2.xml"/><Relationship Id="rId95" Type="http://schemas.openxmlformats.org/officeDocument/2006/relationships/slide" Target="slides/slide87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113" Type="http://schemas.openxmlformats.org/officeDocument/2006/relationships/slide" Target="slides/slide105.xml"/><Relationship Id="rId118" Type="http://schemas.openxmlformats.org/officeDocument/2006/relationships/slide" Target="slides/slide110.xml"/><Relationship Id="rId134" Type="http://schemas.openxmlformats.org/officeDocument/2006/relationships/slide" Target="slides/slide126.xml"/><Relationship Id="rId139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93" Type="http://schemas.openxmlformats.org/officeDocument/2006/relationships/slide" Target="slides/slide85.xml"/><Relationship Id="rId98" Type="http://schemas.openxmlformats.org/officeDocument/2006/relationships/slide" Target="slides/slide90.xml"/><Relationship Id="rId121" Type="http://schemas.openxmlformats.org/officeDocument/2006/relationships/slide" Target="slides/slide11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103" Type="http://schemas.openxmlformats.org/officeDocument/2006/relationships/slide" Target="slides/slide95.xml"/><Relationship Id="rId108" Type="http://schemas.openxmlformats.org/officeDocument/2006/relationships/slide" Target="slides/slide100.xml"/><Relationship Id="rId116" Type="http://schemas.openxmlformats.org/officeDocument/2006/relationships/slide" Target="slides/slide108.xml"/><Relationship Id="rId124" Type="http://schemas.openxmlformats.org/officeDocument/2006/relationships/slide" Target="slides/slide116.xml"/><Relationship Id="rId129" Type="http://schemas.openxmlformats.org/officeDocument/2006/relationships/slide" Target="slides/slide121.xml"/><Relationship Id="rId137" Type="http://schemas.openxmlformats.org/officeDocument/2006/relationships/presProps" Target="pres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91" Type="http://schemas.openxmlformats.org/officeDocument/2006/relationships/slide" Target="slides/slide83.xml"/><Relationship Id="rId96" Type="http://schemas.openxmlformats.org/officeDocument/2006/relationships/slide" Target="slides/slide88.xml"/><Relationship Id="rId111" Type="http://schemas.openxmlformats.org/officeDocument/2006/relationships/slide" Target="slides/slide103.xml"/><Relationship Id="rId132" Type="http://schemas.openxmlformats.org/officeDocument/2006/relationships/slide" Target="slides/slide124.xml"/><Relationship Id="rId14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6" Type="http://schemas.openxmlformats.org/officeDocument/2006/relationships/slide" Target="slides/slide98.xml"/><Relationship Id="rId114" Type="http://schemas.openxmlformats.org/officeDocument/2006/relationships/slide" Target="slides/slide106.xml"/><Relationship Id="rId119" Type="http://schemas.openxmlformats.org/officeDocument/2006/relationships/slide" Target="slides/slide111.xml"/><Relationship Id="rId127" Type="http://schemas.openxmlformats.org/officeDocument/2006/relationships/slide" Target="slides/slide11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94" Type="http://schemas.openxmlformats.org/officeDocument/2006/relationships/slide" Target="slides/slide86.xml"/><Relationship Id="rId99" Type="http://schemas.openxmlformats.org/officeDocument/2006/relationships/slide" Target="slides/slide91.xml"/><Relationship Id="rId101" Type="http://schemas.openxmlformats.org/officeDocument/2006/relationships/slide" Target="slides/slide93.xml"/><Relationship Id="rId122" Type="http://schemas.openxmlformats.org/officeDocument/2006/relationships/slide" Target="slides/slide114.xml"/><Relationship Id="rId130" Type="http://schemas.openxmlformats.org/officeDocument/2006/relationships/slide" Target="slides/slide122.xml"/><Relationship Id="rId13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109" Type="http://schemas.openxmlformats.org/officeDocument/2006/relationships/slide" Target="slides/slide10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slide" Target="slides/slide89.xml"/><Relationship Id="rId104" Type="http://schemas.openxmlformats.org/officeDocument/2006/relationships/slide" Target="slides/slide96.xml"/><Relationship Id="rId120" Type="http://schemas.openxmlformats.org/officeDocument/2006/relationships/slide" Target="slides/slide112.xml"/><Relationship Id="rId125" Type="http://schemas.openxmlformats.org/officeDocument/2006/relationships/slide" Target="slides/slide11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1.xml"/><Relationship Id="rId24" Type="http://schemas.openxmlformats.org/officeDocument/2006/relationships/slide" Target="slides/slide16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66" Type="http://schemas.openxmlformats.org/officeDocument/2006/relationships/slide" Target="slides/slide58.xml"/><Relationship Id="rId87" Type="http://schemas.openxmlformats.org/officeDocument/2006/relationships/slide" Target="slides/slide79.xml"/><Relationship Id="rId110" Type="http://schemas.openxmlformats.org/officeDocument/2006/relationships/slide" Target="slides/slide102.xml"/><Relationship Id="rId115" Type="http://schemas.openxmlformats.org/officeDocument/2006/relationships/slide" Target="slides/slide107.xml"/><Relationship Id="rId131" Type="http://schemas.openxmlformats.org/officeDocument/2006/relationships/slide" Target="slides/slide123.xml"/><Relationship Id="rId136" Type="http://schemas.openxmlformats.org/officeDocument/2006/relationships/handoutMaster" Target="handoutMasters/handoutMaster1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56" Type="http://schemas.openxmlformats.org/officeDocument/2006/relationships/slide" Target="slides/slide48.xml"/><Relationship Id="rId77" Type="http://schemas.openxmlformats.org/officeDocument/2006/relationships/slide" Target="slides/slide69.xml"/><Relationship Id="rId100" Type="http://schemas.openxmlformats.org/officeDocument/2006/relationships/slide" Target="slides/slide92.xml"/><Relationship Id="rId105" Type="http://schemas.openxmlformats.org/officeDocument/2006/relationships/slide" Target="slides/slide97.xml"/><Relationship Id="rId126" Type="http://schemas.openxmlformats.org/officeDocument/2006/relationships/slide" Target="slides/slide1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 dirty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 dirty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7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 dirty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7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AB1A933-6FEE-4403-8CE2-4786E76180A2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981205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 dirty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 dirty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04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1038" y="4714875"/>
            <a:ext cx="543560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 dirty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450DE98-709B-49AB-907F-7282C41853B4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732077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3490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 smtClean="0"/>
          </a:p>
        </p:txBody>
      </p:sp>
      <p:sp>
        <p:nvSpPr>
          <p:cNvPr id="63491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6DD75C-253B-4AC2-9CEC-6F3C866EF434}" type="slidenum">
              <a:rPr lang="cs-CZ" smtClean="0">
                <a:cs typeface="Arial" charset="0"/>
              </a:rPr>
              <a:pPr/>
              <a:t>1</a:t>
            </a:fld>
            <a:endParaRPr lang="cs-CZ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4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90115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9B074D-1A48-4310-8E41-7182D9ADB545}" type="slidenum">
              <a:rPr lang="cs-CZ" smtClean="0">
                <a:cs typeface="Arial" charset="0"/>
              </a:rPr>
              <a:pPr/>
              <a:t>45</a:t>
            </a:fld>
            <a:endParaRPr lang="cs-CZ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2162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92163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6CDAC2-85F4-4D53-B8E0-AE2D50C70011}" type="slidenum">
              <a:rPr lang="cs-CZ" smtClean="0">
                <a:cs typeface="Arial" charset="0"/>
              </a:rPr>
              <a:pPr/>
              <a:t>46</a:t>
            </a:fld>
            <a:endParaRPr lang="cs-CZ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4210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94211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012EC9-2CDE-4C0C-B8C9-9C74202A000D}" type="slidenum">
              <a:rPr lang="cs-CZ" smtClean="0">
                <a:cs typeface="Arial" charset="0"/>
              </a:rPr>
              <a:pPr/>
              <a:t>47</a:t>
            </a:fld>
            <a:endParaRPr lang="cs-CZ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6258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96259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361B79-1ACB-40C2-84A8-C022EB9E030E}" type="slidenum">
              <a:rPr lang="cs-CZ" smtClean="0">
                <a:cs typeface="Arial" charset="0"/>
              </a:rPr>
              <a:pPr/>
              <a:t>48</a:t>
            </a:fld>
            <a:endParaRPr lang="cs-CZ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8306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98307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BE50D0-6386-4439-8D59-C4CE99595A89}" type="slidenum">
              <a:rPr lang="cs-CZ" smtClean="0">
                <a:cs typeface="Arial" charset="0"/>
              </a:rPr>
              <a:pPr/>
              <a:t>49</a:t>
            </a:fld>
            <a:endParaRPr lang="cs-CZ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0354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00355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E34A31-353A-4536-8585-BAC9AAAA4DE4}" type="slidenum">
              <a:rPr lang="cs-CZ" smtClean="0">
                <a:cs typeface="Arial" charset="0"/>
              </a:rPr>
              <a:pPr/>
              <a:t>50</a:t>
            </a:fld>
            <a:endParaRPr lang="cs-CZ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2402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02403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ECEB75-C5E9-4E5A-A2CF-8347081952B5}" type="slidenum">
              <a:rPr lang="cs-CZ" smtClean="0">
                <a:cs typeface="Arial" charset="0"/>
              </a:rPr>
              <a:pPr/>
              <a:t>51</a:t>
            </a:fld>
            <a:endParaRPr lang="cs-CZ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8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06499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7F9A2C-54FE-4B35-90AF-45B4839EE91C}" type="slidenum">
              <a:rPr lang="cs-CZ" smtClean="0">
                <a:cs typeface="Arial" charset="0"/>
              </a:rPr>
              <a:pPr/>
              <a:t>52</a:t>
            </a:fld>
            <a:endParaRPr lang="cs-CZ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6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08547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B655F7-AED2-47FA-8AA3-295F114E66DF}" type="slidenum">
              <a:rPr lang="cs-CZ" smtClean="0">
                <a:cs typeface="Arial" charset="0"/>
              </a:rPr>
              <a:pPr/>
              <a:t>53</a:t>
            </a:fld>
            <a:endParaRPr lang="cs-CZ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0594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10595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AA1D24-7FB6-4E18-B5C2-CC4CD0D81579}" type="slidenum">
              <a:rPr lang="cs-CZ" smtClean="0">
                <a:cs typeface="Arial" charset="0"/>
              </a:rPr>
              <a:pPr/>
              <a:t>54</a:t>
            </a:fld>
            <a:endParaRPr lang="cs-CZ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5538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65539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6BD23F-D556-48ED-9D04-961A0C1C72E9}" type="slidenum">
              <a:rPr lang="cs-CZ" smtClean="0">
                <a:cs typeface="Arial" charset="0"/>
              </a:rPr>
              <a:pPr/>
              <a:t>2</a:t>
            </a:fld>
            <a:endParaRPr lang="cs-CZ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2642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12643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8FE70A-B0C4-4A90-8177-9DCC4BDA6311}" type="slidenum">
              <a:rPr lang="cs-CZ" smtClean="0">
                <a:cs typeface="Arial" charset="0"/>
              </a:rPr>
              <a:pPr/>
              <a:t>55</a:t>
            </a:fld>
            <a:endParaRPr lang="cs-CZ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4690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14691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0781A1-5456-4B0A-AF7B-054B62024FB0}" type="slidenum">
              <a:rPr lang="cs-CZ" smtClean="0">
                <a:cs typeface="Arial" charset="0"/>
              </a:rPr>
              <a:pPr/>
              <a:t>56</a:t>
            </a:fld>
            <a:endParaRPr lang="cs-CZ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6738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16739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1885FC-6EAD-43E9-8F0E-91CE9A1C5995}" type="slidenum">
              <a:rPr lang="cs-CZ" smtClean="0">
                <a:cs typeface="Arial" charset="0"/>
              </a:rPr>
              <a:pPr/>
              <a:t>57</a:t>
            </a:fld>
            <a:endParaRPr lang="cs-CZ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8786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18787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4F1925-364C-4850-9026-6EE8A07059AF}" type="slidenum">
              <a:rPr lang="cs-CZ" smtClean="0">
                <a:cs typeface="Arial" charset="0"/>
              </a:rPr>
              <a:pPr/>
              <a:t>58</a:t>
            </a:fld>
            <a:endParaRPr lang="cs-CZ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0834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20835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14E6EC-7B14-442B-A7CE-970DF4A9DA19}" type="slidenum">
              <a:rPr lang="cs-CZ" smtClean="0">
                <a:cs typeface="Arial" charset="0"/>
              </a:rPr>
              <a:pPr/>
              <a:t>59</a:t>
            </a:fld>
            <a:endParaRPr lang="cs-CZ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2882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22883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097922-5B9C-4768-AA15-E0588B670161}" type="slidenum">
              <a:rPr lang="cs-CZ" smtClean="0">
                <a:cs typeface="Arial" charset="0"/>
              </a:rPr>
              <a:pPr/>
              <a:t>60</a:t>
            </a:fld>
            <a:endParaRPr lang="cs-CZ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4930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24931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CB12AA-7DF0-4A6F-A69E-79602C1EF825}" type="slidenum">
              <a:rPr lang="cs-CZ" smtClean="0">
                <a:cs typeface="Arial" charset="0"/>
              </a:rPr>
              <a:pPr/>
              <a:t>61</a:t>
            </a:fld>
            <a:endParaRPr lang="cs-CZ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6978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26979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EB8CB2-2548-44B7-86E3-208EA363ED9D}" type="slidenum">
              <a:rPr lang="cs-CZ" smtClean="0">
                <a:cs typeface="Arial" charset="0"/>
              </a:rPr>
              <a:pPr/>
              <a:t>62</a:t>
            </a:fld>
            <a:endParaRPr lang="cs-CZ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29026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29027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920917-B2A2-4A49-B6C3-CD0647B819E5}" type="slidenum">
              <a:rPr lang="cs-CZ" smtClean="0">
                <a:cs typeface="Arial" charset="0"/>
              </a:rPr>
              <a:pPr/>
              <a:t>63</a:t>
            </a:fld>
            <a:endParaRPr lang="cs-CZ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1074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31075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4D44DA-E3F3-48AB-9109-DC7F62DA192E}" type="slidenum">
              <a:rPr lang="cs-CZ" smtClean="0">
                <a:cs typeface="Arial" charset="0"/>
              </a:rPr>
              <a:pPr/>
              <a:t>64</a:t>
            </a:fld>
            <a:endParaRPr lang="cs-CZ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5538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65539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6BD23F-D556-48ED-9D04-961A0C1C72E9}" type="slidenum">
              <a:rPr lang="cs-CZ" smtClean="0">
                <a:cs typeface="Arial" charset="0"/>
              </a:rPr>
              <a:pPr/>
              <a:t>3</a:t>
            </a:fld>
            <a:endParaRPr lang="cs-CZ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3122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33123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1DADBD-7B5F-4E8D-B277-80A2DC3F06B8}" type="slidenum">
              <a:rPr lang="cs-CZ" smtClean="0">
                <a:cs typeface="Arial" charset="0"/>
              </a:rPr>
              <a:pPr/>
              <a:t>65</a:t>
            </a:fld>
            <a:endParaRPr lang="cs-CZ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5170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35171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9FE812-A863-4B7C-9986-CF44F9C605FA}" type="slidenum">
              <a:rPr lang="cs-CZ" smtClean="0">
                <a:cs typeface="Arial" charset="0"/>
              </a:rPr>
              <a:pPr/>
              <a:t>66</a:t>
            </a:fld>
            <a:endParaRPr lang="cs-CZ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9266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39267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80917B-B663-46E8-B0E7-655E7F0A29BB}" type="slidenum">
              <a:rPr lang="cs-CZ" smtClean="0">
                <a:cs typeface="Arial" charset="0"/>
              </a:rPr>
              <a:pPr/>
              <a:t>67</a:t>
            </a:fld>
            <a:endParaRPr lang="cs-CZ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4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41315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70551E-92A4-4141-8B1C-80DF6FE6B1CF}" type="slidenum">
              <a:rPr lang="cs-CZ" smtClean="0">
                <a:cs typeface="Arial" charset="0"/>
              </a:rPr>
              <a:pPr/>
              <a:t>68</a:t>
            </a:fld>
            <a:endParaRPr lang="cs-CZ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43362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43363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EF2DAB-62C5-40C9-8E14-1B6E30BEC27F}" type="slidenum">
              <a:rPr lang="cs-CZ" smtClean="0">
                <a:cs typeface="Arial" charset="0"/>
              </a:rPr>
              <a:pPr/>
              <a:t>69</a:t>
            </a:fld>
            <a:endParaRPr lang="cs-CZ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5410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45411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4FC314-2678-4C11-9678-65E5AC38FA7A}" type="slidenum">
              <a:rPr lang="cs-CZ" smtClean="0">
                <a:cs typeface="Arial" charset="0"/>
              </a:rPr>
              <a:pPr/>
              <a:t>70</a:t>
            </a:fld>
            <a:endParaRPr lang="cs-CZ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47458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47459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870230-65F4-4072-9679-6904F36D5E77}" type="slidenum">
              <a:rPr lang="cs-CZ" smtClean="0">
                <a:cs typeface="Arial" charset="0"/>
              </a:rPr>
              <a:pPr/>
              <a:t>71</a:t>
            </a:fld>
            <a:endParaRPr lang="cs-CZ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6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49507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70143A-ADC3-41B6-8F1F-B0877E4F5D32}" type="slidenum">
              <a:rPr lang="cs-CZ" smtClean="0">
                <a:cs typeface="Arial" charset="0"/>
              </a:rPr>
              <a:pPr/>
              <a:t>72</a:t>
            </a:fld>
            <a:endParaRPr lang="cs-CZ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1554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51555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8FD598-5B93-4A54-BC8F-0B459414E219}" type="slidenum">
              <a:rPr lang="cs-CZ" smtClean="0">
                <a:cs typeface="Arial" charset="0"/>
              </a:rPr>
              <a:pPr/>
              <a:t>73</a:t>
            </a:fld>
            <a:endParaRPr lang="cs-CZ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3602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53603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1C27FC-8E1F-40A1-9877-681FB497A68C}" type="slidenum">
              <a:rPr lang="cs-CZ" smtClean="0">
                <a:cs typeface="Arial" charset="0"/>
              </a:rPr>
              <a:pPr/>
              <a:t>74</a:t>
            </a:fld>
            <a:endParaRPr lang="cs-CZ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5538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65539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6BD23F-D556-48ED-9D04-961A0C1C72E9}" type="slidenum">
              <a:rPr lang="cs-CZ" smtClean="0">
                <a:cs typeface="Arial" charset="0"/>
              </a:rPr>
              <a:pPr/>
              <a:t>4</a:t>
            </a:fld>
            <a:endParaRPr lang="cs-CZ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5650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55651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D34918-61BB-4F6F-8DD3-49F2350BC62B}" type="slidenum">
              <a:rPr lang="cs-CZ" smtClean="0">
                <a:cs typeface="Arial" charset="0"/>
              </a:rPr>
              <a:pPr/>
              <a:t>75</a:t>
            </a:fld>
            <a:endParaRPr lang="cs-CZ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9746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59747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E6771B-9F3F-4647-B6BD-E3A8E477F9D9}" type="slidenum">
              <a:rPr lang="cs-CZ" smtClean="0">
                <a:cs typeface="Arial" charset="0"/>
              </a:rPr>
              <a:pPr/>
              <a:t>76</a:t>
            </a:fld>
            <a:endParaRPr lang="cs-CZ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1794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61795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1A5A3B-24E0-40FD-9BF9-5216D237ED21}" type="slidenum">
              <a:rPr lang="cs-CZ" smtClean="0">
                <a:cs typeface="Arial" charset="0"/>
              </a:rPr>
              <a:pPr/>
              <a:t>77</a:t>
            </a:fld>
            <a:endParaRPr lang="cs-CZ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3842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63843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4A01BE-952F-4076-8BAD-79E54F7466E3}" type="slidenum">
              <a:rPr lang="cs-CZ" smtClean="0">
                <a:cs typeface="Arial" charset="0"/>
              </a:rPr>
              <a:pPr/>
              <a:t>78</a:t>
            </a:fld>
            <a:endParaRPr lang="cs-CZ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5890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65891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9752123-9D27-4E16-8D55-175DF86FE5AA}" type="slidenum">
              <a:rPr lang="cs-CZ" smtClean="0">
                <a:cs typeface="Arial" charset="0"/>
              </a:rPr>
              <a:pPr/>
              <a:t>79</a:t>
            </a:fld>
            <a:endParaRPr lang="cs-CZ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67938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67939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BF0EF3-F6B1-4E9F-BDBE-093AEDBF2A5C}" type="slidenum">
              <a:rPr lang="cs-CZ" smtClean="0">
                <a:cs typeface="Arial" charset="0"/>
              </a:rPr>
              <a:pPr/>
              <a:t>80</a:t>
            </a:fld>
            <a:endParaRPr lang="cs-CZ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9986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69987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18B6AF-C3BC-47AF-8FB4-A8C2E18D2E9A}" type="slidenum">
              <a:rPr lang="cs-CZ" smtClean="0">
                <a:cs typeface="Arial" charset="0"/>
              </a:rPr>
              <a:pPr/>
              <a:t>81</a:t>
            </a:fld>
            <a:endParaRPr lang="cs-CZ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72034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72035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1A9742C-B029-42A4-ABBB-00F579340F32}" type="slidenum">
              <a:rPr lang="cs-CZ" smtClean="0">
                <a:cs typeface="Arial" charset="0"/>
              </a:rPr>
              <a:pPr/>
              <a:t>82</a:t>
            </a:fld>
            <a:endParaRPr lang="cs-CZ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74082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74083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0F289F-8093-4ADF-B3D0-A1788220FEF7}" type="slidenum">
              <a:rPr lang="cs-CZ" smtClean="0">
                <a:cs typeface="Arial" charset="0"/>
              </a:rPr>
              <a:pPr/>
              <a:t>83</a:t>
            </a:fld>
            <a:endParaRPr lang="cs-CZ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78178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78179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8870B0-7164-43B9-92DA-8EB1F31F0E17}" type="slidenum">
              <a:rPr lang="cs-CZ" smtClean="0">
                <a:cs typeface="Arial" charset="0"/>
              </a:rPr>
              <a:pPr/>
              <a:t>84</a:t>
            </a:fld>
            <a:endParaRPr lang="cs-CZ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8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cs-CZ" smtClean="0"/>
              <a:t>Neobešel by se bez poznatků a metod celé řady dalších oborů </a:t>
            </a:r>
          </a:p>
        </p:txBody>
      </p:sp>
      <p:sp>
        <p:nvSpPr>
          <p:cNvPr id="75779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E0549A-53C8-4F87-B47A-D2EE941B7E78}" type="slidenum">
              <a:rPr lang="cs-CZ" smtClean="0">
                <a:cs typeface="Arial" charset="0"/>
              </a:rPr>
              <a:pPr/>
              <a:t>5</a:t>
            </a:fld>
            <a:endParaRPr lang="cs-CZ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0226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80227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3DB97F-E4E2-4247-9A4F-D0A0D666B2F0}" type="slidenum">
              <a:rPr lang="cs-CZ" smtClean="0">
                <a:cs typeface="Arial" charset="0"/>
              </a:rPr>
              <a:pPr/>
              <a:t>85</a:t>
            </a:fld>
            <a:endParaRPr lang="cs-CZ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2274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82275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B944DE-1878-4D00-867F-8D9766F27743}" type="slidenum">
              <a:rPr lang="cs-CZ" smtClean="0">
                <a:cs typeface="Arial" charset="0"/>
              </a:rPr>
              <a:pPr/>
              <a:t>86</a:t>
            </a:fld>
            <a:endParaRPr lang="cs-CZ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4322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84323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FCD004B-07B0-4CD9-B48F-AEA641C590FD}" type="slidenum">
              <a:rPr lang="cs-CZ" smtClean="0">
                <a:cs typeface="Arial" charset="0"/>
              </a:rPr>
              <a:pPr/>
              <a:t>87</a:t>
            </a:fld>
            <a:endParaRPr lang="cs-CZ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6370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86371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68C1F8-4214-49C7-A00A-7C747A429EC3}" type="slidenum">
              <a:rPr lang="cs-CZ" smtClean="0">
                <a:cs typeface="Arial" charset="0"/>
              </a:rPr>
              <a:pPr/>
              <a:t>88</a:t>
            </a:fld>
            <a:endParaRPr lang="cs-CZ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8418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88419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83286F-A9CC-47E4-BD37-1D541CB91525}" type="slidenum">
              <a:rPr lang="cs-CZ" smtClean="0">
                <a:cs typeface="Arial" charset="0"/>
              </a:rPr>
              <a:pPr/>
              <a:t>89</a:t>
            </a:fld>
            <a:endParaRPr lang="cs-CZ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90466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190467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14D771-7D60-44BA-AB30-F7AF44DABE16}" type="slidenum">
              <a:rPr lang="cs-CZ" smtClean="0">
                <a:cs typeface="Arial" charset="0"/>
              </a:rPr>
              <a:pPr/>
              <a:t>90</a:t>
            </a:fld>
            <a:endParaRPr lang="cs-CZ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8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cs-CZ" smtClean="0"/>
              <a:t>Neobešel by se bez poznatků a metod celé řady dalších oborů </a:t>
            </a:r>
          </a:p>
        </p:txBody>
      </p:sp>
      <p:sp>
        <p:nvSpPr>
          <p:cNvPr id="75779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E0549A-53C8-4F87-B47A-D2EE941B7E78}" type="slidenum">
              <a:rPr lang="cs-CZ" smtClean="0">
                <a:cs typeface="Arial" charset="0"/>
              </a:rPr>
              <a:pPr/>
              <a:t>6</a:t>
            </a:fld>
            <a:endParaRPr lang="cs-CZ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4D4880-DB25-4400-9CCB-22DB6880DAB3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42441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6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88067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A5859C-934A-4A71-84C7-127EBFE286CB}" type="slidenum">
              <a:rPr lang="cs-CZ" smtClean="0">
                <a:cs typeface="Arial" charset="0"/>
              </a:rPr>
              <a:pPr/>
              <a:t>30</a:t>
            </a:fld>
            <a:endParaRPr lang="cs-CZ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6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  <p:sp>
        <p:nvSpPr>
          <p:cNvPr id="88067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A5859C-934A-4A71-84C7-127EBFE286CB}" type="slidenum">
              <a:rPr lang="cs-CZ" smtClean="0">
                <a:cs typeface="Arial" charset="0"/>
              </a:rPr>
              <a:pPr/>
              <a:t>44</a:t>
            </a:fld>
            <a:endParaRPr lang="cs-CZ" smtClean="0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228600" y="381000"/>
            <a:ext cx="8686800" cy="5638800"/>
          </a:xfrm>
          <a:prstGeom prst="roundRect">
            <a:avLst>
              <a:gd name="adj" fmla="val 7912"/>
            </a:avLst>
          </a:prstGeom>
          <a:solidFill>
            <a:schemeClr val="folHlink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cs-CZ" sz="2400" dirty="0">
              <a:latin typeface="Times New Roman" pitchFamily="18" charset="0"/>
              <a:cs typeface="+mn-cs"/>
            </a:endParaRP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white">
          <a:xfrm>
            <a:off x="327025" y="488950"/>
            <a:ext cx="8435975" cy="4768850"/>
          </a:xfrm>
          <a:prstGeom prst="roundRect">
            <a:avLst>
              <a:gd name="adj" fmla="val 7310"/>
            </a:avLst>
          </a:prstGeom>
          <a:solidFill>
            <a:schemeClr val="bg1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cs-CZ" sz="2400" dirty="0">
              <a:latin typeface="Times New Roman" pitchFamily="18" charset="0"/>
              <a:cs typeface="+mn-cs"/>
            </a:endParaRP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blackWhite">
          <a:xfrm>
            <a:off x="1371600" y="3338513"/>
            <a:ext cx="6400800" cy="2286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08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cs-CZ" dirty="0">
              <a:cs typeface="+mn-cs"/>
            </a:endParaRPr>
          </a:p>
        </p:txBody>
      </p:sp>
      <p:sp>
        <p:nvSpPr>
          <p:cNvPr id="11674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685800" y="857250"/>
            <a:ext cx="7772400" cy="2266950"/>
          </a:xfrm>
        </p:spPr>
        <p:txBody>
          <a:bodyPr anchor="ctr" anchorCtr="1"/>
          <a:lstStyle>
            <a:lvl1pPr algn="ctr">
              <a:defRPr sz="4100" i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11674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3567113"/>
            <a:ext cx="5410200" cy="19050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 sz="3300"/>
            </a:lvl1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391275"/>
            <a:ext cx="2895600" cy="457200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391275"/>
            <a:ext cx="1600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C7620E-232C-4FB9-8018-CEFA89DF7D85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3F217-4116-4267-A7EF-A55CDDED81B8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55A2E96-9F9C-4229-860A-12CC033C4596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37277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A695AFC-AD12-449B-910A-0E8119D56B52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45592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A1C7AEB-80B1-48BF-89B7-7405C2795CFC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57113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Nadpis a text nad obsah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77724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182688" y="4151313"/>
            <a:ext cx="7772400" cy="19812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0EB9C-AECE-4C88-8CA7-1E7E623F3209}" type="slidenum">
              <a:rPr lang="cs-CZ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931351"/>
      </p:ext>
    </p:extLst>
  </p:cSld>
  <p:clrMapOvr>
    <a:masterClrMapping/>
  </p:clrMapOvr>
  <p:transition>
    <p:blinds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34150" y="533400"/>
            <a:ext cx="1924050" cy="54102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762000" y="533400"/>
            <a:ext cx="5619750" cy="54102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8F0B44-64C5-46F8-91B0-C82DF02319F0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Nadpis a obsah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76962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62000" y="1905000"/>
            <a:ext cx="7696200" cy="19431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62000" y="4000500"/>
            <a:ext cx="7696200" cy="19431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281D6-8C6B-4E93-9F92-6CAAD24A59EF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76962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762000" y="1905000"/>
            <a:ext cx="7696200" cy="4038600"/>
          </a:xfrm>
        </p:spPr>
        <p:txBody>
          <a:bodyPr/>
          <a:lstStyle/>
          <a:p>
            <a:pPr lvl="0"/>
            <a:endParaRPr lang="cs-CZ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035631-48C3-4CDA-970D-114609F6BB68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x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76962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62000" y="1905000"/>
            <a:ext cx="3771900" cy="40386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86300" y="1905000"/>
            <a:ext cx="3771900" cy="40386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B3BB6-2577-4BF0-81AA-E4E09009DA46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228600" y="381000"/>
            <a:ext cx="8686800" cy="5638800"/>
          </a:xfrm>
          <a:prstGeom prst="roundRect">
            <a:avLst>
              <a:gd name="adj" fmla="val 7912"/>
            </a:avLst>
          </a:prstGeom>
          <a:solidFill>
            <a:schemeClr val="folHlink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cs-CZ" sz="2400" dirty="0">
              <a:latin typeface="Times New Roman" pitchFamily="18" charset="0"/>
              <a:cs typeface="+mn-cs"/>
            </a:endParaRP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white">
          <a:xfrm>
            <a:off x="327025" y="488950"/>
            <a:ext cx="8435975" cy="4768850"/>
          </a:xfrm>
          <a:prstGeom prst="roundRect">
            <a:avLst>
              <a:gd name="adj" fmla="val 7310"/>
            </a:avLst>
          </a:prstGeom>
          <a:solidFill>
            <a:schemeClr val="bg1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cs-CZ" sz="2400" dirty="0">
              <a:latin typeface="Times New Roman" pitchFamily="18" charset="0"/>
              <a:cs typeface="+mn-cs"/>
            </a:endParaRP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blackWhite">
          <a:xfrm>
            <a:off x="1371600" y="3338513"/>
            <a:ext cx="6400800" cy="2286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08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cs-CZ" dirty="0">
              <a:cs typeface="+mn-cs"/>
            </a:endParaRPr>
          </a:p>
        </p:txBody>
      </p:sp>
      <p:sp>
        <p:nvSpPr>
          <p:cNvPr id="13005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685800" y="857250"/>
            <a:ext cx="7772400" cy="2266950"/>
          </a:xfrm>
        </p:spPr>
        <p:txBody>
          <a:bodyPr anchor="ctr" anchorCtr="1"/>
          <a:lstStyle>
            <a:lvl1pPr algn="ctr">
              <a:defRPr sz="4100" i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13005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3567113"/>
            <a:ext cx="5410200" cy="19050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 sz="3300"/>
            </a:lvl1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391275"/>
            <a:ext cx="2895600" cy="457200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391275"/>
            <a:ext cx="1600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4BC8C-8A12-4AA9-B9D2-2A2C42F621BE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DF1E2-8D21-463A-AD26-49EB0F1327DB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5299A2-EAC4-43D1-9F34-BF299A71040D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62000" y="1905000"/>
            <a:ext cx="37719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86300" y="1905000"/>
            <a:ext cx="37719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89793A-3C43-4D40-A865-9A944C50CC6E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7FD920-313A-4FE1-9F3D-BC399D0E2F87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D01D1-F530-49CE-927A-FB0FFDBA10AB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333489-8F12-401E-8A96-D26B10B826BB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DDF30-8201-45D6-AD22-CD76ACB69E79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9940E-C203-4F57-B752-B58A24DBDEB3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dirty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6EB87F-7475-48B4-9076-AC61CA77FB6B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068F0-B97C-451E-9725-38D10B180D12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34150" y="533400"/>
            <a:ext cx="1924050" cy="54102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762000" y="533400"/>
            <a:ext cx="5619750" cy="54102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0CE53-FBFA-4792-9ADE-DA93E0CA023E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76962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762000" y="1905000"/>
            <a:ext cx="3771900" cy="40386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86300" y="1905000"/>
            <a:ext cx="3771900" cy="40386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F9A92-59C3-44E6-9394-638314F7BC1D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228600" y="381000"/>
            <a:ext cx="8686800" cy="5638800"/>
          </a:xfrm>
          <a:prstGeom prst="roundRect">
            <a:avLst>
              <a:gd name="adj" fmla="val 7912"/>
            </a:avLst>
          </a:prstGeom>
          <a:solidFill>
            <a:schemeClr val="folHlink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cs-CZ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white">
          <a:xfrm>
            <a:off x="327025" y="488950"/>
            <a:ext cx="8435975" cy="4768850"/>
          </a:xfrm>
          <a:prstGeom prst="roundRect">
            <a:avLst>
              <a:gd name="adj" fmla="val 7310"/>
            </a:avLst>
          </a:prstGeom>
          <a:solidFill>
            <a:schemeClr val="bg1"/>
          </a:solidFill>
          <a:ln>
            <a:noFill/>
          </a:ln>
          <a:extLst/>
        </p:spPr>
        <p:txBody>
          <a:bodyPr wrap="none" anchor="ctr"/>
          <a:lstStyle/>
          <a:p>
            <a:pPr algn="ctr">
              <a:defRPr/>
            </a:pPr>
            <a:endParaRPr lang="cs-CZ" sz="2400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blackWhite">
          <a:xfrm>
            <a:off x="1371600" y="3338513"/>
            <a:ext cx="6400800" cy="2286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08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cs-CZ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11674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685800" y="857250"/>
            <a:ext cx="7772400" cy="2266950"/>
          </a:xfrm>
        </p:spPr>
        <p:txBody>
          <a:bodyPr anchor="ctr" anchorCtr="1"/>
          <a:lstStyle>
            <a:lvl1pPr algn="ctr">
              <a:defRPr sz="4100" i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11674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752600" y="3567113"/>
            <a:ext cx="5410200" cy="19050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 sz="3300"/>
            </a:lvl1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xfrm>
            <a:off x="3352800" y="6391275"/>
            <a:ext cx="2895600" cy="457200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391275"/>
            <a:ext cx="1600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0E0EB9-EF3B-4C59-8483-1E54E15A6894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8EAB0D-26A4-49D0-8361-8B2AD6C39F66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7284DB-2061-4A48-BD0C-725BD7CE1AE2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2A309D-FD84-427C-921C-B53CB4CD6271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62000" y="1905000"/>
            <a:ext cx="37719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86300" y="1905000"/>
            <a:ext cx="37719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7B12B-B563-41FA-BAF2-BCDCB36395D0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72E3B0-EF4D-4DB9-B17E-8F7C4AA298D5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1CCFCF-8C25-4CAD-B205-4C78D6F0C54C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A8004A-83D3-4F40-8A46-61134C1BC579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3C65FD-856B-4226-BCD4-87C1BB89179A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dirty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3A13FF-B6B6-4394-83C6-D68E95891F89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02C4FE-6429-48F1-B651-F3451CC35DE8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34150" y="533400"/>
            <a:ext cx="1924050" cy="5410200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762000" y="533400"/>
            <a:ext cx="5619750" cy="5410200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19E4E-8FC7-4898-8BBB-AA187BDA0FD6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Nadpis a obsah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76962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62000" y="1905000"/>
            <a:ext cx="7696200" cy="19431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62000" y="4000500"/>
            <a:ext cx="7696200" cy="19431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221045-507C-474B-8C12-8FCB4A7CF56E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76962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762000" y="1905000"/>
            <a:ext cx="7696200" cy="4038600"/>
          </a:xfrm>
        </p:spPr>
        <p:txBody>
          <a:bodyPr/>
          <a:lstStyle/>
          <a:p>
            <a:pPr lvl="0"/>
            <a:endParaRPr lang="cs-CZ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C3BACF-C72D-478C-AE9D-7D436EF1D105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62000" y="1905000"/>
            <a:ext cx="37719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86300" y="1905000"/>
            <a:ext cx="37719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8637C-9936-44F2-8BA2-54E61B9B4174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0" y="533400"/>
            <a:ext cx="76962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62000" y="1905000"/>
            <a:ext cx="3771900" cy="40386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86300" y="1905000"/>
            <a:ext cx="3771900" cy="40386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5CBC9D-EA5F-43C1-8D62-F5AA0D5442F7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00F9BB-F46F-4B58-B59B-5E3A4F7A862C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624549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286654-0C37-413D-9D09-125BE4EBBEE4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720819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D84DB0-5AB7-4450-94F3-0CF3D655A3E3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73954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FB32D3-F8D7-459F-B128-C23F30339474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000064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67AC79-E2B1-4CE7-8836-B9A132C71117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441194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34E6F5-EE52-4A98-A1D7-772F13A69586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848739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7E5BD8-70F5-4013-A91C-A78D7444D8BD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183164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A44648-3223-43B6-93D7-F6A8B6E5D01D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876750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ED17A9-6684-420D-ADF5-076441496F39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527135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031600-92D1-41DC-B833-74EDF084B14F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5FA7EE-4B66-4294-98A6-6B2839165C74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717864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4D2A5B-37F3-4288-A0A0-91AF80CC14D0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961902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Nadpis a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graf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CF6B078-BD3A-41DD-A5C5-D7CF12573E73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917522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00F9BB-F46F-4B58-B59B-5E3A4F7A862C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619556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286654-0C37-413D-9D09-125BE4EBBEE4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064227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D84DB0-5AB7-4450-94F3-0CF3D655A3E3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902264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FB32D3-F8D7-459F-B128-C23F30339474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685851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67AC79-E2B1-4CE7-8836-B9A132C71117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338546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34E6F5-EE52-4A98-A1D7-772F13A69586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173691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7E5BD8-70F5-4013-A91C-A78D7444D8BD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74806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93F17F-FE16-4A98-BEFD-41F69ED74FEC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A44648-3223-43B6-93D7-F6A8B6E5D01D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784791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ED17A9-6684-420D-ADF5-076441496F39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54125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5FA7EE-4B66-4294-98A6-6B2839165C74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193261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4D2A5B-37F3-4288-A0A0-91AF80CC14D0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078362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Nadpis a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graf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CF6B078-BD3A-41DD-A5C5-D7CF12573E73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087589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00F9BB-F46F-4B58-B59B-5E3A4F7A862C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639292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286654-0C37-413D-9D09-125BE4EBBEE4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853699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D84DB0-5AB7-4450-94F3-0CF3D655A3E3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816281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FB32D3-F8D7-459F-B128-C23F30339474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015442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67AC79-E2B1-4CE7-8836-B9A132C71117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843679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144E94-2C4B-4482-B6AC-E9287DFE8032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34E6F5-EE52-4A98-A1D7-772F13A69586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970453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7E5BD8-70F5-4013-A91C-A78D7444D8BD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4803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A44648-3223-43B6-93D7-F6A8B6E5D01D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071462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ED17A9-6684-420D-ADF5-076441496F39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749666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5FA7EE-4B66-4294-98A6-6B2839165C74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782262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4D2A5B-37F3-4288-A0A0-91AF80CC14D0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734943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Nadpis a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graf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CF6B078-BD3A-41DD-A5C5-D7CF12573E73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785786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00F9BB-F46F-4B58-B59B-5E3A4F7A862C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876664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286654-0C37-413D-9D09-125BE4EBBEE4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141946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D84DB0-5AB7-4450-94F3-0CF3D655A3E3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07492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11320-A2C8-4651-BB74-626BFACB06F3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FB32D3-F8D7-459F-B128-C23F30339474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348932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67AC79-E2B1-4CE7-8836-B9A132C71117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632448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34E6F5-EE52-4A98-A1D7-772F13A69586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831731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7E5BD8-70F5-4013-A91C-A78D7444D8BD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73434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A44648-3223-43B6-93D7-F6A8B6E5D01D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755962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ED17A9-6684-420D-ADF5-076441496F39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641158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5FA7EE-4B66-4294-98A6-6B2839165C74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249611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4D2A5B-37F3-4288-A0A0-91AF80CC14D0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396149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Nadpis a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graf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CF6B078-BD3A-41DD-A5C5-D7CF12573E73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915625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F71A9F-BC8E-4F5C-93D4-8B0298EAA8A5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513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dirty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1B366-140E-4319-988C-9CDF7173700C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3D0F08-7304-4CC6-BA61-C63EFF2F134C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9794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F7BF77-9855-48A2-814A-647E1A204873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18499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E3D5DA-F13F-42C0-ACAB-D8DC37D14227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64264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243FA3-42C1-4DEC-8BA7-E96F4ED5941A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46925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77A8FF-E799-4F64-8BC1-6ED04B4B84CE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55086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84CD9F-39AF-4140-B7AA-585E1AA95BC8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51267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8CCE17-A377-4C11-BAC0-1FF120188B68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41355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DC7685-2FF5-4DBA-BD41-FC7B0F4B6F31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15101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2DEA96-4D87-4881-B19C-6902490E007B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67790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4382B3-7989-451D-A887-FCF7141B6BCE}" type="slidenum">
              <a:rPr lang="en-GB">
                <a:solidFill>
                  <a:srgbClr val="000000"/>
                </a:solidFill>
              </a:rPr>
              <a:pPr/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270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slideLayout" Target="../slideLayouts/slideLayout10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533400"/>
            <a:ext cx="7696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905000"/>
            <a:ext cx="7696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157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6391275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400" dirty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57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4039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400" dirty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57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40080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7E5360F-2D47-49F4-B547-0BA5B7D4F8FF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  <p:grpSp>
        <p:nvGrpSpPr>
          <p:cNvPr id="1031" name="Group 7"/>
          <p:cNvGrpSpPr>
            <a:grpSpLocks/>
          </p:cNvGrpSpPr>
          <p:nvPr/>
        </p:nvGrpSpPr>
        <p:grpSpPr bwMode="auto">
          <a:xfrm>
            <a:off x="168275" y="228600"/>
            <a:ext cx="8823325" cy="6096000"/>
            <a:chOff x="106" y="144"/>
            <a:chExt cx="5558" cy="3840"/>
          </a:xfrm>
        </p:grpSpPr>
        <p:sp>
          <p:nvSpPr>
            <p:cNvPr id="1032" name="AutoShape 8"/>
            <p:cNvSpPr>
              <a:spLocks noChangeArrowheads="1"/>
            </p:cNvSpPr>
            <p:nvPr/>
          </p:nvSpPr>
          <p:spPr bwMode="auto">
            <a:xfrm>
              <a:off x="106" y="144"/>
              <a:ext cx="5558" cy="3840"/>
            </a:xfrm>
            <a:prstGeom prst="roundRect">
              <a:avLst>
                <a:gd name="adj" fmla="val 11046"/>
              </a:avLst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 algn="ctr">
                <a:defRPr/>
              </a:pPr>
              <a:endParaRPr lang="cs-CZ" sz="2400" dirty="0">
                <a:latin typeface="Times New Roman" pitchFamily="18" charset="0"/>
                <a:cs typeface="+mn-cs"/>
              </a:endParaRPr>
            </a:p>
          </p:txBody>
        </p:sp>
        <p:sp>
          <p:nvSpPr>
            <p:cNvPr id="1033" name="Line 9"/>
            <p:cNvSpPr>
              <a:spLocks noChangeShapeType="1"/>
            </p:cNvSpPr>
            <p:nvPr/>
          </p:nvSpPr>
          <p:spPr bwMode="auto">
            <a:xfrm>
              <a:off x="480" y="1077"/>
              <a:ext cx="4848" cy="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None/>
                <a:defRPr/>
              </a:pPr>
              <a:endParaRPr lang="cs-CZ" dirty="0"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67" r:id="rId1"/>
    <p:sldLayoutId id="2147484668" r:id="rId2"/>
    <p:sldLayoutId id="2147484669" r:id="rId3"/>
    <p:sldLayoutId id="2147484670" r:id="rId4"/>
    <p:sldLayoutId id="2147484671" r:id="rId5"/>
    <p:sldLayoutId id="2147484672" r:id="rId6"/>
    <p:sldLayoutId id="2147484673" r:id="rId7"/>
    <p:sldLayoutId id="2147484674" r:id="rId8"/>
    <p:sldLayoutId id="2147484675" r:id="rId9"/>
    <p:sldLayoutId id="2147484676" r:id="rId10"/>
    <p:sldLayoutId id="2147484677" r:id="rId11"/>
    <p:sldLayoutId id="2147484678" r:id="rId12"/>
    <p:sldLayoutId id="2147484679" r:id="rId13"/>
    <p:sldLayoutId id="2147484680" r:id="rId14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pitchFamily="2" charset="2"/>
        <a:buChar char="l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50000"/>
        <a:buChar char="•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50000"/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5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533400"/>
            <a:ext cx="7696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905000"/>
            <a:ext cx="7696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29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6391275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400" dirty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29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4039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400" dirty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29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40080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5FA3CC0-2CD3-4265-8042-6391F8F007B0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  <p:grpSp>
        <p:nvGrpSpPr>
          <p:cNvPr id="16391" name="Group 7"/>
          <p:cNvGrpSpPr>
            <a:grpSpLocks/>
          </p:cNvGrpSpPr>
          <p:nvPr/>
        </p:nvGrpSpPr>
        <p:grpSpPr bwMode="auto">
          <a:xfrm>
            <a:off x="168275" y="228600"/>
            <a:ext cx="8823325" cy="6096000"/>
            <a:chOff x="106" y="144"/>
            <a:chExt cx="5558" cy="3840"/>
          </a:xfrm>
        </p:grpSpPr>
        <p:sp>
          <p:nvSpPr>
            <p:cNvPr id="2056" name="AutoShape 8"/>
            <p:cNvSpPr>
              <a:spLocks noChangeArrowheads="1"/>
            </p:cNvSpPr>
            <p:nvPr/>
          </p:nvSpPr>
          <p:spPr bwMode="auto">
            <a:xfrm>
              <a:off x="106" y="144"/>
              <a:ext cx="5558" cy="3840"/>
            </a:xfrm>
            <a:prstGeom prst="roundRect">
              <a:avLst>
                <a:gd name="adj" fmla="val 11046"/>
              </a:avLst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 algn="ctr">
                <a:defRPr/>
              </a:pPr>
              <a:endParaRPr lang="cs-CZ" sz="2400" dirty="0">
                <a:latin typeface="Times New Roman" pitchFamily="18" charset="0"/>
                <a:cs typeface="+mn-cs"/>
              </a:endParaRPr>
            </a:p>
          </p:txBody>
        </p:sp>
        <p:sp>
          <p:nvSpPr>
            <p:cNvPr id="2057" name="Line 9"/>
            <p:cNvSpPr>
              <a:spLocks noChangeShapeType="1"/>
            </p:cNvSpPr>
            <p:nvPr/>
          </p:nvSpPr>
          <p:spPr bwMode="auto">
            <a:xfrm>
              <a:off x="480" y="1077"/>
              <a:ext cx="4848" cy="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chemeClr val="bg2"/>
                </a:buClr>
                <a:buSzPct val="70000"/>
                <a:buFont typeface="Wingdings" pitchFamily="2" charset="2"/>
                <a:buNone/>
                <a:defRPr/>
              </a:pPr>
              <a:endParaRPr lang="cs-CZ" dirty="0"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81" r:id="rId1"/>
    <p:sldLayoutId id="2147484682" r:id="rId2"/>
    <p:sldLayoutId id="2147484683" r:id="rId3"/>
    <p:sldLayoutId id="2147484684" r:id="rId4"/>
    <p:sldLayoutId id="2147484685" r:id="rId5"/>
    <p:sldLayoutId id="2147484686" r:id="rId6"/>
    <p:sldLayoutId id="2147484687" r:id="rId7"/>
    <p:sldLayoutId id="2147484688" r:id="rId8"/>
    <p:sldLayoutId id="2147484689" r:id="rId9"/>
    <p:sldLayoutId id="2147484690" r:id="rId10"/>
    <p:sldLayoutId id="2147484691" r:id="rId11"/>
    <p:sldLayoutId id="2147484692" r:id="rId12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pitchFamily="2" charset="2"/>
        <a:buChar char="l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50000"/>
        <a:buChar char="•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50000"/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5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533400"/>
            <a:ext cx="7696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905000"/>
            <a:ext cx="76962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1571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0" y="6391275"/>
            <a:ext cx="2057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400" dirty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571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40397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400" dirty="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1571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400800"/>
            <a:ext cx="1600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75200FE1-EAAA-4B56-971E-DD30D235BA31}" type="slidenum">
              <a:rPr lang="cs-CZ"/>
              <a:pPr>
                <a:defRPr/>
              </a:pPr>
              <a:t>‹#›</a:t>
            </a:fld>
            <a:endParaRPr lang="cs-CZ" dirty="0"/>
          </a:p>
        </p:txBody>
      </p:sp>
      <p:grpSp>
        <p:nvGrpSpPr>
          <p:cNvPr id="45063" name="Group 7"/>
          <p:cNvGrpSpPr>
            <a:grpSpLocks/>
          </p:cNvGrpSpPr>
          <p:nvPr/>
        </p:nvGrpSpPr>
        <p:grpSpPr bwMode="auto">
          <a:xfrm>
            <a:off x="168275" y="228600"/>
            <a:ext cx="8823325" cy="6096000"/>
            <a:chOff x="106" y="144"/>
            <a:chExt cx="5558" cy="3840"/>
          </a:xfrm>
        </p:grpSpPr>
        <p:sp>
          <p:nvSpPr>
            <p:cNvPr id="1032" name="AutoShape 8"/>
            <p:cNvSpPr>
              <a:spLocks noChangeArrowheads="1"/>
            </p:cNvSpPr>
            <p:nvPr/>
          </p:nvSpPr>
          <p:spPr bwMode="auto">
            <a:xfrm>
              <a:off x="106" y="144"/>
              <a:ext cx="5558" cy="3840"/>
            </a:xfrm>
            <a:prstGeom prst="roundRect">
              <a:avLst>
                <a:gd name="adj" fmla="val 11046"/>
              </a:avLst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 algn="ctr">
                <a:defRPr/>
              </a:pPr>
              <a:endParaRPr lang="cs-CZ" sz="2400" dirty="0">
                <a:solidFill>
                  <a:srgbClr val="000000"/>
                </a:solidFill>
                <a:latin typeface="Times New Roman" pitchFamily="18" charset="0"/>
                <a:cs typeface="+mn-cs"/>
              </a:endParaRPr>
            </a:p>
          </p:txBody>
        </p:sp>
        <p:sp>
          <p:nvSpPr>
            <p:cNvPr id="1033" name="Line 9"/>
            <p:cNvSpPr>
              <a:spLocks noChangeShapeType="1"/>
            </p:cNvSpPr>
            <p:nvPr/>
          </p:nvSpPr>
          <p:spPr bwMode="auto">
            <a:xfrm>
              <a:off x="480" y="1077"/>
              <a:ext cx="4848" cy="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xtLst/>
          </p:spPr>
          <p:txBody>
            <a:bodyPr/>
            <a:lstStyle/>
            <a:p>
              <a:pPr>
                <a:lnSpc>
                  <a:spcPct val="80000"/>
                </a:lnSpc>
                <a:spcBef>
                  <a:spcPct val="20000"/>
                </a:spcBef>
                <a:buClr>
                  <a:srgbClr val="5F5F5F"/>
                </a:buClr>
                <a:buSzPct val="70000"/>
                <a:buFont typeface="Wingdings" pitchFamily="2" charset="2"/>
                <a:buNone/>
                <a:defRPr/>
              </a:pPr>
              <a:endParaRPr lang="cs-CZ" dirty="0">
                <a:solidFill>
                  <a:srgbClr val="000000"/>
                </a:solidFill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07" r:id="rId1"/>
    <p:sldLayoutId id="2147484666" r:id="rId2"/>
    <p:sldLayoutId id="2147484665" r:id="rId3"/>
    <p:sldLayoutId id="2147484664" r:id="rId4"/>
    <p:sldLayoutId id="2147484663" r:id="rId5"/>
    <p:sldLayoutId id="2147484662" r:id="rId6"/>
    <p:sldLayoutId id="2147484661" r:id="rId7"/>
    <p:sldLayoutId id="2147484660" r:id="rId8"/>
    <p:sldLayoutId id="2147484659" r:id="rId9"/>
    <p:sldLayoutId id="2147484658" r:id="rId10"/>
    <p:sldLayoutId id="2147484657" r:id="rId11"/>
    <p:sldLayoutId id="2147484656" r:id="rId12"/>
    <p:sldLayoutId id="2147484655" r:id="rId13"/>
    <p:sldLayoutId id="2147484654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pitchFamily="2" charset="2"/>
        <a:buChar char="l"/>
        <a:defRPr sz="3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50000"/>
        <a:buChar char="•"/>
        <a:defRPr sz="26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50000"/>
        <a:buChar char="•"/>
        <a:defRPr sz="22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50000"/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effectLst/>
              </a:defRPr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effectLst/>
              </a:defRPr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effectLst/>
              </a:defRPr>
            </a:lvl1pPr>
          </a:lstStyle>
          <a:p>
            <a:fld id="{72A008AE-0C40-4B8E-A593-C21969023BE1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5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9" r:id="rId1"/>
    <p:sldLayoutId id="2147484710" r:id="rId2"/>
    <p:sldLayoutId id="2147484711" r:id="rId3"/>
    <p:sldLayoutId id="2147484712" r:id="rId4"/>
    <p:sldLayoutId id="2147484713" r:id="rId5"/>
    <p:sldLayoutId id="2147484714" r:id="rId6"/>
    <p:sldLayoutId id="2147484715" r:id="rId7"/>
    <p:sldLayoutId id="2147484716" r:id="rId8"/>
    <p:sldLayoutId id="2147484717" r:id="rId9"/>
    <p:sldLayoutId id="2147484718" r:id="rId10"/>
    <p:sldLayoutId id="2147484719" r:id="rId11"/>
    <p:sldLayoutId id="2147484720" r:id="rId12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effectLst/>
              </a:defRPr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effectLst/>
              </a:defRPr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effectLst/>
              </a:defRPr>
            </a:lvl1pPr>
          </a:lstStyle>
          <a:p>
            <a:fld id="{72A008AE-0C40-4B8E-A593-C21969023BE1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80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22" r:id="rId1"/>
    <p:sldLayoutId id="2147484723" r:id="rId2"/>
    <p:sldLayoutId id="2147484724" r:id="rId3"/>
    <p:sldLayoutId id="2147484725" r:id="rId4"/>
    <p:sldLayoutId id="2147484726" r:id="rId5"/>
    <p:sldLayoutId id="2147484727" r:id="rId6"/>
    <p:sldLayoutId id="2147484728" r:id="rId7"/>
    <p:sldLayoutId id="2147484729" r:id="rId8"/>
    <p:sldLayoutId id="2147484730" r:id="rId9"/>
    <p:sldLayoutId id="2147484731" r:id="rId10"/>
    <p:sldLayoutId id="2147484732" r:id="rId11"/>
    <p:sldLayoutId id="2147484733" r:id="rId12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effectLst/>
              </a:defRPr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effectLst/>
              </a:defRPr>
            </a:lvl1pPr>
          </a:lstStyle>
          <a:p>
            <a:endParaRPr lang="cs-CZ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effectLst/>
              </a:defRPr>
            </a:lvl1pPr>
          </a:lstStyle>
          <a:p>
            <a:fld id="{72A008AE-0C40-4B8E-A593-C21969023BE1}" type="slidenum">
              <a:rPr lang="cs-CZ">
                <a:solidFill>
                  <a:srgbClr val="000000"/>
                </a:solidFill>
              </a:rPr>
              <a:pPr/>
              <a:t>‹#›</a:t>
            </a:fld>
            <a:endParaRPr lang="cs-CZ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393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5" r:id="rId1"/>
    <p:sldLayoutId id="2147484736" r:id="rId2"/>
    <p:sldLayoutId id="2147484737" r:id="rId3"/>
    <p:sldLayoutId id="2147484738" r:id="rId4"/>
    <p:sldLayoutId id="2147484739" r:id="rId5"/>
    <p:sldLayoutId id="2147484740" r:id="rId6"/>
    <p:sldLayoutId id="2147484741" r:id="rId7"/>
    <p:sldLayoutId id="2147484742" r:id="rId8"/>
    <p:sldLayoutId id="2147484743" r:id="rId9"/>
    <p:sldLayoutId id="2147484744" r:id="rId10"/>
    <p:sldLayoutId id="2147484745" r:id="rId11"/>
    <p:sldLayoutId id="2147484746" r:id="rId12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effectLst/>
              </a:defRPr>
            </a:lvl1pPr>
          </a:lstStyle>
          <a:p>
            <a:endParaRPr lang="cs-CZ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effectLst/>
              </a:defRPr>
            </a:lvl1pPr>
          </a:lstStyle>
          <a:p>
            <a:endParaRPr lang="cs-CZ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effectLst/>
              </a:defRPr>
            </a:lvl1pPr>
          </a:lstStyle>
          <a:p>
            <a:fld id="{72A008AE-0C40-4B8E-A593-C21969023BE1}" type="slidenum">
              <a:rPr lang="cs-CZ">
                <a:solidFill>
                  <a:srgbClr val="000000"/>
                </a:solidFill>
                <a:cs typeface="+mn-cs"/>
              </a:rPr>
              <a:pPr/>
              <a:t>‹#›</a:t>
            </a:fld>
            <a:endParaRPr lang="cs-CZ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5615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48" r:id="rId1"/>
    <p:sldLayoutId id="2147484749" r:id="rId2"/>
    <p:sldLayoutId id="2147484750" r:id="rId3"/>
    <p:sldLayoutId id="2147484751" r:id="rId4"/>
    <p:sldLayoutId id="2147484752" r:id="rId5"/>
    <p:sldLayoutId id="2147484753" r:id="rId6"/>
    <p:sldLayoutId id="2147484754" r:id="rId7"/>
    <p:sldLayoutId id="2147484755" r:id="rId8"/>
    <p:sldLayoutId id="2147484756" r:id="rId9"/>
    <p:sldLayoutId id="2147484757" r:id="rId10"/>
    <p:sldLayoutId id="2147484758" r:id="rId11"/>
    <p:sldLayoutId id="2147484759" r:id="rId12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Klepnutím lze upravit styly předlohy textu.</a:t>
            </a:r>
          </a:p>
          <a:p>
            <a:pPr lvl="1"/>
            <a:r>
              <a:rPr lang="en-GB" smtClean="0"/>
              <a:t>Druhá úroveň</a:t>
            </a:r>
          </a:p>
          <a:p>
            <a:pPr lvl="2"/>
            <a:r>
              <a:rPr lang="en-GB" smtClean="0"/>
              <a:t>Třetí úroveň</a:t>
            </a:r>
          </a:p>
          <a:p>
            <a:pPr lvl="3"/>
            <a:r>
              <a:rPr lang="en-GB" smtClean="0"/>
              <a:t>Čtvrtá úroveň</a:t>
            </a:r>
          </a:p>
          <a:p>
            <a:pPr lvl="4"/>
            <a:r>
              <a:rPr lang="en-GB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GB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GB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3D6EACF-015B-46AB-A3F6-AC034F0A983F}" type="slidenum">
              <a:rPr lang="en-GB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GB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8059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1" r:id="rId1"/>
    <p:sldLayoutId id="2147484762" r:id="rId2"/>
    <p:sldLayoutId id="2147484763" r:id="rId3"/>
    <p:sldLayoutId id="2147484764" r:id="rId4"/>
    <p:sldLayoutId id="2147484765" r:id="rId5"/>
    <p:sldLayoutId id="2147484766" r:id="rId6"/>
    <p:sldLayoutId id="2147484767" r:id="rId7"/>
    <p:sldLayoutId id="2147484768" r:id="rId8"/>
    <p:sldLayoutId id="2147484769" r:id="rId9"/>
    <p:sldLayoutId id="2147484770" r:id="rId10"/>
    <p:sldLayoutId id="2147484771" r:id="rId11"/>
    <p:sldLayoutId id="2147484772" r:id="rId12"/>
    <p:sldLayoutId id="2147484773" r:id="rId13"/>
    <p:sldLayoutId id="2147484774" r:id="rId14"/>
    <p:sldLayoutId id="2147484775" r:id="rId15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6.xml"/><Relationship Id="rId1" Type="http://schemas.openxmlformats.org/officeDocument/2006/relationships/themeOverride" Target="../theme/themeOverride1.xml"/><Relationship Id="rId5" Type="http://schemas.openxmlformats.org/officeDocument/2006/relationships/image" Target="file:///C:\WINWORD\CLIPART\CROWD.WMF" TargetMode="External"/><Relationship Id="rId4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7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7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7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7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7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7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7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7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7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7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7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7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7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7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wmf"/><Relationship Id="rId1" Type="http://schemas.openxmlformats.org/officeDocument/2006/relationships/slideLayout" Target="../slideLayouts/slideLayout71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71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9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9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5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5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0.xml"/><Relationship Id="rId1" Type="http://schemas.openxmlformats.org/officeDocument/2006/relationships/themeOverride" Target="../theme/themeOverride5.xml"/><Relationship Id="rId4" Type="http://schemas.openxmlformats.org/officeDocument/2006/relationships/hyperlink" Target="http://www.czso.cz/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zis.cz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czisk.sk/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zso.cz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://www.statistics.sk/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zis.cz/publikace/zdravotnicka-rocenka-ceske-republiky-2009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uzis.cz/category/edice/publikace/zdravotnicka-statistika" TargetMode="Externa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zis.cz/katalog/klasifikace/mkn-10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0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3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7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7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7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7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7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908050"/>
            <a:ext cx="8032750" cy="2376488"/>
          </a:xfrm>
        </p:spPr>
        <p:txBody>
          <a:bodyPr/>
          <a:lstStyle/>
          <a:p>
            <a:pPr algn="ctr" eaLnBrk="1" hangingPunct="1"/>
            <a:r>
              <a:rPr lang="cs-CZ" sz="3600" b="1" dirty="0" smtClean="0">
                <a:solidFill>
                  <a:srgbClr val="0000CC"/>
                </a:solidFill>
              </a:rPr>
              <a:t/>
            </a:r>
            <a:br>
              <a:rPr lang="cs-CZ" sz="3600" b="1" dirty="0" smtClean="0">
                <a:solidFill>
                  <a:srgbClr val="0000CC"/>
                </a:solidFill>
              </a:rPr>
            </a:br>
            <a:r>
              <a:rPr lang="cs-CZ" sz="3600" b="1" dirty="0" smtClean="0">
                <a:solidFill>
                  <a:srgbClr val="0000CC"/>
                </a:solidFill>
              </a:rPr>
              <a:t/>
            </a:r>
            <a:br>
              <a:rPr lang="cs-CZ" sz="3600" b="1" dirty="0" smtClean="0">
                <a:solidFill>
                  <a:srgbClr val="0000CC"/>
                </a:solidFill>
              </a:rPr>
            </a:br>
            <a:r>
              <a:rPr lang="cs-CZ" sz="3600" b="1" dirty="0" smtClean="0">
                <a:solidFill>
                  <a:srgbClr val="0000CC"/>
                </a:solidFill>
              </a:rPr>
              <a:t/>
            </a:r>
            <a:br>
              <a:rPr lang="cs-CZ" sz="3600" b="1" dirty="0" smtClean="0">
                <a:solidFill>
                  <a:srgbClr val="0000CC"/>
                </a:solidFill>
              </a:rPr>
            </a:br>
            <a:r>
              <a:rPr lang="cs-CZ" sz="3600" b="1" dirty="0" smtClean="0">
                <a:solidFill>
                  <a:srgbClr val="0000CC"/>
                </a:solidFill>
              </a:rPr>
              <a:t/>
            </a:r>
            <a:br>
              <a:rPr lang="cs-CZ" sz="3600" b="1" dirty="0" smtClean="0">
                <a:solidFill>
                  <a:srgbClr val="0000CC"/>
                </a:solidFill>
              </a:rPr>
            </a:br>
            <a:r>
              <a:rPr lang="cs-CZ" sz="3600" b="1" dirty="0" smtClean="0">
                <a:solidFill>
                  <a:srgbClr val="0000CC"/>
                </a:solidFill>
              </a:rPr>
              <a:t>   </a:t>
            </a:r>
            <a:r>
              <a:rPr lang="cs-CZ" sz="3600" dirty="0" smtClean="0">
                <a:solidFill>
                  <a:srgbClr val="0000CC"/>
                </a:solidFill>
              </a:rPr>
              <a:t>SOCIÁLNÍ LÉKAŘSTVÍ A VEŘEJNÉ ZDRAVOTNICTVÍ </a:t>
            </a:r>
            <a:br>
              <a:rPr lang="cs-CZ" sz="3600" dirty="0" smtClean="0">
                <a:solidFill>
                  <a:srgbClr val="0000CC"/>
                </a:solidFill>
              </a:rPr>
            </a:br>
            <a:r>
              <a:rPr lang="cs-CZ" sz="3600" dirty="0" smtClean="0">
                <a:solidFill>
                  <a:srgbClr val="0000CC"/>
                </a:solidFill>
              </a:rPr>
              <a:t/>
            </a:r>
            <a:br>
              <a:rPr lang="cs-CZ" sz="3600" dirty="0" smtClean="0">
                <a:solidFill>
                  <a:srgbClr val="0000CC"/>
                </a:solidFill>
              </a:rPr>
            </a:br>
            <a:r>
              <a:rPr lang="cs-CZ" sz="2800" b="1" dirty="0" smtClean="0">
                <a:solidFill>
                  <a:schemeClr val="tx1"/>
                </a:solidFill>
                <a:latin typeface="Arial" charset="0"/>
              </a:rPr>
              <a:t>Jaro </a:t>
            </a:r>
            <a:r>
              <a:rPr lang="cs-CZ" sz="2800" b="1" dirty="0" smtClean="0">
                <a:solidFill>
                  <a:schemeClr val="tx1"/>
                </a:solidFill>
                <a:latin typeface="Arial" charset="0"/>
              </a:rPr>
              <a:t>2015               </a:t>
            </a:r>
            <a:r>
              <a:rPr lang="cs-CZ" sz="2800" b="1" dirty="0" smtClean="0">
                <a:solidFill>
                  <a:schemeClr val="tx1"/>
                </a:solidFill>
                <a:latin typeface="Arial" charset="0"/>
              </a:rPr>
              <a:t>Mgr. Pavlína Kaňová, Ph.D.</a:t>
            </a:r>
            <a:r>
              <a:rPr lang="cs-CZ" sz="2800" dirty="0" smtClean="0">
                <a:solidFill>
                  <a:schemeClr val="tx1"/>
                </a:solidFill>
                <a:latin typeface="Arial" charset="0"/>
              </a:rPr>
              <a:t/>
            </a:r>
            <a:br>
              <a:rPr lang="cs-CZ" sz="2800" dirty="0" smtClean="0">
                <a:solidFill>
                  <a:schemeClr val="tx1"/>
                </a:solidFill>
                <a:latin typeface="Arial" charset="0"/>
              </a:rPr>
            </a:br>
            <a:r>
              <a:rPr lang="cs-CZ" sz="2800" dirty="0" smtClean="0">
                <a:solidFill>
                  <a:schemeClr val="tx1"/>
                </a:solidFill>
                <a:latin typeface="Arial" charset="0"/>
              </a:rPr>
              <a:t>			       </a:t>
            </a:r>
            <a:r>
              <a:rPr lang="cs-CZ" sz="2400" dirty="0" smtClean="0">
                <a:solidFill>
                  <a:schemeClr val="tx1"/>
                </a:solidFill>
                <a:latin typeface="Arial" charset="0"/>
              </a:rPr>
              <a:t>e-mail: pkanova@med.muni.cz</a:t>
            </a:r>
            <a:endParaRPr lang="cs-CZ" sz="2400" dirty="0" smtClean="0">
              <a:solidFill>
                <a:schemeClr val="tx1"/>
              </a:solidFill>
            </a:endParaRPr>
          </a:p>
        </p:txBody>
      </p:sp>
      <p:pic>
        <p:nvPicPr>
          <p:cNvPr id="62466" name="Picture 4" descr="C:\WINWORD\CLIPART\CROWD.WMF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r:link="rId5"/>
          <a:srcRect/>
          <a:stretch>
            <a:fillRect/>
          </a:stretch>
        </p:blipFill>
        <p:spPr>
          <a:xfrm>
            <a:off x="2411413" y="3500438"/>
            <a:ext cx="3916362" cy="2243137"/>
          </a:xfr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>
          <a:xfrm>
            <a:off x="390525" y="0"/>
            <a:ext cx="8229600" cy="1143000"/>
          </a:xfrm>
        </p:spPr>
        <p:txBody>
          <a:bodyPr/>
          <a:lstStyle/>
          <a:p>
            <a:r>
              <a:rPr lang="cs-CZ" sz="4000" b="1" dirty="0">
                <a:solidFill>
                  <a:schemeClr val="accent2"/>
                </a:solidFill>
              </a:rPr>
              <a:t>SOCIÁLNÍ HODNOTA </a:t>
            </a:r>
            <a:r>
              <a:rPr lang="cs-CZ" sz="4000" b="1" dirty="0" smtClean="0">
                <a:solidFill>
                  <a:schemeClr val="accent2"/>
                </a:solidFill>
              </a:rPr>
              <a:t>ZDRAVÍ</a:t>
            </a:r>
            <a:endParaRPr lang="cs-CZ" sz="4000" b="1" dirty="0">
              <a:solidFill>
                <a:schemeClr val="accent2"/>
              </a:solidFill>
            </a:endParaRPr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0075" y="1181100"/>
            <a:ext cx="8229600" cy="5362575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cs-CZ" dirty="0"/>
              <a:t>Historicky </a:t>
            </a:r>
            <a:r>
              <a:rPr lang="cs-CZ" dirty="0" smtClean="0"/>
              <a:t>-</a:t>
            </a:r>
            <a:r>
              <a:rPr lang="cs-CZ" dirty="0"/>
              <a:t> </a:t>
            </a:r>
            <a:r>
              <a:rPr lang="cs-CZ" b="1" dirty="0" smtClean="0"/>
              <a:t>vojenské hledisko </a:t>
            </a:r>
            <a:r>
              <a:rPr lang="cs-CZ" dirty="0"/>
              <a:t>– armáda potřebovala zdravé muže. </a:t>
            </a:r>
          </a:p>
          <a:p>
            <a:pPr>
              <a:spcAft>
                <a:spcPts val="1200"/>
              </a:spcAft>
            </a:pPr>
            <a:r>
              <a:rPr lang="cs-CZ" b="1" dirty="0"/>
              <a:t>Ekonomický aspekt </a:t>
            </a:r>
            <a:r>
              <a:rPr lang="cs-CZ" dirty="0"/>
              <a:t>- výrobní organizace potřebovaly zdravé pracovníky. </a:t>
            </a:r>
          </a:p>
          <a:p>
            <a:pPr>
              <a:spcAft>
                <a:spcPts val="1200"/>
              </a:spcAft>
            </a:pPr>
            <a:r>
              <a:rPr lang="cs-CZ" b="1" dirty="0"/>
              <a:t>Sociální hodnota</a:t>
            </a:r>
            <a:r>
              <a:rPr lang="cs-CZ" dirty="0"/>
              <a:t> zdraví je ovšem mnohem bohatší. Jde o bezpečnost </a:t>
            </a:r>
            <a:r>
              <a:rPr lang="cs-CZ" dirty="0" smtClean="0"/>
              <a:t>a spokojenost </a:t>
            </a:r>
            <a:r>
              <a:rPr lang="cs-CZ" dirty="0"/>
              <a:t>lidí, o právo žít ve zdravém prostředí a ve zdravé společnosti. </a:t>
            </a:r>
          </a:p>
          <a:p>
            <a:endParaRPr lang="cs-CZ" dirty="0">
              <a:solidFill>
                <a:srgbClr val="24559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76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00" y="0"/>
            <a:ext cx="6146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7043" name="Text Box 3"/>
          <p:cNvSpPr txBox="1">
            <a:spLocks noChangeArrowheads="1"/>
          </p:cNvSpPr>
          <p:nvPr/>
        </p:nvSpPr>
        <p:spPr bwMode="auto">
          <a:xfrm>
            <a:off x="0" y="0"/>
            <a:ext cx="2665413" cy="399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endParaRPr lang="cs-CZ" sz="3200" b="1">
              <a:solidFill>
                <a:srgbClr val="333399"/>
              </a:solidFill>
            </a:endParaRPr>
          </a:p>
          <a:p>
            <a:pPr algn="r"/>
            <a:r>
              <a:rPr lang="cs-CZ" sz="3200" b="1">
                <a:solidFill>
                  <a:srgbClr val="333399"/>
                </a:solidFill>
              </a:rPr>
              <a:t>Střední délka </a:t>
            </a:r>
          </a:p>
          <a:p>
            <a:pPr algn="r"/>
            <a:r>
              <a:rPr lang="cs-CZ" sz="3200" b="1">
                <a:solidFill>
                  <a:srgbClr val="333399"/>
                </a:solidFill>
              </a:rPr>
              <a:t>života </a:t>
            </a:r>
          </a:p>
          <a:p>
            <a:pPr algn="r"/>
            <a:r>
              <a:rPr lang="cs-CZ" sz="3200" b="1">
                <a:solidFill>
                  <a:srgbClr val="333399"/>
                </a:solidFill>
              </a:rPr>
              <a:t>ve věku </a:t>
            </a:r>
          </a:p>
          <a:p>
            <a:pPr algn="r"/>
            <a:r>
              <a:rPr lang="cs-CZ" sz="3200" b="1">
                <a:solidFill>
                  <a:srgbClr val="333399"/>
                </a:solidFill>
              </a:rPr>
              <a:t>85 let </a:t>
            </a:r>
          </a:p>
          <a:p>
            <a:pPr algn="r"/>
            <a:r>
              <a:rPr lang="cs-CZ" sz="3200" b="1">
                <a:solidFill>
                  <a:srgbClr val="333399"/>
                </a:solidFill>
              </a:rPr>
              <a:t>MUŽI </a:t>
            </a:r>
          </a:p>
          <a:p>
            <a:pPr algn="r"/>
            <a:r>
              <a:rPr lang="cs-CZ" sz="3200" b="1">
                <a:solidFill>
                  <a:srgbClr val="333399"/>
                </a:solidFill>
              </a:rPr>
              <a:t>2002-2004</a:t>
            </a:r>
          </a:p>
        </p:txBody>
      </p:sp>
    </p:spTree>
    <p:extLst>
      <p:ext uri="{BB962C8B-B14F-4D97-AF65-F5344CB8AC3E}">
        <p14:creationId xmlns:p14="http://schemas.microsoft.com/office/powerpoint/2010/main" val="18724144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8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613" y="0"/>
            <a:ext cx="61483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8067" name="Text Box 3"/>
          <p:cNvSpPr txBox="1">
            <a:spLocks noChangeArrowheads="1"/>
          </p:cNvSpPr>
          <p:nvPr/>
        </p:nvSpPr>
        <p:spPr bwMode="auto">
          <a:xfrm>
            <a:off x="0" y="0"/>
            <a:ext cx="2665413" cy="399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endParaRPr lang="cs-CZ" sz="3200" b="1">
              <a:solidFill>
                <a:srgbClr val="333399"/>
              </a:solidFill>
            </a:endParaRPr>
          </a:p>
          <a:p>
            <a:pPr algn="r"/>
            <a:r>
              <a:rPr lang="cs-CZ" sz="3200" b="1">
                <a:solidFill>
                  <a:srgbClr val="333399"/>
                </a:solidFill>
              </a:rPr>
              <a:t>Střední délka </a:t>
            </a:r>
          </a:p>
          <a:p>
            <a:pPr algn="r"/>
            <a:r>
              <a:rPr lang="cs-CZ" sz="3200" b="1">
                <a:solidFill>
                  <a:srgbClr val="333399"/>
                </a:solidFill>
              </a:rPr>
              <a:t>života </a:t>
            </a:r>
          </a:p>
          <a:p>
            <a:pPr algn="r"/>
            <a:r>
              <a:rPr lang="cs-CZ" sz="3200" b="1">
                <a:solidFill>
                  <a:srgbClr val="333399"/>
                </a:solidFill>
              </a:rPr>
              <a:t>ve věku </a:t>
            </a:r>
          </a:p>
          <a:p>
            <a:pPr algn="r"/>
            <a:r>
              <a:rPr lang="cs-CZ" sz="3200" b="1">
                <a:solidFill>
                  <a:srgbClr val="333399"/>
                </a:solidFill>
              </a:rPr>
              <a:t>85 let </a:t>
            </a:r>
          </a:p>
          <a:p>
            <a:pPr algn="r"/>
            <a:r>
              <a:rPr lang="cs-CZ" sz="3200" b="1">
                <a:solidFill>
                  <a:srgbClr val="333399"/>
                </a:solidFill>
              </a:rPr>
              <a:t>ŽENY </a:t>
            </a:r>
          </a:p>
          <a:p>
            <a:pPr algn="r"/>
            <a:r>
              <a:rPr lang="cs-CZ" sz="3200" b="1">
                <a:solidFill>
                  <a:srgbClr val="333399"/>
                </a:solidFill>
              </a:rPr>
              <a:t>2002-2004</a:t>
            </a:r>
          </a:p>
        </p:txBody>
      </p:sp>
    </p:spTree>
    <p:extLst>
      <p:ext uri="{BB962C8B-B14F-4D97-AF65-F5344CB8AC3E}">
        <p14:creationId xmlns:p14="http://schemas.microsoft.com/office/powerpoint/2010/main" val="35943215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90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00" y="0"/>
            <a:ext cx="6146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9091" name="Text Box 3"/>
          <p:cNvSpPr txBox="1">
            <a:spLocks noChangeArrowheads="1"/>
          </p:cNvSpPr>
          <p:nvPr/>
        </p:nvSpPr>
        <p:spPr bwMode="auto">
          <a:xfrm>
            <a:off x="107950" y="620713"/>
            <a:ext cx="2519363" cy="204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cs-CZ" sz="3200" b="1">
                <a:solidFill>
                  <a:srgbClr val="333399"/>
                </a:solidFill>
              </a:rPr>
              <a:t>Kojenecká </a:t>
            </a:r>
          </a:p>
          <a:p>
            <a:pPr algn="r">
              <a:spcBef>
                <a:spcPct val="50000"/>
              </a:spcBef>
            </a:pPr>
            <a:r>
              <a:rPr lang="cs-CZ" sz="3200" b="1">
                <a:solidFill>
                  <a:srgbClr val="333399"/>
                </a:solidFill>
              </a:rPr>
              <a:t>úmrtnost</a:t>
            </a:r>
          </a:p>
          <a:p>
            <a:pPr algn="r">
              <a:spcBef>
                <a:spcPct val="50000"/>
              </a:spcBef>
            </a:pPr>
            <a:r>
              <a:rPr lang="cs-CZ" sz="3200" b="1">
                <a:solidFill>
                  <a:srgbClr val="333399"/>
                </a:solidFill>
              </a:rPr>
              <a:t>2003</a:t>
            </a:r>
          </a:p>
        </p:txBody>
      </p:sp>
    </p:spTree>
    <p:extLst>
      <p:ext uri="{BB962C8B-B14F-4D97-AF65-F5344CB8AC3E}">
        <p14:creationId xmlns:p14="http://schemas.microsoft.com/office/powerpoint/2010/main" val="33909648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0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00" y="0"/>
            <a:ext cx="6146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0115" name="Text Box 3"/>
          <p:cNvSpPr txBox="1">
            <a:spLocks noChangeArrowheads="1"/>
          </p:cNvSpPr>
          <p:nvPr/>
        </p:nvSpPr>
        <p:spPr bwMode="auto">
          <a:xfrm>
            <a:off x="252413" y="333375"/>
            <a:ext cx="2662237" cy="167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sz="2400" b="1">
                <a:solidFill>
                  <a:srgbClr val="333399"/>
                </a:solidFill>
              </a:rPr>
              <a:t>Standardizovaná</a:t>
            </a:r>
          </a:p>
          <a:p>
            <a:pPr algn="r"/>
            <a:r>
              <a:rPr lang="cs-CZ" sz="2400" b="1">
                <a:solidFill>
                  <a:srgbClr val="333399"/>
                </a:solidFill>
              </a:rPr>
              <a:t>úmrtnost</a:t>
            </a:r>
          </a:p>
          <a:p>
            <a:pPr algn="r"/>
            <a:r>
              <a:rPr lang="cs-CZ" sz="2400" b="1">
                <a:solidFill>
                  <a:srgbClr val="333399"/>
                </a:solidFill>
              </a:rPr>
              <a:t>MUŽI</a:t>
            </a:r>
          </a:p>
          <a:p>
            <a:pPr algn="r"/>
            <a:r>
              <a:rPr lang="cs-CZ" sz="2400" b="1">
                <a:solidFill>
                  <a:srgbClr val="333399"/>
                </a:solidFill>
              </a:rPr>
              <a:t>0 - 65 let</a:t>
            </a:r>
            <a:r>
              <a:rPr lang="cs-CZ" sz="3200">
                <a:solidFill>
                  <a:srgbClr val="333399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5130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1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00" y="0"/>
            <a:ext cx="6146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1139" name="Text Box 3"/>
          <p:cNvSpPr txBox="1">
            <a:spLocks noChangeArrowheads="1"/>
          </p:cNvSpPr>
          <p:nvPr/>
        </p:nvSpPr>
        <p:spPr bwMode="auto">
          <a:xfrm>
            <a:off x="252413" y="1052513"/>
            <a:ext cx="2662237" cy="167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sz="2400" b="1">
                <a:solidFill>
                  <a:srgbClr val="333399"/>
                </a:solidFill>
              </a:rPr>
              <a:t>Standardizovaná</a:t>
            </a:r>
          </a:p>
          <a:p>
            <a:pPr algn="r"/>
            <a:r>
              <a:rPr lang="cs-CZ" sz="2400" b="1">
                <a:solidFill>
                  <a:srgbClr val="333399"/>
                </a:solidFill>
              </a:rPr>
              <a:t>úmrtnost</a:t>
            </a:r>
          </a:p>
          <a:p>
            <a:pPr algn="r"/>
            <a:r>
              <a:rPr lang="cs-CZ" sz="2400" b="1">
                <a:solidFill>
                  <a:srgbClr val="333399"/>
                </a:solidFill>
              </a:rPr>
              <a:t>ŽENY</a:t>
            </a:r>
          </a:p>
          <a:p>
            <a:pPr algn="r"/>
            <a:r>
              <a:rPr lang="cs-CZ" sz="2400" b="1">
                <a:solidFill>
                  <a:srgbClr val="333399"/>
                </a:solidFill>
              </a:rPr>
              <a:t>0 - 65 let</a:t>
            </a:r>
            <a:r>
              <a:rPr lang="cs-CZ" sz="3200">
                <a:solidFill>
                  <a:srgbClr val="333399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95705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21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00" y="0"/>
            <a:ext cx="6146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2163" name="Text Box 3"/>
          <p:cNvSpPr txBox="1">
            <a:spLocks noChangeArrowheads="1"/>
          </p:cNvSpPr>
          <p:nvPr/>
        </p:nvSpPr>
        <p:spPr bwMode="auto">
          <a:xfrm>
            <a:off x="252413" y="333375"/>
            <a:ext cx="2662237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sz="2400" b="1">
                <a:solidFill>
                  <a:srgbClr val="333399"/>
                </a:solidFill>
              </a:rPr>
              <a:t>Standardizovaná</a:t>
            </a:r>
          </a:p>
          <a:p>
            <a:pPr algn="r"/>
            <a:r>
              <a:rPr lang="cs-CZ" sz="2400" b="1">
                <a:solidFill>
                  <a:srgbClr val="333399"/>
                </a:solidFill>
              </a:rPr>
              <a:t>úmrtnost</a:t>
            </a:r>
          </a:p>
          <a:p>
            <a:pPr algn="r"/>
            <a:r>
              <a:rPr lang="cs-CZ" sz="2400" b="1">
                <a:solidFill>
                  <a:srgbClr val="333399"/>
                </a:solidFill>
              </a:rPr>
              <a:t>na AIDS/HIV </a:t>
            </a:r>
          </a:p>
          <a:p>
            <a:pPr algn="r"/>
            <a:r>
              <a:rPr lang="cs-CZ" sz="2400" b="1">
                <a:solidFill>
                  <a:srgbClr val="333399"/>
                </a:solidFill>
              </a:rPr>
              <a:t>MUŽI</a:t>
            </a:r>
          </a:p>
          <a:p>
            <a:pPr algn="r"/>
            <a:r>
              <a:rPr lang="cs-CZ" sz="2400" b="1">
                <a:solidFill>
                  <a:srgbClr val="333399"/>
                </a:solidFill>
              </a:rPr>
              <a:t>2002-2004</a:t>
            </a:r>
            <a:endParaRPr lang="cs-CZ" sz="320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70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3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00" y="0"/>
            <a:ext cx="6146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3187" name="Text Box 3"/>
          <p:cNvSpPr txBox="1">
            <a:spLocks noChangeArrowheads="1"/>
          </p:cNvSpPr>
          <p:nvPr/>
        </p:nvSpPr>
        <p:spPr bwMode="auto">
          <a:xfrm>
            <a:off x="252413" y="333375"/>
            <a:ext cx="2662237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sz="2400" b="1">
                <a:solidFill>
                  <a:srgbClr val="333399"/>
                </a:solidFill>
              </a:rPr>
              <a:t>Standardizovaná</a:t>
            </a:r>
          </a:p>
          <a:p>
            <a:pPr algn="r"/>
            <a:r>
              <a:rPr lang="cs-CZ" sz="2400" b="1">
                <a:solidFill>
                  <a:srgbClr val="333399"/>
                </a:solidFill>
              </a:rPr>
              <a:t>úmrtnost</a:t>
            </a:r>
          </a:p>
          <a:p>
            <a:pPr algn="r"/>
            <a:r>
              <a:rPr lang="cs-CZ" sz="2400" b="1">
                <a:solidFill>
                  <a:srgbClr val="333399"/>
                </a:solidFill>
              </a:rPr>
              <a:t>na AIDS/HIV </a:t>
            </a:r>
          </a:p>
          <a:p>
            <a:pPr algn="r"/>
            <a:r>
              <a:rPr lang="cs-CZ" sz="2400" b="1">
                <a:solidFill>
                  <a:srgbClr val="333399"/>
                </a:solidFill>
              </a:rPr>
              <a:t>ŽENY</a:t>
            </a:r>
          </a:p>
          <a:p>
            <a:pPr algn="r"/>
            <a:r>
              <a:rPr lang="cs-CZ" sz="2400" b="1">
                <a:solidFill>
                  <a:srgbClr val="333399"/>
                </a:solidFill>
              </a:rPr>
              <a:t>2002-2004</a:t>
            </a:r>
            <a:endParaRPr lang="cs-CZ" sz="320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0304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42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00" y="0"/>
            <a:ext cx="6146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4211" name="Text Box 3"/>
          <p:cNvSpPr txBox="1">
            <a:spLocks noChangeArrowheads="1"/>
          </p:cNvSpPr>
          <p:nvPr/>
        </p:nvSpPr>
        <p:spPr bwMode="auto">
          <a:xfrm>
            <a:off x="252413" y="333375"/>
            <a:ext cx="2662237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sz="2400" b="1">
                <a:solidFill>
                  <a:srgbClr val="333399"/>
                </a:solidFill>
              </a:rPr>
              <a:t>Standardizovaná</a:t>
            </a:r>
          </a:p>
          <a:p>
            <a:pPr algn="r"/>
            <a:r>
              <a:rPr lang="cs-CZ" sz="2400" b="1">
                <a:solidFill>
                  <a:srgbClr val="333399"/>
                </a:solidFill>
              </a:rPr>
              <a:t>úmrtnost</a:t>
            </a:r>
          </a:p>
          <a:p>
            <a:pPr algn="r"/>
            <a:r>
              <a:rPr lang="cs-CZ" sz="2400" b="1">
                <a:solidFill>
                  <a:srgbClr val="333399"/>
                </a:solidFill>
              </a:rPr>
              <a:t>na TBC </a:t>
            </a:r>
          </a:p>
          <a:p>
            <a:pPr algn="r"/>
            <a:r>
              <a:rPr lang="cs-CZ" sz="2400" b="1">
                <a:solidFill>
                  <a:srgbClr val="333399"/>
                </a:solidFill>
              </a:rPr>
              <a:t>MUŽI</a:t>
            </a:r>
          </a:p>
          <a:p>
            <a:pPr algn="r"/>
            <a:r>
              <a:rPr lang="cs-CZ" sz="2400" b="1">
                <a:solidFill>
                  <a:srgbClr val="333399"/>
                </a:solidFill>
              </a:rPr>
              <a:t>2002-2004</a:t>
            </a:r>
            <a:endParaRPr lang="cs-CZ" sz="320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4933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52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613" y="0"/>
            <a:ext cx="61483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5235" name="Text Box 3"/>
          <p:cNvSpPr txBox="1">
            <a:spLocks noChangeArrowheads="1"/>
          </p:cNvSpPr>
          <p:nvPr/>
        </p:nvSpPr>
        <p:spPr bwMode="auto">
          <a:xfrm>
            <a:off x="252413" y="333375"/>
            <a:ext cx="2662237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sz="2400" b="1">
                <a:solidFill>
                  <a:srgbClr val="333399"/>
                </a:solidFill>
              </a:rPr>
              <a:t>Standardizovaná</a:t>
            </a:r>
          </a:p>
          <a:p>
            <a:pPr algn="r"/>
            <a:r>
              <a:rPr lang="cs-CZ" sz="2400" b="1">
                <a:solidFill>
                  <a:srgbClr val="333399"/>
                </a:solidFill>
              </a:rPr>
              <a:t>úmrtnost</a:t>
            </a:r>
          </a:p>
          <a:p>
            <a:pPr algn="r"/>
            <a:r>
              <a:rPr lang="cs-CZ" sz="2400" b="1">
                <a:solidFill>
                  <a:srgbClr val="333399"/>
                </a:solidFill>
              </a:rPr>
              <a:t>na TBC </a:t>
            </a:r>
          </a:p>
          <a:p>
            <a:pPr algn="r"/>
            <a:r>
              <a:rPr lang="cs-CZ" sz="2400" b="1">
                <a:solidFill>
                  <a:srgbClr val="333399"/>
                </a:solidFill>
              </a:rPr>
              <a:t>ŽENY</a:t>
            </a:r>
          </a:p>
          <a:p>
            <a:pPr algn="r"/>
            <a:r>
              <a:rPr lang="cs-CZ" sz="2400" b="1">
                <a:solidFill>
                  <a:srgbClr val="333399"/>
                </a:solidFill>
              </a:rPr>
              <a:t>2002-2004</a:t>
            </a:r>
            <a:endParaRPr lang="cs-CZ" sz="320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4037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62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613" y="0"/>
            <a:ext cx="61483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6259" name="Text Box 3"/>
          <p:cNvSpPr txBox="1">
            <a:spLocks noChangeArrowheads="1"/>
          </p:cNvSpPr>
          <p:nvPr/>
        </p:nvSpPr>
        <p:spPr bwMode="auto">
          <a:xfrm>
            <a:off x="252413" y="333375"/>
            <a:ext cx="2662237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sz="2400" b="1">
                <a:solidFill>
                  <a:srgbClr val="333399"/>
                </a:solidFill>
              </a:rPr>
              <a:t>Standardizovaná</a:t>
            </a:r>
          </a:p>
          <a:p>
            <a:pPr algn="r"/>
            <a:r>
              <a:rPr lang="cs-CZ" sz="2400" b="1">
                <a:solidFill>
                  <a:srgbClr val="333399"/>
                </a:solidFill>
              </a:rPr>
              <a:t>úmrtnost</a:t>
            </a:r>
          </a:p>
          <a:p>
            <a:pPr algn="r"/>
            <a:r>
              <a:rPr lang="cs-CZ" sz="2400" b="1">
                <a:solidFill>
                  <a:srgbClr val="333399"/>
                </a:solidFill>
              </a:rPr>
              <a:t>na zhoubné nádory </a:t>
            </a:r>
          </a:p>
          <a:p>
            <a:pPr algn="r"/>
            <a:r>
              <a:rPr lang="cs-CZ" sz="2400" b="1">
                <a:solidFill>
                  <a:srgbClr val="333399"/>
                </a:solidFill>
              </a:rPr>
              <a:t>MUŽI</a:t>
            </a:r>
          </a:p>
          <a:p>
            <a:pPr algn="r"/>
            <a:r>
              <a:rPr lang="cs-CZ" sz="2400" b="1">
                <a:solidFill>
                  <a:srgbClr val="333399"/>
                </a:solidFill>
              </a:rPr>
              <a:t>2002-2004</a:t>
            </a:r>
            <a:endParaRPr lang="cs-CZ" sz="320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0970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b="1">
                <a:solidFill>
                  <a:schemeClr val="accent2"/>
                </a:solidFill>
              </a:rPr>
              <a:t>EKONOMICKÝ VÝZNAM ZDRAVÍ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625" y="1314450"/>
            <a:ext cx="8229600" cy="5257800"/>
          </a:xfrm>
        </p:spPr>
        <p:txBody>
          <a:bodyPr/>
          <a:lstStyle/>
          <a:p>
            <a:r>
              <a:rPr lang="cs-CZ" dirty="0" smtClean="0"/>
              <a:t>Zdraví </a:t>
            </a:r>
            <a:r>
              <a:rPr lang="cs-CZ" dirty="0"/>
              <a:t>a vzdělání lidí je základní podmínkou konkurenceschopnosti národní ekonomiky</a:t>
            </a:r>
            <a:r>
              <a:rPr lang="cs-CZ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00663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00" y="0"/>
            <a:ext cx="6146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7283" name="Text Box 3"/>
          <p:cNvSpPr txBox="1">
            <a:spLocks noChangeArrowheads="1"/>
          </p:cNvSpPr>
          <p:nvPr/>
        </p:nvSpPr>
        <p:spPr bwMode="auto">
          <a:xfrm>
            <a:off x="252413" y="333375"/>
            <a:ext cx="2662237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sz="2400" b="1">
                <a:solidFill>
                  <a:srgbClr val="333399"/>
                </a:solidFill>
              </a:rPr>
              <a:t>Standardizovaná</a:t>
            </a:r>
          </a:p>
          <a:p>
            <a:pPr algn="r"/>
            <a:r>
              <a:rPr lang="cs-CZ" sz="2400" b="1">
                <a:solidFill>
                  <a:srgbClr val="333399"/>
                </a:solidFill>
              </a:rPr>
              <a:t>úmrtnost</a:t>
            </a:r>
          </a:p>
          <a:p>
            <a:pPr algn="r"/>
            <a:r>
              <a:rPr lang="cs-CZ" sz="2400" b="1">
                <a:solidFill>
                  <a:srgbClr val="333399"/>
                </a:solidFill>
              </a:rPr>
              <a:t>na zhoubné nádory </a:t>
            </a:r>
          </a:p>
          <a:p>
            <a:pPr algn="r"/>
            <a:r>
              <a:rPr lang="cs-CZ" sz="2400" b="1">
                <a:solidFill>
                  <a:srgbClr val="333399"/>
                </a:solidFill>
              </a:rPr>
              <a:t>ŽENY</a:t>
            </a:r>
          </a:p>
          <a:p>
            <a:pPr algn="r"/>
            <a:r>
              <a:rPr lang="cs-CZ" sz="2400" b="1">
                <a:solidFill>
                  <a:srgbClr val="333399"/>
                </a:solidFill>
              </a:rPr>
              <a:t>2002-2004</a:t>
            </a:r>
            <a:endParaRPr lang="cs-CZ" sz="320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0510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83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613" y="0"/>
            <a:ext cx="61483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8307" name="Text Box 3"/>
          <p:cNvSpPr txBox="1">
            <a:spLocks noChangeArrowheads="1"/>
          </p:cNvSpPr>
          <p:nvPr/>
        </p:nvSpPr>
        <p:spPr bwMode="auto">
          <a:xfrm>
            <a:off x="252413" y="333375"/>
            <a:ext cx="2662237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sz="2400" b="1">
                <a:solidFill>
                  <a:srgbClr val="333399"/>
                </a:solidFill>
              </a:rPr>
              <a:t>Standardizovaná</a:t>
            </a:r>
          </a:p>
          <a:p>
            <a:pPr algn="r"/>
            <a:r>
              <a:rPr lang="cs-CZ" sz="2400" b="1">
                <a:solidFill>
                  <a:srgbClr val="333399"/>
                </a:solidFill>
              </a:rPr>
              <a:t>úmrtnost</a:t>
            </a:r>
          </a:p>
          <a:p>
            <a:pPr algn="r"/>
            <a:r>
              <a:rPr lang="cs-CZ" sz="2400" b="1">
                <a:solidFill>
                  <a:srgbClr val="333399"/>
                </a:solidFill>
              </a:rPr>
              <a:t>ovlivňěná alkoholem</a:t>
            </a:r>
          </a:p>
          <a:p>
            <a:pPr algn="r"/>
            <a:r>
              <a:rPr lang="cs-CZ" sz="2400" b="1">
                <a:solidFill>
                  <a:srgbClr val="333399"/>
                </a:solidFill>
              </a:rPr>
              <a:t>MUŽI</a:t>
            </a:r>
          </a:p>
          <a:p>
            <a:pPr algn="r"/>
            <a:r>
              <a:rPr lang="cs-CZ" sz="2400" b="1">
                <a:solidFill>
                  <a:srgbClr val="333399"/>
                </a:solidFill>
              </a:rPr>
              <a:t>2002-2004</a:t>
            </a:r>
            <a:endParaRPr lang="cs-CZ" sz="320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75234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93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00" y="0"/>
            <a:ext cx="6146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9331" name="Text Box 3"/>
          <p:cNvSpPr txBox="1">
            <a:spLocks noChangeArrowheads="1"/>
          </p:cNvSpPr>
          <p:nvPr/>
        </p:nvSpPr>
        <p:spPr bwMode="auto">
          <a:xfrm>
            <a:off x="252413" y="333375"/>
            <a:ext cx="2662237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sz="2400" b="1">
                <a:solidFill>
                  <a:srgbClr val="333399"/>
                </a:solidFill>
              </a:rPr>
              <a:t>Standardizovaná</a:t>
            </a:r>
          </a:p>
          <a:p>
            <a:pPr algn="r"/>
            <a:r>
              <a:rPr lang="cs-CZ" sz="2400" b="1">
                <a:solidFill>
                  <a:srgbClr val="333399"/>
                </a:solidFill>
              </a:rPr>
              <a:t>úmrtnost</a:t>
            </a:r>
          </a:p>
          <a:p>
            <a:pPr algn="r"/>
            <a:r>
              <a:rPr lang="cs-CZ" sz="2400" b="1">
                <a:solidFill>
                  <a:srgbClr val="333399"/>
                </a:solidFill>
              </a:rPr>
              <a:t>ovlivněná  alkoholem </a:t>
            </a:r>
          </a:p>
          <a:p>
            <a:pPr algn="r"/>
            <a:r>
              <a:rPr lang="cs-CZ" sz="2400" b="1">
                <a:solidFill>
                  <a:srgbClr val="333399"/>
                </a:solidFill>
              </a:rPr>
              <a:t>ŽENY</a:t>
            </a:r>
          </a:p>
          <a:p>
            <a:pPr algn="r"/>
            <a:r>
              <a:rPr lang="cs-CZ" sz="2400" b="1">
                <a:solidFill>
                  <a:srgbClr val="333399"/>
                </a:solidFill>
              </a:rPr>
              <a:t>2002-2004</a:t>
            </a:r>
            <a:endParaRPr lang="cs-CZ" sz="320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11922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354" name="Text Box 2"/>
          <p:cNvSpPr txBox="1">
            <a:spLocks noChangeArrowheads="1"/>
          </p:cNvSpPr>
          <p:nvPr/>
        </p:nvSpPr>
        <p:spPr bwMode="auto">
          <a:xfrm>
            <a:off x="252413" y="333375"/>
            <a:ext cx="2662237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sz="2400" b="1">
                <a:solidFill>
                  <a:srgbClr val="333399"/>
                </a:solidFill>
              </a:rPr>
              <a:t>Standardizovaná</a:t>
            </a:r>
          </a:p>
          <a:p>
            <a:pPr algn="r"/>
            <a:r>
              <a:rPr lang="cs-CZ" sz="2400" b="1">
                <a:solidFill>
                  <a:srgbClr val="333399"/>
                </a:solidFill>
              </a:rPr>
              <a:t>úmrtnost</a:t>
            </a:r>
          </a:p>
          <a:p>
            <a:pPr algn="r"/>
            <a:r>
              <a:rPr lang="cs-CZ" sz="2400" b="1">
                <a:solidFill>
                  <a:srgbClr val="333399"/>
                </a:solidFill>
              </a:rPr>
              <a:t>na zhoubné nádory</a:t>
            </a:r>
          </a:p>
          <a:p>
            <a:pPr algn="r"/>
            <a:r>
              <a:rPr lang="cs-CZ" sz="2400" b="1">
                <a:solidFill>
                  <a:srgbClr val="333399"/>
                </a:solidFill>
              </a:rPr>
              <a:t>laryngu,</a:t>
            </a:r>
          </a:p>
          <a:p>
            <a:pPr algn="r"/>
            <a:r>
              <a:rPr lang="cs-CZ" sz="2400" b="1">
                <a:solidFill>
                  <a:srgbClr val="333399"/>
                </a:solidFill>
              </a:rPr>
              <a:t>trachey,</a:t>
            </a:r>
          </a:p>
          <a:p>
            <a:pPr algn="r"/>
            <a:r>
              <a:rPr lang="cs-CZ" sz="2400" b="1">
                <a:solidFill>
                  <a:srgbClr val="333399"/>
                </a:solidFill>
              </a:rPr>
              <a:t>bronchů </a:t>
            </a:r>
          </a:p>
          <a:p>
            <a:pPr algn="r"/>
            <a:r>
              <a:rPr lang="cs-CZ" sz="2400" b="1">
                <a:solidFill>
                  <a:srgbClr val="333399"/>
                </a:solidFill>
              </a:rPr>
              <a:t>a plic</a:t>
            </a:r>
          </a:p>
          <a:p>
            <a:pPr algn="r"/>
            <a:r>
              <a:rPr lang="cs-CZ" sz="2400" b="1">
                <a:solidFill>
                  <a:srgbClr val="333399"/>
                </a:solidFill>
              </a:rPr>
              <a:t> </a:t>
            </a:r>
          </a:p>
          <a:p>
            <a:pPr algn="r"/>
            <a:r>
              <a:rPr lang="cs-CZ" sz="2400" b="1">
                <a:solidFill>
                  <a:srgbClr val="333399"/>
                </a:solidFill>
              </a:rPr>
              <a:t>MUŽI</a:t>
            </a:r>
          </a:p>
          <a:p>
            <a:pPr algn="r"/>
            <a:r>
              <a:rPr lang="cs-CZ" sz="2400" b="1">
                <a:solidFill>
                  <a:srgbClr val="333399"/>
                </a:solidFill>
              </a:rPr>
              <a:t>2002-2004</a:t>
            </a:r>
            <a:endParaRPr lang="cs-CZ" sz="3200">
              <a:solidFill>
                <a:srgbClr val="333399"/>
              </a:solidFill>
            </a:endParaRPr>
          </a:p>
        </p:txBody>
      </p:sp>
      <p:pic>
        <p:nvPicPr>
          <p:cNvPr id="7403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00" y="0"/>
            <a:ext cx="6146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17854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378" name="Text Box 2"/>
          <p:cNvSpPr txBox="1">
            <a:spLocks noChangeArrowheads="1"/>
          </p:cNvSpPr>
          <p:nvPr/>
        </p:nvSpPr>
        <p:spPr bwMode="auto">
          <a:xfrm>
            <a:off x="252413" y="333375"/>
            <a:ext cx="2662237" cy="410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r>
              <a:rPr lang="cs-CZ" sz="2400" b="1">
                <a:solidFill>
                  <a:srgbClr val="333399"/>
                </a:solidFill>
              </a:rPr>
              <a:t>Standardizovaná</a:t>
            </a:r>
          </a:p>
          <a:p>
            <a:pPr algn="r"/>
            <a:r>
              <a:rPr lang="cs-CZ" sz="2400" b="1">
                <a:solidFill>
                  <a:srgbClr val="333399"/>
                </a:solidFill>
              </a:rPr>
              <a:t>úmrtnost</a:t>
            </a:r>
          </a:p>
          <a:p>
            <a:pPr algn="r"/>
            <a:r>
              <a:rPr lang="cs-CZ" sz="2400" b="1">
                <a:solidFill>
                  <a:srgbClr val="333399"/>
                </a:solidFill>
              </a:rPr>
              <a:t>na zhoubné nádory</a:t>
            </a:r>
          </a:p>
          <a:p>
            <a:pPr algn="r"/>
            <a:r>
              <a:rPr lang="cs-CZ" sz="2400" b="1">
                <a:solidFill>
                  <a:srgbClr val="333399"/>
                </a:solidFill>
              </a:rPr>
              <a:t>laryngu,</a:t>
            </a:r>
          </a:p>
          <a:p>
            <a:pPr algn="r"/>
            <a:r>
              <a:rPr lang="cs-CZ" sz="2400" b="1">
                <a:solidFill>
                  <a:srgbClr val="333399"/>
                </a:solidFill>
              </a:rPr>
              <a:t>trachey,</a:t>
            </a:r>
          </a:p>
          <a:p>
            <a:pPr algn="r"/>
            <a:r>
              <a:rPr lang="cs-CZ" sz="2400" b="1">
                <a:solidFill>
                  <a:srgbClr val="333399"/>
                </a:solidFill>
              </a:rPr>
              <a:t>bronchů </a:t>
            </a:r>
          </a:p>
          <a:p>
            <a:pPr algn="r"/>
            <a:r>
              <a:rPr lang="cs-CZ" sz="2400" b="1">
                <a:solidFill>
                  <a:srgbClr val="333399"/>
                </a:solidFill>
              </a:rPr>
              <a:t>a plic</a:t>
            </a:r>
          </a:p>
          <a:p>
            <a:pPr algn="r"/>
            <a:r>
              <a:rPr lang="cs-CZ" sz="2400" b="1">
                <a:solidFill>
                  <a:srgbClr val="333399"/>
                </a:solidFill>
              </a:rPr>
              <a:t> </a:t>
            </a:r>
          </a:p>
          <a:p>
            <a:pPr algn="r"/>
            <a:r>
              <a:rPr lang="cs-CZ" sz="2400" b="1">
                <a:solidFill>
                  <a:srgbClr val="333399"/>
                </a:solidFill>
              </a:rPr>
              <a:t>ŽENY</a:t>
            </a:r>
          </a:p>
          <a:p>
            <a:pPr algn="r"/>
            <a:r>
              <a:rPr lang="cs-CZ" sz="2400" b="1">
                <a:solidFill>
                  <a:srgbClr val="333399"/>
                </a:solidFill>
              </a:rPr>
              <a:t>2002-2004</a:t>
            </a:r>
            <a:endParaRPr lang="cs-CZ" sz="3200">
              <a:solidFill>
                <a:srgbClr val="333399"/>
              </a:solidFill>
            </a:endParaRPr>
          </a:p>
        </p:txBody>
      </p:sp>
      <p:pic>
        <p:nvPicPr>
          <p:cNvPr id="7413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613" y="0"/>
            <a:ext cx="61483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91603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402" name="Rectangle 2"/>
          <p:cNvSpPr>
            <a:spLocks noChangeArrowheads="1"/>
          </p:cNvSpPr>
          <p:nvPr/>
        </p:nvSpPr>
        <p:spPr bwMode="auto">
          <a:xfrm>
            <a:off x="620713" y="954088"/>
            <a:ext cx="7966075" cy="5349875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03" name="Text Box 3"/>
          <p:cNvSpPr txBox="1">
            <a:spLocks noChangeArrowheads="1"/>
          </p:cNvSpPr>
          <p:nvPr/>
        </p:nvSpPr>
        <p:spPr bwMode="auto">
          <a:xfrm>
            <a:off x="6577013" y="6334125"/>
            <a:ext cx="217328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b="1">
                <a:solidFill>
                  <a:srgbClr val="000000"/>
                </a:solidFill>
              </a:rPr>
              <a:t>kalendářní roky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742404" name="Line 4"/>
          <p:cNvSpPr>
            <a:spLocks noChangeShapeType="1"/>
          </p:cNvSpPr>
          <p:nvPr/>
        </p:nvSpPr>
        <p:spPr bwMode="auto">
          <a:xfrm flipV="1">
            <a:off x="1636713" y="1489075"/>
            <a:ext cx="0" cy="446722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05" name="Line 5"/>
          <p:cNvSpPr>
            <a:spLocks noChangeShapeType="1"/>
          </p:cNvSpPr>
          <p:nvPr/>
        </p:nvSpPr>
        <p:spPr bwMode="auto">
          <a:xfrm flipH="1">
            <a:off x="1493838" y="5956300"/>
            <a:ext cx="14287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06" name="Rectangle 6"/>
          <p:cNvSpPr>
            <a:spLocks noChangeArrowheads="1"/>
          </p:cNvSpPr>
          <p:nvPr/>
        </p:nvSpPr>
        <p:spPr bwMode="auto">
          <a:xfrm>
            <a:off x="1035050" y="5792788"/>
            <a:ext cx="3921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cs-CZ" b="1">
                <a:solidFill>
                  <a:srgbClr val="000000"/>
                </a:solidFill>
              </a:rPr>
              <a:t>65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742407" name="Line 7"/>
          <p:cNvSpPr>
            <a:spLocks noChangeShapeType="1"/>
          </p:cNvSpPr>
          <p:nvPr/>
        </p:nvSpPr>
        <p:spPr bwMode="auto">
          <a:xfrm flipH="1">
            <a:off x="1563688" y="5732463"/>
            <a:ext cx="730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08" name="Line 8"/>
          <p:cNvSpPr>
            <a:spLocks noChangeShapeType="1"/>
          </p:cNvSpPr>
          <p:nvPr/>
        </p:nvSpPr>
        <p:spPr bwMode="auto">
          <a:xfrm flipH="1">
            <a:off x="1563688" y="5508625"/>
            <a:ext cx="730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09" name="Line 9"/>
          <p:cNvSpPr>
            <a:spLocks noChangeShapeType="1"/>
          </p:cNvSpPr>
          <p:nvPr/>
        </p:nvSpPr>
        <p:spPr bwMode="auto">
          <a:xfrm flipH="1">
            <a:off x="1563688" y="5284788"/>
            <a:ext cx="7302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10" name="Line 10"/>
          <p:cNvSpPr>
            <a:spLocks noChangeShapeType="1"/>
          </p:cNvSpPr>
          <p:nvPr/>
        </p:nvSpPr>
        <p:spPr bwMode="auto">
          <a:xfrm flipH="1">
            <a:off x="1563688" y="5062538"/>
            <a:ext cx="730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11" name="Line 11"/>
          <p:cNvSpPr>
            <a:spLocks noChangeShapeType="1"/>
          </p:cNvSpPr>
          <p:nvPr/>
        </p:nvSpPr>
        <p:spPr bwMode="auto">
          <a:xfrm flipH="1">
            <a:off x="1493838" y="4840288"/>
            <a:ext cx="14287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12" name="Rectangle 12"/>
          <p:cNvSpPr>
            <a:spLocks noChangeArrowheads="1"/>
          </p:cNvSpPr>
          <p:nvPr/>
        </p:nvSpPr>
        <p:spPr bwMode="auto">
          <a:xfrm>
            <a:off x="1055688" y="4694238"/>
            <a:ext cx="3921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cs-CZ" b="1">
                <a:solidFill>
                  <a:srgbClr val="000000"/>
                </a:solidFill>
              </a:rPr>
              <a:t>70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742413" name="Line 13"/>
          <p:cNvSpPr>
            <a:spLocks noChangeShapeType="1"/>
          </p:cNvSpPr>
          <p:nvPr/>
        </p:nvSpPr>
        <p:spPr bwMode="auto">
          <a:xfrm flipV="1">
            <a:off x="1636713" y="4833938"/>
            <a:ext cx="6546850" cy="6350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14" name="Line 14"/>
          <p:cNvSpPr>
            <a:spLocks noChangeShapeType="1"/>
          </p:cNvSpPr>
          <p:nvPr/>
        </p:nvSpPr>
        <p:spPr bwMode="auto">
          <a:xfrm flipH="1">
            <a:off x="1563688" y="4614863"/>
            <a:ext cx="730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15" name="Line 15"/>
          <p:cNvSpPr>
            <a:spLocks noChangeShapeType="1"/>
          </p:cNvSpPr>
          <p:nvPr/>
        </p:nvSpPr>
        <p:spPr bwMode="auto">
          <a:xfrm flipH="1">
            <a:off x="1563688" y="4392613"/>
            <a:ext cx="730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16" name="Line 16"/>
          <p:cNvSpPr>
            <a:spLocks noChangeShapeType="1"/>
          </p:cNvSpPr>
          <p:nvPr/>
        </p:nvSpPr>
        <p:spPr bwMode="auto">
          <a:xfrm flipH="1">
            <a:off x="1563688" y="4168775"/>
            <a:ext cx="7302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17" name="Line 17"/>
          <p:cNvSpPr>
            <a:spLocks noChangeShapeType="1"/>
          </p:cNvSpPr>
          <p:nvPr/>
        </p:nvSpPr>
        <p:spPr bwMode="auto">
          <a:xfrm flipH="1">
            <a:off x="1563688" y="3946525"/>
            <a:ext cx="730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18" name="Line 18"/>
          <p:cNvSpPr>
            <a:spLocks noChangeShapeType="1"/>
          </p:cNvSpPr>
          <p:nvPr/>
        </p:nvSpPr>
        <p:spPr bwMode="auto">
          <a:xfrm flipH="1">
            <a:off x="1493838" y="3721100"/>
            <a:ext cx="142875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19" name="Rectangle 19"/>
          <p:cNvSpPr>
            <a:spLocks noChangeArrowheads="1"/>
          </p:cNvSpPr>
          <p:nvPr/>
        </p:nvSpPr>
        <p:spPr bwMode="auto">
          <a:xfrm>
            <a:off x="1054100" y="3595688"/>
            <a:ext cx="392113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cs-CZ" b="1">
                <a:solidFill>
                  <a:srgbClr val="000000"/>
                </a:solidFill>
              </a:rPr>
              <a:t>75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742420" name="Line 20"/>
          <p:cNvSpPr>
            <a:spLocks noChangeShapeType="1"/>
          </p:cNvSpPr>
          <p:nvPr/>
        </p:nvSpPr>
        <p:spPr bwMode="auto">
          <a:xfrm>
            <a:off x="1636713" y="3721100"/>
            <a:ext cx="6537325" cy="1588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21" name="Line 21"/>
          <p:cNvSpPr>
            <a:spLocks noChangeShapeType="1"/>
          </p:cNvSpPr>
          <p:nvPr/>
        </p:nvSpPr>
        <p:spPr bwMode="auto">
          <a:xfrm flipH="1">
            <a:off x="1563688" y="3498850"/>
            <a:ext cx="730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22" name="Line 22"/>
          <p:cNvSpPr>
            <a:spLocks noChangeShapeType="1"/>
          </p:cNvSpPr>
          <p:nvPr/>
        </p:nvSpPr>
        <p:spPr bwMode="auto">
          <a:xfrm flipH="1">
            <a:off x="1563688" y="3275013"/>
            <a:ext cx="7302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23" name="Line 23"/>
          <p:cNvSpPr>
            <a:spLocks noChangeShapeType="1"/>
          </p:cNvSpPr>
          <p:nvPr/>
        </p:nvSpPr>
        <p:spPr bwMode="auto">
          <a:xfrm flipH="1">
            <a:off x="1563688" y="3052763"/>
            <a:ext cx="7302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24" name="Line 24"/>
          <p:cNvSpPr>
            <a:spLocks noChangeShapeType="1"/>
          </p:cNvSpPr>
          <p:nvPr/>
        </p:nvSpPr>
        <p:spPr bwMode="auto">
          <a:xfrm flipH="1">
            <a:off x="1563688" y="2828925"/>
            <a:ext cx="730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25" name="Line 25"/>
          <p:cNvSpPr>
            <a:spLocks noChangeShapeType="1"/>
          </p:cNvSpPr>
          <p:nvPr/>
        </p:nvSpPr>
        <p:spPr bwMode="auto">
          <a:xfrm flipH="1">
            <a:off x="1493838" y="2605088"/>
            <a:ext cx="142875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26" name="Rectangle 26"/>
          <p:cNvSpPr>
            <a:spLocks noChangeArrowheads="1"/>
          </p:cNvSpPr>
          <p:nvPr/>
        </p:nvSpPr>
        <p:spPr bwMode="auto">
          <a:xfrm>
            <a:off x="1065213" y="2466975"/>
            <a:ext cx="3937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cs-CZ" b="1">
                <a:solidFill>
                  <a:srgbClr val="000000"/>
                </a:solidFill>
              </a:rPr>
              <a:t>80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742427" name="Line 27"/>
          <p:cNvSpPr>
            <a:spLocks noChangeShapeType="1"/>
          </p:cNvSpPr>
          <p:nvPr/>
        </p:nvSpPr>
        <p:spPr bwMode="auto">
          <a:xfrm>
            <a:off x="1636713" y="2605088"/>
            <a:ext cx="6546850" cy="1587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28" name="Line 28"/>
          <p:cNvSpPr>
            <a:spLocks noChangeShapeType="1"/>
          </p:cNvSpPr>
          <p:nvPr/>
        </p:nvSpPr>
        <p:spPr bwMode="auto">
          <a:xfrm flipH="1">
            <a:off x="1563688" y="2382838"/>
            <a:ext cx="730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29" name="Line 29"/>
          <p:cNvSpPr>
            <a:spLocks noChangeShapeType="1"/>
          </p:cNvSpPr>
          <p:nvPr/>
        </p:nvSpPr>
        <p:spPr bwMode="auto">
          <a:xfrm flipH="1">
            <a:off x="1563688" y="2159000"/>
            <a:ext cx="7302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30" name="Line 30"/>
          <p:cNvSpPr>
            <a:spLocks noChangeShapeType="1"/>
          </p:cNvSpPr>
          <p:nvPr/>
        </p:nvSpPr>
        <p:spPr bwMode="auto">
          <a:xfrm flipH="1">
            <a:off x="1563688" y="1935163"/>
            <a:ext cx="730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31" name="Line 31"/>
          <p:cNvSpPr>
            <a:spLocks noChangeShapeType="1"/>
          </p:cNvSpPr>
          <p:nvPr/>
        </p:nvSpPr>
        <p:spPr bwMode="auto">
          <a:xfrm flipH="1">
            <a:off x="1563688" y="1711325"/>
            <a:ext cx="7302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32" name="Line 32"/>
          <p:cNvSpPr>
            <a:spLocks noChangeShapeType="1"/>
          </p:cNvSpPr>
          <p:nvPr/>
        </p:nvSpPr>
        <p:spPr bwMode="auto">
          <a:xfrm flipH="1">
            <a:off x="1493838" y="1489075"/>
            <a:ext cx="142875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33" name="Rectangle 33"/>
          <p:cNvSpPr>
            <a:spLocks noChangeArrowheads="1"/>
          </p:cNvSpPr>
          <p:nvPr/>
        </p:nvSpPr>
        <p:spPr bwMode="auto">
          <a:xfrm>
            <a:off x="1027113" y="1344613"/>
            <a:ext cx="3905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cs-CZ" b="1">
                <a:solidFill>
                  <a:srgbClr val="000000"/>
                </a:solidFill>
              </a:rPr>
              <a:t>85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742434" name="Line 34"/>
          <p:cNvSpPr>
            <a:spLocks noChangeShapeType="1"/>
          </p:cNvSpPr>
          <p:nvPr/>
        </p:nvSpPr>
        <p:spPr bwMode="auto">
          <a:xfrm>
            <a:off x="1636713" y="1489075"/>
            <a:ext cx="6559550" cy="1588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35" name="Line 35"/>
          <p:cNvSpPr>
            <a:spLocks noChangeShapeType="1"/>
          </p:cNvSpPr>
          <p:nvPr/>
        </p:nvSpPr>
        <p:spPr bwMode="auto">
          <a:xfrm>
            <a:off x="1636713" y="5956300"/>
            <a:ext cx="65405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36" name="Line 36"/>
          <p:cNvSpPr>
            <a:spLocks noChangeShapeType="1"/>
          </p:cNvSpPr>
          <p:nvPr/>
        </p:nvSpPr>
        <p:spPr bwMode="auto">
          <a:xfrm>
            <a:off x="1636713" y="5956300"/>
            <a:ext cx="0" cy="889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37" name="Rectangle 37"/>
          <p:cNvSpPr>
            <a:spLocks noChangeArrowheads="1"/>
          </p:cNvSpPr>
          <p:nvPr/>
        </p:nvSpPr>
        <p:spPr bwMode="auto">
          <a:xfrm>
            <a:off x="1341438" y="6073775"/>
            <a:ext cx="7842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cs-CZ" b="1">
                <a:solidFill>
                  <a:srgbClr val="000000"/>
                </a:solidFill>
              </a:rPr>
              <a:t>1970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742438" name="Line 38"/>
          <p:cNvSpPr>
            <a:spLocks noChangeShapeType="1"/>
          </p:cNvSpPr>
          <p:nvPr/>
        </p:nvSpPr>
        <p:spPr bwMode="auto">
          <a:xfrm>
            <a:off x="1798638" y="5956300"/>
            <a:ext cx="3175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39" name="Line 39"/>
          <p:cNvSpPr>
            <a:spLocks noChangeShapeType="1"/>
          </p:cNvSpPr>
          <p:nvPr/>
        </p:nvSpPr>
        <p:spPr bwMode="auto">
          <a:xfrm>
            <a:off x="1963738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40" name="Line 40"/>
          <p:cNvSpPr>
            <a:spLocks noChangeShapeType="1"/>
          </p:cNvSpPr>
          <p:nvPr/>
        </p:nvSpPr>
        <p:spPr bwMode="auto">
          <a:xfrm>
            <a:off x="2127250" y="5956300"/>
            <a:ext cx="1588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41" name="Line 41"/>
          <p:cNvSpPr>
            <a:spLocks noChangeShapeType="1"/>
          </p:cNvSpPr>
          <p:nvPr/>
        </p:nvSpPr>
        <p:spPr bwMode="auto">
          <a:xfrm>
            <a:off x="2290763" y="5956300"/>
            <a:ext cx="1587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42" name="Line 42"/>
          <p:cNvSpPr>
            <a:spLocks noChangeShapeType="1"/>
          </p:cNvSpPr>
          <p:nvPr/>
        </p:nvSpPr>
        <p:spPr bwMode="auto">
          <a:xfrm>
            <a:off x="2452688" y="5956300"/>
            <a:ext cx="3175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43" name="Line 43"/>
          <p:cNvSpPr>
            <a:spLocks noChangeShapeType="1"/>
          </p:cNvSpPr>
          <p:nvPr/>
        </p:nvSpPr>
        <p:spPr bwMode="auto">
          <a:xfrm>
            <a:off x="2617788" y="5956300"/>
            <a:ext cx="3175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44" name="Line 44"/>
          <p:cNvSpPr>
            <a:spLocks noChangeShapeType="1"/>
          </p:cNvSpPr>
          <p:nvPr/>
        </p:nvSpPr>
        <p:spPr bwMode="auto">
          <a:xfrm>
            <a:off x="2781300" y="5956300"/>
            <a:ext cx="1588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45" name="Line 45"/>
          <p:cNvSpPr>
            <a:spLocks noChangeShapeType="1"/>
          </p:cNvSpPr>
          <p:nvPr/>
        </p:nvSpPr>
        <p:spPr bwMode="auto">
          <a:xfrm>
            <a:off x="2946400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46" name="Line 46"/>
          <p:cNvSpPr>
            <a:spLocks noChangeShapeType="1"/>
          </p:cNvSpPr>
          <p:nvPr/>
        </p:nvSpPr>
        <p:spPr bwMode="auto">
          <a:xfrm>
            <a:off x="3109913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47" name="Line 47"/>
          <p:cNvSpPr>
            <a:spLocks noChangeShapeType="1"/>
          </p:cNvSpPr>
          <p:nvPr/>
        </p:nvSpPr>
        <p:spPr bwMode="auto">
          <a:xfrm>
            <a:off x="3275013" y="5956300"/>
            <a:ext cx="0" cy="889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48" name="Rectangle 48"/>
          <p:cNvSpPr>
            <a:spLocks noChangeArrowheads="1"/>
          </p:cNvSpPr>
          <p:nvPr/>
        </p:nvSpPr>
        <p:spPr bwMode="auto">
          <a:xfrm>
            <a:off x="2940050" y="6073775"/>
            <a:ext cx="7810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cs-CZ" b="1">
                <a:solidFill>
                  <a:srgbClr val="000000"/>
                </a:solidFill>
              </a:rPr>
              <a:t>1980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742449" name="Line 49"/>
          <p:cNvSpPr>
            <a:spLocks noChangeShapeType="1"/>
          </p:cNvSpPr>
          <p:nvPr/>
        </p:nvSpPr>
        <p:spPr bwMode="auto">
          <a:xfrm flipV="1">
            <a:off x="3275013" y="1489075"/>
            <a:ext cx="0" cy="4467225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50" name="Line 50"/>
          <p:cNvSpPr>
            <a:spLocks noChangeShapeType="1"/>
          </p:cNvSpPr>
          <p:nvPr/>
        </p:nvSpPr>
        <p:spPr bwMode="auto">
          <a:xfrm>
            <a:off x="3435350" y="5956300"/>
            <a:ext cx="4763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51" name="Line 51"/>
          <p:cNvSpPr>
            <a:spLocks noChangeShapeType="1"/>
          </p:cNvSpPr>
          <p:nvPr/>
        </p:nvSpPr>
        <p:spPr bwMode="auto">
          <a:xfrm>
            <a:off x="3598863" y="5956300"/>
            <a:ext cx="3175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52" name="Line 52"/>
          <p:cNvSpPr>
            <a:spLocks noChangeShapeType="1"/>
          </p:cNvSpPr>
          <p:nvPr/>
        </p:nvSpPr>
        <p:spPr bwMode="auto">
          <a:xfrm>
            <a:off x="3763963" y="5956300"/>
            <a:ext cx="3175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53" name="Line 53"/>
          <p:cNvSpPr>
            <a:spLocks noChangeShapeType="1"/>
          </p:cNvSpPr>
          <p:nvPr/>
        </p:nvSpPr>
        <p:spPr bwMode="auto">
          <a:xfrm>
            <a:off x="3929063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54" name="Line 54"/>
          <p:cNvSpPr>
            <a:spLocks noChangeShapeType="1"/>
          </p:cNvSpPr>
          <p:nvPr/>
        </p:nvSpPr>
        <p:spPr bwMode="auto">
          <a:xfrm>
            <a:off x="4090988" y="5956300"/>
            <a:ext cx="3175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55" name="Line 55"/>
          <p:cNvSpPr>
            <a:spLocks noChangeShapeType="1"/>
          </p:cNvSpPr>
          <p:nvPr/>
        </p:nvSpPr>
        <p:spPr bwMode="auto">
          <a:xfrm>
            <a:off x="4256088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56" name="Line 56"/>
          <p:cNvSpPr>
            <a:spLocks noChangeShapeType="1"/>
          </p:cNvSpPr>
          <p:nvPr/>
        </p:nvSpPr>
        <p:spPr bwMode="auto">
          <a:xfrm>
            <a:off x="4419600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57" name="Line 57"/>
          <p:cNvSpPr>
            <a:spLocks noChangeShapeType="1"/>
          </p:cNvSpPr>
          <p:nvPr/>
        </p:nvSpPr>
        <p:spPr bwMode="auto">
          <a:xfrm>
            <a:off x="4583113" y="5956300"/>
            <a:ext cx="1587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58" name="Line 58"/>
          <p:cNvSpPr>
            <a:spLocks noChangeShapeType="1"/>
          </p:cNvSpPr>
          <p:nvPr/>
        </p:nvSpPr>
        <p:spPr bwMode="auto">
          <a:xfrm>
            <a:off x="4745038" y="5956300"/>
            <a:ext cx="3175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59" name="Line 59"/>
          <p:cNvSpPr>
            <a:spLocks noChangeShapeType="1"/>
          </p:cNvSpPr>
          <p:nvPr/>
        </p:nvSpPr>
        <p:spPr bwMode="auto">
          <a:xfrm>
            <a:off x="4908550" y="5956300"/>
            <a:ext cx="1588" cy="889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60" name="Rectangle 60"/>
          <p:cNvSpPr>
            <a:spLocks noChangeArrowheads="1"/>
          </p:cNvSpPr>
          <p:nvPr/>
        </p:nvSpPr>
        <p:spPr bwMode="auto">
          <a:xfrm>
            <a:off x="4592638" y="6045200"/>
            <a:ext cx="7810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cs-CZ" b="1">
                <a:solidFill>
                  <a:srgbClr val="000000"/>
                </a:solidFill>
              </a:rPr>
              <a:t>1990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742461" name="Line 61"/>
          <p:cNvSpPr>
            <a:spLocks noChangeShapeType="1"/>
          </p:cNvSpPr>
          <p:nvPr/>
        </p:nvSpPr>
        <p:spPr bwMode="auto">
          <a:xfrm flipV="1">
            <a:off x="4908550" y="1489075"/>
            <a:ext cx="1588" cy="4467225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62" name="Line 62"/>
          <p:cNvSpPr>
            <a:spLocks noChangeShapeType="1"/>
          </p:cNvSpPr>
          <p:nvPr/>
        </p:nvSpPr>
        <p:spPr bwMode="auto">
          <a:xfrm>
            <a:off x="5073650" y="5956300"/>
            <a:ext cx="1588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63" name="Line 63"/>
          <p:cNvSpPr>
            <a:spLocks noChangeShapeType="1"/>
          </p:cNvSpPr>
          <p:nvPr/>
        </p:nvSpPr>
        <p:spPr bwMode="auto">
          <a:xfrm>
            <a:off x="5237163" y="5956300"/>
            <a:ext cx="1587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64" name="Line 64"/>
          <p:cNvSpPr>
            <a:spLocks noChangeShapeType="1"/>
          </p:cNvSpPr>
          <p:nvPr/>
        </p:nvSpPr>
        <p:spPr bwMode="auto">
          <a:xfrm>
            <a:off x="5402263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65" name="Line 65"/>
          <p:cNvSpPr>
            <a:spLocks noChangeShapeType="1"/>
          </p:cNvSpPr>
          <p:nvPr/>
        </p:nvSpPr>
        <p:spPr bwMode="auto">
          <a:xfrm>
            <a:off x="5567363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66" name="Line 66"/>
          <p:cNvSpPr>
            <a:spLocks noChangeShapeType="1"/>
          </p:cNvSpPr>
          <p:nvPr/>
        </p:nvSpPr>
        <p:spPr bwMode="auto">
          <a:xfrm>
            <a:off x="5732463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67" name="Line 67"/>
          <p:cNvSpPr>
            <a:spLocks noChangeShapeType="1"/>
          </p:cNvSpPr>
          <p:nvPr/>
        </p:nvSpPr>
        <p:spPr bwMode="auto">
          <a:xfrm>
            <a:off x="5891213" y="5956300"/>
            <a:ext cx="3175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68" name="Line 68"/>
          <p:cNvSpPr>
            <a:spLocks noChangeShapeType="1"/>
          </p:cNvSpPr>
          <p:nvPr/>
        </p:nvSpPr>
        <p:spPr bwMode="auto">
          <a:xfrm>
            <a:off x="6056313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69" name="Line 69"/>
          <p:cNvSpPr>
            <a:spLocks noChangeShapeType="1"/>
          </p:cNvSpPr>
          <p:nvPr/>
        </p:nvSpPr>
        <p:spPr bwMode="auto">
          <a:xfrm>
            <a:off x="6221413" y="5956300"/>
            <a:ext cx="1587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70" name="Line 70"/>
          <p:cNvSpPr>
            <a:spLocks noChangeShapeType="1"/>
          </p:cNvSpPr>
          <p:nvPr/>
        </p:nvSpPr>
        <p:spPr bwMode="auto">
          <a:xfrm>
            <a:off x="6383338" y="5956300"/>
            <a:ext cx="3175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71" name="Line 71"/>
          <p:cNvSpPr>
            <a:spLocks noChangeShapeType="1"/>
          </p:cNvSpPr>
          <p:nvPr/>
        </p:nvSpPr>
        <p:spPr bwMode="auto">
          <a:xfrm>
            <a:off x="6548438" y="5956300"/>
            <a:ext cx="0" cy="889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72" name="Rectangle 72"/>
          <p:cNvSpPr>
            <a:spLocks noChangeArrowheads="1"/>
          </p:cNvSpPr>
          <p:nvPr/>
        </p:nvSpPr>
        <p:spPr bwMode="auto">
          <a:xfrm>
            <a:off x="6267450" y="6073775"/>
            <a:ext cx="7810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cs-CZ" b="1">
                <a:solidFill>
                  <a:srgbClr val="000000"/>
                </a:solidFill>
              </a:rPr>
              <a:t>2000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742473" name="Line 73"/>
          <p:cNvSpPr>
            <a:spLocks noChangeShapeType="1"/>
          </p:cNvSpPr>
          <p:nvPr/>
        </p:nvSpPr>
        <p:spPr bwMode="auto">
          <a:xfrm flipV="1">
            <a:off x="6548438" y="1489075"/>
            <a:ext cx="0" cy="4467225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74" name="Line 74"/>
          <p:cNvSpPr>
            <a:spLocks noChangeShapeType="1"/>
          </p:cNvSpPr>
          <p:nvPr/>
        </p:nvSpPr>
        <p:spPr bwMode="auto">
          <a:xfrm>
            <a:off x="6711950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75" name="Line 75"/>
          <p:cNvSpPr>
            <a:spLocks noChangeShapeType="1"/>
          </p:cNvSpPr>
          <p:nvPr/>
        </p:nvSpPr>
        <p:spPr bwMode="auto">
          <a:xfrm>
            <a:off x="6875463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76" name="Line 76"/>
          <p:cNvSpPr>
            <a:spLocks noChangeShapeType="1"/>
          </p:cNvSpPr>
          <p:nvPr/>
        </p:nvSpPr>
        <p:spPr bwMode="auto">
          <a:xfrm>
            <a:off x="7040563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77" name="Line 77"/>
          <p:cNvSpPr>
            <a:spLocks noChangeShapeType="1"/>
          </p:cNvSpPr>
          <p:nvPr/>
        </p:nvSpPr>
        <p:spPr bwMode="auto">
          <a:xfrm>
            <a:off x="7200900" y="5956300"/>
            <a:ext cx="4763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78" name="Line 78"/>
          <p:cNvSpPr>
            <a:spLocks noChangeShapeType="1"/>
          </p:cNvSpPr>
          <p:nvPr/>
        </p:nvSpPr>
        <p:spPr bwMode="auto">
          <a:xfrm>
            <a:off x="7366000" y="5956300"/>
            <a:ext cx="4763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79" name="Line 79"/>
          <p:cNvSpPr>
            <a:spLocks noChangeShapeType="1"/>
          </p:cNvSpPr>
          <p:nvPr/>
        </p:nvSpPr>
        <p:spPr bwMode="auto">
          <a:xfrm>
            <a:off x="7529513" y="5956300"/>
            <a:ext cx="1587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80" name="Line 80"/>
          <p:cNvSpPr>
            <a:spLocks noChangeShapeType="1"/>
          </p:cNvSpPr>
          <p:nvPr/>
        </p:nvSpPr>
        <p:spPr bwMode="auto">
          <a:xfrm>
            <a:off x="7694613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81" name="Line 81"/>
          <p:cNvSpPr>
            <a:spLocks noChangeShapeType="1"/>
          </p:cNvSpPr>
          <p:nvPr/>
        </p:nvSpPr>
        <p:spPr bwMode="auto">
          <a:xfrm>
            <a:off x="7859713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82" name="Line 82"/>
          <p:cNvSpPr>
            <a:spLocks noChangeShapeType="1"/>
          </p:cNvSpPr>
          <p:nvPr/>
        </p:nvSpPr>
        <p:spPr bwMode="auto">
          <a:xfrm>
            <a:off x="8021638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83" name="Line 83"/>
          <p:cNvSpPr>
            <a:spLocks noChangeShapeType="1"/>
          </p:cNvSpPr>
          <p:nvPr/>
        </p:nvSpPr>
        <p:spPr bwMode="auto">
          <a:xfrm>
            <a:off x="8186738" y="5956300"/>
            <a:ext cx="0" cy="889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84" name="Rectangle 84"/>
          <p:cNvSpPr>
            <a:spLocks noChangeArrowheads="1"/>
          </p:cNvSpPr>
          <p:nvPr/>
        </p:nvSpPr>
        <p:spPr bwMode="auto">
          <a:xfrm>
            <a:off x="7847013" y="6069013"/>
            <a:ext cx="7826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cs-CZ" b="1">
                <a:solidFill>
                  <a:srgbClr val="000000"/>
                </a:solidFill>
              </a:rPr>
              <a:t>2010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742485" name="Line 85"/>
          <p:cNvSpPr>
            <a:spLocks noChangeShapeType="1"/>
          </p:cNvSpPr>
          <p:nvPr/>
        </p:nvSpPr>
        <p:spPr bwMode="auto">
          <a:xfrm flipV="1">
            <a:off x="8186738" y="1489075"/>
            <a:ext cx="0" cy="4467225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86" name="Line 86"/>
          <p:cNvSpPr>
            <a:spLocks noChangeShapeType="1"/>
          </p:cNvSpPr>
          <p:nvPr/>
        </p:nvSpPr>
        <p:spPr bwMode="auto">
          <a:xfrm>
            <a:off x="1636713" y="3760788"/>
            <a:ext cx="161925" cy="15875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87" name="Line 87"/>
          <p:cNvSpPr>
            <a:spLocks noChangeShapeType="1"/>
          </p:cNvSpPr>
          <p:nvPr/>
        </p:nvSpPr>
        <p:spPr bwMode="auto">
          <a:xfrm flipV="1">
            <a:off x="1798638" y="3759200"/>
            <a:ext cx="165100" cy="17463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88" name="Line 88"/>
          <p:cNvSpPr>
            <a:spLocks noChangeShapeType="1"/>
          </p:cNvSpPr>
          <p:nvPr/>
        </p:nvSpPr>
        <p:spPr bwMode="auto">
          <a:xfrm flipV="1">
            <a:off x="1963738" y="3725863"/>
            <a:ext cx="163512" cy="33337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89" name="Line 89"/>
          <p:cNvSpPr>
            <a:spLocks noChangeShapeType="1"/>
          </p:cNvSpPr>
          <p:nvPr/>
        </p:nvSpPr>
        <p:spPr bwMode="auto">
          <a:xfrm flipV="1">
            <a:off x="2127250" y="3697288"/>
            <a:ext cx="163513" cy="28575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90" name="Line 90"/>
          <p:cNvSpPr>
            <a:spLocks noChangeShapeType="1"/>
          </p:cNvSpPr>
          <p:nvPr/>
        </p:nvSpPr>
        <p:spPr bwMode="auto">
          <a:xfrm>
            <a:off x="2290763" y="3697288"/>
            <a:ext cx="161925" cy="635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91" name="Line 91"/>
          <p:cNvSpPr>
            <a:spLocks noChangeShapeType="1"/>
          </p:cNvSpPr>
          <p:nvPr/>
        </p:nvSpPr>
        <p:spPr bwMode="auto">
          <a:xfrm>
            <a:off x="2452688" y="3703638"/>
            <a:ext cx="165100" cy="1587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92" name="Line 92"/>
          <p:cNvSpPr>
            <a:spLocks noChangeShapeType="1"/>
          </p:cNvSpPr>
          <p:nvPr/>
        </p:nvSpPr>
        <p:spPr bwMode="auto">
          <a:xfrm flipV="1">
            <a:off x="2617788" y="3603625"/>
            <a:ext cx="163512" cy="10160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93" name="Line 93"/>
          <p:cNvSpPr>
            <a:spLocks noChangeShapeType="1"/>
          </p:cNvSpPr>
          <p:nvPr/>
        </p:nvSpPr>
        <p:spPr bwMode="auto">
          <a:xfrm flipV="1">
            <a:off x="2781300" y="3582988"/>
            <a:ext cx="165100" cy="20637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94" name="Line 94"/>
          <p:cNvSpPr>
            <a:spLocks noChangeShapeType="1"/>
          </p:cNvSpPr>
          <p:nvPr/>
        </p:nvSpPr>
        <p:spPr bwMode="auto">
          <a:xfrm flipV="1">
            <a:off x="2946400" y="3575050"/>
            <a:ext cx="163513" cy="7938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95" name="Line 95"/>
          <p:cNvSpPr>
            <a:spLocks noChangeShapeType="1"/>
          </p:cNvSpPr>
          <p:nvPr/>
        </p:nvSpPr>
        <p:spPr bwMode="auto">
          <a:xfrm flipV="1">
            <a:off x="3109913" y="3529013"/>
            <a:ext cx="165100" cy="46037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96" name="Line 96"/>
          <p:cNvSpPr>
            <a:spLocks noChangeShapeType="1"/>
          </p:cNvSpPr>
          <p:nvPr/>
        </p:nvSpPr>
        <p:spPr bwMode="auto">
          <a:xfrm flipV="1">
            <a:off x="3275013" y="3462338"/>
            <a:ext cx="160337" cy="66675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97" name="Line 97"/>
          <p:cNvSpPr>
            <a:spLocks noChangeShapeType="1"/>
          </p:cNvSpPr>
          <p:nvPr/>
        </p:nvSpPr>
        <p:spPr bwMode="auto">
          <a:xfrm flipV="1">
            <a:off x="3435350" y="3384550"/>
            <a:ext cx="163513" cy="77788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98" name="Line 98"/>
          <p:cNvSpPr>
            <a:spLocks noChangeShapeType="1"/>
          </p:cNvSpPr>
          <p:nvPr/>
        </p:nvSpPr>
        <p:spPr bwMode="auto">
          <a:xfrm flipV="1">
            <a:off x="3598863" y="3336925"/>
            <a:ext cx="165100" cy="47625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499" name="Line 99"/>
          <p:cNvSpPr>
            <a:spLocks noChangeShapeType="1"/>
          </p:cNvSpPr>
          <p:nvPr/>
        </p:nvSpPr>
        <p:spPr bwMode="auto">
          <a:xfrm flipV="1">
            <a:off x="3763963" y="3271838"/>
            <a:ext cx="165100" cy="65087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00" name="Line 100"/>
          <p:cNvSpPr>
            <a:spLocks noChangeShapeType="1"/>
          </p:cNvSpPr>
          <p:nvPr/>
        </p:nvSpPr>
        <p:spPr bwMode="auto">
          <a:xfrm>
            <a:off x="3929063" y="3271838"/>
            <a:ext cx="161925" cy="39687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01" name="Line 101"/>
          <p:cNvSpPr>
            <a:spLocks noChangeShapeType="1"/>
          </p:cNvSpPr>
          <p:nvPr/>
        </p:nvSpPr>
        <p:spPr bwMode="auto">
          <a:xfrm flipV="1">
            <a:off x="4090988" y="3246438"/>
            <a:ext cx="165100" cy="65087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02" name="Line 102"/>
          <p:cNvSpPr>
            <a:spLocks noChangeShapeType="1"/>
          </p:cNvSpPr>
          <p:nvPr/>
        </p:nvSpPr>
        <p:spPr bwMode="auto">
          <a:xfrm flipV="1">
            <a:off x="4256088" y="3211513"/>
            <a:ext cx="163512" cy="34925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03" name="Line 103"/>
          <p:cNvSpPr>
            <a:spLocks noChangeShapeType="1"/>
          </p:cNvSpPr>
          <p:nvPr/>
        </p:nvSpPr>
        <p:spPr bwMode="auto">
          <a:xfrm>
            <a:off x="4419600" y="3211513"/>
            <a:ext cx="163513" cy="33337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04" name="Line 104"/>
          <p:cNvSpPr>
            <a:spLocks noChangeShapeType="1"/>
          </p:cNvSpPr>
          <p:nvPr/>
        </p:nvSpPr>
        <p:spPr bwMode="auto">
          <a:xfrm flipV="1">
            <a:off x="4583113" y="3086100"/>
            <a:ext cx="161925" cy="15875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05" name="Line 105"/>
          <p:cNvSpPr>
            <a:spLocks noChangeShapeType="1"/>
          </p:cNvSpPr>
          <p:nvPr/>
        </p:nvSpPr>
        <p:spPr bwMode="auto">
          <a:xfrm>
            <a:off x="4745038" y="3086100"/>
            <a:ext cx="163512" cy="1905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06" name="Line 106"/>
          <p:cNvSpPr>
            <a:spLocks noChangeShapeType="1"/>
          </p:cNvSpPr>
          <p:nvPr/>
        </p:nvSpPr>
        <p:spPr bwMode="auto">
          <a:xfrm flipV="1">
            <a:off x="4908550" y="3063875"/>
            <a:ext cx="165100" cy="41275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07" name="Line 107"/>
          <p:cNvSpPr>
            <a:spLocks noChangeShapeType="1"/>
          </p:cNvSpPr>
          <p:nvPr/>
        </p:nvSpPr>
        <p:spPr bwMode="auto">
          <a:xfrm flipV="1">
            <a:off x="5073650" y="2979738"/>
            <a:ext cx="163513" cy="84137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08" name="Line 108"/>
          <p:cNvSpPr>
            <a:spLocks noChangeShapeType="1"/>
          </p:cNvSpPr>
          <p:nvPr/>
        </p:nvSpPr>
        <p:spPr bwMode="auto">
          <a:xfrm>
            <a:off x="5237163" y="2979738"/>
            <a:ext cx="165100" cy="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09" name="Line 109"/>
          <p:cNvSpPr>
            <a:spLocks noChangeShapeType="1"/>
          </p:cNvSpPr>
          <p:nvPr/>
        </p:nvSpPr>
        <p:spPr bwMode="auto">
          <a:xfrm flipV="1">
            <a:off x="5402263" y="2820988"/>
            <a:ext cx="165100" cy="15875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10" name="Line 110"/>
          <p:cNvSpPr>
            <a:spLocks noChangeShapeType="1"/>
          </p:cNvSpPr>
          <p:nvPr/>
        </p:nvSpPr>
        <p:spPr bwMode="auto">
          <a:xfrm flipV="1">
            <a:off x="5567363" y="2814638"/>
            <a:ext cx="165100" cy="635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11" name="Line 111"/>
          <p:cNvSpPr>
            <a:spLocks noChangeShapeType="1"/>
          </p:cNvSpPr>
          <p:nvPr/>
        </p:nvSpPr>
        <p:spPr bwMode="auto">
          <a:xfrm flipV="1">
            <a:off x="5732463" y="2765425"/>
            <a:ext cx="158750" cy="49213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12" name="Line 112"/>
          <p:cNvSpPr>
            <a:spLocks noChangeShapeType="1"/>
          </p:cNvSpPr>
          <p:nvPr/>
        </p:nvSpPr>
        <p:spPr bwMode="auto">
          <a:xfrm flipV="1">
            <a:off x="5891213" y="2719388"/>
            <a:ext cx="165100" cy="46037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13" name="Line 113"/>
          <p:cNvSpPr>
            <a:spLocks noChangeShapeType="1"/>
          </p:cNvSpPr>
          <p:nvPr/>
        </p:nvSpPr>
        <p:spPr bwMode="auto">
          <a:xfrm flipV="1">
            <a:off x="6056313" y="2697163"/>
            <a:ext cx="165100" cy="22225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14" name="Line 114"/>
          <p:cNvSpPr>
            <a:spLocks noChangeShapeType="1"/>
          </p:cNvSpPr>
          <p:nvPr/>
        </p:nvSpPr>
        <p:spPr bwMode="auto">
          <a:xfrm flipV="1">
            <a:off x="6221413" y="2687638"/>
            <a:ext cx="161925" cy="9525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15" name="Line 115"/>
          <p:cNvSpPr>
            <a:spLocks noChangeShapeType="1"/>
          </p:cNvSpPr>
          <p:nvPr/>
        </p:nvSpPr>
        <p:spPr bwMode="auto">
          <a:xfrm flipV="1">
            <a:off x="6383338" y="2624138"/>
            <a:ext cx="165100" cy="6350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16" name="Line 116"/>
          <p:cNvSpPr>
            <a:spLocks noChangeShapeType="1"/>
          </p:cNvSpPr>
          <p:nvPr/>
        </p:nvSpPr>
        <p:spPr bwMode="auto">
          <a:xfrm flipV="1">
            <a:off x="6548438" y="2603500"/>
            <a:ext cx="163512" cy="20638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17" name="Line 117"/>
          <p:cNvSpPr>
            <a:spLocks noChangeShapeType="1"/>
          </p:cNvSpPr>
          <p:nvPr/>
        </p:nvSpPr>
        <p:spPr bwMode="auto">
          <a:xfrm flipV="1">
            <a:off x="6711950" y="2586038"/>
            <a:ext cx="163513" cy="17462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18" name="Line 118"/>
          <p:cNvSpPr>
            <a:spLocks noChangeShapeType="1"/>
          </p:cNvSpPr>
          <p:nvPr/>
        </p:nvSpPr>
        <p:spPr bwMode="auto">
          <a:xfrm flipV="1">
            <a:off x="6875463" y="2522538"/>
            <a:ext cx="165100" cy="6350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19" name="Line 119"/>
          <p:cNvSpPr>
            <a:spLocks noChangeShapeType="1"/>
          </p:cNvSpPr>
          <p:nvPr/>
        </p:nvSpPr>
        <p:spPr bwMode="auto">
          <a:xfrm flipV="1">
            <a:off x="7040563" y="2482850"/>
            <a:ext cx="160337" cy="39688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20" name="Line 120"/>
          <p:cNvSpPr>
            <a:spLocks noChangeShapeType="1"/>
          </p:cNvSpPr>
          <p:nvPr/>
        </p:nvSpPr>
        <p:spPr bwMode="auto">
          <a:xfrm flipV="1">
            <a:off x="7200900" y="2424113"/>
            <a:ext cx="165100" cy="58737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21" name="Line 121"/>
          <p:cNvSpPr>
            <a:spLocks noChangeShapeType="1"/>
          </p:cNvSpPr>
          <p:nvPr/>
        </p:nvSpPr>
        <p:spPr bwMode="auto">
          <a:xfrm flipV="1">
            <a:off x="7366000" y="2370138"/>
            <a:ext cx="163513" cy="53975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22" name="Line 122"/>
          <p:cNvSpPr>
            <a:spLocks noChangeShapeType="1"/>
          </p:cNvSpPr>
          <p:nvPr/>
        </p:nvSpPr>
        <p:spPr bwMode="auto">
          <a:xfrm flipV="1">
            <a:off x="7529513" y="2341563"/>
            <a:ext cx="165100" cy="28575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23" name="Line 123"/>
          <p:cNvSpPr>
            <a:spLocks noChangeShapeType="1"/>
          </p:cNvSpPr>
          <p:nvPr/>
        </p:nvSpPr>
        <p:spPr bwMode="auto">
          <a:xfrm flipV="1">
            <a:off x="7694613" y="2303463"/>
            <a:ext cx="165100" cy="3810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24" name="Line 124"/>
          <p:cNvSpPr>
            <a:spLocks noChangeShapeType="1"/>
          </p:cNvSpPr>
          <p:nvPr/>
        </p:nvSpPr>
        <p:spPr bwMode="auto">
          <a:xfrm flipV="1">
            <a:off x="1798638" y="4759325"/>
            <a:ext cx="165100" cy="153988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25" name="Line 125"/>
          <p:cNvSpPr>
            <a:spLocks noChangeShapeType="1"/>
          </p:cNvSpPr>
          <p:nvPr/>
        </p:nvSpPr>
        <p:spPr bwMode="auto">
          <a:xfrm>
            <a:off x="1963738" y="4759325"/>
            <a:ext cx="163512" cy="8255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26" name="Line 126"/>
          <p:cNvSpPr>
            <a:spLocks noChangeShapeType="1"/>
          </p:cNvSpPr>
          <p:nvPr/>
        </p:nvSpPr>
        <p:spPr bwMode="auto">
          <a:xfrm flipV="1">
            <a:off x="2127250" y="4824413"/>
            <a:ext cx="163513" cy="17462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27" name="Line 127"/>
          <p:cNvSpPr>
            <a:spLocks noChangeShapeType="1"/>
          </p:cNvSpPr>
          <p:nvPr/>
        </p:nvSpPr>
        <p:spPr bwMode="auto">
          <a:xfrm flipV="1">
            <a:off x="2290763" y="4752975"/>
            <a:ext cx="161925" cy="71438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28" name="Line 128"/>
          <p:cNvSpPr>
            <a:spLocks noChangeShapeType="1"/>
          </p:cNvSpPr>
          <p:nvPr/>
        </p:nvSpPr>
        <p:spPr bwMode="auto">
          <a:xfrm flipV="1">
            <a:off x="2452688" y="4724400"/>
            <a:ext cx="165100" cy="28575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29" name="Line 129"/>
          <p:cNvSpPr>
            <a:spLocks noChangeShapeType="1"/>
          </p:cNvSpPr>
          <p:nvPr/>
        </p:nvSpPr>
        <p:spPr bwMode="auto">
          <a:xfrm flipV="1">
            <a:off x="2617788" y="4716463"/>
            <a:ext cx="163512" cy="7937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30" name="Line 130"/>
          <p:cNvSpPr>
            <a:spLocks noChangeShapeType="1"/>
          </p:cNvSpPr>
          <p:nvPr/>
        </p:nvSpPr>
        <p:spPr bwMode="auto">
          <a:xfrm flipV="1">
            <a:off x="2781300" y="4695825"/>
            <a:ext cx="165100" cy="20638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31" name="Line 131"/>
          <p:cNvSpPr>
            <a:spLocks noChangeShapeType="1"/>
          </p:cNvSpPr>
          <p:nvPr/>
        </p:nvSpPr>
        <p:spPr bwMode="auto">
          <a:xfrm flipV="1">
            <a:off x="2946400" y="4675188"/>
            <a:ext cx="163513" cy="20637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32" name="Line 132"/>
          <p:cNvSpPr>
            <a:spLocks noChangeShapeType="1"/>
          </p:cNvSpPr>
          <p:nvPr/>
        </p:nvSpPr>
        <p:spPr bwMode="auto">
          <a:xfrm>
            <a:off x="3109913" y="4675188"/>
            <a:ext cx="165100" cy="98425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33" name="Line 133"/>
          <p:cNvSpPr>
            <a:spLocks noChangeShapeType="1"/>
          </p:cNvSpPr>
          <p:nvPr/>
        </p:nvSpPr>
        <p:spPr bwMode="auto">
          <a:xfrm flipV="1">
            <a:off x="3275013" y="4694238"/>
            <a:ext cx="160337" cy="79375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34" name="Line 134"/>
          <p:cNvSpPr>
            <a:spLocks noChangeShapeType="1"/>
          </p:cNvSpPr>
          <p:nvPr/>
        </p:nvSpPr>
        <p:spPr bwMode="auto">
          <a:xfrm flipV="1">
            <a:off x="3435350" y="4672013"/>
            <a:ext cx="163513" cy="22225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35" name="Line 135"/>
          <p:cNvSpPr>
            <a:spLocks noChangeShapeType="1"/>
          </p:cNvSpPr>
          <p:nvPr/>
        </p:nvSpPr>
        <p:spPr bwMode="auto">
          <a:xfrm>
            <a:off x="3598863" y="4672013"/>
            <a:ext cx="165100" cy="4445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36" name="Line 136"/>
          <p:cNvSpPr>
            <a:spLocks noChangeShapeType="1"/>
          </p:cNvSpPr>
          <p:nvPr/>
        </p:nvSpPr>
        <p:spPr bwMode="auto">
          <a:xfrm flipV="1">
            <a:off x="3763963" y="4692650"/>
            <a:ext cx="165100" cy="23813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37" name="Line 137"/>
          <p:cNvSpPr>
            <a:spLocks noChangeShapeType="1"/>
          </p:cNvSpPr>
          <p:nvPr/>
        </p:nvSpPr>
        <p:spPr bwMode="auto">
          <a:xfrm flipV="1">
            <a:off x="3929063" y="4586288"/>
            <a:ext cx="327025" cy="106362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38" name="Line 138"/>
          <p:cNvSpPr>
            <a:spLocks noChangeShapeType="1"/>
          </p:cNvSpPr>
          <p:nvPr/>
        </p:nvSpPr>
        <p:spPr bwMode="auto">
          <a:xfrm flipV="1">
            <a:off x="4256088" y="4483100"/>
            <a:ext cx="163512" cy="103188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39" name="Line 139"/>
          <p:cNvSpPr>
            <a:spLocks noChangeShapeType="1"/>
          </p:cNvSpPr>
          <p:nvPr/>
        </p:nvSpPr>
        <p:spPr bwMode="auto">
          <a:xfrm flipV="1">
            <a:off x="4419600" y="4441825"/>
            <a:ext cx="163513" cy="41275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40" name="Line 140"/>
          <p:cNvSpPr>
            <a:spLocks noChangeShapeType="1"/>
          </p:cNvSpPr>
          <p:nvPr/>
        </p:nvSpPr>
        <p:spPr bwMode="auto">
          <a:xfrm flipV="1">
            <a:off x="4583113" y="4433888"/>
            <a:ext cx="161925" cy="7937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41" name="Line 141"/>
          <p:cNvSpPr>
            <a:spLocks noChangeShapeType="1"/>
          </p:cNvSpPr>
          <p:nvPr/>
        </p:nvSpPr>
        <p:spPr bwMode="auto">
          <a:xfrm>
            <a:off x="4745038" y="4433888"/>
            <a:ext cx="163512" cy="635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42" name="Line 142"/>
          <p:cNvSpPr>
            <a:spLocks noChangeShapeType="1"/>
          </p:cNvSpPr>
          <p:nvPr/>
        </p:nvSpPr>
        <p:spPr bwMode="auto">
          <a:xfrm flipV="1">
            <a:off x="4908550" y="4378325"/>
            <a:ext cx="165100" cy="119063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43" name="Line 143"/>
          <p:cNvSpPr>
            <a:spLocks noChangeShapeType="1"/>
          </p:cNvSpPr>
          <p:nvPr/>
        </p:nvSpPr>
        <p:spPr bwMode="auto">
          <a:xfrm flipV="1">
            <a:off x="5073650" y="4295775"/>
            <a:ext cx="163513" cy="8255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44" name="Line 144"/>
          <p:cNvSpPr>
            <a:spLocks noChangeShapeType="1"/>
          </p:cNvSpPr>
          <p:nvPr/>
        </p:nvSpPr>
        <p:spPr bwMode="auto">
          <a:xfrm flipV="1">
            <a:off x="5237163" y="4179888"/>
            <a:ext cx="165100" cy="115887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45" name="Line 145"/>
          <p:cNvSpPr>
            <a:spLocks noChangeShapeType="1"/>
          </p:cNvSpPr>
          <p:nvPr/>
        </p:nvSpPr>
        <p:spPr bwMode="auto">
          <a:xfrm flipV="1">
            <a:off x="5402263" y="4132263"/>
            <a:ext cx="165100" cy="47625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46" name="Line 146"/>
          <p:cNvSpPr>
            <a:spLocks noChangeShapeType="1"/>
          </p:cNvSpPr>
          <p:nvPr/>
        </p:nvSpPr>
        <p:spPr bwMode="auto">
          <a:xfrm flipV="1">
            <a:off x="5567363" y="4098925"/>
            <a:ext cx="165100" cy="33338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47" name="Line 147"/>
          <p:cNvSpPr>
            <a:spLocks noChangeShapeType="1"/>
          </p:cNvSpPr>
          <p:nvPr/>
        </p:nvSpPr>
        <p:spPr bwMode="auto">
          <a:xfrm flipV="1">
            <a:off x="5732463" y="3938588"/>
            <a:ext cx="158750" cy="160337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48" name="Line 148"/>
          <p:cNvSpPr>
            <a:spLocks noChangeShapeType="1"/>
          </p:cNvSpPr>
          <p:nvPr/>
        </p:nvSpPr>
        <p:spPr bwMode="auto">
          <a:xfrm flipV="1">
            <a:off x="5891213" y="3916363"/>
            <a:ext cx="165100" cy="22225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49" name="Line 149"/>
          <p:cNvSpPr>
            <a:spLocks noChangeShapeType="1"/>
          </p:cNvSpPr>
          <p:nvPr/>
        </p:nvSpPr>
        <p:spPr bwMode="auto">
          <a:xfrm flipV="1">
            <a:off x="6056313" y="3778250"/>
            <a:ext cx="165100" cy="138113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50" name="Line 150"/>
          <p:cNvSpPr>
            <a:spLocks noChangeShapeType="1"/>
          </p:cNvSpPr>
          <p:nvPr/>
        </p:nvSpPr>
        <p:spPr bwMode="auto">
          <a:xfrm flipV="1">
            <a:off x="6221413" y="3735388"/>
            <a:ext cx="161925" cy="42862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51" name="Line 151"/>
          <p:cNvSpPr>
            <a:spLocks noChangeShapeType="1"/>
          </p:cNvSpPr>
          <p:nvPr/>
        </p:nvSpPr>
        <p:spPr bwMode="auto">
          <a:xfrm flipV="1">
            <a:off x="6383338" y="3676650"/>
            <a:ext cx="165100" cy="58738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52" name="Line 152"/>
          <p:cNvSpPr>
            <a:spLocks noChangeShapeType="1"/>
          </p:cNvSpPr>
          <p:nvPr/>
        </p:nvSpPr>
        <p:spPr bwMode="auto">
          <a:xfrm flipV="1">
            <a:off x="6548438" y="3627438"/>
            <a:ext cx="163512" cy="49212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53" name="Line 153"/>
          <p:cNvSpPr>
            <a:spLocks noChangeShapeType="1"/>
          </p:cNvSpPr>
          <p:nvPr/>
        </p:nvSpPr>
        <p:spPr bwMode="auto">
          <a:xfrm flipV="1">
            <a:off x="6711950" y="3609975"/>
            <a:ext cx="163513" cy="17463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54" name="Line 154"/>
          <p:cNvSpPr>
            <a:spLocks noChangeShapeType="1"/>
          </p:cNvSpPr>
          <p:nvPr/>
        </p:nvSpPr>
        <p:spPr bwMode="auto">
          <a:xfrm>
            <a:off x="6875463" y="3609975"/>
            <a:ext cx="165100" cy="22225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55" name="Line 155"/>
          <p:cNvSpPr>
            <a:spLocks noChangeShapeType="1"/>
          </p:cNvSpPr>
          <p:nvPr/>
        </p:nvSpPr>
        <p:spPr bwMode="auto">
          <a:xfrm flipV="1">
            <a:off x="7040563" y="3508375"/>
            <a:ext cx="160337" cy="123825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56" name="Line 156"/>
          <p:cNvSpPr>
            <a:spLocks noChangeShapeType="1"/>
          </p:cNvSpPr>
          <p:nvPr/>
        </p:nvSpPr>
        <p:spPr bwMode="auto">
          <a:xfrm flipV="1">
            <a:off x="7200900" y="3457575"/>
            <a:ext cx="165100" cy="508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57" name="Line 157"/>
          <p:cNvSpPr>
            <a:spLocks noChangeShapeType="1"/>
          </p:cNvSpPr>
          <p:nvPr/>
        </p:nvSpPr>
        <p:spPr bwMode="auto">
          <a:xfrm flipV="1">
            <a:off x="7366000" y="3317875"/>
            <a:ext cx="163513" cy="1397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58" name="Line 158"/>
          <p:cNvSpPr>
            <a:spLocks noChangeShapeType="1"/>
          </p:cNvSpPr>
          <p:nvPr/>
        </p:nvSpPr>
        <p:spPr bwMode="auto">
          <a:xfrm flipV="1">
            <a:off x="7529513" y="3254375"/>
            <a:ext cx="165100" cy="635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59" name="Line 159"/>
          <p:cNvSpPr>
            <a:spLocks noChangeShapeType="1"/>
          </p:cNvSpPr>
          <p:nvPr/>
        </p:nvSpPr>
        <p:spPr bwMode="auto">
          <a:xfrm flipV="1">
            <a:off x="7694613" y="3184525"/>
            <a:ext cx="165100" cy="6985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60" name="Text Box 160"/>
          <p:cNvSpPr txBox="1">
            <a:spLocks noChangeArrowheads="1"/>
          </p:cNvSpPr>
          <p:nvPr/>
        </p:nvSpPr>
        <p:spPr bwMode="auto">
          <a:xfrm>
            <a:off x="3760788" y="2208213"/>
            <a:ext cx="27209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sz="2400" b="1">
                <a:solidFill>
                  <a:srgbClr val="000080"/>
                </a:solidFill>
              </a:rPr>
              <a:t>ŠVÉDSKO</a:t>
            </a:r>
            <a:endParaRPr lang="cs-CZ" sz="2400">
              <a:solidFill>
                <a:srgbClr val="000000"/>
              </a:solidFill>
            </a:endParaRPr>
          </a:p>
        </p:txBody>
      </p:sp>
      <p:sp>
        <p:nvSpPr>
          <p:cNvPr id="742561" name="Text Box 161"/>
          <p:cNvSpPr txBox="1">
            <a:spLocks noChangeArrowheads="1"/>
          </p:cNvSpPr>
          <p:nvPr/>
        </p:nvSpPr>
        <p:spPr bwMode="auto">
          <a:xfrm>
            <a:off x="5135563" y="4403725"/>
            <a:ext cx="3259137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sz="2400" b="1">
                <a:solidFill>
                  <a:srgbClr val="FF6600"/>
                </a:solidFill>
              </a:rPr>
              <a:t>ČESKÁ </a:t>
            </a:r>
          </a:p>
          <a:p>
            <a:r>
              <a:rPr lang="cs-CZ" sz="2400" b="1">
                <a:solidFill>
                  <a:srgbClr val="FF6600"/>
                </a:solidFill>
              </a:rPr>
              <a:t>REPUBLIKA</a:t>
            </a:r>
            <a:endParaRPr lang="cs-CZ" sz="2400">
              <a:solidFill>
                <a:srgbClr val="000000"/>
              </a:solidFill>
            </a:endParaRPr>
          </a:p>
        </p:txBody>
      </p:sp>
      <p:sp>
        <p:nvSpPr>
          <p:cNvPr id="742562" name="Text Box 162"/>
          <p:cNvSpPr txBox="1">
            <a:spLocks noChangeArrowheads="1"/>
          </p:cNvSpPr>
          <p:nvPr/>
        </p:nvSpPr>
        <p:spPr bwMode="auto">
          <a:xfrm>
            <a:off x="915988" y="979488"/>
            <a:ext cx="258127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b="1">
                <a:solidFill>
                  <a:srgbClr val="000000"/>
                </a:solidFill>
              </a:rPr>
              <a:t>věk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742563" name="AutoShape 163"/>
          <p:cNvSpPr>
            <a:spLocks noChangeArrowheads="1"/>
          </p:cNvSpPr>
          <p:nvPr/>
        </p:nvSpPr>
        <p:spPr bwMode="auto">
          <a:xfrm>
            <a:off x="7715250" y="2314575"/>
            <a:ext cx="233363" cy="885825"/>
          </a:xfrm>
          <a:prstGeom prst="upDownArrow">
            <a:avLst>
              <a:gd name="adj1" fmla="val 50000"/>
              <a:gd name="adj2" fmla="val 75918"/>
            </a:avLst>
          </a:prstGeom>
          <a:solidFill>
            <a:srgbClr val="4C98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2564" name="Text Box 164"/>
          <p:cNvSpPr txBox="1">
            <a:spLocks noChangeArrowheads="1"/>
          </p:cNvSpPr>
          <p:nvPr/>
        </p:nvSpPr>
        <p:spPr bwMode="auto">
          <a:xfrm>
            <a:off x="6716713" y="2590800"/>
            <a:ext cx="1333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>
                <a:solidFill>
                  <a:srgbClr val="397200"/>
                </a:solidFill>
              </a:rPr>
              <a:t>4 roky</a:t>
            </a:r>
          </a:p>
        </p:txBody>
      </p:sp>
      <p:sp>
        <p:nvSpPr>
          <p:cNvPr id="742565" name="Rectangle 165"/>
          <p:cNvSpPr>
            <a:spLocks noChangeArrowheads="1"/>
          </p:cNvSpPr>
          <p:nvPr/>
        </p:nvSpPr>
        <p:spPr bwMode="auto">
          <a:xfrm>
            <a:off x="1662113" y="436563"/>
            <a:ext cx="6891337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cs-CZ" sz="2400" b="1">
                <a:solidFill>
                  <a:srgbClr val="000000"/>
                </a:solidFill>
              </a:rPr>
              <a:t>NADĚJE DOŽITÍ PŘI NAROZENÍ (MUŽI+ŽENY)</a:t>
            </a:r>
            <a:r>
              <a:rPr lang="cs-CZ" sz="3200" b="1">
                <a:solidFill>
                  <a:srgbClr val="000000"/>
                </a:solidFill>
              </a:rPr>
              <a:t> </a:t>
            </a:r>
            <a:endParaRPr lang="cs-CZ" sz="3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598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426" name="Rectangle 2"/>
          <p:cNvSpPr>
            <a:spLocks noChangeArrowheads="1"/>
          </p:cNvSpPr>
          <p:nvPr/>
        </p:nvSpPr>
        <p:spPr bwMode="auto">
          <a:xfrm>
            <a:off x="620713" y="954088"/>
            <a:ext cx="7966075" cy="5349875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27" name="Text Box 3"/>
          <p:cNvSpPr txBox="1">
            <a:spLocks noChangeArrowheads="1"/>
          </p:cNvSpPr>
          <p:nvPr/>
        </p:nvSpPr>
        <p:spPr bwMode="auto">
          <a:xfrm>
            <a:off x="6577013" y="6334125"/>
            <a:ext cx="217328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b="1">
                <a:solidFill>
                  <a:srgbClr val="000000"/>
                </a:solidFill>
              </a:rPr>
              <a:t>kalendářní roky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743428" name="Line 4"/>
          <p:cNvSpPr>
            <a:spLocks noChangeShapeType="1"/>
          </p:cNvSpPr>
          <p:nvPr/>
        </p:nvSpPr>
        <p:spPr bwMode="auto">
          <a:xfrm flipV="1">
            <a:off x="1636713" y="1489075"/>
            <a:ext cx="0" cy="446722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29" name="Line 5"/>
          <p:cNvSpPr>
            <a:spLocks noChangeShapeType="1"/>
          </p:cNvSpPr>
          <p:nvPr/>
        </p:nvSpPr>
        <p:spPr bwMode="auto">
          <a:xfrm flipH="1">
            <a:off x="1493838" y="5956300"/>
            <a:ext cx="14287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30" name="Rectangle 6"/>
          <p:cNvSpPr>
            <a:spLocks noChangeArrowheads="1"/>
          </p:cNvSpPr>
          <p:nvPr/>
        </p:nvSpPr>
        <p:spPr bwMode="auto">
          <a:xfrm>
            <a:off x="1035050" y="5792788"/>
            <a:ext cx="3921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cs-CZ" b="1">
                <a:solidFill>
                  <a:srgbClr val="000000"/>
                </a:solidFill>
              </a:rPr>
              <a:t>65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743431" name="Line 7"/>
          <p:cNvSpPr>
            <a:spLocks noChangeShapeType="1"/>
          </p:cNvSpPr>
          <p:nvPr/>
        </p:nvSpPr>
        <p:spPr bwMode="auto">
          <a:xfrm flipH="1">
            <a:off x="1563688" y="5732463"/>
            <a:ext cx="730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32" name="Line 8"/>
          <p:cNvSpPr>
            <a:spLocks noChangeShapeType="1"/>
          </p:cNvSpPr>
          <p:nvPr/>
        </p:nvSpPr>
        <p:spPr bwMode="auto">
          <a:xfrm flipH="1">
            <a:off x="1563688" y="5508625"/>
            <a:ext cx="730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33" name="Line 9"/>
          <p:cNvSpPr>
            <a:spLocks noChangeShapeType="1"/>
          </p:cNvSpPr>
          <p:nvPr/>
        </p:nvSpPr>
        <p:spPr bwMode="auto">
          <a:xfrm flipH="1">
            <a:off x="1563688" y="5284788"/>
            <a:ext cx="7302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34" name="Line 10"/>
          <p:cNvSpPr>
            <a:spLocks noChangeShapeType="1"/>
          </p:cNvSpPr>
          <p:nvPr/>
        </p:nvSpPr>
        <p:spPr bwMode="auto">
          <a:xfrm flipH="1">
            <a:off x="1563688" y="5062538"/>
            <a:ext cx="730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35" name="Line 11"/>
          <p:cNvSpPr>
            <a:spLocks noChangeShapeType="1"/>
          </p:cNvSpPr>
          <p:nvPr/>
        </p:nvSpPr>
        <p:spPr bwMode="auto">
          <a:xfrm flipH="1">
            <a:off x="1493838" y="4840288"/>
            <a:ext cx="14287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36" name="Rectangle 12"/>
          <p:cNvSpPr>
            <a:spLocks noChangeArrowheads="1"/>
          </p:cNvSpPr>
          <p:nvPr/>
        </p:nvSpPr>
        <p:spPr bwMode="auto">
          <a:xfrm>
            <a:off x="1055688" y="4694238"/>
            <a:ext cx="3921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cs-CZ" b="1">
                <a:solidFill>
                  <a:srgbClr val="000000"/>
                </a:solidFill>
              </a:rPr>
              <a:t>70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743437" name="Line 13"/>
          <p:cNvSpPr>
            <a:spLocks noChangeShapeType="1"/>
          </p:cNvSpPr>
          <p:nvPr/>
        </p:nvSpPr>
        <p:spPr bwMode="auto">
          <a:xfrm flipV="1">
            <a:off x="1636713" y="4833938"/>
            <a:ext cx="6546850" cy="6350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38" name="Line 14"/>
          <p:cNvSpPr>
            <a:spLocks noChangeShapeType="1"/>
          </p:cNvSpPr>
          <p:nvPr/>
        </p:nvSpPr>
        <p:spPr bwMode="auto">
          <a:xfrm flipH="1">
            <a:off x="1563688" y="4614863"/>
            <a:ext cx="730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39" name="Line 15"/>
          <p:cNvSpPr>
            <a:spLocks noChangeShapeType="1"/>
          </p:cNvSpPr>
          <p:nvPr/>
        </p:nvSpPr>
        <p:spPr bwMode="auto">
          <a:xfrm flipH="1">
            <a:off x="1563688" y="4392613"/>
            <a:ext cx="730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40" name="Line 16"/>
          <p:cNvSpPr>
            <a:spLocks noChangeShapeType="1"/>
          </p:cNvSpPr>
          <p:nvPr/>
        </p:nvSpPr>
        <p:spPr bwMode="auto">
          <a:xfrm flipH="1">
            <a:off x="1563688" y="4168775"/>
            <a:ext cx="7302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41" name="Line 17"/>
          <p:cNvSpPr>
            <a:spLocks noChangeShapeType="1"/>
          </p:cNvSpPr>
          <p:nvPr/>
        </p:nvSpPr>
        <p:spPr bwMode="auto">
          <a:xfrm flipH="1">
            <a:off x="1563688" y="3946525"/>
            <a:ext cx="730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42" name="Line 18"/>
          <p:cNvSpPr>
            <a:spLocks noChangeShapeType="1"/>
          </p:cNvSpPr>
          <p:nvPr/>
        </p:nvSpPr>
        <p:spPr bwMode="auto">
          <a:xfrm flipH="1">
            <a:off x="1493838" y="3721100"/>
            <a:ext cx="142875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43" name="Rectangle 19"/>
          <p:cNvSpPr>
            <a:spLocks noChangeArrowheads="1"/>
          </p:cNvSpPr>
          <p:nvPr/>
        </p:nvSpPr>
        <p:spPr bwMode="auto">
          <a:xfrm>
            <a:off x="1054100" y="3595688"/>
            <a:ext cx="392113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cs-CZ" b="1">
                <a:solidFill>
                  <a:srgbClr val="000000"/>
                </a:solidFill>
              </a:rPr>
              <a:t>75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743444" name="Line 20"/>
          <p:cNvSpPr>
            <a:spLocks noChangeShapeType="1"/>
          </p:cNvSpPr>
          <p:nvPr/>
        </p:nvSpPr>
        <p:spPr bwMode="auto">
          <a:xfrm>
            <a:off x="1636713" y="3721100"/>
            <a:ext cx="6537325" cy="1588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45" name="Line 21"/>
          <p:cNvSpPr>
            <a:spLocks noChangeShapeType="1"/>
          </p:cNvSpPr>
          <p:nvPr/>
        </p:nvSpPr>
        <p:spPr bwMode="auto">
          <a:xfrm flipH="1">
            <a:off x="1563688" y="3498850"/>
            <a:ext cx="730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46" name="Line 22"/>
          <p:cNvSpPr>
            <a:spLocks noChangeShapeType="1"/>
          </p:cNvSpPr>
          <p:nvPr/>
        </p:nvSpPr>
        <p:spPr bwMode="auto">
          <a:xfrm flipH="1">
            <a:off x="1563688" y="3275013"/>
            <a:ext cx="7302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47" name="Line 23"/>
          <p:cNvSpPr>
            <a:spLocks noChangeShapeType="1"/>
          </p:cNvSpPr>
          <p:nvPr/>
        </p:nvSpPr>
        <p:spPr bwMode="auto">
          <a:xfrm flipH="1">
            <a:off x="1563688" y="3052763"/>
            <a:ext cx="7302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48" name="Line 24"/>
          <p:cNvSpPr>
            <a:spLocks noChangeShapeType="1"/>
          </p:cNvSpPr>
          <p:nvPr/>
        </p:nvSpPr>
        <p:spPr bwMode="auto">
          <a:xfrm flipH="1">
            <a:off x="1563688" y="2828925"/>
            <a:ext cx="730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49" name="Line 25"/>
          <p:cNvSpPr>
            <a:spLocks noChangeShapeType="1"/>
          </p:cNvSpPr>
          <p:nvPr/>
        </p:nvSpPr>
        <p:spPr bwMode="auto">
          <a:xfrm flipH="1">
            <a:off x="1493838" y="2605088"/>
            <a:ext cx="142875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50" name="Rectangle 26"/>
          <p:cNvSpPr>
            <a:spLocks noChangeArrowheads="1"/>
          </p:cNvSpPr>
          <p:nvPr/>
        </p:nvSpPr>
        <p:spPr bwMode="auto">
          <a:xfrm>
            <a:off x="1065213" y="2466975"/>
            <a:ext cx="3937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cs-CZ" b="1">
                <a:solidFill>
                  <a:srgbClr val="000000"/>
                </a:solidFill>
              </a:rPr>
              <a:t>80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743451" name="Line 27"/>
          <p:cNvSpPr>
            <a:spLocks noChangeShapeType="1"/>
          </p:cNvSpPr>
          <p:nvPr/>
        </p:nvSpPr>
        <p:spPr bwMode="auto">
          <a:xfrm>
            <a:off x="1636713" y="2605088"/>
            <a:ext cx="6546850" cy="1587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52" name="Line 28"/>
          <p:cNvSpPr>
            <a:spLocks noChangeShapeType="1"/>
          </p:cNvSpPr>
          <p:nvPr/>
        </p:nvSpPr>
        <p:spPr bwMode="auto">
          <a:xfrm flipH="1">
            <a:off x="1563688" y="2382838"/>
            <a:ext cx="730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53" name="Line 29"/>
          <p:cNvSpPr>
            <a:spLocks noChangeShapeType="1"/>
          </p:cNvSpPr>
          <p:nvPr/>
        </p:nvSpPr>
        <p:spPr bwMode="auto">
          <a:xfrm flipH="1">
            <a:off x="1563688" y="2159000"/>
            <a:ext cx="7302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54" name="Line 30"/>
          <p:cNvSpPr>
            <a:spLocks noChangeShapeType="1"/>
          </p:cNvSpPr>
          <p:nvPr/>
        </p:nvSpPr>
        <p:spPr bwMode="auto">
          <a:xfrm flipH="1">
            <a:off x="1563688" y="1935163"/>
            <a:ext cx="730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55" name="Line 31"/>
          <p:cNvSpPr>
            <a:spLocks noChangeShapeType="1"/>
          </p:cNvSpPr>
          <p:nvPr/>
        </p:nvSpPr>
        <p:spPr bwMode="auto">
          <a:xfrm flipH="1">
            <a:off x="1563688" y="1711325"/>
            <a:ext cx="7302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56" name="Line 32"/>
          <p:cNvSpPr>
            <a:spLocks noChangeShapeType="1"/>
          </p:cNvSpPr>
          <p:nvPr/>
        </p:nvSpPr>
        <p:spPr bwMode="auto">
          <a:xfrm flipH="1">
            <a:off x="1493838" y="1489075"/>
            <a:ext cx="142875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57" name="Rectangle 33"/>
          <p:cNvSpPr>
            <a:spLocks noChangeArrowheads="1"/>
          </p:cNvSpPr>
          <p:nvPr/>
        </p:nvSpPr>
        <p:spPr bwMode="auto">
          <a:xfrm>
            <a:off x="1027113" y="1344613"/>
            <a:ext cx="3905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cs-CZ" b="1">
                <a:solidFill>
                  <a:srgbClr val="000000"/>
                </a:solidFill>
              </a:rPr>
              <a:t>85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743458" name="Line 34"/>
          <p:cNvSpPr>
            <a:spLocks noChangeShapeType="1"/>
          </p:cNvSpPr>
          <p:nvPr/>
        </p:nvSpPr>
        <p:spPr bwMode="auto">
          <a:xfrm>
            <a:off x="1636713" y="1489075"/>
            <a:ext cx="6559550" cy="1588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59" name="Line 35"/>
          <p:cNvSpPr>
            <a:spLocks noChangeShapeType="1"/>
          </p:cNvSpPr>
          <p:nvPr/>
        </p:nvSpPr>
        <p:spPr bwMode="auto">
          <a:xfrm>
            <a:off x="1636713" y="5956300"/>
            <a:ext cx="65405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60" name="Line 36"/>
          <p:cNvSpPr>
            <a:spLocks noChangeShapeType="1"/>
          </p:cNvSpPr>
          <p:nvPr/>
        </p:nvSpPr>
        <p:spPr bwMode="auto">
          <a:xfrm>
            <a:off x="1636713" y="5956300"/>
            <a:ext cx="0" cy="889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61" name="Rectangle 37"/>
          <p:cNvSpPr>
            <a:spLocks noChangeArrowheads="1"/>
          </p:cNvSpPr>
          <p:nvPr/>
        </p:nvSpPr>
        <p:spPr bwMode="auto">
          <a:xfrm>
            <a:off x="1341438" y="6073775"/>
            <a:ext cx="7842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cs-CZ" b="1">
                <a:solidFill>
                  <a:srgbClr val="000000"/>
                </a:solidFill>
              </a:rPr>
              <a:t>1970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743462" name="Line 38"/>
          <p:cNvSpPr>
            <a:spLocks noChangeShapeType="1"/>
          </p:cNvSpPr>
          <p:nvPr/>
        </p:nvSpPr>
        <p:spPr bwMode="auto">
          <a:xfrm>
            <a:off x="1798638" y="5956300"/>
            <a:ext cx="3175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63" name="Line 39"/>
          <p:cNvSpPr>
            <a:spLocks noChangeShapeType="1"/>
          </p:cNvSpPr>
          <p:nvPr/>
        </p:nvSpPr>
        <p:spPr bwMode="auto">
          <a:xfrm>
            <a:off x="1963738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64" name="Line 40"/>
          <p:cNvSpPr>
            <a:spLocks noChangeShapeType="1"/>
          </p:cNvSpPr>
          <p:nvPr/>
        </p:nvSpPr>
        <p:spPr bwMode="auto">
          <a:xfrm>
            <a:off x="2127250" y="5956300"/>
            <a:ext cx="1588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65" name="Line 41"/>
          <p:cNvSpPr>
            <a:spLocks noChangeShapeType="1"/>
          </p:cNvSpPr>
          <p:nvPr/>
        </p:nvSpPr>
        <p:spPr bwMode="auto">
          <a:xfrm>
            <a:off x="2290763" y="5956300"/>
            <a:ext cx="1587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66" name="Line 42"/>
          <p:cNvSpPr>
            <a:spLocks noChangeShapeType="1"/>
          </p:cNvSpPr>
          <p:nvPr/>
        </p:nvSpPr>
        <p:spPr bwMode="auto">
          <a:xfrm>
            <a:off x="2452688" y="5956300"/>
            <a:ext cx="3175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67" name="Line 43"/>
          <p:cNvSpPr>
            <a:spLocks noChangeShapeType="1"/>
          </p:cNvSpPr>
          <p:nvPr/>
        </p:nvSpPr>
        <p:spPr bwMode="auto">
          <a:xfrm>
            <a:off x="2617788" y="5956300"/>
            <a:ext cx="3175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68" name="Line 44"/>
          <p:cNvSpPr>
            <a:spLocks noChangeShapeType="1"/>
          </p:cNvSpPr>
          <p:nvPr/>
        </p:nvSpPr>
        <p:spPr bwMode="auto">
          <a:xfrm>
            <a:off x="2781300" y="5956300"/>
            <a:ext cx="1588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69" name="Line 45"/>
          <p:cNvSpPr>
            <a:spLocks noChangeShapeType="1"/>
          </p:cNvSpPr>
          <p:nvPr/>
        </p:nvSpPr>
        <p:spPr bwMode="auto">
          <a:xfrm>
            <a:off x="2946400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70" name="Line 46"/>
          <p:cNvSpPr>
            <a:spLocks noChangeShapeType="1"/>
          </p:cNvSpPr>
          <p:nvPr/>
        </p:nvSpPr>
        <p:spPr bwMode="auto">
          <a:xfrm>
            <a:off x="3109913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71" name="Line 47"/>
          <p:cNvSpPr>
            <a:spLocks noChangeShapeType="1"/>
          </p:cNvSpPr>
          <p:nvPr/>
        </p:nvSpPr>
        <p:spPr bwMode="auto">
          <a:xfrm>
            <a:off x="3275013" y="5956300"/>
            <a:ext cx="0" cy="889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72" name="Rectangle 48"/>
          <p:cNvSpPr>
            <a:spLocks noChangeArrowheads="1"/>
          </p:cNvSpPr>
          <p:nvPr/>
        </p:nvSpPr>
        <p:spPr bwMode="auto">
          <a:xfrm>
            <a:off x="2940050" y="6073775"/>
            <a:ext cx="7810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cs-CZ" b="1">
                <a:solidFill>
                  <a:srgbClr val="000000"/>
                </a:solidFill>
              </a:rPr>
              <a:t>1980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743473" name="Line 49"/>
          <p:cNvSpPr>
            <a:spLocks noChangeShapeType="1"/>
          </p:cNvSpPr>
          <p:nvPr/>
        </p:nvSpPr>
        <p:spPr bwMode="auto">
          <a:xfrm flipV="1">
            <a:off x="3275013" y="1489075"/>
            <a:ext cx="0" cy="4467225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74" name="Line 50"/>
          <p:cNvSpPr>
            <a:spLocks noChangeShapeType="1"/>
          </p:cNvSpPr>
          <p:nvPr/>
        </p:nvSpPr>
        <p:spPr bwMode="auto">
          <a:xfrm>
            <a:off x="3435350" y="5956300"/>
            <a:ext cx="4763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75" name="Line 51"/>
          <p:cNvSpPr>
            <a:spLocks noChangeShapeType="1"/>
          </p:cNvSpPr>
          <p:nvPr/>
        </p:nvSpPr>
        <p:spPr bwMode="auto">
          <a:xfrm>
            <a:off x="3598863" y="5956300"/>
            <a:ext cx="3175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76" name="Line 52"/>
          <p:cNvSpPr>
            <a:spLocks noChangeShapeType="1"/>
          </p:cNvSpPr>
          <p:nvPr/>
        </p:nvSpPr>
        <p:spPr bwMode="auto">
          <a:xfrm>
            <a:off x="3763963" y="5956300"/>
            <a:ext cx="3175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77" name="Line 53"/>
          <p:cNvSpPr>
            <a:spLocks noChangeShapeType="1"/>
          </p:cNvSpPr>
          <p:nvPr/>
        </p:nvSpPr>
        <p:spPr bwMode="auto">
          <a:xfrm>
            <a:off x="3929063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78" name="Line 54"/>
          <p:cNvSpPr>
            <a:spLocks noChangeShapeType="1"/>
          </p:cNvSpPr>
          <p:nvPr/>
        </p:nvSpPr>
        <p:spPr bwMode="auto">
          <a:xfrm>
            <a:off x="4090988" y="5956300"/>
            <a:ext cx="3175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79" name="Line 55"/>
          <p:cNvSpPr>
            <a:spLocks noChangeShapeType="1"/>
          </p:cNvSpPr>
          <p:nvPr/>
        </p:nvSpPr>
        <p:spPr bwMode="auto">
          <a:xfrm>
            <a:off x="4256088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80" name="Line 56"/>
          <p:cNvSpPr>
            <a:spLocks noChangeShapeType="1"/>
          </p:cNvSpPr>
          <p:nvPr/>
        </p:nvSpPr>
        <p:spPr bwMode="auto">
          <a:xfrm>
            <a:off x="4419600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81" name="Line 57"/>
          <p:cNvSpPr>
            <a:spLocks noChangeShapeType="1"/>
          </p:cNvSpPr>
          <p:nvPr/>
        </p:nvSpPr>
        <p:spPr bwMode="auto">
          <a:xfrm>
            <a:off x="4583113" y="5956300"/>
            <a:ext cx="1587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82" name="Line 58"/>
          <p:cNvSpPr>
            <a:spLocks noChangeShapeType="1"/>
          </p:cNvSpPr>
          <p:nvPr/>
        </p:nvSpPr>
        <p:spPr bwMode="auto">
          <a:xfrm>
            <a:off x="4745038" y="5956300"/>
            <a:ext cx="3175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83" name="Line 59"/>
          <p:cNvSpPr>
            <a:spLocks noChangeShapeType="1"/>
          </p:cNvSpPr>
          <p:nvPr/>
        </p:nvSpPr>
        <p:spPr bwMode="auto">
          <a:xfrm>
            <a:off x="4908550" y="5956300"/>
            <a:ext cx="1588" cy="889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84" name="Rectangle 60"/>
          <p:cNvSpPr>
            <a:spLocks noChangeArrowheads="1"/>
          </p:cNvSpPr>
          <p:nvPr/>
        </p:nvSpPr>
        <p:spPr bwMode="auto">
          <a:xfrm>
            <a:off x="4592638" y="6045200"/>
            <a:ext cx="7810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cs-CZ" b="1">
                <a:solidFill>
                  <a:srgbClr val="000000"/>
                </a:solidFill>
              </a:rPr>
              <a:t>1990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743485" name="Line 61"/>
          <p:cNvSpPr>
            <a:spLocks noChangeShapeType="1"/>
          </p:cNvSpPr>
          <p:nvPr/>
        </p:nvSpPr>
        <p:spPr bwMode="auto">
          <a:xfrm flipV="1">
            <a:off x="4908550" y="1489075"/>
            <a:ext cx="1588" cy="4467225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86" name="Line 62"/>
          <p:cNvSpPr>
            <a:spLocks noChangeShapeType="1"/>
          </p:cNvSpPr>
          <p:nvPr/>
        </p:nvSpPr>
        <p:spPr bwMode="auto">
          <a:xfrm>
            <a:off x="5073650" y="5956300"/>
            <a:ext cx="1588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87" name="Line 63"/>
          <p:cNvSpPr>
            <a:spLocks noChangeShapeType="1"/>
          </p:cNvSpPr>
          <p:nvPr/>
        </p:nvSpPr>
        <p:spPr bwMode="auto">
          <a:xfrm>
            <a:off x="5237163" y="5956300"/>
            <a:ext cx="1587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88" name="Line 64"/>
          <p:cNvSpPr>
            <a:spLocks noChangeShapeType="1"/>
          </p:cNvSpPr>
          <p:nvPr/>
        </p:nvSpPr>
        <p:spPr bwMode="auto">
          <a:xfrm>
            <a:off x="5402263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89" name="Line 65"/>
          <p:cNvSpPr>
            <a:spLocks noChangeShapeType="1"/>
          </p:cNvSpPr>
          <p:nvPr/>
        </p:nvSpPr>
        <p:spPr bwMode="auto">
          <a:xfrm>
            <a:off x="5567363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90" name="Line 66"/>
          <p:cNvSpPr>
            <a:spLocks noChangeShapeType="1"/>
          </p:cNvSpPr>
          <p:nvPr/>
        </p:nvSpPr>
        <p:spPr bwMode="auto">
          <a:xfrm>
            <a:off x="5732463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91" name="Line 67"/>
          <p:cNvSpPr>
            <a:spLocks noChangeShapeType="1"/>
          </p:cNvSpPr>
          <p:nvPr/>
        </p:nvSpPr>
        <p:spPr bwMode="auto">
          <a:xfrm>
            <a:off x="5891213" y="5956300"/>
            <a:ext cx="3175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92" name="Line 68"/>
          <p:cNvSpPr>
            <a:spLocks noChangeShapeType="1"/>
          </p:cNvSpPr>
          <p:nvPr/>
        </p:nvSpPr>
        <p:spPr bwMode="auto">
          <a:xfrm>
            <a:off x="6056313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93" name="Line 69"/>
          <p:cNvSpPr>
            <a:spLocks noChangeShapeType="1"/>
          </p:cNvSpPr>
          <p:nvPr/>
        </p:nvSpPr>
        <p:spPr bwMode="auto">
          <a:xfrm>
            <a:off x="6221413" y="5956300"/>
            <a:ext cx="1587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94" name="Line 70"/>
          <p:cNvSpPr>
            <a:spLocks noChangeShapeType="1"/>
          </p:cNvSpPr>
          <p:nvPr/>
        </p:nvSpPr>
        <p:spPr bwMode="auto">
          <a:xfrm>
            <a:off x="6383338" y="5956300"/>
            <a:ext cx="3175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95" name="Line 71"/>
          <p:cNvSpPr>
            <a:spLocks noChangeShapeType="1"/>
          </p:cNvSpPr>
          <p:nvPr/>
        </p:nvSpPr>
        <p:spPr bwMode="auto">
          <a:xfrm>
            <a:off x="6548438" y="5956300"/>
            <a:ext cx="0" cy="889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96" name="Rectangle 72"/>
          <p:cNvSpPr>
            <a:spLocks noChangeArrowheads="1"/>
          </p:cNvSpPr>
          <p:nvPr/>
        </p:nvSpPr>
        <p:spPr bwMode="auto">
          <a:xfrm>
            <a:off x="6267450" y="6073775"/>
            <a:ext cx="7810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cs-CZ" b="1">
                <a:solidFill>
                  <a:srgbClr val="000000"/>
                </a:solidFill>
              </a:rPr>
              <a:t>2000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743497" name="Line 73"/>
          <p:cNvSpPr>
            <a:spLocks noChangeShapeType="1"/>
          </p:cNvSpPr>
          <p:nvPr/>
        </p:nvSpPr>
        <p:spPr bwMode="auto">
          <a:xfrm flipV="1">
            <a:off x="6548438" y="1489075"/>
            <a:ext cx="0" cy="4467225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98" name="Line 74"/>
          <p:cNvSpPr>
            <a:spLocks noChangeShapeType="1"/>
          </p:cNvSpPr>
          <p:nvPr/>
        </p:nvSpPr>
        <p:spPr bwMode="auto">
          <a:xfrm>
            <a:off x="6711950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499" name="Line 75"/>
          <p:cNvSpPr>
            <a:spLocks noChangeShapeType="1"/>
          </p:cNvSpPr>
          <p:nvPr/>
        </p:nvSpPr>
        <p:spPr bwMode="auto">
          <a:xfrm>
            <a:off x="6875463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00" name="Line 76"/>
          <p:cNvSpPr>
            <a:spLocks noChangeShapeType="1"/>
          </p:cNvSpPr>
          <p:nvPr/>
        </p:nvSpPr>
        <p:spPr bwMode="auto">
          <a:xfrm>
            <a:off x="7040563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01" name="Line 77"/>
          <p:cNvSpPr>
            <a:spLocks noChangeShapeType="1"/>
          </p:cNvSpPr>
          <p:nvPr/>
        </p:nvSpPr>
        <p:spPr bwMode="auto">
          <a:xfrm>
            <a:off x="7200900" y="5956300"/>
            <a:ext cx="4763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02" name="Line 78"/>
          <p:cNvSpPr>
            <a:spLocks noChangeShapeType="1"/>
          </p:cNvSpPr>
          <p:nvPr/>
        </p:nvSpPr>
        <p:spPr bwMode="auto">
          <a:xfrm>
            <a:off x="7366000" y="5956300"/>
            <a:ext cx="4763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03" name="Line 79"/>
          <p:cNvSpPr>
            <a:spLocks noChangeShapeType="1"/>
          </p:cNvSpPr>
          <p:nvPr/>
        </p:nvSpPr>
        <p:spPr bwMode="auto">
          <a:xfrm>
            <a:off x="7529513" y="5956300"/>
            <a:ext cx="1587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04" name="Line 80"/>
          <p:cNvSpPr>
            <a:spLocks noChangeShapeType="1"/>
          </p:cNvSpPr>
          <p:nvPr/>
        </p:nvSpPr>
        <p:spPr bwMode="auto">
          <a:xfrm>
            <a:off x="7694613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05" name="Line 81"/>
          <p:cNvSpPr>
            <a:spLocks noChangeShapeType="1"/>
          </p:cNvSpPr>
          <p:nvPr/>
        </p:nvSpPr>
        <p:spPr bwMode="auto">
          <a:xfrm>
            <a:off x="7859713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06" name="Line 82"/>
          <p:cNvSpPr>
            <a:spLocks noChangeShapeType="1"/>
          </p:cNvSpPr>
          <p:nvPr/>
        </p:nvSpPr>
        <p:spPr bwMode="auto">
          <a:xfrm>
            <a:off x="8021638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07" name="Line 83"/>
          <p:cNvSpPr>
            <a:spLocks noChangeShapeType="1"/>
          </p:cNvSpPr>
          <p:nvPr/>
        </p:nvSpPr>
        <p:spPr bwMode="auto">
          <a:xfrm>
            <a:off x="8186738" y="5956300"/>
            <a:ext cx="0" cy="889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08" name="Rectangle 84"/>
          <p:cNvSpPr>
            <a:spLocks noChangeArrowheads="1"/>
          </p:cNvSpPr>
          <p:nvPr/>
        </p:nvSpPr>
        <p:spPr bwMode="auto">
          <a:xfrm>
            <a:off x="7847013" y="6069013"/>
            <a:ext cx="7826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cs-CZ" b="1">
                <a:solidFill>
                  <a:srgbClr val="000000"/>
                </a:solidFill>
              </a:rPr>
              <a:t>2010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743509" name="Line 85"/>
          <p:cNvSpPr>
            <a:spLocks noChangeShapeType="1"/>
          </p:cNvSpPr>
          <p:nvPr/>
        </p:nvSpPr>
        <p:spPr bwMode="auto">
          <a:xfrm flipV="1">
            <a:off x="8186738" y="1489075"/>
            <a:ext cx="0" cy="4467225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10" name="Line 86"/>
          <p:cNvSpPr>
            <a:spLocks noChangeShapeType="1"/>
          </p:cNvSpPr>
          <p:nvPr/>
        </p:nvSpPr>
        <p:spPr bwMode="auto">
          <a:xfrm>
            <a:off x="1636713" y="3760788"/>
            <a:ext cx="161925" cy="15875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11" name="Line 87"/>
          <p:cNvSpPr>
            <a:spLocks noChangeShapeType="1"/>
          </p:cNvSpPr>
          <p:nvPr/>
        </p:nvSpPr>
        <p:spPr bwMode="auto">
          <a:xfrm flipV="1">
            <a:off x="1798638" y="3759200"/>
            <a:ext cx="165100" cy="17463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12" name="Line 88"/>
          <p:cNvSpPr>
            <a:spLocks noChangeShapeType="1"/>
          </p:cNvSpPr>
          <p:nvPr/>
        </p:nvSpPr>
        <p:spPr bwMode="auto">
          <a:xfrm flipV="1">
            <a:off x="1963738" y="3725863"/>
            <a:ext cx="163512" cy="33337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13" name="Line 89"/>
          <p:cNvSpPr>
            <a:spLocks noChangeShapeType="1"/>
          </p:cNvSpPr>
          <p:nvPr/>
        </p:nvSpPr>
        <p:spPr bwMode="auto">
          <a:xfrm flipV="1">
            <a:off x="2127250" y="3697288"/>
            <a:ext cx="163513" cy="28575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14" name="Line 90"/>
          <p:cNvSpPr>
            <a:spLocks noChangeShapeType="1"/>
          </p:cNvSpPr>
          <p:nvPr/>
        </p:nvSpPr>
        <p:spPr bwMode="auto">
          <a:xfrm>
            <a:off x="2290763" y="3697288"/>
            <a:ext cx="161925" cy="635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15" name="Line 91"/>
          <p:cNvSpPr>
            <a:spLocks noChangeShapeType="1"/>
          </p:cNvSpPr>
          <p:nvPr/>
        </p:nvSpPr>
        <p:spPr bwMode="auto">
          <a:xfrm>
            <a:off x="2452688" y="3703638"/>
            <a:ext cx="165100" cy="1587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16" name="Line 92"/>
          <p:cNvSpPr>
            <a:spLocks noChangeShapeType="1"/>
          </p:cNvSpPr>
          <p:nvPr/>
        </p:nvSpPr>
        <p:spPr bwMode="auto">
          <a:xfrm flipV="1">
            <a:off x="2617788" y="3603625"/>
            <a:ext cx="163512" cy="10160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17" name="Line 93"/>
          <p:cNvSpPr>
            <a:spLocks noChangeShapeType="1"/>
          </p:cNvSpPr>
          <p:nvPr/>
        </p:nvSpPr>
        <p:spPr bwMode="auto">
          <a:xfrm flipV="1">
            <a:off x="2781300" y="3582988"/>
            <a:ext cx="165100" cy="20637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18" name="Line 94"/>
          <p:cNvSpPr>
            <a:spLocks noChangeShapeType="1"/>
          </p:cNvSpPr>
          <p:nvPr/>
        </p:nvSpPr>
        <p:spPr bwMode="auto">
          <a:xfrm flipV="1">
            <a:off x="2946400" y="3575050"/>
            <a:ext cx="163513" cy="7938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19" name="Line 95"/>
          <p:cNvSpPr>
            <a:spLocks noChangeShapeType="1"/>
          </p:cNvSpPr>
          <p:nvPr/>
        </p:nvSpPr>
        <p:spPr bwMode="auto">
          <a:xfrm flipV="1">
            <a:off x="3109913" y="3529013"/>
            <a:ext cx="165100" cy="46037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20" name="Line 96"/>
          <p:cNvSpPr>
            <a:spLocks noChangeShapeType="1"/>
          </p:cNvSpPr>
          <p:nvPr/>
        </p:nvSpPr>
        <p:spPr bwMode="auto">
          <a:xfrm flipV="1">
            <a:off x="3275013" y="3462338"/>
            <a:ext cx="160337" cy="66675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21" name="Line 97"/>
          <p:cNvSpPr>
            <a:spLocks noChangeShapeType="1"/>
          </p:cNvSpPr>
          <p:nvPr/>
        </p:nvSpPr>
        <p:spPr bwMode="auto">
          <a:xfrm flipV="1">
            <a:off x="3435350" y="3384550"/>
            <a:ext cx="163513" cy="77788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22" name="Line 98"/>
          <p:cNvSpPr>
            <a:spLocks noChangeShapeType="1"/>
          </p:cNvSpPr>
          <p:nvPr/>
        </p:nvSpPr>
        <p:spPr bwMode="auto">
          <a:xfrm flipV="1">
            <a:off x="3598863" y="3336925"/>
            <a:ext cx="165100" cy="47625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23" name="Line 99"/>
          <p:cNvSpPr>
            <a:spLocks noChangeShapeType="1"/>
          </p:cNvSpPr>
          <p:nvPr/>
        </p:nvSpPr>
        <p:spPr bwMode="auto">
          <a:xfrm flipV="1">
            <a:off x="3763963" y="3271838"/>
            <a:ext cx="165100" cy="65087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24" name="Line 100"/>
          <p:cNvSpPr>
            <a:spLocks noChangeShapeType="1"/>
          </p:cNvSpPr>
          <p:nvPr/>
        </p:nvSpPr>
        <p:spPr bwMode="auto">
          <a:xfrm>
            <a:off x="3929063" y="3271838"/>
            <a:ext cx="161925" cy="39687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25" name="Line 101"/>
          <p:cNvSpPr>
            <a:spLocks noChangeShapeType="1"/>
          </p:cNvSpPr>
          <p:nvPr/>
        </p:nvSpPr>
        <p:spPr bwMode="auto">
          <a:xfrm flipV="1">
            <a:off x="4090988" y="3246438"/>
            <a:ext cx="165100" cy="65087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26" name="Line 102"/>
          <p:cNvSpPr>
            <a:spLocks noChangeShapeType="1"/>
          </p:cNvSpPr>
          <p:nvPr/>
        </p:nvSpPr>
        <p:spPr bwMode="auto">
          <a:xfrm flipV="1">
            <a:off x="4256088" y="3211513"/>
            <a:ext cx="163512" cy="34925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27" name="Line 103"/>
          <p:cNvSpPr>
            <a:spLocks noChangeShapeType="1"/>
          </p:cNvSpPr>
          <p:nvPr/>
        </p:nvSpPr>
        <p:spPr bwMode="auto">
          <a:xfrm>
            <a:off x="4419600" y="3211513"/>
            <a:ext cx="163513" cy="33337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28" name="Line 104"/>
          <p:cNvSpPr>
            <a:spLocks noChangeShapeType="1"/>
          </p:cNvSpPr>
          <p:nvPr/>
        </p:nvSpPr>
        <p:spPr bwMode="auto">
          <a:xfrm flipV="1">
            <a:off x="4583113" y="3086100"/>
            <a:ext cx="161925" cy="15875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29" name="Line 105"/>
          <p:cNvSpPr>
            <a:spLocks noChangeShapeType="1"/>
          </p:cNvSpPr>
          <p:nvPr/>
        </p:nvSpPr>
        <p:spPr bwMode="auto">
          <a:xfrm>
            <a:off x="4745038" y="3086100"/>
            <a:ext cx="163512" cy="1905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30" name="Line 106"/>
          <p:cNvSpPr>
            <a:spLocks noChangeShapeType="1"/>
          </p:cNvSpPr>
          <p:nvPr/>
        </p:nvSpPr>
        <p:spPr bwMode="auto">
          <a:xfrm flipV="1">
            <a:off x="4908550" y="3063875"/>
            <a:ext cx="165100" cy="41275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31" name="Line 107"/>
          <p:cNvSpPr>
            <a:spLocks noChangeShapeType="1"/>
          </p:cNvSpPr>
          <p:nvPr/>
        </p:nvSpPr>
        <p:spPr bwMode="auto">
          <a:xfrm flipV="1">
            <a:off x="5073650" y="2979738"/>
            <a:ext cx="163513" cy="84137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32" name="Line 108"/>
          <p:cNvSpPr>
            <a:spLocks noChangeShapeType="1"/>
          </p:cNvSpPr>
          <p:nvPr/>
        </p:nvSpPr>
        <p:spPr bwMode="auto">
          <a:xfrm>
            <a:off x="5237163" y="2979738"/>
            <a:ext cx="165100" cy="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33" name="Line 109"/>
          <p:cNvSpPr>
            <a:spLocks noChangeShapeType="1"/>
          </p:cNvSpPr>
          <p:nvPr/>
        </p:nvSpPr>
        <p:spPr bwMode="auto">
          <a:xfrm flipV="1">
            <a:off x="5402263" y="2820988"/>
            <a:ext cx="165100" cy="15875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34" name="Line 110"/>
          <p:cNvSpPr>
            <a:spLocks noChangeShapeType="1"/>
          </p:cNvSpPr>
          <p:nvPr/>
        </p:nvSpPr>
        <p:spPr bwMode="auto">
          <a:xfrm flipV="1">
            <a:off x="5567363" y="2814638"/>
            <a:ext cx="165100" cy="635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35" name="Line 111"/>
          <p:cNvSpPr>
            <a:spLocks noChangeShapeType="1"/>
          </p:cNvSpPr>
          <p:nvPr/>
        </p:nvSpPr>
        <p:spPr bwMode="auto">
          <a:xfrm flipV="1">
            <a:off x="5732463" y="2765425"/>
            <a:ext cx="158750" cy="49213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36" name="Line 112"/>
          <p:cNvSpPr>
            <a:spLocks noChangeShapeType="1"/>
          </p:cNvSpPr>
          <p:nvPr/>
        </p:nvSpPr>
        <p:spPr bwMode="auto">
          <a:xfrm flipV="1">
            <a:off x="5891213" y="2719388"/>
            <a:ext cx="165100" cy="46037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37" name="Line 113"/>
          <p:cNvSpPr>
            <a:spLocks noChangeShapeType="1"/>
          </p:cNvSpPr>
          <p:nvPr/>
        </p:nvSpPr>
        <p:spPr bwMode="auto">
          <a:xfrm flipV="1">
            <a:off x="6056313" y="2697163"/>
            <a:ext cx="165100" cy="22225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38" name="Line 114"/>
          <p:cNvSpPr>
            <a:spLocks noChangeShapeType="1"/>
          </p:cNvSpPr>
          <p:nvPr/>
        </p:nvSpPr>
        <p:spPr bwMode="auto">
          <a:xfrm flipV="1">
            <a:off x="6221413" y="2687638"/>
            <a:ext cx="161925" cy="9525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39" name="Line 115"/>
          <p:cNvSpPr>
            <a:spLocks noChangeShapeType="1"/>
          </p:cNvSpPr>
          <p:nvPr/>
        </p:nvSpPr>
        <p:spPr bwMode="auto">
          <a:xfrm flipV="1">
            <a:off x="6383338" y="2624138"/>
            <a:ext cx="165100" cy="6350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40" name="Line 116"/>
          <p:cNvSpPr>
            <a:spLocks noChangeShapeType="1"/>
          </p:cNvSpPr>
          <p:nvPr/>
        </p:nvSpPr>
        <p:spPr bwMode="auto">
          <a:xfrm flipV="1">
            <a:off x="6548438" y="2603500"/>
            <a:ext cx="163512" cy="20638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41" name="Line 117"/>
          <p:cNvSpPr>
            <a:spLocks noChangeShapeType="1"/>
          </p:cNvSpPr>
          <p:nvPr/>
        </p:nvSpPr>
        <p:spPr bwMode="auto">
          <a:xfrm flipV="1">
            <a:off x="6711950" y="2586038"/>
            <a:ext cx="163513" cy="17462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42" name="Line 118"/>
          <p:cNvSpPr>
            <a:spLocks noChangeShapeType="1"/>
          </p:cNvSpPr>
          <p:nvPr/>
        </p:nvSpPr>
        <p:spPr bwMode="auto">
          <a:xfrm flipV="1">
            <a:off x="6875463" y="2522538"/>
            <a:ext cx="165100" cy="6350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43" name="Line 119"/>
          <p:cNvSpPr>
            <a:spLocks noChangeShapeType="1"/>
          </p:cNvSpPr>
          <p:nvPr/>
        </p:nvSpPr>
        <p:spPr bwMode="auto">
          <a:xfrm flipV="1">
            <a:off x="7040563" y="2482850"/>
            <a:ext cx="160337" cy="39688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44" name="Line 120"/>
          <p:cNvSpPr>
            <a:spLocks noChangeShapeType="1"/>
          </p:cNvSpPr>
          <p:nvPr/>
        </p:nvSpPr>
        <p:spPr bwMode="auto">
          <a:xfrm flipV="1">
            <a:off x="7200900" y="2424113"/>
            <a:ext cx="165100" cy="58737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45" name="Line 121"/>
          <p:cNvSpPr>
            <a:spLocks noChangeShapeType="1"/>
          </p:cNvSpPr>
          <p:nvPr/>
        </p:nvSpPr>
        <p:spPr bwMode="auto">
          <a:xfrm flipV="1">
            <a:off x="7366000" y="2370138"/>
            <a:ext cx="163513" cy="53975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46" name="Line 122"/>
          <p:cNvSpPr>
            <a:spLocks noChangeShapeType="1"/>
          </p:cNvSpPr>
          <p:nvPr/>
        </p:nvSpPr>
        <p:spPr bwMode="auto">
          <a:xfrm flipV="1">
            <a:off x="7529513" y="2341563"/>
            <a:ext cx="165100" cy="28575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47" name="Line 123"/>
          <p:cNvSpPr>
            <a:spLocks noChangeShapeType="1"/>
          </p:cNvSpPr>
          <p:nvPr/>
        </p:nvSpPr>
        <p:spPr bwMode="auto">
          <a:xfrm flipV="1">
            <a:off x="7694613" y="2303463"/>
            <a:ext cx="165100" cy="3810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48" name="Line 124"/>
          <p:cNvSpPr>
            <a:spLocks noChangeShapeType="1"/>
          </p:cNvSpPr>
          <p:nvPr/>
        </p:nvSpPr>
        <p:spPr bwMode="auto">
          <a:xfrm flipV="1">
            <a:off x="1798638" y="4759325"/>
            <a:ext cx="165100" cy="153988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49" name="Line 125"/>
          <p:cNvSpPr>
            <a:spLocks noChangeShapeType="1"/>
          </p:cNvSpPr>
          <p:nvPr/>
        </p:nvSpPr>
        <p:spPr bwMode="auto">
          <a:xfrm>
            <a:off x="1963738" y="4759325"/>
            <a:ext cx="163512" cy="8255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50" name="Line 126"/>
          <p:cNvSpPr>
            <a:spLocks noChangeShapeType="1"/>
          </p:cNvSpPr>
          <p:nvPr/>
        </p:nvSpPr>
        <p:spPr bwMode="auto">
          <a:xfrm flipV="1">
            <a:off x="2127250" y="4824413"/>
            <a:ext cx="163513" cy="17462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51" name="Line 127"/>
          <p:cNvSpPr>
            <a:spLocks noChangeShapeType="1"/>
          </p:cNvSpPr>
          <p:nvPr/>
        </p:nvSpPr>
        <p:spPr bwMode="auto">
          <a:xfrm flipV="1">
            <a:off x="2290763" y="4752975"/>
            <a:ext cx="161925" cy="71438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52" name="Line 128"/>
          <p:cNvSpPr>
            <a:spLocks noChangeShapeType="1"/>
          </p:cNvSpPr>
          <p:nvPr/>
        </p:nvSpPr>
        <p:spPr bwMode="auto">
          <a:xfrm flipV="1">
            <a:off x="2452688" y="4724400"/>
            <a:ext cx="165100" cy="28575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53" name="Line 129"/>
          <p:cNvSpPr>
            <a:spLocks noChangeShapeType="1"/>
          </p:cNvSpPr>
          <p:nvPr/>
        </p:nvSpPr>
        <p:spPr bwMode="auto">
          <a:xfrm flipV="1">
            <a:off x="2617788" y="4716463"/>
            <a:ext cx="163512" cy="7937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54" name="Line 130"/>
          <p:cNvSpPr>
            <a:spLocks noChangeShapeType="1"/>
          </p:cNvSpPr>
          <p:nvPr/>
        </p:nvSpPr>
        <p:spPr bwMode="auto">
          <a:xfrm flipV="1">
            <a:off x="2781300" y="4695825"/>
            <a:ext cx="165100" cy="20638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55" name="Line 131"/>
          <p:cNvSpPr>
            <a:spLocks noChangeShapeType="1"/>
          </p:cNvSpPr>
          <p:nvPr/>
        </p:nvSpPr>
        <p:spPr bwMode="auto">
          <a:xfrm flipV="1">
            <a:off x="2946400" y="4675188"/>
            <a:ext cx="163513" cy="20637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56" name="Line 132"/>
          <p:cNvSpPr>
            <a:spLocks noChangeShapeType="1"/>
          </p:cNvSpPr>
          <p:nvPr/>
        </p:nvSpPr>
        <p:spPr bwMode="auto">
          <a:xfrm>
            <a:off x="3109913" y="4675188"/>
            <a:ext cx="165100" cy="98425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57" name="Line 133"/>
          <p:cNvSpPr>
            <a:spLocks noChangeShapeType="1"/>
          </p:cNvSpPr>
          <p:nvPr/>
        </p:nvSpPr>
        <p:spPr bwMode="auto">
          <a:xfrm flipV="1">
            <a:off x="3275013" y="4694238"/>
            <a:ext cx="160337" cy="79375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58" name="Line 134"/>
          <p:cNvSpPr>
            <a:spLocks noChangeShapeType="1"/>
          </p:cNvSpPr>
          <p:nvPr/>
        </p:nvSpPr>
        <p:spPr bwMode="auto">
          <a:xfrm flipV="1">
            <a:off x="3435350" y="4672013"/>
            <a:ext cx="163513" cy="22225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59" name="Line 135"/>
          <p:cNvSpPr>
            <a:spLocks noChangeShapeType="1"/>
          </p:cNvSpPr>
          <p:nvPr/>
        </p:nvSpPr>
        <p:spPr bwMode="auto">
          <a:xfrm>
            <a:off x="3598863" y="4672013"/>
            <a:ext cx="165100" cy="4445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60" name="Line 136"/>
          <p:cNvSpPr>
            <a:spLocks noChangeShapeType="1"/>
          </p:cNvSpPr>
          <p:nvPr/>
        </p:nvSpPr>
        <p:spPr bwMode="auto">
          <a:xfrm flipV="1">
            <a:off x="3763963" y="4692650"/>
            <a:ext cx="165100" cy="23813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61" name="Line 137"/>
          <p:cNvSpPr>
            <a:spLocks noChangeShapeType="1"/>
          </p:cNvSpPr>
          <p:nvPr/>
        </p:nvSpPr>
        <p:spPr bwMode="auto">
          <a:xfrm flipV="1">
            <a:off x="3929063" y="4586288"/>
            <a:ext cx="327025" cy="106362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62" name="Line 138"/>
          <p:cNvSpPr>
            <a:spLocks noChangeShapeType="1"/>
          </p:cNvSpPr>
          <p:nvPr/>
        </p:nvSpPr>
        <p:spPr bwMode="auto">
          <a:xfrm flipV="1">
            <a:off x="4256088" y="4483100"/>
            <a:ext cx="163512" cy="103188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63" name="Line 139"/>
          <p:cNvSpPr>
            <a:spLocks noChangeShapeType="1"/>
          </p:cNvSpPr>
          <p:nvPr/>
        </p:nvSpPr>
        <p:spPr bwMode="auto">
          <a:xfrm flipV="1">
            <a:off x="4419600" y="4441825"/>
            <a:ext cx="163513" cy="41275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64" name="Line 140"/>
          <p:cNvSpPr>
            <a:spLocks noChangeShapeType="1"/>
          </p:cNvSpPr>
          <p:nvPr/>
        </p:nvSpPr>
        <p:spPr bwMode="auto">
          <a:xfrm flipV="1">
            <a:off x="4583113" y="4433888"/>
            <a:ext cx="161925" cy="7937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65" name="Line 141"/>
          <p:cNvSpPr>
            <a:spLocks noChangeShapeType="1"/>
          </p:cNvSpPr>
          <p:nvPr/>
        </p:nvSpPr>
        <p:spPr bwMode="auto">
          <a:xfrm>
            <a:off x="4745038" y="4433888"/>
            <a:ext cx="163512" cy="635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66" name="Line 142"/>
          <p:cNvSpPr>
            <a:spLocks noChangeShapeType="1"/>
          </p:cNvSpPr>
          <p:nvPr/>
        </p:nvSpPr>
        <p:spPr bwMode="auto">
          <a:xfrm flipV="1">
            <a:off x="4908550" y="4378325"/>
            <a:ext cx="165100" cy="119063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67" name="Line 143"/>
          <p:cNvSpPr>
            <a:spLocks noChangeShapeType="1"/>
          </p:cNvSpPr>
          <p:nvPr/>
        </p:nvSpPr>
        <p:spPr bwMode="auto">
          <a:xfrm flipV="1">
            <a:off x="5073650" y="4295775"/>
            <a:ext cx="163513" cy="8255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68" name="Line 144"/>
          <p:cNvSpPr>
            <a:spLocks noChangeShapeType="1"/>
          </p:cNvSpPr>
          <p:nvPr/>
        </p:nvSpPr>
        <p:spPr bwMode="auto">
          <a:xfrm flipV="1">
            <a:off x="5237163" y="4179888"/>
            <a:ext cx="165100" cy="115887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69" name="Line 145"/>
          <p:cNvSpPr>
            <a:spLocks noChangeShapeType="1"/>
          </p:cNvSpPr>
          <p:nvPr/>
        </p:nvSpPr>
        <p:spPr bwMode="auto">
          <a:xfrm flipV="1">
            <a:off x="5402263" y="4132263"/>
            <a:ext cx="165100" cy="47625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70" name="Line 146"/>
          <p:cNvSpPr>
            <a:spLocks noChangeShapeType="1"/>
          </p:cNvSpPr>
          <p:nvPr/>
        </p:nvSpPr>
        <p:spPr bwMode="auto">
          <a:xfrm flipV="1">
            <a:off x="5567363" y="4098925"/>
            <a:ext cx="165100" cy="33338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71" name="Line 147"/>
          <p:cNvSpPr>
            <a:spLocks noChangeShapeType="1"/>
          </p:cNvSpPr>
          <p:nvPr/>
        </p:nvSpPr>
        <p:spPr bwMode="auto">
          <a:xfrm flipV="1">
            <a:off x="5732463" y="3938588"/>
            <a:ext cx="158750" cy="160337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72" name="Line 148"/>
          <p:cNvSpPr>
            <a:spLocks noChangeShapeType="1"/>
          </p:cNvSpPr>
          <p:nvPr/>
        </p:nvSpPr>
        <p:spPr bwMode="auto">
          <a:xfrm flipV="1">
            <a:off x="5891213" y="3916363"/>
            <a:ext cx="165100" cy="22225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73" name="Line 149"/>
          <p:cNvSpPr>
            <a:spLocks noChangeShapeType="1"/>
          </p:cNvSpPr>
          <p:nvPr/>
        </p:nvSpPr>
        <p:spPr bwMode="auto">
          <a:xfrm flipV="1">
            <a:off x="6056313" y="3778250"/>
            <a:ext cx="165100" cy="138113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74" name="Line 150"/>
          <p:cNvSpPr>
            <a:spLocks noChangeShapeType="1"/>
          </p:cNvSpPr>
          <p:nvPr/>
        </p:nvSpPr>
        <p:spPr bwMode="auto">
          <a:xfrm flipV="1">
            <a:off x="6221413" y="3735388"/>
            <a:ext cx="161925" cy="42862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75" name="Line 151"/>
          <p:cNvSpPr>
            <a:spLocks noChangeShapeType="1"/>
          </p:cNvSpPr>
          <p:nvPr/>
        </p:nvSpPr>
        <p:spPr bwMode="auto">
          <a:xfrm flipV="1">
            <a:off x="6383338" y="3676650"/>
            <a:ext cx="165100" cy="58738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76" name="Line 152"/>
          <p:cNvSpPr>
            <a:spLocks noChangeShapeType="1"/>
          </p:cNvSpPr>
          <p:nvPr/>
        </p:nvSpPr>
        <p:spPr bwMode="auto">
          <a:xfrm flipV="1">
            <a:off x="6548438" y="3627438"/>
            <a:ext cx="163512" cy="49212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77" name="Line 153"/>
          <p:cNvSpPr>
            <a:spLocks noChangeShapeType="1"/>
          </p:cNvSpPr>
          <p:nvPr/>
        </p:nvSpPr>
        <p:spPr bwMode="auto">
          <a:xfrm flipV="1">
            <a:off x="6711950" y="3609975"/>
            <a:ext cx="163513" cy="17463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78" name="Line 154"/>
          <p:cNvSpPr>
            <a:spLocks noChangeShapeType="1"/>
          </p:cNvSpPr>
          <p:nvPr/>
        </p:nvSpPr>
        <p:spPr bwMode="auto">
          <a:xfrm>
            <a:off x="6875463" y="3609975"/>
            <a:ext cx="165100" cy="22225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79" name="Line 155"/>
          <p:cNvSpPr>
            <a:spLocks noChangeShapeType="1"/>
          </p:cNvSpPr>
          <p:nvPr/>
        </p:nvSpPr>
        <p:spPr bwMode="auto">
          <a:xfrm flipV="1">
            <a:off x="7040563" y="3508375"/>
            <a:ext cx="160337" cy="123825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80" name="Line 156"/>
          <p:cNvSpPr>
            <a:spLocks noChangeShapeType="1"/>
          </p:cNvSpPr>
          <p:nvPr/>
        </p:nvSpPr>
        <p:spPr bwMode="auto">
          <a:xfrm flipV="1">
            <a:off x="7200900" y="3457575"/>
            <a:ext cx="165100" cy="508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81" name="Line 157"/>
          <p:cNvSpPr>
            <a:spLocks noChangeShapeType="1"/>
          </p:cNvSpPr>
          <p:nvPr/>
        </p:nvSpPr>
        <p:spPr bwMode="auto">
          <a:xfrm flipV="1">
            <a:off x="7366000" y="3317875"/>
            <a:ext cx="163513" cy="1397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82" name="Line 158"/>
          <p:cNvSpPr>
            <a:spLocks noChangeShapeType="1"/>
          </p:cNvSpPr>
          <p:nvPr/>
        </p:nvSpPr>
        <p:spPr bwMode="auto">
          <a:xfrm flipV="1">
            <a:off x="7529513" y="3254375"/>
            <a:ext cx="165100" cy="635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83" name="Line 159"/>
          <p:cNvSpPr>
            <a:spLocks noChangeShapeType="1"/>
          </p:cNvSpPr>
          <p:nvPr/>
        </p:nvSpPr>
        <p:spPr bwMode="auto">
          <a:xfrm flipV="1">
            <a:off x="7694613" y="3184525"/>
            <a:ext cx="165100" cy="6985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84" name="Text Box 160"/>
          <p:cNvSpPr txBox="1">
            <a:spLocks noChangeArrowheads="1"/>
          </p:cNvSpPr>
          <p:nvPr/>
        </p:nvSpPr>
        <p:spPr bwMode="auto">
          <a:xfrm>
            <a:off x="3760788" y="2208213"/>
            <a:ext cx="27209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sz="2400" b="1">
                <a:solidFill>
                  <a:srgbClr val="000080"/>
                </a:solidFill>
              </a:rPr>
              <a:t>ŠVÉDSKO</a:t>
            </a:r>
            <a:endParaRPr lang="cs-CZ" sz="2400">
              <a:solidFill>
                <a:srgbClr val="000000"/>
              </a:solidFill>
            </a:endParaRPr>
          </a:p>
        </p:txBody>
      </p:sp>
      <p:sp>
        <p:nvSpPr>
          <p:cNvPr id="743585" name="Text Box 161"/>
          <p:cNvSpPr txBox="1">
            <a:spLocks noChangeArrowheads="1"/>
          </p:cNvSpPr>
          <p:nvPr/>
        </p:nvSpPr>
        <p:spPr bwMode="auto">
          <a:xfrm>
            <a:off x="5135563" y="4403725"/>
            <a:ext cx="3259137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sz="2400" b="1">
                <a:solidFill>
                  <a:srgbClr val="FF6600"/>
                </a:solidFill>
              </a:rPr>
              <a:t>ČESKÁ </a:t>
            </a:r>
          </a:p>
          <a:p>
            <a:r>
              <a:rPr lang="cs-CZ" sz="2400" b="1">
                <a:solidFill>
                  <a:srgbClr val="FF6600"/>
                </a:solidFill>
              </a:rPr>
              <a:t>REPUBLIKA</a:t>
            </a:r>
            <a:endParaRPr lang="cs-CZ" sz="2400">
              <a:solidFill>
                <a:srgbClr val="000000"/>
              </a:solidFill>
            </a:endParaRPr>
          </a:p>
        </p:txBody>
      </p:sp>
      <p:sp>
        <p:nvSpPr>
          <p:cNvPr id="743586" name="Rectangle 162"/>
          <p:cNvSpPr>
            <a:spLocks noChangeArrowheads="1"/>
          </p:cNvSpPr>
          <p:nvPr/>
        </p:nvSpPr>
        <p:spPr bwMode="auto">
          <a:xfrm>
            <a:off x="1662113" y="436563"/>
            <a:ext cx="6891337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cs-CZ" sz="2400" b="1">
                <a:solidFill>
                  <a:srgbClr val="000000"/>
                </a:solidFill>
              </a:rPr>
              <a:t>NADĚJE DOŽITÍ PŘI NAROZENÍ (MUŽI+ŽENY)</a:t>
            </a:r>
            <a:r>
              <a:rPr lang="cs-CZ" sz="3200" b="1">
                <a:solidFill>
                  <a:srgbClr val="000000"/>
                </a:solidFill>
              </a:rPr>
              <a:t> </a:t>
            </a:r>
            <a:endParaRPr lang="cs-CZ" sz="3200">
              <a:solidFill>
                <a:srgbClr val="000000"/>
              </a:solidFill>
            </a:endParaRPr>
          </a:p>
        </p:txBody>
      </p:sp>
      <p:sp>
        <p:nvSpPr>
          <p:cNvPr id="743587" name="Text Box 163"/>
          <p:cNvSpPr txBox="1">
            <a:spLocks noChangeArrowheads="1"/>
          </p:cNvSpPr>
          <p:nvPr/>
        </p:nvSpPr>
        <p:spPr bwMode="auto">
          <a:xfrm>
            <a:off x="915988" y="979488"/>
            <a:ext cx="258127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b="1">
                <a:solidFill>
                  <a:srgbClr val="000000"/>
                </a:solidFill>
              </a:rPr>
              <a:t>roky (věk)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743588" name="AutoShape 164"/>
          <p:cNvSpPr>
            <a:spLocks noChangeArrowheads="1"/>
          </p:cNvSpPr>
          <p:nvPr/>
        </p:nvSpPr>
        <p:spPr bwMode="auto">
          <a:xfrm>
            <a:off x="2620963" y="3600450"/>
            <a:ext cx="3703637" cy="247650"/>
          </a:xfrm>
          <a:prstGeom prst="leftRightArrow">
            <a:avLst>
              <a:gd name="adj1" fmla="val 50000"/>
              <a:gd name="adj2" fmla="val 106001"/>
            </a:avLst>
          </a:prstGeom>
          <a:solidFill>
            <a:srgbClr val="4C98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3589" name="Text Box 165"/>
          <p:cNvSpPr txBox="1">
            <a:spLocks noChangeArrowheads="1"/>
          </p:cNvSpPr>
          <p:nvPr/>
        </p:nvSpPr>
        <p:spPr bwMode="auto">
          <a:xfrm>
            <a:off x="3695700" y="3733800"/>
            <a:ext cx="1314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>
                <a:solidFill>
                  <a:srgbClr val="397200"/>
                </a:solidFill>
              </a:rPr>
              <a:t>22 roků</a:t>
            </a:r>
          </a:p>
        </p:txBody>
      </p:sp>
    </p:spTree>
    <p:extLst>
      <p:ext uri="{BB962C8B-B14F-4D97-AF65-F5344CB8AC3E}">
        <p14:creationId xmlns:p14="http://schemas.microsoft.com/office/powerpoint/2010/main" val="25388315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450" name="Rectangle 2"/>
          <p:cNvSpPr>
            <a:spLocks noChangeArrowheads="1"/>
          </p:cNvSpPr>
          <p:nvPr/>
        </p:nvSpPr>
        <p:spPr bwMode="auto">
          <a:xfrm>
            <a:off x="620713" y="954088"/>
            <a:ext cx="7966075" cy="5349875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51" name="Text Box 3"/>
          <p:cNvSpPr txBox="1">
            <a:spLocks noChangeArrowheads="1"/>
          </p:cNvSpPr>
          <p:nvPr/>
        </p:nvSpPr>
        <p:spPr bwMode="auto">
          <a:xfrm>
            <a:off x="6577013" y="6334125"/>
            <a:ext cx="217328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b="1">
                <a:solidFill>
                  <a:srgbClr val="000000"/>
                </a:solidFill>
              </a:rPr>
              <a:t>kalendářní roky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744452" name="Line 4"/>
          <p:cNvSpPr>
            <a:spLocks noChangeShapeType="1"/>
          </p:cNvSpPr>
          <p:nvPr/>
        </p:nvSpPr>
        <p:spPr bwMode="auto">
          <a:xfrm flipV="1">
            <a:off x="1636713" y="1489075"/>
            <a:ext cx="0" cy="4467225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53" name="Line 5"/>
          <p:cNvSpPr>
            <a:spLocks noChangeShapeType="1"/>
          </p:cNvSpPr>
          <p:nvPr/>
        </p:nvSpPr>
        <p:spPr bwMode="auto">
          <a:xfrm flipH="1">
            <a:off x="1493838" y="5956300"/>
            <a:ext cx="14287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54" name="Rectangle 6"/>
          <p:cNvSpPr>
            <a:spLocks noChangeArrowheads="1"/>
          </p:cNvSpPr>
          <p:nvPr/>
        </p:nvSpPr>
        <p:spPr bwMode="auto">
          <a:xfrm>
            <a:off x="1035050" y="5792788"/>
            <a:ext cx="3921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cs-CZ" b="1">
                <a:solidFill>
                  <a:srgbClr val="000000"/>
                </a:solidFill>
              </a:rPr>
              <a:t>65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744455" name="Line 7"/>
          <p:cNvSpPr>
            <a:spLocks noChangeShapeType="1"/>
          </p:cNvSpPr>
          <p:nvPr/>
        </p:nvSpPr>
        <p:spPr bwMode="auto">
          <a:xfrm flipH="1">
            <a:off x="1563688" y="5732463"/>
            <a:ext cx="730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56" name="Line 8"/>
          <p:cNvSpPr>
            <a:spLocks noChangeShapeType="1"/>
          </p:cNvSpPr>
          <p:nvPr/>
        </p:nvSpPr>
        <p:spPr bwMode="auto">
          <a:xfrm flipH="1">
            <a:off x="1563688" y="5508625"/>
            <a:ext cx="730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57" name="Line 9"/>
          <p:cNvSpPr>
            <a:spLocks noChangeShapeType="1"/>
          </p:cNvSpPr>
          <p:nvPr/>
        </p:nvSpPr>
        <p:spPr bwMode="auto">
          <a:xfrm flipH="1">
            <a:off x="1563688" y="5284788"/>
            <a:ext cx="7302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58" name="Line 10"/>
          <p:cNvSpPr>
            <a:spLocks noChangeShapeType="1"/>
          </p:cNvSpPr>
          <p:nvPr/>
        </p:nvSpPr>
        <p:spPr bwMode="auto">
          <a:xfrm flipH="1">
            <a:off x="1563688" y="5062538"/>
            <a:ext cx="730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59" name="Line 11"/>
          <p:cNvSpPr>
            <a:spLocks noChangeShapeType="1"/>
          </p:cNvSpPr>
          <p:nvPr/>
        </p:nvSpPr>
        <p:spPr bwMode="auto">
          <a:xfrm flipH="1">
            <a:off x="1493838" y="4840288"/>
            <a:ext cx="14287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60" name="Rectangle 12"/>
          <p:cNvSpPr>
            <a:spLocks noChangeArrowheads="1"/>
          </p:cNvSpPr>
          <p:nvPr/>
        </p:nvSpPr>
        <p:spPr bwMode="auto">
          <a:xfrm>
            <a:off x="1055688" y="4694238"/>
            <a:ext cx="392112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cs-CZ" b="1">
                <a:solidFill>
                  <a:srgbClr val="000000"/>
                </a:solidFill>
              </a:rPr>
              <a:t>70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744461" name="Line 13"/>
          <p:cNvSpPr>
            <a:spLocks noChangeShapeType="1"/>
          </p:cNvSpPr>
          <p:nvPr/>
        </p:nvSpPr>
        <p:spPr bwMode="auto">
          <a:xfrm flipV="1">
            <a:off x="1636713" y="4833938"/>
            <a:ext cx="6546850" cy="6350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62" name="Line 14"/>
          <p:cNvSpPr>
            <a:spLocks noChangeShapeType="1"/>
          </p:cNvSpPr>
          <p:nvPr/>
        </p:nvSpPr>
        <p:spPr bwMode="auto">
          <a:xfrm flipH="1">
            <a:off x="1563688" y="4614863"/>
            <a:ext cx="730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63" name="Line 15"/>
          <p:cNvSpPr>
            <a:spLocks noChangeShapeType="1"/>
          </p:cNvSpPr>
          <p:nvPr/>
        </p:nvSpPr>
        <p:spPr bwMode="auto">
          <a:xfrm flipH="1">
            <a:off x="1563688" y="4392613"/>
            <a:ext cx="730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64" name="Line 16"/>
          <p:cNvSpPr>
            <a:spLocks noChangeShapeType="1"/>
          </p:cNvSpPr>
          <p:nvPr/>
        </p:nvSpPr>
        <p:spPr bwMode="auto">
          <a:xfrm flipH="1">
            <a:off x="1563688" y="4168775"/>
            <a:ext cx="7302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65" name="Line 17"/>
          <p:cNvSpPr>
            <a:spLocks noChangeShapeType="1"/>
          </p:cNvSpPr>
          <p:nvPr/>
        </p:nvSpPr>
        <p:spPr bwMode="auto">
          <a:xfrm flipH="1">
            <a:off x="1563688" y="3946525"/>
            <a:ext cx="730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66" name="Line 18"/>
          <p:cNvSpPr>
            <a:spLocks noChangeShapeType="1"/>
          </p:cNvSpPr>
          <p:nvPr/>
        </p:nvSpPr>
        <p:spPr bwMode="auto">
          <a:xfrm flipH="1">
            <a:off x="1493838" y="3721100"/>
            <a:ext cx="142875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67" name="Rectangle 19"/>
          <p:cNvSpPr>
            <a:spLocks noChangeArrowheads="1"/>
          </p:cNvSpPr>
          <p:nvPr/>
        </p:nvSpPr>
        <p:spPr bwMode="auto">
          <a:xfrm>
            <a:off x="1054100" y="3595688"/>
            <a:ext cx="392113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cs-CZ" b="1">
                <a:solidFill>
                  <a:srgbClr val="000000"/>
                </a:solidFill>
              </a:rPr>
              <a:t>75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744468" name="Line 20"/>
          <p:cNvSpPr>
            <a:spLocks noChangeShapeType="1"/>
          </p:cNvSpPr>
          <p:nvPr/>
        </p:nvSpPr>
        <p:spPr bwMode="auto">
          <a:xfrm>
            <a:off x="1636713" y="3721100"/>
            <a:ext cx="6537325" cy="1588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69" name="Line 21"/>
          <p:cNvSpPr>
            <a:spLocks noChangeShapeType="1"/>
          </p:cNvSpPr>
          <p:nvPr/>
        </p:nvSpPr>
        <p:spPr bwMode="auto">
          <a:xfrm flipH="1">
            <a:off x="1563688" y="3498850"/>
            <a:ext cx="730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70" name="Line 22"/>
          <p:cNvSpPr>
            <a:spLocks noChangeShapeType="1"/>
          </p:cNvSpPr>
          <p:nvPr/>
        </p:nvSpPr>
        <p:spPr bwMode="auto">
          <a:xfrm flipH="1">
            <a:off x="1563688" y="3275013"/>
            <a:ext cx="7302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71" name="Line 23"/>
          <p:cNvSpPr>
            <a:spLocks noChangeShapeType="1"/>
          </p:cNvSpPr>
          <p:nvPr/>
        </p:nvSpPr>
        <p:spPr bwMode="auto">
          <a:xfrm flipH="1">
            <a:off x="1563688" y="3052763"/>
            <a:ext cx="7302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72" name="Line 24"/>
          <p:cNvSpPr>
            <a:spLocks noChangeShapeType="1"/>
          </p:cNvSpPr>
          <p:nvPr/>
        </p:nvSpPr>
        <p:spPr bwMode="auto">
          <a:xfrm flipH="1">
            <a:off x="1563688" y="2828925"/>
            <a:ext cx="730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73" name="Line 25"/>
          <p:cNvSpPr>
            <a:spLocks noChangeShapeType="1"/>
          </p:cNvSpPr>
          <p:nvPr/>
        </p:nvSpPr>
        <p:spPr bwMode="auto">
          <a:xfrm flipH="1">
            <a:off x="1493838" y="2605088"/>
            <a:ext cx="142875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74" name="Rectangle 26"/>
          <p:cNvSpPr>
            <a:spLocks noChangeArrowheads="1"/>
          </p:cNvSpPr>
          <p:nvPr/>
        </p:nvSpPr>
        <p:spPr bwMode="auto">
          <a:xfrm>
            <a:off x="1065213" y="2466975"/>
            <a:ext cx="3937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cs-CZ" b="1">
                <a:solidFill>
                  <a:srgbClr val="000000"/>
                </a:solidFill>
              </a:rPr>
              <a:t>80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744475" name="Line 27"/>
          <p:cNvSpPr>
            <a:spLocks noChangeShapeType="1"/>
          </p:cNvSpPr>
          <p:nvPr/>
        </p:nvSpPr>
        <p:spPr bwMode="auto">
          <a:xfrm>
            <a:off x="1636713" y="2605088"/>
            <a:ext cx="6546850" cy="1587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76" name="Line 28"/>
          <p:cNvSpPr>
            <a:spLocks noChangeShapeType="1"/>
          </p:cNvSpPr>
          <p:nvPr/>
        </p:nvSpPr>
        <p:spPr bwMode="auto">
          <a:xfrm flipH="1">
            <a:off x="1563688" y="2382838"/>
            <a:ext cx="730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77" name="Line 29"/>
          <p:cNvSpPr>
            <a:spLocks noChangeShapeType="1"/>
          </p:cNvSpPr>
          <p:nvPr/>
        </p:nvSpPr>
        <p:spPr bwMode="auto">
          <a:xfrm flipH="1">
            <a:off x="1563688" y="2159000"/>
            <a:ext cx="7302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78" name="Line 30"/>
          <p:cNvSpPr>
            <a:spLocks noChangeShapeType="1"/>
          </p:cNvSpPr>
          <p:nvPr/>
        </p:nvSpPr>
        <p:spPr bwMode="auto">
          <a:xfrm flipH="1">
            <a:off x="1563688" y="1935163"/>
            <a:ext cx="73025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79" name="Line 31"/>
          <p:cNvSpPr>
            <a:spLocks noChangeShapeType="1"/>
          </p:cNvSpPr>
          <p:nvPr/>
        </p:nvSpPr>
        <p:spPr bwMode="auto">
          <a:xfrm flipH="1">
            <a:off x="1563688" y="1711325"/>
            <a:ext cx="7302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80" name="Line 32"/>
          <p:cNvSpPr>
            <a:spLocks noChangeShapeType="1"/>
          </p:cNvSpPr>
          <p:nvPr/>
        </p:nvSpPr>
        <p:spPr bwMode="auto">
          <a:xfrm flipH="1">
            <a:off x="1493838" y="1489075"/>
            <a:ext cx="142875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81" name="Rectangle 33"/>
          <p:cNvSpPr>
            <a:spLocks noChangeArrowheads="1"/>
          </p:cNvSpPr>
          <p:nvPr/>
        </p:nvSpPr>
        <p:spPr bwMode="auto">
          <a:xfrm>
            <a:off x="1027113" y="1344613"/>
            <a:ext cx="3905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cs-CZ" b="1">
                <a:solidFill>
                  <a:srgbClr val="000000"/>
                </a:solidFill>
              </a:rPr>
              <a:t>85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744482" name="Line 34"/>
          <p:cNvSpPr>
            <a:spLocks noChangeShapeType="1"/>
          </p:cNvSpPr>
          <p:nvPr/>
        </p:nvSpPr>
        <p:spPr bwMode="auto">
          <a:xfrm>
            <a:off x="1636713" y="1489075"/>
            <a:ext cx="6559550" cy="1588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83" name="Line 35"/>
          <p:cNvSpPr>
            <a:spLocks noChangeShapeType="1"/>
          </p:cNvSpPr>
          <p:nvPr/>
        </p:nvSpPr>
        <p:spPr bwMode="auto">
          <a:xfrm>
            <a:off x="1636713" y="5956300"/>
            <a:ext cx="6540500" cy="0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84" name="Line 36"/>
          <p:cNvSpPr>
            <a:spLocks noChangeShapeType="1"/>
          </p:cNvSpPr>
          <p:nvPr/>
        </p:nvSpPr>
        <p:spPr bwMode="auto">
          <a:xfrm>
            <a:off x="1636713" y="5956300"/>
            <a:ext cx="0" cy="889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85" name="Rectangle 37"/>
          <p:cNvSpPr>
            <a:spLocks noChangeArrowheads="1"/>
          </p:cNvSpPr>
          <p:nvPr/>
        </p:nvSpPr>
        <p:spPr bwMode="auto">
          <a:xfrm>
            <a:off x="1341438" y="6073775"/>
            <a:ext cx="7842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cs-CZ" b="1">
                <a:solidFill>
                  <a:srgbClr val="000000"/>
                </a:solidFill>
              </a:rPr>
              <a:t>1970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744486" name="Line 38"/>
          <p:cNvSpPr>
            <a:spLocks noChangeShapeType="1"/>
          </p:cNvSpPr>
          <p:nvPr/>
        </p:nvSpPr>
        <p:spPr bwMode="auto">
          <a:xfrm>
            <a:off x="1798638" y="5956300"/>
            <a:ext cx="3175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87" name="Line 39"/>
          <p:cNvSpPr>
            <a:spLocks noChangeShapeType="1"/>
          </p:cNvSpPr>
          <p:nvPr/>
        </p:nvSpPr>
        <p:spPr bwMode="auto">
          <a:xfrm>
            <a:off x="1963738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88" name="Line 40"/>
          <p:cNvSpPr>
            <a:spLocks noChangeShapeType="1"/>
          </p:cNvSpPr>
          <p:nvPr/>
        </p:nvSpPr>
        <p:spPr bwMode="auto">
          <a:xfrm>
            <a:off x="2127250" y="5956300"/>
            <a:ext cx="1588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89" name="Line 41"/>
          <p:cNvSpPr>
            <a:spLocks noChangeShapeType="1"/>
          </p:cNvSpPr>
          <p:nvPr/>
        </p:nvSpPr>
        <p:spPr bwMode="auto">
          <a:xfrm>
            <a:off x="2290763" y="5956300"/>
            <a:ext cx="1587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90" name="Line 42"/>
          <p:cNvSpPr>
            <a:spLocks noChangeShapeType="1"/>
          </p:cNvSpPr>
          <p:nvPr/>
        </p:nvSpPr>
        <p:spPr bwMode="auto">
          <a:xfrm>
            <a:off x="2452688" y="5956300"/>
            <a:ext cx="3175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91" name="Line 43"/>
          <p:cNvSpPr>
            <a:spLocks noChangeShapeType="1"/>
          </p:cNvSpPr>
          <p:nvPr/>
        </p:nvSpPr>
        <p:spPr bwMode="auto">
          <a:xfrm>
            <a:off x="2617788" y="5956300"/>
            <a:ext cx="3175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92" name="Line 44"/>
          <p:cNvSpPr>
            <a:spLocks noChangeShapeType="1"/>
          </p:cNvSpPr>
          <p:nvPr/>
        </p:nvSpPr>
        <p:spPr bwMode="auto">
          <a:xfrm>
            <a:off x="2781300" y="5956300"/>
            <a:ext cx="1588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93" name="Line 45"/>
          <p:cNvSpPr>
            <a:spLocks noChangeShapeType="1"/>
          </p:cNvSpPr>
          <p:nvPr/>
        </p:nvSpPr>
        <p:spPr bwMode="auto">
          <a:xfrm>
            <a:off x="2946400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94" name="Line 46"/>
          <p:cNvSpPr>
            <a:spLocks noChangeShapeType="1"/>
          </p:cNvSpPr>
          <p:nvPr/>
        </p:nvSpPr>
        <p:spPr bwMode="auto">
          <a:xfrm>
            <a:off x="3109913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95" name="Line 47"/>
          <p:cNvSpPr>
            <a:spLocks noChangeShapeType="1"/>
          </p:cNvSpPr>
          <p:nvPr/>
        </p:nvSpPr>
        <p:spPr bwMode="auto">
          <a:xfrm>
            <a:off x="3275013" y="5956300"/>
            <a:ext cx="0" cy="889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96" name="Rectangle 48"/>
          <p:cNvSpPr>
            <a:spLocks noChangeArrowheads="1"/>
          </p:cNvSpPr>
          <p:nvPr/>
        </p:nvSpPr>
        <p:spPr bwMode="auto">
          <a:xfrm>
            <a:off x="2940050" y="6073775"/>
            <a:ext cx="7810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cs-CZ" b="1">
                <a:solidFill>
                  <a:srgbClr val="000000"/>
                </a:solidFill>
              </a:rPr>
              <a:t>1980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744497" name="Line 49"/>
          <p:cNvSpPr>
            <a:spLocks noChangeShapeType="1"/>
          </p:cNvSpPr>
          <p:nvPr/>
        </p:nvSpPr>
        <p:spPr bwMode="auto">
          <a:xfrm flipV="1">
            <a:off x="3275013" y="1489075"/>
            <a:ext cx="0" cy="4467225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98" name="Line 50"/>
          <p:cNvSpPr>
            <a:spLocks noChangeShapeType="1"/>
          </p:cNvSpPr>
          <p:nvPr/>
        </p:nvSpPr>
        <p:spPr bwMode="auto">
          <a:xfrm>
            <a:off x="3435350" y="5956300"/>
            <a:ext cx="4763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499" name="Line 51"/>
          <p:cNvSpPr>
            <a:spLocks noChangeShapeType="1"/>
          </p:cNvSpPr>
          <p:nvPr/>
        </p:nvSpPr>
        <p:spPr bwMode="auto">
          <a:xfrm>
            <a:off x="3598863" y="5956300"/>
            <a:ext cx="3175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00" name="Line 52"/>
          <p:cNvSpPr>
            <a:spLocks noChangeShapeType="1"/>
          </p:cNvSpPr>
          <p:nvPr/>
        </p:nvSpPr>
        <p:spPr bwMode="auto">
          <a:xfrm>
            <a:off x="3763963" y="5956300"/>
            <a:ext cx="3175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01" name="Line 53"/>
          <p:cNvSpPr>
            <a:spLocks noChangeShapeType="1"/>
          </p:cNvSpPr>
          <p:nvPr/>
        </p:nvSpPr>
        <p:spPr bwMode="auto">
          <a:xfrm>
            <a:off x="3929063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02" name="Line 54"/>
          <p:cNvSpPr>
            <a:spLocks noChangeShapeType="1"/>
          </p:cNvSpPr>
          <p:nvPr/>
        </p:nvSpPr>
        <p:spPr bwMode="auto">
          <a:xfrm>
            <a:off x="4090988" y="5956300"/>
            <a:ext cx="3175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03" name="Line 55"/>
          <p:cNvSpPr>
            <a:spLocks noChangeShapeType="1"/>
          </p:cNvSpPr>
          <p:nvPr/>
        </p:nvSpPr>
        <p:spPr bwMode="auto">
          <a:xfrm>
            <a:off x="4256088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04" name="Line 56"/>
          <p:cNvSpPr>
            <a:spLocks noChangeShapeType="1"/>
          </p:cNvSpPr>
          <p:nvPr/>
        </p:nvSpPr>
        <p:spPr bwMode="auto">
          <a:xfrm>
            <a:off x="4419600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05" name="Line 57"/>
          <p:cNvSpPr>
            <a:spLocks noChangeShapeType="1"/>
          </p:cNvSpPr>
          <p:nvPr/>
        </p:nvSpPr>
        <p:spPr bwMode="auto">
          <a:xfrm>
            <a:off x="4583113" y="5956300"/>
            <a:ext cx="1587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06" name="Line 58"/>
          <p:cNvSpPr>
            <a:spLocks noChangeShapeType="1"/>
          </p:cNvSpPr>
          <p:nvPr/>
        </p:nvSpPr>
        <p:spPr bwMode="auto">
          <a:xfrm>
            <a:off x="4745038" y="5956300"/>
            <a:ext cx="3175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07" name="Line 59"/>
          <p:cNvSpPr>
            <a:spLocks noChangeShapeType="1"/>
          </p:cNvSpPr>
          <p:nvPr/>
        </p:nvSpPr>
        <p:spPr bwMode="auto">
          <a:xfrm>
            <a:off x="4908550" y="5956300"/>
            <a:ext cx="1588" cy="889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08" name="Rectangle 60"/>
          <p:cNvSpPr>
            <a:spLocks noChangeArrowheads="1"/>
          </p:cNvSpPr>
          <p:nvPr/>
        </p:nvSpPr>
        <p:spPr bwMode="auto">
          <a:xfrm>
            <a:off x="4592638" y="6045200"/>
            <a:ext cx="7810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cs-CZ" b="1">
                <a:solidFill>
                  <a:srgbClr val="000000"/>
                </a:solidFill>
              </a:rPr>
              <a:t>1990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744509" name="Line 61"/>
          <p:cNvSpPr>
            <a:spLocks noChangeShapeType="1"/>
          </p:cNvSpPr>
          <p:nvPr/>
        </p:nvSpPr>
        <p:spPr bwMode="auto">
          <a:xfrm flipV="1">
            <a:off x="4908550" y="1489075"/>
            <a:ext cx="1588" cy="4467225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10" name="Line 62"/>
          <p:cNvSpPr>
            <a:spLocks noChangeShapeType="1"/>
          </p:cNvSpPr>
          <p:nvPr/>
        </p:nvSpPr>
        <p:spPr bwMode="auto">
          <a:xfrm>
            <a:off x="5073650" y="5956300"/>
            <a:ext cx="1588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11" name="Line 63"/>
          <p:cNvSpPr>
            <a:spLocks noChangeShapeType="1"/>
          </p:cNvSpPr>
          <p:nvPr/>
        </p:nvSpPr>
        <p:spPr bwMode="auto">
          <a:xfrm>
            <a:off x="5237163" y="5956300"/>
            <a:ext cx="1587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12" name="Line 64"/>
          <p:cNvSpPr>
            <a:spLocks noChangeShapeType="1"/>
          </p:cNvSpPr>
          <p:nvPr/>
        </p:nvSpPr>
        <p:spPr bwMode="auto">
          <a:xfrm>
            <a:off x="5402263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13" name="Line 65"/>
          <p:cNvSpPr>
            <a:spLocks noChangeShapeType="1"/>
          </p:cNvSpPr>
          <p:nvPr/>
        </p:nvSpPr>
        <p:spPr bwMode="auto">
          <a:xfrm>
            <a:off x="5567363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14" name="Line 66"/>
          <p:cNvSpPr>
            <a:spLocks noChangeShapeType="1"/>
          </p:cNvSpPr>
          <p:nvPr/>
        </p:nvSpPr>
        <p:spPr bwMode="auto">
          <a:xfrm>
            <a:off x="5732463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15" name="Line 67"/>
          <p:cNvSpPr>
            <a:spLocks noChangeShapeType="1"/>
          </p:cNvSpPr>
          <p:nvPr/>
        </p:nvSpPr>
        <p:spPr bwMode="auto">
          <a:xfrm>
            <a:off x="5891213" y="5956300"/>
            <a:ext cx="3175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16" name="Line 68"/>
          <p:cNvSpPr>
            <a:spLocks noChangeShapeType="1"/>
          </p:cNvSpPr>
          <p:nvPr/>
        </p:nvSpPr>
        <p:spPr bwMode="auto">
          <a:xfrm>
            <a:off x="6056313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17" name="Line 69"/>
          <p:cNvSpPr>
            <a:spLocks noChangeShapeType="1"/>
          </p:cNvSpPr>
          <p:nvPr/>
        </p:nvSpPr>
        <p:spPr bwMode="auto">
          <a:xfrm>
            <a:off x="6221413" y="5956300"/>
            <a:ext cx="1587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18" name="Line 70"/>
          <p:cNvSpPr>
            <a:spLocks noChangeShapeType="1"/>
          </p:cNvSpPr>
          <p:nvPr/>
        </p:nvSpPr>
        <p:spPr bwMode="auto">
          <a:xfrm>
            <a:off x="6383338" y="5956300"/>
            <a:ext cx="3175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19" name="Line 71"/>
          <p:cNvSpPr>
            <a:spLocks noChangeShapeType="1"/>
          </p:cNvSpPr>
          <p:nvPr/>
        </p:nvSpPr>
        <p:spPr bwMode="auto">
          <a:xfrm>
            <a:off x="6548438" y="5956300"/>
            <a:ext cx="0" cy="889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20" name="Rectangle 72"/>
          <p:cNvSpPr>
            <a:spLocks noChangeArrowheads="1"/>
          </p:cNvSpPr>
          <p:nvPr/>
        </p:nvSpPr>
        <p:spPr bwMode="auto">
          <a:xfrm>
            <a:off x="6267450" y="6073775"/>
            <a:ext cx="7810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cs-CZ" b="1">
                <a:solidFill>
                  <a:srgbClr val="000000"/>
                </a:solidFill>
              </a:rPr>
              <a:t>2000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744521" name="Line 73"/>
          <p:cNvSpPr>
            <a:spLocks noChangeShapeType="1"/>
          </p:cNvSpPr>
          <p:nvPr/>
        </p:nvSpPr>
        <p:spPr bwMode="auto">
          <a:xfrm flipV="1">
            <a:off x="6548438" y="1489075"/>
            <a:ext cx="0" cy="4467225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22" name="Line 74"/>
          <p:cNvSpPr>
            <a:spLocks noChangeShapeType="1"/>
          </p:cNvSpPr>
          <p:nvPr/>
        </p:nvSpPr>
        <p:spPr bwMode="auto">
          <a:xfrm>
            <a:off x="6711950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23" name="Line 75"/>
          <p:cNvSpPr>
            <a:spLocks noChangeShapeType="1"/>
          </p:cNvSpPr>
          <p:nvPr/>
        </p:nvSpPr>
        <p:spPr bwMode="auto">
          <a:xfrm>
            <a:off x="6875463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24" name="Line 76"/>
          <p:cNvSpPr>
            <a:spLocks noChangeShapeType="1"/>
          </p:cNvSpPr>
          <p:nvPr/>
        </p:nvSpPr>
        <p:spPr bwMode="auto">
          <a:xfrm>
            <a:off x="7040563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25" name="Line 77"/>
          <p:cNvSpPr>
            <a:spLocks noChangeShapeType="1"/>
          </p:cNvSpPr>
          <p:nvPr/>
        </p:nvSpPr>
        <p:spPr bwMode="auto">
          <a:xfrm>
            <a:off x="7200900" y="5956300"/>
            <a:ext cx="4763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26" name="Line 78"/>
          <p:cNvSpPr>
            <a:spLocks noChangeShapeType="1"/>
          </p:cNvSpPr>
          <p:nvPr/>
        </p:nvSpPr>
        <p:spPr bwMode="auto">
          <a:xfrm>
            <a:off x="7366000" y="5956300"/>
            <a:ext cx="4763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27" name="Line 79"/>
          <p:cNvSpPr>
            <a:spLocks noChangeShapeType="1"/>
          </p:cNvSpPr>
          <p:nvPr/>
        </p:nvSpPr>
        <p:spPr bwMode="auto">
          <a:xfrm>
            <a:off x="7529513" y="5956300"/>
            <a:ext cx="1587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28" name="Line 80"/>
          <p:cNvSpPr>
            <a:spLocks noChangeShapeType="1"/>
          </p:cNvSpPr>
          <p:nvPr/>
        </p:nvSpPr>
        <p:spPr bwMode="auto">
          <a:xfrm>
            <a:off x="7694613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29" name="Line 81"/>
          <p:cNvSpPr>
            <a:spLocks noChangeShapeType="1"/>
          </p:cNvSpPr>
          <p:nvPr/>
        </p:nvSpPr>
        <p:spPr bwMode="auto">
          <a:xfrm>
            <a:off x="7859713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30" name="Line 82"/>
          <p:cNvSpPr>
            <a:spLocks noChangeShapeType="1"/>
          </p:cNvSpPr>
          <p:nvPr/>
        </p:nvSpPr>
        <p:spPr bwMode="auto">
          <a:xfrm>
            <a:off x="8021638" y="5956300"/>
            <a:ext cx="0" cy="428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31" name="Line 83"/>
          <p:cNvSpPr>
            <a:spLocks noChangeShapeType="1"/>
          </p:cNvSpPr>
          <p:nvPr/>
        </p:nvSpPr>
        <p:spPr bwMode="auto">
          <a:xfrm>
            <a:off x="8186738" y="5956300"/>
            <a:ext cx="0" cy="889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32" name="Rectangle 84"/>
          <p:cNvSpPr>
            <a:spLocks noChangeArrowheads="1"/>
          </p:cNvSpPr>
          <p:nvPr/>
        </p:nvSpPr>
        <p:spPr bwMode="auto">
          <a:xfrm>
            <a:off x="7847013" y="6069013"/>
            <a:ext cx="7826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cs-CZ" b="1">
                <a:solidFill>
                  <a:srgbClr val="000000"/>
                </a:solidFill>
              </a:rPr>
              <a:t>2010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744533" name="Line 85"/>
          <p:cNvSpPr>
            <a:spLocks noChangeShapeType="1"/>
          </p:cNvSpPr>
          <p:nvPr/>
        </p:nvSpPr>
        <p:spPr bwMode="auto">
          <a:xfrm flipV="1">
            <a:off x="8186738" y="1489075"/>
            <a:ext cx="0" cy="4467225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34" name="Line 86"/>
          <p:cNvSpPr>
            <a:spLocks noChangeShapeType="1"/>
          </p:cNvSpPr>
          <p:nvPr/>
        </p:nvSpPr>
        <p:spPr bwMode="auto">
          <a:xfrm>
            <a:off x="1636713" y="3760788"/>
            <a:ext cx="161925" cy="15875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35" name="Line 87"/>
          <p:cNvSpPr>
            <a:spLocks noChangeShapeType="1"/>
          </p:cNvSpPr>
          <p:nvPr/>
        </p:nvSpPr>
        <p:spPr bwMode="auto">
          <a:xfrm flipV="1">
            <a:off x="1798638" y="3759200"/>
            <a:ext cx="165100" cy="17463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36" name="Line 88"/>
          <p:cNvSpPr>
            <a:spLocks noChangeShapeType="1"/>
          </p:cNvSpPr>
          <p:nvPr/>
        </p:nvSpPr>
        <p:spPr bwMode="auto">
          <a:xfrm flipV="1">
            <a:off x="1963738" y="3725863"/>
            <a:ext cx="163512" cy="33337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37" name="Line 89"/>
          <p:cNvSpPr>
            <a:spLocks noChangeShapeType="1"/>
          </p:cNvSpPr>
          <p:nvPr/>
        </p:nvSpPr>
        <p:spPr bwMode="auto">
          <a:xfrm flipV="1">
            <a:off x="2127250" y="3697288"/>
            <a:ext cx="163513" cy="28575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38" name="Line 90"/>
          <p:cNvSpPr>
            <a:spLocks noChangeShapeType="1"/>
          </p:cNvSpPr>
          <p:nvPr/>
        </p:nvSpPr>
        <p:spPr bwMode="auto">
          <a:xfrm>
            <a:off x="2290763" y="3697288"/>
            <a:ext cx="161925" cy="635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39" name="Line 91"/>
          <p:cNvSpPr>
            <a:spLocks noChangeShapeType="1"/>
          </p:cNvSpPr>
          <p:nvPr/>
        </p:nvSpPr>
        <p:spPr bwMode="auto">
          <a:xfrm>
            <a:off x="2452688" y="3703638"/>
            <a:ext cx="165100" cy="1587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40" name="Line 92"/>
          <p:cNvSpPr>
            <a:spLocks noChangeShapeType="1"/>
          </p:cNvSpPr>
          <p:nvPr/>
        </p:nvSpPr>
        <p:spPr bwMode="auto">
          <a:xfrm flipV="1">
            <a:off x="2617788" y="3603625"/>
            <a:ext cx="163512" cy="10160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41" name="Line 93"/>
          <p:cNvSpPr>
            <a:spLocks noChangeShapeType="1"/>
          </p:cNvSpPr>
          <p:nvPr/>
        </p:nvSpPr>
        <p:spPr bwMode="auto">
          <a:xfrm flipV="1">
            <a:off x="2781300" y="3582988"/>
            <a:ext cx="165100" cy="20637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42" name="Line 94"/>
          <p:cNvSpPr>
            <a:spLocks noChangeShapeType="1"/>
          </p:cNvSpPr>
          <p:nvPr/>
        </p:nvSpPr>
        <p:spPr bwMode="auto">
          <a:xfrm flipV="1">
            <a:off x="2946400" y="3575050"/>
            <a:ext cx="163513" cy="7938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43" name="Line 95"/>
          <p:cNvSpPr>
            <a:spLocks noChangeShapeType="1"/>
          </p:cNvSpPr>
          <p:nvPr/>
        </p:nvSpPr>
        <p:spPr bwMode="auto">
          <a:xfrm flipV="1">
            <a:off x="3109913" y="3529013"/>
            <a:ext cx="165100" cy="46037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44" name="Line 96"/>
          <p:cNvSpPr>
            <a:spLocks noChangeShapeType="1"/>
          </p:cNvSpPr>
          <p:nvPr/>
        </p:nvSpPr>
        <p:spPr bwMode="auto">
          <a:xfrm flipV="1">
            <a:off x="3275013" y="3462338"/>
            <a:ext cx="160337" cy="66675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45" name="Line 97"/>
          <p:cNvSpPr>
            <a:spLocks noChangeShapeType="1"/>
          </p:cNvSpPr>
          <p:nvPr/>
        </p:nvSpPr>
        <p:spPr bwMode="auto">
          <a:xfrm flipV="1">
            <a:off x="3435350" y="3384550"/>
            <a:ext cx="163513" cy="77788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46" name="Line 98"/>
          <p:cNvSpPr>
            <a:spLocks noChangeShapeType="1"/>
          </p:cNvSpPr>
          <p:nvPr/>
        </p:nvSpPr>
        <p:spPr bwMode="auto">
          <a:xfrm flipV="1">
            <a:off x="3598863" y="3336925"/>
            <a:ext cx="165100" cy="47625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47" name="Line 99"/>
          <p:cNvSpPr>
            <a:spLocks noChangeShapeType="1"/>
          </p:cNvSpPr>
          <p:nvPr/>
        </p:nvSpPr>
        <p:spPr bwMode="auto">
          <a:xfrm flipV="1">
            <a:off x="3763963" y="3271838"/>
            <a:ext cx="165100" cy="65087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48" name="Line 100"/>
          <p:cNvSpPr>
            <a:spLocks noChangeShapeType="1"/>
          </p:cNvSpPr>
          <p:nvPr/>
        </p:nvSpPr>
        <p:spPr bwMode="auto">
          <a:xfrm>
            <a:off x="3929063" y="3271838"/>
            <a:ext cx="161925" cy="39687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49" name="Line 101"/>
          <p:cNvSpPr>
            <a:spLocks noChangeShapeType="1"/>
          </p:cNvSpPr>
          <p:nvPr/>
        </p:nvSpPr>
        <p:spPr bwMode="auto">
          <a:xfrm flipV="1">
            <a:off x="4090988" y="3246438"/>
            <a:ext cx="165100" cy="65087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50" name="Line 102"/>
          <p:cNvSpPr>
            <a:spLocks noChangeShapeType="1"/>
          </p:cNvSpPr>
          <p:nvPr/>
        </p:nvSpPr>
        <p:spPr bwMode="auto">
          <a:xfrm flipV="1">
            <a:off x="4256088" y="3211513"/>
            <a:ext cx="163512" cy="34925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51" name="Line 103"/>
          <p:cNvSpPr>
            <a:spLocks noChangeShapeType="1"/>
          </p:cNvSpPr>
          <p:nvPr/>
        </p:nvSpPr>
        <p:spPr bwMode="auto">
          <a:xfrm>
            <a:off x="4419600" y="3211513"/>
            <a:ext cx="163513" cy="33337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52" name="Line 104"/>
          <p:cNvSpPr>
            <a:spLocks noChangeShapeType="1"/>
          </p:cNvSpPr>
          <p:nvPr/>
        </p:nvSpPr>
        <p:spPr bwMode="auto">
          <a:xfrm flipV="1">
            <a:off x="4583113" y="3086100"/>
            <a:ext cx="161925" cy="15875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53" name="Line 105"/>
          <p:cNvSpPr>
            <a:spLocks noChangeShapeType="1"/>
          </p:cNvSpPr>
          <p:nvPr/>
        </p:nvSpPr>
        <p:spPr bwMode="auto">
          <a:xfrm>
            <a:off x="4745038" y="3086100"/>
            <a:ext cx="163512" cy="1905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54" name="Line 106"/>
          <p:cNvSpPr>
            <a:spLocks noChangeShapeType="1"/>
          </p:cNvSpPr>
          <p:nvPr/>
        </p:nvSpPr>
        <p:spPr bwMode="auto">
          <a:xfrm flipV="1">
            <a:off x="4908550" y="3063875"/>
            <a:ext cx="165100" cy="41275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55" name="Line 107"/>
          <p:cNvSpPr>
            <a:spLocks noChangeShapeType="1"/>
          </p:cNvSpPr>
          <p:nvPr/>
        </p:nvSpPr>
        <p:spPr bwMode="auto">
          <a:xfrm flipV="1">
            <a:off x="5073650" y="2979738"/>
            <a:ext cx="163513" cy="84137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56" name="Line 108"/>
          <p:cNvSpPr>
            <a:spLocks noChangeShapeType="1"/>
          </p:cNvSpPr>
          <p:nvPr/>
        </p:nvSpPr>
        <p:spPr bwMode="auto">
          <a:xfrm>
            <a:off x="5237163" y="2979738"/>
            <a:ext cx="165100" cy="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57" name="Line 109"/>
          <p:cNvSpPr>
            <a:spLocks noChangeShapeType="1"/>
          </p:cNvSpPr>
          <p:nvPr/>
        </p:nvSpPr>
        <p:spPr bwMode="auto">
          <a:xfrm flipV="1">
            <a:off x="5402263" y="2820988"/>
            <a:ext cx="165100" cy="15875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58" name="Line 110"/>
          <p:cNvSpPr>
            <a:spLocks noChangeShapeType="1"/>
          </p:cNvSpPr>
          <p:nvPr/>
        </p:nvSpPr>
        <p:spPr bwMode="auto">
          <a:xfrm flipV="1">
            <a:off x="5567363" y="2814638"/>
            <a:ext cx="165100" cy="635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59" name="Line 111"/>
          <p:cNvSpPr>
            <a:spLocks noChangeShapeType="1"/>
          </p:cNvSpPr>
          <p:nvPr/>
        </p:nvSpPr>
        <p:spPr bwMode="auto">
          <a:xfrm flipV="1">
            <a:off x="5732463" y="2765425"/>
            <a:ext cx="158750" cy="49213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60" name="Line 112"/>
          <p:cNvSpPr>
            <a:spLocks noChangeShapeType="1"/>
          </p:cNvSpPr>
          <p:nvPr/>
        </p:nvSpPr>
        <p:spPr bwMode="auto">
          <a:xfrm flipV="1">
            <a:off x="5891213" y="2719388"/>
            <a:ext cx="165100" cy="46037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61" name="Line 113"/>
          <p:cNvSpPr>
            <a:spLocks noChangeShapeType="1"/>
          </p:cNvSpPr>
          <p:nvPr/>
        </p:nvSpPr>
        <p:spPr bwMode="auto">
          <a:xfrm flipV="1">
            <a:off x="6056313" y="2697163"/>
            <a:ext cx="165100" cy="22225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62" name="Line 114"/>
          <p:cNvSpPr>
            <a:spLocks noChangeShapeType="1"/>
          </p:cNvSpPr>
          <p:nvPr/>
        </p:nvSpPr>
        <p:spPr bwMode="auto">
          <a:xfrm flipV="1">
            <a:off x="6221413" y="2687638"/>
            <a:ext cx="161925" cy="9525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63" name="Line 115"/>
          <p:cNvSpPr>
            <a:spLocks noChangeShapeType="1"/>
          </p:cNvSpPr>
          <p:nvPr/>
        </p:nvSpPr>
        <p:spPr bwMode="auto">
          <a:xfrm flipV="1">
            <a:off x="6383338" y="2624138"/>
            <a:ext cx="165100" cy="6350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64" name="Line 116"/>
          <p:cNvSpPr>
            <a:spLocks noChangeShapeType="1"/>
          </p:cNvSpPr>
          <p:nvPr/>
        </p:nvSpPr>
        <p:spPr bwMode="auto">
          <a:xfrm flipV="1">
            <a:off x="6548438" y="2603500"/>
            <a:ext cx="163512" cy="20638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65" name="Line 117"/>
          <p:cNvSpPr>
            <a:spLocks noChangeShapeType="1"/>
          </p:cNvSpPr>
          <p:nvPr/>
        </p:nvSpPr>
        <p:spPr bwMode="auto">
          <a:xfrm flipV="1">
            <a:off x="6711950" y="2586038"/>
            <a:ext cx="163513" cy="17462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66" name="Line 118"/>
          <p:cNvSpPr>
            <a:spLocks noChangeShapeType="1"/>
          </p:cNvSpPr>
          <p:nvPr/>
        </p:nvSpPr>
        <p:spPr bwMode="auto">
          <a:xfrm flipV="1">
            <a:off x="6875463" y="2522538"/>
            <a:ext cx="165100" cy="6350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67" name="Line 119"/>
          <p:cNvSpPr>
            <a:spLocks noChangeShapeType="1"/>
          </p:cNvSpPr>
          <p:nvPr/>
        </p:nvSpPr>
        <p:spPr bwMode="auto">
          <a:xfrm flipV="1">
            <a:off x="7040563" y="2482850"/>
            <a:ext cx="160337" cy="39688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68" name="Line 120"/>
          <p:cNvSpPr>
            <a:spLocks noChangeShapeType="1"/>
          </p:cNvSpPr>
          <p:nvPr/>
        </p:nvSpPr>
        <p:spPr bwMode="auto">
          <a:xfrm flipV="1">
            <a:off x="7200900" y="2424113"/>
            <a:ext cx="165100" cy="58737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69" name="Line 121"/>
          <p:cNvSpPr>
            <a:spLocks noChangeShapeType="1"/>
          </p:cNvSpPr>
          <p:nvPr/>
        </p:nvSpPr>
        <p:spPr bwMode="auto">
          <a:xfrm flipV="1">
            <a:off x="7366000" y="2370138"/>
            <a:ext cx="163513" cy="53975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70" name="Line 122"/>
          <p:cNvSpPr>
            <a:spLocks noChangeShapeType="1"/>
          </p:cNvSpPr>
          <p:nvPr/>
        </p:nvSpPr>
        <p:spPr bwMode="auto">
          <a:xfrm flipV="1">
            <a:off x="7529513" y="2341563"/>
            <a:ext cx="165100" cy="28575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71" name="Line 123"/>
          <p:cNvSpPr>
            <a:spLocks noChangeShapeType="1"/>
          </p:cNvSpPr>
          <p:nvPr/>
        </p:nvSpPr>
        <p:spPr bwMode="auto">
          <a:xfrm flipV="1">
            <a:off x="7694613" y="2303463"/>
            <a:ext cx="165100" cy="3810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72" name="Line 124"/>
          <p:cNvSpPr>
            <a:spLocks noChangeShapeType="1"/>
          </p:cNvSpPr>
          <p:nvPr/>
        </p:nvSpPr>
        <p:spPr bwMode="auto">
          <a:xfrm flipV="1">
            <a:off x="1798638" y="4759325"/>
            <a:ext cx="165100" cy="153988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73" name="Line 125"/>
          <p:cNvSpPr>
            <a:spLocks noChangeShapeType="1"/>
          </p:cNvSpPr>
          <p:nvPr/>
        </p:nvSpPr>
        <p:spPr bwMode="auto">
          <a:xfrm>
            <a:off x="1963738" y="4759325"/>
            <a:ext cx="163512" cy="8255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74" name="Line 126"/>
          <p:cNvSpPr>
            <a:spLocks noChangeShapeType="1"/>
          </p:cNvSpPr>
          <p:nvPr/>
        </p:nvSpPr>
        <p:spPr bwMode="auto">
          <a:xfrm flipV="1">
            <a:off x="2127250" y="4824413"/>
            <a:ext cx="163513" cy="17462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75" name="Line 127"/>
          <p:cNvSpPr>
            <a:spLocks noChangeShapeType="1"/>
          </p:cNvSpPr>
          <p:nvPr/>
        </p:nvSpPr>
        <p:spPr bwMode="auto">
          <a:xfrm flipV="1">
            <a:off x="2290763" y="4752975"/>
            <a:ext cx="161925" cy="71438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76" name="Line 128"/>
          <p:cNvSpPr>
            <a:spLocks noChangeShapeType="1"/>
          </p:cNvSpPr>
          <p:nvPr/>
        </p:nvSpPr>
        <p:spPr bwMode="auto">
          <a:xfrm flipV="1">
            <a:off x="2452688" y="4724400"/>
            <a:ext cx="165100" cy="28575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77" name="Line 129"/>
          <p:cNvSpPr>
            <a:spLocks noChangeShapeType="1"/>
          </p:cNvSpPr>
          <p:nvPr/>
        </p:nvSpPr>
        <p:spPr bwMode="auto">
          <a:xfrm flipV="1">
            <a:off x="2617788" y="4716463"/>
            <a:ext cx="163512" cy="7937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78" name="Line 130"/>
          <p:cNvSpPr>
            <a:spLocks noChangeShapeType="1"/>
          </p:cNvSpPr>
          <p:nvPr/>
        </p:nvSpPr>
        <p:spPr bwMode="auto">
          <a:xfrm flipV="1">
            <a:off x="2781300" y="4695825"/>
            <a:ext cx="165100" cy="20638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79" name="Line 131"/>
          <p:cNvSpPr>
            <a:spLocks noChangeShapeType="1"/>
          </p:cNvSpPr>
          <p:nvPr/>
        </p:nvSpPr>
        <p:spPr bwMode="auto">
          <a:xfrm flipV="1">
            <a:off x="2946400" y="4675188"/>
            <a:ext cx="163513" cy="20637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80" name="Line 132"/>
          <p:cNvSpPr>
            <a:spLocks noChangeShapeType="1"/>
          </p:cNvSpPr>
          <p:nvPr/>
        </p:nvSpPr>
        <p:spPr bwMode="auto">
          <a:xfrm>
            <a:off x="3109913" y="4675188"/>
            <a:ext cx="165100" cy="98425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81" name="Line 133"/>
          <p:cNvSpPr>
            <a:spLocks noChangeShapeType="1"/>
          </p:cNvSpPr>
          <p:nvPr/>
        </p:nvSpPr>
        <p:spPr bwMode="auto">
          <a:xfrm flipV="1">
            <a:off x="3275013" y="4694238"/>
            <a:ext cx="160337" cy="79375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82" name="Line 134"/>
          <p:cNvSpPr>
            <a:spLocks noChangeShapeType="1"/>
          </p:cNvSpPr>
          <p:nvPr/>
        </p:nvSpPr>
        <p:spPr bwMode="auto">
          <a:xfrm flipV="1">
            <a:off x="3435350" y="4672013"/>
            <a:ext cx="163513" cy="22225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83" name="Line 135"/>
          <p:cNvSpPr>
            <a:spLocks noChangeShapeType="1"/>
          </p:cNvSpPr>
          <p:nvPr/>
        </p:nvSpPr>
        <p:spPr bwMode="auto">
          <a:xfrm>
            <a:off x="3598863" y="4672013"/>
            <a:ext cx="165100" cy="4445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84" name="Line 136"/>
          <p:cNvSpPr>
            <a:spLocks noChangeShapeType="1"/>
          </p:cNvSpPr>
          <p:nvPr/>
        </p:nvSpPr>
        <p:spPr bwMode="auto">
          <a:xfrm flipV="1">
            <a:off x="3763963" y="4692650"/>
            <a:ext cx="165100" cy="23813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85" name="Line 137"/>
          <p:cNvSpPr>
            <a:spLocks noChangeShapeType="1"/>
          </p:cNvSpPr>
          <p:nvPr/>
        </p:nvSpPr>
        <p:spPr bwMode="auto">
          <a:xfrm flipV="1">
            <a:off x="3929063" y="4586288"/>
            <a:ext cx="327025" cy="106362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86" name="Line 138"/>
          <p:cNvSpPr>
            <a:spLocks noChangeShapeType="1"/>
          </p:cNvSpPr>
          <p:nvPr/>
        </p:nvSpPr>
        <p:spPr bwMode="auto">
          <a:xfrm flipV="1">
            <a:off x="4256088" y="4483100"/>
            <a:ext cx="163512" cy="103188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87" name="Line 139"/>
          <p:cNvSpPr>
            <a:spLocks noChangeShapeType="1"/>
          </p:cNvSpPr>
          <p:nvPr/>
        </p:nvSpPr>
        <p:spPr bwMode="auto">
          <a:xfrm flipV="1">
            <a:off x="4419600" y="4441825"/>
            <a:ext cx="163513" cy="41275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88" name="Line 140"/>
          <p:cNvSpPr>
            <a:spLocks noChangeShapeType="1"/>
          </p:cNvSpPr>
          <p:nvPr/>
        </p:nvSpPr>
        <p:spPr bwMode="auto">
          <a:xfrm flipV="1">
            <a:off x="4583113" y="4433888"/>
            <a:ext cx="161925" cy="7937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89" name="Line 141"/>
          <p:cNvSpPr>
            <a:spLocks noChangeShapeType="1"/>
          </p:cNvSpPr>
          <p:nvPr/>
        </p:nvSpPr>
        <p:spPr bwMode="auto">
          <a:xfrm>
            <a:off x="4745038" y="4433888"/>
            <a:ext cx="163512" cy="635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90" name="Line 142"/>
          <p:cNvSpPr>
            <a:spLocks noChangeShapeType="1"/>
          </p:cNvSpPr>
          <p:nvPr/>
        </p:nvSpPr>
        <p:spPr bwMode="auto">
          <a:xfrm flipV="1">
            <a:off x="4908550" y="4378325"/>
            <a:ext cx="165100" cy="119063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91" name="Line 143"/>
          <p:cNvSpPr>
            <a:spLocks noChangeShapeType="1"/>
          </p:cNvSpPr>
          <p:nvPr/>
        </p:nvSpPr>
        <p:spPr bwMode="auto">
          <a:xfrm flipV="1">
            <a:off x="5073650" y="4295775"/>
            <a:ext cx="163513" cy="8255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92" name="Line 144"/>
          <p:cNvSpPr>
            <a:spLocks noChangeShapeType="1"/>
          </p:cNvSpPr>
          <p:nvPr/>
        </p:nvSpPr>
        <p:spPr bwMode="auto">
          <a:xfrm flipV="1">
            <a:off x="5237163" y="4179888"/>
            <a:ext cx="165100" cy="115887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93" name="Line 145"/>
          <p:cNvSpPr>
            <a:spLocks noChangeShapeType="1"/>
          </p:cNvSpPr>
          <p:nvPr/>
        </p:nvSpPr>
        <p:spPr bwMode="auto">
          <a:xfrm flipV="1">
            <a:off x="5402263" y="4132263"/>
            <a:ext cx="165100" cy="47625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94" name="Line 146"/>
          <p:cNvSpPr>
            <a:spLocks noChangeShapeType="1"/>
          </p:cNvSpPr>
          <p:nvPr/>
        </p:nvSpPr>
        <p:spPr bwMode="auto">
          <a:xfrm flipV="1">
            <a:off x="5567363" y="4098925"/>
            <a:ext cx="165100" cy="33338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95" name="Line 147"/>
          <p:cNvSpPr>
            <a:spLocks noChangeShapeType="1"/>
          </p:cNvSpPr>
          <p:nvPr/>
        </p:nvSpPr>
        <p:spPr bwMode="auto">
          <a:xfrm flipV="1">
            <a:off x="5732463" y="3938588"/>
            <a:ext cx="158750" cy="160337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96" name="Line 148"/>
          <p:cNvSpPr>
            <a:spLocks noChangeShapeType="1"/>
          </p:cNvSpPr>
          <p:nvPr/>
        </p:nvSpPr>
        <p:spPr bwMode="auto">
          <a:xfrm flipV="1">
            <a:off x="5891213" y="3916363"/>
            <a:ext cx="165100" cy="22225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97" name="Line 149"/>
          <p:cNvSpPr>
            <a:spLocks noChangeShapeType="1"/>
          </p:cNvSpPr>
          <p:nvPr/>
        </p:nvSpPr>
        <p:spPr bwMode="auto">
          <a:xfrm flipV="1">
            <a:off x="6056313" y="3778250"/>
            <a:ext cx="165100" cy="138113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98" name="Line 150"/>
          <p:cNvSpPr>
            <a:spLocks noChangeShapeType="1"/>
          </p:cNvSpPr>
          <p:nvPr/>
        </p:nvSpPr>
        <p:spPr bwMode="auto">
          <a:xfrm flipV="1">
            <a:off x="6221413" y="3735388"/>
            <a:ext cx="161925" cy="42862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599" name="Line 151"/>
          <p:cNvSpPr>
            <a:spLocks noChangeShapeType="1"/>
          </p:cNvSpPr>
          <p:nvPr/>
        </p:nvSpPr>
        <p:spPr bwMode="auto">
          <a:xfrm flipV="1">
            <a:off x="6383338" y="3676650"/>
            <a:ext cx="165100" cy="58738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600" name="Line 152"/>
          <p:cNvSpPr>
            <a:spLocks noChangeShapeType="1"/>
          </p:cNvSpPr>
          <p:nvPr/>
        </p:nvSpPr>
        <p:spPr bwMode="auto">
          <a:xfrm flipV="1">
            <a:off x="6548438" y="3627438"/>
            <a:ext cx="163512" cy="49212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601" name="Line 153"/>
          <p:cNvSpPr>
            <a:spLocks noChangeShapeType="1"/>
          </p:cNvSpPr>
          <p:nvPr/>
        </p:nvSpPr>
        <p:spPr bwMode="auto">
          <a:xfrm flipV="1">
            <a:off x="6711950" y="3609975"/>
            <a:ext cx="163513" cy="17463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602" name="Line 154"/>
          <p:cNvSpPr>
            <a:spLocks noChangeShapeType="1"/>
          </p:cNvSpPr>
          <p:nvPr/>
        </p:nvSpPr>
        <p:spPr bwMode="auto">
          <a:xfrm>
            <a:off x="6875463" y="3609975"/>
            <a:ext cx="165100" cy="22225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603" name="Line 155"/>
          <p:cNvSpPr>
            <a:spLocks noChangeShapeType="1"/>
          </p:cNvSpPr>
          <p:nvPr/>
        </p:nvSpPr>
        <p:spPr bwMode="auto">
          <a:xfrm flipV="1">
            <a:off x="7040563" y="3508375"/>
            <a:ext cx="160337" cy="123825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604" name="Line 156"/>
          <p:cNvSpPr>
            <a:spLocks noChangeShapeType="1"/>
          </p:cNvSpPr>
          <p:nvPr/>
        </p:nvSpPr>
        <p:spPr bwMode="auto">
          <a:xfrm flipV="1">
            <a:off x="7200900" y="3457575"/>
            <a:ext cx="165100" cy="508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605" name="Line 157"/>
          <p:cNvSpPr>
            <a:spLocks noChangeShapeType="1"/>
          </p:cNvSpPr>
          <p:nvPr/>
        </p:nvSpPr>
        <p:spPr bwMode="auto">
          <a:xfrm flipV="1">
            <a:off x="7366000" y="3317875"/>
            <a:ext cx="163513" cy="1397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606" name="Line 158"/>
          <p:cNvSpPr>
            <a:spLocks noChangeShapeType="1"/>
          </p:cNvSpPr>
          <p:nvPr/>
        </p:nvSpPr>
        <p:spPr bwMode="auto">
          <a:xfrm flipV="1">
            <a:off x="7529513" y="3254375"/>
            <a:ext cx="165100" cy="6350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607" name="Line 159"/>
          <p:cNvSpPr>
            <a:spLocks noChangeShapeType="1"/>
          </p:cNvSpPr>
          <p:nvPr/>
        </p:nvSpPr>
        <p:spPr bwMode="auto">
          <a:xfrm flipV="1">
            <a:off x="7694613" y="3184525"/>
            <a:ext cx="165100" cy="6985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608" name="Text Box 160"/>
          <p:cNvSpPr txBox="1">
            <a:spLocks noChangeArrowheads="1"/>
          </p:cNvSpPr>
          <p:nvPr/>
        </p:nvSpPr>
        <p:spPr bwMode="auto">
          <a:xfrm>
            <a:off x="3760788" y="2208213"/>
            <a:ext cx="27209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sz="2400" b="1">
                <a:solidFill>
                  <a:srgbClr val="000080"/>
                </a:solidFill>
              </a:rPr>
              <a:t>ŠVÉDSKO</a:t>
            </a:r>
            <a:endParaRPr lang="cs-CZ" sz="2400">
              <a:solidFill>
                <a:srgbClr val="000000"/>
              </a:solidFill>
            </a:endParaRPr>
          </a:p>
        </p:txBody>
      </p:sp>
      <p:sp>
        <p:nvSpPr>
          <p:cNvPr id="744609" name="Text Box 161"/>
          <p:cNvSpPr txBox="1">
            <a:spLocks noChangeArrowheads="1"/>
          </p:cNvSpPr>
          <p:nvPr/>
        </p:nvSpPr>
        <p:spPr bwMode="auto">
          <a:xfrm>
            <a:off x="5135563" y="4403725"/>
            <a:ext cx="3259137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sz="2400" b="1">
                <a:solidFill>
                  <a:srgbClr val="FF6600"/>
                </a:solidFill>
              </a:rPr>
              <a:t>ČESKÁ </a:t>
            </a:r>
          </a:p>
          <a:p>
            <a:r>
              <a:rPr lang="cs-CZ" sz="2400" b="1">
                <a:solidFill>
                  <a:srgbClr val="FF6600"/>
                </a:solidFill>
              </a:rPr>
              <a:t>REPUBLIKA</a:t>
            </a:r>
            <a:endParaRPr lang="cs-CZ" sz="2400">
              <a:solidFill>
                <a:srgbClr val="000000"/>
              </a:solidFill>
            </a:endParaRPr>
          </a:p>
        </p:txBody>
      </p:sp>
      <p:sp>
        <p:nvSpPr>
          <p:cNvPr id="744610" name="Text Box 162"/>
          <p:cNvSpPr txBox="1">
            <a:spLocks noChangeArrowheads="1"/>
          </p:cNvSpPr>
          <p:nvPr/>
        </p:nvSpPr>
        <p:spPr bwMode="auto">
          <a:xfrm>
            <a:off x="915988" y="979488"/>
            <a:ext cx="258127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b="1">
                <a:solidFill>
                  <a:srgbClr val="000000"/>
                </a:solidFill>
              </a:rPr>
              <a:t>roky (věk)</a:t>
            </a:r>
            <a:endParaRPr lang="cs-CZ">
              <a:solidFill>
                <a:srgbClr val="000000"/>
              </a:solidFill>
            </a:endParaRPr>
          </a:p>
        </p:txBody>
      </p:sp>
      <p:sp>
        <p:nvSpPr>
          <p:cNvPr id="744611" name="AutoShape 163"/>
          <p:cNvSpPr>
            <a:spLocks noChangeArrowheads="1"/>
          </p:cNvSpPr>
          <p:nvPr/>
        </p:nvSpPr>
        <p:spPr bwMode="auto">
          <a:xfrm>
            <a:off x="2620963" y="3600450"/>
            <a:ext cx="3703637" cy="247650"/>
          </a:xfrm>
          <a:prstGeom prst="leftRightArrow">
            <a:avLst>
              <a:gd name="adj1" fmla="val 50000"/>
              <a:gd name="adj2" fmla="val 106001"/>
            </a:avLst>
          </a:prstGeom>
          <a:solidFill>
            <a:srgbClr val="4C98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612" name="Text Box 164"/>
          <p:cNvSpPr txBox="1">
            <a:spLocks noChangeArrowheads="1"/>
          </p:cNvSpPr>
          <p:nvPr/>
        </p:nvSpPr>
        <p:spPr bwMode="auto">
          <a:xfrm>
            <a:off x="3695700" y="3733800"/>
            <a:ext cx="13144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>
                <a:solidFill>
                  <a:srgbClr val="397200"/>
                </a:solidFill>
              </a:rPr>
              <a:t>22 roků</a:t>
            </a:r>
          </a:p>
        </p:txBody>
      </p:sp>
      <p:sp>
        <p:nvSpPr>
          <p:cNvPr id="744613" name="AutoShape 165"/>
          <p:cNvSpPr>
            <a:spLocks noChangeArrowheads="1"/>
          </p:cNvSpPr>
          <p:nvPr/>
        </p:nvSpPr>
        <p:spPr bwMode="auto">
          <a:xfrm>
            <a:off x="4533900" y="3067050"/>
            <a:ext cx="3328988" cy="257175"/>
          </a:xfrm>
          <a:prstGeom prst="leftRightArrow">
            <a:avLst>
              <a:gd name="adj1" fmla="val 49380"/>
              <a:gd name="adj2" fmla="val 143827"/>
            </a:avLst>
          </a:prstGeom>
          <a:solidFill>
            <a:srgbClr val="4C98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4614" name="Text Box 166"/>
          <p:cNvSpPr txBox="1">
            <a:spLocks noChangeArrowheads="1"/>
          </p:cNvSpPr>
          <p:nvPr/>
        </p:nvSpPr>
        <p:spPr bwMode="auto">
          <a:xfrm>
            <a:off x="6076950" y="2733675"/>
            <a:ext cx="17827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>
                <a:solidFill>
                  <a:srgbClr val="397200"/>
                </a:solidFill>
              </a:rPr>
              <a:t>20 roků</a:t>
            </a:r>
          </a:p>
        </p:txBody>
      </p:sp>
      <p:sp>
        <p:nvSpPr>
          <p:cNvPr id="744615" name="Rectangle 167"/>
          <p:cNvSpPr>
            <a:spLocks noChangeArrowheads="1"/>
          </p:cNvSpPr>
          <p:nvPr/>
        </p:nvSpPr>
        <p:spPr bwMode="auto">
          <a:xfrm>
            <a:off x="1662113" y="436563"/>
            <a:ext cx="6891337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cs-CZ" sz="2400" b="1">
                <a:solidFill>
                  <a:srgbClr val="000000"/>
                </a:solidFill>
              </a:rPr>
              <a:t>NADĚJE DOŽITÍ PŘI NAROZENÍ (MUŽI+ŽENY)</a:t>
            </a:r>
            <a:r>
              <a:rPr lang="cs-CZ" sz="3200" b="1">
                <a:solidFill>
                  <a:srgbClr val="000000"/>
                </a:solidFill>
              </a:rPr>
              <a:t> </a:t>
            </a:r>
            <a:endParaRPr lang="cs-CZ" sz="3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8099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cs-CZ" sz="2800" b="1" smtClean="0">
                <a:solidFill>
                  <a:srgbClr val="3C5D7E"/>
                </a:solidFill>
                <a:latin typeface="Arial" charset="0"/>
              </a:rPr>
              <a:t>Spotřeba alkoholu na osobu </a:t>
            </a:r>
            <a:br>
              <a:rPr lang="cs-CZ" sz="2800" b="1" smtClean="0">
                <a:solidFill>
                  <a:srgbClr val="3C5D7E"/>
                </a:solidFill>
                <a:latin typeface="Arial" charset="0"/>
              </a:rPr>
            </a:br>
            <a:r>
              <a:rPr lang="cs-CZ" sz="2800" b="1" smtClean="0">
                <a:solidFill>
                  <a:srgbClr val="3C5D7E"/>
                </a:solidFill>
                <a:latin typeface="Arial" charset="0"/>
              </a:rPr>
              <a:t>starší 15 let v litrech čistého lihu</a:t>
            </a:r>
            <a:r>
              <a:rPr lang="cs-CZ" sz="2800" smtClean="0">
                <a:solidFill>
                  <a:srgbClr val="3C5D7E"/>
                </a:solidFill>
                <a:latin typeface="Arial" charset="0"/>
              </a:rPr>
              <a:t/>
            </a:r>
            <a:br>
              <a:rPr lang="cs-CZ" sz="2800" smtClean="0">
                <a:solidFill>
                  <a:srgbClr val="3C5D7E"/>
                </a:solidFill>
                <a:latin typeface="Arial" charset="0"/>
              </a:rPr>
            </a:br>
            <a:r>
              <a:rPr lang="cs-CZ" sz="2400" smtClean="0">
                <a:solidFill>
                  <a:srgbClr val="3C5D7E"/>
                </a:solidFill>
                <a:latin typeface="Arial" charset="0"/>
              </a:rPr>
              <a:t>pramen: databáze Světové zdravotnické organizace (2)</a:t>
            </a:r>
            <a:r>
              <a:rPr lang="cs-CZ" sz="4000" smtClean="0">
                <a:latin typeface="Arial" charset="0"/>
              </a:rPr>
              <a:t> </a:t>
            </a:r>
          </a:p>
        </p:txBody>
      </p:sp>
      <p:sp>
        <p:nvSpPr>
          <p:cNvPr id="90115" name="Rectangle 3"/>
          <p:cNvSpPr>
            <a:spLocks noChangeArrowheads="1"/>
          </p:cNvSpPr>
          <p:nvPr/>
        </p:nvSpPr>
        <p:spPr bwMode="auto">
          <a:xfrm>
            <a:off x="1758950" y="1652588"/>
            <a:ext cx="5753100" cy="4318000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90116" name="Line 4"/>
          <p:cNvSpPr>
            <a:spLocks noChangeShapeType="1"/>
          </p:cNvSpPr>
          <p:nvPr/>
        </p:nvSpPr>
        <p:spPr bwMode="auto">
          <a:xfrm flipV="1">
            <a:off x="2425700" y="2084388"/>
            <a:ext cx="1588" cy="36052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17" name="Line 5"/>
          <p:cNvSpPr>
            <a:spLocks noChangeShapeType="1"/>
          </p:cNvSpPr>
          <p:nvPr/>
        </p:nvSpPr>
        <p:spPr bwMode="auto">
          <a:xfrm flipH="1">
            <a:off x="2354263" y="5689600"/>
            <a:ext cx="71437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18" name="Rectangle 6"/>
          <p:cNvSpPr>
            <a:spLocks noChangeArrowheads="1"/>
          </p:cNvSpPr>
          <p:nvPr/>
        </p:nvSpPr>
        <p:spPr bwMode="auto">
          <a:xfrm>
            <a:off x="2232025" y="5600700"/>
            <a:ext cx="8413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 sz="1200" b="1">
                <a:solidFill>
                  <a:srgbClr val="000000"/>
                </a:solidFill>
                <a:latin typeface="Arial" charset="0"/>
              </a:rPr>
              <a:t>0</a:t>
            </a:r>
            <a:endParaRPr lang="cs-CZ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0119" name="Line 7"/>
          <p:cNvSpPr>
            <a:spLocks noChangeShapeType="1"/>
          </p:cNvSpPr>
          <p:nvPr/>
        </p:nvSpPr>
        <p:spPr bwMode="auto">
          <a:xfrm>
            <a:off x="2425700" y="5689600"/>
            <a:ext cx="4141788" cy="0"/>
          </a:xfrm>
          <a:prstGeom prst="line">
            <a:avLst/>
          </a:prstGeom>
          <a:noFill/>
          <a:ln w="635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20" name="Line 8"/>
          <p:cNvSpPr>
            <a:spLocks noChangeShapeType="1"/>
          </p:cNvSpPr>
          <p:nvPr/>
        </p:nvSpPr>
        <p:spPr bwMode="auto">
          <a:xfrm flipH="1">
            <a:off x="2390775" y="5508625"/>
            <a:ext cx="349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21" name="Line 9"/>
          <p:cNvSpPr>
            <a:spLocks noChangeShapeType="1"/>
          </p:cNvSpPr>
          <p:nvPr/>
        </p:nvSpPr>
        <p:spPr bwMode="auto">
          <a:xfrm flipH="1">
            <a:off x="2390775" y="5327650"/>
            <a:ext cx="34925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22" name="Line 10"/>
          <p:cNvSpPr>
            <a:spLocks noChangeShapeType="1"/>
          </p:cNvSpPr>
          <p:nvPr/>
        </p:nvSpPr>
        <p:spPr bwMode="auto">
          <a:xfrm flipH="1">
            <a:off x="2390775" y="5148263"/>
            <a:ext cx="349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23" name="Line 11"/>
          <p:cNvSpPr>
            <a:spLocks noChangeShapeType="1"/>
          </p:cNvSpPr>
          <p:nvPr/>
        </p:nvSpPr>
        <p:spPr bwMode="auto">
          <a:xfrm flipH="1">
            <a:off x="2390775" y="4968875"/>
            <a:ext cx="349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24" name="Line 12"/>
          <p:cNvSpPr>
            <a:spLocks noChangeShapeType="1"/>
          </p:cNvSpPr>
          <p:nvPr/>
        </p:nvSpPr>
        <p:spPr bwMode="auto">
          <a:xfrm flipH="1">
            <a:off x="2354263" y="4787900"/>
            <a:ext cx="71437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25" name="Rectangle 13"/>
          <p:cNvSpPr>
            <a:spLocks noChangeArrowheads="1"/>
          </p:cNvSpPr>
          <p:nvPr/>
        </p:nvSpPr>
        <p:spPr bwMode="auto">
          <a:xfrm>
            <a:off x="2217738" y="4699000"/>
            <a:ext cx="84137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 sz="1200" b="1">
                <a:solidFill>
                  <a:srgbClr val="000000"/>
                </a:solidFill>
                <a:latin typeface="Arial" charset="0"/>
              </a:rPr>
              <a:t>5</a:t>
            </a:r>
            <a:endParaRPr lang="cs-CZ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0126" name="Line 14"/>
          <p:cNvSpPr>
            <a:spLocks noChangeShapeType="1"/>
          </p:cNvSpPr>
          <p:nvPr/>
        </p:nvSpPr>
        <p:spPr bwMode="auto">
          <a:xfrm>
            <a:off x="2425700" y="4787900"/>
            <a:ext cx="4141788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27" name="Line 15"/>
          <p:cNvSpPr>
            <a:spLocks noChangeShapeType="1"/>
          </p:cNvSpPr>
          <p:nvPr/>
        </p:nvSpPr>
        <p:spPr bwMode="auto">
          <a:xfrm flipH="1">
            <a:off x="2390775" y="4606925"/>
            <a:ext cx="34925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28" name="Line 16"/>
          <p:cNvSpPr>
            <a:spLocks noChangeShapeType="1"/>
          </p:cNvSpPr>
          <p:nvPr/>
        </p:nvSpPr>
        <p:spPr bwMode="auto">
          <a:xfrm flipH="1">
            <a:off x="2390775" y="4427538"/>
            <a:ext cx="349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29" name="Line 17"/>
          <p:cNvSpPr>
            <a:spLocks noChangeShapeType="1"/>
          </p:cNvSpPr>
          <p:nvPr/>
        </p:nvSpPr>
        <p:spPr bwMode="auto">
          <a:xfrm flipH="1">
            <a:off x="2390775" y="4246563"/>
            <a:ext cx="34925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30" name="Line 18"/>
          <p:cNvSpPr>
            <a:spLocks noChangeShapeType="1"/>
          </p:cNvSpPr>
          <p:nvPr/>
        </p:nvSpPr>
        <p:spPr bwMode="auto">
          <a:xfrm flipH="1">
            <a:off x="2390775" y="4067175"/>
            <a:ext cx="349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31" name="Line 19"/>
          <p:cNvSpPr>
            <a:spLocks noChangeShapeType="1"/>
          </p:cNvSpPr>
          <p:nvPr/>
        </p:nvSpPr>
        <p:spPr bwMode="auto">
          <a:xfrm flipH="1">
            <a:off x="2354263" y="3886200"/>
            <a:ext cx="71437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32" name="Rectangle 20"/>
          <p:cNvSpPr>
            <a:spLocks noChangeArrowheads="1"/>
          </p:cNvSpPr>
          <p:nvPr/>
        </p:nvSpPr>
        <p:spPr bwMode="auto">
          <a:xfrm>
            <a:off x="2160588" y="3775075"/>
            <a:ext cx="16827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 sz="1200" b="1">
                <a:solidFill>
                  <a:srgbClr val="000000"/>
                </a:solidFill>
                <a:latin typeface="Arial" charset="0"/>
              </a:rPr>
              <a:t>10</a:t>
            </a:r>
            <a:endParaRPr lang="cs-CZ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0133" name="Line 21"/>
          <p:cNvSpPr>
            <a:spLocks noChangeShapeType="1"/>
          </p:cNvSpPr>
          <p:nvPr/>
        </p:nvSpPr>
        <p:spPr bwMode="auto">
          <a:xfrm>
            <a:off x="2425700" y="3886200"/>
            <a:ext cx="4141788" cy="1588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34" name="Line 22"/>
          <p:cNvSpPr>
            <a:spLocks noChangeShapeType="1"/>
          </p:cNvSpPr>
          <p:nvPr/>
        </p:nvSpPr>
        <p:spPr bwMode="auto">
          <a:xfrm flipH="1">
            <a:off x="2390775" y="3706813"/>
            <a:ext cx="349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35" name="Line 23"/>
          <p:cNvSpPr>
            <a:spLocks noChangeShapeType="1"/>
          </p:cNvSpPr>
          <p:nvPr/>
        </p:nvSpPr>
        <p:spPr bwMode="auto">
          <a:xfrm flipH="1">
            <a:off x="2390775" y="3525838"/>
            <a:ext cx="34925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36" name="Line 24"/>
          <p:cNvSpPr>
            <a:spLocks noChangeShapeType="1"/>
          </p:cNvSpPr>
          <p:nvPr/>
        </p:nvSpPr>
        <p:spPr bwMode="auto">
          <a:xfrm flipH="1">
            <a:off x="2390775" y="3346450"/>
            <a:ext cx="349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37" name="Line 25"/>
          <p:cNvSpPr>
            <a:spLocks noChangeShapeType="1"/>
          </p:cNvSpPr>
          <p:nvPr/>
        </p:nvSpPr>
        <p:spPr bwMode="auto">
          <a:xfrm flipH="1">
            <a:off x="2390775" y="3165475"/>
            <a:ext cx="349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38" name="Line 26"/>
          <p:cNvSpPr>
            <a:spLocks noChangeShapeType="1"/>
          </p:cNvSpPr>
          <p:nvPr/>
        </p:nvSpPr>
        <p:spPr bwMode="auto">
          <a:xfrm flipH="1">
            <a:off x="2354263" y="2984500"/>
            <a:ext cx="71437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39" name="Rectangle 27"/>
          <p:cNvSpPr>
            <a:spLocks noChangeArrowheads="1"/>
          </p:cNvSpPr>
          <p:nvPr/>
        </p:nvSpPr>
        <p:spPr bwMode="auto">
          <a:xfrm>
            <a:off x="2155825" y="2868613"/>
            <a:ext cx="16827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 sz="1200" b="1">
                <a:solidFill>
                  <a:srgbClr val="000000"/>
                </a:solidFill>
                <a:latin typeface="Arial" charset="0"/>
              </a:rPr>
              <a:t>15</a:t>
            </a:r>
            <a:endParaRPr lang="cs-CZ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0140" name="Line 28"/>
          <p:cNvSpPr>
            <a:spLocks noChangeShapeType="1"/>
          </p:cNvSpPr>
          <p:nvPr/>
        </p:nvSpPr>
        <p:spPr bwMode="auto">
          <a:xfrm>
            <a:off x="2425700" y="2984500"/>
            <a:ext cx="4141788" cy="1588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41" name="Line 29"/>
          <p:cNvSpPr>
            <a:spLocks noChangeShapeType="1"/>
          </p:cNvSpPr>
          <p:nvPr/>
        </p:nvSpPr>
        <p:spPr bwMode="auto">
          <a:xfrm flipH="1">
            <a:off x="2390775" y="2805113"/>
            <a:ext cx="34925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42" name="Line 30"/>
          <p:cNvSpPr>
            <a:spLocks noChangeShapeType="1"/>
          </p:cNvSpPr>
          <p:nvPr/>
        </p:nvSpPr>
        <p:spPr bwMode="auto">
          <a:xfrm flipH="1">
            <a:off x="2390775" y="2625725"/>
            <a:ext cx="349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43" name="Line 31"/>
          <p:cNvSpPr>
            <a:spLocks noChangeShapeType="1"/>
          </p:cNvSpPr>
          <p:nvPr/>
        </p:nvSpPr>
        <p:spPr bwMode="auto">
          <a:xfrm flipH="1">
            <a:off x="2390775" y="2444750"/>
            <a:ext cx="349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44" name="Line 32"/>
          <p:cNvSpPr>
            <a:spLocks noChangeShapeType="1"/>
          </p:cNvSpPr>
          <p:nvPr/>
        </p:nvSpPr>
        <p:spPr bwMode="auto">
          <a:xfrm flipH="1">
            <a:off x="2390775" y="2263775"/>
            <a:ext cx="34925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45" name="Line 33"/>
          <p:cNvSpPr>
            <a:spLocks noChangeShapeType="1"/>
          </p:cNvSpPr>
          <p:nvPr/>
        </p:nvSpPr>
        <p:spPr bwMode="auto">
          <a:xfrm flipH="1">
            <a:off x="2354263" y="2084388"/>
            <a:ext cx="71437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46" name="Rectangle 34"/>
          <p:cNvSpPr>
            <a:spLocks noChangeArrowheads="1"/>
          </p:cNvSpPr>
          <p:nvPr/>
        </p:nvSpPr>
        <p:spPr bwMode="auto">
          <a:xfrm>
            <a:off x="2165350" y="1982788"/>
            <a:ext cx="168275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 sz="1200" b="1">
                <a:solidFill>
                  <a:srgbClr val="000000"/>
                </a:solidFill>
                <a:latin typeface="Arial" charset="0"/>
              </a:rPr>
              <a:t>20</a:t>
            </a:r>
            <a:endParaRPr lang="cs-CZ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0147" name="Line 35"/>
          <p:cNvSpPr>
            <a:spLocks noChangeShapeType="1"/>
          </p:cNvSpPr>
          <p:nvPr/>
        </p:nvSpPr>
        <p:spPr bwMode="auto">
          <a:xfrm>
            <a:off x="2425700" y="2084388"/>
            <a:ext cx="4141788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48" name="Line 36"/>
          <p:cNvSpPr>
            <a:spLocks noChangeShapeType="1"/>
          </p:cNvSpPr>
          <p:nvPr/>
        </p:nvSpPr>
        <p:spPr bwMode="auto">
          <a:xfrm>
            <a:off x="2425700" y="5689600"/>
            <a:ext cx="4141788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49" name="Line 37"/>
          <p:cNvSpPr>
            <a:spLocks noChangeShapeType="1"/>
          </p:cNvSpPr>
          <p:nvPr/>
        </p:nvSpPr>
        <p:spPr bwMode="auto">
          <a:xfrm>
            <a:off x="2425700" y="5689600"/>
            <a:ext cx="1588" cy="714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50" name="Rectangle 38"/>
          <p:cNvSpPr>
            <a:spLocks noChangeArrowheads="1"/>
          </p:cNvSpPr>
          <p:nvPr/>
        </p:nvSpPr>
        <p:spPr bwMode="auto">
          <a:xfrm>
            <a:off x="2289175" y="5775325"/>
            <a:ext cx="33655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 sz="1200" b="1">
                <a:solidFill>
                  <a:srgbClr val="000000"/>
                </a:solidFill>
                <a:latin typeface="Arial" charset="0"/>
              </a:rPr>
              <a:t>1970</a:t>
            </a:r>
            <a:endParaRPr lang="cs-CZ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0151" name="Line 39"/>
          <p:cNvSpPr>
            <a:spLocks noChangeShapeType="1"/>
          </p:cNvSpPr>
          <p:nvPr/>
        </p:nvSpPr>
        <p:spPr bwMode="auto">
          <a:xfrm flipV="1">
            <a:off x="2425700" y="2084388"/>
            <a:ext cx="1588" cy="36052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52" name="Line 40"/>
          <p:cNvSpPr>
            <a:spLocks noChangeShapeType="1"/>
          </p:cNvSpPr>
          <p:nvPr/>
        </p:nvSpPr>
        <p:spPr bwMode="auto">
          <a:xfrm>
            <a:off x="2530475" y="5689600"/>
            <a:ext cx="0" cy="349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53" name="Line 41"/>
          <p:cNvSpPr>
            <a:spLocks noChangeShapeType="1"/>
          </p:cNvSpPr>
          <p:nvPr/>
        </p:nvSpPr>
        <p:spPr bwMode="auto">
          <a:xfrm>
            <a:off x="2633663" y="5689600"/>
            <a:ext cx="0" cy="349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54" name="Line 42"/>
          <p:cNvSpPr>
            <a:spLocks noChangeShapeType="1"/>
          </p:cNvSpPr>
          <p:nvPr/>
        </p:nvSpPr>
        <p:spPr bwMode="auto">
          <a:xfrm>
            <a:off x="2736850" y="5689600"/>
            <a:ext cx="0" cy="349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55" name="Line 43"/>
          <p:cNvSpPr>
            <a:spLocks noChangeShapeType="1"/>
          </p:cNvSpPr>
          <p:nvPr/>
        </p:nvSpPr>
        <p:spPr bwMode="auto">
          <a:xfrm>
            <a:off x="2840038" y="5689600"/>
            <a:ext cx="1587" cy="349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56" name="Line 44"/>
          <p:cNvSpPr>
            <a:spLocks noChangeShapeType="1"/>
          </p:cNvSpPr>
          <p:nvPr/>
        </p:nvSpPr>
        <p:spPr bwMode="auto">
          <a:xfrm>
            <a:off x="2943225" y="5689600"/>
            <a:ext cx="1588" cy="349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57" name="Line 45"/>
          <p:cNvSpPr>
            <a:spLocks noChangeShapeType="1"/>
          </p:cNvSpPr>
          <p:nvPr/>
        </p:nvSpPr>
        <p:spPr bwMode="auto">
          <a:xfrm>
            <a:off x="3048000" y="5689600"/>
            <a:ext cx="0" cy="349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58" name="Line 46"/>
          <p:cNvSpPr>
            <a:spLocks noChangeShapeType="1"/>
          </p:cNvSpPr>
          <p:nvPr/>
        </p:nvSpPr>
        <p:spPr bwMode="auto">
          <a:xfrm>
            <a:off x="3151188" y="5689600"/>
            <a:ext cx="0" cy="349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59" name="Line 47"/>
          <p:cNvSpPr>
            <a:spLocks noChangeShapeType="1"/>
          </p:cNvSpPr>
          <p:nvPr/>
        </p:nvSpPr>
        <p:spPr bwMode="auto">
          <a:xfrm>
            <a:off x="3254375" y="5689600"/>
            <a:ext cx="0" cy="349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60" name="Line 48"/>
          <p:cNvSpPr>
            <a:spLocks noChangeShapeType="1"/>
          </p:cNvSpPr>
          <p:nvPr/>
        </p:nvSpPr>
        <p:spPr bwMode="auto">
          <a:xfrm>
            <a:off x="3357563" y="5689600"/>
            <a:ext cx="1587" cy="349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61" name="Line 49"/>
          <p:cNvSpPr>
            <a:spLocks noChangeShapeType="1"/>
          </p:cNvSpPr>
          <p:nvPr/>
        </p:nvSpPr>
        <p:spPr bwMode="auto">
          <a:xfrm>
            <a:off x="3460750" y="5689600"/>
            <a:ext cx="1588" cy="714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62" name="Rectangle 50"/>
          <p:cNvSpPr>
            <a:spLocks noChangeArrowheads="1"/>
          </p:cNvSpPr>
          <p:nvPr/>
        </p:nvSpPr>
        <p:spPr bwMode="auto">
          <a:xfrm>
            <a:off x="3324225" y="5775325"/>
            <a:ext cx="33655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 sz="1200" b="1">
                <a:solidFill>
                  <a:srgbClr val="000000"/>
                </a:solidFill>
                <a:latin typeface="Arial" charset="0"/>
              </a:rPr>
              <a:t>1980</a:t>
            </a:r>
            <a:endParaRPr lang="cs-CZ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0163" name="Line 51"/>
          <p:cNvSpPr>
            <a:spLocks noChangeShapeType="1"/>
          </p:cNvSpPr>
          <p:nvPr/>
        </p:nvSpPr>
        <p:spPr bwMode="auto">
          <a:xfrm flipV="1">
            <a:off x="3460750" y="2084388"/>
            <a:ext cx="1588" cy="3605212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64" name="Line 52"/>
          <p:cNvSpPr>
            <a:spLocks noChangeShapeType="1"/>
          </p:cNvSpPr>
          <p:nvPr/>
        </p:nvSpPr>
        <p:spPr bwMode="auto">
          <a:xfrm>
            <a:off x="3565525" y="5689600"/>
            <a:ext cx="0" cy="349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65" name="Line 53"/>
          <p:cNvSpPr>
            <a:spLocks noChangeShapeType="1"/>
          </p:cNvSpPr>
          <p:nvPr/>
        </p:nvSpPr>
        <p:spPr bwMode="auto">
          <a:xfrm>
            <a:off x="3668713" y="5689600"/>
            <a:ext cx="0" cy="349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66" name="Line 54"/>
          <p:cNvSpPr>
            <a:spLocks noChangeShapeType="1"/>
          </p:cNvSpPr>
          <p:nvPr/>
        </p:nvSpPr>
        <p:spPr bwMode="auto">
          <a:xfrm>
            <a:off x="3771900" y="5689600"/>
            <a:ext cx="0" cy="349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67" name="Line 55"/>
          <p:cNvSpPr>
            <a:spLocks noChangeShapeType="1"/>
          </p:cNvSpPr>
          <p:nvPr/>
        </p:nvSpPr>
        <p:spPr bwMode="auto">
          <a:xfrm>
            <a:off x="3875088" y="5689600"/>
            <a:ext cx="1587" cy="349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68" name="Line 56"/>
          <p:cNvSpPr>
            <a:spLocks noChangeShapeType="1"/>
          </p:cNvSpPr>
          <p:nvPr/>
        </p:nvSpPr>
        <p:spPr bwMode="auto">
          <a:xfrm>
            <a:off x="3978275" y="5689600"/>
            <a:ext cx="1588" cy="349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69" name="Line 57"/>
          <p:cNvSpPr>
            <a:spLocks noChangeShapeType="1"/>
          </p:cNvSpPr>
          <p:nvPr/>
        </p:nvSpPr>
        <p:spPr bwMode="auto">
          <a:xfrm>
            <a:off x="4083050" y="5689600"/>
            <a:ext cx="0" cy="349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70" name="Line 58"/>
          <p:cNvSpPr>
            <a:spLocks noChangeShapeType="1"/>
          </p:cNvSpPr>
          <p:nvPr/>
        </p:nvSpPr>
        <p:spPr bwMode="auto">
          <a:xfrm>
            <a:off x="4186238" y="5689600"/>
            <a:ext cx="0" cy="349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71" name="Line 59"/>
          <p:cNvSpPr>
            <a:spLocks noChangeShapeType="1"/>
          </p:cNvSpPr>
          <p:nvPr/>
        </p:nvSpPr>
        <p:spPr bwMode="auto">
          <a:xfrm>
            <a:off x="4289425" y="5689600"/>
            <a:ext cx="0" cy="349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72" name="Line 60"/>
          <p:cNvSpPr>
            <a:spLocks noChangeShapeType="1"/>
          </p:cNvSpPr>
          <p:nvPr/>
        </p:nvSpPr>
        <p:spPr bwMode="auto">
          <a:xfrm>
            <a:off x="4392613" y="5689600"/>
            <a:ext cx="1587" cy="349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73" name="Line 61"/>
          <p:cNvSpPr>
            <a:spLocks noChangeShapeType="1"/>
          </p:cNvSpPr>
          <p:nvPr/>
        </p:nvSpPr>
        <p:spPr bwMode="auto">
          <a:xfrm>
            <a:off x="4497388" y="5689600"/>
            <a:ext cx="0" cy="714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74" name="Rectangle 62"/>
          <p:cNvSpPr>
            <a:spLocks noChangeArrowheads="1"/>
          </p:cNvSpPr>
          <p:nvPr/>
        </p:nvSpPr>
        <p:spPr bwMode="auto">
          <a:xfrm>
            <a:off x="4360863" y="5775325"/>
            <a:ext cx="33655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 sz="1200" b="1">
                <a:solidFill>
                  <a:srgbClr val="000000"/>
                </a:solidFill>
                <a:latin typeface="Arial" charset="0"/>
              </a:rPr>
              <a:t>1990</a:t>
            </a:r>
            <a:endParaRPr lang="cs-CZ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0175" name="Line 63"/>
          <p:cNvSpPr>
            <a:spLocks noChangeShapeType="1"/>
          </p:cNvSpPr>
          <p:nvPr/>
        </p:nvSpPr>
        <p:spPr bwMode="auto">
          <a:xfrm flipV="1">
            <a:off x="4497388" y="2084388"/>
            <a:ext cx="0" cy="3605212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76" name="Line 64"/>
          <p:cNvSpPr>
            <a:spLocks noChangeShapeType="1"/>
          </p:cNvSpPr>
          <p:nvPr/>
        </p:nvSpPr>
        <p:spPr bwMode="auto">
          <a:xfrm>
            <a:off x="4600575" y="5689600"/>
            <a:ext cx="0" cy="349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77" name="Line 65"/>
          <p:cNvSpPr>
            <a:spLocks noChangeShapeType="1"/>
          </p:cNvSpPr>
          <p:nvPr/>
        </p:nvSpPr>
        <p:spPr bwMode="auto">
          <a:xfrm>
            <a:off x="4703763" y="5689600"/>
            <a:ext cx="0" cy="349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78" name="Line 66"/>
          <p:cNvSpPr>
            <a:spLocks noChangeShapeType="1"/>
          </p:cNvSpPr>
          <p:nvPr/>
        </p:nvSpPr>
        <p:spPr bwMode="auto">
          <a:xfrm>
            <a:off x="4806950" y="5689600"/>
            <a:ext cx="0" cy="349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79" name="Line 67"/>
          <p:cNvSpPr>
            <a:spLocks noChangeShapeType="1"/>
          </p:cNvSpPr>
          <p:nvPr/>
        </p:nvSpPr>
        <p:spPr bwMode="auto">
          <a:xfrm>
            <a:off x="4911725" y="5689600"/>
            <a:ext cx="0" cy="349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80" name="Line 68"/>
          <p:cNvSpPr>
            <a:spLocks noChangeShapeType="1"/>
          </p:cNvSpPr>
          <p:nvPr/>
        </p:nvSpPr>
        <p:spPr bwMode="auto">
          <a:xfrm>
            <a:off x="5013325" y="5689600"/>
            <a:ext cx="1588" cy="349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81" name="Line 69"/>
          <p:cNvSpPr>
            <a:spLocks noChangeShapeType="1"/>
          </p:cNvSpPr>
          <p:nvPr/>
        </p:nvSpPr>
        <p:spPr bwMode="auto">
          <a:xfrm>
            <a:off x="5118100" y="5689600"/>
            <a:ext cx="0" cy="349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82" name="Line 70"/>
          <p:cNvSpPr>
            <a:spLocks noChangeShapeType="1"/>
          </p:cNvSpPr>
          <p:nvPr/>
        </p:nvSpPr>
        <p:spPr bwMode="auto">
          <a:xfrm>
            <a:off x="5221288" y="5689600"/>
            <a:ext cx="0" cy="349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83" name="Line 71"/>
          <p:cNvSpPr>
            <a:spLocks noChangeShapeType="1"/>
          </p:cNvSpPr>
          <p:nvPr/>
        </p:nvSpPr>
        <p:spPr bwMode="auto">
          <a:xfrm>
            <a:off x="5324475" y="5689600"/>
            <a:ext cx="1588" cy="349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84" name="Line 72"/>
          <p:cNvSpPr>
            <a:spLocks noChangeShapeType="1"/>
          </p:cNvSpPr>
          <p:nvPr/>
        </p:nvSpPr>
        <p:spPr bwMode="auto">
          <a:xfrm>
            <a:off x="5427663" y="5689600"/>
            <a:ext cx="1587" cy="349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85" name="Line 73"/>
          <p:cNvSpPr>
            <a:spLocks noChangeShapeType="1"/>
          </p:cNvSpPr>
          <p:nvPr/>
        </p:nvSpPr>
        <p:spPr bwMode="auto">
          <a:xfrm>
            <a:off x="5530850" y="5689600"/>
            <a:ext cx="1588" cy="714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86" name="Rectangle 74"/>
          <p:cNvSpPr>
            <a:spLocks noChangeArrowheads="1"/>
          </p:cNvSpPr>
          <p:nvPr/>
        </p:nvSpPr>
        <p:spPr bwMode="auto">
          <a:xfrm>
            <a:off x="5394325" y="5775325"/>
            <a:ext cx="33655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 sz="1200" b="1">
                <a:solidFill>
                  <a:srgbClr val="000000"/>
                </a:solidFill>
                <a:latin typeface="Arial" charset="0"/>
              </a:rPr>
              <a:t>2000</a:t>
            </a:r>
            <a:endParaRPr lang="cs-CZ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0187" name="Line 75"/>
          <p:cNvSpPr>
            <a:spLocks noChangeShapeType="1"/>
          </p:cNvSpPr>
          <p:nvPr/>
        </p:nvSpPr>
        <p:spPr bwMode="auto">
          <a:xfrm flipV="1">
            <a:off x="5530850" y="2084388"/>
            <a:ext cx="1588" cy="3605212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88" name="Line 76"/>
          <p:cNvSpPr>
            <a:spLocks noChangeShapeType="1"/>
          </p:cNvSpPr>
          <p:nvPr/>
        </p:nvSpPr>
        <p:spPr bwMode="auto">
          <a:xfrm>
            <a:off x="5635625" y="5689600"/>
            <a:ext cx="0" cy="349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89" name="Line 77"/>
          <p:cNvSpPr>
            <a:spLocks noChangeShapeType="1"/>
          </p:cNvSpPr>
          <p:nvPr/>
        </p:nvSpPr>
        <p:spPr bwMode="auto">
          <a:xfrm>
            <a:off x="5738813" y="5689600"/>
            <a:ext cx="1587" cy="349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90" name="Line 78"/>
          <p:cNvSpPr>
            <a:spLocks noChangeShapeType="1"/>
          </p:cNvSpPr>
          <p:nvPr/>
        </p:nvSpPr>
        <p:spPr bwMode="auto">
          <a:xfrm>
            <a:off x="5842000" y="5689600"/>
            <a:ext cx="0" cy="349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91" name="Line 79"/>
          <p:cNvSpPr>
            <a:spLocks noChangeShapeType="1"/>
          </p:cNvSpPr>
          <p:nvPr/>
        </p:nvSpPr>
        <p:spPr bwMode="auto">
          <a:xfrm>
            <a:off x="5945188" y="5689600"/>
            <a:ext cx="1587" cy="349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92" name="Line 80"/>
          <p:cNvSpPr>
            <a:spLocks noChangeShapeType="1"/>
          </p:cNvSpPr>
          <p:nvPr/>
        </p:nvSpPr>
        <p:spPr bwMode="auto">
          <a:xfrm>
            <a:off x="6048375" y="5689600"/>
            <a:ext cx="1588" cy="349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93" name="Line 81"/>
          <p:cNvSpPr>
            <a:spLocks noChangeShapeType="1"/>
          </p:cNvSpPr>
          <p:nvPr/>
        </p:nvSpPr>
        <p:spPr bwMode="auto">
          <a:xfrm>
            <a:off x="6153150" y="5689600"/>
            <a:ext cx="0" cy="349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94" name="Line 82"/>
          <p:cNvSpPr>
            <a:spLocks noChangeShapeType="1"/>
          </p:cNvSpPr>
          <p:nvPr/>
        </p:nvSpPr>
        <p:spPr bwMode="auto">
          <a:xfrm>
            <a:off x="6256338" y="5689600"/>
            <a:ext cx="0" cy="349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95" name="Line 83"/>
          <p:cNvSpPr>
            <a:spLocks noChangeShapeType="1"/>
          </p:cNvSpPr>
          <p:nvPr/>
        </p:nvSpPr>
        <p:spPr bwMode="auto">
          <a:xfrm>
            <a:off x="6359525" y="5689600"/>
            <a:ext cx="0" cy="349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96" name="Line 84"/>
          <p:cNvSpPr>
            <a:spLocks noChangeShapeType="1"/>
          </p:cNvSpPr>
          <p:nvPr/>
        </p:nvSpPr>
        <p:spPr bwMode="auto">
          <a:xfrm>
            <a:off x="6462713" y="5689600"/>
            <a:ext cx="1587" cy="349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97" name="Line 85"/>
          <p:cNvSpPr>
            <a:spLocks noChangeShapeType="1"/>
          </p:cNvSpPr>
          <p:nvPr/>
        </p:nvSpPr>
        <p:spPr bwMode="auto">
          <a:xfrm>
            <a:off x="6567488" y="5689600"/>
            <a:ext cx="0" cy="714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198" name="Rectangle 86"/>
          <p:cNvSpPr>
            <a:spLocks noChangeArrowheads="1"/>
          </p:cNvSpPr>
          <p:nvPr/>
        </p:nvSpPr>
        <p:spPr bwMode="auto">
          <a:xfrm>
            <a:off x="6430963" y="5775325"/>
            <a:ext cx="33655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 sz="1200" b="1">
                <a:solidFill>
                  <a:srgbClr val="000000"/>
                </a:solidFill>
                <a:latin typeface="Arial" charset="0"/>
              </a:rPr>
              <a:t>2010</a:t>
            </a:r>
            <a:endParaRPr lang="cs-CZ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0199" name="Line 87"/>
          <p:cNvSpPr>
            <a:spLocks noChangeShapeType="1"/>
          </p:cNvSpPr>
          <p:nvPr/>
        </p:nvSpPr>
        <p:spPr bwMode="auto">
          <a:xfrm flipV="1">
            <a:off x="6567488" y="2084388"/>
            <a:ext cx="0" cy="3605212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200" name="Line 88"/>
          <p:cNvSpPr>
            <a:spLocks noChangeShapeType="1"/>
          </p:cNvSpPr>
          <p:nvPr/>
        </p:nvSpPr>
        <p:spPr bwMode="auto">
          <a:xfrm>
            <a:off x="2425700" y="4367213"/>
            <a:ext cx="104775" cy="25400"/>
          </a:xfrm>
          <a:prstGeom prst="line">
            <a:avLst/>
          </a:prstGeom>
          <a:noFill/>
          <a:ln w="38100">
            <a:solidFill>
              <a:srgbClr val="3C5D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201" name="Line 89"/>
          <p:cNvSpPr>
            <a:spLocks noChangeShapeType="1"/>
          </p:cNvSpPr>
          <p:nvPr/>
        </p:nvSpPr>
        <p:spPr bwMode="auto">
          <a:xfrm flipV="1">
            <a:off x="2530475" y="4346575"/>
            <a:ext cx="103188" cy="46038"/>
          </a:xfrm>
          <a:prstGeom prst="line">
            <a:avLst/>
          </a:prstGeom>
          <a:noFill/>
          <a:ln w="38100">
            <a:solidFill>
              <a:srgbClr val="3C5D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202" name="Line 90"/>
          <p:cNvSpPr>
            <a:spLocks noChangeShapeType="1"/>
          </p:cNvSpPr>
          <p:nvPr/>
        </p:nvSpPr>
        <p:spPr bwMode="auto">
          <a:xfrm>
            <a:off x="2633663" y="4346575"/>
            <a:ext cx="103187" cy="46038"/>
          </a:xfrm>
          <a:prstGeom prst="line">
            <a:avLst/>
          </a:prstGeom>
          <a:noFill/>
          <a:ln w="38100">
            <a:solidFill>
              <a:srgbClr val="3C5D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203" name="Line 91"/>
          <p:cNvSpPr>
            <a:spLocks noChangeShapeType="1"/>
          </p:cNvSpPr>
          <p:nvPr/>
        </p:nvSpPr>
        <p:spPr bwMode="auto">
          <a:xfrm flipV="1">
            <a:off x="2736850" y="4302125"/>
            <a:ext cx="103188" cy="90488"/>
          </a:xfrm>
          <a:prstGeom prst="line">
            <a:avLst/>
          </a:prstGeom>
          <a:noFill/>
          <a:ln w="38100">
            <a:solidFill>
              <a:srgbClr val="3C5D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204" name="Line 92"/>
          <p:cNvSpPr>
            <a:spLocks noChangeShapeType="1"/>
          </p:cNvSpPr>
          <p:nvPr/>
        </p:nvSpPr>
        <p:spPr bwMode="auto">
          <a:xfrm flipV="1">
            <a:off x="2840038" y="4257675"/>
            <a:ext cx="103187" cy="44450"/>
          </a:xfrm>
          <a:prstGeom prst="line">
            <a:avLst/>
          </a:prstGeom>
          <a:noFill/>
          <a:ln w="38100">
            <a:solidFill>
              <a:srgbClr val="3C5D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205" name="Line 93"/>
          <p:cNvSpPr>
            <a:spLocks noChangeShapeType="1"/>
          </p:cNvSpPr>
          <p:nvPr/>
        </p:nvSpPr>
        <p:spPr bwMode="auto">
          <a:xfrm flipV="1">
            <a:off x="2943225" y="4237038"/>
            <a:ext cx="104775" cy="20637"/>
          </a:xfrm>
          <a:prstGeom prst="line">
            <a:avLst/>
          </a:prstGeom>
          <a:noFill/>
          <a:ln w="38100">
            <a:solidFill>
              <a:srgbClr val="3C5D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206" name="Line 94"/>
          <p:cNvSpPr>
            <a:spLocks noChangeShapeType="1"/>
          </p:cNvSpPr>
          <p:nvPr/>
        </p:nvSpPr>
        <p:spPr bwMode="auto">
          <a:xfrm>
            <a:off x="3048000" y="4237038"/>
            <a:ext cx="103188" cy="47625"/>
          </a:xfrm>
          <a:prstGeom prst="line">
            <a:avLst/>
          </a:prstGeom>
          <a:noFill/>
          <a:ln w="38100">
            <a:solidFill>
              <a:srgbClr val="3C5D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207" name="Line 95"/>
          <p:cNvSpPr>
            <a:spLocks noChangeShapeType="1"/>
          </p:cNvSpPr>
          <p:nvPr/>
        </p:nvSpPr>
        <p:spPr bwMode="auto">
          <a:xfrm>
            <a:off x="3151188" y="4284663"/>
            <a:ext cx="103187" cy="93662"/>
          </a:xfrm>
          <a:prstGeom prst="line">
            <a:avLst/>
          </a:prstGeom>
          <a:noFill/>
          <a:ln w="38100">
            <a:solidFill>
              <a:srgbClr val="3C5D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208" name="Line 96"/>
          <p:cNvSpPr>
            <a:spLocks noChangeShapeType="1"/>
          </p:cNvSpPr>
          <p:nvPr/>
        </p:nvSpPr>
        <p:spPr bwMode="auto">
          <a:xfrm flipV="1">
            <a:off x="3254375" y="4360863"/>
            <a:ext cx="103188" cy="17462"/>
          </a:xfrm>
          <a:prstGeom prst="line">
            <a:avLst/>
          </a:prstGeom>
          <a:noFill/>
          <a:ln w="38100">
            <a:solidFill>
              <a:srgbClr val="3C5D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209" name="Line 97"/>
          <p:cNvSpPr>
            <a:spLocks noChangeShapeType="1"/>
          </p:cNvSpPr>
          <p:nvPr/>
        </p:nvSpPr>
        <p:spPr bwMode="auto">
          <a:xfrm>
            <a:off x="3357563" y="4360863"/>
            <a:ext cx="103187" cy="114300"/>
          </a:xfrm>
          <a:prstGeom prst="line">
            <a:avLst/>
          </a:prstGeom>
          <a:noFill/>
          <a:ln w="38100">
            <a:solidFill>
              <a:srgbClr val="3C5D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210" name="Line 98"/>
          <p:cNvSpPr>
            <a:spLocks noChangeShapeType="1"/>
          </p:cNvSpPr>
          <p:nvPr/>
        </p:nvSpPr>
        <p:spPr bwMode="auto">
          <a:xfrm>
            <a:off x="3460750" y="4475163"/>
            <a:ext cx="104775" cy="79375"/>
          </a:xfrm>
          <a:prstGeom prst="line">
            <a:avLst/>
          </a:prstGeom>
          <a:noFill/>
          <a:ln w="38100">
            <a:solidFill>
              <a:srgbClr val="3C5D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211" name="Line 99"/>
          <p:cNvSpPr>
            <a:spLocks noChangeShapeType="1"/>
          </p:cNvSpPr>
          <p:nvPr/>
        </p:nvSpPr>
        <p:spPr bwMode="auto">
          <a:xfrm flipV="1">
            <a:off x="3565525" y="4533900"/>
            <a:ext cx="103188" cy="20638"/>
          </a:xfrm>
          <a:prstGeom prst="line">
            <a:avLst/>
          </a:prstGeom>
          <a:noFill/>
          <a:ln w="38100">
            <a:solidFill>
              <a:srgbClr val="3C5D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212" name="Line 100"/>
          <p:cNvSpPr>
            <a:spLocks noChangeShapeType="1"/>
          </p:cNvSpPr>
          <p:nvPr/>
        </p:nvSpPr>
        <p:spPr bwMode="auto">
          <a:xfrm>
            <a:off x="3668713" y="4533900"/>
            <a:ext cx="103187" cy="55563"/>
          </a:xfrm>
          <a:prstGeom prst="line">
            <a:avLst/>
          </a:prstGeom>
          <a:noFill/>
          <a:ln w="38100">
            <a:solidFill>
              <a:srgbClr val="3C5D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213" name="Line 101"/>
          <p:cNvSpPr>
            <a:spLocks noChangeShapeType="1"/>
          </p:cNvSpPr>
          <p:nvPr/>
        </p:nvSpPr>
        <p:spPr bwMode="auto">
          <a:xfrm>
            <a:off x="3771900" y="4589463"/>
            <a:ext cx="103188" cy="17462"/>
          </a:xfrm>
          <a:prstGeom prst="line">
            <a:avLst/>
          </a:prstGeom>
          <a:noFill/>
          <a:ln w="38100">
            <a:solidFill>
              <a:srgbClr val="3C5D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214" name="Line 102"/>
          <p:cNvSpPr>
            <a:spLocks noChangeShapeType="1"/>
          </p:cNvSpPr>
          <p:nvPr/>
        </p:nvSpPr>
        <p:spPr bwMode="auto">
          <a:xfrm flipV="1">
            <a:off x="3875088" y="4595813"/>
            <a:ext cx="103187" cy="11112"/>
          </a:xfrm>
          <a:prstGeom prst="line">
            <a:avLst/>
          </a:prstGeom>
          <a:noFill/>
          <a:ln w="38100">
            <a:solidFill>
              <a:srgbClr val="3C5D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215" name="Line 103"/>
          <p:cNvSpPr>
            <a:spLocks noChangeShapeType="1"/>
          </p:cNvSpPr>
          <p:nvPr/>
        </p:nvSpPr>
        <p:spPr bwMode="auto">
          <a:xfrm flipV="1">
            <a:off x="3978275" y="4546600"/>
            <a:ext cx="104775" cy="49213"/>
          </a:xfrm>
          <a:prstGeom prst="line">
            <a:avLst/>
          </a:prstGeom>
          <a:noFill/>
          <a:ln w="38100">
            <a:solidFill>
              <a:srgbClr val="3C5D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216" name="Line 104"/>
          <p:cNvSpPr>
            <a:spLocks noChangeShapeType="1"/>
          </p:cNvSpPr>
          <p:nvPr/>
        </p:nvSpPr>
        <p:spPr bwMode="auto">
          <a:xfrm>
            <a:off x="4083050" y="4546600"/>
            <a:ext cx="103188" cy="23813"/>
          </a:xfrm>
          <a:prstGeom prst="line">
            <a:avLst/>
          </a:prstGeom>
          <a:noFill/>
          <a:ln w="38100">
            <a:solidFill>
              <a:srgbClr val="3C5D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217" name="Line 105"/>
          <p:cNvSpPr>
            <a:spLocks noChangeShapeType="1"/>
          </p:cNvSpPr>
          <p:nvPr/>
        </p:nvSpPr>
        <p:spPr bwMode="auto">
          <a:xfrm flipV="1">
            <a:off x="4186238" y="4535488"/>
            <a:ext cx="103187" cy="34925"/>
          </a:xfrm>
          <a:prstGeom prst="line">
            <a:avLst/>
          </a:prstGeom>
          <a:noFill/>
          <a:ln w="38100">
            <a:solidFill>
              <a:srgbClr val="3C5D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218" name="Line 106"/>
          <p:cNvSpPr>
            <a:spLocks noChangeShapeType="1"/>
          </p:cNvSpPr>
          <p:nvPr/>
        </p:nvSpPr>
        <p:spPr bwMode="auto">
          <a:xfrm flipV="1">
            <a:off x="4289425" y="4510088"/>
            <a:ext cx="103188" cy="25400"/>
          </a:xfrm>
          <a:prstGeom prst="line">
            <a:avLst/>
          </a:prstGeom>
          <a:noFill/>
          <a:ln w="38100">
            <a:solidFill>
              <a:srgbClr val="3C5D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219" name="Line 107"/>
          <p:cNvSpPr>
            <a:spLocks noChangeShapeType="1"/>
          </p:cNvSpPr>
          <p:nvPr/>
        </p:nvSpPr>
        <p:spPr bwMode="auto">
          <a:xfrm>
            <a:off x="4392613" y="4510088"/>
            <a:ext cx="104775" cy="23812"/>
          </a:xfrm>
          <a:prstGeom prst="line">
            <a:avLst/>
          </a:prstGeom>
          <a:noFill/>
          <a:ln w="38100">
            <a:solidFill>
              <a:srgbClr val="3C5D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220" name="Line 108"/>
          <p:cNvSpPr>
            <a:spLocks noChangeShapeType="1"/>
          </p:cNvSpPr>
          <p:nvPr/>
        </p:nvSpPr>
        <p:spPr bwMode="auto">
          <a:xfrm>
            <a:off x="4497388" y="4533900"/>
            <a:ext cx="103187" cy="23813"/>
          </a:xfrm>
          <a:prstGeom prst="line">
            <a:avLst/>
          </a:prstGeom>
          <a:noFill/>
          <a:ln w="38100">
            <a:solidFill>
              <a:srgbClr val="3C5D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221" name="Line 109"/>
          <p:cNvSpPr>
            <a:spLocks noChangeShapeType="1"/>
          </p:cNvSpPr>
          <p:nvPr/>
        </p:nvSpPr>
        <p:spPr bwMode="auto">
          <a:xfrm flipV="1">
            <a:off x="4600575" y="4548188"/>
            <a:ext cx="103188" cy="9525"/>
          </a:xfrm>
          <a:prstGeom prst="line">
            <a:avLst/>
          </a:prstGeom>
          <a:noFill/>
          <a:ln w="38100">
            <a:solidFill>
              <a:srgbClr val="3C5D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222" name="Line 110"/>
          <p:cNvSpPr>
            <a:spLocks noChangeShapeType="1"/>
          </p:cNvSpPr>
          <p:nvPr/>
        </p:nvSpPr>
        <p:spPr bwMode="auto">
          <a:xfrm>
            <a:off x="4703763" y="4548188"/>
            <a:ext cx="103187" cy="20637"/>
          </a:xfrm>
          <a:prstGeom prst="line">
            <a:avLst/>
          </a:prstGeom>
          <a:noFill/>
          <a:ln w="38100">
            <a:solidFill>
              <a:srgbClr val="3C5D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223" name="Line 111"/>
          <p:cNvSpPr>
            <a:spLocks noChangeShapeType="1"/>
          </p:cNvSpPr>
          <p:nvPr/>
        </p:nvSpPr>
        <p:spPr bwMode="auto">
          <a:xfrm>
            <a:off x="4806950" y="4568825"/>
            <a:ext cx="104775" cy="0"/>
          </a:xfrm>
          <a:prstGeom prst="line">
            <a:avLst/>
          </a:prstGeom>
          <a:noFill/>
          <a:ln w="38100">
            <a:solidFill>
              <a:srgbClr val="3C5D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224" name="Line 112"/>
          <p:cNvSpPr>
            <a:spLocks noChangeShapeType="1"/>
          </p:cNvSpPr>
          <p:nvPr/>
        </p:nvSpPr>
        <p:spPr bwMode="auto">
          <a:xfrm>
            <a:off x="4911725" y="4568825"/>
            <a:ext cx="101600" cy="3175"/>
          </a:xfrm>
          <a:prstGeom prst="line">
            <a:avLst/>
          </a:prstGeom>
          <a:noFill/>
          <a:ln w="38100">
            <a:solidFill>
              <a:srgbClr val="3C5D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225" name="Line 113"/>
          <p:cNvSpPr>
            <a:spLocks noChangeShapeType="1"/>
          </p:cNvSpPr>
          <p:nvPr/>
        </p:nvSpPr>
        <p:spPr bwMode="auto">
          <a:xfrm>
            <a:off x="5013325" y="4572000"/>
            <a:ext cx="104775" cy="34925"/>
          </a:xfrm>
          <a:prstGeom prst="line">
            <a:avLst/>
          </a:prstGeom>
          <a:noFill/>
          <a:ln w="38100">
            <a:solidFill>
              <a:srgbClr val="3C5D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226" name="Line 114"/>
          <p:cNvSpPr>
            <a:spLocks noChangeShapeType="1"/>
          </p:cNvSpPr>
          <p:nvPr/>
        </p:nvSpPr>
        <p:spPr bwMode="auto">
          <a:xfrm>
            <a:off x="5118100" y="4606925"/>
            <a:ext cx="103188" cy="19050"/>
          </a:xfrm>
          <a:prstGeom prst="line">
            <a:avLst/>
          </a:prstGeom>
          <a:noFill/>
          <a:ln w="38100">
            <a:solidFill>
              <a:srgbClr val="3C5D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227" name="Line 115"/>
          <p:cNvSpPr>
            <a:spLocks noChangeShapeType="1"/>
          </p:cNvSpPr>
          <p:nvPr/>
        </p:nvSpPr>
        <p:spPr bwMode="auto">
          <a:xfrm>
            <a:off x="5221288" y="4625975"/>
            <a:ext cx="103187" cy="17463"/>
          </a:xfrm>
          <a:prstGeom prst="line">
            <a:avLst/>
          </a:prstGeom>
          <a:noFill/>
          <a:ln w="38100">
            <a:solidFill>
              <a:srgbClr val="3C5D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228" name="Line 116"/>
          <p:cNvSpPr>
            <a:spLocks noChangeShapeType="1"/>
          </p:cNvSpPr>
          <p:nvPr/>
        </p:nvSpPr>
        <p:spPr bwMode="auto">
          <a:xfrm flipV="1">
            <a:off x="5324475" y="4589463"/>
            <a:ext cx="103188" cy="53975"/>
          </a:xfrm>
          <a:prstGeom prst="line">
            <a:avLst/>
          </a:prstGeom>
          <a:noFill/>
          <a:ln w="38100">
            <a:solidFill>
              <a:srgbClr val="3C5D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229" name="Line 117"/>
          <p:cNvSpPr>
            <a:spLocks noChangeShapeType="1"/>
          </p:cNvSpPr>
          <p:nvPr/>
        </p:nvSpPr>
        <p:spPr bwMode="auto">
          <a:xfrm>
            <a:off x="5427663" y="4589463"/>
            <a:ext cx="103187" cy="17462"/>
          </a:xfrm>
          <a:prstGeom prst="line">
            <a:avLst/>
          </a:prstGeom>
          <a:noFill/>
          <a:ln w="38100">
            <a:solidFill>
              <a:srgbClr val="3C5D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230" name="Line 118"/>
          <p:cNvSpPr>
            <a:spLocks noChangeShapeType="1"/>
          </p:cNvSpPr>
          <p:nvPr/>
        </p:nvSpPr>
        <p:spPr bwMode="auto">
          <a:xfrm>
            <a:off x="5530850" y="4606925"/>
            <a:ext cx="104775" cy="0"/>
          </a:xfrm>
          <a:prstGeom prst="line">
            <a:avLst/>
          </a:prstGeom>
          <a:noFill/>
          <a:ln w="38100">
            <a:solidFill>
              <a:srgbClr val="3C5D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231" name="Line 119"/>
          <p:cNvSpPr>
            <a:spLocks noChangeShapeType="1"/>
          </p:cNvSpPr>
          <p:nvPr/>
        </p:nvSpPr>
        <p:spPr bwMode="auto">
          <a:xfrm flipV="1">
            <a:off x="5635625" y="4445000"/>
            <a:ext cx="103188" cy="161925"/>
          </a:xfrm>
          <a:prstGeom prst="line">
            <a:avLst/>
          </a:prstGeom>
          <a:noFill/>
          <a:ln w="38100">
            <a:solidFill>
              <a:srgbClr val="3C5D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232" name="Line 120"/>
          <p:cNvSpPr>
            <a:spLocks noChangeShapeType="1"/>
          </p:cNvSpPr>
          <p:nvPr/>
        </p:nvSpPr>
        <p:spPr bwMode="auto">
          <a:xfrm flipV="1">
            <a:off x="5738813" y="4427538"/>
            <a:ext cx="103187" cy="17462"/>
          </a:xfrm>
          <a:prstGeom prst="line">
            <a:avLst/>
          </a:prstGeom>
          <a:noFill/>
          <a:ln w="38100">
            <a:solidFill>
              <a:srgbClr val="3C5D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233" name="Line 121"/>
          <p:cNvSpPr>
            <a:spLocks noChangeShapeType="1"/>
          </p:cNvSpPr>
          <p:nvPr/>
        </p:nvSpPr>
        <p:spPr bwMode="auto">
          <a:xfrm>
            <a:off x="5842000" y="4427538"/>
            <a:ext cx="103188" cy="88900"/>
          </a:xfrm>
          <a:prstGeom prst="line">
            <a:avLst/>
          </a:prstGeom>
          <a:noFill/>
          <a:ln w="38100">
            <a:solidFill>
              <a:srgbClr val="3C5D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234" name="Line 122"/>
          <p:cNvSpPr>
            <a:spLocks noChangeShapeType="1"/>
          </p:cNvSpPr>
          <p:nvPr/>
        </p:nvSpPr>
        <p:spPr bwMode="auto">
          <a:xfrm flipV="1">
            <a:off x="5945188" y="4500563"/>
            <a:ext cx="103187" cy="15875"/>
          </a:xfrm>
          <a:prstGeom prst="line">
            <a:avLst/>
          </a:prstGeom>
          <a:noFill/>
          <a:ln w="38100">
            <a:solidFill>
              <a:srgbClr val="3C5D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235" name="Line 123"/>
          <p:cNvSpPr>
            <a:spLocks noChangeShapeType="1"/>
          </p:cNvSpPr>
          <p:nvPr/>
        </p:nvSpPr>
        <p:spPr bwMode="auto">
          <a:xfrm flipV="1">
            <a:off x="6048375" y="4462463"/>
            <a:ext cx="104775" cy="38100"/>
          </a:xfrm>
          <a:prstGeom prst="line">
            <a:avLst/>
          </a:prstGeom>
          <a:noFill/>
          <a:ln w="38100">
            <a:solidFill>
              <a:srgbClr val="3C5D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236" name="Line 124"/>
          <p:cNvSpPr>
            <a:spLocks noChangeShapeType="1"/>
          </p:cNvSpPr>
          <p:nvPr/>
        </p:nvSpPr>
        <p:spPr bwMode="auto">
          <a:xfrm flipV="1">
            <a:off x="2425700" y="3630613"/>
            <a:ext cx="104775" cy="138112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237" name="Line 125"/>
          <p:cNvSpPr>
            <a:spLocks noChangeShapeType="1"/>
          </p:cNvSpPr>
          <p:nvPr/>
        </p:nvSpPr>
        <p:spPr bwMode="auto">
          <a:xfrm>
            <a:off x="2530475" y="3630613"/>
            <a:ext cx="103188" cy="65087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238" name="Line 126"/>
          <p:cNvSpPr>
            <a:spLocks noChangeShapeType="1"/>
          </p:cNvSpPr>
          <p:nvPr/>
        </p:nvSpPr>
        <p:spPr bwMode="auto">
          <a:xfrm flipV="1">
            <a:off x="2633663" y="3665538"/>
            <a:ext cx="103187" cy="30162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239" name="Line 127"/>
          <p:cNvSpPr>
            <a:spLocks noChangeShapeType="1"/>
          </p:cNvSpPr>
          <p:nvPr/>
        </p:nvSpPr>
        <p:spPr bwMode="auto">
          <a:xfrm flipV="1">
            <a:off x="2736850" y="3633788"/>
            <a:ext cx="103188" cy="3175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240" name="Line 128"/>
          <p:cNvSpPr>
            <a:spLocks noChangeShapeType="1"/>
          </p:cNvSpPr>
          <p:nvPr/>
        </p:nvSpPr>
        <p:spPr bwMode="auto">
          <a:xfrm flipV="1">
            <a:off x="2840038" y="3554413"/>
            <a:ext cx="103187" cy="7937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241" name="Line 129"/>
          <p:cNvSpPr>
            <a:spLocks noChangeShapeType="1"/>
          </p:cNvSpPr>
          <p:nvPr/>
        </p:nvSpPr>
        <p:spPr bwMode="auto">
          <a:xfrm flipV="1">
            <a:off x="2943225" y="3548063"/>
            <a:ext cx="104775" cy="635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242" name="Line 130"/>
          <p:cNvSpPr>
            <a:spLocks noChangeShapeType="1"/>
          </p:cNvSpPr>
          <p:nvPr/>
        </p:nvSpPr>
        <p:spPr bwMode="auto">
          <a:xfrm flipV="1">
            <a:off x="3048000" y="3422650"/>
            <a:ext cx="103188" cy="125413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243" name="Line 131"/>
          <p:cNvSpPr>
            <a:spLocks noChangeShapeType="1"/>
          </p:cNvSpPr>
          <p:nvPr/>
        </p:nvSpPr>
        <p:spPr bwMode="auto">
          <a:xfrm>
            <a:off x="3151188" y="3422650"/>
            <a:ext cx="103187" cy="17463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244" name="Line 132"/>
          <p:cNvSpPr>
            <a:spLocks noChangeShapeType="1"/>
          </p:cNvSpPr>
          <p:nvPr/>
        </p:nvSpPr>
        <p:spPr bwMode="auto">
          <a:xfrm>
            <a:off x="3254375" y="3440113"/>
            <a:ext cx="103188" cy="65087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245" name="Line 133"/>
          <p:cNvSpPr>
            <a:spLocks noChangeShapeType="1"/>
          </p:cNvSpPr>
          <p:nvPr/>
        </p:nvSpPr>
        <p:spPr bwMode="auto">
          <a:xfrm flipV="1">
            <a:off x="3357563" y="3429000"/>
            <a:ext cx="103187" cy="762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246" name="Line 134"/>
          <p:cNvSpPr>
            <a:spLocks noChangeShapeType="1"/>
          </p:cNvSpPr>
          <p:nvPr/>
        </p:nvSpPr>
        <p:spPr bwMode="auto">
          <a:xfrm flipV="1">
            <a:off x="3460750" y="3352800"/>
            <a:ext cx="104775" cy="762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247" name="Line 135"/>
          <p:cNvSpPr>
            <a:spLocks noChangeShapeType="1"/>
          </p:cNvSpPr>
          <p:nvPr/>
        </p:nvSpPr>
        <p:spPr bwMode="auto">
          <a:xfrm>
            <a:off x="3565525" y="3352800"/>
            <a:ext cx="103188" cy="20638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248" name="Line 136"/>
          <p:cNvSpPr>
            <a:spLocks noChangeShapeType="1"/>
          </p:cNvSpPr>
          <p:nvPr/>
        </p:nvSpPr>
        <p:spPr bwMode="auto">
          <a:xfrm>
            <a:off x="3668713" y="3373438"/>
            <a:ext cx="103187" cy="46037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249" name="Line 137"/>
          <p:cNvSpPr>
            <a:spLocks noChangeShapeType="1"/>
          </p:cNvSpPr>
          <p:nvPr/>
        </p:nvSpPr>
        <p:spPr bwMode="auto">
          <a:xfrm>
            <a:off x="3771900" y="3419475"/>
            <a:ext cx="103188" cy="2540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250" name="Line 138"/>
          <p:cNvSpPr>
            <a:spLocks noChangeShapeType="1"/>
          </p:cNvSpPr>
          <p:nvPr/>
        </p:nvSpPr>
        <p:spPr bwMode="auto">
          <a:xfrm>
            <a:off x="3875088" y="3444875"/>
            <a:ext cx="103187" cy="26988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251" name="Line 139"/>
          <p:cNvSpPr>
            <a:spLocks noChangeShapeType="1"/>
          </p:cNvSpPr>
          <p:nvPr/>
        </p:nvSpPr>
        <p:spPr bwMode="auto">
          <a:xfrm>
            <a:off x="3978275" y="3471863"/>
            <a:ext cx="104775" cy="103187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252" name="Line 140"/>
          <p:cNvSpPr>
            <a:spLocks noChangeShapeType="1"/>
          </p:cNvSpPr>
          <p:nvPr/>
        </p:nvSpPr>
        <p:spPr bwMode="auto">
          <a:xfrm>
            <a:off x="4083050" y="3575050"/>
            <a:ext cx="103188" cy="103188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253" name="Line 141"/>
          <p:cNvSpPr>
            <a:spLocks noChangeShapeType="1"/>
          </p:cNvSpPr>
          <p:nvPr/>
        </p:nvSpPr>
        <p:spPr bwMode="auto">
          <a:xfrm>
            <a:off x="4186238" y="3678238"/>
            <a:ext cx="103187" cy="33337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254" name="Line 142"/>
          <p:cNvSpPr>
            <a:spLocks noChangeShapeType="1"/>
          </p:cNvSpPr>
          <p:nvPr/>
        </p:nvSpPr>
        <p:spPr bwMode="auto">
          <a:xfrm flipV="1">
            <a:off x="4289425" y="3679825"/>
            <a:ext cx="103188" cy="3175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255" name="Line 143"/>
          <p:cNvSpPr>
            <a:spLocks noChangeShapeType="1"/>
          </p:cNvSpPr>
          <p:nvPr/>
        </p:nvSpPr>
        <p:spPr bwMode="auto">
          <a:xfrm flipV="1">
            <a:off x="4392613" y="3671888"/>
            <a:ext cx="104775" cy="7937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256" name="Line 144"/>
          <p:cNvSpPr>
            <a:spLocks noChangeShapeType="1"/>
          </p:cNvSpPr>
          <p:nvPr/>
        </p:nvSpPr>
        <p:spPr bwMode="auto">
          <a:xfrm flipV="1">
            <a:off x="4497388" y="3459163"/>
            <a:ext cx="103187" cy="21272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257" name="Line 145"/>
          <p:cNvSpPr>
            <a:spLocks noChangeShapeType="1"/>
          </p:cNvSpPr>
          <p:nvPr/>
        </p:nvSpPr>
        <p:spPr bwMode="auto">
          <a:xfrm flipV="1">
            <a:off x="4600575" y="3336925"/>
            <a:ext cx="103188" cy="122238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258" name="Line 146"/>
          <p:cNvSpPr>
            <a:spLocks noChangeShapeType="1"/>
          </p:cNvSpPr>
          <p:nvPr/>
        </p:nvSpPr>
        <p:spPr bwMode="auto">
          <a:xfrm>
            <a:off x="4703763" y="3336925"/>
            <a:ext cx="103187" cy="8572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259" name="Line 147"/>
          <p:cNvSpPr>
            <a:spLocks noChangeShapeType="1"/>
          </p:cNvSpPr>
          <p:nvPr/>
        </p:nvSpPr>
        <p:spPr bwMode="auto">
          <a:xfrm flipV="1">
            <a:off x="4806950" y="3414713"/>
            <a:ext cx="104775" cy="7937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260" name="Line 148"/>
          <p:cNvSpPr>
            <a:spLocks noChangeShapeType="1"/>
          </p:cNvSpPr>
          <p:nvPr/>
        </p:nvSpPr>
        <p:spPr bwMode="auto">
          <a:xfrm>
            <a:off x="4911725" y="3414713"/>
            <a:ext cx="101600" cy="1587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261" name="Line 149"/>
          <p:cNvSpPr>
            <a:spLocks noChangeShapeType="1"/>
          </p:cNvSpPr>
          <p:nvPr/>
        </p:nvSpPr>
        <p:spPr bwMode="auto">
          <a:xfrm flipV="1">
            <a:off x="5013325" y="3378200"/>
            <a:ext cx="104775" cy="52388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262" name="Line 150"/>
          <p:cNvSpPr>
            <a:spLocks noChangeShapeType="1"/>
          </p:cNvSpPr>
          <p:nvPr/>
        </p:nvSpPr>
        <p:spPr bwMode="auto">
          <a:xfrm flipV="1">
            <a:off x="5118100" y="3324225"/>
            <a:ext cx="103188" cy="5397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263" name="Line 151"/>
          <p:cNvSpPr>
            <a:spLocks noChangeShapeType="1"/>
          </p:cNvSpPr>
          <p:nvPr/>
        </p:nvSpPr>
        <p:spPr bwMode="auto">
          <a:xfrm>
            <a:off x="5221288" y="3324225"/>
            <a:ext cx="103187" cy="1587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264" name="Line 152"/>
          <p:cNvSpPr>
            <a:spLocks noChangeShapeType="1"/>
          </p:cNvSpPr>
          <p:nvPr/>
        </p:nvSpPr>
        <p:spPr bwMode="auto">
          <a:xfrm flipV="1">
            <a:off x="5324475" y="3305175"/>
            <a:ext cx="103188" cy="3492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265" name="Line 153"/>
          <p:cNvSpPr>
            <a:spLocks noChangeShapeType="1"/>
          </p:cNvSpPr>
          <p:nvPr/>
        </p:nvSpPr>
        <p:spPr bwMode="auto">
          <a:xfrm flipV="1">
            <a:off x="5427663" y="2940050"/>
            <a:ext cx="103187" cy="36512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266" name="Line 154"/>
          <p:cNvSpPr>
            <a:spLocks noChangeShapeType="1"/>
          </p:cNvSpPr>
          <p:nvPr/>
        </p:nvSpPr>
        <p:spPr bwMode="auto">
          <a:xfrm>
            <a:off x="5530850" y="2940050"/>
            <a:ext cx="104775" cy="36513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267" name="Line 155"/>
          <p:cNvSpPr>
            <a:spLocks noChangeShapeType="1"/>
          </p:cNvSpPr>
          <p:nvPr/>
        </p:nvSpPr>
        <p:spPr bwMode="auto">
          <a:xfrm flipV="1">
            <a:off x="5635625" y="2959100"/>
            <a:ext cx="103188" cy="17463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268" name="Line 156"/>
          <p:cNvSpPr>
            <a:spLocks noChangeShapeType="1"/>
          </p:cNvSpPr>
          <p:nvPr/>
        </p:nvSpPr>
        <p:spPr bwMode="auto">
          <a:xfrm flipV="1">
            <a:off x="5738813" y="2928938"/>
            <a:ext cx="103187" cy="30162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269" name="Line 157"/>
          <p:cNvSpPr>
            <a:spLocks noChangeShapeType="1"/>
          </p:cNvSpPr>
          <p:nvPr/>
        </p:nvSpPr>
        <p:spPr bwMode="auto">
          <a:xfrm>
            <a:off x="5842000" y="2928938"/>
            <a:ext cx="103188" cy="100012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270" name="Line 158"/>
          <p:cNvSpPr>
            <a:spLocks noChangeShapeType="1"/>
          </p:cNvSpPr>
          <p:nvPr/>
        </p:nvSpPr>
        <p:spPr bwMode="auto">
          <a:xfrm flipV="1">
            <a:off x="5945188" y="3019425"/>
            <a:ext cx="103187" cy="952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271" name="Line 159"/>
          <p:cNvSpPr>
            <a:spLocks noChangeShapeType="1"/>
          </p:cNvSpPr>
          <p:nvPr/>
        </p:nvSpPr>
        <p:spPr bwMode="auto">
          <a:xfrm flipV="1">
            <a:off x="6048375" y="2997200"/>
            <a:ext cx="104775" cy="22225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272" name="Line 160"/>
          <p:cNvSpPr>
            <a:spLocks noChangeShapeType="1"/>
          </p:cNvSpPr>
          <p:nvPr/>
        </p:nvSpPr>
        <p:spPr bwMode="auto">
          <a:xfrm flipV="1">
            <a:off x="6153150" y="2944813"/>
            <a:ext cx="103188" cy="52387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0273" name="Rectangle 161"/>
          <p:cNvSpPr>
            <a:spLocks noChangeArrowheads="1"/>
          </p:cNvSpPr>
          <p:nvPr/>
        </p:nvSpPr>
        <p:spPr bwMode="auto">
          <a:xfrm>
            <a:off x="3416300" y="1846263"/>
            <a:ext cx="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cs-CZ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0274" name="Text Box 162"/>
          <p:cNvSpPr txBox="1">
            <a:spLocks noChangeArrowheads="1"/>
          </p:cNvSpPr>
          <p:nvPr/>
        </p:nvSpPr>
        <p:spPr bwMode="auto">
          <a:xfrm>
            <a:off x="4510088" y="2468563"/>
            <a:ext cx="132397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1200" b="1">
                <a:solidFill>
                  <a:srgbClr val="CC0000"/>
                </a:solidFill>
                <a:latin typeface="Arial" charset="0"/>
              </a:rPr>
              <a:t>ČESKÁ REPUBLIKA</a:t>
            </a:r>
            <a:endParaRPr lang="cs-CZ" b="1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90275" name="Text Box 163"/>
          <p:cNvSpPr txBox="1">
            <a:spLocks noChangeArrowheads="1"/>
          </p:cNvSpPr>
          <p:nvPr/>
        </p:nvSpPr>
        <p:spPr bwMode="auto">
          <a:xfrm>
            <a:off x="4579938" y="4211638"/>
            <a:ext cx="1093787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3C5D7E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1200" b="1">
                <a:solidFill>
                  <a:srgbClr val="333399"/>
                </a:solidFill>
                <a:latin typeface="Arial" charset="0"/>
              </a:rPr>
              <a:t>ŠVÉDSKO</a:t>
            </a:r>
            <a:endParaRPr lang="cs-CZ" b="1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90276" name="Text Box 164"/>
          <p:cNvSpPr txBox="1">
            <a:spLocks noChangeArrowheads="1"/>
          </p:cNvSpPr>
          <p:nvPr/>
        </p:nvSpPr>
        <p:spPr bwMode="auto">
          <a:xfrm>
            <a:off x="5530850" y="5997575"/>
            <a:ext cx="1571625" cy="34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1200" b="1">
                <a:solidFill>
                  <a:srgbClr val="000000"/>
                </a:solidFill>
                <a:latin typeface="Arial" charset="0"/>
              </a:rPr>
              <a:t>kalendářní roky</a:t>
            </a:r>
            <a:endParaRPr lang="cs-CZ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0277" name="Text Box 165"/>
          <p:cNvSpPr txBox="1">
            <a:spLocks noChangeArrowheads="1"/>
          </p:cNvSpPr>
          <p:nvPr/>
        </p:nvSpPr>
        <p:spPr bwMode="auto">
          <a:xfrm>
            <a:off x="1978025" y="1703388"/>
            <a:ext cx="2062163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1200" b="1">
                <a:solidFill>
                  <a:srgbClr val="000000"/>
                </a:solidFill>
                <a:latin typeface="Arial" charset="0"/>
              </a:rPr>
              <a:t>litry čistého lihu</a:t>
            </a:r>
          </a:p>
        </p:txBody>
      </p:sp>
    </p:spTree>
    <p:extLst>
      <p:ext uri="{BB962C8B-B14F-4D97-AF65-F5344CB8AC3E}">
        <p14:creationId xmlns:p14="http://schemas.microsoft.com/office/powerpoint/2010/main" val="9371157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88963"/>
            <a:ext cx="9144000" cy="11430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cs-CZ" sz="2800" b="1" smtClean="0">
                <a:solidFill>
                  <a:srgbClr val="3C5D7E"/>
                </a:solidFill>
                <a:latin typeface="Arial" charset="0"/>
              </a:rPr>
              <a:t>Počet prodaných cigaret na 1 obyvatele za rok v České republice a ve Švédsku,</a:t>
            </a:r>
            <a:br>
              <a:rPr lang="cs-CZ" sz="2800" b="1" smtClean="0">
                <a:solidFill>
                  <a:srgbClr val="3C5D7E"/>
                </a:solidFill>
                <a:latin typeface="Arial" charset="0"/>
              </a:rPr>
            </a:br>
            <a:r>
              <a:rPr lang="cs-CZ" sz="2400" b="1" smtClean="0">
                <a:solidFill>
                  <a:srgbClr val="3C5D7E"/>
                </a:solidFill>
                <a:latin typeface="Arial" charset="0"/>
              </a:rPr>
              <a:t>pramen: databáze Světové zdravotnické organizace a ČSÚ</a:t>
            </a:r>
            <a:r>
              <a:rPr lang="cs-CZ" sz="4000" smtClean="0">
                <a:latin typeface="Arial" charset="0"/>
              </a:rPr>
              <a:t> </a:t>
            </a:r>
          </a:p>
        </p:txBody>
      </p:sp>
      <p:sp>
        <p:nvSpPr>
          <p:cNvPr id="91139" name="AutoShape 3"/>
          <p:cNvSpPr>
            <a:spLocks noChangeAspect="1" noChangeArrowheads="1"/>
          </p:cNvSpPr>
          <p:nvPr/>
        </p:nvSpPr>
        <p:spPr bwMode="auto">
          <a:xfrm>
            <a:off x="1366838" y="2033588"/>
            <a:ext cx="5761037" cy="435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91140" name="Rectangle 4"/>
          <p:cNvSpPr>
            <a:spLocks noChangeArrowheads="1"/>
          </p:cNvSpPr>
          <p:nvPr/>
        </p:nvSpPr>
        <p:spPr bwMode="auto">
          <a:xfrm>
            <a:off x="1973263" y="2247900"/>
            <a:ext cx="4792662" cy="384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91141" name="Rectangle 5"/>
          <p:cNvSpPr>
            <a:spLocks noChangeArrowheads="1"/>
          </p:cNvSpPr>
          <p:nvPr/>
        </p:nvSpPr>
        <p:spPr bwMode="auto">
          <a:xfrm>
            <a:off x="2295525" y="2405063"/>
            <a:ext cx="4254500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91142" name="Line 6"/>
          <p:cNvSpPr>
            <a:spLocks noChangeShapeType="1"/>
          </p:cNvSpPr>
          <p:nvPr/>
        </p:nvSpPr>
        <p:spPr bwMode="auto">
          <a:xfrm>
            <a:off x="2343150" y="5122863"/>
            <a:ext cx="4206875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1143" name="Line 7"/>
          <p:cNvSpPr>
            <a:spLocks noChangeShapeType="1"/>
          </p:cNvSpPr>
          <p:nvPr/>
        </p:nvSpPr>
        <p:spPr bwMode="auto">
          <a:xfrm>
            <a:off x="2344738" y="4579938"/>
            <a:ext cx="4205287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1144" name="Line 8"/>
          <p:cNvSpPr>
            <a:spLocks noChangeShapeType="1"/>
          </p:cNvSpPr>
          <p:nvPr/>
        </p:nvSpPr>
        <p:spPr bwMode="auto">
          <a:xfrm>
            <a:off x="2347913" y="4035425"/>
            <a:ext cx="4202112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1145" name="Line 9"/>
          <p:cNvSpPr>
            <a:spLocks noChangeShapeType="1"/>
          </p:cNvSpPr>
          <p:nvPr/>
        </p:nvSpPr>
        <p:spPr bwMode="auto">
          <a:xfrm flipV="1">
            <a:off x="2349500" y="3492500"/>
            <a:ext cx="4200525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1146" name="Line 10"/>
          <p:cNvSpPr>
            <a:spLocks noChangeShapeType="1"/>
          </p:cNvSpPr>
          <p:nvPr/>
        </p:nvSpPr>
        <p:spPr bwMode="auto">
          <a:xfrm>
            <a:off x="2344738" y="2947988"/>
            <a:ext cx="4205287" cy="1587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1147" name="Line 11"/>
          <p:cNvSpPr>
            <a:spLocks noChangeShapeType="1"/>
          </p:cNvSpPr>
          <p:nvPr/>
        </p:nvSpPr>
        <p:spPr bwMode="auto">
          <a:xfrm>
            <a:off x="2344738" y="2405063"/>
            <a:ext cx="4205287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1148" name="Line 12"/>
          <p:cNvSpPr>
            <a:spLocks noChangeShapeType="1"/>
          </p:cNvSpPr>
          <p:nvPr/>
        </p:nvSpPr>
        <p:spPr bwMode="auto">
          <a:xfrm>
            <a:off x="3568700" y="2414588"/>
            <a:ext cx="0" cy="3260725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1149" name="Line 13"/>
          <p:cNvSpPr>
            <a:spLocks noChangeShapeType="1"/>
          </p:cNvSpPr>
          <p:nvPr/>
        </p:nvSpPr>
        <p:spPr bwMode="auto">
          <a:xfrm flipH="1">
            <a:off x="4781550" y="2413000"/>
            <a:ext cx="1588" cy="326390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1150" name="Line 14"/>
          <p:cNvSpPr>
            <a:spLocks noChangeShapeType="1"/>
          </p:cNvSpPr>
          <p:nvPr/>
        </p:nvSpPr>
        <p:spPr bwMode="auto">
          <a:xfrm>
            <a:off x="5994400" y="2414588"/>
            <a:ext cx="0" cy="3260725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1151" name="Line 15"/>
          <p:cNvSpPr>
            <a:spLocks noChangeShapeType="1"/>
          </p:cNvSpPr>
          <p:nvPr/>
        </p:nvSpPr>
        <p:spPr bwMode="auto">
          <a:xfrm flipH="1">
            <a:off x="6548438" y="2405063"/>
            <a:ext cx="1587" cy="3268662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1152" name="Line 16"/>
          <p:cNvSpPr>
            <a:spLocks noChangeShapeType="1"/>
          </p:cNvSpPr>
          <p:nvPr/>
        </p:nvSpPr>
        <p:spPr bwMode="auto">
          <a:xfrm>
            <a:off x="2343150" y="2406650"/>
            <a:ext cx="1588" cy="32686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1153" name="Line 17"/>
          <p:cNvSpPr>
            <a:spLocks noChangeShapeType="1"/>
          </p:cNvSpPr>
          <p:nvPr/>
        </p:nvSpPr>
        <p:spPr bwMode="auto">
          <a:xfrm>
            <a:off x="2303463" y="5675313"/>
            <a:ext cx="3968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1154" name="Line 18"/>
          <p:cNvSpPr>
            <a:spLocks noChangeShapeType="1"/>
          </p:cNvSpPr>
          <p:nvPr/>
        </p:nvSpPr>
        <p:spPr bwMode="auto">
          <a:xfrm>
            <a:off x="2298700" y="5126038"/>
            <a:ext cx="3968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1155" name="Line 19"/>
          <p:cNvSpPr>
            <a:spLocks noChangeShapeType="1"/>
          </p:cNvSpPr>
          <p:nvPr/>
        </p:nvSpPr>
        <p:spPr bwMode="auto">
          <a:xfrm>
            <a:off x="2301875" y="4579938"/>
            <a:ext cx="3968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1156" name="Line 20"/>
          <p:cNvSpPr>
            <a:spLocks noChangeShapeType="1"/>
          </p:cNvSpPr>
          <p:nvPr/>
        </p:nvSpPr>
        <p:spPr bwMode="auto">
          <a:xfrm>
            <a:off x="2303463" y="4035425"/>
            <a:ext cx="39687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1157" name="Line 21"/>
          <p:cNvSpPr>
            <a:spLocks noChangeShapeType="1"/>
          </p:cNvSpPr>
          <p:nvPr/>
        </p:nvSpPr>
        <p:spPr bwMode="auto">
          <a:xfrm>
            <a:off x="2303463" y="3492500"/>
            <a:ext cx="39687" cy="15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1158" name="Line 22"/>
          <p:cNvSpPr>
            <a:spLocks noChangeShapeType="1"/>
          </p:cNvSpPr>
          <p:nvPr/>
        </p:nvSpPr>
        <p:spPr bwMode="auto">
          <a:xfrm>
            <a:off x="2300288" y="2947988"/>
            <a:ext cx="41275" cy="15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1159" name="Line 23"/>
          <p:cNvSpPr>
            <a:spLocks noChangeShapeType="1"/>
          </p:cNvSpPr>
          <p:nvPr/>
        </p:nvSpPr>
        <p:spPr bwMode="auto">
          <a:xfrm>
            <a:off x="2300288" y="2405063"/>
            <a:ext cx="4127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1160" name="Line 24"/>
          <p:cNvSpPr>
            <a:spLocks noChangeShapeType="1"/>
          </p:cNvSpPr>
          <p:nvPr/>
        </p:nvSpPr>
        <p:spPr bwMode="auto">
          <a:xfrm>
            <a:off x="2341563" y="5675313"/>
            <a:ext cx="4206875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1161" name="Line 25"/>
          <p:cNvSpPr>
            <a:spLocks noChangeShapeType="1"/>
          </p:cNvSpPr>
          <p:nvPr/>
        </p:nvSpPr>
        <p:spPr bwMode="auto">
          <a:xfrm flipV="1">
            <a:off x="2344738" y="5668963"/>
            <a:ext cx="1587" cy="444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1162" name="Line 26"/>
          <p:cNvSpPr>
            <a:spLocks noChangeShapeType="1"/>
          </p:cNvSpPr>
          <p:nvPr/>
        </p:nvSpPr>
        <p:spPr bwMode="auto">
          <a:xfrm flipV="1">
            <a:off x="2959100" y="5668963"/>
            <a:ext cx="1588" cy="444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1163" name="Line 27"/>
          <p:cNvSpPr>
            <a:spLocks noChangeShapeType="1"/>
          </p:cNvSpPr>
          <p:nvPr/>
        </p:nvSpPr>
        <p:spPr bwMode="auto">
          <a:xfrm flipV="1">
            <a:off x="3568700" y="5680075"/>
            <a:ext cx="0" cy="428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1164" name="Line 28"/>
          <p:cNvSpPr>
            <a:spLocks noChangeShapeType="1"/>
          </p:cNvSpPr>
          <p:nvPr/>
        </p:nvSpPr>
        <p:spPr bwMode="auto">
          <a:xfrm flipV="1">
            <a:off x="4176713" y="5675313"/>
            <a:ext cx="0" cy="428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1165" name="Line 29"/>
          <p:cNvSpPr>
            <a:spLocks noChangeShapeType="1"/>
          </p:cNvSpPr>
          <p:nvPr/>
        </p:nvSpPr>
        <p:spPr bwMode="auto">
          <a:xfrm flipH="1" flipV="1">
            <a:off x="4781550" y="5676900"/>
            <a:ext cx="1588" cy="428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1166" name="Line 30"/>
          <p:cNvSpPr>
            <a:spLocks noChangeShapeType="1"/>
          </p:cNvSpPr>
          <p:nvPr/>
        </p:nvSpPr>
        <p:spPr bwMode="auto">
          <a:xfrm flipV="1">
            <a:off x="5392738" y="5675313"/>
            <a:ext cx="0" cy="4286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1167" name="Line 31"/>
          <p:cNvSpPr>
            <a:spLocks noChangeShapeType="1"/>
          </p:cNvSpPr>
          <p:nvPr/>
        </p:nvSpPr>
        <p:spPr bwMode="auto">
          <a:xfrm flipV="1">
            <a:off x="5994400" y="5676900"/>
            <a:ext cx="0" cy="428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1168" name="Line 32"/>
          <p:cNvSpPr>
            <a:spLocks noChangeShapeType="1"/>
          </p:cNvSpPr>
          <p:nvPr/>
        </p:nvSpPr>
        <p:spPr bwMode="auto">
          <a:xfrm flipV="1">
            <a:off x="6550025" y="5665788"/>
            <a:ext cx="0" cy="444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1169" name="Freeform 33"/>
          <p:cNvSpPr>
            <a:spLocks/>
          </p:cNvSpPr>
          <p:nvPr/>
        </p:nvSpPr>
        <p:spPr bwMode="auto">
          <a:xfrm>
            <a:off x="2355850" y="3111500"/>
            <a:ext cx="4132263" cy="746125"/>
          </a:xfrm>
          <a:custGeom>
            <a:avLst/>
            <a:gdLst>
              <a:gd name="T0" fmla="*/ 0 w 1019"/>
              <a:gd name="T1" fmla="*/ 2147483647 h 170"/>
              <a:gd name="T2" fmla="*/ 2147483647 w 1019"/>
              <a:gd name="T3" fmla="*/ 2147483647 h 170"/>
              <a:gd name="T4" fmla="*/ 2147483647 w 1019"/>
              <a:gd name="T5" fmla="*/ 2147483647 h 170"/>
              <a:gd name="T6" fmla="*/ 2147483647 w 1019"/>
              <a:gd name="T7" fmla="*/ 2147483647 h 170"/>
              <a:gd name="T8" fmla="*/ 2147483647 w 1019"/>
              <a:gd name="T9" fmla="*/ 2147483647 h 170"/>
              <a:gd name="T10" fmla="*/ 2147483647 w 1019"/>
              <a:gd name="T11" fmla="*/ 2147483647 h 170"/>
              <a:gd name="T12" fmla="*/ 2147483647 w 1019"/>
              <a:gd name="T13" fmla="*/ 2147483647 h 170"/>
              <a:gd name="T14" fmla="*/ 2147483647 w 1019"/>
              <a:gd name="T15" fmla="*/ 2147483647 h 170"/>
              <a:gd name="T16" fmla="*/ 2147483647 w 1019"/>
              <a:gd name="T17" fmla="*/ 2147483647 h 170"/>
              <a:gd name="T18" fmla="*/ 2147483647 w 1019"/>
              <a:gd name="T19" fmla="*/ 2147483647 h 170"/>
              <a:gd name="T20" fmla="*/ 2147483647 w 1019"/>
              <a:gd name="T21" fmla="*/ 2147483647 h 170"/>
              <a:gd name="T22" fmla="*/ 2147483647 w 1019"/>
              <a:gd name="T23" fmla="*/ 2147483647 h 170"/>
              <a:gd name="T24" fmla="*/ 2147483647 w 1019"/>
              <a:gd name="T25" fmla="*/ 2147483647 h 170"/>
              <a:gd name="T26" fmla="*/ 2147483647 w 1019"/>
              <a:gd name="T27" fmla="*/ 2147483647 h 170"/>
              <a:gd name="T28" fmla="*/ 2147483647 w 1019"/>
              <a:gd name="T29" fmla="*/ 2147483647 h 170"/>
              <a:gd name="T30" fmla="*/ 2147483647 w 1019"/>
              <a:gd name="T31" fmla="*/ 2147483647 h 170"/>
              <a:gd name="T32" fmla="*/ 2147483647 w 1019"/>
              <a:gd name="T33" fmla="*/ 2147483647 h 170"/>
              <a:gd name="T34" fmla="*/ 2147483647 w 1019"/>
              <a:gd name="T35" fmla="*/ 2147483647 h 170"/>
              <a:gd name="T36" fmla="*/ 2147483647 w 1019"/>
              <a:gd name="T37" fmla="*/ 2147483647 h 170"/>
              <a:gd name="T38" fmla="*/ 2147483647 w 1019"/>
              <a:gd name="T39" fmla="*/ 2147483647 h 170"/>
              <a:gd name="T40" fmla="*/ 2147483647 w 1019"/>
              <a:gd name="T41" fmla="*/ 2147483647 h 170"/>
              <a:gd name="T42" fmla="*/ 2147483647 w 1019"/>
              <a:gd name="T43" fmla="*/ 2147483647 h 170"/>
              <a:gd name="T44" fmla="*/ 2147483647 w 1019"/>
              <a:gd name="T45" fmla="*/ 2147483647 h 170"/>
              <a:gd name="T46" fmla="*/ 2147483647 w 1019"/>
              <a:gd name="T47" fmla="*/ 2147483647 h 170"/>
              <a:gd name="T48" fmla="*/ 2147483647 w 1019"/>
              <a:gd name="T49" fmla="*/ 2147483647 h 170"/>
              <a:gd name="T50" fmla="*/ 2147483647 w 1019"/>
              <a:gd name="T51" fmla="*/ 2147483647 h 170"/>
              <a:gd name="T52" fmla="*/ 2147483647 w 1019"/>
              <a:gd name="T53" fmla="*/ 2147483647 h 170"/>
              <a:gd name="T54" fmla="*/ 2147483647 w 1019"/>
              <a:gd name="T55" fmla="*/ 0 h 170"/>
              <a:gd name="T56" fmla="*/ 2147483647 w 1019"/>
              <a:gd name="T57" fmla="*/ 2147483647 h 170"/>
              <a:gd name="T58" fmla="*/ 2147483647 w 1019"/>
              <a:gd name="T59" fmla="*/ 2147483647 h 170"/>
              <a:gd name="T60" fmla="*/ 2147483647 w 1019"/>
              <a:gd name="T61" fmla="*/ 2147483647 h 170"/>
              <a:gd name="T62" fmla="*/ 2147483647 w 1019"/>
              <a:gd name="T63" fmla="*/ 2147483647 h 170"/>
              <a:gd name="T64" fmla="*/ 2147483647 w 1019"/>
              <a:gd name="T65" fmla="*/ 2147483647 h 170"/>
              <a:gd name="T66" fmla="*/ 2147483647 w 1019"/>
              <a:gd name="T67" fmla="*/ 2147483647 h 170"/>
              <a:gd name="T68" fmla="*/ 2147483647 w 1019"/>
              <a:gd name="T69" fmla="*/ 2147483647 h 170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1019" h="170">
                <a:moveTo>
                  <a:pt x="0" y="113"/>
                </a:moveTo>
                <a:lnTo>
                  <a:pt x="30" y="100"/>
                </a:lnTo>
                <a:lnTo>
                  <a:pt x="60" y="104"/>
                </a:lnTo>
                <a:lnTo>
                  <a:pt x="90" y="100"/>
                </a:lnTo>
                <a:lnTo>
                  <a:pt x="120" y="105"/>
                </a:lnTo>
                <a:lnTo>
                  <a:pt x="150" y="118"/>
                </a:lnTo>
                <a:lnTo>
                  <a:pt x="180" y="107"/>
                </a:lnTo>
                <a:lnTo>
                  <a:pt x="210" y="101"/>
                </a:lnTo>
                <a:lnTo>
                  <a:pt x="240" y="98"/>
                </a:lnTo>
                <a:lnTo>
                  <a:pt x="270" y="119"/>
                </a:lnTo>
                <a:lnTo>
                  <a:pt x="300" y="117"/>
                </a:lnTo>
                <a:lnTo>
                  <a:pt x="330" y="106"/>
                </a:lnTo>
                <a:lnTo>
                  <a:pt x="360" y="120"/>
                </a:lnTo>
                <a:lnTo>
                  <a:pt x="390" y="110"/>
                </a:lnTo>
                <a:lnTo>
                  <a:pt x="420" y="121"/>
                </a:lnTo>
                <a:lnTo>
                  <a:pt x="450" y="118"/>
                </a:lnTo>
                <a:lnTo>
                  <a:pt x="480" y="113"/>
                </a:lnTo>
                <a:lnTo>
                  <a:pt x="510" y="129"/>
                </a:lnTo>
                <a:lnTo>
                  <a:pt x="539" y="149"/>
                </a:lnTo>
                <a:lnTo>
                  <a:pt x="569" y="143"/>
                </a:lnTo>
                <a:lnTo>
                  <a:pt x="599" y="49"/>
                </a:lnTo>
                <a:lnTo>
                  <a:pt x="629" y="81"/>
                </a:lnTo>
                <a:lnTo>
                  <a:pt x="659" y="99"/>
                </a:lnTo>
                <a:lnTo>
                  <a:pt x="689" y="109"/>
                </a:lnTo>
                <a:lnTo>
                  <a:pt x="719" y="77"/>
                </a:lnTo>
                <a:lnTo>
                  <a:pt x="749" y="41"/>
                </a:lnTo>
                <a:lnTo>
                  <a:pt x="779" y="46"/>
                </a:lnTo>
                <a:lnTo>
                  <a:pt x="809" y="0"/>
                </a:lnTo>
                <a:lnTo>
                  <a:pt x="839" y="124"/>
                </a:lnTo>
                <a:lnTo>
                  <a:pt x="869" y="65"/>
                </a:lnTo>
                <a:lnTo>
                  <a:pt x="899" y="116"/>
                </a:lnTo>
                <a:lnTo>
                  <a:pt x="929" y="170"/>
                </a:lnTo>
                <a:lnTo>
                  <a:pt x="959" y="114"/>
                </a:lnTo>
                <a:lnTo>
                  <a:pt x="989" y="39"/>
                </a:lnTo>
                <a:lnTo>
                  <a:pt x="1019" y="27"/>
                </a:lnTo>
              </a:path>
            </a:pathLst>
          </a:custGeom>
          <a:noFill/>
          <a:ln w="38100" cmpd="sng">
            <a:solidFill>
              <a:srgbClr val="CC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1170" name="Freeform 34"/>
          <p:cNvSpPr>
            <a:spLocks/>
          </p:cNvSpPr>
          <p:nvPr/>
        </p:nvSpPr>
        <p:spPr bwMode="auto">
          <a:xfrm>
            <a:off x="2355850" y="3925888"/>
            <a:ext cx="3644900" cy="911225"/>
          </a:xfrm>
          <a:custGeom>
            <a:avLst/>
            <a:gdLst>
              <a:gd name="T0" fmla="*/ 0 w 899"/>
              <a:gd name="T1" fmla="*/ 2147483647 h 208"/>
              <a:gd name="T2" fmla="*/ 2147483647 w 899"/>
              <a:gd name="T3" fmla="*/ 2147483647 h 208"/>
              <a:gd name="T4" fmla="*/ 2147483647 w 899"/>
              <a:gd name="T5" fmla="*/ 2147483647 h 208"/>
              <a:gd name="T6" fmla="*/ 2147483647 w 899"/>
              <a:gd name="T7" fmla="*/ 2147483647 h 208"/>
              <a:gd name="T8" fmla="*/ 2147483647 w 899"/>
              <a:gd name="T9" fmla="*/ 2147483647 h 208"/>
              <a:gd name="T10" fmla="*/ 2147483647 w 899"/>
              <a:gd name="T11" fmla="*/ 2147483647 h 208"/>
              <a:gd name="T12" fmla="*/ 2147483647 w 899"/>
              <a:gd name="T13" fmla="*/ 0 h 208"/>
              <a:gd name="T14" fmla="*/ 2147483647 w 899"/>
              <a:gd name="T15" fmla="*/ 2147483647 h 208"/>
              <a:gd name="T16" fmla="*/ 2147483647 w 899"/>
              <a:gd name="T17" fmla="*/ 2147483647 h 208"/>
              <a:gd name="T18" fmla="*/ 2147483647 w 899"/>
              <a:gd name="T19" fmla="*/ 2147483647 h 208"/>
              <a:gd name="T20" fmla="*/ 2147483647 w 899"/>
              <a:gd name="T21" fmla="*/ 2147483647 h 208"/>
              <a:gd name="T22" fmla="*/ 2147483647 w 899"/>
              <a:gd name="T23" fmla="*/ 2147483647 h 208"/>
              <a:gd name="T24" fmla="*/ 2147483647 w 899"/>
              <a:gd name="T25" fmla="*/ 2147483647 h 208"/>
              <a:gd name="T26" fmla="*/ 2147483647 w 899"/>
              <a:gd name="T27" fmla="*/ 2147483647 h 208"/>
              <a:gd name="T28" fmla="*/ 2147483647 w 899"/>
              <a:gd name="T29" fmla="*/ 2147483647 h 208"/>
              <a:gd name="T30" fmla="*/ 2147483647 w 899"/>
              <a:gd name="T31" fmla="*/ 2147483647 h 208"/>
              <a:gd name="T32" fmla="*/ 2147483647 w 899"/>
              <a:gd name="T33" fmla="*/ 2147483647 h 208"/>
              <a:gd name="T34" fmla="*/ 2147483647 w 899"/>
              <a:gd name="T35" fmla="*/ 2147483647 h 208"/>
              <a:gd name="T36" fmla="*/ 2147483647 w 899"/>
              <a:gd name="T37" fmla="*/ 2147483647 h 208"/>
              <a:gd name="T38" fmla="*/ 2147483647 w 899"/>
              <a:gd name="T39" fmla="*/ 2147483647 h 208"/>
              <a:gd name="T40" fmla="*/ 2147483647 w 899"/>
              <a:gd name="T41" fmla="*/ 2147483647 h 208"/>
              <a:gd name="T42" fmla="*/ 2147483647 w 899"/>
              <a:gd name="T43" fmla="*/ 2147483647 h 208"/>
              <a:gd name="T44" fmla="*/ 2147483647 w 899"/>
              <a:gd name="T45" fmla="*/ 2147483647 h 208"/>
              <a:gd name="T46" fmla="*/ 2147483647 w 899"/>
              <a:gd name="T47" fmla="*/ 2147483647 h 208"/>
              <a:gd name="T48" fmla="*/ 2147483647 w 899"/>
              <a:gd name="T49" fmla="*/ 2147483647 h 208"/>
              <a:gd name="T50" fmla="*/ 2147483647 w 899"/>
              <a:gd name="T51" fmla="*/ 2147483647 h 208"/>
              <a:gd name="T52" fmla="*/ 2147483647 w 899"/>
              <a:gd name="T53" fmla="*/ 2147483647 h 208"/>
              <a:gd name="T54" fmla="*/ 2147483647 w 899"/>
              <a:gd name="T55" fmla="*/ 2147483647 h 208"/>
              <a:gd name="T56" fmla="*/ 2147483647 w 899"/>
              <a:gd name="T57" fmla="*/ 2147483647 h 208"/>
              <a:gd name="T58" fmla="*/ 2147483647 w 899"/>
              <a:gd name="T59" fmla="*/ 2147483647 h 208"/>
              <a:gd name="T60" fmla="*/ 2147483647 w 899"/>
              <a:gd name="T61" fmla="*/ 2147483647 h 208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899" h="208">
                <a:moveTo>
                  <a:pt x="0" y="59"/>
                </a:moveTo>
                <a:lnTo>
                  <a:pt x="30" y="90"/>
                </a:lnTo>
                <a:lnTo>
                  <a:pt x="60" y="50"/>
                </a:lnTo>
                <a:lnTo>
                  <a:pt x="90" y="27"/>
                </a:lnTo>
                <a:lnTo>
                  <a:pt x="120" y="39"/>
                </a:lnTo>
                <a:lnTo>
                  <a:pt x="150" y="26"/>
                </a:lnTo>
                <a:lnTo>
                  <a:pt x="180" y="0"/>
                </a:lnTo>
                <a:lnTo>
                  <a:pt x="210" y="34"/>
                </a:lnTo>
                <a:lnTo>
                  <a:pt x="240" y="44"/>
                </a:lnTo>
                <a:lnTo>
                  <a:pt x="270" y="17"/>
                </a:lnTo>
                <a:lnTo>
                  <a:pt x="300" y="9"/>
                </a:lnTo>
                <a:lnTo>
                  <a:pt x="330" y="44"/>
                </a:lnTo>
                <a:lnTo>
                  <a:pt x="360" y="16"/>
                </a:lnTo>
                <a:lnTo>
                  <a:pt x="390" y="39"/>
                </a:lnTo>
                <a:lnTo>
                  <a:pt x="420" y="39"/>
                </a:lnTo>
                <a:lnTo>
                  <a:pt x="450" y="59"/>
                </a:lnTo>
                <a:lnTo>
                  <a:pt x="480" y="47"/>
                </a:lnTo>
                <a:lnTo>
                  <a:pt x="510" y="55"/>
                </a:lnTo>
                <a:lnTo>
                  <a:pt x="539" y="45"/>
                </a:lnTo>
                <a:lnTo>
                  <a:pt x="569" y="46"/>
                </a:lnTo>
                <a:lnTo>
                  <a:pt x="599" y="61"/>
                </a:lnTo>
                <a:lnTo>
                  <a:pt x="629" y="65"/>
                </a:lnTo>
                <a:lnTo>
                  <a:pt x="659" y="55"/>
                </a:lnTo>
                <a:lnTo>
                  <a:pt x="689" y="135"/>
                </a:lnTo>
                <a:lnTo>
                  <a:pt x="719" y="121"/>
                </a:lnTo>
                <a:lnTo>
                  <a:pt x="749" y="155"/>
                </a:lnTo>
                <a:lnTo>
                  <a:pt x="779" y="141"/>
                </a:lnTo>
                <a:lnTo>
                  <a:pt x="809" y="201"/>
                </a:lnTo>
                <a:lnTo>
                  <a:pt x="839" y="208"/>
                </a:lnTo>
                <a:lnTo>
                  <a:pt x="869" y="182"/>
                </a:lnTo>
                <a:lnTo>
                  <a:pt x="899" y="173"/>
                </a:lnTo>
              </a:path>
            </a:pathLst>
          </a:custGeom>
          <a:noFill/>
          <a:ln w="38100" cmpd="sng">
            <a:solidFill>
              <a:srgbClr val="3C5D7E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1171" name="Oval 35"/>
          <p:cNvSpPr>
            <a:spLocks noChangeArrowheads="1"/>
          </p:cNvSpPr>
          <p:nvPr/>
        </p:nvSpPr>
        <p:spPr bwMode="auto">
          <a:xfrm>
            <a:off x="2344738" y="3592513"/>
            <a:ext cx="19050" cy="22225"/>
          </a:xfrm>
          <a:prstGeom prst="ellipse">
            <a:avLst/>
          </a:prstGeom>
          <a:solidFill>
            <a:srgbClr val="FFFFFF"/>
          </a:solidFill>
          <a:ln w="444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91172" name="Oval 36"/>
          <p:cNvSpPr>
            <a:spLocks noChangeArrowheads="1"/>
          </p:cNvSpPr>
          <p:nvPr/>
        </p:nvSpPr>
        <p:spPr bwMode="auto">
          <a:xfrm>
            <a:off x="2344738" y="4171950"/>
            <a:ext cx="19050" cy="22225"/>
          </a:xfrm>
          <a:prstGeom prst="ellipse">
            <a:avLst/>
          </a:prstGeom>
          <a:solidFill>
            <a:srgbClr val="FFFFFF"/>
          </a:solidFill>
          <a:ln w="444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91173" name="Rectangle 37"/>
          <p:cNvSpPr>
            <a:spLocks noChangeArrowheads="1"/>
          </p:cNvSpPr>
          <p:nvPr/>
        </p:nvSpPr>
        <p:spPr bwMode="auto">
          <a:xfrm>
            <a:off x="2120900" y="5592763"/>
            <a:ext cx="9842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cs-CZ" sz="1200" b="1">
                <a:solidFill>
                  <a:srgbClr val="000000"/>
                </a:solidFill>
                <a:latin typeface="Arial" charset="0"/>
              </a:rPr>
              <a:t>0</a:t>
            </a:r>
            <a:endParaRPr lang="cs-CZ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1174" name="Rectangle 38"/>
          <p:cNvSpPr>
            <a:spLocks noChangeArrowheads="1"/>
          </p:cNvSpPr>
          <p:nvPr/>
        </p:nvSpPr>
        <p:spPr bwMode="auto">
          <a:xfrm>
            <a:off x="1974850" y="5048250"/>
            <a:ext cx="2952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cs-CZ" sz="1200" b="1">
                <a:solidFill>
                  <a:srgbClr val="000000"/>
                </a:solidFill>
                <a:latin typeface="Arial" charset="0"/>
              </a:rPr>
              <a:t>500</a:t>
            </a:r>
            <a:endParaRPr lang="cs-CZ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1175" name="Rectangle 39"/>
          <p:cNvSpPr>
            <a:spLocks noChangeArrowheads="1"/>
          </p:cNvSpPr>
          <p:nvPr/>
        </p:nvSpPr>
        <p:spPr bwMode="auto">
          <a:xfrm>
            <a:off x="1901825" y="4503738"/>
            <a:ext cx="392113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cs-CZ" sz="1200" b="1">
                <a:solidFill>
                  <a:srgbClr val="000000"/>
                </a:solidFill>
                <a:latin typeface="Arial" charset="0"/>
              </a:rPr>
              <a:t>1000</a:t>
            </a:r>
            <a:endParaRPr lang="cs-CZ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1176" name="Rectangle 40"/>
          <p:cNvSpPr>
            <a:spLocks noChangeArrowheads="1"/>
          </p:cNvSpPr>
          <p:nvPr/>
        </p:nvSpPr>
        <p:spPr bwMode="auto">
          <a:xfrm>
            <a:off x="1901825" y="3960813"/>
            <a:ext cx="392113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cs-CZ" sz="1200" b="1">
                <a:solidFill>
                  <a:srgbClr val="000000"/>
                </a:solidFill>
                <a:latin typeface="Arial" charset="0"/>
              </a:rPr>
              <a:t>1500</a:t>
            </a:r>
            <a:endParaRPr lang="cs-CZ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1177" name="Rectangle 41"/>
          <p:cNvSpPr>
            <a:spLocks noChangeArrowheads="1"/>
          </p:cNvSpPr>
          <p:nvPr/>
        </p:nvSpPr>
        <p:spPr bwMode="auto">
          <a:xfrm>
            <a:off x="1901825" y="3417888"/>
            <a:ext cx="392113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cs-CZ" sz="1200" b="1">
                <a:solidFill>
                  <a:srgbClr val="000000"/>
                </a:solidFill>
                <a:latin typeface="Arial" charset="0"/>
              </a:rPr>
              <a:t>2000</a:t>
            </a:r>
            <a:endParaRPr lang="cs-CZ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1178" name="Rectangle 42"/>
          <p:cNvSpPr>
            <a:spLocks noChangeArrowheads="1"/>
          </p:cNvSpPr>
          <p:nvPr/>
        </p:nvSpPr>
        <p:spPr bwMode="auto">
          <a:xfrm>
            <a:off x="1901825" y="2874963"/>
            <a:ext cx="392113" cy="43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cs-CZ" sz="1200" b="1">
                <a:solidFill>
                  <a:srgbClr val="000000"/>
                </a:solidFill>
                <a:latin typeface="Arial" charset="0"/>
              </a:rPr>
              <a:t>2500</a:t>
            </a:r>
            <a:endParaRPr lang="cs-CZ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1179" name="Rectangle 43"/>
          <p:cNvSpPr>
            <a:spLocks noChangeArrowheads="1"/>
          </p:cNvSpPr>
          <p:nvPr/>
        </p:nvSpPr>
        <p:spPr bwMode="auto">
          <a:xfrm>
            <a:off x="1901825" y="2330450"/>
            <a:ext cx="392113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cs-CZ" sz="1200" b="1">
                <a:solidFill>
                  <a:srgbClr val="000000"/>
                </a:solidFill>
                <a:latin typeface="Arial" charset="0"/>
              </a:rPr>
              <a:t>3000</a:t>
            </a:r>
            <a:endParaRPr lang="cs-CZ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1180" name="Rectangle 44"/>
          <p:cNvSpPr>
            <a:spLocks noChangeArrowheads="1"/>
          </p:cNvSpPr>
          <p:nvPr/>
        </p:nvSpPr>
        <p:spPr bwMode="auto">
          <a:xfrm>
            <a:off x="2205038" y="5789613"/>
            <a:ext cx="39211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cs-CZ" sz="1200" b="1">
                <a:solidFill>
                  <a:srgbClr val="000000"/>
                </a:solidFill>
                <a:latin typeface="Arial" charset="0"/>
              </a:rPr>
              <a:t>1970</a:t>
            </a:r>
            <a:endParaRPr lang="cs-CZ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1181" name="Rectangle 45"/>
          <p:cNvSpPr>
            <a:spLocks noChangeArrowheads="1"/>
          </p:cNvSpPr>
          <p:nvPr/>
        </p:nvSpPr>
        <p:spPr bwMode="auto">
          <a:xfrm>
            <a:off x="3427413" y="5797550"/>
            <a:ext cx="39052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cs-CZ" sz="1200" b="1">
                <a:solidFill>
                  <a:srgbClr val="000000"/>
                </a:solidFill>
                <a:latin typeface="Arial" charset="0"/>
              </a:rPr>
              <a:t>1980</a:t>
            </a:r>
            <a:endParaRPr lang="cs-CZ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1182" name="Rectangle 46"/>
          <p:cNvSpPr>
            <a:spLocks noChangeArrowheads="1"/>
          </p:cNvSpPr>
          <p:nvPr/>
        </p:nvSpPr>
        <p:spPr bwMode="auto">
          <a:xfrm>
            <a:off x="4640263" y="5797550"/>
            <a:ext cx="39052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cs-CZ" sz="1200" b="1">
                <a:solidFill>
                  <a:srgbClr val="000000"/>
                </a:solidFill>
                <a:latin typeface="Arial" charset="0"/>
              </a:rPr>
              <a:t>1990</a:t>
            </a:r>
            <a:endParaRPr lang="cs-CZ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1183" name="Rectangle 47"/>
          <p:cNvSpPr>
            <a:spLocks noChangeArrowheads="1"/>
          </p:cNvSpPr>
          <p:nvPr/>
        </p:nvSpPr>
        <p:spPr bwMode="auto">
          <a:xfrm>
            <a:off x="5854700" y="5797550"/>
            <a:ext cx="392113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cs-CZ" sz="1200" b="1">
                <a:solidFill>
                  <a:srgbClr val="000000"/>
                </a:solidFill>
                <a:latin typeface="Arial" charset="0"/>
              </a:rPr>
              <a:t>2000</a:t>
            </a:r>
            <a:endParaRPr lang="cs-CZ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1184" name="Rectangle 48"/>
          <p:cNvSpPr>
            <a:spLocks noChangeArrowheads="1"/>
          </p:cNvSpPr>
          <p:nvPr/>
        </p:nvSpPr>
        <p:spPr bwMode="auto">
          <a:xfrm>
            <a:off x="1816100" y="2216150"/>
            <a:ext cx="4792663" cy="384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91185" name="Text Box 49"/>
          <p:cNvSpPr txBox="1">
            <a:spLocks noChangeArrowheads="1"/>
          </p:cNvSpPr>
          <p:nvPr/>
        </p:nvSpPr>
        <p:spPr bwMode="auto">
          <a:xfrm>
            <a:off x="4830763" y="4862513"/>
            <a:ext cx="1274762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2179" tIns="31090" rIns="62179" bIns="3109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1400" b="1">
                <a:solidFill>
                  <a:srgbClr val="3C5D7E"/>
                </a:solidFill>
                <a:latin typeface="Arial" charset="0"/>
              </a:rPr>
              <a:t>ŠVÉDSKO</a:t>
            </a:r>
          </a:p>
        </p:txBody>
      </p:sp>
      <p:sp>
        <p:nvSpPr>
          <p:cNvPr id="91186" name="Text Box 50"/>
          <p:cNvSpPr txBox="1">
            <a:spLocks noChangeArrowheads="1"/>
          </p:cNvSpPr>
          <p:nvPr/>
        </p:nvSpPr>
        <p:spPr bwMode="auto">
          <a:xfrm>
            <a:off x="4830763" y="2455863"/>
            <a:ext cx="1336675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2179" tIns="31090" rIns="62179" bIns="3109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1400" b="1">
                <a:solidFill>
                  <a:srgbClr val="CC0000"/>
                </a:solidFill>
                <a:latin typeface="Arial" charset="0"/>
              </a:rPr>
              <a:t>ČESKÁ </a:t>
            </a:r>
          </a:p>
          <a:p>
            <a:pPr eaLnBrk="1" hangingPunct="1"/>
            <a:r>
              <a:rPr lang="cs-CZ" sz="1400" b="1">
                <a:solidFill>
                  <a:srgbClr val="CC0000"/>
                </a:solidFill>
                <a:latin typeface="Arial" charset="0"/>
              </a:rPr>
              <a:t>REPUBLIKA</a:t>
            </a:r>
          </a:p>
        </p:txBody>
      </p:sp>
      <p:sp>
        <p:nvSpPr>
          <p:cNvPr id="91187" name="Text Box 51"/>
          <p:cNvSpPr txBox="1">
            <a:spLocks noChangeArrowheads="1"/>
          </p:cNvSpPr>
          <p:nvPr/>
        </p:nvSpPr>
        <p:spPr bwMode="auto">
          <a:xfrm>
            <a:off x="5486400" y="5973763"/>
            <a:ext cx="1354138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2179" tIns="31090" rIns="62179" bIns="3109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1200" b="1">
                <a:solidFill>
                  <a:srgbClr val="000000"/>
                </a:solidFill>
                <a:latin typeface="Arial" charset="0"/>
              </a:rPr>
              <a:t>kalendářní roky</a:t>
            </a:r>
            <a:endParaRPr lang="cs-CZ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1188" name="Text Box 52"/>
          <p:cNvSpPr txBox="1">
            <a:spLocks noChangeArrowheads="1"/>
          </p:cNvSpPr>
          <p:nvPr/>
        </p:nvSpPr>
        <p:spPr bwMode="auto">
          <a:xfrm>
            <a:off x="1846263" y="2076450"/>
            <a:ext cx="1195387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2179" tIns="31090" rIns="62179" bIns="31090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1200" b="1">
                <a:solidFill>
                  <a:srgbClr val="000000"/>
                </a:solidFill>
                <a:latin typeface="Arial" charset="0"/>
              </a:rPr>
              <a:t>počet cigaret</a:t>
            </a:r>
            <a:endParaRPr lang="cs-CZ" b="1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5448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5613"/>
            <a:ext cx="8229600" cy="1143000"/>
          </a:xfrm>
        </p:spPr>
        <p:txBody>
          <a:bodyPr/>
          <a:lstStyle/>
          <a:p>
            <a:r>
              <a:rPr lang="cs-CZ" b="1">
                <a:solidFill>
                  <a:schemeClr val="accent2"/>
                </a:solidFill>
              </a:rPr>
              <a:t>POLITICKÝ VÝZNAM ZDRAVÍ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609206"/>
            <a:ext cx="8297738" cy="5257800"/>
          </a:xfrm>
        </p:spPr>
        <p:txBody>
          <a:bodyPr/>
          <a:lstStyle/>
          <a:p>
            <a:r>
              <a:rPr lang="cs-CZ" sz="2800" dirty="0"/>
              <a:t>V řadě evropských zemí se zdraví lidí  dostalo do popředí </a:t>
            </a:r>
            <a:r>
              <a:rPr lang="cs-CZ" sz="2800" b="1" dirty="0"/>
              <a:t>zájmu voličů</a:t>
            </a:r>
            <a:r>
              <a:rPr lang="cs-CZ" sz="2800" dirty="0" smtClean="0"/>
              <a:t>.</a:t>
            </a:r>
          </a:p>
          <a:p>
            <a:pPr marL="0" indent="0">
              <a:buNone/>
            </a:pPr>
            <a:endParaRPr lang="cs-CZ" sz="2800" dirty="0"/>
          </a:p>
          <a:p>
            <a:r>
              <a:rPr lang="cs-CZ" sz="2800" dirty="0"/>
              <a:t>Dobrá </a:t>
            </a:r>
            <a:r>
              <a:rPr lang="cs-CZ" sz="2800" b="1" dirty="0"/>
              <a:t>zdravotní politika </a:t>
            </a:r>
            <a:r>
              <a:rPr lang="cs-CZ" sz="2800" dirty="0"/>
              <a:t>orientovaná na </a:t>
            </a:r>
            <a:r>
              <a:rPr lang="cs-CZ" sz="2800" b="1" dirty="0"/>
              <a:t>zdraví a jeho determinanty</a:t>
            </a:r>
            <a:r>
              <a:rPr lang="cs-CZ" sz="2800" dirty="0"/>
              <a:t> a silná sociální politika představuje ve svém důsledku důležitý nástroj růstu ekonomické výkonnosti, konkurenceschopnosti </a:t>
            </a:r>
            <a:r>
              <a:rPr lang="cs-CZ" sz="2800" dirty="0" smtClean="0"/>
              <a:t>a v neposlední </a:t>
            </a:r>
            <a:r>
              <a:rPr lang="cs-CZ" sz="2800" dirty="0"/>
              <a:t>řadě je </a:t>
            </a:r>
            <a:r>
              <a:rPr lang="cs-CZ" sz="2800" dirty="0" smtClean="0"/>
              <a:t>i podmínkou </a:t>
            </a:r>
            <a:r>
              <a:rPr lang="cs-CZ" sz="2800" dirty="0"/>
              <a:t>kulturního a sociálního rozvoje státu.     </a:t>
            </a:r>
          </a:p>
        </p:txBody>
      </p:sp>
    </p:spTree>
    <p:extLst>
      <p:ext uri="{BB962C8B-B14F-4D97-AF65-F5344CB8AC3E}">
        <p14:creationId xmlns:p14="http://schemas.microsoft.com/office/powerpoint/2010/main" val="104907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27038"/>
            <a:ext cx="9067800" cy="1143000"/>
          </a:xfrm>
        </p:spPr>
        <p:txBody>
          <a:bodyPr/>
          <a:lstStyle/>
          <a:p>
            <a:pPr eaLnBrk="1" hangingPunct="1">
              <a:lnSpc>
                <a:spcPct val="70000"/>
              </a:lnSpc>
            </a:pPr>
            <a:r>
              <a:rPr lang="cs-CZ" sz="2800" b="1" smtClean="0">
                <a:solidFill>
                  <a:srgbClr val="3C5D7E"/>
                </a:solidFill>
                <a:latin typeface="Arial" charset="0"/>
              </a:rPr>
              <a:t>Průměrné množství ovoce a zeleniny </a:t>
            </a:r>
            <a:br>
              <a:rPr lang="cs-CZ" sz="2800" b="1" smtClean="0">
                <a:solidFill>
                  <a:srgbClr val="3C5D7E"/>
                </a:solidFill>
                <a:latin typeface="Arial" charset="0"/>
              </a:rPr>
            </a:br>
            <a:r>
              <a:rPr lang="cs-CZ" sz="2800" b="1" smtClean="0">
                <a:solidFill>
                  <a:srgbClr val="3C5D7E"/>
                </a:solidFill>
                <a:latin typeface="Arial" charset="0"/>
              </a:rPr>
              <a:t>na osobu a rok (kg)ve Švédsku a České republice</a:t>
            </a:r>
            <a:r>
              <a:rPr lang="cs-CZ" sz="4000" b="1" smtClean="0">
                <a:solidFill>
                  <a:srgbClr val="3C5D7E"/>
                </a:solidFill>
                <a:latin typeface="Arial" charset="0"/>
              </a:rPr>
              <a:t/>
            </a:r>
            <a:br>
              <a:rPr lang="cs-CZ" sz="4000" b="1" smtClean="0">
                <a:solidFill>
                  <a:srgbClr val="3C5D7E"/>
                </a:solidFill>
                <a:latin typeface="Arial" charset="0"/>
              </a:rPr>
            </a:br>
            <a:r>
              <a:rPr lang="cs-CZ" sz="2400" smtClean="0">
                <a:solidFill>
                  <a:srgbClr val="3C5D7E"/>
                </a:solidFill>
                <a:latin typeface="Arial" charset="0"/>
              </a:rPr>
              <a:t>pramen: databáze Světové zdravotnické organizace</a:t>
            </a:r>
            <a:r>
              <a:rPr lang="cs-CZ" sz="4000" smtClean="0">
                <a:latin typeface="Arial" charset="0"/>
              </a:rPr>
              <a:t> </a:t>
            </a:r>
          </a:p>
        </p:txBody>
      </p:sp>
      <p:sp>
        <p:nvSpPr>
          <p:cNvPr id="92163" name="Line 3"/>
          <p:cNvSpPr>
            <a:spLocks noChangeShapeType="1"/>
          </p:cNvSpPr>
          <p:nvPr/>
        </p:nvSpPr>
        <p:spPr bwMode="auto">
          <a:xfrm flipV="1">
            <a:off x="2597150" y="2108200"/>
            <a:ext cx="0" cy="36036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164" name="Line 4"/>
          <p:cNvSpPr>
            <a:spLocks noChangeShapeType="1"/>
          </p:cNvSpPr>
          <p:nvPr/>
        </p:nvSpPr>
        <p:spPr bwMode="auto">
          <a:xfrm flipH="1">
            <a:off x="2525713" y="5711825"/>
            <a:ext cx="71437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165" name="Rectangle 5"/>
          <p:cNvSpPr>
            <a:spLocks noChangeArrowheads="1"/>
          </p:cNvSpPr>
          <p:nvPr/>
        </p:nvSpPr>
        <p:spPr bwMode="auto">
          <a:xfrm>
            <a:off x="2243138" y="5635625"/>
            <a:ext cx="252412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 sz="1200" b="1">
                <a:solidFill>
                  <a:srgbClr val="000000"/>
                </a:solidFill>
                <a:latin typeface="Arial" charset="0"/>
              </a:rPr>
              <a:t>120</a:t>
            </a:r>
            <a:endParaRPr lang="cs-CZ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166" name="Line 6"/>
          <p:cNvSpPr>
            <a:spLocks noChangeShapeType="1"/>
          </p:cNvSpPr>
          <p:nvPr/>
        </p:nvSpPr>
        <p:spPr bwMode="auto">
          <a:xfrm flipH="1">
            <a:off x="2562225" y="5632450"/>
            <a:ext cx="34925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167" name="Line 7"/>
          <p:cNvSpPr>
            <a:spLocks noChangeShapeType="1"/>
          </p:cNvSpPr>
          <p:nvPr/>
        </p:nvSpPr>
        <p:spPr bwMode="auto">
          <a:xfrm flipH="1">
            <a:off x="2562225" y="5551488"/>
            <a:ext cx="34925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168" name="Line 8"/>
          <p:cNvSpPr>
            <a:spLocks noChangeShapeType="1"/>
          </p:cNvSpPr>
          <p:nvPr/>
        </p:nvSpPr>
        <p:spPr bwMode="auto">
          <a:xfrm flipH="1">
            <a:off x="2562225" y="5472113"/>
            <a:ext cx="34925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169" name="Line 9"/>
          <p:cNvSpPr>
            <a:spLocks noChangeShapeType="1"/>
          </p:cNvSpPr>
          <p:nvPr/>
        </p:nvSpPr>
        <p:spPr bwMode="auto">
          <a:xfrm flipH="1">
            <a:off x="2562225" y="5391150"/>
            <a:ext cx="34925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170" name="Line 10"/>
          <p:cNvSpPr>
            <a:spLocks noChangeShapeType="1"/>
          </p:cNvSpPr>
          <p:nvPr/>
        </p:nvSpPr>
        <p:spPr bwMode="auto">
          <a:xfrm flipH="1">
            <a:off x="2525713" y="5311775"/>
            <a:ext cx="71437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171" name="Rectangle 11"/>
          <p:cNvSpPr>
            <a:spLocks noChangeArrowheads="1"/>
          </p:cNvSpPr>
          <p:nvPr/>
        </p:nvSpPr>
        <p:spPr bwMode="auto">
          <a:xfrm>
            <a:off x="2243138" y="5241925"/>
            <a:ext cx="23336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 sz="1100" b="1">
                <a:solidFill>
                  <a:srgbClr val="000000"/>
                </a:solidFill>
                <a:latin typeface="Arial" charset="0"/>
              </a:rPr>
              <a:t>130</a:t>
            </a:r>
            <a:endParaRPr lang="cs-CZ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172" name="Line 12"/>
          <p:cNvSpPr>
            <a:spLocks noChangeShapeType="1"/>
          </p:cNvSpPr>
          <p:nvPr/>
        </p:nvSpPr>
        <p:spPr bwMode="auto">
          <a:xfrm>
            <a:off x="2597150" y="5311775"/>
            <a:ext cx="3306763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173" name="Line 13"/>
          <p:cNvSpPr>
            <a:spLocks noChangeShapeType="1"/>
          </p:cNvSpPr>
          <p:nvPr/>
        </p:nvSpPr>
        <p:spPr bwMode="auto">
          <a:xfrm flipH="1">
            <a:off x="2562225" y="5232400"/>
            <a:ext cx="34925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174" name="Line 14"/>
          <p:cNvSpPr>
            <a:spLocks noChangeShapeType="1"/>
          </p:cNvSpPr>
          <p:nvPr/>
        </p:nvSpPr>
        <p:spPr bwMode="auto">
          <a:xfrm flipH="1">
            <a:off x="2562225" y="5151438"/>
            <a:ext cx="34925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175" name="Line 15"/>
          <p:cNvSpPr>
            <a:spLocks noChangeShapeType="1"/>
          </p:cNvSpPr>
          <p:nvPr/>
        </p:nvSpPr>
        <p:spPr bwMode="auto">
          <a:xfrm flipH="1">
            <a:off x="2562225" y="5072063"/>
            <a:ext cx="34925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176" name="Line 16"/>
          <p:cNvSpPr>
            <a:spLocks noChangeShapeType="1"/>
          </p:cNvSpPr>
          <p:nvPr/>
        </p:nvSpPr>
        <p:spPr bwMode="auto">
          <a:xfrm flipH="1">
            <a:off x="2562225" y="4991100"/>
            <a:ext cx="34925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177" name="Line 17"/>
          <p:cNvSpPr>
            <a:spLocks noChangeShapeType="1"/>
          </p:cNvSpPr>
          <p:nvPr/>
        </p:nvSpPr>
        <p:spPr bwMode="auto">
          <a:xfrm flipH="1">
            <a:off x="2525713" y="4911725"/>
            <a:ext cx="71437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178" name="Rectangle 18"/>
          <p:cNvSpPr>
            <a:spLocks noChangeArrowheads="1"/>
          </p:cNvSpPr>
          <p:nvPr/>
        </p:nvSpPr>
        <p:spPr bwMode="auto">
          <a:xfrm>
            <a:off x="2247900" y="4819650"/>
            <a:ext cx="252413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 sz="1200" b="1">
                <a:solidFill>
                  <a:srgbClr val="000000"/>
                </a:solidFill>
                <a:latin typeface="Arial" charset="0"/>
              </a:rPr>
              <a:t>140</a:t>
            </a:r>
            <a:endParaRPr lang="cs-CZ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179" name="Line 19"/>
          <p:cNvSpPr>
            <a:spLocks noChangeShapeType="1"/>
          </p:cNvSpPr>
          <p:nvPr/>
        </p:nvSpPr>
        <p:spPr bwMode="auto">
          <a:xfrm flipV="1">
            <a:off x="2597150" y="4906963"/>
            <a:ext cx="3317875" cy="4762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180" name="Line 20"/>
          <p:cNvSpPr>
            <a:spLocks noChangeShapeType="1"/>
          </p:cNvSpPr>
          <p:nvPr/>
        </p:nvSpPr>
        <p:spPr bwMode="auto">
          <a:xfrm flipH="1">
            <a:off x="2562225" y="4830763"/>
            <a:ext cx="34925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181" name="Line 21"/>
          <p:cNvSpPr>
            <a:spLocks noChangeShapeType="1"/>
          </p:cNvSpPr>
          <p:nvPr/>
        </p:nvSpPr>
        <p:spPr bwMode="auto">
          <a:xfrm flipH="1">
            <a:off x="2562225" y="4751388"/>
            <a:ext cx="34925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182" name="Line 22"/>
          <p:cNvSpPr>
            <a:spLocks noChangeShapeType="1"/>
          </p:cNvSpPr>
          <p:nvPr/>
        </p:nvSpPr>
        <p:spPr bwMode="auto">
          <a:xfrm flipH="1">
            <a:off x="2562225" y="4670425"/>
            <a:ext cx="34925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183" name="Line 23"/>
          <p:cNvSpPr>
            <a:spLocks noChangeShapeType="1"/>
          </p:cNvSpPr>
          <p:nvPr/>
        </p:nvSpPr>
        <p:spPr bwMode="auto">
          <a:xfrm flipH="1">
            <a:off x="2562225" y="4591050"/>
            <a:ext cx="34925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184" name="Line 24"/>
          <p:cNvSpPr>
            <a:spLocks noChangeShapeType="1"/>
          </p:cNvSpPr>
          <p:nvPr/>
        </p:nvSpPr>
        <p:spPr bwMode="auto">
          <a:xfrm flipH="1">
            <a:off x="2525713" y="4511675"/>
            <a:ext cx="71437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185" name="Rectangle 25"/>
          <p:cNvSpPr>
            <a:spLocks noChangeArrowheads="1"/>
          </p:cNvSpPr>
          <p:nvPr/>
        </p:nvSpPr>
        <p:spPr bwMode="auto">
          <a:xfrm>
            <a:off x="2238375" y="4414838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 sz="1200" b="1">
                <a:solidFill>
                  <a:srgbClr val="000000"/>
                </a:solidFill>
                <a:latin typeface="Arial" charset="0"/>
              </a:rPr>
              <a:t>150</a:t>
            </a:r>
            <a:endParaRPr lang="cs-CZ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186" name="Line 26"/>
          <p:cNvSpPr>
            <a:spLocks noChangeShapeType="1"/>
          </p:cNvSpPr>
          <p:nvPr/>
        </p:nvSpPr>
        <p:spPr bwMode="auto">
          <a:xfrm flipV="1">
            <a:off x="2597150" y="4506913"/>
            <a:ext cx="3311525" cy="4762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187" name="Line 27"/>
          <p:cNvSpPr>
            <a:spLocks noChangeShapeType="1"/>
          </p:cNvSpPr>
          <p:nvPr/>
        </p:nvSpPr>
        <p:spPr bwMode="auto">
          <a:xfrm flipH="1">
            <a:off x="2562225" y="4430713"/>
            <a:ext cx="34925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188" name="Line 28"/>
          <p:cNvSpPr>
            <a:spLocks noChangeShapeType="1"/>
          </p:cNvSpPr>
          <p:nvPr/>
        </p:nvSpPr>
        <p:spPr bwMode="auto">
          <a:xfrm flipH="1">
            <a:off x="2562225" y="4351338"/>
            <a:ext cx="34925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189" name="Line 29"/>
          <p:cNvSpPr>
            <a:spLocks noChangeShapeType="1"/>
          </p:cNvSpPr>
          <p:nvPr/>
        </p:nvSpPr>
        <p:spPr bwMode="auto">
          <a:xfrm flipH="1">
            <a:off x="2562225" y="4270375"/>
            <a:ext cx="34925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190" name="Line 30"/>
          <p:cNvSpPr>
            <a:spLocks noChangeShapeType="1"/>
          </p:cNvSpPr>
          <p:nvPr/>
        </p:nvSpPr>
        <p:spPr bwMode="auto">
          <a:xfrm flipH="1">
            <a:off x="2562225" y="4191000"/>
            <a:ext cx="34925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191" name="Line 31"/>
          <p:cNvSpPr>
            <a:spLocks noChangeShapeType="1"/>
          </p:cNvSpPr>
          <p:nvPr/>
        </p:nvSpPr>
        <p:spPr bwMode="auto">
          <a:xfrm flipH="1">
            <a:off x="2525713" y="4110038"/>
            <a:ext cx="714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192" name="Rectangle 32"/>
          <p:cNvSpPr>
            <a:spLocks noChangeArrowheads="1"/>
          </p:cNvSpPr>
          <p:nvPr/>
        </p:nvSpPr>
        <p:spPr bwMode="auto">
          <a:xfrm>
            <a:off x="2228850" y="4011613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 sz="1200" b="1">
                <a:solidFill>
                  <a:srgbClr val="000000"/>
                </a:solidFill>
                <a:latin typeface="Arial" charset="0"/>
              </a:rPr>
              <a:t>160</a:t>
            </a:r>
            <a:endParaRPr lang="cs-CZ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193" name="Line 33"/>
          <p:cNvSpPr>
            <a:spLocks noChangeShapeType="1"/>
          </p:cNvSpPr>
          <p:nvPr/>
        </p:nvSpPr>
        <p:spPr bwMode="auto">
          <a:xfrm>
            <a:off x="2597150" y="4110038"/>
            <a:ext cx="3311525" cy="1587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194" name="Line 34"/>
          <p:cNvSpPr>
            <a:spLocks noChangeShapeType="1"/>
          </p:cNvSpPr>
          <p:nvPr/>
        </p:nvSpPr>
        <p:spPr bwMode="auto">
          <a:xfrm flipH="1">
            <a:off x="2562225" y="4030663"/>
            <a:ext cx="34925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195" name="Line 35"/>
          <p:cNvSpPr>
            <a:spLocks noChangeShapeType="1"/>
          </p:cNvSpPr>
          <p:nvPr/>
        </p:nvSpPr>
        <p:spPr bwMode="auto">
          <a:xfrm flipH="1">
            <a:off x="2562225" y="3951288"/>
            <a:ext cx="34925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196" name="Line 36"/>
          <p:cNvSpPr>
            <a:spLocks noChangeShapeType="1"/>
          </p:cNvSpPr>
          <p:nvPr/>
        </p:nvSpPr>
        <p:spPr bwMode="auto">
          <a:xfrm flipH="1">
            <a:off x="2562225" y="3870325"/>
            <a:ext cx="34925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197" name="Line 37"/>
          <p:cNvSpPr>
            <a:spLocks noChangeShapeType="1"/>
          </p:cNvSpPr>
          <p:nvPr/>
        </p:nvSpPr>
        <p:spPr bwMode="auto">
          <a:xfrm flipH="1">
            <a:off x="2562225" y="3790950"/>
            <a:ext cx="34925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198" name="Line 38"/>
          <p:cNvSpPr>
            <a:spLocks noChangeShapeType="1"/>
          </p:cNvSpPr>
          <p:nvPr/>
        </p:nvSpPr>
        <p:spPr bwMode="auto">
          <a:xfrm flipH="1">
            <a:off x="2525713" y="3709988"/>
            <a:ext cx="7143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199" name="Rectangle 39"/>
          <p:cNvSpPr>
            <a:spLocks noChangeArrowheads="1"/>
          </p:cNvSpPr>
          <p:nvPr/>
        </p:nvSpPr>
        <p:spPr bwMode="auto">
          <a:xfrm>
            <a:off x="2238375" y="3611563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 sz="1200" b="1">
                <a:solidFill>
                  <a:srgbClr val="000000"/>
                </a:solidFill>
                <a:latin typeface="Arial" charset="0"/>
              </a:rPr>
              <a:t>170</a:t>
            </a:r>
            <a:endParaRPr lang="cs-CZ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200" name="Line 40"/>
          <p:cNvSpPr>
            <a:spLocks noChangeShapeType="1"/>
          </p:cNvSpPr>
          <p:nvPr/>
        </p:nvSpPr>
        <p:spPr bwMode="auto">
          <a:xfrm>
            <a:off x="2597150" y="3709988"/>
            <a:ext cx="3311525" cy="1587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01" name="Line 41"/>
          <p:cNvSpPr>
            <a:spLocks noChangeShapeType="1"/>
          </p:cNvSpPr>
          <p:nvPr/>
        </p:nvSpPr>
        <p:spPr bwMode="auto">
          <a:xfrm flipH="1">
            <a:off x="2562225" y="3630613"/>
            <a:ext cx="34925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02" name="Line 42"/>
          <p:cNvSpPr>
            <a:spLocks noChangeShapeType="1"/>
          </p:cNvSpPr>
          <p:nvPr/>
        </p:nvSpPr>
        <p:spPr bwMode="auto">
          <a:xfrm flipH="1">
            <a:off x="2562225" y="3549650"/>
            <a:ext cx="34925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03" name="Line 43"/>
          <p:cNvSpPr>
            <a:spLocks noChangeShapeType="1"/>
          </p:cNvSpPr>
          <p:nvPr/>
        </p:nvSpPr>
        <p:spPr bwMode="auto">
          <a:xfrm flipH="1">
            <a:off x="2562225" y="3470275"/>
            <a:ext cx="34925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04" name="Line 44"/>
          <p:cNvSpPr>
            <a:spLocks noChangeShapeType="1"/>
          </p:cNvSpPr>
          <p:nvPr/>
        </p:nvSpPr>
        <p:spPr bwMode="auto">
          <a:xfrm flipH="1">
            <a:off x="2562225" y="3389313"/>
            <a:ext cx="34925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05" name="Line 45"/>
          <p:cNvSpPr>
            <a:spLocks noChangeShapeType="1"/>
          </p:cNvSpPr>
          <p:nvPr/>
        </p:nvSpPr>
        <p:spPr bwMode="auto">
          <a:xfrm flipH="1">
            <a:off x="2525713" y="3309938"/>
            <a:ext cx="71437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06" name="Rectangle 46"/>
          <p:cNvSpPr>
            <a:spLocks noChangeArrowheads="1"/>
          </p:cNvSpPr>
          <p:nvPr/>
        </p:nvSpPr>
        <p:spPr bwMode="auto">
          <a:xfrm>
            <a:off x="2232025" y="3232150"/>
            <a:ext cx="252413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 sz="1200" b="1">
                <a:solidFill>
                  <a:srgbClr val="000000"/>
                </a:solidFill>
                <a:latin typeface="Arial" charset="0"/>
              </a:rPr>
              <a:t>180</a:t>
            </a:r>
            <a:endParaRPr lang="cs-CZ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207" name="Line 47"/>
          <p:cNvSpPr>
            <a:spLocks noChangeShapeType="1"/>
          </p:cNvSpPr>
          <p:nvPr/>
        </p:nvSpPr>
        <p:spPr bwMode="auto">
          <a:xfrm flipV="1">
            <a:off x="2597150" y="3306763"/>
            <a:ext cx="3311525" cy="3175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08" name="Line 48"/>
          <p:cNvSpPr>
            <a:spLocks noChangeShapeType="1"/>
          </p:cNvSpPr>
          <p:nvPr/>
        </p:nvSpPr>
        <p:spPr bwMode="auto">
          <a:xfrm flipH="1">
            <a:off x="2562225" y="3230563"/>
            <a:ext cx="34925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09" name="Line 49"/>
          <p:cNvSpPr>
            <a:spLocks noChangeShapeType="1"/>
          </p:cNvSpPr>
          <p:nvPr/>
        </p:nvSpPr>
        <p:spPr bwMode="auto">
          <a:xfrm flipH="1">
            <a:off x="2562225" y="3149600"/>
            <a:ext cx="34925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10" name="Line 50"/>
          <p:cNvSpPr>
            <a:spLocks noChangeShapeType="1"/>
          </p:cNvSpPr>
          <p:nvPr/>
        </p:nvSpPr>
        <p:spPr bwMode="auto">
          <a:xfrm flipH="1">
            <a:off x="2562225" y="3070225"/>
            <a:ext cx="34925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11" name="Line 51"/>
          <p:cNvSpPr>
            <a:spLocks noChangeShapeType="1"/>
          </p:cNvSpPr>
          <p:nvPr/>
        </p:nvSpPr>
        <p:spPr bwMode="auto">
          <a:xfrm flipH="1">
            <a:off x="2562225" y="2989263"/>
            <a:ext cx="34925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12" name="Line 52"/>
          <p:cNvSpPr>
            <a:spLocks noChangeShapeType="1"/>
          </p:cNvSpPr>
          <p:nvPr/>
        </p:nvSpPr>
        <p:spPr bwMode="auto">
          <a:xfrm flipH="1">
            <a:off x="2525713" y="2909888"/>
            <a:ext cx="71437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13" name="Rectangle 53"/>
          <p:cNvSpPr>
            <a:spLocks noChangeArrowheads="1"/>
          </p:cNvSpPr>
          <p:nvPr/>
        </p:nvSpPr>
        <p:spPr bwMode="auto">
          <a:xfrm>
            <a:off x="2220913" y="2811463"/>
            <a:ext cx="252412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 sz="1200" b="1">
                <a:solidFill>
                  <a:srgbClr val="000000"/>
                </a:solidFill>
                <a:latin typeface="Arial" charset="0"/>
              </a:rPr>
              <a:t>190</a:t>
            </a:r>
            <a:endParaRPr lang="cs-CZ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214" name="Line 54"/>
          <p:cNvSpPr>
            <a:spLocks noChangeShapeType="1"/>
          </p:cNvSpPr>
          <p:nvPr/>
        </p:nvSpPr>
        <p:spPr bwMode="auto">
          <a:xfrm>
            <a:off x="2597150" y="2909888"/>
            <a:ext cx="3306763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15" name="Line 55"/>
          <p:cNvSpPr>
            <a:spLocks noChangeShapeType="1"/>
          </p:cNvSpPr>
          <p:nvPr/>
        </p:nvSpPr>
        <p:spPr bwMode="auto">
          <a:xfrm flipH="1">
            <a:off x="2562225" y="2828925"/>
            <a:ext cx="34925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16" name="Line 56"/>
          <p:cNvSpPr>
            <a:spLocks noChangeShapeType="1"/>
          </p:cNvSpPr>
          <p:nvPr/>
        </p:nvSpPr>
        <p:spPr bwMode="auto">
          <a:xfrm flipH="1">
            <a:off x="2562225" y="2749550"/>
            <a:ext cx="34925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17" name="Line 57"/>
          <p:cNvSpPr>
            <a:spLocks noChangeShapeType="1"/>
          </p:cNvSpPr>
          <p:nvPr/>
        </p:nvSpPr>
        <p:spPr bwMode="auto">
          <a:xfrm flipH="1">
            <a:off x="2562225" y="2668588"/>
            <a:ext cx="34925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18" name="Line 58"/>
          <p:cNvSpPr>
            <a:spLocks noChangeShapeType="1"/>
          </p:cNvSpPr>
          <p:nvPr/>
        </p:nvSpPr>
        <p:spPr bwMode="auto">
          <a:xfrm flipH="1">
            <a:off x="2562225" y="2589213"/>
            <a:ext cx="34925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19" name="Line 59"/>
          <p:cNvSpPr>
            <a:spLocks noChangeShapeType="1"/>
          </p:cNvSpPr>
          <p:nvPr/>
        </p:nvSpPr>
        <p:spPr bwMode="auto">
          <a:xfrm flipH="1">
            <a:off x="2525713" y="2509838"/>
            <a:ext cx="71437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20" name="Rectangle 60"/>
          <p:cNvSpPr>
            <a:spLocks noChangeArrowheads="1"/>
          </p:cNvSpPr>
          <p:nvPr/>
        </p:nvSpPr>
        <p:spPr bwMode="auto">
          <a:xfrm>
            <a:off x="2241550" y="2428875"/>
            <a:ext cx="252413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 sz="1200" b="1">
                <a:solidFill>
                  <a:srgbClr val="000000"/>
                </a:solidFill>
                <a:latin typeface="Arial" charset="0"/>
              </a:rPr>
              <a:t>200</a:t>
            </a:r>
            <a:endParaRPr lang="cs-CZ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221" name="Line 61"/>
          <p:cNvSpPr>
            <a:spLocks noChangeShapeType="1"/>
          </p:cNvSpPr>
          <p:nvPr/>
        </p:nvSpPr>
        <p:spPr bwMode="auto">
          <a:xfrm flipV="1">
            <a:off x="2597150" y="2505075"/>
            <a:ext cx="3306763" cy="4763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22" name="Line 62"/>
          <p:cNvSpPr>
            <a:spLocks noChangeShapeType="1"/>
          </p:cNvSpPr>
          <p:nvPr/>
        </p:nvSpPr>
        <p:spPr bwMode="auto">
          <a:xfrm flipH="1">
            <a:off x="2562225" y="2428875"/>
            <a:ext cx="34925" cy="1588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23" name="Line 63"/>
          <p:cNvSpPr>
            <a:spLocks noChangeShapeType="1"/>
          </p:cNvSpPr>
          <p:nvPr/>
        </p:nvSpPr>
        <p:spPr bwMode="auto">
          <a:xfrm flipH="1">
            <a:off x="2562225" y="2349500"/>
            <a:ext cx="34925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24" name="Line 64"/>
          <p:cNvSpPr>
            <a:spLocks noChangeShapeType="1"/>
          </p:cNvSpPr>
          <p:nvPr/>
        </p:nvSpPr>
        <p:spPr bwMode="auto">
          <a:xfrm flipH="1">
            <a:off x="2562225" y="2270125"/>
            <a:ext cx="34925" cy="0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25" name="Line 65"/>
          <p:cNvSpPr>
            <a:spLocks noChangeShapeType="1"/>
          </p:cNvSpPr>
          <p:nvPr/>
        </p:nvSpPr>
        <p:spPr bwMode="auto">
          <a:xfrm flipH="1">
            <a:off x="2562225" y="2189163"/>
            <a:ext cx="34925" cy="1587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26" name="Line 66"/>
          <p:cNvSpPr>
            <a:spLocks noChangeShapeType="1"/>
          </p:cNvSpPr>
          <p:nvPr/>
        </p:nvSpPr>
        <p:spPr bwMode="auto">
          <a:xfrm flipH="1">
            <a:off x="2525713" y="2108200"/>
            <a:ext cx="71437" cy="15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27" name="Rectangle 67"/>
          <p:cNvSpPr>
            <a:spLocks noChangeArrowheads="1"/>
          </p:cNvSpPr>
          <p:nvPr/>
        </p:nvSpPr>
        <p:spPr bwMode="auto">
          <a:xfrm>
            <a:off x="2251075" y="2030413"/>
            <a:ext cx="252413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 sz="1200" b="1">
                <a:solidFill>
                  <a:srgbClr val="000000"/>
                </a:solidFill>
                <a:latin typeface="Arial" charset="0"/>
              </a:rPr>
              <a:t>210</a:t>
            </a:r>
            <a:endParaRPr lang="cs-CZ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228" name="Line 68"/>
          <p:cNvSpPr>
            <a:spLocks noChangeShapeType="1"/>
          </p:cNvSpPr>
          <p:nvPr/>
        </p:nvSpPr>
        <p:spPr bwMode="auto">
          <a:xfrm>
            <a:off x="2597150" y="2108200"/>
            <a:ext cx="3316288" cy="1588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29" name="Line 69"/>
          <p:cNvSpPr>
            <a:spLocks noChangeShapeType="1"/>
          </p:cNvSpPr>
          <p:nvPr/>
        </p:nvSpPr>
        <p:spPr bwMode="auto">
          <a:xfrm flipV="1">
            <a:off x="2597150" y="5707063"/>
            <a:ext cx="3311525" cy="4762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30" name="Line 70"/>
          <p:cNvSpPr>
            <a:spLocks noChangeShapeType="1"/>
          </p:cNvSpPr>
          <p:nvPr/>
        </p:nvSpPr>
        <p:spPr bwMode="auto">
          <a:xfrm>
            <a:off x="2597150" y="5711825"/>
            <a:ext cx="0" cy="714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31" name="Rectangle 71"/>
          <p:cNvSpPr>
            <a:spLocks noChangeArrowheads="1"/>
          </p:cNvSpPr>
          <p:nvPr/>
        </p:nvSpPr>
        <p:spPr bwMode="auto">
          <a:xfrm>
            <a:off x="2460625" y="5797550"/>
            <a:ext cx="33655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 sz="1200" b="1">
                <a:solidFill>
                  <a:srgbClr val="000000"/>
                </a:solidFill>
                <a:latin typeface="Arial" charset="0"/>
              </a:rPr>
              <a:t>1970</a:t>
            </a:r>
            <a:endParaRPr lang="cs-CZ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232" name="Line 72"/>
          <p:cNvSpPr>
            <a:spLocks noChangeShapeType="1"/>
          </p:cNvSpPr>
          <p:nvPr/>
        </p:nvSpPr>
        <p:spPr bwMode="auto">
          <a:xfrm flipV="1">
            <a:off x="2597150" y="2108200"/>
            <a:ext cx="0" cy="36036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33" name="Line 73"/>
          <p:cNvSpPr>
            <a:spLocks noChangeShapeType="1"/>
          </p:cNvSpPr>
          <p:nvPr/>
        </p:nvSpPr>
        <p:spPr bwMode="auto">
          <a:xfrm>
            <a:off x="2679700" y="5711825"/>
            <a:ext cx="1588" cy="349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34" name="Line 74"/>
          <p:cNvSpPr>
            <a:spLocks noChangeShapeType="1"/>
          </p:cNvSpPr>
          <p:nvPr/>
        </p:nvSpPr>
        <p:spPr bwMode="auto">
          <a:xfrm>
            <a:off x="2762250" y="5711825"/>
            <a:ext cx="1588" cy="349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35" name="Line 75"/>
          <p:cNvSpPr>
            <a:spLocks noChangeShapeType="1"/>
          </p:cNvSpPr>
          <p:nvPr/>
        </p:nvSpPr>
        <p:spPr bwMode="auto">
          <a:xfrm>
            <a:off x="2846388" y="5711825"/>
            <a:ext cx="0" cy="349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36" name="Line 76"/>
          <p:cNvSpPr>
            <a:spLocks noChangeShapeType="1"/>
          </p:cNvSpPr>
          <p:nvPr/>
        </p:nvSpPr>
        <p:spPr bwMode="auto">
          <a:xfrm>
            <a:off x="2928938" y="5711825"/>
            <a:ext cx="0" cy="349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37" name="Line 77"/>
          <p:cNvSpPr>
            <a:spLocks noChangeShapeType="1"/>
          </p:cNvSpPr>
          <p:nvPr/>
        </p:nvSpPr>
        <p:spPr bwMode="auto">
          <a:xfrm>
            <a:off x="3011488" y="5711825"/>
            <a:ext cx="0" cy="349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38" name="Line 78"/>
          <p:cNvSpPr>
            <a:spLocks noChangeShapeType="1"/>
          </p:cNvSpPr>
          <p:nvPr/>
        </p:nvSpPr>
        <p:spPr bwMode="auto">
          <a:xfrm>
            <a:off x="3094038" y="5711825"/>
            <a:ext cx="1587" cy="349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39" name="Line 79"/>
          <p:cNvSpPr>
            <a:spLocks noChangeShapeType="1"/>
          </p:cNvSpPr>
          <p:nvPr/>
        </p:nvSpPr>
        <p:spPr bwMode="auto">
          <a:xfrm>
            <a:off x="3176588" y="5711825"/>
            <a:ext cx="1587" cy="349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40" name="Line 80"/>
          <p:cNvSpPr>
            <a:spLocks noChangeShapeType="1"/>
          </p:cNvSpPr>
          <p:nvPr/>
        </p:nvSpPr>
        <p:spPr bwMode="auto">
          <a:xfrm>
            <a:off x="3260725" y="5711825"/>
            <a:ext cx="0" cy="349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41" name="Line 81"/>
          <p:cNvSpPr>
            <a:spLocks noChangeShapeType="1"/>
          </p:cNvSpPr>
          <p:nvPr/>
        </p:nvSpPr>
        <p:spPr bwMode="auto">
          <a:xfrm>
            <a:off x="3343275" y="5711825"/>
            <a:ext cx="0" cy="349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42" name="Line 82"/>
          <p:cNvSpPr>
            <a:spLocks noChangeShapeType="1"/>
          </p:cNvSpPr>
          <p:nvPr/>
        </p:nvSpPr>
        <p:spPr bwMode="auto">
          <a:xfrm>
            <a:off x="3425825" y="5711825"/>
            <a:ext cx="0" cy="714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43" name="Rectangle 83"/>
          <p:cNvSpPr>
            <a:spLocks noChangeArrowheads="1"/>
          </p:cNvSpPr>
          <p:nvPr/>
        </p:nvSpPr>
        <p:spPr bwMode="auto">
          <a:xfrm>
            <a:off x="3289300" y="5797550"/>
            <a:ext cx="33655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 sz="1200" b="1">
                <a:solidFill>
                  <a:srgbClr val="000000"/>
                </a:solidFill>
                <a:latin typeface="Arial" charset="0"/>
              </a:rPr>
              <a:t>1980</a:t>
            </a:r>
            <a:endParaRPr lang="cs-CZ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244" name="Line 84"/>
          <p:cNvSpPr>
            <a:spLocks noChangeShapeType="1"/>
          </p:cNvSpPr>
          <p:nvPr/>
        </p:nvSpPr>
        <p:spPr bwMode="auto">
          <a:xfrm flipV="1">
            <a:off x="3425825" y="2108200"/>
            <a:ext cx="0" cy="3603625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45" name="Line 85"/>
          <p:cNvSpPr>
            <a:spLocks noChangeShapeType="1"/>
          </p:cNvSpPr>
          <p:nvPr/>
        </p:nvSpPr>
        <p:spPr bwMode="auto">
          <a:xfrm>
            <a:off x="3508375" y="5711825"/>
            <a:ext cx="0" cy="349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46" name="Line 86"/>
          <p:cNvSpPr>
            <a:spLocks noChangeShapeType="1"/>
          </p:cNvSpPr>
          <p:nvPr/>
        </p:nvSpPr>
        <p:spPr bwMode="auto">
          <a:xfrm>
            <a:off x="3590925" y="5711825"/>
            <a:ext cx="0" cy="349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47" name="Line 87"/>
          <p:cNvSpPr>
            <a:spLocks noChangeShapeType="1"/>
          </p:cNvSpPr>
          <p:nvPr/>
        </p:nvSpPr>
        <p:spPr bwMode="auto">
          <a:xfrm>
            <a:off x="3673475" y="5711825"/>
            <a:ext cx="1588" cy="349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48" name="Line 88"/>
          <p:cNvSpPr>
            <a:spLocks noChangeShapeType="1"/>
          </p:cNvSpPr>
          <p:nvPr/>
        </p:nvSpPr>
        <p:spPr bwMode="auto">
          <a:xfrm>
            <a:off x="3756025" y="5711825"/>
            <a:ext cx="1588" cy="349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49" name="Line 89"/>
          <p:cNvSpPr>
            <a:spLocks noChangeShapeType="1"/>
          </p:cNvSpPr>
          <p:nvPr/>
        </p:nvSpPr>
        <p:spPr bwMode="auto">
          <a:xfrm>
            <a:off x="3838575" y="5711825"/>
            <a:ext cx="1588" cy="349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50" name="Line 90"/>
          <p:cNvSpPr>
            <a:spLocks noChangeShapeType="1"/>
          </p:cNvSpPr>
          <p:nvPr/>
        </p:nvSpPr>
        <p:spPr bwMode="auto">
          <a:xfrm>
            <a:off x="3922713" y="5711825"/>
            <a:ext cx="0" cy="349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51" name="Line 91"/>
          <p:cNvSpPr>
            <a:spLocks noChangeShapeType="1"/>
          </p:cNvSpPr>
          <p:nvPr/>
        </p:nvSpPr>
        <p:spPr bwMode="auto">
          <a:xfrm>
            <a:off x="4005263" y="5711825"/>
            <a:ext cx="0" cy="349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52" name="Line 92"/>
          <p:cNvSpPr>
            <a:spLocks noChangeShapeType="1"/>
          </p:cNvSpPr>
          <p:nvPr/>
        </p:nvSpPr>
        <p:spPr bwMode="auto">
          <a:xfrm>
            <a:off x="4087813" y="5711825"/>
            <a:ext cx="1587" cy="349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53" name="Line 93"/>
          <p:cNvSpPr>
            <a:spLocks noChangeShapeType="1"/>
          </p:cNvSpPr>
          <p:nvPr/>
        </p:nvSpPr>
        <p:spPr bwMode="auto">
          <a:xfrm>
            <a:off x="4170363" y="5711825"/>
            <a:ext cx="1587" cy="349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54" name="Line 94"/>
          <p:cNvSpPr>
            <a:spLocks noChangeShapeType="1"/>
          </p:cNvSpPr>
          <p:nvPr/>
        </p:nvSpPr>
        <p:spPr bwMode="auto">
          <a:xfrm>
            <a:off x="4252913" y="5711825"/>
            <a:ext cx="1587" cy="714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55" name="Rectangle 95"/>
          <p:cNvSpPr>
            <a:spLocks noChangeArrowheads="1"/>
          </p:cNvSpPr>
          <p:nvPr/>
        </p:nvSpPr>
        <p:spPr bwMode="auto">
          <a:xfrm>
            <a:off x="4116388" y="5797550"/>
            <a:ext cx="33655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 sz="1200" b="1">
                <a:solidFill>
                  <a:srgbClr val="000000"/>
                </a:solidFill>
                <a:latin typeface="Arial" charset="0"/>
              </a:rPr>
              <a:t>1990</a:t>
            </a:r>
            <a:endParaRPr lang="cs-CZ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256" name="Line 96"/>
          <p:cNvSpPr>
            <a:spLocks noChangeShapeType="1"/>
          </p:cNvSpPr>
          <p:nvPr/>
        </p:nvSpPr>
        <p:spPr bwMode="auto">
          <a:xfrm flipV="1">
            <a:off x="4252913" y="2108200"/>
            <a:ext cx="1587" cy="3603625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57" name="Line 97"/>
          <p:cNvSpPr>
            <a:spLocks noChangeShapeType="1"/>
          </p:cNvSpPr>
          <p:nvPr/>
        </p:nvSpPr>
        <p:spPr bwMode="auto">
          <a:xfrm>
            <a:off x="4337050" y="5711825"/>
            <a:ext cx="0" cy="349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58" name="Line 98"/>
          <p:cNvSpPr>
            <a:spLocks noChangeShapeType="1"/>
          </p:cNvSpPr>
          <p:nvPr/>
        </p:nvSpPr>
        <p:spPr bwMode="auto">
          <a:xfrm>
            <a:off x="4419600" y="5711825"/>
            <a:ext cx="0" cy="349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59" name="Line 99"/>
          <p:cNvSpPr>
            <a:spLocks noChangeShapeType="1"/>
          </p:cNvSpPr>
          <p:nvPr/>
        </p:nvSpPr>
        <p:spPr bwMode="auto">
          <a:xfrm>
            <a:off x="4502150" y="5711825"/>
            <a:ext cx="0" cy="349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60" name="Line 100"/>
          <p:cNvSpPr>
            <a:spLocks noChangeShapeType="1"/>
          </p:cNvSpPr>
          <p:nvPr/>
        </p:nvSpPr>
        <p:spPr bwMode="auto">
          <a:xfrm>
            <a:off x="4584700" y="5711825"/>
            <a:ext cx="0" cy="349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61" name="Line 101"/>
          <p:cNvSpPr>
            <a:spLocks noChangeShapeType="1"/>
          </p:cNvSpPr>
          <p:nvPr/>
        </p:nvSpPr>
        <p:spPr bwMode="auto">
          <a:xfrm>
            <a:off x="4667250" y="5711825"/>
            <a:ext cx="1588" cy="349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62" name="Line 102"/>
          <p:cNvSpPr>
            <a:spLocks noChangeShapeType="1"/>
          </p:cNvSpPr>
          <p:nvPr/>
        </p:nvSpPr>
        <p:spPr bwMode="auto">
          <a:xfrm>
            <a:off x="4749800" y="5711825"/>
            <a:ext cx="1588" cy="349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63" name="Line 103"/>
          <p:cNvSpPr>
            <a:spLocks noChangeShapeType="1"/>
          </p:cNvSpPr>
          <p:nvPr/>
        </p:nvSpPr>
        <p:spPr bwMode="auto">
          <a:xfrm>
            <a:off x="4832350" y="5711825"/>
            <a:ext cx="1588" cy="349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64" name="Line 104"/>
          <p:cNvSpPr>
            <a:spLocks noChangeShapeType="1"/>
          </p:cNvSpPr>
          <p:nvPr/>
        </p:nvSpPr>
        <p:spPr bwMode="auto">
          <a:xfrm>
            <a:off x="4916488" y="5711825"/>
            <a:ext cx="0" cy="349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65" name="Line 105"/>
          <p:cNvSpPr>
            <a:spLocks noChangeShapeType="1"/>
          </p:cNvSpPr>
          <p:nvPr/>
        </p:nvSpPr>
        <p:spPr bwMode="auto">
          <a:xfrm>
            <a:off x="4999038" y="5711825"/>
            <a:ext cx="0" cy="349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66" name="Line 106"/>
          <p:cNvSpPr>
            <a:spLocks noChangeShapeType="1"/>
          </p:cNvSpPr>
          <p:nvPr/>
        </p:nvSpPr>
        <p:spPr bwMode="auto">
          <a:xfrm>
            <a:off x="5081588" y="5711825"/>
            <a:ext cx="1587" cy="714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67" name="Line 107"/>
          <p:cNvSpPr>
            <a:spLocks noChangeShapeType="1"/>
          </p:cNvSpPr>
          <p:nvPr/>
        </p:nvSpPr>
        <p:spPr bwMode="auto">
          <a:xfrm flipV="1">
            <a:off x="5081588" y="2108200"/>
            <a:ext cx="1587" cy="3603625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68" name="Line 108"/>
          <p:cNvSpPr>
            <a:spLocks noChangeShapeType="1"/>
          </p:cNvSpPr>
          <p:nvPr/>
        </p:nvSpPr>
        <p:spPr bwMode="auto">
          <a:xfrm>
            <a:off x="5164138" y="5711825"/>
            <a:ext cx="1587" cy="349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69" name="Line 109"/>
          <p:cNvSpPr>
            <a:spLocks noChangeShapeType="1"/>
          </p:cNvSpPr>
          <p:nvPr/>
        </p:nvSpPr>
        <p:spPr bwMode="auto">
          <a:xfrm>
            <a:off x="5246688" y="5711825"/>
            <a:ext cx="1587" cy="349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70" name="Line 110"/>
          <p:cNvSpPr>
            <a:spLocks noChangeShapeType="1"/>
          </p:cNvSpPr>
          <p:nvPr/>
        </p:nvSpPr>
        <p:spPr bwMode="auto">
          <a:xfrm>
            <a:off x="5330825" y="5711825"/>
            <a:ext cx="0" cy="349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71" name="Line 111"/>
          <p:cNvSpPr>
            <a:spLocks noChangeShapeType="1"/>
          </p:cNvSpPr>
          <p:nvPr/>
        </p:nvSpPr>
        <p:spPr bwMode="auto">
          <a:xfrm>
            <a:off x="5413375" y="5711825"/>
            <a:ext cx="0" cy="349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72" name="Line 112"/>
          <p:cNvSpPr>
            <a:spLocks noChangeShapeType="1"/>
          </p:cNvSpPr>
          <p:nvPr/>
        </p:nvSpPr>
        <p:spPr bwMode="auto">
          <a:xfrm>
            <a:off x="5495925" y="5711825"/>
            <a:ext cx="0" cy="349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73" name="Line 113"/>
          <p:cNvSpPr>
            <a:spLocks noChangeShapeType="1"/>
          </p:cNvSpPr>
          <p:nvPr/>
        </p:nvSpPr>
        <p:spPr bwMode="auto">
          <a:xfrm>
            <a:off x="5578475" y="5711825"/>
            <a:ext cx="0" cy="349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74" name="Line 114"/>
          <p:cNvSpPr>
            <a:spLocks noChangeShapeType="1"/>
          </p:cNvSpPr>
          <p:nvPr/>
        </p:nvSpPr>
        <p:spPr bwMode="auto">
          <a:xfrm>
            <a:off x="5661025" y="5711825"/>
            <a:ext cx="0" cy="349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75" name="Line 115"/>
          <p:cNvSpPr>
            <a:spLocks noChangeShapeType="1"/>
          </p:cNvSpPr>
          <p:nvPr/>
        </p:nvSpPr>
        <p:spPr bwMode="auto">
          <a:xfrm>
            <a:off x="5743575" y="5711825"/>
            <a:ext cx="1588" cy="349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76" name="Line 116"/>
          <p:cNvSpPr>
            <a:spLocks noChangeShapeType="1"/>
          </p:cNvSpPr>
          <p:nvPr/>
        </p:nvSpPr>
        <p:spPr bwMode="auto">
          <a:xfrm>
            <a:off x="5826125" y="5711825"/>
            <a:ext cx="1588" cy="34925"/>
          </a:xfrm>
          <a:prstGeom prst="line">
            <a:avLst/>
          </a:prstGeom>
          <a:noFill/>
          <a:ln w="635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77" name="Line 117"/>
          <p:cNvSpPr>
            <a:spLocks noChangeShapeType="1"/>
          </p:cNvSpPr>
          <p:nvPr/>
        </p:nvSpPr>
        <p:spPr bwMode="auto">
          <a:xfrm>
            <a:off x="5910263" y="5711825"/>
            <a:ext cx="0" cy="7143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78" name="Rectangle 118"/>
          <p:cNvSpPr>
            <a:spLocks noChangeArrowheads="1"/>
          </p:cNvSpPr>
          <p:nvPr/>
        </p:nvSpPr>
        <p:spPr bwMode="auto">
          <a:xfrm>
            <a:off x="5773738" y="5797550"/>
            <a:ext cx="33655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 sz="1200" b="1">
                <a:solidFill>
                  <a:srgbClr val="000000"/>
                </a:solidFill>
                <a:latin typeface="Arial" charset="0"/>
              </a:rPr>
              <a:t>2010</a:t>
            </a:r>
            <a:endParaRPr lang="cs-CZ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279" name="Line 119"/>
          <p:cNvSpPr>
            <a:spLocks noChangeShapeType="1"/>
          </p:cNvSpPr>
          <p:nvPr/>
        </p:nvSpPr>
        <p:spPr bwMode="auto">
          <a:xfrm flipV="1">
            <a:off x="5910263" y="2108200"/>
            <a:ext cx="0" cy="3603625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80" name="Line 120"/>
          <p:cNvSpPr>
            <a:spLocks noChangeShapeType="1"/>
          </p:cNvSpPr>
          <p:nvPr/>
        </p:nvSpPr>
        <p:spPr bwMode="auto">
          <a:xfrm>
            <a:off x="2597150" y="5551488"/>
            <a:ext cx="82550" cy="39687"/>
          </a:xfrm>
          <a:prstGeom prst="line">
            <a:avLst/>
          </a:prstGeom>
          <a:noFill/>
          <a:ln w="38100">
            <a:solidFill>
              <a:srgbClr val="3C5D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81" name="Line 121"/>
          <p:cNvSpPr>
            <a:spLocks noChangeShapeType="1"/>
          </p:cNvSpPr>
          <p:nvPr/>
        </p:nvSpPr>
        <p:spPr bwMode="auto">
          <a:xfrm>
            <a:off x="2679700" y="5591175"/>
            <a:ext cx="82550" cy="120650"/>
          </a:xfrm>
          <a:prstGeom prst="line">
            <a:avLst/>
          </a:prstGeom>
          <a:noFill/>
          <a:ln w="38100">
            <a:solidFill>
              <a:srgbClr val="3C5D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82" name="Line 122"/>
          <p:cNvSpPr>
            <a:spLocks noChangeShapeType="1"/>
          </p:cNvSpPr>
          <p:nvPr/>
        </p:nvSpPr>
        <p:spPr bwMode="auto">
          <a:xfrm flipV="1">
            <a:off x="2846388" y="5551488"/>
            <a:ext cx="82550" cy="160337"/>
          </a:xfrm>
          <a:prstGeom prst="line">
            <a:avLst/>
          </a:prstGeom>
          <a:noFill/>
          <a:ln w="38100">
            <a:solidFill>
              <a:srgbClr val="3C5D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83" name="Line 123"/>
          <p:cNvSpPr>
            <a:spLocks noChangeShapeType="1"/>
          </p:cNvSpPr>
          <p:nvPr/>
        </p:nvSpPr>
        <p:spPr bwMode="auto">
          <a:xfrm flipV="1">
            <a:off x="2928938" y="5472113"/>
            <a:ext cx="82550" cy="79375"/>
          </a:xfrm>
          <a:prstGeom prst="line">
            <a:avLst/>
          </a:prstGeom>
          <a:noFill/>
          <a:ln w="38100">
            <a:solidFill>
              <a:srgbClr val="3C5D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84" name="Line 124"/>
          <p:cNvSpPr>
            <a:spLocks noChangeShapeType="1"/>
          </p:cNvSpPr>
          <p:nvPr/>
        </p:nvSpPr>
        <p:spPr bwMode="auto">
          <a:xfrm flipV="1">
            <a:off x="3011488" y="5151438"/>
            <a:ext cx="82550" cy="320675"/>
          </a:xfrm>
          <a:prstGeom prst="line">
            <a:avLst/>
          </a:prstGeom>
          <a:noFill/>
          <a:ln w="38100">
            <a:solidFill>
              <a:srgbClr val="3C5D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85" name="Line 125"/>
          <p:cNvSpPr>
            <a:spLocks noChangeShapeType="1"/>
          </p:cNvSpPr>
          <p:nvPr/>
        </p:nvSpPr>
        <p:spPr bwMode="auto">
          <a:xfrm>
            <a:off x="3094038" y="5151438"/>
            <a:ext cx="82550" cy="39687"/>
          </a:xfrm>
          <a:prstGeom prst="line">
            <a:avLst/>
          </a:prstGeom>
          <a:noFill/>
          <a:ln w="38100">
            <a:solidFill>
              <a:srgbClr val="3C5D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86" name="Line 126"/>
          <p:cNvSpPr>
            <a:spLocks noChangeShapeType="1"/>
          </p:cNvSpPr>
          <p:nvPr/>
        </p:nvSpPr>
        <p:spPr bwMode="auto">
          <a:xfrm>
            <a:off x="3176588" y="5191125"/>
            <a:ext cx="84137" cy="360363"/>
          </a:xfrm>
          <a:prstGeom prst="line">
            <a:avLst/>
          </a:prstGeom>
          <a:noFill/>
          <a:ln w="38100">
            <a:solidFill>
              <a:srgbClr val="3C5D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87" name="Line 127"/>
          <p:cNvSpPr>
            <a:spLocks noChangeShapeType="1"/>
          </p:cNvSpPr>
          <p:nvPr/>
        </p:nvSpPr>
        <p:spPr bwMode="auto">
          <a:xfrm flipV="1">
            <a:off x="3260725" y="5191125"/>
            <a:ext cx="82550" cy="360363"/>
          </a:xfrm>
          <a:prstGeom prst="line">
            <a:avLst/>
          </a:prstGeom>
          <a:noFill/>
          <a:ln w="38100">
            <a:solidFill>
              <a:srgbClr val="3C5D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88" name="Line 128"/>
          <p:cNvSpPr>
            <a:spLocks noChangeShapeType="1"/>
          </p:cNvSpPr>
          <p:nvPr/>
        </p:nvSpPr>
        <p:spPr bwMode="auto">
          <a:xfrm>
            <a:off x="3343275" y="5191125"/>
            <a:ext cx="82550" cy="241300"/>
          </a:xfrm>
          <a:prstGeom prst="line">
            <a:avLst/>
          </a:prstGeom>
          <a:noFill/>
          <a:ln w="38100">
            <a:solidFill>
              <a:srgbClr val="3C5D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89" name="Line 129"/>
          <p:cNvSpPr>
            <a:spLocks noChangeShapeType="1"/>
          </p:cNvSpPr>
          <p:nvPr/>
        </p:nvSpPr>
        <p:spPr bwMode="auto">
          <a:xfrm flipV="1">
            <a:off x="3425825" y="5232400"/>
            <a:ext cx="82550" cy="200025"/>
          </a:xfrm>
          <a:prstGeom prst="line">
            <a:avLst/>
          </a:prstGeom>
          <a:noFill/>
          <a:ln w="38100">
            <a:solidFill>
              <a:srgbClr val="3C5D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90" name="Line 130"/>
          <p:cNvSpPr>
            <a:spLocks noChangeShapeType="1"/>
          </p:cNvSpPr>
          <p:nvPr/>
        </p:nvSpPr>
        <p:spPr bwMode="auto">
          <a:xfrm>
            <a:off x="3508375" y="5232400"/>
            <a:ext cx="82550" cy="158750"/>
          </a:xfrm>
          <a:prstGeom prst="line">
            <a:avLst/>
          </a:prstGeom>
          <a:noFill/>
          <a:ln w="38100">
            <a:solidFill>
              <a:srgbClr val="3C5D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91" name="Line 131"/>
          <p:cNvSpPr>
            <a:spLocks noChangeShapeType="1"/>
          </p:cNvSpPr>
          <p:nvPr/>
        </p:nvSpPr>
        <p:spPr bwMode="auto">
          <a:xfrm>
            <a:off x="3590925" y="5391150"/>
            <a:ext cx="82550" cy="80963"/>
          </a:xfrm>
          <a:prstGeom prst="line">
            <a:avLst/>
          </a:prstGeom>
          <a:noFill/>
          <a:ln w="38100">
            <a:solidFill>
              <a:srgbClr val="3C5D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92" name="Line 132"/>
          <p:cNvSpPr>
            <a:spLocks noChangeShapeType="1"/>
          </p:cNvSpPr>
          <p:nvPr/>
        </p:nvSpPr>
        <p:spPr bwMode="auto">
          <a:xfrm flipV="1">
            <a:off x="3673475" y="5351463"/>
            <a:ext cx="82550" cy="120650"/>
          </a:xfrm>
          <a:prstGeom prst="line">
            <a:avLst/>
          </a:prstGeom>
          <a:noFill/>
          <a:ln w="38100">
            <a:solidFill>
              <a:srgbClr val="3C5D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93" name="Line 133"/>
          <p:cNvSpPr>
            <a:spLocks noChangeShapeType="1"/>
          </p:cNvSpPr>
          <p:nvPr/>
        </p:nvSpPr>
        <p:spPr bwMode="auto">
          <a:xfrm flipV="1">
            <a:off x="3756025" y="5232400"/>
            <a:ext cx="82550" cy="119063"/>
          </a:xfrm>
          <a:prstGeom prst="line">
            <a:avLst/>
          </a:prstGeom>
          <a:noFill/>
          <a:ln w="38100">
            <a:solidFill>
              <a:srgbClr val="3C5D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94" name="Line 134"/>
          <p:cNvSpPr>
            <a:spLocks noChangeShapeType="1"/>
          </p:cNvSpPr>
          <p:nvPr/>
        </p:nvSpPr>
        <p:spPr bwMode="auto">
          <a:xfrm flipV="1">
            <a:off x="3838575" y="5111750"/>
            <a:ext cx="84138" cy="120650"/>
          </a:xfrm>
          <a:prstGeom prst="line">
            <a:avLst/>
          </a:prstGeom>
          <a:noFill/>
          <a:ln w="38100">
            <a:solidFill>
              <a:srgbClr val="3C5D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95" name="Line 135"/>
          <p:cNvSpPr>
            <a:spLocks noChangeShapeType="1"/>
          </p:cNvSpPr>
          <p:nvPr/>
        </p:nvSpPr>
        <p:spPr bwMode="auto">
          <a:xfrm flipV="1">
            <a:off x="3922713" y="5030788"/>
            <a:ext cx="82550" cy="80962"/>
          </a:xfrm>
          <a:prstGeom prst="line">
            <a:avLst/>
          </a:prstGeom>
          <a:noFill/>
          <a:ln w="38100">
            <a:solidFill>
              <a:srgbClr val="3C5D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96" name="Line 136"/>
          <p:cNvSpPr>
            <a:spLocks noChangeShapeType="1"/>
          </p:cNvSpPr>
          <p:nvPr/>
        </p:nvSpPr>
        <p:spPr bwMode="auto">
          <a:xfrm flipV="1">
            <a:off x="4005263" y="4391025"/>
            <a:ext cx="82550" cy="639763"/>
          </a:xfrm>
          <a:prstGeom prst="line">
            <a:avLst/>
          </a:prstGeom>
          <a:noFill/>
          <a:ln w="38100">
            <a:solidFill>
              <a:srgbClr val="3C5D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97" name="Line 137"/>
          <p:cNvSpPr>
            <a:spLocks noChangeShapeType="1"/>
          </p:cNvSpPr>
          <p:nvPr/>
        </p:nvSpPr>
        <p:spPr bwMode="auto">
          <a:xfrm flipV="1">
            <a:off x="4087813" y="4230688"/>
            <a:ext cx="82550" cy="160337"/>
          </a:xfrm>
          <a:prstGeom prst="line">
            <a:avLst/>
          </a:prstGeom>
          <a:noFill/>
          <a:ln w="38100">
            <a:solidFill>
              <a:srgbClr val="3C5D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98" name="Line 138"/>
          <p:cNvSpPr>
            <a:spLocks noChangeShapeType="1"/>
          </p:cNvSpPr>
          <p:nvPr/>
        </p:nvSpPr>
        <p:spPr bwMode="auto">
          <a:xfrm flipV="1">
            <a:off x="4170363" y="4070350"/>
            <a:ext cx="82550" cy="160338"/>
          </a:xfrm>
          <a:prstGeom prst="line">
            <a:avLst/>
          </a:prstGeom>
          <a:noFill/>
          <a:ln w="38100">
            <a:solidFill>
              <a:srgbClr val="3C5D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299" name="Line 139"/>
          <p:cNvSpPr>
            <a:spLocks noChangeShapeType="1"/>
          </p:cNvSpPr>
          <p:nvPr/>
        </p:nvSpPr>
        <p:spPr bwMode="auto">
          <a:xfrm>
            <a:off x="4252913" y="4070350"/>
            <a:ext cx="84137" cy="479425"/>
          </a:xfrm>
          <a:prstGeom prst="line">
            <a:avLst/>
          </a:prstGeom>
          <a:noFill/>
          <a:ln w="38100">
            <a:solidFill>
              <a:srgbClr val="3C5D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300" name="Line 140"/>
          <p:cNvSpPr>
            <a:spLocks noChangeShapeType="1"/>
          </p:cNvSpPr>
          <p:nvPr/>
        </p:nvSpPr>
        <p:spPr bwMode="auto">
          <a:xfrm flipV="1">
            <a:off x="4337050" y="4351338"/>
            <a:ext cx="82550" cy="198437"/>
          </a:xfrm>
          <a:prstGeom prst="line">
            <a:avLst/>
          </a:prstGeom>
          <a:noFill/>
          <a:ln w="38100">
            <a:solidFill>
              <a:srgbClr val="3C5D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301" name="Line 141"/>
          <p:cNvSpPr>
            <a:spLocks noChangeShapeType="1"/>
          </p:cNvSpPr>
          <p:nvPr/>
        </p:nvSpPr>
        <p:spPr bwMode="auto">
          <a:xfrm>
            <a:off x="4419600" y="4351338"/>
            <a:ext cx="82550" cy="79375"/>
          </a:xfrm>
          <a:prstGeom prst="line">
            <a:avLst/>
          </a:prstGeom>
          <a:noFill/>
          <a:ln w="38100">
            <a:solidFill>
              <a:srgbClr val="3C5D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302" name="Line 142"/>
          <p:cNvSpPr>
            <a:spLocks noChangeShapeType="1"/>
          </p:cNvSpPr>
          <p:nvPr/>
        </p:nvSpPr>
        <p:spPr bwMode="auto">
          <a:xfrm flipV="1">
            <a:off x="4502150" y="4110038"/>
            <a:ext cx="82550" cy="320675"/>
          </a:xfrm>
          <a:prstGeom prst="line">
            <a:avLst/>
          </a:prstGeom>
          <a:noFill/>
          <a:ln w="38100">
            <a:solidFill>
              <a:srgbClr val="3C5D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303" name="Line 143"/>
          <p:cNvSpPr>
            <a:spLocks noChangeShapeType="1"/>
          </p:cNvSpPr>
          <p:nvPr/>
        </p:nvSpPr>
        <p:spPr bwMode="auto">
          <a:xfrm>
            <a:off x="4584700" y="4110038"/>
            <a:ext cx="82550" cy="601662"/>
          </a:xfrm>
          <a:prstGeom prst="line">
            <a:avLst/>
          </a:prstGeom>
          <a:noFill/>
          <a:ln w="38100">
            <a:solidFill>
              <a:srgbClr val="3C5D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304" name="Line 144"/>
          <p:cNvSpPr>
            <a:spLocks noChangeShapeType="1"/>
          </p:cNvSpPr>
          <p:nvPr/>
        </p:nvSpPr>
        <p:spPr bwMode="auto">
          <a:xfrm flipV="1">
            <a:off x="4667250" y="4470400"/>
            <a:ext cx="82550" cy="241300"/>
          </a:xfrm>
          <a:prstGeom prst="line">
            <a:avLst/>
          </a:prstGeom>
          <a:noFill/>
          <a:ln w="38100">
            <a:solidFill>
              <a:srgbClr val="3C5D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305" name="Line 145"/>
          <p:cNvSpPr>
            <a:spLocks noChangeShapeType="1"/>
          </p:cNvSpPr>
          <p:nvPr/>
        </p:nvSpPr>
        <p:spPr bwMode="auto">
          <a:xfrm flipV="1">
            <a:off x="4749800" y="4030663"/>
            <a:ext cx="82550" cy="439737"/>
          </a:xfrm>
          <a:prstGeom prst="line">
            <a:avLst/>
          </a:prstGeom>
          <a:noFill/>
          <a:ln w="38100">
            <a:solidFill>
              <a:srgbClr val="3C5D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306" name="Line 146"/>
          <p:cNvSpPr>
            <a:spLocks noChangeShapeType="1"/>
          </p:cNvSpPr>
          <p:nvPr/>
        </p:nvSpPr>
        <p:spPr bwMode="auto">
          <a:xfrm flipV="1">
            <a:off x="4832350" y="3951288"/>
            <a:ext cx="84138" cy="79375"/>
          </a:xfrm>
          <a:prstGeom prst="line">
            <a:avLst/>
          </a:prstGeom>
          <a:noFill/>
          <a:ln w="38100">
            <a:solidFill>
              <a:srgbClr val="3C5D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307" name="Line 147"/>
          <p:cNvSpPr>
            <a:spLocks noChangeShapeType="1"/>
          </p:cNvSpPr>
          <p:nvPr/>
        </p:nvSpPr>
        <p:spPr bwMode="auto">
          <a:xfrm flipV="1">
            <a:off x="4916488" y="3589338"/>
            <a:ext cx="82550" cy="361950"/>
          </a:xfrm>
          <a:prstGeom prst="line">
            <a:avLst/>
          </a:prstGeom>
          <a:noFill/>
          <a:ln w="38100">
            <a:solidFill>
              <a:srgbClr val="3C5D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308" name="Line 148"/>
          <p:cNvSpPr>
            <a:spLocks noChangeShapeType="1"/>
          </p:cNvSpPr>
          <p:nvPr/>
        </p:nvSpPr>
        <p:spPr bwMode="auto">
          <a:xfrm>
            <a:off x="4999038" y="3589338"/>
            <a:ext cx="82550" cy="41275"/>
          </a:xfrm>
          <a:prstGeom prst="line">
            <a:avLst/>
          </a:prstGeom>
          <a:noFill/>
          <a:ln w="38100">
            <a:solidFill>
              <a:srgbClr val="3C5D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309" name="Line 149"/>
          <p:cNvSpPr>
            <a:spLocks noChangeShapeType="1"/>
          </p:cNvSpPr>
          <p:nvPr/>
        </p:nvSpPr>
        <p:spPr bwMode="auto">
          <a:xfrm flipV="1">
            <a:off x="5081588" y="3389313"/>
            <a:ext cx="82550" cy="241300"/>
          </a:xfrm>
          <a:prstGeom prst="line">
            <a:avLst/>
          </a:prstGeom>
          <a:noFill/>
          <a:ln w="38100">
            <a:solidFill>
              <a:srgbClr val="3C5D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310" name="Line 150"/>
          <p:cNvSpPr>
            <a:spLocks noChangeShapeType="1"/>
          </p:cNvSpPr>
          <p:nvPr/>
        </p:nvSpPr>
        <p:spPr bwMode="auto">
          <a:xfrm flipV="1">
            <a:off x="5164138" y="3109913"/>
            <a:ext cx="82550" cy="279400"/>
          </a:xfrm>
          <a:prstGeom prst="line">
            <a:avLst/>
          </a:prstGeom>
          <a:noFill/>
          <a:ln w="38100">
            <a:solidFill>
              <a:srgbClr val="3C5D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311" name="Line 151"/>
          <p:cNvSpPr>
            <a:spLocks noChangeShapeType="1"/>
          </p:cNvSpPr>
          <p:nvPr/>
        </p:nvSpPr>
        <p:spPr bwMode="auto">
          <a:xfrm flipV="1">
            <a:off x="5246688" y="2789238"/>
            <a:ext cx="84137" cy="320675"/>
          </a:xfrm>
          <a:prstGeom prst="line">
            <a:avLst/>
          </a:prstGeom>
          <a:noFill/>
          <a:ln w="38100">
            <a:solidFill>
              <a:srgbClr val="3C5D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312" name="Line 152"/>
          <p:cNvSpPr>
            <a:spLocks noChangeShapeType="1"/>
          </p:cNvSpPr>
          <p:nvPr/>
        </p:nvSpPr>
        <p:spPr bwMode="auto">
          <a:xfrm flipV="1">
            <a:off x="5330825" y="2589213"/>
            <a:ext cx="82550" cy="200025"/>
          </a:xfrm>
          <a:prstGeom prst="line">
            <a:avLst/>
          </a:prstGeom>
          <a:noFill/>
          <a:ln w="38100">
            <a:solidFill>
              <a:srgbClr val="3C5D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313" name="Line 153"/>
          <p:cNvSpPr>
            <a:spLocks noChangeShapeType="1"/>
          </p:cNvSpPr>
          <p:nvPr/>
        </p:nvSpPr>
        <p:spPr bwMode="auto">
          <a:xfrm>
            <a:off x="5413375" y="2589213"/>
            <a:ext cx="82550" cy="160337"/>
          </a:xfrm>
          <a:prstGeom prst="line">
            <a:avLst/>
          </a:prstGeom>
          <a:noFill/>
          <a:ln w="38100">
            <a:solidFill>
              <a:srgbClr val="3C5D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314" name="Line 154"/>
          <p:cNvSpPr>
            <a:spLocks noChangeShapeType="1"/>
          </p:cNvSpPr>
          <p:nvPr/>
        </p:nvSpPr>
        <p:spPr bwMode="auto">
          <a:xfrm flipV="1">
            <a:off x="5495925" y="2509838"/>
            <a:ext cx="82550" cy="239712"/>
          </a:xfrm>
          <a:prstGeom prst="line">
            <a:avLst/>
          </a:prstGeom>
          <a:noFill/>
          <a:ln w="38100">
            <a:solidFill>
              <a:srgbClr val="3C5D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315" name="Line 155"/>
          <p:cNvSpPr>
            <a:spLocks noChangeShapeType="1"/>
          </p:cNvSpPr>
          <p:nvPr/>
        </p:nvSpPr>
        <p:spPr bwMode="auto">
          <a:xfrm flipV="1">
            <a:off x="5578475" y="2308225"/>
            <a:ext cx="82550" cy="201613"/>
          </a:xfrm>
          <a:prstGeom prst="line">
            <a:avLst/>
          </a:prstGeom>
          <a:noFill/>
          <a:ln w="38100">
            <a:solidFill>
              <a:srgbClr val="3C5D7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316" name="Line 156"/>
          <p:cNvSpPr>
            <a:spLocks noChangeShapeType="1"/>
          </p:cNvSpPr>
          <p:nvPr/>
        </p:nvSpPr>
        <p:spPr bwMode="auto">
          <a:xfrm flipV="1">
            <a:off x="4502150" y="4951413"/>
            <a:ext cx="82550" cy="319087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317" name="Line 157"/>
          <p:cNvSpPr>
            <a:spLocks noChangeShapeType="1"/>
          </p:cNvSpPr>
          <p:nvPr/>
        </p:nvSpPr>
        <p:spPr bwMode="auto">
          <a:xfrm flipV="1">
            <a:off x="4584700" y="4549775"/>
            <a:ext cx="82550" cy="401638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318" name="Line 158"/>
          <p:cNvSpPr>
            <a:spLocks noChangeShapeType="1"/>
          </p:cNvSpPr>
          <p:nvPr/>
        </p:nvSpPr>
        <p:spPr bwMode="auto">
          <a:xfrm flipV="1">
            <a:off x="4667250" y="4270375"/>
            <a:ext cx="82550" cy="27940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319" name="Line 159"/>
          <p:cNvSpPr>
            <a:spLocks noChangeShapeType="1"/>
          </p:cNvSpPr>
          <p:nvPr/>
        </p:nvSpPr>
        <p:spPr bwMode="auto">
          <a:xfrm>
            <a:off x="4749800" y="4270375"/>
            <a:ext cx="82550" cy="320675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320" name="Line 160"/>
          <p:cNvSpPr>
            <a:spLocks noChangeShapeType="1"/>
          </p:cNvSpPr>
          <p:nvPr/>
        </p:nvSpPr>
        <p:spPr bwMode="auto">
          <a:xfrm flipV="1">
            <a:off x="4832350" y="4430713"/>
            <a:ext cx="84138" cy="160337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321" name="Line 161"/>
          <p:cNvSpPr>
            <a:spLocks noChangeShapeType="1"/>
          </p:cNvSpPr>
          <p:nvPr/>
        </p:nvSpPr>
        <p:spPr bwMode="auto">
          <a:xfrm flipV="1">
            <a:off x="4916488" y="4351338"/>
            <a:ext cx="82550" cy="79375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322" name="Line 162"/>
          <p:cNvSpPr>
            <a:spLocks noChangeShapeType="1"/>
          </p:cNvSpPr>
          <p:nvPr/>
        </p:nvSpPr>
        <p:spPr bwMode="auto">
          <a:xfrm>
            <a:off x="4999038" y="4351338"/>
            <a:ext cx="82550" cy="319087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323" name="Line 163"/>
          <p:cNvSpPr>
            <a:spLocks noChangeShapeType="1"/>
          </p:cNvSpPr>
          <p:nvPr/>
        </p:nvSpPr>
        <p:spPr bwMode="auto">
          <a:xfrm>
            <a:off x="5081588" y="4670425"/>
            <a:ext cx="82550" cy="320675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324" name="Line 164"/>
          <p:cNvSpPr>
            <a:spLocks noChangeShapeType="1"/>
          </p:cNvSpPr>
          <p:nvPr/>
        </p:nvSpPr>
        <p:spPr bwMode="auto">
          <a:xfrm flipV="1">
            <a:off x="5164138" y="4591050"/>
            <a:ext cx="82550" cy="40005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325" name="Line 165"/>
          <p:cNvSpPr>
            <a:spLocks noChangeShapeType="1"/>
          </p:cNvSpPr>
          <p:nvPr/>
        </p:nvSpPr>
        <p:spPr bwMode="auto">
          <a:xfrm flipV="1">
            <a:off x="5246688" y="4470400"/>
            <a:ext cx="84137" cy="12065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326" name="Line 166"/>
          <p:cNvSpPr>
            <a:spLocks noChangeShapeType="1"/>
          </p:cNvSpPr>
          <p:nvPr/>
        </p:nvSpPr>
        <p:spPr bwMode="auto">
          <a:xfrm flipV="1">
            <a:off x="5330825" y="3990975"/>
            <a:ext cx="82550" cy="479425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327" name="Line 167"/>
          <p:cNvSpPr>
            <a:spLocks noChangeShapeType="1"/>
          </p:cNvSpPr>
          <p:nvPr/>
        </p:nvSpPr>
        <p:spPr bwMode="auto">
          <a:xfrm>
            <a:off x="5413375" y="3990975"/>
            <a:ext cx="82550" cy="15875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328" name="Line 168"/>
          <p:cNvSpPr>
            <a:spLocks noChangeShapeType="1"/>
          </p:cNvSpPr>
          <p:nvPr/>
        </p:nvSpPr>
        <p:spPr bwMode="auto">
          <a:xfrm>
            <a:off x="5495925" y="4149725"/>
            <a:ext cx="82550" cy="400050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329" name="Line 169"/>
          <p:cNvSpPr>
            <a:spLocks noChangeShapeType="1"/>
          </p:cNvSpPr>
          <p:nvPr/>
        </p:nvSpPr>
        <p:spPr bwMode="auto">
          <a:xfrm>
            <a:off x="5578475" y="4549775"/>
            <a:ext cx="82550" cy="201613"/>
          </a:xfrm>
          <a:prstGeom prst="line">
            <a:avLst/>
          </a:prstGeom>
          <a:noFill/>
          <a:ln w="57150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92330" name="Text Box 170"/>
          <p:cNvSpPr txBox="1">
            <a:spLocks noChangeArrowheads="1"/>
          </p:cNvSpPr>
          <p:nvPr/>
        </p:nvSpPr>
        <p:spPr bwMode="auto">
          <a:xfrm>
            <a:off x="5916613" y="4481513"/>
            <a:ext cx="1420812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1400" b="1">
                <a:solidFill>
                  <a:srgbClr val="CC0000"/>
                </a:solidFill>
                <a:latin typeface="Arial" charset="0"/>
              </a:rPr>
              <a:t>ČESKÁ REPUBLIKA</a:t>
            </a:r>
          </a:p>
        </p:txBody>
      </p:sp>
      <p:sp>
        <p:nvSpPr>
          <p:cNvPr id="92331" name="Text Box 171"/>
          <p:cNvSpPr txBox="1">
            <a:spLocks noChangeArrowheads="1"/>
          </p:cNvSpPr>
          <p:nvPr/>
        </p:nvSpPr>
        <p:spPr bwMode="auto">
          <a:xfrm>
            <a:off x="5918200" y="2260600"/>
            <a:ext cx="1231900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1400" b="1">
                <a:solidFill>
                  <a:srgbClr val="3C5D7E"/>
                </a:solidFill>
                <a:latin typeface="Arial" charset="0"/>
              </a:rPr>
              <a:t>ŠVÉDSKO</a:t>
            </a:r>
          </a:p>
        </p:txBody>
      </p:sp>
      <p:sp>
        <p:nvSpPr>
          <p:cNvPr id="92332" name="Rectangle 172"/>
          <p:cNvSpPr>
            <a:spLocks noChangeArrowheads="1"/>
          </p:cNvSpPr>
          <p:nvPr/>
        </p:nvSpPr>
        <p:spPr bwMode="auto">
          <a:xfrm>
            <a:off x="4919663" y="5803900"/>
            <a:ext cx="336550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 sz="1200" b="1">
                <a:solidFill>
                  <a:srgbClr val="000000"/>
                </a:solidFill>
                <a:latin typeface="Arial" charset="0"/>
              </a:rPr>
              <a:t>2000</a:t>
            </a:r>
            <a:endParaRPr lang="cs-CZ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333" name="Text Box 173"/>
          <p:cNvSpPr txBox="1">
            <a:spLocks noChangeArrowheads="1"/>
          </p:cNvSpPr>
          <p:nvPr/>
        </p:nvSpPr>
        <p:spPr bwMode="auto">
          <a:xfrm>
            <a:off x="2165350" y="1749425"/>
            <a:ext cx="167005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1200" b="1">
                <a:solidFill>
                  <a:srgbClr val="000000"/>
                </a:solidFill>
                <a:latin typeface="Arial" charset="0"/>
              </a:rPr>
              <a:t>kilogramy zeleniny</a:t>
            </a:r>
            <a:endParaRPr lang="cs-CZ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92334" name="Text Box 174"/>
          <p:cNvSpPr txBox="1">
            <a:spLocks noChangeArrowheads="1"/>
          </p:cNvSpPr>
          <p:nvPr/>
        </p:nvSpPr>
        <p:spPr bwMode="auto">
          <a:xfrm>
            <a:off x="4972050" y="5940425"/>
            <a:ext cx="13335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1200" b="1">
                <a:solidFill>
                  <a:srgbClr val="000000"/>
                </a:solidFill>
                <a:latin typeface="Arial" charset="0"/>
              </a:rPr>
              <a:t>kalendářní roky</a:t>
            </a:r>
            <a:endParaRPr lang="cs-CZ" b="1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7488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86" name="Group 2"/>
          <p:cNvGrpSpPr>
            <a:grpSpLocks/>
          </p:cNvGrpSpPr>
          <p:nvPr/>
        </p:nvGrpSpPr>
        <p:grpSpPr bwMode="auto">
          <a:xfrm>
            <a:off x="914400" y="533400"/>
            <a:ext cx="7639050" cy="4114800"/>
            <a:chOff x="543" y="2462"/>
            <a:chExt cx="3756" cy="1858"/>
          </a:xfrm>
        </p:grpSpPr>
        <p:sp>
          <p:nvSpPr>
            <p:cNvPr id="93188" name="Line 3"/>
            <p:cNvSpPr>
              <a:spLocks noChangeShapeType="1"/>
            </p:cNvSpPr>
            <p:nvPr/>
          </p:nvSpPr>
          <p:spPr bwMode="auto">
            <a:xfrm flipV="1">
              <a:off x="789" y="2680"/>
              <a:ext cx="1" cy="135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189" name="Line 4"/>
            <p:cNvSpPr>
              <a:spLocks noChangeShapeType="1"/>
            </p:cNvSpPr>
            <p:nvPr/>
          </p:nvSpPr>
          <p:spPr bwMode="auto">
            <a:xfrm flipH="1">
              <a:off x="764" y="4038"/>
              <a:ext cx="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190" name="Rectangle 5"/>
            <p:cNvSpPr>
              <a:spLocks noChangeArrowheads="1"/>
            </p:cNvSpPr>
            <p:nvPr/>
          </p:nvSpPr>
          <p:spPr bwMode="auto">
            <a:xfrm>
              <a:off x="597" y="3998"/>
              <a:ext cx="134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/>
            <a:p>
              <a:pPr eaLnBrk="0" hangingPunct="0"/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300</a:t>
              </a:r>
              <a:endParaRPr lang="cs-CZ" sz="1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3191" name="Line 6"/>
            <p:cNvSpPr>
              <a:spLocks noChangeShapeType="1"/>
            </p:cNvSpPr>
            <p:nvPr/>
          </p:nvSpPr>
          <p:spPr bwMode="auto">
            <a:xfrm>
              <a:off x="789" y="4038"/>
              <a:ext cx="147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192" name="Line 7"/>
            <p:cNvSpPr>
              <a:spLocks noChangeShapeType="1"/>
            </p:cNvSpPr>
            <p:nvPr/>
          </p:nvSpPr>
          <p:spPr bwMode="auto">
            <a:xfrm flipH="1">
              <a:off x="776" y="3993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193" name="Line 8"/>
            <p:cNvSpPr>
              <a:spLocks noChangeShapeType="1"/>
            </p:cNvSpPr>
            <p:nvPr/>
          </p:nvSpPr>
          <p:spPr bwMode="auto">
            <a:xfrm flipH="1">
              <a:off x="776" y="3948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194" name="Line 9"/>
            <p:cNvSpPr>
              <a:spLocks noChangeShapeType="1"/>
            </p:cNvSpPr>
            <p:nvPr/>
          </p:nvSpPr>
          <p:spPr bwMode="auto">
            <a:xfrm flipH="1">
              <a:off x="776" y="3902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195" name="Line 10"/>
            <p:cNvSpPr>
              <a:spLocks noChangeShapeType="1"/>
            </p:cNvSpPr>
            <p:nvPr/>
          </p:nvSpPr>
          <p:spPr bwMode="auto">
            <a:xfrm flipH="1">
              <a:off x="776" y="3856"/>
              <a:ext cx="1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196" name="Line 11"/>
            <p:cNvSpPr>
              <a:spLocks noChangeShapeType="1"/>
            </p:cNvSpPr>
            <p:nvPr/>
          </p:nvSpPr>
          <p:spPr bwMode="auto">
            <a:xfrm flipH="1">
              <a:off x="764" y="3812"/>
              <a:ext cx="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197" name="Rectangle 12"/>
            <p:cNvSpPr>
              <a:spLocks noChangeArrowheads="1"/>
            </p:cNvSpPr>
            <p:nvPr/>
          </p:nvSpPr>
          <p:spPr bwMode="auto">
            <a:xfrm>
              <a:off x="591" y="3775"/>
              <a:ext cx="133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/>
            <a:p>
              <a:pPr eaLnBrk="0" hangingPunct="0"/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400</a:t>
              </a:r>
              <a:endParaRPr lang="cs-CZ" sz="1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3198" name="Line 13"/>
            <p:cNvSpPr>
              <a:spLocks noChangeShapeType="1"/>
            </p:cNvSpPr>
            <p:nvPr/>
          </p:nvSpPr>
          <p:spPr bwMode="auto">
            <a:xfrm>
              <a:off x="789" y="3812"/>
              <a:ext cx="147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199" name="Line 14"/>
            <p:cNvSpPr>
              <a:spLocks noChangeShapeType="1"/>
            </p:cNvSpPr>
            <p:nvPr/>
          </p:nvSpPr>
          <p:spPr bwMode="auto">
            <a:xfrm flipH="1">
              <a:off x="776" y="3766"/>
              <a:ext cx="1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00" name="Line 15"/>
            <p:cNvSpPr>
              <a:spLocks noChangeShapeType="1"/>
            </p:cNvSpPr>
            <p:nvPr/>
          </p:nvSpPr>
          <p:spPr bwMode="auto">
            <a:xfrm flipH="1">
              <a:off x="776" y="3721"/>
              <a:ext cx="1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01" name="Line 16"/>
            <p:cNvSpPr>
              <a:spLocks noChangeShapeType="1"/>
            </p:cNvSpPr>
            <p:nvPr/>
          </p:nvSpPr>
          <p:spPr bwMode="auto">
            <a:xfrm flipH="1">
              <a:off x="776" y="3676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02" name="Line 17"/>
            <p:cNvSpPr>
              <a:spLocks noChangeShapeType="1"/>
            </p:cNvSpPr>
            <p:nvPr/>
          </p:nvSpPr>
          <p:spPr bwMode="auto">
            <a:xfrm flipH="1">
              <a:off x="776" y="3630"/>
              <a:ext cx="1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03" name="Line 18"/>
            <p:cNvSpPr>
              <a:spLocks noChangeShapeType="1"/>
            </p:cNvSpPr>
            <p:nvPr/>
          </p:nvSpPr>
          <p:spPr bwMode="auto">
            <a:xfrm flipH="1">
              <a:off x="764" y="3586"/>
              <a:ext cx="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04" name="Rectangle 19"/>
            <p:cNvSpPr>
              <a:spLocks noChangeArrowheads="1"/>
            </p:cNvSpPr>
            <p:nvPr/>
          </p:nvSpPr>
          <p:spPr bwMode="auto">
            <a:xfrm>
              <a:off x="592" y="3541"/>
              <a:ext cx="133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/>
            <a:p>
              <a:pPr eaLnBrk="0" hangingPunct="0"/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500</a:t>
              </a:r>
              <a:endParaRPr lang="cs-CZ" sz="1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3205" name="Line 20"/>
            <p:cNvSpPr>
              <a:spLocks noChangeShapeType="1"/>
            </p:cNvSpPr>
            <p:nvPr/>
          </p:nvSpPr>
          <p:spPr bwMode="auto">
            <a:xfrm>
              <a:off x="789" y="3586"/>
              <a:ext cx="147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06" name="Line 21"/>
            <p:cNvSpPr>
              <a:spLocks noChangeShapeType="1"/>
            </p:cNvSpPr>
            <p:nvPr/>
          </p:nvSpPr>
          <p:spPr bwMode="auto">
            <a:xfrm flipH="1">
              <a:off x="776" y="3540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07" name="Line 22"/>
            <p:cNvSpPr>
              <a:spLocks noChangeShapeType="1"/>
            </p:cNvSpPr>
            <p:nvPr/>
          </p:nvSpPr>
          <p:spPr bwMode="auto">
            <a:xfrm flipH="1">
              <a:off x="776" y="3494"/>
              <a:ext cx="1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08" name="Line 23"/>
            <p:cNvSpPr>
              <a:spLocks noChangeShapeType="1"/>
            </p:cNvSpPr>
            <p:nvPr/>
          </p:nvSpPr>
          <p:spPr bwMode="auto">
            <a:xfrm flipH="1">
              <a:off x="776" y="3449"/>
              <a:ext cx="1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09" name="Line 24"/>
            <p:cNvSpPr>
              <a:spLocks noChangeShapeType="1"/>
            </p:cNvSpPr>
            <p:nvPr/>
          </p:nvSpPr>
          <p:spPr bwMode="auto">
            <a:xfrm flipH="1">
              <a:off x="776" y="3404"/>
              <a:ext cx="1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10" name="Line 25"/>
            <p:cNvSpPr>
              <a:spLocks noChangeShapeType="1"/>
            </p:cNvSpPr>
            <p:nvPr/>
          </p:nvSpPr>
          <p:spPr bwMode="auto">
            <a:xfrm flipH="1">
              <a:off x="764" y="3359"/>
              <a:ext cx="25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11" name="Rectangle 26"/>
            <p:cNvSpPr>
              <a:spLocks noChangeArrowheads="1"/>
            </p:cNvSpPr>
            <p:nvPr/>
          </p:nvSpPr>
          <p:spPr bwMode="auto">
            <a:xfrm>
              <a:off x="589" y="3321"/>
              <a:ext cx="133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/>
            <a:p>
              <a:pPr eaLnBrk="0" hangingPunct="0"/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600</a:t>
              </a:r>
              <a:endParaRPr lang="cs-CZ" sz="1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3212" name="Line 27"/>
            <p:cNvSpPr>
              <a:spLocks noChangeShapeType="1"/>
            </p:cNvSpPr>
            <p:nvPr/>
          </p:nvSpPr>
          <p:spPr bwMode="auto">
            <a:xfrm>
              <a:off x="789" y="3359"/>
              <a:ext cx="147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13" name="Line 28"/>
            <p:cNvSpPr>
              <a:spLocks noChangeShapeType="1"/>
            </p:cNvSpPr>
            <p:nvPr/>
          </p:nvSpPr>
          <p:spPr bwMode="auto">
            <a:xfrm flipH="1">
              <a:off x="776" y="3314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14" name="Line 29"/>
            <p:cNvSpPr>
              <a:spLocks noChangeShapeType="1"/>
            </p:cNvSpPr>
            <p:nvPr/>
          </p:nvSpPr>
          <p:spPr bwMode="auto">
            <a:xfrm flipH="1">
              <a:off x="776" y="3268"/>
              <a:ext cx="1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15" name="Line 30"/>
            <p:cNvSpPr>
              <a:spLocks noChangeShapeType="1"/>
            </p:cNvSpPr>
            <p:nvPr/>
          </p:nvSpPr>
          <p:spPr bwMode="auto">
            <a:xfrm flipH="1">
              <a:off x="776" y="3223"/>
              <a:ext cx="1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16" name="Line 31"/>
            <p:cNvSpPr>
              <a:spLocks noChangeShapeType="1"/>
            </p:cNvSpPr>
            <p:nvPr/>
          </p:nvSpPr>
          <p:spPr bwMode="auto">
            <a:xfrm flipH="1">
              <a:off x="776" y="3178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17" name="Line 32"/>
            <p:cNvSpPr>
              <a:spLocks noChangeShapeType="1"/>
            </p:cNvSpPr>
            <p:nvPr/>
          </p:nvSpPr>
          <p:spPr bwMode="auto">
            <a:xfrm flipH="1">
              <a:off x="764" y="3132"/>
              <a:ext cx="25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18" name="Rectangle 33"/>
            <p:cNvSpPr>
              <a:spLocks noChangeArrowheads="1"/>
            </p:cNvSpPr>
            <p:nvPr/>
          </p:nvSpPr>
          <p:spPr bwMode="auto">
            <a:xfrm>
              <a:off x="593" y="3089"/>
              <a:ext cx="134" cy="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/>
            <a:p>
              <a:pPr eaLnBrk="0" hangingPunct="0"/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700</a:t>
              </a:r>
              <a:endParaRPr lang="cs-CZ" sz="1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3219" name="Line 34"/>
            <p:cNvSpPr>
              <a:spLocks noChangeShapeType="1"/>
            </p:cNvSpPr>
            <p:nvPr/>
          </p:nvSpPr>
          <p:spPr bwMode="auto">
            <a:xfrm>
              <a:off x="789" y="3132"/>
              <a:ext cx="1475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20" name="Line 35"/>
            <p:cNvSpPr>
              <a:spLocks noChangeShapeType="1"/>
            </p:cNvSpPr>
            <p:nvPr/>
          </p:nvSpPr>
          <p:spPr bwMode="auto">
            <a:xfrm flipH="1">
              <a:off x="776" y="3087"/>
              <a:ext cx="1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21" name="Line 36"/>
            <p:cNvSpPr>
              <a:spLocks noChangeShapeType="1"/>
            </p:cNvSpPr>
            <p:nvPr/>
          </p:nvSpPr>
          <p:spPr bwMode="auto">
            <a:xfrm flipH="1">
              <a:off x="776" y="3042"/>
              <a:ext cx="1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22" name="Line 37"/>
            <p:cNvSpPr>
              <a:spLocks noChangeShapeType="1"/>
            </p:cNvSpPr>
            <p:nvPr/>
          </p:nvSpPr>
          <p:spPr bwMode="auto">
            <a:xfrm flipH="1">
              <a:off x="776" y="2997"/>
              <a:ext cx="1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23" name="Line 38"/>
            <p:cNvSpPr>
              <a:spLocks noChangeShapeType="1"/>
            </p:cNvSpPr>
            <p:nvPr/>
          </p:nvSpPr>
          <p:spPr bwMode="auto">
            <a:xfrm flipH="1">
              <a:off x="776" y="2951"/>
              <a:ext cx="1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24" name="Line 39"/>
            <p:cNvSpPr>
              <a:spLocks noChangeShapeType="1"/>
            </p:cNvSpPr>
            <p:nvPr/>
          </p:nvSpPr>
          <p:spPr bwMode="auto">
            <a:xfrm flipH="1">
              <a:off x="764" y="2907"/>
              <a:ext cx="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25" name="Rectangle 40"/>
            <p:cNvSpPr>
              <a:spLocks noChangeArrowheads="1"/>
            </p:cNvSpPr>
            <p:nvPr/>
          </p:nvSpPr>
          <p:spPr bwMode="auto">
            <a:xfrm>
              <a:off x="597" y="2859"/>
              <a:ext cx="134" cy="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/>
            <a:p>
              <a:pPr eaLnBrk="0" hangingPunct="0"/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800</a:t>
              </a:r>
              <a:endParaRPr lang="cs-CZ" sz="1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3226" name="Line 41"/>
            <p:cNvSpPr>
              <a:spLocks noChangeShapeType="1"/>
            </p:cNvSpPr>
            <p:nvPr/>
          </p:nvSpPr>
          <p:spPr bwMode="auto">
            <a:xfrm>
              <a:off x="789" y="2907"/>
              <a:ext cx="1475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27" name="Line 42"/>
            <p:cNvSpPr>
              <a:spLocks noChangeShapeType="1"/>
            </p:cNvSpPr>
            <p:nvPr/>
          </p:nvSpPr>
          <p:spPr bwMode="auto">
            <a:xfrm flipH="1">
              <a:off x="776" y="2861"/>
              <a:ext cx="1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28" name="Line 43"/>
            <p:cNvSpPr>
              <a:spLocks noChangeShapeType="1"/>
            </p:cNvSpPr>
            <p:nvPr/>
          </p:nvSpPr>
          <p:spPr bwMode="auto">
            <a:xfrm flipH="1">
              <a:off x="776" y="2816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29" name="Line 44"/>
            <p:cNvSpPr>
              <a:spLocks noChangeShapeType="1"/>
            </p:cNvSpPr>
            <p:nvPr/>
          </p:nvSpPr>
          <p:spPr bwMode="auto">
            <a:xfrm flipH="1">
              <a:off x="776" y="2770"/>
              <a:ext cx="1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30" name="Line 45"/>
            <p:cNvSpPr>
              <a:spLocks noChangeShapeType="1"/>
            </p:cNvSpPr>
            <p:nvPr/>
          </p:nvSpPr>
          <p:spPr bwMode="auto">
            <a:xfrm flipH="1">
              <a:off x="776" y="2725"/>
              <a:ext cx="1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31" name="Line 46"/>
            <p:cNvSpPr>
              <a:spLocks noChangeShapeType="1"/>
            </p:cNvSpPr>
            <p:nvPr/>
          </p:nvSpPr>
          <p:spPr bwMode="auto">
            <a:xfrm flipH="1">
              <a:off x="764" y="2680"/>
              <a:ext cx="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32" name="Rectangle 47"/>
            <p:cNvSpPr>
              <a:spLocks noChangeArrowheads="1"/>
            </p:cNvSpPr>
            <p:nvPr/>
          </p:nvSpPr>
          <p:spPr bwMode="auto">
            <a:xfrm>
              <a:off x="594" y="2639"/>
              <a:ext cx="134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/>
            <a:p>
              <a:pPr eaLnBrk="0" hangingPunct="0"/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900</a:t>
              </a:r>
              <a:endParaRPr lang="cs-CZ" sz="1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3233" name="Line 48"/>
            <p:cNvSpPr>
              <a:spLocks noChangeShapeType="1"/>
            </p:cNvSpPr>
            <p:nvPr/>
          </p:nvSpPr>
          <p:spPr bwMode="auto">
            <a:xfrm>
              <a:off x="785" y="2678"/>
              <a:ext cx="14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34" name="Line 49"/>
            <p:cNvSpPr>
              <a:spLocks noChangeShapeType="1"/>
            </p:cNvSpPr>
            <p:nvPr/>
          </p:nvSpPr>
          <p:spPr bwMode="auto">
            <a:xfrm>
              <a:off x="789" y="4038"/>
              <a:ext cx="147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35" name="Line 50"/>
            <p:cNvSpPr>
              <a:spLocks noChangeShapeType="1"/>
            </p:cNvSpPr>
            <p:nvPr/>
          </p:nvSpPr>
          <p:spPr bwMode="auto">
            <a:xfrm>
              <a:off x="789" y="4038"/>
              <a:ext cx="1" cy="2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36" name="Rectangle 51"/>
            <p:cNvSpPr>
              <a:spLocks noChangeArrowheads="1"/>
            </p:cNvSpPr>
            <p:nvPr/>
          </p:nvSpPr>
          <p:spPr bwMode="auto">
            <a:xfrm>
              <a:off x="698" y="4074"/>
              <a:ext cx="178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/>
            <a:p>
              <a:pPr eaLnBrk="0" hangingPunct="0"/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1970</a:t>
              </a:r>
              <a:endParaRPr lang="cs-CZ" sz="1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3237" name="Line 52"/>
            <p:cNvSpPr>
              <a:spLocks noChangeShapeType="1"/>
            </p:cNvSpPr>
            <p:nvPr/>
          </p:nvSpPr>
          <p:spPr bwMode="auto">
            <a:xfrm flipV="1">
              <a:off x="789" y="2680"/>
              <a:ext cx="1" cy="135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38" name="Line 53"/>
            <p:cNvSpPr>
              <a:spLocks noChangeShapeType="1"/>
            </p:cNvSpPr>
            <p:nvPr/>
          </p:nvSpPr>
          <p:spPr bwMode="auto">
            <a:xfrm>
              <a:off x="826" y="4038"/>
              <a:ext cx="0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39" name="Line 54"/>
            <p:cNvSpPr>
              <a:spLocks noChangeShapeType="1"/>
            </p:cNvSpPr>
            <p:nvPr/>
          </p:nvSpPr>
          <p:spPr bwMode="auto">
            <a:xfrm>
              <a:off x="863" y="4038"/>
              <a:ext cx="0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40" name="Line 55"/>
            <p:cNvSpPr>
              <a:spLocks noChangeShapeType="1"/>
            </p:cNvSpPr>
            <p:nvPr/>
          </p:nvSpPr>
          <p:spPr bwMode="auto">
            <a:xfrm>
              <a:off x="900" y="4038"/>
              <a:ext cx="0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41" name="Line 56"/>
            <p:cNvSpPr>
              <a:spLocks noChangeShapeType="1"/>
            </p:cNvSpPr>
            <p:nvPr/>
          </p:nvSpPr>
          <p:spPr bwMode="auto">
            <a:xfrm>
              <a:off x="936" y="4038"/>
              <a:ext cx="1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42" name="Line 57"/>
            <p:cNvSpPr>
              <a:spLocks noChangeShapeType="1"/>
            </p:cNvSpPr>
            <p:nvPr/>
          </p:nvSpPr>
          <p:spPr bwMode="auto">
            <a:xfrm>
              <a:off x="973" y="4038"/>
              <a:ext cx="1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43" name="Line 58"/>
            <p:cNvSpPr>
              <a:spLocks noChangeShapeType="1"/>
            </p:cNvSpPr>
            <p:nvPr/>
          </p:nvSpPr>
          <p:spPr bwMode="auto">
            <a:xfrm>
              <a:off x="1010" y="4038"/>
              <a:ext cx="1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44" name="Line 59"/>
            <p:cNvSpPr>
              <a:spLocks noChangeShapeType="1"/>
            </p:cNvSpPr>
            <p:nvPr/>
          </p:nvSpPr>
          <p:spPr bwMode="auto">
            <a:xfrm>
              <a:off x="1048" y="4038"/>
              <a:ext cx="0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45" name="Line 60"/>
            <p:cNvSpPr>
              <a:spLocks noChangeShapeType="1"/>
            </p:cNvSpPr>
            <p:nvPr/>
          </p:nvSpPr>
          <p:spPr bwMode="auto">
            <a:xfrm>
              <a:off x="1084" y="4038"/>
              <a:ext cx="1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46" name="Line 61"/>
            <p:cNvSpPr>
              <a:spLocks noChangeShapeType="1"/>
            </p:cNvSpPr>
            <p:nvPr/>
          </p:nvSpPr>
          <p:spPr bwMode="auto">
            <a:xfrm>
              <a:off x="1121" y="4038"/>
              <a:ext cx="0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47" name="Line 62"/>
            <p:cNvSpPr>
              <a:spLocks noChangeShapeType="1"/>
            </p:cNvSpPr>
            <p:nvPr/>
          </p:nvSpPr>
          <p:spPr bwMode="auto">
            <a:xfrm>
              <a:off x="1158" y="4038"/>
              <a:ext cx="1" cy="2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48" name="Rectangle 63"/>
            <p:cNvSpPr>
              <a:spLocks noChangeArrowheads="1"/>
            </p:cNvSpPr>
            <p:nvPr/>
          </p:nvSpPr>
          <p:spPr bwMode="auto">
            <a:xfrm>
              <a:off x="1066" y="4083"/>
              <a:ext cx="178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/>
            <a:p>
              <a:pPr eaLnBrk="0" hangingPunct="0"/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1980</a:t>
              </a:r>
              <a:endParaRPr lang="cs-CZ" sz="1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3249" name="Line 64"/>
            <p:cNvSpPr>
              <a:spLocks noChangeShapeType="1"/>
            </p:cNvSpPr>
            <p:nvPr/>
          </p:nvSpPr>
          <p:spPr bwMode="auto">
            <a:xfrm flipV="1">
              <a:off x="1158" y="2680"/>
              <a:ext cx="1" cy="135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50" name="Line 65"/>
            <p:cNvSpPr>
              <a:spLocks noChangeShapeType="1"/>
            </p:cNvSpPr>
            <p:nvPr/>
          </p:nvSpPr>
          <p:spPr bwMode="auto">
            <a:xfrm>
              <a:off x="1195" y="4038"/>
              <a:ext cx="1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51" name="Line 66"/>
            <p:cNvSpPr>
              <a:spLocks noChangeShapeType="1"/>
            </p:cNvSpPr>
            <p:nvPr/>
          </p:nvSpPr>
          <p:spPr bwMode="auto">
            <a:xfrm>
              <a:off x="1232" y="4038"/>
              <a:ext cx="0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52" name="Line 67"/>
            <p:cNvSpPr>
              <a:spLocks noChangeShapeType="1"/>
            </p:cNvSpPr>
            <p:nvPr/>
          </p:nvSpPr>
          <p:spPr bwMode="auto">
            <a:xfrm>
              <a:off x="1269" y="4038"/>
              <a:ext cx="0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53" name="Line 68"/>
            <p:cNvSpPr>
              <a:spLocks noChangeShapeType="1"/>
            </p:cNvSpPr>
            <p:nvPr/>
          </p:nvSpPr>
          <p:spPr bwMode="auto">
            <a:xfrm>
              <a:off x="1306" y="4038"/>
              <a:ext cx="0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54" name="Line 69"/>
            <p:cNvSpPr>
              <a:spLocks noChangeShapeType="1"/>
            </p:cNvSpPr>
            <p:nvPr/>
          </p:nvSpPr>
          <p:spPr bwMode="auto">
            <a:xfrm>
              <a:off x="1342" y="4038"/>
              <a:ext cx="1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55" name="Line 70"/>
            <p:cNvSpPr>
              <a:spLocks noChangeShapeType="1"/>
            </p:cNvSpPr>
            <p:nvPr/>
          </p:nvSpPr>
          <p:spPr bwMode="auto">
            <a:xfrm>
              <a:off x="1379" y="4038"/>
              <a:ext cx="1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56" name="Line 71"/>
            <p:cNvSpPr>
              <a:spLocks noChangeShapeType="1"/>
            </p:cNvSpPr>
            <p:nvPr/>
          </p:nvSpPr>
          <p:spPr bwMode="auto">
            <a:xfrm>
              <a:off x="1416" y="4038"/>
              <a:ext cx="1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57" name="Line 72"/>
            <p:cNvSpPr>
              <a:spLocks noChangeShapeType="1"/>
            </p:cNvSpPr>
            <p:nvPr/>
          </p:nvSpPr>
          <p:spPr bwMode="auto">
            <a:xfrm>
              <a:off x="1453" y="4038"/>
              <a:ext cx="1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58" name="Line 73"/>
            <p:cNvSpPr>
              <a:spLocks noChangeShapeType="1"/>
            </p:cNvSpPr>
            <p:nvPr/>
          </p:nvSpPr>
          <p:spPr bwMode="auto">
            <a:xfrm>
              <a:off x="1490" y="4038"/>
              <a:ext cx="0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59" name="Line 74"/>
            <p:cNvSpPr>
              <a:spLocks noChangeShapeType="1"/>
            </p:cNvSpPr>
            <p:nvPr/>
          </p:nvSpPr>
          <p:spPr bwMode="auto">
            <a:xfrm>
              <a:off x="1527" y="4038"/>
              <a:ext cx="0" cy="2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60" name="Rectangle 75"/>
            <p:cNvSpPr>
              <a:spLocks noChangeArrowheads="1"/>
            </p:cNvSpPr>
            <p:nvPr/>
          </p:nvSpPr>
          <p:spPr bwMode="auto">
            <a:xfrm>
              <a:off x="1444" y="4082"/>
              <a:ext cx="178" cy="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/>
            <a:p>
              <a:pPr eaLnBrk="0" hangingPunct="0"/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1990</a:t>
              </a:r>
              <a:endParaRPr lang="cs-CZ" sz="1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3261" name="Line 76"/>
            <p:cNvSpPr>
              <a:spLocks noChangeShapeType="1"/>
            </p:cNvSpPr>
            <p:nvPr/>
          </p:nvSpPr>
          <p:spPr bwMode="auto">
            <a:xfrm flipV="1">
              <a:off x="1527" y="2680"/>
              <a:ext cx="0" cy="135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62" name="Line 77"/>
            <p:cNvSpPr>
              <a:spLocks noChangeShapeType="1"/>
            </p:cNvSpPr>
            <p:nvPr/>
          </p:nvSpPr>
          <p:spPr bwMode="auto">
            <a:xfrm>
              <a:off x="1564" y="4038"/>
              <a:ext cx="0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63" name="Line 78"/>
            <p:cNvSpPr>
              <a:spLocks noChangeShapeType="1"/>
            </p:cNvSpPr>
            <p:nvPr/>
          </p:nvSpPr>
          <p:spPr bwMode="auto">
            <a:xfrm>
              <a:off x="1600" y="4038"/>
              <a:ext cx="1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64" name="Line 79"/>
            <p:cNvSpPr>
              <a:spLocks noChangeShapeType="1"/>
            </p:cNvSpPr>
            <p:nvPr/>
          </p:nvSpPr>
          <p:spPr bwMode="auto">
            <a:xfrm>
              <a:off x="1637" y="4038"/>
              <a:ext cx="1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65" name="Line 80"/>
            <p:cNvSpPr>
              <a:spLocks noChangeShapeType="1"/>
            </p:cNvSpPr>
            <p:nvPr/>
          </p:nvSpPr>
          <p:spPr bwMode="auto">
            <a:xfrm>
              <a:off x="1675" y="4038"/>
              <a:ext cx="0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66" name="Line 81"/>
            <p:cNvSpPr>
              <a:spLocks noChangeShapeType="1"/>
            </p:cNvSpPr>
            <p:nvPr/>
          </p:nvSpPr>
          <p:spPr bwMode="auto">
            <a:xfrm>
              <a:off x="1711" y="4038"/>
              <a:ext cx="1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67" name="Line 82"/>
            <p:cNvSpPr>
              <a:spLocks noChangeShapeType="1"/>
            </p:cNvSpPr>
            <p:nvPr/>
          </p:nvSpPr>
          <p:spPr bwMode="auto">
            <a:xfrm>
              <a:off x="1748" y="4038"/>
              <a:ext cx="0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68" name="Line 83"/>
            <p:cNvSpPr>
              <a:spLocks noChangeShapeType="1"/>
            </p:cNvSpPr>
            <p:nvPr/>
          </p:nvSpPr>
          <p:spPr bwMode="auto">
            <a:xfrm>
              <a:off x="1785" y="4038"/>
              <a:ext cx="1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69" name="Line 84"/>
            <p:cNvSpPr>
              <a:spLocks noChangeShapeType="1"/>
            </p:cNvSpPr>
            <p:nvPr/>
          </p:nvSpPr>
          <p:spPr bwMode="auto">
            <a:xfrm>
              <a:off x="1822" y="4038"/>
              <a:ext cx="0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70" name="Line 85"/>
            <p:cNvSpPr>
              <a:spLocks noChangeShapeType="1"/>
            </p:cNvSpPr>
            <p:nvPr/>
          </p:nvSpPr>
          <p:spPr bwMode="auto">
            <a:xfrm>
              <a:off x="1858" y="4038"/>
              <a:ext cx="1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71" name="Line 86"/>
            <p:cNvSpPr>
              <a:spLocks noChangeShapeType="1"/>
            </p:cNvSpPr>
            <p:nvPr/>
          </p:nvSpPr>
          <p:spPr bwMode="auto">
            <a:xfrm>
              <a:off x="1896" y="4038"/>
              <a:ext cx="0" cy="2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72" name="Rectangle 87"/>
            <p:cNvSpPr>
              <a:spLocks noChangeArrowheads="1"/>
            </p:cNvSpPr>
            <p:nvPr/>
          </p:nvSpPr>
          <p:spPr bwMode="auto">
            <a:xfrm>
              <a:off x="1813" y="4077"/>
              <a:ext cx="178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/>
            <a:p>
              <a:pPr eaLnBrk="0" hangingPunct="0"/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2000</a:t>
              </a:r>
              <a:endParaRPr lang="cs-CZ" sz="1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3273" name="Line 88"/>
            <p:cNvSpPr>
              <a:spLocks noChangeShapeType="1"/>
            </p:cNvSpPr>
            <p:nvPr/>
          </p:nvSpPr>
          <p:spPr bwMode="auto">
            <a:xfrm flipV="1">
              <a:off x="1896" y="2680"/>
              <a:ext cx="0" cy="135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74" name="Line 89"/>
            <p:cNvSpPr>
              <a:spLocks noChangeShapeType="1"/>
            </p:cNvSpPr>
            <p:nvPr/>
          </p:nvSpPr>
          <p:spPr bwMode="auto">
            <a:xfrm>
              <a:off x="1932" y="4038"/>
              <a:ext cx="1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75" name="Line 90"/>
            <p:cNvSpPr>
              <a:spLocks noChangeShapeType="1"/>
            </p:cNvSpPr>
            <p:nvPr/>
          </p:nvSpPr>
          <p:spPr bwMode="auto">
            <a:xfrm>
              <a:off x="1970" y="4038"/>
              <a:ext cx="0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76" name="Line 91"/>
            <p:cNvSpPr>
              <a:spLocks noChangeShapeType="1"/>
            </p:cNvSpPr>
            <p:nvPr/>
          </p:nvSpPr>
          <p:spPr bwMode="auto">
            <a:xfrm>
              <a:off x="2006" y="4038"/>
              <a:ext cx="1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77" name="Line 92"/>
            <p:cNvSpPr>
              <a:spLocks noChangeShapeType="1"/>
            </p:cNvSpPr>
            <p:nvPr/>
          </p:nvSpPr>
          <p:spPr bwMode="auto">
            <a:xfrm>
              <a:off x="2043" y="4038"/>
              <a:ext cx="1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78" name="Line 93"/>
            <p:cNvSpPr>
              <a:spLocks noChangeShapeType="1"/>
            </p:cNvSpPr>
            <p:nvPr/>
          </p:nvSpPr>
          <p:spPr bwMode="auto">
            <a:xfrm>
              <a:off x="2080" y="4038"/>
              <a:ext cx="0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79" name="Line 94"/>
            <p:cNvSpPr>
              <a:spLocks noChangeShapeType="1"/>
            </p:cNvSpPr>
            <p:nvPr/>
          </p:nvSpPr>
          <p:spPr bwMode="auto">
            <a:xfrm>
              <a:off x="2117" y="4038"/>
              <a:ext cx="0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80" name="Line 95"/>
            <p:cNvSpPr>
              <a:spLocks noChangeShapeType="1"/>
            </p:cNvSpPr>
            <p:nvPr/>
          </p:nvSpPr>
          <p:spPr bwMode="auto">
            <a:xfrm>
              <a:off x="2154" y="4038"/>
              <a:ext cx="0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81" name="Line 96"/>
            <p:cNvSpPr>
              <a:spLocks noChangeShapeType="1"/>
            </p:cNvSpPr>
            <p:nvPr/>
          </p:nvSpPr>
          <p:spPr bwMode="auto">
            <a:xfrm>
              <a:off x="2190" y="4038"/>
              <a:ext cx="1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82" name="Line 97"/>
            <p:cNvSpPr>
              <a:spLocks noChangeShapeType="1"/>
            </p:cNvSpPr>
            <p:nvPr/>
          </p:nvSpPr>
          <p:spPr bwMode="auto">
            <a:xfrm>
              <a:off x="2227" y="4038"/>
              <a:ext cx="1" cy="1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83" name="Line 98"/>
            <p:cNvSpPr>
              <a:spLocks noChangeShapeType="1"/>
            </p:cNvSpPr>
            <p:nvPr/>
          </p:nvSpPr>
          <p:spPr bwMode="auto">
            <a:xfrm>
              <a:off x="2264" y="4038"/>
              <a:ext cx="1" cy="2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84" name="Rectangle 99"/>
            <p:cNvSpPr>
              <a:spLocks noChangeArrowheads="1"/>
            </p:cNvSpPr>
            <p:nvPr/>
          </p:nvSpPr>
          <p:spPr bwMode="auto">
            <a:xfrm>
              <a:off x="2178" y="4083"/>
              <a:ext cx="178" cy="1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/>
            <a:p>
              <a:pPr eaLnBrk="0" hangingPunct="0"/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2010</a:t>
              </a:r>
              <a:endParaRPr lang="cs-CZ" sz="1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3285" name="Line 100"/>
            <p:cNvSpPr>
              <a:spLocks noChangeShapeType="1"/>
            </p:cNvSpPr>
            <p:nvPr/>
          </p:nvSpPr>
          <p:spPr bwMode="auto">
            <a:xfrm flipV="1">
              <a:off x="2264" y="2680"/>
              <a:ext cx="1" cy="135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86" name="Line 101"/>
            <p:cNvSpPr>
              <a:spLocks noChangeShapeType="1"/>
            </p:cNvSpPr>
            <p:nvPr/>
          </p:nvSpPr>
          <p:spPr bwMode="auto">
            <a:xfrm flipV="1">
              <a:off x="789" y="3374"/>
              <a:ext cx="37" cy="7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87" name="Line 102"/>
            <p:cNvSpPr>
              <a:spLocks noChangeShapeType="1"/>
            </p:cNvSpPr>
            <p:nvPr/>
          </p:nvSpPr>
          <p:spPr bwMode="auto">
            <a:xfrm>
              <a:off x="826" y="3374"/>
              <a:ext cx="37" cy="5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88" name="Line 103"/>
            <p:cNvSpPr>
              <a:spLocks noChangeShapeType="1"/>
            </p:cNvSpPr>
            <p:nvPr/>
          </p:nvSpPr>
          <p:spPr bwMode="auto">
            <a:xfrm flipV="1">
              <a:off x="863" y="3394"/>
              <a:ext cx="37" cy="3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89" name="Line 104"/>
            <p:cNvSpPr>
              <a:spLocks noChangeShapeType="1"/>
            </p:cNvSpPr>
            <p:nvPr/>
          </p:nvSpPr>
          <p:spPr bwMode="auto">
            <a:xfrm>
              <a:off x="900" y="3394"/>
              <a:ext cx="36" cy="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90" name="Line 105"/>
            <p:cNvSpPr>
              <a:spLocks noChangeShapeType="1"/>
            </p:cNvSpPr>
            <p:nvPr/>
          </p:nvSpPr>
          <p:spPr bwMode="auto">
            <a:xfrm>
              <a:off x="936" y="3421"/>
              <a:ext cx="37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91" name="Line 106"/>
            <p:cNvSpPr>
              <a:spLocks noChangeShapeType="1"/>
            </p:cNvSpPr>
            <p:nvPr/>
          </p:nvSpPr>
          <p:spPr bwMode="auto">
            <a:xfrm flipV="1">
              <a:off x="973" y="3403"/>
              <a:ext cx="37" cy="2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92" name="Line 107"/>
            <p:cNvSpPr>
              <a:spLocks noChangeShapeType="1"/>
            </p:cNvSpPr>
            <p:nvPr/>
          </p:nvSpPr>
          <p:spPr bwMode="auto">
            <a:xfrm>
              <a:off x="1010" y="3403"/>
              <a:ext cx="38" cy="4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93" name="Line 108"/>
            <p:cNvSpPr>
              <a:spLocks noChangeShapeType="1"/>
            </p:cNvSpPr>
            <p:nvPr/>
          </p:nvSpPr>
          <p:spPr bwMode="auto">
            <a:xfrm flipV="1">
              <a:off x="1048" y="3427"/>
              <a:ext cx="36" cy="2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94" name="Line 109"/>
            <p:cNvSpPr>
              <a:spLocks noChangeShapeType="1"/>
            </p:cNvSpPr>
            <p:nvPr/>
          </p:nvSpPr>
          <p:spPr bwMode="auto">
            <a:xfrm flipV="1">
              <a:off x="1084" y="3424"/>
              <a:ext cx="37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95" name="Line 110"/>
            <p:cNvSpPr>
              <a:spLocks noChangeShapeType="1"/>
            </p:cNvSpPr>
            <p:nvPr/>
          </p:nvSpPr>
          <p:spPr bwMode="auto">
            <a:xfrm>
              <a:off x="1121" y="3424"/>
              <a:ext cx="37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96" name="Line 111"/>
            <p:cNvSpPr>
              <a:spLocks noChangeShapeType="1"/>
            </p:cNvSpPr>
            <p:nvPr/>
          </p:nvSpPr>
          <p:spPr bwMode="auto">
            <a:xfrm flipV="1">
              <a:off x="1158" y="3420"/>
              <a:ext cx="37" cy="1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97" name="Line 112"/>
            <p:cNvSpPr>
              <a:spLocks noChangeShapeType="1"/>
            </p:cNvSpPr>
            <p:nvPr/>
          </p:nvSpPr>
          <p:spPr bwMode="auto">
            <a:xfrm>
              <a:off x="1195" y="3420"/>
              <a:ext cx="37" cy="3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98" name="Line 113"/>
            <p:cNvSpPr>
              <a:spLocks noChangeShapeType="1"/>
            </p:cNvSpPr>
            <p:nvPr/>
          </p:nvSpPr>
          <p:spPr bwMode="auto">
            <a:xfrm>
              <a:off x="1232" y="3459"/>
              <a:ext cx="37" cy="3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299" name="Line 114"/>
            <p:cNvSpPr>
              <a:spLocks noChangeShapeType="1"/>
            </p:cNvSpPr>
            <p:nvPr/>
          </p:nvSpPr>
          <p:spPr bwMode="auto">
            <a:xfrm>
              <a:off x="1269" y="3492"/>
              <a:ext cx="37" cy="5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00" name="Line 115"/>
            <p:cNvSpPr>
              <a:spLocks noChangeShapeType="1"/>
            </p:cNvSpPr>
            <p:nvPr/>
          </p:nvSpPr>
          <p:spPr bwMode="auto">
            <a:xfrm flipV="1">
              <a:off x="1306" y="3523"/>
              <a:ext cx="36" cy="2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01" name="Line 116"/>
            <p:cNvSpPr>
              <a:spLocks noChangeShapeType="1"/>
            </p:cNvSpPr>
            <p:nvPr/>
          </p:nvSpPr>
          <p:spPr bwMode="auto">
            <a:xfrm>
              <a:off x="1342" y="3523"/>
              <a:ext cx="37" cy="3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02" name="Line 117"/>
            <p:cNvSpPr>
              <a:spLocks noChangeShapeType="1"/>
            </p:cNvSpPr>
            <p:nvPr/>
          </p:nvSpPr>
          <p:spPr bwMode="auto">
            <a:xfrm>
              <a:off x="1379" y="3561"/>
              <a:ext cx="37" cy="3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03" name="Line 118"/>
            <p:cNvSpPr>
              <a:spLocks noChangeShapeType="1"/>
            </p:cNvSpPr>
            <p:nvPr/>
          </p:nvSpPr>
          <p:spPr bwMode="auto">
            <a:xfrm>
              <a:off x="1416" y="3592"/>
              <a:ext cx="37" cy="2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04" name="Line 119"/>
            <p:cNvSpPr>
              <a:spLocks noChangeShapeType="1"/>
            </p:cNvSpPr>
            <p:nvPr/>
          </p:nvSpPr>
          <p:spPr bwMode="auto">
            <a:xfrm>
              <a:off x="1453" y="3616"/>
              <a:ext cx="37" cy="9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05" name="Line 120"/>
            <p:cNvSpPr>
              <a:spLocks noChangeShapeType="1"/>
            </p:cNvSpPr>
            <p:nvPr/>
          </p:nvSpPr>
          <p:spPr bwMode="auto">
            <a:xfrm flipV="1">
              <a:off x="1490" y="3708"/>
              <a:ext cx="37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06" name="Line 121"/>
            <p:cNvSpPr>
              <a:spLocks noChangeShapeType="1"/>
            </p:cNvSpPr>
            <p:nvPr/>
          </p:nvSpPr>
          <p:spPr bwMode="auto">
            <a:xfrm>
              <a:off x="1527" y="3708"/>
              <a:ext cx="37" cy="1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07" name="Line 122"/>
            <p:cNvSpPr>
              <a:spLocks noChangeShapeType="1"/>
            </p:cNvSpPr>
            <p:nvPr/>
          </p:nvSpPr>
          <p:spPr bwMode="auto">
            <a:xfrm>
              <a:off x="1564" y="3719"/>
              <a:ext cx="36" cy="4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08" name="Line 123"/>
            <p:cNvSpPr>
              <a:spLocks noChangeShapeType="1"/>
            </p:cNvSpPr>
            <p:nvPr/>
          </p:nvSpPr>
          <p:spPr bwMode="auto">
            <a:xfrm>
              <a:off x="1600" y="3764"/>
              <a:ext cx="37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09" name="Line 124"/>
            <p:cNvSpPr>
              <a:spLocks noChangeShapeType="1"/>
            </p:cNvSpPr>
            <p:nvPr/>
          </p:nvSpPr>
          <p:spPr bwMode="auto">
            <a:xfrm>
              <a:off x="1637" y="3767"/>
              <a:ext cx="38" cy="6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10" name="Line 125"/>
            <p:cNvSpPr>
              <a:spLocks noChangeShapeType="1"/>
            </p:cNvSpPr>
            <p:nvPr/>
          </p:nvSpPr>
          <p:spPr bwMode="auto">
            <a:xfrm flipV="1">
              <a:off x="1675" y="3827"/>
              <a:ext cx="36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11" name="Line 126"/>
            <p:cNvSpPr>
              <a:spLocks noChangeShapeType="1"/>
            </p:cNvSpPr>
            <p:nvPr/>
          </p:nvSpPr>
          <p:spPr bwMode="auto">
            <a:xfrm>
              <a:off x="1711" y="3827"/>
              <a:ext cx="37" cy="3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12" name="Line 127"/>
            <p:cNvSpPr>
              <a:spLocks noChangeShapeType="1"/>
            </p:cNvSpPr>
            <p:nvPr/>
          </p:nvSpPr>
          <p:spPr bwMode="auto">
            <a:xfrm>
              <a:off x="1748" y="3863"/>
              <a:ext cx="37" cy="3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13" name="Line 128"/>
            <p:cNvSpPr>
              <a:spLocks noChangeShapeType="1"/>
            </p:cNvSpPr>
            <p:nvPr/>
          </p:nvSpPr>
          <p:spPr bwMode="auto">
            <a:xfrm>
              <a:off x="1785" y="3893"/>
              <a:ext cx="37" cy="1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14" name="Line 129"/>
            <p:cNvSpPr>
              <a:spLocks noChangeShapeType="1"/>
            </p:cNvSpPr>
            <p:nvPr/>
          </p:nvSpPr>
          <p:spPr bwMode="auto">
            <a:xfrm>
              <a:off x="1822" y="3908"/>
              <a:ext cx="36" cy="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15" name="Line 130"/>
            <p:cNvSpPr>
              <a:spLocks noChangeShapeType="1"/>
            </p:cNvSpPr>
            <p:nvPr/>
          </p:nvSpPr>
          <p:spPr bwMode="auto">
            <a:xfrm>
              <a:off x="1858" y="3936"/>
              <a:ext cx="38" cy="3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16" name="Line 131"/>
            <p:cNvSpPr>
              <a:spLocks noChangeShapeType="1"/>
            </p:cNvSpPr>
            <p:nvPr/>
          </p:nvSpPr>
          <p:spPr bwMode="auto">
            <a:xfrm>
              <a:off x="1896" y="3970"/>
              <a:ext cx="36" cy="2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17" name="Line 132"/>
            <p:cNvSpPr>
              <a:spLocks noChangeShapeType="1"/>
            </p:cNvSpPr>
            <p:nvPr/>
          </p:nvSpPr>
          <p:spPr bwMode="auto">
            <a:xfrm flipV="1">
              <a:off x="789" y="2907"/>
              <a:ext cx="37" cy="7"/>
            </a:xfrm>
            <a:prstGeom prst="line">
              <a:avLst/>
            </a:prstGeom>
            <a:noFill/>
            <a:ln w="762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18" name="Line 133"/>
            <p:cNvSpPr>
              <a:spLocks noChangeShapeType="1"/>
            </p:cNvSpPr>
            <p:nvPr/>
          </p:nvSpPr>
          <p:spPr bwMode="auto">
            <a:xfrm>
              <a:off x="826" y="2907"/>
              <a:ext cx="37" cy="55"/>
            </a:xfrm>
            <a:prstGeom prst="line">
              <a:avLst/>
            </a:prstGeom>
            <a:noFill/>
            <a:ln w="762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19" name="Line 134"/>
            <p:cNvSpPr>
              <a:spLocks noChangeShapeType="1"/>
            </p:cNvSpPr>
            <p:nvPr/>
          </p:nvSpPr>
          <p:spPr bwMode="auto">
            <a:xfrm flipV="1">
              <a:off x="863" y="2925"/>
              <a:ext cx="37" cy="37"/>
            </a:xfrm>
            <a:prstGeom prst="line">
              <a:avLst/>
            </a:prstGeom>
            <a:noFill/>
            <a:ln w="762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20" name="Line 135"/>
            <p:cNvSpPr>
              <a:spLocks noChangeShapeType="1"/>
            </p:cNvSpPr>
            <p:nvPr/>
          </p:nvSpPr>
          <p:spPr bwMode="auto">
            <a:xfrm>
              <a:off x="900" y="2925"/>
              <a:ext cx="36" cy="5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21" name="Line 136"/>
            <p:cNvSpPr>
              <a:spLocks noChangeShapeType="1"/>
            </p:cNvSpPr>
            <p:nvPr/>
          </p:nvSpPr>
          <p:spPr bwMode="auto">
            <a:xfrm flipV="1">
              <a:off x="936" y="2969"/>
              <a:ext cx="37" cy="1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22" name="Line 137"/>
            <p:cNvSpPr>
              <a:spLocks noChangeShapeType="1"/>
            </p:cNvSpPr>
            <p:nvPr/>
          </p:nvSpPr>
          <p:spPr bwMode="auto">
            <a:xfrm flipV="1">
              <a:off x="973" y="2963"/>
              <a:ext cx="37" cy="6"/>
            </a:xfrm>
            <a:prstGeom prst="line">
              <a:avLst/>
            </a:prstGeom>
            <a:noFill/>
            <a:ln w="762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23" name="Line 138"/>
            <p:cNvSpPr>
              <a:spLocks noChangeShapeType="1"/>
            </p:cNvSpPr>
            <p:nvPr/>
          </p:nvSpPr>
          <p:spPr bwMode="auto">
            <a:xfrm>
              <a:off x="1010" y="2963"/>
              <a:ext cx="38" cy="2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24" name="Line 139"/>
            <p:cNvSpPr>
              <a:spLocks noChangeShapeType="1"/>
            </p:cNvSpPr>
            <p:nvPr/>
          </p:nvSpPr>
          <p:spPr bwMode="auto">
            <a:xfrm flipV="1">
              <a:off x="1048" y="2881"/>
              <a:ext cx="36" cy="10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25" name="Line 140"/>
            <p:cNvSpPr>
              <a:spLocks noChangeShapeType="1"/>
            </p:cNvSpPr>
            <p:nvPr/>
          </p:nvSpPr>
          <p:spPr bwMode="auto">
            <a:xfrm>
              <a:off x="1084" y="2881"/>
              <a:ext cx="37" cy="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26" name="Line 141"/>
            <p:cNvSpPr>
              <a:spLocks noChangeShapeType="1"/>
            </p:cNvSpPr>
            <p:nvPr/>
          </p:nvSpPr>
          <p:spPr bwMode="auto">
            <a:xfrm flipV="1">
              <a:off x="1121" y="2808"/>
              <a:ext cx="37" cy="111"/>
            </a:xfrm>
            <a:prstGeom prst="line">
              <a:avLst/>
            </a:prstGeom>
            <a:noFill/>
            <a:ln w="762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27" name="Line 142"/>
            <p:cNvSpPr>
              <a:spLocks noChangeShapeType="1"/>
            </p:cNvSpPr>
            <p:nvPr/>
          </p:nvSpPr>
          <p:spPr bwMode="auto">
            <a:xfrm>
              <a:off x="1158" y="2808"/>
              <a:ext cx="37" cy="2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28" name="Line 143"/>
            <p:cNvSpPr>
              <a:spLocks noChangeShapeType="1"/>
            </p:cNvSpPr>
            <p:nvPr/>
          </p:nvSpPr>
          <p:spPr bwMode="auto">
            <a:xfrm flipV="1">
              <a:off x="1195" y="2804"/>
              <a:ext cx="37" cy="26"/>
            </a:xfrm>
            <a:prstGeom prst="line">
              <a:avLst/>
            </a:prstGeom>
            <a:noFill/>
            <a:ln w="762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29" name="Line 144"/>
            <p:cNvSpPr>
              <a:spLocks noChangeShapeType="1"/>
            </p:cNvSpPr>
            <p:nvPr/>
          </p:nvSpPr>
          <p:spPr bwMode="auto">
            <a:xfrm flipV="1">
              <a:off x="1232" y="2781"/>
              <a:ext cx="37" cy="23"/>
            </a:xfrm>
            <a:prstGeom prst="line">
              <a:avLst/>
            </a:prstGeom>
            <a:noFill/>
            <a:ln w="762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30" name="Line 145"/>
            <p:cNvSpPr>
              <a:spLocks noChangeShapeType="1"/>
            </p:cNvSpPr>
            <p:nvPr/>
          </p:nvSpPr>
          <p:spPr bwMode="auto">
            <a:xfrm>
              <a:off x="1269" y="2781"/>
              <a:ext cx="37" cy="2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31" name="Line 146"/>
            <p:cNvSpPr>
              <a:spLocks noChangeShapeType="1"/>
            </p:cNvSpPr>
            <p:nvPr/>
          </p:nvSpPr>
          <p:spPr bwMode="auto">
            <a:xfrm flipV="1">
              <a:off x="1306" y="2789"/>
              <a:ext cx="36" cy="13"/>
            </a:xfrm>
            <a:prstGeom prst="line">
              <a:avLst/>
            </a:prstGeom>
            <a:noFill/>
            <a:ln w="762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32" name="Line 147"/>
            <p:cNvSpPr>
              <a:spLocks noChangeShapeType="1"/>
            </p:cNvSpPr>
            <p:nvPr/>
          </p:nvSpPr>
          <p:spPr bwMode="auto">
            <a:xfrm>
              <a:off x="1342" y="2789"/>
              <a:ext cx="37" cy="7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33" name="Line 148"/>
            <p:cNvSpPr>
              <a:spLocks noChangeShapeType="1"/>
            </p:cNvSpPr>
            <p:nvPr/>
          </p:nvSpPr>
          <p:spPr bwMode="auto">
            <a:xfrm>
              <a:off x="1379" y="2860"/>
              <a:ext cx="37" cy="6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34" name="Line 149"/>
            <p:cNvSpPr>
              <a:spLocks noChangeShapeType="1"/>
            </p:cNvSpPr>
            <p:nvPr/>
          </p:nvSpPr>
          <p:spPr bwMode="auto">
            <a:xfrm>
              <a:off x="1416" y="2921"/>
              <a:ext cx="37" cy="4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35" name="Line 150"/>
            <p:cNvSpPr>
              <a:spLocks noChangeShapeType="1"/>
            </p:cNvSpPr>
            <p:nvPr/>
          </p:nvSpPr>
          <p:spPr bwMode="auto">
            <a:xfrm flipV="1">
              <a:off x="1453" y="2939"/>
              <a:ext cx="37" cy="2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36" name="Line 151"/>
            <p:cNvSpPr>
              <a:spLocks noChangeShapeType="1"/>
            </p:cNvSpPr>
            <p:nvPr/>
          </p:nvSpPr>
          <p:spPr bwMode="auto">
            <a:xfrm flipV="1">
              <a:off x="1490" y="2892"/>
              <a:ext cx="37" cy="4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37" name="Line 152"/>
            <p:cNvSpPr>
              <a:spLocks noChangeShapeType="1"/>
            </p:cNvSpPr>
            <p:nvPr/>
          </p:nvSpPr>
          <p:spPr bwMode="auto">
            <a:xfrm>
              <a:off x="1527" y="2892"/>
              <a:ext cx="37" cy="1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38" name="Line 153"/>
            <p:cNvSpPr>
              <a:spLocks noChangeShapeType="1"/>
            </p:cNvSpPr>
            <p:nvPr/>
          </p:nvSpPr>
          <p:spPr bwMode="auto">
            <a:xfrm flipV="1">
              <a:off x="1564" y="2898"/>
              <a:ext cx="36" cy="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39" name="Line 154"/>
            <p:cNvSpPr>
              <a:spLocks noChangeShapeType="1"/>
            </p:cNvSpPr>
            <p:nvPr/>
          </p:nvSpPr>
          <p:spPr bwMode="auto">
            <a:xfrm flipV="1">
              <a:off x="1600" y="2869"/>
              <a:ext cx="37" cy="2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40" name="Line 155"/>
            <p:cNvSpPr>
              <a:spLocks noChangeShapeType="1"/>
            </p:cNvSpPr>
            <p:nvPr/>
          </p:nvSpPr>
          <p:spPr bwMode="auto">
            <a:xfrm>
              <a:off x="1637" y="2869"/>
              <a:ext cx="38" cy="10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41" name="Line 156"/>
            <p:cNvSpPr>
              <a:spLocks noChangeShapeType="1"/>
            </p:cNvSpPr>
            <p:nvPr/>
          </p:nvSpPr>
          <p:spPr bwMode="auto">
            <a:xfrm>
              <a:off x="1675" y="2978"/>
              <a:ext cx="36" cy="3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42" name="Line 157"/>
            <p:cNvSpPr>
              <a:spLocks noChangeShapeType="1"/>
            </p:cNvSpPr>
            <p:nvPr/>
          </p:nvSpPr>
          <p:spPr bwMode="auto">
            <a:xfrm>
              <a:off x="1711" y="3014"/>
              <a:ext cx="37" cy="3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43" name="Line 158"/>
            <p:cNvSpPr>
              <a:spLocks noChangeShapeType="1"/>
            </p:cNvSpPr>
            <p:nvPr/>
          </p:nvSpPr>
          <p:spPr bwMode="auto">
            <a:xfrm>
              <a:off x="1748" y="3046"/>
              <a:ext cx="37" cy="6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44" name="Line 159"/>
            <p:cNvSpPr>
              <a:spLocks noChangeShapeType="1"/>
            </p:cNvSpPr>
            <p:nvPr/>
          </p:nvSpPr>
          <p:spPr bwMode="auto">
            <a:xfrm flipV="1">
              <a:off x="1785" y="3084"/>
              <a:ext cx="37" cy="2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45" name="Line 160"/>
            <p:cNvSpPr>
              <a:spLocks noChangeShapeType="1"/>
            </p:cNvSpPr>
            <p:nvPr/>
          </p:nvSpPr>
          <p:spPr bwMode="auto">
            <a:xfrm>
              <a:off x="1822" y="3084"/>
              <a:ext cx="36" cy="2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46" name="Line 161"/>
            <p:cNvSpPr>
              <a:spLocks noChangeShapeType="1"/>
            </p:cNvSpPr>
            <p:nvPr/>
          </p:nvSpPr>
          <p:spPr bwMode="auto">
            <a:xfrm>
              <a:off x="1858" y="3106"/>
              <a:ext cx="38" cy="11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47" name="Line 162"/>
            <p:cNvSpPr>
              <a:spLocks noChangeShapeType="1"/>
            </p:cNvSpPr>
            <p:nvPr/>
          </p:nvSpPr>
          <p:spPr bwMode="auto">
            <a:xfrm>
              <a:off x="1896" y="3223"/>
              <a:ext cx="36" cy="5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48" name="Line 163"/>
            <p:cNvSpPr>
              <a:spLocks noChangeShapeType="1"/>
            </p:cNvSpPr>
            <p:nvPr/>
          </p:nvSpPr>
          <p:spPr bwMode="auto">
            <a:xfrm flipV="1">
              <a:off x="1932" y="3272"/>
              <a:ext cx="38" cy="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49" name="Line 164"/>
            <p:cNvSpPr>
              <a:spLocks noChangeShapeType="1"/>
            </p:cNvSpPr>
            <p:nvPr/>
          </p:nvSpPr>
          <p:spPr bwMode="auto">
            <a:xfrm flipV="1">
              <a:off x="789" y="2884"/>
              <a:ext cx="37" cy="33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50" name="Line 165"/>
            <p:cNvSpPr>
              <a:spLocks noChangeShapeType="1"/>
            </p:cNvSpPr>
            <p:nvPr/>
          </p:nvSpPr>
          <p:spPr bwMode="auto">
            <a:xfrm>
              <a:off x="826" y="2884"/>
              <a:ext cx="37" cy="78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51" name="Line 166"/>
            <p:cNvSpPr>
              <a:spLocks noChangeShapeType="1"/>
            </p:cNvSpPr>
            <p:nvPr/>
          </p:nvSpPr>
          <p:spPr bwMode="auto">
            <a:xfrm flipV="1">
              <a:off x="863" y="2900"/>
              <a:ext cx="37" cy="6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52" name="Line 167"/>
            <p:cNvSpPr>
              <a:spLocks noChangeShapeType="1"/>
            </p:cNvSpPr>
            <p:nvPr/>
          </p:nvSpPr>
          <p:spPr bwMode="auto">
            <a:xfrm>
              <a:off x="900" y="2900"/>
              <a:ext cx="36" cy="2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53" name="Line 168"/>
            <p:cNvSpPr>
              <a:spLocks noChangeShapeType="1"/>
            </p:cNvSpPr>
            <p:nvPr/>
          </p:nvSpPr>
          <p:spPr bwMode="auto">
            <a:xfrm>
              <a:off x="936" y="2920"/>
              <a:ext cx="37" cy="18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54" name="Line 169"/>
            <p:cNvSpPr>
              <a:spLocks noChangeShapeType="1"/>
            </p:cNvSpPr>
            <p:nvPr/>
          </p:nvSpPr>
          <p:spPr bwMode="auto">
            <a:xfrm>
              <a:off x="973" y="2938"/>
              <a:ext cx="37" cy="53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55" name="Line 170"/>
            <p:cNvSpPr>
              <a:spLocks noChangeShapeType="1"/>
            </p:cNvSpPr>
            <p:nvPr/>
          </p:nvSpPr>
          <p:spPr bwMode="auto">
            <a:xfrm flipV="1">
              <a:off x="1010" y="2984"/>
              <a:ext cx="38" cy="7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56" name="Line 171"/>
            <p:cNvSpPr>
              <a:spLocks noChangeShapeType="1"/>
            </p:cNvSpPr>
            <p:nvPr/>
          </p:nvSpPr>
          <p:spPr bwMode="auto">
            <a:xfrm>
              <a:off x="1048" y="2984"/>
              <a:ext cx="36" cy="6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57" name="Line 172"/>
            <p:cNvSpPr>
              <a:spLocks noChangeShapeType="1"/>
            </p:cNvSpPr>
            <p:nvPr/>
          </p:nvSpPr>
          <p:spPr bwMode="auto">
            <a:xfrm flipV="1">
              <a:off x="1084" y="3000"/>
              <a:ext cx="37" cy="4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58" name="Line 173"/>
            <p:cNvSpPr>
              <a:spLocks noChangeShapeType="1"/>
            </p:cNvSpPr>
            <p:nvPr/>
          </p:nvSpPr>
          <p:spPr bwMode="auto">
            <a:xfrm flipV="1">
              <a:off x="1121" y="2863"/>
              <a:ext cx="37" cy="137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59" name="Line 174"/>
            <p:cNvSpPr>
              <a:spLocks noChangeShapeType="1"/>
            </p:cNvSpPr>
            <p:nvPr/>
          </p:nvSpPr>
          <p:spPr bwMode="auto">
            <a:xfrm flipV="1">
              <a:off x="1158" y="2840"/>
              <a:ext cx="37" cy="23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60" name="Line 175"/>
            <p:cNvSpPr>
              <a:spLocks noChangeShapeType="1"/>
            </p:cNvSpPr>
            <p:nvPr/>
          </p:nvSpPr>
          <p:spPr bwMode="auto">
            <a:xfrm flipV="1">
              <a:off x="1195" y="2812"/>
              <a:ext cx="37" cy="28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61" name="Line 176"/>
            <p:cNvSpPr>
              <a:spLocks noChangeShapeType="1"/>
            </p:cNvSpPr>
            <p:nvPr/>
          </p:nvSpPr>
          <p:spPr bwMode="auto">
            <a:xfrm flipV="1">
              <a:off x="1232" y="2749"/>
              <a:ext cx="37" cy="63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62" name="Line 177"/>
            <p:cNvSpPr>
              <a:spLocks noChangeShapeType="1"/>
            </p:cNvSpPr>
            <p:nvPr/>
          </p:nvSpPr>
          <p:spPr bwMode="auto">
            <a:xfrm>
              <a:off x="1269" y="2749"/>
              <a:ext cx="37" cy="3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63" name="Line 178"/>
            <p:cNvSpPr>
              <a:spLocks noChangeShapeType="1"/>
            </p:cNvSpPr>
            <p:nvPr/>
          </p:nvSpPr>
          <p:spPr bwMode="auto">
            <a:xfrm>
              <a:off x="1306" y="2785"/>
              <a:ext cx="36" cy="7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64" name="Line 179"/>
            <p:cNvSpPr>
              <a:spLocks noChangeShapeType="1"/>
            </p:cNvSpPr>
            <p:nvPr/>
          </p:nvSpPr>
          <p:spPr bwMode="auto">
            <a:xfrm>
              <a:off x="1342" y="2792"/>
              <a:ext cx="37" cy="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65" name="Line 180"/>
            <p:cNvSpPr>
              <a:spLocks noChangeShapeType="1"/>
            </p:cNvSpPr>
            <p:nvPr/>
          </p:nvSpPr>
          <p:spPr bwMode="auto">
            <a:xfrm>
              <a:off x="1379" y="2796"/>
              <a:ext cx="37" cy="3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66" name="Line 181"/>
            <p:cNvSpPr>
              <a:spLocks noChangeShapeType="1"/>
            </p:cNvSpPr>
            <p:nvPr/>
          </p:nvSpPr>
          <p:spPr bwMode="auto">
            <a:xfrm>
              <a:off x="1416" y="2830"/>
              <a:ext cx="37" cy="58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67" name="Line 182"/>
            <p:cNvSpPr>
              <a:spLocks noChangeShapeType="1"/>
            </p:cNvSpPr>
            <p:nvPr/>
          </p:nvSpPr>
          <p:spPr bwMode="auto">
            <a:xfrm flipV="1">
              <a:off x="1453" y="2871"/>
              <a:ext cx="37" cy="17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68" name="Line 183"/>
            <p:cNvSpPr>
              <a:spLocks noChangeShapeType="1"/>
            </p:cNvSpPr>
            <p:nvPr/>
          </p:nvSpPr>
          <p:spPr bwMode="auto">
            <a:xfrm flipV="1">
              <a:off x="1490" y="2829"/>
              <a:ext cx="37" cy="4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69" name="Line 184"/>
            <p:cNvSpPr>
              <a:spLocks noChangeShapeType="1"/>
            </p:cNvSpPr>
            <p:nvPr/>
          </p:nvSpPr>
          <p:spPr bwMode="auto">
            <a:xfrm>
              <a:off x="1527" y="2829"/>
              <a:ext cx="37" cy="9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70" name="Line 185"/>
            <p:cNvSpPr>
              <a:spLocks noChangeShapeType="1"/>
            </p:cNvSpPr>
            <p:nvPr/>
          </p:nvSpPr>
          <p:spPr bwMode="auto">
            <a:xfrm>
              <a:off x="1564" y="2925"/>
              <a:ext cx="36" cy="59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71" name="Line 186"/>
            <p:cNvSpPr>
              <a:spLocks noChangeShapeType="1"/>
            </p:cNvSpPr>
            <p:nvPr/>
          </p:nvSpPr>
          <p:spPr bwMode="auto">
            <a:xfrm>
              <a:off x="1600" y="2984"/>
              <a:ext cx="37" cy="8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72" name="Line 187"/>
            <p:cNvSpPr>
              <a:spLocks noChangeShapeType="1"/>
            </p:cNvSpPr>
            <p:nvPr/>
          </p:nvSpPr>
          <p:spPr bwMode="auto">
            <a:xfrm>
              <a:off x="1637" y="3066"/>
              <a:ext cx="38" cy="5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73" name="Line 188"/>
            <p:cNvSpPr>
              <a:spLocks noChangeShapeType="1"/>
            </p:cNvSpPr>
            <p:nvPr/>
          </p:nvSpPr>
          <p:spPr bwMode="auto">
            <a:xfrm flipV="1">
              <a:off x="1675" y="3114"/>
              <a:ext cx="36" cy="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74" name="Line 189"/>
            <p:cNvSpPr>
              <a:spLocks noChangeShapeType="1"/>
            </p:cNvSpPr>
            <p:nvPr/>
          </p:nvSpPr>
          <p:spPr bwMode="auto">
            <a:xfrm>
              <a:off x="1711" y="3114"/>
              <a:ext cx="37" cy="9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75" name="Line 190"/>
            <p:cNvSpPr>
              <a:spLocks noChangeShapeType="1"/>
            </p:cNvSpPr>
            <p:nvPr/>
          </p:nvSpPr>
          <p:spPr bwMode="auto">
            <a:xfrm>
              <a:off x="1748" y="3209"/>
              <a:ext cx="37" cy="1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76" name="Line 191"/>
            <p:cNvSpPr>
              <a:spLocks noChangeShapeType="1"/>
            </p:cNvSpPr>
            <p:nvPr/>
          </p:nvSpPr>
          <p:spPr bwMode="auto">
            <a:xfrm>
              <a:off x="1785" y="3221"/>
              <a:ext cx="37" cy="103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77" name="Line 192"/>
            <p:cNvSpPr>
              <a:spLocks noChangeShapeType="1"/>
            </p:cNvSpPr>
            <p:nvPr/>
          </p:nvSpPr>
          <p:spPr bwMode="auto">
            <a:xfrm>
              <a:off x="1822" y="3324"/>
              <a:ext cx="36" cy="29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78" name="Line 193"/>
            <p:cNvSpPr>
              <a:spLocks noChangeShapeType="1"/>
            </p:cNvSpPr>
            <p:nvPr/>
          </p:nvSpPr>
          <p:spPr bwMode="auto">
            <a:xfrm>
              <a:off x="1858" y="3353"/>
              <a:ext cx="38" cy="58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79" name="Line 194"/>
            <p:cNvSpPr>
              <a:spLocks noChangeShapeType="1"/>
            </p:cNvSpPr>
            <p:nvPr/>
          </p:nvSpPr>
          <p:spPr bwMode="auto">
            <a:xfrm>
              <a:off x="1896" y="3411"/>
              <a:ext cx="36" cy="2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80" name="Line 195"/>
            <p:cNvSpPr>
              <a:spLocks noChangeShapeType="1"/>
            </p:cNvSpPr>
            <p:nvPr/>
          </p:nvSpPr>
          <p:spPr bwMode="auto">
            <a:xfrm>
              <a:off x="1932" y="3432"/>
              <a:ext cx="38" cy="1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81" name="Line 196"/>
            <p:cNvSpPr>
              <a:spLocks noChangeShapeType="1"/>
            </p:cNvSpPr>
            <p:nvPr/>
          </p:nvSpPr>
          <p:spPr bwMode="auto">
            <a:xfrm>
              <a:off x="789" y="3169"/>
              <a:ext cx="37" cy="16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82" name="Line 197"/>
            <p:cNvSpPr>
              <a:spLocks noChangeShapeType="1"/>
            </p:cNvSpPr>
            <p:nvPr/>
          </p:nvSpPr>
          <p:spPr bwMode="auto">
            <a:xfrm>
              <a:off x="826" y="3185"/>
              <a:ext cx="37" cy="16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83" name="Line 198"/>
            <p:cNvSpPr>
              <a:spLocks noChangeShapeType="1"/>
            </p:cNvSpPr>
            <p:nvPr/>
          </p:nvSpPr>
          <p:spPr bwMode="auto">
            <a:xfrm>
              <a:off x="863" y="3201"/>
              <a:ext cx="37" cy="77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84" name="Line 199"/>
            <p:cNvSpPr>
              <a:spLocks noChangeShapeType="1"/>
            </p:cNvSpPr>
            <p:nvPr/>
          </p:nvSpPr>
          <p:spPr bwMode="auto">
            <a:xfrm flipV="1">
              <a:off x="900" y="3224"/>
              <a:ext cx="36" cy="54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85" name="Line 200"/>
            <p:cNvSpPr>
              <a:spLocks noChangeShapeType="1"/>
            </p:cNvSpPr>
            <p:nvPr/>
          </p:nvSpPr>
          <p:spPr bwMode="auto">
            <a:xfrm flipV="1">
              <a:off x="936" y="3200"/>
              <a:ext cx="37" cy="24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86" name="Line 201"/>
            <p:cNvSpPr>
              <a:spLocks noChangeShapeType="1"/>
            </p:cNvSpPr>
            <p:nvPr/>
          </p:nvSpPr>
          <p:spPr bwMode="auto">
            <a:xfrm>
              <a:off x="973" y="3200"/>
              <a:ext cx="37" cy="14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87" name="Line 202"/>
            <p:cNvSpPr>
              <a:spLocks noChangeShapeType="1"/>
            </p:cNvSpPr>
            <p:nvPr/>
          </p:nvSpPr>
          <p:spPr bwMode="auto">
            <a:xfrm>
              <a:off x="1010" y="3214"/>
              <a:ext cx="38" cy="55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88" name="Line 203"/>
            <p:cNvSpPr>
              <a:spLocks noChangeShapeType="1"/>
            </p:cNvSpPr>
            <p:nvPr/>
          </p:nvSpPr>
          <p:spPr bwMode="auto">
            <a:xfrm flipV="1">
              <a:off x="1048" y="3221"/>
              <a:ext cx="36" cy="48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89" name="Line 204"/>
            <p:cNvSpPr>
              <a:spLocks noChangeShapeType="1"/>
            </p:cNvSpPr>
            <p:nvPr/>
          </p:nvSpPr>
          <p:spPr bwMode="auto">
            <a:xfrm>
              <a:off x="1084" y="3221"/>
              <a:ext cx="37" cy="73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90" name="Line 205"/>
            <p:cNvSpPr>
              <a:spLocks noChangeShapeType="1"/>
            </p:cNvSpPr>
            <p:nvPr/>
          </p:nvSpPr>
          <p:spPr bwMode="auto">
            <a:xfrm flipV="1">
              <a:off x="1121" y="3273"/>
              <a:ext cx="37" cy="21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91" name="Line 206"/>
            <p:cNvSpPr>
              <a:spLocks noChangeShapeType="1"/>
            </p:cNvSpPr>
            <p:nvPr/>
          </p:nvSpPr>
          <p:spPr bwMode="auto">
            <a:xfrm flipV="1">
              <a:off x="1158" y="3250"/>
              <a:ext cx="37" cy="23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92" name="Line 207"/>
            <p:cNvSpPr>
              <a:spLocks noChangeShapeType="1"/>
            </p:cNvSpPr>
            <p:nvPr/>
          </p:nvSpPr>
          <p:spPr bwMode="auto">
            <a:xfrm>
              <a:off x="1195" y="3250"/>
              <a:ext cx="37" cy="41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93" name="Line 208"/>
            <p:cNvSpPr>
              <a:spLocks noChangeShapeType="1"/>
            </p:cNvSpPr>
            <p:nvPr/>
          </p:nvSpPr>
          <p:spPr bwMode="auto">
            <a:xfrm flipV="1">
              <a:off x="1232" y="3252"/>
              <a:ext cx="37" cy="39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94" name="Line 209"/>
            <p:cNvSpPr>
              <a:spLocks noChangeShapeType="1"/>
            </p:cNvSpPr>
            <p:nvPr/>
          </p:nvSpPr>
          <p:spPr bwMode="auto">
            <a:xfrm>
              <a:off x="1269" y="3252"/>
              <a:ext cx="37" cy="111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95" name="Line 210"/>
            <p:cNvSpPr>
              <a:spLocks noChangeShapeType="1"/>
            </p:cNvSpPr>
            <p:nvPr/>
          </p:nvSpPr>
          <p:spPr bwMode="auto">
            <a:xfrm flipV="1">
              <a:off x="1306" y="3362"/>
              <a:ext cx="36" cy="1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96" name="Line 211"/>
            <p:cNvSpPr>
              <a:spLocks noChangeShapeType="1"/>
            </p:cNvSpPr>
            <p:nvPr/>
          </p:nvSpPr>
          <p:spPr bwMode="auto">
            <a:xfrm>
              <a:off x="1342" y="3362"/>
              <a:ext cx="37" cy="58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97" name="Line 212"/>
            <p:cNvSpPr>
              <a:spLocks noChangeShapeType="1"/>
            </p:cNvSpPr>
            <p:nvPr/>
          </p:nvSpPr>
          <p:spPr bwMode="auto">
            <a:xfrm>
              <a:off x="1379" y="3420"/>
              <a:ext cx="37" cy="65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98" name="Line 213"/>
            <p:cNvSpPr>
              <a:spLocks noChangeShapeType="1"/>
            </p:cNvSpPr>
            <p:nvPr/>
          </p:nvSpPr>
          <p:spPr bwMode="auto">
            <a:xfrm>
              <a:off x="1416" y="3485"/>
              <a:ext cx="37" cy="31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399" name="Line 214"/>
            <p:cNvSpPr>
              <a:spLocks noChangeShapeType="1"/>
            </p:cNvSpPr>
            <p:nvPr/>
          </p:nvSpPr>
          <p:spPr bwMode="auto">
            <a:xfrm>
              <a:off x="1453" y="3516"/>
              <a:ext cx="37" cy="26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400" name="Line 215"/>
            <p:cNvSpPr>
              <a:spLocks noChangeShapeType="1"/>
            </p:cNvSpPr>
            <p:nvPr/>
          </p:nvSpPr>
          <p:spPr bwMode="auto">
            <a:xfrm>
              <a:off x="1490" y="3542"/>
              <a:ext cx="37" cy="59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401" name="Line 216"/>
            <p:cNvSpPr>
              <a:spLocks noChangeShapeType="1"/>
            </p:cNvSpPr>
            <p:nvPr/>
          </p:nvSpPr>
          <p:spPr bwMode="auto">
            <a:xfrm>
              <a:off x="1527" y="3601"/>
              <a:ext cx="37" cy="1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402" name="Line 217"/>
            <p:cNvSpPr>
              <a:spLocks noChangeShapeType="1"/>
            </p:cNvSpPr>
            <p:nvPr/>
          </p:nvSpPr>
          <p:spPr bwMode="auto">
            <a:xfrm flipV="1">
              <a:off x="1564" y="3602"/>
              <a:ext cx="36" cy="0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403" name="Line 218"/>
            <p:cNvSpPr>
              <a:spLocks noChangeShapeType="1"/>
            </p:cNvSpPr>
            <p:nvPr/>
          </p:nvSpPr>
          <p:spPr bwMode="auto">
            <a:xfrm>
              <a:off x="1600" y="3602"/>
              <a:ext cx="37" cy="26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404" name="Line 219"/>
            <p:cNvSpPr>
              <a:spLocks noChangeShapeType="1"/>
            </p:cNvSpPr>
            <p:nvPr/>
          </p:nvSpPr>
          <p:spPr bwMode="auto">
            <a:xfrm>
              <a:off x="1637" y="3628"/>
              <a:ext cx="38" cy="39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405" name="Line 220"/>
            <p:cNvSpPr>
              <a:spLocks noChangeShapeType="1"/>
            </p:cNvSpPr>
            <p:nvPr/>
          </p:nvSpPr>
          <p:spPr bwMode="auto">
            <a:xfrm flipV="1">
              <a:off x="1675" y="3666"/>
              <a:ext cx="36" cy="1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406" name="Line 221"/>
            <p:cNvSpPr>
              <a:spLocks noChangeShapeType="1"/>
            </p:cNvSpPr>
            <p:nvPr/>
          </p:nvSpPr>
          <p:spPr bwMode="auto">
            <a:xfrm>
              <a:off x="1711" y="3666"/>
              <a:ext cx="37" cy="18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407" name="Line 222"/>
            <p:cNvSpPr>
              <a:spLocks noChangeShapeType="1"/>
            </p:cNvSpPr>
            <p:nvPr/>
          </p:nvSpPr>
          <p:spPr bwMode="auto">
            <a:xfrm>
              <a:off x="1748" y="3684"/>
              <a:ext cx="37" cy="10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408" name="Line 223"/>
            <p:cNvSpPr>
              <a:spLocks noChangeShapeType="1"/>
            </p:cNvSpPr>
            <p:nvPr/>
          </p:nvSpPr>
          <p:spPr bwMode="auto">
            <a:xfrm>
              <a:off x="1785" y="3694"/>
              <a:ext cx="37" cy="40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409" name="Line 224"/>
            <p:cNvSpPr>
              <a:spLocks noChangeShapeType="1"/>
            </p:cNvSpPr>
            <p:nvPr/>
          </p:nvSpPr>
          <p:spPr bwMode="auto">
            <a:xfrm>
              <a:off x="1822" y="3734"/>
              <a:ext cx="36" cy="45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410" name="Line 225"/>
            <p:cNvSpPr>
              <a:spLocks noChangeShapeType="1"/>
            </p:cNvSpPr>
            <p:nvPr/>
          </p:nvSpPr>
          <p:spPr bwMode="auto">
            <a:xfrm>
              <a:off x="1858" y="3779"/>
              <a:ext cx="38" cy="66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411" name="Line 226"/>
            <p:cNvSpPr>
              <a:spLocks noChangeShapeType="1"/>
            </p:cNvSpPr>
            <p:nvPr/>
          </p:nvSpPr>
          <p:spPr bwMode="auto">
            <a:xfrm>
              <a:off x="1896" y="3845"/>
              <a:ext cx="36" cy="57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412" name="Line 227"/>
            <p:cNvSpPr>
              <a:spLocks noChangeShapeType="1"/>
            </p:cNvSpPr>
            <p:nvPr/>
          </p:nvSpPr>
          <p:spPr bwMode="auto">
            <a:xfrm>
              <a:off x="1932" y="3902"/>
              <a:ext cx="38" cy="15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413" name="Freeform 228"/>
            <p:cNvSpPr>
              <a:spLocks/>
            </p:cNvSpPr>
            <p:nvPr/>
          </p:nvSpPr>
          <p:spPr bwMode="auto">
            <a:xfrm>
              <a:off x="782" y="3446"/>
              <a:ext cx="15" cy="16"/>
            </a:xfrm>
            <a:custGeom>
              <a:avLst/>
              <a:gdLst>
                <a:gd name="T0" fmla="*/ 0 w 86"/>
                <a:gd name="T1" fmla="*/ 0 h 86"/>
                <a:gd name="T2" fmla="*/ 0 w 86"/>
                <a:gd name="T3" fmla="*/ 0 h 86"/>
                <a:gd name="T4" fmla="*/ 0 w 86"/>
                <a:gd name="T5" fmla="*/ 0 h 86"/>
                <a:gd name="T6" fmla="*/ 0 w 86"/>
                <a:gd name="T7" fmla="*/ 0 h 86"/>
                <a:gd name="T8" fmla="*/ 0 w 86"/>
                <a:gd name="T9" fmla="*/ 0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6" h="86">
                  <a:moveTo>
                    <a:pt x="0" y="43"/>
                  </a:moveTo>
                  <a:lnTo>
                    <a:pt x="43" y="86"/>
                  </a:lnTo>
                  <a:lnTo>
                    <a:pt x="86" y="43"/>
                  </a:lnTo>
                  <a:lnTo>
                    <a:pt x="43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14" name="Freeform 229"/>
            <p:cNvSpPr>
              <a:spLocks/>
            </p:cNvSpPr>
            <p:nvPr/>
          </p:nvSpPr>
          <p:spPr bwMode="auto">
            <a:xfrm>
              <a:off x="818" y="3365"/>
              <a:ext cx="16" cy="17"/>
            </a:xfrm>
            <a:custGeom>
              <a:avLst/>
              <a:gdLst>
                <a:gd name="T0" fmla="*/ 0 w 86"/>
                <a:gd name="T1" fmla="*/ 0 h 87"/>
                <a:gd name="T2" fmla="*/ 0 w 86"/>
                <a:gd name="T3" fmla="*/ 0 h 87"/>
                <a:gd name="T4" fmla="*/ 0 w 86"/>
                <a:gd name="T5" fmla="*/ 0 h 87"/>
                <a:gd name="T6" fmla="*/ 0 w 86"/>
                <a:gd name="T7" fmla="*/ 0 h 87"/>
                <a:gd name="T8" fmla="*/ 0 w 86"/>
                <a:gd name="T9" fmla="*/ 0 h 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6" h="87">
                  <a:moveTo>
                    <a:pt x="0" y="44"/>
                  </a:moveTo>
                  <a:lnTo>
                    <a:pt x="43" y="87"/>
                  </a:lnTo>
                  <a:lnTo>
                    <a:pt x="86" y="44"/>
                  </a:lnTo>
                  <a:lnTo>
                    <a:pt x="43" y="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15" name="Freeform 230"/>
            <p:cNvSpPr>
              <a:spLocks/>
            </p:cNvSpPr>
            <p:nvPr/>
          </p:nvSpPr>
          <p:spPr bwMode="auto">
            <a:xfrm>
              <a:off x="855" y="3419"/>
              <a:ext cx="16" cy="16"/>
            </a:xfrm>
            <a:custGeom>
              <a:avLst/>
              <a:gdLst>
                <a:gd name="T0" fmla="*/ 0 w 87"/>
                <a:gd name="T1" fmla="*/ 0 h 86"/>
                <a:gd name="T2" fmla="*/ 0 w 87"/>
                <a:gd name="T3" fmla="*/ 0 h 86"/>
                <a:gd name="T4" fmla="*/ 0 w 87"/>
                <a:gd name="T5" fmla="*/ 0 h 86"/>
                <a:gd name="T6" fmla="*/ 0 w 87"/>
                <a:gd name="T7" fmla="*/ 0 h 86"/>
                <a:gd name="T8" fmla="*/ 0 w 87"/>
                <a:gd name="T9" fmla="*/ 0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7" h="86">
                  <a:moveTo>
                    <a:pt x="0" y="43"/>
                  </a:moveTo>
                  <a:lnTo>
                    <a:pt x="43" y="86"/>
                  </a:lnTo>
                  <a:lnTo>
                    <a:pt x="87" y="43"/>
                  </a:lnTo>
                  <a:lnTo>
                    <a:pt x="43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16" name="Freeform 231"/>
            <p:cNvSpPr>
              <a:spLocks/>
            </p:cNvSpPr>
            <p:nvPr/>
          </p:nvSpPr>
          <p:spPr bwMode="auto">
            <a:xfrm>
              <a:off x="892" y="3387"/>
              <a:ext cx="16" cy="15"/>
            </a:xfrm>
            <a:custGeom>
              <a:avLst/>
              <a:gdLst>
                <a:gd name="T0" fmla="*/ 0 w 86"/>
                <a:gd name="T1" fmla="*/ 0 h 86"/>
                <a:gd name="T2" fmla="*/ 0 w 86"/>
                <a:gd name="T3" fmla="*/ 0 h 86"/>
                <a:gd name="T4" fmla="*/ 0 w 86"/>
                <a:gd name="T5" fmla="*/ 0 h 86"/>
                <a:gd name="T6" fmla="*/ 0 w 86"/>
                <a:gd name="T7" fmla="*/ 0 h 86"/>
                <a:gd name="T8" fmla="*/ 0 w 86"/>
                <a:gd name="T9" fmla="*/ 0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6" h="86">
                  <a:moveTo>
                    <a:pt x="0" y="43"/>
                  </a:moveTo>
                  <a:lnTo>
                    <a:pt x="43" y="86"/>
                  </a:lnTo>
                  <a:lnTo>
                    <a:pt x="86" y="43"/>
                  </a:lnTo>
                  <a:lnTo>
                    <a:pt x="43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17" name="Freeform 232"/>
            <p:cNvSpPr>
              <a:spLocks/>
            </p:cNvSpPr>
            <p:nvPr/>
          </p:nvSpPr>
          <p:spPr bwMode="auto">
            <a:xfrm>
              <a:off x="929" y="3413"/>
              <a:ext cx="15" cy="16"/>
            </a:xfrm>
            <a:custGeom>
              <a:avLst/>
              <a:gdLst>
                <a:gd name="T0" fmla="*/ 0 w 87"/>
                <a:gd name="T1" fmla="*/ 0 h 86"/>
                <a:gd name="T2" fmla="*/ 0 w 87"/>
                <a:gd name="T3" fmla="*/ 0 h 86"/>
                <a:gd name="T4" fmla="*/ 0 w 87"/>
                <a:gd name="T5" fmla="*/ 0 h 86"/>
                <a:gd name="T6" fmla="*/ 0 w 87"/>
                <a:gd name="T7" fmla="*/ 0 h 86"/>
                <a:gd name="T8" fmla="*/ 0 w 87"/>
                <a:gd name="T9" fmla="*/ 0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7" h="86">
                  <a:moveTo>
                    <a:pt x="0" y="43"/>
                  </a:moveTo>
                  <a:lnTo>
                    <a:pt x="43" y="86"/>
                  </a:lnTo>
                  <a:lnTo>
                    <a:pt x="87" y="43"/>
                  </a:lnTo>
                  <a:lnTo>
                    <a:pt x="43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18" name="Freeform 233"/>
            <p:cNvSpPr>
              <a:spLocks/>
            </p:cNvSpPr>
            <p:nvPr/>
          </p:nvSpPr>
          <p:spPr bwMode="auto">
            <a:xfrm>
              <a:off x="966" y="3419"/>
              <a:ext cx="15" cy="16"/>
            </a:xfrm>
            <a:custGeom>
              <a:avLst/>
              <a:gdLst>
                <a:gd name="T0" fmla="*/ 0 w 87"/>
                <a:gd name="T1" fmla="*/ 0 h 86"/>
                <a:gd name="T2" fmla="*/ 0 w 87"/>
                <a:gd name="T3" fmla="*/ 0 h 86"/>
                <a:gd name="T4" fmla="*/ 0 w 87"/>
                <a:gd name="T5" fmla="*/ 0 h 86"/>
                <a:gd name="T6" fmla="*/ 0 w 87"/>
                <a:gd name="T7" fmla="*/ 0 h 86"/>
                <a:gd name="T8" fmla="*/ 0 w 87"/>
                <a:gd name="T9" fmla="*/ 0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7" h="86">
                  <a:moveTo>
                    <a:pt x="0" y="43"/>
                  </a:moveTo>
                  <a:lnTo>
                    <a:pt x="44" y="86"/>
                  </a:lnTo>
                  <a:lnTo>
                    <a:pt x="87" y="43"/>
                  </a:lnTo>
                  <a:lnTo>
                    <a:pt x="44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19" name="Freeform 234"/>
            <p:cNvSpPr>
              <a:spLocks/>
            </p:cNvSpPr>
            <p:nvPr/>
          </p:nvSpPr>
          <p:spPr bwMode="auto">
            <a:xfrm>
              <a:off x="1003" y="3395"/>
              <a:ext cx="15" cy="16"/>
            </a:xfrm>
            <a:custGeom>
              <a:avLst/>
              <a:gdLst>
                <a:gd name="T0" fmla="*/ 0 w 86"/>
                <a:gd name="T1" fmla="*/ 0 h 86"/>
                <a:gd name="T2" fmla="*/ 0 w 86"/>
                <a:gd name="T3" fmla="*/ 0 h 86"/>
                <a:gd name="T4" fmla="*/ 0 w 86"/>
                <a:gd name="T5" fmla="*/ 0 h 86"/>
                <a:gd name="T6" fmla="*/ 0 w 86"/>
                <a:gd name="T7" fmla="*/ 0 h 86"/>
                <a:gd name="T8" fmla="*/ 0 w 86"/>
                <a:gd name="T9" fmla="*/ 0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6" h="86">
                  <a:moveTo>
                    <a:pt x="0" y="43"/>
                  </a:moveTo>
                  <a:lnTo>
                    <a:pt x="43" y="86"/>
                  </a:lnTo>
                  <a:lnTo>
                    <a:pt x="86" y="43"/>
                  </a:lnTo>
                  <a:lnTo>
                    <a:pt x="43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20" name="Freeform 235"/>
            <p:cNvSpPr>
              <a:spLocks/>
            </p:cNvSpPr>
            <p:nvPr/>
          </p:nvSpPr>
          <p:spPr bwMode="auto">
            <a:xfrm>
              <a:off x="1040" y="3444"/>
              <a:ext cx="15" cy="16"/>
            </a:xfrm>
            <a:custGeom>
              <a:avLst/>
              <a:gdLst>
                <a:gd name="T0" fmla="*/ 0 w 87"/>
                <a:gd name="T1" fmla="*/ 0 h 86"/>
                <a:gd name="T2" fmla="*/ 0 w 87"/>
                <a:gd name="T3" fmla="*/ 0 h 86"/>
                <a:gd name="T4" fmla="*/ 0 w 87"/>
                <a:gd name="T5" fmla="*/ 0 h 86"/>
                <a:gd name="T6" fmla="*/ 0 w 87"/>
                <a:gd name="T7" fmla="*/ 0 h 86"/>
                <a:gd name="T8" fmla="*/ 0 w 87"/>
                <a:gd name="T9" fmla="*/ 0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7" h="86">
                  <a:moveTo>
                    <a:pt x="0" y="43"/>
                  </a:moveTo>
                  <a:lnTo>
                    <a:pt x="44" y="86"/>
                  </a:lnTo>
                  <a:lnTo>
                    <a:pt x="87" y="43"/>
                  </a:lnTo>
                  <a:lnTo>
                    <a:pt x="44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21" name="Freeform 236"/>
            <p:cNvSpPr>
              <a:spLocks/>
            </p:cNvSpPr>
            <p:nvPr/>
          </p:nvSpPr>
          <p:spPr bwMode="auto">
            <a:xfrm>
              <a:off x="1076" y="3418"/>
              <a:ext cx="16" cy="17"/>
            </a:xfrm>
            <a:custGeom>
              <a:avLst/>
              <a:gdLst>
                <a:gd name="T0" fmla="*/ 0 w 86"/>
                <a:gd name="T1" fmla="*/ 0 h 87"/>
                <a:gd name="T2" fmla="*/ 0 w 86"/>
                <a:gd name="T3" fmla="*/ 0 h 87"/>
                <a:gd name="T4" fmla="*/ 0 w 86"/>
                <a:gd name="T5" fmla="*/ 0 h 87"/>
                <a:gd name="T6" fmla="*/ 0 w 86"/>
                <a:gd name="T7" fmla="*/ 0 h 87"/>
                <a:gd name="T8" fmla="*/ 0 w 86"/>
                <a:gd name="T9" fmla="*/ 0 h 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6" h="87">
                  <a:moveTo>
                    <a:pt x="0" y="43"/>
                  </a:moveTo>
                  <a:lnTo>
                    <a:pt x="43" y="87"/>
                  </a:lnTo>
                  <a:lnTo>
                    <a:pt x="86" y="43"/>
                  </a:lnTo>
                  <a:lnTo>
                    <a:pt x="43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22" name="Freeform 237"/>
            <p:cNvSpPr>
              <a:spLocks/>
            </p:cNvSpPr>
            <p:nvPr/>
          </p:nvSpPr>
          <p:spPr bwMode="auto">
            <a:xfrm>
              <a:off x="1113" y="3416"/>
              <a:ext cx="16" cy="15"/>
            </a:xfrm>
            <a:custGeom>
              <a:avLst/>
              <a:gdLst>
                <a:gd name="T0" fmla="*/ 0 w 86"/>
                <a:gd name="T1" fmla="*/ 0 h 86"/>
                <a:gd name="T2" fmla="*/ 0 w 86"/>
                <a:gd name="T3" fmla="*/ 0 h 86"/>
                <a:gd name="T4" fmla="*/ 0 w 86"/>
                <a:gd name="T5" fmla="*/ 0 h 86"/>
                <a:gd name="T6" fmla="*/ 0 w 86"/>
                <a:gd name="T7" fmla="*/ 0 h 86"/>
                <a:gd name="T8" fmla="*/ 0 w 86"/>
                <a:gd name="T9" fmla="*/ 0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6" h="86">
                  <a:moveTo>
                    <a:pt x="0" y="43"/>
                  </a:moveTo>
                  <a:lnTo>
                    <a:pt x="43" y="86"/>
                  </a:lnTo>
                  <a:lnTo>
                    <a:pt x="86" y="43"/>
                  </a:lnTo>
                  <a:lnTo>
                    <a:pt x="43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23" name="Freeform 238"/>
            <p:cNvSpPr>
              <a:spLocks/>
            </p:cNvSpPr>
            <p:nvPr/>
          </p:nvSpPr>
          <p:spPr bwMode="auto">
            <a:xfrm>
              <a:off x="1150" y="3423"/>
              <a:ext cx="16" cy="16"/>
            </a:xfrm>
            <a:custGeom>
              <a:avLst/>
              <a:gdLst>
                <a:gd name="T0" fmla="*/ 0 w 86"/>
                <a:gd name="T1" fmla="*/ 0 h 86"/>
                <a:gd name="T2" fmla="*/ 0 w 86"/>
                <a:gd name="T3" fmla="*/ 0 h 86"/>
                <a:gd name="T4" fmla="*/ 0 w 86"/>
                <a:gd name="T5" fmla="*/ 0 h 86"/>
                <a:gd name="T6" fmla="*/ 0 w 86"/>
                <a:gd name="T7" fmla="*/ 0 h 86"/>
                <a:gd name="T8" fmla="*/ 0 w 86"/>
                <a:gd name="T9" fmla="*/ 0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6" h="86">
                  <a:moveTo>
                    <a:pt x="0" y="43"/>
                  </a:moveTo>
                  <a:lnTo>
                    <a:pt x="43" y="86"/>
                  </a:lnTo>
                  <a:lnTo>
                    <a:pt x="86" y="43"/>
                  </a:lnTo>
                  <a:lnTo>
                    <a:pt x="43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24" name="Freeform 239"/>
            <p:cNvSpPr>
              <a:spLocks/>
            </p:cNvSpPr>
            <p:nvPr/>
          </p:nvSpPr>
          <p:spPr bwMode="auto">
            <a:xfrm>
              <a:off x="1187" y="3412"/>
              <a:ext cx="15" cy="16"/>
            </a:xfrm>
            <a:custGeom>
              <a:avLst/>
              <a:gdLst>
                <a:gd name="T0" fmla="*/ 0 w 86"/>
                <a:gd name="T1" fmla="*/ 0 h 86"/>
                <a:gd name="T2" fmla="*/ 0 w 86"/>
                <a:gd name="T3" fmla="*/ 0 h 86"/>
                <a:gd name="T4" fmla="*/ 0 w 86"/>
                <a:gd name="T5" fmla="*/ 0 h 86"/>
                <a:gd name="T6" fmla="*/ 0 w 86"/>
                <a:gd name="T7" fmla="*/ 0 h 86"/>
                <a:gd name="T8" fmla="*/ 0 w 86"/>
                <a:gd name="T9" fmla="*/ 0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6" h="86">
                  <a:moveTo>
                    <a:pt x="0" y="43"/>
                  </a:moveTo>
                  <a:lnTo>
                    <a:pt x="43" y="86"/>
                  </a:lnTo>
                  <a:lnTo>
                    <a:pt x="86" y="43"/>
                  </a:lnTo>
                  <a:lnTo>
                    <a:pt x="43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25" name="Freeform 240"/>
            <p:cNvSpPr>
              <a:spLocks/>
            </p:cNvSpPr>
            <p:nvPr/>
          </p:nvSpPr>
          <p:spPr bwMode="auto">
            <a:xfrm>
              <a:off x="1224" y="3450"/>
              <a:ext cx="15" cy="17"/>
            </a:xfrm>
            <a:custGeom>
              <a:avLst/>
              <a:gdLst>
                <a:gd name="T0" fmla="*/ 0 w 86"/>
                <a:gd name="T1" fmla="*/ 0 h 87"/>
                <a:gd name="T2" fmla="*/ 0 w 86"/>
                <a:gd name="T3" fmla="*/ 0 h 87"/>
                <a:gd name="T4" fmla="*/ 0 w 86"/>
                <a:gd name="T5" fmla="*/ 0 h 87"/>
                <a:gd name="T6" fmla="*/ 0 w 86"/>
                <a:gd name="T7" fmla="*/ 0 h 87"/>
                <a:gd name="T8" fmla="*/ 0 w 86"/>
                <a:gd name="T9" fmla="*/ 0 h 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6" h="87">
                  <a:moveTo>
                    <a:pt x="0" y="44"/>
                  </a:moveTo>
                  <a:lnTo>
                    <a:pt x="43" y="87"/>
                  </a:lnTo>
                  <a:lnTo>
                    <a:pt x="86" y="44"/>
                  </a:lnTo>
                  <a:lnTo>
                    <a:pt x="43" y="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26" name="Freeform 241"/>
            <p:cNvSpPr>
              <a:spLocks/>
            </p:cNvSpPr>
            <p:nvPr/>
          </p:nvSpPr>
          <p:spPr bwMode="auto">
            <a:xfrm>
              <a:off x="1261" y="3484"/>
              <a:ext cx="15" cy="16"/>
            </a:xfrm>
            <a:custGeom>
              <a:avLst/>
              <a:gdLst>
                <a:gd name="T0" fmla="*/ 0 w 86"/>
                <a:gd name="T1" fmla="*/ 0 h 86"/>
                <a:gd name="T2" fmla="*/ 0 w 86"/>
                <a:gd name="T3" fmla="*/ 0 h 86"/>
                <a:gd name="T4" fmla="*/ 0 w 86"/>
                <a:gd name="T5" fmla="*/ 0 h 86"/>
                <a:gd name="T6" fmla="*/ 0 w 86"/>
                <a:gd name="T7" fmla="*/ 0 h 86"/>
                <a:gd name="T8" fmla="*/ 0 w 86"/>
                <a:gd name="T9" fmla="*/ 0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6" h="86">
                  <a:moveTo>
                    <a:pt x="0" y="43"/>
                  </a:moveTo>
                  <a:lnTo>
                    <a:pt x="43" y="86"/>
                  </a:lnTo>
                  <a:lnTo>
                    <a:pt x="86" y="43"/>
                  </a:lnTo>
                  <a:lnTo>
                    <a:pt x="43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27" name="Freeform 242"/>
            <p:cNvSpPr>
              <a:spLocks/>
            </p:cNvSpPr>
            <p:nvPr/>
          </p:nvSpPr>
          <p:spPr bwMode="auto">
            <a:xfrm>
              <a:off x="1298" y="3537"/>
              <a:ext cx="15" cy="16"/>
            </a:xfrm>
            <a:custGeom>
              <a:avLst/>
              <a:gdLst>
                <a:gd name="T0" fmla="*/ 0 w 87"/>
                <a:gd name="T1" fmla="*/ 0 h 87"/>
                <a:gd name="T2" fmla="*/ 0 w 87"/>
                <a:gd name="T3" fmla="*/ 0 h 87"/>
                <a:gd name="T4" fmla="*/ 0 w 87"/>
                <a:gd name="T5" fmla="*/ 0 h 87"/>
                <a:gd name="T6" fmla="*/ 0 w 87"/>
                <a:gd name="T7" fmla="*/ 0 h 87"/>
                <a:gd name="T8" fmla="*/ 0 w 87"/>
                <a:gd name="T9" fmla="*/ 0 h 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7" h="87">
                  <a:moveTo>
                    <a:pt x="0" y="44"/>
                  </a:moveTo>
                  <a:lnTo>
                    <a:pt x="43" y="87"/>
                  </a:lnTo>
                  <a:lnTo>
                    <a:pt x="87" y="44"/>
                  </a:lnTo>
                  <a:lnTo>
                    <a:pt x="43" y="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28" name="Freeform 243"/>
            <p:cNvSpPr>
              <a:spLocks/>
            </p:cNvSpPr>
            <p:nvPr/>
          </p:nvSpPr>
          <p:spPr bwMode="auto">
            <a:xfrm>
              <a:off x="1335" y="3515"/>
              <a:ext cx="15" cy="16"/>
            </a:xfrm>
            <a:custGeom>
              <a:avLst/>
              <a:gdLst>
                <a:gd name="T0" fmla="*/ 0 w 86"/>
                <a:gd name="T1" fmla="*/ 0 h 87"/>
                <a:gd name="T2" fmla="*/ 0 w 86"/>
                <a:gd name="T3" fmla="*/ 0 h 87"/>
                <a:gd name="T4" fmla="*/ 0 w 86"/>
                <a:gd name="T5" fmla="*/ 0 h 87"/>
                <a:gd name="T6" fmla="*/ 0 w 86"/>
                <a:gd name="T7" fmla="*/ 0 h 87"/>
                <a:gd name="T8" fmla="*/ 0 w 86"/>
                <a:gd name="T9" fmla="*/ 0 h 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6" h="87">
                  <a:moveTo>
                    <a:pt x="0" y="43"/>
                  </a:moveTo>
                  <a:lnTo>
                    <a:pt x="43" y="87"/>
                  </a:lnTo>
                  <a:lnTo>
                    <a:pt x="86" y="43"/>
                  </a:lnTo>
                  <a:lnTo>
                    <a:pt x="43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29" name="Freeform 244"/>
            <p:cNvSpPr>
              <a:spLocks/>
            </p:cNvSpPr>
            <p:nvPr/>
          </p:nvSpPr>
          <p:spPr bwMode="auto">
            <a:xfrm>
              <a:off x="1372" y="3552"/>
              <a:ext cx="15" cy="16"/>
            </a:xfrm>
            <a:custGeom>
              <a:avLst/>
              <a:gdLst>
                <a:gd name="T0" fmla="*/ 0 w 87"/>
                <a:gd name="T1" fmla="*/ 0 h 87"/>
                <a:gd name="T2" fmla="*/ 0 w 87"/>
                <a:gd name="T3" fmla="*/ 0 h 87"/>
                <a:gd name="T4" fmla="*/ 0 w 87"/>
                <a:gd name="T5" fmla="*/ 0 h 87"/>
                <a:gd name="T6" fmla="*/ 0 w 87"/>
                <a:gd name="T7" fmla="*/ 0 h 87"/>
                <a:gd name="T8" fmla="*/ 0 w 87"/>
                <a:gd name="T9" fmla="*/ 0 h 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7" h="87">
                  <a:moveTo>
                    <a:pt x="0" y="44"/>
                  </a:moveTo>
                  <a:lnTo>
                    <a:pt x="43" y="87"/>
                  </a:lnTo>
                  <a:lnTo>
                    <a:pt x="87" y="44"/>
                  </a:lnTo>
                  <a:lnTo>
                    <a:pt x="43" y="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30" name="Freeform 245"/>
            <p:cNvSpPr>
              <a:spLocks/>
            </p:cNvSpPr>
            <p:nvPr/>
          </p:nvSpPr>
          <p:spPr bwMode="auto">
            <a:xfrm>
              <a:off x="1408" y="3584"/>
              <a:ext cx="16" cy="16"/>
            </a:xfrm>
            <a:custGeom>
              <a:avLst/>
              <a:gdLst>
                <a:gd name="T0" fmla="*/ 0 w 87"/>
                <a:gd name="T1" fmla="*/ 0 h 86"/>
                <a:gd name="T2" fmla="*/ 0 w 87"/>
                <a:gd name="T3" fmla="*/ 0 h 86"/>
                <a:gd name="T4" fmla="*/ 0 w 87"/>
                <a:gd name="T5" fmla="*/ 0 h 86"/>
                <a:gd name="T6" fmla="*/ 0 w 87"/>
                <a:gd name="T7" fmla="*/ 0 h 86"/>
                <a:gd name="T8" fmla="*/ 0 w 87"/>
                <a:gd name="T9" fmla="*/ 0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7" h="86">
                  <a:moveTo>
                    <a:pt x="0" y="43"/>
                  </a:moveTo>
                  <a:lnTo>
                    <a:pt x="44" y="86"/>
                  </a:lnTo>
                  <a:lnTo>
                    <a:pt x="87" y="43"/>
                  </a:lnTo>
                  <a:lnTo>
                    <a:pt x="44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31" name="Freeform 246"/>
            <p:cNvSpPr>
              <a:spLocks/>
            </p:cNvSpPr>
            <p:nvPr/>
          </p:nvSpPr>
          <p:spPr bwMode="auto">
            <a:xfrm>
              <a:off x="1446" y="3608"/>
              <a:ext cx="14" cy="16"/>
            </a:xfrm>
            <a:custGeom>
              <a:avLst/>
              <a:gdLst>
                <a:gd name="T0" fmla="*/ 0 w 86"/>
                <a:gd name="T1" fmla="*/ 0 h 87"/>
                <a:gd name="T2" fmla="*/ 0 w 86"/>
                <a:gd name="T3" fmla="*/ 0 h 87"/>
                <a:gd name="T4" fmla="*/ 0 w 86"/>
                <a:gd name="T5" fmla="*/ 0 h 87"/>
                <a:gd name="T6" fmla="*/ 0 w 86"/>
                <a:gd name="T7" fmla="*/ 0 h 87"/>
                <a:gd name="T8" fmla="*/ 0 w 86"/>
                <a:gd name="T9" fmla="*/ 0 h 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6" h="87">
                  <a:moveTo>
                    <a:pt x="0" y="43"/>
                  </a:moveTo>
                  <a:lnTo>
                    <a:pt x="43" y="87"/>
                  </a:lnTo>
                  <a:lnTo>
                    <a:pt x="86" y="43"/>
                  </a:lnTo>
                  <a:lnTo>
                    <a:pt x="43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32" name="Freeform 247"/>
            <p:cNvSpPr>
              <a:spLocks/>
            </p:cNvSpPr>
            <p:nvPr/>
          </p:nvSpPr>
          <p:spPr bwMode="auto">
            <a:xfrm>
              <a:off x="1482" y="3704"/>
              <a:ext cx="16" cy="16"/>
            </a:xfrm>
            <a:custGeom>
              <a:avLst/>
              <a:gdLst>
                <a:gd name="T0" fmla="*/ 0 w 87"/>
                <a:gd name="T1" fmla="*/ 0 h 87"/>
                <a:gd name="T2" fmla="*/ 0 w 87"/>
                <a:gd name="T3" fmla="*/ 0 h 87"/>
                <a:gd name="T4" fmla="*/ 0 w 87"/>
                <a:gd name="T5" fmla="*/ 0 h 87"/>
                <a:gd name="T6" fmla="*/ 0 w 87"/>
                <a:gd name="T7" fmla="*/ 0 h 87"/>
                <a:gd name="T8" fmla="*/ 0 w 87"/>
                <a:gd name="T9" fmla="*/ 0 h 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7" h="87">
                  <a:moveTo>
                    <a:pt x="0" y="43"/>
                  </a:moveTo>
                  <a:lnTo>
                    <a:pt x="44" y="87"/>
                  </a:lnTo>
                  <a:lnTo>
                    <a:pt x="87" y="43"/>
                  </a:lnTo>
                  <a:lnTo>
                    <a:pt x="44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33" name="Freeform 248"/>
            <p:cNvSpPr>
              <a:spLocks/>
            </p:cNvSpPr>
            <p:nvPr/>
          </p:nvSpPr>
          <p:spPr bwMode="auto">
            <a:xfrm>
              <a:off x="1519" y="3700"/>
              <a:ext cx="16" cy="15"/>
            </a:xfrm>
            <a:custGeom>
              <a:avLst/>
              <a:gdLst>
                <a:gd name="T0" fmla="*/ 0 w 86"/>
                <a:gd name="T1" fmla="*/ 0 h 86"/>
                <a:gd name="T2" fmla="*/ 0 w 86"/>
                <a:gd name="T3" fmla="*/ 0 h 86"/>
                <a:gd name="T4" fmla="*/ 0 w 86"/>
                <a:gd name="T5" fmla="*/ 0 h 86"/>
                <a:gd name="T6" fmla="*/ 0 w 86"/>
                <a:gd name="T7" fmla="*/ 0 h 86"/>
                <a:gd name="T8" fmla="*/ 0 w 86"/>
                <a:gd name="T9" fmla="*/ 0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6" h="86">
                  <a:moveTo>
                    <a:pt x="0" y="43"/>
                  </a:moveTo>
                  <a:lnTo>
                    <a:pt x="43" y="86"/>
                  </a:lnTo>
                  <a:lnTo>
                    <a:pt x="86" y="43"/>
                  </a:lnTo>
                  <a:lnTo>
                    <a:pt x="43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34" name="Freeform 249"/>
            <p:cNvSpPr>
              <a:spLocks/>
            </p:cNvSpPr>
            <p:nvPr/>
          </p:nvSpPr>
          <p:spPr bwMode="auto">
            <a:xfrm>
              <a:off x="1556" y="3711"/>
              <a:ext cx="15" cy="16"/>
            </a:xfrm>
            <a:custGeom>
              <a:avLst/>
              <a:gdLst>
                <a:gd name="T0" fmla="*/ 0 w 86"/>
                <a:gd name="T1" fmla="*/ 0 h 86"/>
                <a:gd name="T2" fmla="*/ 0 w 86"/>
                <a:gd name="T3" fmla="*/ 0 h 86"/>
                <a:gd name="T4" fmla="*/ 0 w 86"/>
                <a:gd name="T5" fmla="*/ 0 h 86"/>
                <a:gd name="T6" fmla="*/ 0 w 86"/>
                <a:gd name="T7" fmla="*/ 0 h 86"/>
                <a:gd name="T8" fmla="*/ 0 w 86"/>
                <a:gd name="T9" fmla="*/ 0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6" h="86">
                  <a:moveTo>
                    <a:pt x="0" y="43"/>
                  </a:moveTo>
                  <a:lnTo>
                    <a:pt x="43" y="86"/>
                  </a:lnTo>
                  <a:lnTo>
                    <a:pt x="86" y="43"/>
                  </a:lnTo>
                  <a:lnTo>
                    <a:pt x="43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35" name="Freeform 250"/>
            <p:cNvSpPr>
              <a:spLocks/>
            </p:cNvSpPr>
            <p:nvPr/>
          </p:nvSpPr>
          <p:spPr bwMode="auto">
            <a:xfrm>
              <a:off x="1593" y="3755"/>
              <a:ext cx="15" cy="16"/>
            </a:xfrm>
            <a:custGeom>
              <a:avLst/>
              <a:gdLst>
                <a:gd name="T0" fmla="*/ 0 w 87"/>
                <a:gd name="T1" fmla="*/ 0 h 87"/>
                <a:gd name="T2" fmla="*/ 0 w 87"/>
                <a:gd name="T3" fmla="*/ 0 h 87"/>
                <a:gd name="T4" fmla="*/ 0 w 87"/>
                <a:gd name="T5" fmla="*/ 0 h 87"/>
                <a:gd name="T6" fmla="*/ 0 w 87"/>
                <a:gd name="T7" fmla="*/ 0 h 87"/>
                <a:gd name="T8" fmla="*/ 0 w 87"/>
                <a:gd name="T9" fmla="*/ 0 h 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7" h="87">
                  <a:moveTo>
                    <a:pt x="0" y="44"/>
                  </a:moveTo>
                  <a:lnTo>
                    <a:pt x="44" y="87"/>
                  </a:lnTo>
                  <a:lnTo>
                    <a:pt x="87" y="44"/>
                  </a:lnTo>
                  <a:lnTo>
                    <a:pt x="44" y="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36" name="Freeform 251"/>
            <p:cNvSpPr>
              <a:spLocks/>
            </p:cNvSpPr>
            <p:nvPr/>
          </p:nvSpPr>
          <p:spPr bwMode="auto">
            <a:xfrm>
              <a:off x="1630" y="3758"/>
              <a:ext cx="15" cy="17"/>
            </a:xfrm>
            <a:custGeom>
              <a:avLst/>
              <a:gdLst>
                <a:gd name="T0" fmla="*/ 0 w 86"/>
                <a:gd name="T1" fmla="*/ 0 h 87"/>
                <a:gd name="T2" fmla="*/ 0 w 86"/>
                <a:gd name="T3" fmla="*/ 0 h 87"/>
                <a:gd name="T4" fmla="*/ 0 w 86"/>
                <a:gd name="T5" fmla="*/ 0 h 87"/>
                <a:gd name="T6" fmla="*/ 0 w 86"/>
                <a:gd name="T7" fmla="*/ 0 h 87"/>
                <a:gd name="T8" fmla="*/ 0 w 86"/>
                <a:gd name="T9" fmla="*/ 0 h 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6" h="87">
                  <a:moveTo>
                    <a:pt x="0" y="43"/>
                  </a:moveTo>
                  <a:lnTo>
                    <a:pt x="43" y="87"/>
                  </a:lnTo>
                  <a:lnTo>
                    <a:pt x="86" y="43"/>
                  </a:lnTo>
                  <a:lnTo>
                    <a:pt x="43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37" name="Freeform 252"/>
            <p:cNvSpPr>
              <a:spLocks/>
            </p:cNvSpPr>
            <p:nvPr/>
          </p:nvSpPr>
          <p:spPr bwMode="auto">
            <a:xfrm>
              <a:off x="1666" y="3826"/>
              <a:ext cx="16" cy="16"/>
            </a:xfrm>
            <a:custGeom>
              <a:avLst/>
              <a:gdLst>
                <a:gd name="T0" fmla="*/ 0 w 87"/>
                <a:gd name="T1" fmla="*/ 0 h 86"/>
                <a:gd name="T2" fmla="*/ 0 w 87"/>
                <a:gd name="T3" fmla="*/ 0 h 86"/>
                <a:gd name="T4" fmla="*/ 0 w 87"/>
                <a:gd name="T5" fmla="*/ 0 h 86"/>
                <a:gd name="T6" fmla="*/ 0 w 87"/>
                <a:gd name="T7" fmla="*/ 0 h 86"/>
                <a:gd name="T8" fmla="*/ 0 w 87"/>
                <a:gd name="T9" fmla="*/ 0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7" h="86">
                  <a:moveTo>
                    <a:pt x="0" y="43"/>
                  </a:moveTo>
                  <a:lnTo>
                    <a:pt x="44" y="86"/>
                  </a:lnTo>
                  <a:lnTo>
                    <a:pt x="87" y="43"/>
                  </a:lnTo>
                  <a:lnTo>
                    <a:pt x="44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38" name="Freeform 253"/>
            <p:cNvSpPr>
              <a:spLocks/>
            </p:cNvSpPr>
            <p:nvPr/>
          </p:nvSpPr>
          <p:spPr bwMode="auto">
            <a:xfrm>
              <a:off x="1704" y="3819"/>
              <a:ext cx="15" cy="15"/>
            </a:xfrm>
            <a:custGeom>
              <a:avLst/>
              <a:gdLst>
                <a:gd name="T0" fmla="*/ 0 w 86"/>
                <a:gd name="T1" fmla="*/ 0 h 86"/>
                <a:gd name="T2" fmla="*/ 0 w 86"/>
                <a:gd name="T3" fmla="*/ 0 h 86"/>
                <a:gd name="T4" fmla="*/ 0 w 86"/>
                <a:gd name="T5" fmla="*/ 0 h 86"/>
                <a:gd name="T6" fmla="*/ 0 w 86"/>
                <a:gd name="T7" fmla="*/ 0 h 86"/>
                <a:gd name="T8" fmla="*/ 0 w 86"/>
                <a:gd name="T9" fmla="*/ 0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6" h="86">
                  <a:moveTo>
                    <a:pt x="0" y="43"/>
                  </a:moveTo>
                  <a:lnTo>
                    <a:pt x="43" y="86"/>
                  </a:lnTo>
                  <a:lnTo>
                    <a:pt x="86" y="43"/>
                  </a:lnTo>
                  <a:lnTo>
                    <a:pt x="43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39" name="Freeform 254"/>
            <p:cNvSpPr>
              <a:spLocks/>
            </p:cNvSpPr>
            <p:nvPr/>
          </p:nvSpPr>
          <p:spPr bwMode="auto">
            <a:xfrm>
              <a:off x="1740" y="3856"/>
              <a:ext cx="16" cy="15"/>
            </a:xfrm>
            <a:custGeom>
              <a:avLst/>
              <a:gdLst>
                <a:gd name="T0" fmla="*/ 0 w 87"/>
                <a:gd name="T1" fmla="*/ 0 h 86"/>
                <a:gd name="T2" fmla="*/ 0 w 87"/>
                <a:gd name="T3" fmla="*/ 0 h 86"/>
                <a:gd name="T4" fmla="*/ 0 w 87"/>
                <a:gd name="T5" fmla="*/ 0 h 86"/>
                <a:gd name="T6" fmla="*/ 0 w 87"/>
                <a:gd name="T7" fmla="*/ 0 h 86"/>
                <a:gd name="T8" fmla="*/ 0 w 87"/>
                <a:gd name="T9" fmla="*/ 0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7" h="86">
                  <a:moveTo>
                    <a:pt x="0" y="43"/>
                  </a:moveTo>
                  <a:lnTo>
                    <a:pt x="43" y="86"/>
                  </a:lnTo>
                  <a:lnTo>
                    <a:pt x="87" y="43"/>
                  </a:lnTo>
                  <a:lnTo>
                    <a:pt x="43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40" name="Freeform 255"/>
            <p:cNvSpPr>
              <a:spLocks/>
            </p:cNvSpPr>
            <p:nvPr/>
          </p:nvSpPr>
          <p:spPr bwMode="auto">
            <a:xfrm>
              <a:off x="1777" y="3885"/>
              <a:ext cx="16" cy="17"/>
            </a:xfrm>
            <a:custGeom>
              <a:avLst/>
              <a:gdLst>
                <a:gd name="T0" fmla="*/ 0 w 86"/>
                <a:gd name="T1" fmla="*/ 0 h 86"/>
                <a:gd name="T2" fmla="*/ 0 w 86"/>
                <a:gd name="T3" fmla="*/ 0 h 86"/>
                <a:gd name="T4" fmla="*/ 0 w 86"/>
                <a:gd name="T5" fmla="*/ 0 h 86"/>
                <a:gd name="T6" fmla="*/ 0 w 86"/>
                <a:gd name="T7" fmla="*/ 0 h 86"/>
                <a:gd name="T8" fmla="*/ 0 w 86"/>
                <a:gd name="T9" fmla="*/ 0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6" h="86">
                  <a:moveTo>
                    <a:pt x="0" y="43"/>
                  </a:moveTo>
                  <a:lnTo>
                    <a:pt x="43" y="86"/>
                  </a:lnTo>
                  <a:lnTo>
                    <a:pt x="86" y="43"/>
                  </a:lnTo>
                  <a:lnTo>
                    <a:pt x="43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41" name="Freeform 256"/>
            <p:cNvSpPr>
              <a:spLocks/>
            </p:cNvSpPr>
            <p:nvPr/>
          </p:nvSpPr>
          <p:spPr bwMode="auto">
            <a:xfrm>
              <a:off x="1814" y="3900"/>
              <a:ext cx="16" cy="16"/>
            </a:xfrm>
            <a:custGeom>
              <a:avLst/>
              <a:gdLst>
                <a:gd name="T0" fmla="*/ 0 w 87"/>
                <a:gd name="T1" fmla="*/ 0 h 86"/>
                <a:gd name="T2" fmla="*/ 0 w 87"/>
                <a:gd name="T3" fmla="*/ 0 h 86"/>
                <a:gd name="T4" fmla="*/ 0 w 87"/>
                <a:gd name="T5" fmla="*/ 0 h 86"/>
                <a:gd name="T6" fmla="*/ 0 w 87"/>
                <a:gd name="T7" fmla="*/ 0 h 86"/>
                <a:gd name="T8" fmla="*/ 0 w 87"/>
                <a:gd name="T9" fmla="*/ 0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7" h="86">
                  <a:moveTo>
                    <a:pt x="0" y="43"/>
                  </a:moveTo>
                  <a:lnTo>
                    <a:pt x="43" y="86"/>
                  </a:lnTo>
                  <a:lnTo>
                    <a:pt x="87" y="43"/>
                  </a:lnTo>
                  <a:lnTo>
                    <a:pt x="43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42" name="Freeform 257"/>
            <p:cNvSpPr>
              <a:spLocks/>
            </p:cNvSpPr>
            <p:nvPr/>
          </p:nvSpPr>
          <p:spPr bwMode="auto">
            <a:xfrm>
              <a:off x="1851" y="3928"/>
              <a:ext cx="15" cy="16"/>
            </a:xfrm>
            <a:custGeom>
              <a:avLst/>
              <a:gdLst>
                <a:gd name="T0" fmla="*/ 0 w 87"/>
                <a:gd name="T1" fmla="*/ 0 h 87"/>
                <a:gd name="T2" fmla="*/ 0 w 87"/>
                <a:gd name="T3" fmla="*/ 0 h 87"/>
                <a:gd name="T4" fmla="*/ 0 w 87"/>
                <a:gd name="T5" fmla="*/ 0 h 87"/>
                <a:gd name="T6" fmla="*/ 0 w 87"/>
                <a:gd name="T7" fmla="*/ 0 h 87"/>
                <a:gd name="T8" fmla="*/ 0 w 87"/>
                <a:gd name="T9" fmla="*/ 0 h 8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7" h="87">
                  <a:moveTo>
                    <a:pt x="0" y="44"/>
                  </a:moveTo>
                  <a:lnTo>
                    <a:pt x="43" y="87"/>
                  </a:lnTo>
                  <a:lnTo>
                    <a:pt x="87" y="44"/>
                  </a:lnTo>
                  <a:lnTo>
                    <a:pt x="43" y="0"/>
                  </a:lnTo>
                  <a:lnTo>
                    <a:pt x="0" y="44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43" name="Freeform 258"/>
            <p:cNvSpPr>
              <a:spLocks/>
            </p:cNvSpPr>
            <p:nvPr/>
          </p:nvSpPr>
          <p:spPr bwMode="auto">
            <a:xfrm>
              <a:off x="1888" y="3962"/>
              <a:ext cx="15" cy="16"/>
            </a:xfrm>
            <a:custGeom>
              <a:avLst/>
              <a:gdLst>
                <a:gd name="T0" fmla="*/ 0 w 86"/>
                <a:gd name="T1" fmla="*/ 0 h 86"/>
                <a:gd name="T2" fmla="*/ 0 w 86"/>
                <a:gd name="T3" fmla="*/ 0 h 86"/>
                <a:gd name="T4" fmla="*/ 0 w 86"/>
                <a:gd name="T5" fmla="*/ 0 h 86"/>
                <a:gd name="T6" fmla="*/ 0 w 86"/>
                <a:gd name="T7" fmla="*/ 0 h 86"/>
                <a:gd name="T8" fmla="*/ 0 w 86"/>
                <a:gd name="T9" fmla="*/ 0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6" h="86">
                  <a:moveTo>
                    <a:pt x="0" y="43"/>
                  </a:moveTo>
                  <a:lnTo>
                    <a:pt x="43" y="86"/>
                  </a:lnTo>
                  <a:lnTo>
                    <a:pt x="86" y="43"/>
                  </a:lnTo>
                  <a:lnTo>
                    <a:pt x="43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44" name="Freeform 259"/>
            <p:cNvSpPr>
              <a:spLocks/>
            </p:cNvSpPr>
            <p:nvPr/>
          </p:nvSpPr>
          <p:spPr bwMode="auto">
            <a:xfrm>
              <a:off x="1924" y="3988"/>
              <a:ext cx="16" cy="16"/>
            </a:xfrm>
            <a:custGeom>
              <a:avLst/>
              <a:gdLst>
                <a:gd name="T0" fmla="*/ 0 w 87"/>
                <a:gd name="T1" fmla="*/ 0 h 86"/>
                <a:gd name="T2" fmla="*/ 0 w 87"/>
                <a:gd name="T3" fmla="*/ 0 h 86"/>
                <a:gd name="T4" fmla="*/ 0 w 87"/>
                <a:gd name="T5" fmla="*/ 0 h 86"/>
                <a:gd name="T6" fmla="*/ 0 w 87"/>
                <a:gd name="T7" fmla="*/ 0 h 86"/>
                <a:gd name="T8" fmla="*/ 0 w 87"/>
                <a:gd name="T9" fmla="*/ 0 h 8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7" h="86">
                  <a:moveTo>
                    <a:pt x="0" y="43"/>
                  </a:moveTo>
                  <a:lnTo>
                    <a:pt x="43" y="86"/>
                  </a:lnTo>
                  <a:lnTo>
                    <a:pt x="87" y="43"/>
                  </a:lnTo>
                  <a:lnTo>
                    <a:pt x="43" y="0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45" name="Freeform 260"/>
            <p:cNvSpPr>
              <a:spLocks/>
            </p:cNvSpPr>
            <p:nvPr/>
          </p:nvSpPr>
          <p:spPr bwMode="auto">
            <a:xfrm>
              <a:off x="782" y="2907"/>
              <a:ext cx="15" cy="16"/>
            </a:xfrm>
            <a:custGeom>
              <a:avLst/>
              <a:gdLst>
                <a:gd name="T0" fmla="*/ 0 w 86"/>
                <a:gd name="T1" fmla="*/ 0 h 87"/>
                <a:gd name="T2" fmla="*/ 0 w 86"/>
                <a:gd name="T3" fmla="*/ 0 h 87"/>
                <a:gd name="T4" fmla="*/ 0 w 86"/>
                <a:gd name="T5" fmla="*/ 0 h 87"/>
                <a:gd name="T6" fmla="*/ 0 w 86"/>
                <a:gd name="T7" fmla="*/ 0 h 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6" h="87">
                  <a:moveTo>
                    <a:pt x="0" y="87"/>
                  </a:moveTo>
                  <a:lnTo>
                    <a:pt x="43" y="0"/>
                  </a:lnTo>
                  <a:lnTo>
                    <a:pt x="86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46" name="Freeform 261"/>
            <p:cNvSpPr>
              <a:spLocks/>
            </p:cNvSpPr>
            <p:nvPr/>
          </p:nvSpPr>
          <p:spPr bwMode="auto">
            <a:xfrm>
              <a:off x="818" y="2899"/>
              <a:ext cx="16" cy="16"/>
            </a:xfrm>
            <a:custGeom>
              <a:avLst/>
              <a:gdLst>
                <a:gd name="T0" fmla="*/ 0 w 86"/>
                <a:gd name="T1" fmla="*/ 0 h 86"/>
                <a:gd name="T2" fmla="*/ 0 w 86"/>
                <a:gd name="T3" fmla="*/ 0 h 86"/>
                <a:gd name="T4" fmla="*/ 0 w 86"/>
                <a:gd name="T5" fmla="*/ 0 h 86"/>
                <a:gd name="T6" fmla="*/ 0 w 86"/>
                <a:gd name="T7" fmla="*/ 0 h 8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6" h="86">
                  <a:moveTo>
                    <a:pt x="0" y="86"/>
                  </a:moveTo>
                  <a:lnTo>
                    <a:pt x="43" y="0"/>
                  </a:lnTo>
                  <a:lnTo>
                    <a:pt x="86" y="8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47" name="Freeform 262"/>
            <p:cNvSpPr>
              <a:spLocks/>
            </p:cNvSpPr>
            <p:nvPr/>
          </p:nvSpPr>
          <p:spPr bwMode="auto">
            <a:xfrm>
              <a:off x="855" y="2954"/>
              <a:ext cx="16" cy="16"/>
            </a:xfrm>
            <a:custGeom>
              <a:avLst/>
              <a:gdLst>
                <a:gd name="T0" fmla="*/ 0 w 87"/>
                <a:gd name="T1" fmla="*/ 0 h 87"/>
                <a:gd name="T2" fmla="*/ 0 w 87"/>
                <a:gd name="T3" fmla="*/ 0 h 87"/>
                <a:gd name="T4" fmla="*/ 0 w 87"/>
                <a:gd name="T5" fmla="*/ 0 h 87"/>
                <a:gd name="T6" fmla="*/ 0 w 87"/>
                <a:gd name="T7" fmla="*/ 0 h 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7" h="87">
                  <a:moveTo>
                    <a:pt x="0" y="87"/>
                  </a:moveTo>
                  <a:lnTo>
                    <a:pt x="43" y="0"/>
                  </a:lnTo>
                  <a:lnTo>
                    <a:pt x="87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48" name="Freeform 263"/>
            <p:cNvSpPr>
              <a:spLocks/>
            </p:cNvSpPr>
            <p:nvPr/>
          </p:nvSpPr>
          <p:spPr bwMode="auto">
            <a:xfrm>
              <a:off x="892" y="2917"/>
              <a:ext cx="16" cy="16"/>
            </a:xfrm>
            <a:custGeom>
              <a:avLst/>
              <a:gdLst>
                <a:gd name="T0" fmla="*/ 0 w 86"/>
                <a:gd name="T1" fmla="*/ 0 h 86"/>
                <a:gd name="T2" fmla="*/ 0 w 86"/>
                <a:gd name="T3" fmla="*/ 0 h 86"/>
                <a:gd name="T4" fmla="*/ 0 w 86"/>
                <a:gd name="T5" fmla="*/ 0 h 86"/>
                <a:gd name="T6" fmla="*/ 0 w 86"/>
                <a:gd name="T7" fmla="*/ 0 h 8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6" h="86">
                  <a:moveTo>
                    <a:pt x="0" y="86"/>
                  </a:moveTo>
                  <a:lnTo>
                    <a:pt x="43" y="0"/>
                  </a:lnTo>
                  <a:lnTo>
                    <a:pt x="86" y="8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49" name="Freeform 264"/>
            <p:cNvSpPr>
              <a:spLocks/>
            </p:cNvSpPr>
            <p:nvPr/>
          </p:nvSpPr>
          <p:spPr bwMode="auto">
            <a:xfrm>
              <a:off x="929" y="2972"/>
              <a:ext cx="15" cy="16"/>
            </a:xfrm>
            <a:custGeom>
              <a:avLst/>
              <a:gdLst>
                <a:gd name="T0" fmla="*/ 0 w 87"/>
                <a:gd name="T1" fmla="*/ 0 h 87"/>
                <a:gd name="T2" fmla="*/ 0 w 87"/>
                <a:gd name="T3" fmla="*/ 0 h 87"/>
                <a:gd name="T4" fmla="*/ 0 w 87"/>
                <a:gd name="T5" fmla="*/ 0 h 87"/>
                <a:gd name="T6" fmla="*/ 0 w 87"/>
                <a:gd name="T7" fmla="*/ 0 h 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7" h="87">
                  <a:moveTo>
                    <a:pt x="0" y="87"/>
                  </a:moveTo>
                  <a:lnTo>
                    <a:pt x="43" y="0"/>
                  </a:lnTo>
                  <a:lnTo>
                    <a:pt x="87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50" name="Freeform 265"/>
            <p:cNvSpPr>
              <a:spLocks/>
            </p:cNvSpPr>
            <p:nvPr/>
          </p:nvSpPr>
          <p:spPr bwMode="auto">
            <a:xfrm>
              <a:off x="966" y="2961"/>
              <a:ext cx="15" cy="16"/>
            </a:xfrm>
            <a:custGeom>
              <a:avLst/>
              <a:gdLst>
                <a:gd name="T0" fmla="*/ 0 w 87"/>
                <a:gd name="T1" fmla="*/ 0 h 87"/>
                <a:gd name="T2" fmla="*/ 0 w 87"/>
                <a:gd name="T3" fmla="*/ 0 h 87"/>
                <a:gd name="T4" fmla="*/ 0 w 87"/>
                <a:gd name="T5" fmla="*/ 0 h 87"/>
                <a:gd name="T6" fmla="*/ 0 w 87"/>
                <a:gd name="T7" fmla="*/ 0 h 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7" h="87">
                  <a:moveTo>
                    <a:pt x="0" y="87"/>
                  </a:moveTo>
                  <a:lnTo>
                    <a:pt x="44" y="0"/>
                  </a:lnTo>
                  <a:lnTo>
                    <a:pt x="87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51" name="Freeform 266"/>
            <p:cNvSpPr>
              <a:spLocks/>
            </p:cNvSpPr>
            <p:nvPr/>
          </p:nvSpPr>
          <p:spPr bwMode="auto">
            <a:xfrm>
              <a:off x="1003" y="2955"/>
              <a:ext cx="15" cy="16"/>
            </a:xfrm>
            <a:custGeom>
              <a:avLst/>
              <a:gdLst>
                <a:gd name="T0" fmla="*/ 0 w 86"/>
                <a:gd name="T1" fmla="*/ 0 h 86"/>
                <a:gd name="T2" fmla="*/ 0 w 86"/>
                <a:gd name="T3" fmla="*/ 0 h 86"/>
                <a:gd name="T4" fmla="*/ 0 w 86"/>
                <a:gd name="T5" fmla="*/ 0 h 86"/>
                <a:gd name="T6" fmla="*/ 0 w 86"/>
                <a:gd name="T7" fmla="*/ 0 h 8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6" h="86">
                  <a:moveTo>
                    <a:pt x="0" y="86"/>
                  </a:moveTo>
                  <a:lnTo>
                    <a:pt x="43" y="0"/>
                  </a:lnTo>
                  <a:lnTo>
                    <a:pt x="86" y="8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52" name="Freeform 267"/>
            <p:cNvSpPr>
              <a:spLocks/>
            </p:cNvSpPr>
            <p:nvPr/>
          </p:nvSpPr>
          <p:spPr bwMode="auto">
            <a:xfrm>
              <a:off x="1040" y="2976"/>
              <a:ext cx="15" cy="16"/>
            </a:xfrm>
            <a:custGeom>
              <a:avLst/>
              <a:gdLst>
                <a:gd name="T0" fmla="*/ 0 w 87"/>
                <a:gd name="T1" fmla="*/ 0 h 87"/>
                <a:gd name="T2" fmla="*/ 0 w 87"/>
                <a:gd name="T3" fmla="*/ 0 h 87"/>
                <a:gd name="T4" fmla="*/ 0 w 87"/>
                <a:gd name="T5" fmla="*/ 0 h 87"/>
                <a:gd name="T6" fmla="*/ 0 w 87"/>
                <a:gd name="T7" fmla="*/ 0 h 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7" h="87">
                  <a:moveTo>
                    <a:pt x="0" y="87"/>
                  </a:moveTo>
                  <a:lnTo>
                    <a:pt x="44" y="0"/>
                  </a:lnTo>
                  <a:lnTo>
                    <a:pt x="87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53" name="Freeform 268"/>
            <p:cNvSpPr>
              <a:spLocks/>
            </p:cNvSpPr>
            <p:nvPr/>
          </p:nvSpPr>
          <p:spPr bwMode="auto">
            <a:xfrm>
              <a:off x="1076" y="2873"/>
              <a:ext cx="16" cy="17"/>
            </a:xfrm>
            <a:custGeom>
              <a:avLst/>
              <a:gdLst>
                <a:gd name="T0" fmla="*/ 0 w 86"/>
                <a:gd name="T1" fmla="*/ 0 h 86"/>
                <a:gd name="T2" fmla="*/ 0 w 86"/>
                <a:gd name="T3" fmla="*/ 0 h 86"/>
                <a:gd name="T4" fmla="*/ 0 w 86"/>
                <a:gd name="T5" fmla="*/ 0 h 86"/>
                <a:gd name="T6" fmla="*/ 0 w 86"/>
                <a:gd name="T7" fmla="*/ 0 h 8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6" h="86">
                  <a:moveTo>
                    <a:pt x="0" y="86"/>
                  </a:moveTo>
                  <a:lnTo>
                    <a:pt x="43" y="0"/>
                  </a:lnTo>
                  <a:lnTo>
                    <a:pt x="86" y="8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54" name="Freeform 269"/>
            <p:cNvSpPr>
              <a:spLocks/>
            </p:cNvSpPr>
            <p:nvPr/>
          </p:nvSpPr>
          <p:spPr bwMode="auto">
            <a:xfrm>
              <a:off x="1113" y="2911"/>
              <a:ext cx="16" cy="17"/>
            </a:xfrm>
            <a:custGeom>
              <a:avLst/>
              <a:gdLst>
                <a:gd name="T0" fmla="*/ 0 w 86"/>
                <a:gd name="T1" fmla="*/ 0 h 87"/>
                <a:gd name="T2" fmla="*/ 0 w 86"/>
                <a:gd name="T3" fmla="*/ 0 h 87"/>
                <a:gd name="T4" fmla="*/ 0 w 86"/>
                <a:gd name="T5" fmla="*/ 0 h 87"/>
                <a:gd name="T6" fmla="*/ 0 w 86"/>
                <a:gd name="T7" fmla="*/ 0 h 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6" h="87">
                  <a:moveTo>
                    <a:pt x="0" y="87"/>
                  </a:moveTo>
                  <a:lnTo>
                    <a:pt x="43" y="0"/>
                  </a:lnTo>
                  <a:lnTo>
                    <a:pt x="86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55" name="Freeform 270"/>
            <p:cNvSpPr>
              <a:spLocks/>
            </p:cNvSpPr>
            <p:nvPr/>
          </p:nvSpPr>
          <p:spPr bwMode="auto">
            <a:xfrm>
              <a:off x="1150" y="2800"/>
              <a:ext cx="16" cy="16"/>
            </a:xfrm>
            <a:custGeom>
              <a:avLst/>
              <a:gdLst>
                <a:gd name="T0" fmla="*/ 0 w 86"/>
                <a:gd name="T1" fmla="*/ 0 h 86"/>
                <a:gd name="T2" fmla="*/ 0 w 86"/>
                <a:gd name="T3" fmla="*/ 0 h 86"/>
                <a:gd name="T4" fmla="*/ 0 w 86"/>
                <a:gd name="T5" fmla="*/ 0 h 86"/>
                <a:gd name="T6" fmla="*/ 0 w 86"/>
                <a:gd name="T7" fmla="*/ 0 h 8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6" h="86">
                  <a:moveTo>
                    <a:pt x="0" y="86"/>
                  </a:moveTo>
                  <a:lnTo>
                    <a:pt x="43" y="0"/>
                  </a:lnTo>
                  <a:lnTo>
                    <a:pt x="86" y="8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56" name="Freeform 271"/>
            <p:cNvSpPr>
              <a:spLocks/>
            </p:cNvSpPr>
            <p:nvPr/>
          </p:nvSpPr>
          <p:spPr bwMode="auto">
            <a:xfrm>
              <a:off x="1187" y="2822"/>
              <a:ext cx="15" cy="17"/>
            </a:xfrm>
            <a:custGeom>
              <a:avLst/>
              <a:gdLst>
                <a:gd name="T0" fmla="*/ 0 w 86"/>
                <a:gd name="T1" fmla="*/ 0 h 86"/>
                <a:gd name="T2" fmla="*/ 0 w 86"/>
                <a:gd name="T3" fmla="*/ 0 h 86"/>
                <a:gd name="T4" fmla="*/ 0 w 86"/>
                <a:gd name="T5" fmla="*/ 0 h 86"/>
                <a:gd name="T6" fmla="*/ 0 w 86"/>
                <a:gd name="T7" fmla="*/ 0 h 8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6" h="86">
                  <a:moveTo>
                    <a:pt x="0" y="86"/>
                  </a:moveTo>
                  <a:lnTo>
                    <a:pt x="43" y="0"/>
                  </a:lnTo>
                  <a:lnTo>
                    <a:pt x="86" y="8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57" name="Freeform 272"/>
            <p:cNvSpPr>
              <a:spLocks/>
            </p:cNvSpPr>
            <p:nvPr/>
          </p:nvSpPr>
          <p:spPr bwMode="auto">
            <a:xfrm>
              <a:off x="1224" y="2796"/>
              <a:ext cx="15" cy="16"/>
            </a:xfrm>
            <a:custGeom>
              <a:avLst/>
              <a:gdLst>
                <a:gd name="T0" fmla="*/ 0 w 86"/>
                <a:gd name="T1" fmla="*/ 0 h 87"/>
                <a:gd name="T2" fmla="*/ 0 w 86"/>
                <a:gd name="T3" fmla="*/ 0 h 87"/>
                <a:gd name="T4" fmla="*/ 0 w 86"/>
                <a:gd name="T5" fmla="*/ 0 h 87"/>
                <a:gd name="T6" fmla="*/ 0 w 86"/>
                <a:gd name="T7" fmla="*/ 0 h 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6" h="87">
                  <a:moveTo>
                    <a:pt x="0" y="87"/>
                  </a:moveTo>
                  <a:lnTo>
                    <a:pt x="43" y="0"/>
                  </a:lnTo>
                  <a:lnTo>
                    <a:pt x="86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58" name="Freeform 273"/>
            <p:cNvSpPr>
              <a:spLocks/>
            </p:cNvSpPr>
            <p:nvPr/>
          </p:nvSpPr>
          <p:spPr bwMode="auto">
            <a:xfrm>
              <a:off x="1261" y="2772"/>
              <a:ext cx="15" cy="16"/>
            </a:xfrm>
            <a:custGeom>
              <a:avLst/>
              <a:gdLst>
                <a:gd name="T0" fmla="*/ 0 w 86"/>
                <a:gd name="T1" fmla="*/ 0 h 87"/>
                <a:gd name="T2" fmla="*/ 0 w 86"/>
                <a:gd name="T3" fmla="*/ 0 h 87"/>
                <a:gd name="T4" fmla="*/ 0 w 86"/>
                <a:gd name="T5" fmla="*/ 0 h 87"/>
                <a:gd name="T6" fmla="*/ 0 w 86"/>
                <a:gd name="T7" fmla="*/ 0 h 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6" h="87">
                  <a:moveTo>
                    <a:pt x="0" y="87"/>
                  </a:moveTo>
                  <a:lnTo>
                    <a:pt x="43" y="0"/>
                  </a:lnTo>
                  <a:lnTo>
                    <a:pt x="86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59" name="Freeform 274"/>
            <p:cNvSpPr>
              <a:spLocks/>
            </p:cNvSpPr>
            <p:nvPr/>
          </p:nvSpPr>
          <p:spPr bwMode="auto">
            <a:xfrm>
              <a:off x="1298" y="2793"/>
              <a:ext cx="15" cy="17"/>
            </a:xfrm>
            <a:custGeom>
              <a:avLst/>
              <a:gdLst>
                <a:gd name="T0" fmla="*/ 0 w 87"/>
                <a:gd name="T1" fmla="*/ 0 h 87"/>
                <a:gd name="T2" fmla="*/ 0 w 87"/>
                <a:gd name="T3" fmla="*/ 0 h 87"/>
                <a:gd name="T4" fmla="*/ 0 w 87"/>
                <a:gd name="T5" fmla="*/ 0 h 87"/>
                <a:gd name="T6" fmla="*/ 0 w 87"/>
                <a:gd name="T7" fmla="*/ 0 h 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7" h="87">
                  <a:moveTo>
                    <a:pt x="0" y="87"/>
                  </a:moveTo>
                  <a:lnTo>
                    <a:pt x="43" y="0"/>
                  </a:lnTo>
                  <a:lnTo>
                    <a:pt x="87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60" name="Freeform 275"/>
            <p:cNvSpPr>
              <a:spLocks/>
            </p:cNvSpPr>
            <p:nvPr/>
          </p:nvSpPr>
          <p:spPr bwMode="auto">
            <a:xfrm>
              <a:off x="1335" y="2781"/>
              <a:ext cx="15" cy="16"/>
            </a:xfrm>
            <a:custGeom>
              <a:avLst/>
              <a:gdLst>
                <a:gd name="T0" fmla="*/ 0 w 86"/>
                <a:gd name="T1" fmla="*/ 0 h 87"/>
                <a:gd name="T2" fmla="*/ 0 w 86"/>
                <a:gd name="T3" fmla="*/ 0 h 87"/>
                <a:gd name="T4" fmla="*/ 0 w 86"/>
                <a:gd name="T5" fmla="*/ 0 h 87"/>
                <a:gd name="T6" fmla="*/ 0 w 86"/>
                <a:gd name="T7" fmla="*/ 0 h 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6" h="87">
                  <a:moveTo>
                    <a:pt x="0" y="87"/>
                  </a:moveTo>
                  <a:lnTo>
                    <a:pt x="43" y="0"/>
                  </a:lnTo>
                  <a:lnTo>
                    <a:pt x="86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61" name="Freeform 276"/>
            <p:cNvSpPr>
              <a:spLocks/>
            </p:cNvSpPr>
            <p:nvPr/>
          </p:nvSpPr>
          <p:spPr bwMode="auto">
            <a:xfrm>
              <a:off x="1372" y="2852"/>
              <a:ext cx="15" cy="17"/>
            </a:xfrm>
            <a:custGeom>
              <a:avLst/>
              <a:gdLst>
                <a:gd name="T0" fmla="*/ 0 w 87"/>
                <a:gd name="T1" fmla="*/ 0 h 87"/>
                <a:gd name="T2" fmla="*/ 0 w 87"/>
                <a:gd name="T3" fmla="*/ 0 h 87"/>
                <a:gd name="T4" fmla="*/ 0 w 87"/>
                <a:gd name="T5" fmla="*/ 0 h 87"/>
                <a:gd name="T6" fmla="*/ 0 w 87"/>
                <a:gd name="T7" fmla="*/ 0 h 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7" h="87">
                  <a:moveTo>
                    <a:pt x="0" y="87"/>
                  </a:moveTo>
                  <a:lnTo>
                    <a:pt x="43" y="0"/>
                  </a:lnTo>
                  <a:lnTo>
                    <a:pt x="87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62" name="Freeform 277"/>
            <p:cNvSpPr>
              <a:spLocks/>
            </p:cNvSpPr>
            <p:nvPr/>
          </p:nvSpPr>
          <p:spPr bwMode="auto">
            <a:xfrm>
              <a:off x="1408" y="2913"/>
              <a:ext cx="16" cy="16"/>
            </a:xfrm>
            <a:custGeom>
              <a:avLst/>
              <a:gdLst>
                <a:gd name="T0" fmla="*/ 0 w 87"/>
                <a:gd name="T1" fmla="*/ 0 h 87"/>
                <a:gd name="T2" fmla="*/ 0 w 87"/>
                <a:gd name="T3" fmla="*/ 0 h 87"/>
                <a:gd name="T4" fmla="*/ 0 w 87"/>
                <a:gd name="T5" fmla="*/ 0 h 87"/>
                <a:gd name="T6" fmla="*/ 0 w 87"/>
                <a:gd name="T7" fmla="*/ 0 h 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7" h="87">
                  <a:moveTo>
                    <a:pt x="0" y="87"/>
                  </a:moveTo>
                  <a:lnTo>
                    <a:pt x="44" y="0"/>
                  </a:lnTo>
                  <a:lnTo>
                    <a:pt x="87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63" name="Freeform 278"/>
            <p:cNvSpPr>
              <a:spLocks/>
            </p:cNvSpPr>
            <p:nvPr/>
          </p:nvSpPr>
          <p:spPr bwMode="auto">
            <a:xfrm>
              <a:off x="1446" y="2960"/>
              <a:ext cx="14" cy="16"/>
            </a:xfrm>
            <a:custGeom>
              <a:avLst/>
              <a:gdLst>
                <a:gd name="T0" fmla="*/ 0 w 86"/>
                <a:gd name="T1" fmla="*/ 0 h 86"/>
                <a:gd name="T2" fmla="*/ 0 w 86"/>
                <a:gd name="T3" fmla="*/ 0 h 86"/>
                <a:gd name="T4" fmla="*/ 0 w 86"/>
                <a:gd name="T5" fmla="*/ 0 h 86"/>
                <a:gd name="T6" fmla="*/ 0 w 86"/>
                <a:gd name="T7" fmla="*/ 0 h 8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6" h="86">
                  <a:moveTo>
                    <a:pt x="0" y="86"/>
                  </a:moveTo>
                  <a:lnTo>
                    <a:pt x="43" y="0"/>
                  </a:lnTo>
                  <a:lnTo>
                    <a:pt x="86" y="8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64" name="Freeform 279"/>
            <p:cNvSpPr>
              <a:spLocks/>
            </p:cNvSpPr>
            <p:nvPr/>
          </p:nvSpPr>
          <p:spPr bwMode="auto">
            <a:xfrm>
              <a:off x="1482" y="2930"/>
              <a:ext cx="16" cy="17"/>
            </a:xfrm>
            <a:custGeom>
              <a:avLst/>
              <a:gdLst>
                <a:gd name="T0" fmla="*/ 0 w 87"/>
                <a:gd name="T1" fmla="*/ 0 h 86"/>
                <a:gd name="T2" fmla="*/ 0 w 87"/>
                <a:gd name="T3" fmla="*/ 0 h 86"/>
                <a:gd name="T4" fmla="*/ 0 w 87"/>
                <a:gd name="T5" fmla="*/ 0 h 86"/>
                <a:gd name="T6" fmla="*/ 0 w 87"/>
                <a:gd name="T7" fmla="*/ 0 h 8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7" h="86">
                  <a:moveTo>
                    <a:pt x="0" y="86"/>
                  </a:moveTo>
                  <a:lnTo>
                    <a:pt x="44" y="0"/>
                  </a:lnTo>
                  <a:lnTo>
                    <a:pt x="87" y="8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65" name="Freeform 280"/>
            <p:cNvSpPr>
              <a:spLocks/>
            </p:cNvSpPr>
            <p:nvPr/>
          </p:nvSpPr>
          <p:spPr bwMode="auto">
            <a:xfrm>
              <a:off x="1519" y="2884"/>
              <a:ext cx="16" cy="16"/>
            </a:xfrm>
            <a:custGeom>
              <a:avLst/>
              <a:gdLst>
                <a:gd name="T0" fmla="*/ 0 w 86"/>
                <a:gd name="T1" fmla="*/ 0 h 86"/>
                <a:gd name="T2" fmla="*/ 0 w 86"/>
                <a:gd name="T3" fmla="*/ 0 h 86"/>
                <a:gd name="T4" fmla="*/ 0 w 86"/>
                <a:gd name="T5" fmla="*/ 0 h 86"/>
                <a:gd name="T6" fmla="*/ 0 w 86"/>
                <a:gd name="T7" fmla="*/ 0 h 8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6" h="86">
                  <a:moveTo>
                    <a:pt x="0" y="86"/>
                  </a:moveTo>
                  <a:lnTo>
                    <a:pt x="43" y="0"/>
                  </a:lnTo>
                  <a:lnTo>
                    <a:pt x="86" y="8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66" name="Freeform 281"/>
            <p:cNvSpPr>
              <a:spLocks/>
            </p:cNvSpPr>
            <p:nvPr/>
          </p:nvSpPr>
          <p:spPr bwMode="auto">
            <a:xfrm>
              <a:off x="1556" y="2895"/>
              <a:ext cx="15" cy="16"/>
            </a:xfrm>
            <a:custGeom>
              <a:avLst/>
              <a:gdLst>
                <a:gd name="T0" fmla="*/ 0 w 86"/>
                <a:gd name="T1" fmla="*/ 0 h 87"/>
                <a:gd name="T2" fmla="*/ 0 w 86"/>
                <a:gd name="T3" fmla="*/ 0 h 87"/>
                <a:gd name="T4" fmla="*/ 0 w 86"/>
                <a:gd name="T5" fmla="*/ 0 h 87"/>
                <a:gd name="T6" fmla="*/ 0 w 86"/>
                <a:gd name="T7" fmla="*/ 0 h 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6" h="87">
                  <a:moveTo>
                    <a:pt x="0" y="87"/>
                  </a:moveTo>
                  <a:lnTo>
                    <a:pt x="43" y="0"/>
                  </a:lnTo>
                  <a:lnTo>
                    <a:pt x="86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67" name="Freeform 282"/>
            <p:cNvSpPr>
              <a:spLocks/>
            </p:cNvSpPr>
            <p:nvPr/>
          </p:nvSpPr>
          <p:spPr bwMode="auto">
            <a:xfrm>
              <a:off x="1593" y="2889"/>
              <a:ext cx="15" cy="17"/>
            </a:xfrm>
            <a:custGeom>
              <a:avLst/>
              <a:gdLst>
                <a:gd name="T0" fmla="*/ 0 w 87"/>
                <a:gd name="T1" fmla="*/ 0 h 86"/>
                <a:gd name="T2" fmla="*/ 0 w 87"/>
                <a:gd name="T3" fmla="*/ 0 h 86"/>
                <a:gd name="T4" fmla="*/ 0 w 87"/>
                <a:gd name="T5" fmla="*/ 0 h 86"/>
                <a:gd name="T6" fmla="*/ 0 w 87"/>
                <a:gd name="T7" fmla="*/ 0 h 8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7" h="86">
                  <a:moveTo>
                    <a:pt x="0" y="86"/>
                  </a:moveTo>
                  <a:lnTo>
                    <a:pt x="44" y="0"/>
                  </a:lnTo>
                  <a:lnTo>
                    <a:pt x="87" y="8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68" name="Freeform 283"/>
            <p:cNvSpPr>
              <a:spLocks/>
            </p:cNvSpPr>
            <p:nvPr/>
          </p:nvSpPr>
          <p:spPr bwMode="auto">
            <a:xfrm>
              <a:off x="1630" y="2861"/>
              <a:ext cx="15" cy="16"/>
            </a:xfrm>
            <a:custGeom>
              <a:avLst/>
              <a:gdLst>
                <a:gd name="T0" fmla="*/ 0 w 86"/>
                <a:gd name="T1" fmla="*/ 0 h 86"/>
                <a:gd name="T2" fmla="*/ 0 w 86"/>
                <a:gd name="T3" fmla="*/ 0 h 86"/>
                <a:gd name="T4" fmla="*/ 0 w 86"/>
                <a:gd name="T5" fmla="*/ 0 h 86"/>
                <a:gd name="T6" fmla="*/ 0 w 86"/>
                <a:gd name="T7" fmla="*/ 0 h 8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6" h="86">
                  <a:moveTo>
                    <a:pt x="0" y="86"/>
                  </a:moveTo>
                  <a:lnTo>
                    <a:pt x="43" y="0"/>
                  </a:lnTo>
                  <a:lnTo>
                    <a:pt x="86" y="8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69" name="Freeform 284"/>
            <p:cNvSpPr>
              <a:spLocks/>
            </p:cNvSpPr>
            <p:nvPr/>
          </p:nvSpPr>
          <p:spPr bwMode="auto">
            <a:xfrm>
              <a:off x="1666" y="2970"/>
              <a:ext cx="16" cy="16"/>
            </a:xfrm>
            <a:custGeom>
              <a:avLst/>
              <a:gdLst>
                <a:gd name="T0" fmla="*/ 0 w 87"/>
                <a:gd name="T1" fmla="*/ 0 h 86"/>
                <a:gd name="T2" fmla="*/ 0 w 87"/>
                <a:gd name="T3" fmla="*/ 0 h 86"/>
                <a:gd name="T4" fmla="*/ 0 w 87"/>
                <a:gd name="T5" fmla="*/ 0 h 86"/>
                <a:gd name="T6" fmla="*/ 0 w 87"/>
                <a:gd name="T7" fmla="*/ 0 h 8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7" h="86">
                  <a:moveTo>
                    <a:pt x="0" y="86"/>
                  </a:moveTo>
                  <a:lnTo>
                    <a:pt x="44" y="0"/>
                  </a:lnTo>
                  <a:lnTo>
                    <a:pt x="87" y="8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70" name="Freeform 285"/>
            <p:cNvSpPr>
              <a:spLocks/>
            </p:cNvSpPr>
            <p:nvPr/>
          </p:nvSpPr>
          <p:spPr bwMode="auto">
            <a:xfrm>
              <a:off x="1704" y="3006"/>
              <a:ext cx="15" cy="16"/>
            </a:xfrm>
            <a:custGeom>
              <a:avLst/>
              <a:gdLst>
                <a:gd name="T0" fmla="*/ 0 w 86"/>
                <a:gd name="T1" fmla="*/ 0 h 87"/>
                <a:gd name="T2" fmla="*/ 0 w 86"/>
                <a:gd name="T3" fmla="*/ 0 h 87"/>
                <a:gd name="T4" fmla="*/ 0 w 86"/>
                <a:gd name="T5" fmla="*/ 0 h 87"/>
                <a:gd name="T6" fmla="*/ 0 w 86"/>
                <a:gd name="T7" fmla="*/ 0 h 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6" h="87">
                  <a:moveTo>
                    <a:pt x="0" y="87"/>
                  </a:moveTo>
                  <a:lnTo>
                    <a:pt x="43" y="0"/>
                  </a:lnTo>
                  <a:lnTo>
                    <a:pt x="86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71" name="Freeform 286"/>
            <p:cNvSpPr>
              <a:spLocks/>
            </p:cNvSpPr>
            <p:nvPr/>
          </p:nvSpPr>
          <p:spPr bwMode="auto">
            <a:xfrm>
              <a:off x="1740" y="3038"/>
              <a:ext cx="16" cy="16"/>
            </a:xfrm>
            <a:custGeom>
              <a:avLst/>
              <a:gdLst>
                <a:gd name="T0" fmla="*/ 0 w 87"/>
                <a:gd name="T1" fmla="*/ 0 h 87"/>
                <a:gd name="T2" fmla="*/ 0 w 87"/>
                <a:gd name="T3" fmla="*/ 0 h 87"/>
                <a:gd name="T4" fmla="*/ 0 w 87"/>
                <a:gd name="T5" fmla="*/ 0 h 87"/>
                <a:gd name="T6" fmla="*/ 0 w 87"/>
                <a:gd name="T7" fmla="*/ 0 h 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7" h="87">
                  <a:moveTo>
                    <a:pt x="0" y="87"/>
                  </a:moveTo>
                  <a:lnTo>
                    <a:pt x="43" y="0"/>
                  </a:lnTo>
                  <a:lnTo>
                    <a:pt x="87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72" name="Freeform 287"/>
            <p:cNvSpPr>
              <a:spLocks/>
            </p:cNvSpPr>
            <p:nvPr/>
          </p:nvSpPr>
          <p:spPr bwMode="auto">
            <a:xfrm>
              <a:off x="1777" y="3098"/>
              <a:ext cx="16" cy="16"/>
            </a:xfrm>
            <a:custGeom>
              <a:avLst/>
              <a:gdLst>
                <a:gd name="T0" fmla="*/ 0 w 86"/>
                <a:gd name="T1" fmla="*/ 0 h 87"/>
                <a:gd name="T2" fmla="*/ 0 w 86"/>
                <a:gd name="T3" fmla="*/ 0 h 87"/>
                <a:gd name="T4" fmla="*/ 0 w 86"/>
                <a:gd name="T5" fmla="*/ 0 h 87"/>
                <a:gd name="T6" fmla="*/ 0 w 86"/>
                <a:gd name="T7" fmla="*/ 0 h 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6" h="87">
                  <a:moveTo>
                    <a:pt x="0" y="87"/>
                  </a:moveTo>
                  <a:lnTo>
                    <a:pt x="43" y="0"/>
                  </a:lnTo>
                  <a:lnTo>
                    <a:pt x="86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73" name="Freeform 288"/>
            <p:cNvSpPr>
              <a:spLocks/>
            </p:cNvSpPr>
            <p:nvPr/>
          </p:nvSpPr>
          <p:spPr bwMode="auto">
            <a:xfrm>
              <a:off x="1814" y="3076"/>
              <a:ext cx="16" cy="16"/>
            </a:xfrm>
            <a:custGeom>
              <a:avLst/>
              <a:gdLst>
                <a:gd name="T0" fmla="*/ 0 w 87"/>
                <a:gd name="T1" fmla="*/ 0 h 87"/>
                <a:gd name="T2" fmla="*/ 0 w 87"/>
                <a:gd name="T3" fmla="*/ 0 h 87"/>
                <a:gd name="T4" fmla="*/ 0 w 87"/>
                <a:gd name="T5" fmla="*/ 0 h 87"/>
                <a:gd name="T6" fmla="*/ 0 w 87"/>
                <a:gd name="T7" fmla="*/ 0 h 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7" h="87">
                  <a:moveTo>
                    <a:pt x="0" y="87"/>
                  </a:moveTo>
                  <a:lnTo>
                    <a:pt x="43" y="0"/>
                  </a:lnTo>
                  <a:lnTo>
                    <a:pt x="87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74" name="Freeform 289"/>
            <p:cNvSpPr>
              <a:spLocks/>
            </p:cNvSpPr>
            <p:nvPr/>
          </p:nvSpPr>
          <p:spPr bwMode="auto">
            <a:xfrm>
              <a:off x="1851" y="3098"/>
              <a:ext cx="15" cy="16"/>
            </a:xfrm>
            <a:custGeom>
              <a:avLst/>
              <a:gdLst>
                <a:gd name="T0" fmla="*/ 0 w 87"/>
                <a:gd name="T1" fmla="*/ 0 h 86"/>
                <a:gd name="T2" fmla="*/ 0 w 87"/>
                <a:gd name="T3" fmla="*/ 0 h 86"/>
                <a:gd name="T4" fmla="*/ 0 w 87"/>
                <a:gd name="T5" fmla="*/ 0 h 86"/>
                <a:gd name="T6" fmla="*/ 0 w 87"/>
                <a:gd name="T7" fmla="*/ 0 h 8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7" h="86">
                  <a:moveTo>
                    <a:pt x="0" y="86"/>
                  </a:moveTo>
                  <a:lnTo>
                    <a:pt x="43" y="0"/>
                  </a:lnTo>
                  <a:lnTo>
                    <a:pt x="87" y="8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75" name="Freeform 290"/>
            <p:cNvSpPr>
              <a:spLocks/>
            </p:cNvSpPr>
            <p:nvPr/>
          </p:nvSpPr>
          <p:spPr bwMode="auto">
            <a:xfrm>
              <a:off x="1888" y="3215"/>
              <a:ext cx="15" cy="16"/>
            </a:xfrm>
            <a:custGeom>
              <a:avLst/>
              <a:gdLst>
                <a:gd name="T0" fmla="*/ 0 w 86"/>
                <a:gd name="T1" fmla="*/ 0 h 87"/>
                <a:gd name="T2" fmla="*/ 0 w 86"/>
                <a:gd name="T3" fmla="*/ 0 h 87"/>
                <a:gd name="T4" fmla="*/ 0 w 86"/>
                <a:gd name="T5" fmla="*/ 0 h 87"/>
                <a:gd name="T6" fmla="*/ 0 w 86"/>
                <a:gd name="T7" fmla="*/ 0 h 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6" h="87">
                  <a:moveTo>
                    <a:pt x="0" y="87"/>
                  </a:moveTo>
                  <a:lnTo>
                    <a:pt x="43" y="0"/>
                  </a:lnTo>
                  <a:lnTo>
                    <a:pt x="86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76" name="Freeform 291"/>
            <p:cNvSpPr>
              <a:spLocks/>
            </p:cNvSpPr>
            <p:nvPr/>
          </p:nvSpPr>
          <p:spPr bwMode="auto">
            <a:xfrm>
              <a:off x="1924" y="3271"/>
              <a:ext cx="16" cy="16"/>
            </a:xfrm>
            <a:custGeom>
              <a:avLst/>
              <a:gdLst>
                <a:gd name="T0" fmla="*/ 0 w 87"/>
                <a:gd name="T1" fmla="*/ 0 h 86"/>
                <a:gd name="T2" fmla="*/ 0 w 87"/>
                <a:gd name="T3" fmla="*/ 0 h 86"/>
                <a:gd name="T4" fmla="*/ 0 w 87"/>
                <a:gd name="T5" fmla="*/ 0 h 86"/>
                <a:gd name="T6" fmla="*/ 0 w 87"/>
                <a:gd name="T7" fmla="*/ 0 h 8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7" h="86">
                  <a:moveTo>
                    <a:pt x="0" y="86"/>
                  </a:moveTo>
                  <a:lnTo>
                    <a:pt x="43" y="0"/>
                  </a:lnTo>
                  <a:lnTo>
                    <a:pt x="87" y="86"/>
                  </a:lnTo>
                  <a:lnTo>
                    <a:pt x="0" y="8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77" name="Freeform 292"/>
            <p:cNvSpPr>
              <a:spLocks/>
            </p:cNvSpPr>
            <p:nvPr/>
          </p:nvSpPr>
          <p:spPr bwMode="auto">
            <a:xfrm>
              <a:off x="1962" y="3264"/>
              <a:ext cx="15" cy="16"/>
            </a:xfrm>
            <a:custGeom>
              <a:avLst/>
              <a:gdLst>
                <a:gd name="T0" fmla="*/ 0 w 86"/>
                <a:gd name="T1" fmla="*/ 0 h 87"/>
                <a:gd name="T2" fmla="*/ 0 w 86"/>
                <a:gd name="T3" fmla="*/ 0 h 87"/>
                <a:gd name="T4" fmla="*/ 0 w 86"/>
                <a:gd name="T5" fmla="*/ 0 h 87"/>
                <a:gd name="T6" fmla="*/ 0 w 86"/>
                <a:gd name="T7" fmla="*/ 0 h 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6" h="87">
                  <a:moveTo>
                    <a:pt x="0" y="87"/>
                  </a:moveTo>
                  <a:lnTo>
                    <a:pt x="43" y="0"/>
                  </a:lnTo>
                  <a:lnTo>
                    <a:pt x="86" y="87"/>
                  </a:lnTo>
                  <a:lnTo>
                    <a:pt x="0" y="87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78" name="Freeform 293"/>
            <p:cNvSpPr>
              <a:spLocks/>
            </p:cNvSpPr>
            <p:nvPr/>
          </p:nvSpPr>
          <p:spPr bwMode="auto">
            <a:xfrm>
              <a:off x="782" y="2910"/>
              <a:ext cx="15" cy="16"/>
            </a:xfrm>
            <a:custGeom>
              <a:avLst/>
              <a:gdLst>
                <a:gd name="T0" fmla="*/ 0 w 86"/>
                <a:gd name="T1" fmla="*/ 0 h 87"/>
                <a:gd name="T2" fmla="*/ 0 w 86"/>
                <a:gd name="T3" fmla="*/ 0 h 87"/>
                <a:gd name="T4" fmla="*/ 0 w 86"/>
                <a:gd name="T5" fmla="*/ 0 h 87"/>
                <a:gd name="T6" fmla="*/ 0 w 86"/>
                <a:gd name="T7" fmla="*/ 0 h 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6" h="87">
                  <a:moveTo>
                    <a:pt x="0" y="0"/>
                  </a:moveTo>
                  <a:lnTo>
                    <a:pt x="43" y="87"/>
                  </a:lnTo>
                  <a:lnTo>
                    <a:pt x="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79" name="Freeform 294"/>
            <p:cNvSpPr>
              <a:spLocks/>
            </p:cNvSpPr>
            <p:nvPr/>
          </p:nvSpPr>
          <p:spPr bwMode="auto">
            <a:xfrm>
              <a:off x="818" y="2876"/>
              <a:ext cx="16" cy="16"/>
            </a:xfrm>
            <a:custGeom>
              <a:avLst/>
              <a:gdLst>
                <a:gd name="T0" fmla="*/ 0 w 86"/>
                <a:gd name="T1" fmla="*/ 0 h 86"/>
                <a:gd name="T2" fmla="*/ 0 w 86"/>
                <a:gd name="T3" fmla="*/ 0 h 86"/>
                <a:gd name="T4" fmla="*/ 0 w 86"/>
                <a:gd name="T5" fmla="*/ 0 h 86"/>
                <a:gd name="T6" fmla="*/ 0 w 86"/>
                <a:gd name="T7" fmla="*/ 0 h 8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6" h="86">
                  <a:moveTo>
                    <a:pt x="0" y="0"/>
                  </a:moveTo>
                  <a:lnTo>
                    <a:pt x="43" y="86"/>
                  </a:lnTo>
                  <a:lnTo>
                    <a:pt x="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80" name="Freeform 295"/>
            <p:cNvSpPr>
              <a:spLocks/>
            </p:cNvSpPr>
            <p:nvPr/>
          </p:nvSpPr>
          <p:spPr bwMode="auto">
            <a:xfrm>
              <a:off x="855" y="2954"/>
              <a:ext cx="16" cy="16"/>
            </a:xfrm>
            <a:custGeom>
              <a:avLst/>
              <a:gdLst>
                <a:gd name="T0" fmla="*/ 0 w 87"/>
                <a:gd name="T1" fmla="*/ 0 h 86"/>
                <a:gd name="T2" fmla="*/ 0 w 87"/>
                <a:gd name="T3" fmla="*/ 0 h 86"/>
                <a:gd name="T4" fmla="*/ 0 w 87"/>
                <a:gd name="T5" fmla="*/ 0 h 86"/>
                <a:gd name="T6" fmla="*/ 0 w 87"/>
                <a:gd name="T7" fmla="*/ 0 h 8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7" h="86">
                  <a:moveTo>
                    <a:pt x="0" y="0"/>
                  </a:moveTo>
                  <a:lnTo>
                    <a:pt x="43" y="86"/>
                  </a:lnTo>
                  <a:lnTo>
                    <a:pt x="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81" name="Freeform 296"/>
            <p:cNvSpPr>
              <a:spLocks/>
            </p:cNvSpPr>
            <p:nvPr/>
          </p:nvSpPr>
          <p:spPr bwMode="auto">
            <a:xfrm>
              <a:off x="892" y="2892"/>
              <a:ext cx="16" cy="16"/>
            </a:xfrm>
            <a:custGeom>
              <a:avLst/>
              <a:gdLst>
                <a:gd name="T0" fmla="*/ 0 w 86"/>
                <a:gd name="T1" fmla="*/ 0 h 87"/>
                <a:gd name="T2" fmla="*/ 0 w 86"/>
                <a:gd name="T3" fmla="*/ 0 h 87"/>
                <a:gd name="T4" fmla="*/ 0 w 86"/>
                <a:gd name="T5" fmla="*/ 0 h 87"/>
                <a:gd name="T6" fmla="*/ 0 w 86"/>
                <a:gd name="T7" fmla="*/ 0 h 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6" h="87">
                  <a:moveTo>
                    <a:pt x="0" y="0"/>
                  </a:moveTo>
                  <a:lnTo>
                    <a:pt x="43" y="87"/>
                  </a:lnTo>
                  <a:lnTo>
                    <a:pt x="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82" name="Freeform 297"/>
            <p:cNvSpPr>
              <a:spLocks/>
            </p:cNvSpPr>
            <p:nvPr/>
          </p:nvSpPr>
          <p:spPr bwMode="auto">
            <a:xfrm>
              <a:off x="929" y="2912"/>
              <a:ext cx="15" cy="16"/>
            </a:xfrm>
            <a:custGeom>
              <a:avLst/>
              <a:gdLst>
                <a:gd name="T0" fmla="*/ 0 w 87"/>
                <a:gd name="T1" fmla="*/ 0 h 86"/>
                <a:gd name="T2" fmla="*/ 0 w 87"/>
                <a:gd name="T3" fmla="*/ 0 h 86"/>
                <a:gd name="T4" fmla="*/ 0 w 87"/>
                <a:gd name="T5" fmla="*/ 0 h 86"/>
                <a:gd name="T6" fmla="*/ 0 w 87"/>
                <a:gd name="T7" fmla="*/ 0 h 8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7" h="86">
                  <a:moveTo>
                    <a:pt x="0" y="0"/>
                  </a:moveTo>
                  <a:lnTo>
                    <a:pt x="43" y="86"/>
                  </a:lnTo>
                  <a:lnTo>
                    <a:pt x="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83" name="Freeform 298"/>
            <p:cNvSpPr>
              <a:spLocks/>
            </p:cNvSpPr>
            <p:nvPr/>
          </p:nvSpPr>
          <p:spPr bwMode="auto">
            <a:xfrm>
              <a:off x="966" y="2930"/>
              <a:ext cx="15" cy="16"/>
            </a:xfrm>
            <a:custGeom>
              <a:avLst/>
              <a:gdLst>
                <a:gd name="T0" fmla="*/ 0 w 87"/>
                <a:gd name="T1" fmla="*/ 0 h 87"/>
                <a:gd name="T2" fmla="*/ 0 w 87"/>
                <a:gd name="T3" fmla="*/ 0 h 87"/>
                <a:gd name="T4" fmla="*/ 0 w 87"/>
                <a:gd name="T5" fmla="*/ 0 h 87"/>
                <a:gd name="T6" fmla="*/ 0 w 87"/>
                <a:gd name="T7" fmla="*/ 0 h 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7" h="87">
                  <a:moveTo>
                    <a:pt x="0" y="0"/>
                  </a:moveTo>
                  <a:lnTo>
                    <a:pt x="44" y="87"/>
                  </a:lnTo>
                  <a:lnTo>
                    <a:pt x="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84" name="Freeform 299"/>
            <p:cNvSpPr>
              <a:spLocks/>
            </p:cNvSpPr>
            <p:nvPr/>
          </p:nvSpPr>
          <p:spPr bwMode="auto">
            <a:xfrm>
              <a:off x="1003" y="2984"/>
              <a:ext cx="15" cy="15"/>
            </a:xfrm>
            <a:custGeom>
              <a:avLst/>
              <a:gdLst>
                <a:gd name="T0" fmla="*/ 0 w 86"/>
                <a:gd name="T1" fmla="*/ 0 h 86"/>
                <a:gd name="T2" fmla="*/ 0 w 86"/>
                <a:gd name="T3" fmla="*/ 0 h 86"/>
                <a:gd name="T4" fmla="*/ 0 w 86"/>
                <a:gd name="T5" fmla="*/ 0 h 86"/>
                <a:gd name="T6" fmla="*/ 0 w 86"/>
                <a:gd name="T7" fmla="*/ 0 h 8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6" h="86">
                  <a:moveTo>
                    <a:pt x="0" y="0"/>
                  </a:moveTo>
                  <a:lnTo>
                    <a:pt x="43" y="86"/>
                  </a:lnTo>
                  <a:lnTo>
                    <a:pt x="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85" name="Freeform 300"/>
            <p:cNvSpPr>
              <a:spLocks/>
            </p:cNvSpPr>
            <p:nvPr/>
          </p:nvSpPr>
          <p:spPr bwMode="auto">
            <a:xfrm>
              <a:off x="1040" y="2976"/>
              <a:ext cx="15" cy="16"/>
            </a:xfrm>
            <a:custGeom>
              <a:avLst/>
              <a:gdLst>
                <a:gd name="T0" fmla="*/ 0 w 87"/>
                <a:gd name="T1" fmla="*/ 0 h 86"/>
                <a:gd name="T2" fmla="*/ 0 w 87"/>
                <a:gd name="T3" fmla="*/ 0 h 86"/>
                <a:gd name="T4" fmla="*/ 0 w 87"/>
                <a:gd name="T5" fmla="*/ 0 h 86"/>
                <a:gd name="T6" fmla="*/ 0 w 87"/>
                <a:gd name="T7" fmla="*/ 0 h 8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7" h="86">
                  <a:moveTo>
                    <a:pt x="0" y="0"/>
                  </a:moveTo>
                  <a:lnTo>
                    <a:pt x="44" y="86"/>
                  </a:lnTo>
                  <a:lnTo>
                    <a:pt x="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86" name="Freeform 301"/>
            <p:cNvSpPr>
              <a:spLocks/>
            </p:cNvSpPr>
            <p:nvPr/>
          </p:nvSpPr>
          <p:spPr bwMode="auto">
            <a:xfrm>
              <a:off x="1076" y="3036"/>
              <a:ext cx="16" cy="17"/>
            </a:xfrm>
            <a:custGeom>
              <a:avLst/>
              <a:gdLst>
                <a:gd name="T0" fmla="*/ 0 w 86"/>
                <a:gd name="T1" fmla="*/ 0 h 86"/>
                <a:gd name="T2" fmla="*/ 0 w 86"/>
                <a:gd name="T3" fmla="*/ 0 h 86"/>
                <a:gd name="T4" fmla="*/ 0 w 86"/>
                <a:gd name="T5" fmla="*/ 0 h 86"/>
                <a:gd name="T6" fmla="*/ 0 w 86"/>
                <a:gd name="T7" fmla="*/ 0 h 8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6" h="86">
                  <a:moveTo>
                    <a:pt x="0" y="0"/>
                  </a:moveTo>
                  <a:lnTo>
                    <a:pt x="43" y="86"/>
                  </a:lnTo>
                  <a:lnTo>
                    <a:pt x="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87" name="Freeform 302"/>
            <p:cNvSpPr>
              <a:spLocks/>
            </p:cNvSpPr>
            <p:nvPr/>
          </p:nvSpPr>
          <p:spPr bwMode="auto">
            <a:xfrm>
              <a:off x="1113" y="2992"/>
              <a:ext cx="16" cy="16"/>
            </a:xfrm>
            <a:custGeom>
              <a:avLst/>
              <a:gdLst>
                <a:gd name="T0" fmla="*/ 0 w 86"/>
                <a:gd name="T1" fmla="*/ 0 h 86"/>
                <a:gd name="T2" fmla="*/ 0 w 86"/>
                <a:gd name="T3" fmla="*/ 0 h 86"/>
                <a:gd name="T4" fmla="*/ 0 w 86"/>
                <a:gd name="T5" fmla="*/ 0 h 86"/>
                <a:gd name="T6" fmla="*/ 0 w 86"/>
                <a:gd name="T7" fmla="*/ 0 h 8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6" h="86">
                  <a:moveTo>
                    <a:pt x="0" y="0"/>
                  </a:moveTo>
                  <a:lnTo>
                    <a:pt x="43" y="86"/>
                  </a:lnTo>
                  <a:lnTo>
                    <a:pt x="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88" name="Freeform 303"/>
            <p:cNvSpPr>
              <a:spLocks/>
            </p:cNvSpPr>
            <p:nvPr/>
          </p:nvSpPr>
          <p:spPr bwMode="auto">
            <a:xfrm>
              <a:off x="1150" y="2855"/>
              <a:ext cx="16" cy="16"/>
            </a:xfrm>
            <a:custGeom>
              <a:avLst/>
              <a:gdLst>
                <a:gd name="T0" fmla="*/ 0 w 86"/>
                <a:gd name="T1" fmla="*/ 0 h 87"/>
                <a:gd name="T2" fmla="*/ 0 w 86"/>
                <a:gd name="T3" fmla="*/ 0 h 87"/>
                <a:gd name="T4" fmla="*/ 0 w 86"/>
                <a:gd name="T5" fmla="*/ 0 h 87"/>
                <a:gd name="T6" fmla="*/ 0 w 86"/>
                <a:gd name="T7" fmla="*/ 0 h 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6" h="87">
                  <a:moveTo>
                    <a:pt x="0" y="0"/>
                  </a:moveTo>
                  <a:lnTo>
                    <a:pt x="43" y="87"/>
                  </a:lnTo>
                  <a:lnTo>
                    <a:pt x="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89" name="Freeform 304"/>
            <p:cNvSpPr>
              <a:spLocks/>
            </p:cNvSpPr>
            <p:nvPr/>
          </p:nvSpPr>
          <p:spPr bwMode="auto">
            <a:xfrm>
              <a:off x="1187" y="2832"/>
              <a:ext cx="15" cy="16"/>
            </a:xfrm>
            <a:custGeom>
              <a:avLst/>
              <a:gdLst>
                <a:gd name="T0" fmla="*/ 0 w 86"/>
                <a:gd name="T1" fmla="*/ 0 h 87"/>
                <a:gd name="T2" fmla="*/ 0 w 86"/>
                <a:gd name="T3" fmla="*/ 0 h 87"/>
                <a:gd name="T4" fmla="*/ 0 w 86"/>
                <a:gd name="T5" fmla="*/ 0 h 87"/>
                <a:gd name="T6" fmla="*/ 0 w 86"/>
                <a:gd name="T7" fmla="*/ 0 h 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6" h="87">
                  <a:moveTo>
                    <a:pt x="0" y="0"/>
                  </a:moveTo>
                  <a:lnTo>
                    <a:pt x="43" y="87"/>
                  </a:lnTo>
                  <a:lnTo>
                    <a:pt x="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90" name="Freeform 305"/>
            <p:cNvSpPr>
              <a:spLocks/>
            </p:cNvSpPr>
            <p:nvPr/>
          </p:nvSpPr>
          <p:spPr bwMode="auto">
            <a:xfrm>
              <a:off x="1224" y="2804"/>
              <a:ext cx="15" cy="17"/>
            </a:xfrm>
            <a:custGeom>
              <a:avLst/>
              <a:gdLst>
                <a:gd name="T0" fmla="*/ 0 w 86"/>
                <a:gd name="T1" fmla="*/ 0 h 87"/>
                <a:gd name="T2" fmla="*/ 0 w 86"/>
                <a:gd name="T3" fmla="*/ 0 h 87"/>
                <a:gd name="T4" fmla="*/ 0 w 86"/>
                <a:gd name="T5" fmla="*/ 0 h 87"/>
                <a:gd name="T6" fmla="*/ 0 w 86"/>
                <a:gd name="T7" fmla="*/ 0 h 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6" h="87">
                  <a:moveTo>
                    <a:pt x="0" y="0"/>
                  </a:moveTo>
                  <a:lnTo>
                    <a:pt x="43" y="87"/>
                  </a:lnTo>
                  <a:lnTo>
                    <a:pt x="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91" name="Freeform 306"/>
            <p:cNvSpPr>
              <a:spLocks/>
            </p:cNvSpPr>
            <p:nvPr/>
          </p:nvSpPr>
          <p:spPr bwMode="auto">
            <a:xfrm>
              <a:off x="1261" y="2740"/>
              <a:ext cx="15" cy="17"/>
            </a:xfrm>
            <a:custGeom>
              <a:avLst/>
              <a:gdLst>
                <a:gd name="T0" fmla="*/ 0 w 86"/>
                <a:gd name="T1" fmla="*/ 0 h 86"/>
                <a:gd name="T2" fmla="*/ 0 w 86"/>
                <a:gd name="T3" fmla="*/ 0 h 86"/>
                <a:gd name="T4" fmla="*/ 0 w 86"/>
                <a:gd name="T5" fmla="*/ 0 h 86"/>
                <a:gd name="T6" fmla="*/ 0 w 86"/>
                <a:gd name="T7" fmla="*/ 0 h 8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6" h="86">
                  <a:moveTo>
                    <a:pt x="0" y="0"/>
                  </a:moveTo>
                  <a:lnTo>
                    <a:pt x="43" y="86"/>
                  </a:lnTo>
                  <a:lnTo>
                    <a:pt x="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92" name="Freeform 307"/>
            <p:cNvSpPr>
              <a:spLocks/>
            </p:cNvSpPr>
            <p:nvPr/>
          </p:nvSpPr>
          <p:spPr bwMode="auto">
            <a:xfrm>
              <a:off x="1298" y="2777"/>
              <a:ext cx="15" cy="16"/>
            </a:xfrm>
            <a:custGeom>
              <a:avLst/>
              <a:gdLst>
                <a:gd name="T0" fmla="*/ 0 w 87"/>
                <a:gd name="T1" fmla="*/ 0 h 86"/>
                <a:gd name="T2" fmla="*/ 0 w 87"/>
                <a:gd name="T3" fmla="*/ 0 h 86"/>
                <a:gd name="T4" fmla="*/ 0 w 87"/>
                <a:gd name="T5" fmla="*/ 0 h 86"/>
                <a:gd name="T6" fmla="*/ 0 w 87"/>
                <a:gd name="T7" fmla="*/ 0 h 8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7" h="86">
                  <a:moveTo>
                    <a:pt x="0" y="0"/>
                  </a:moveTo>
                  <a:lnTo>
                    <a:pt x="43" y="86"/>
                  </a:lnTo>
                  <a:lnTo>
                    <a:pt x="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93" name="Freeform 308"/>
            <p:cNvSpPr>
              <a:spLocks/>
            </p:cNvSpPr>
            <p:nvPr/>
          </p:nvSpPr>
          <p:spPr bwMode="auto">
            <a:xfrm>
              <a:off x="1335" y="2784"/>
              <a:ext cx="15" cy="16"/>
            </a:xfrm>
            <a:custGeom>
              <a:avLst/>
              <a:gdLst>
                <a:gd name="T0" fmla="*/ 0 w 86"/>
                <a:gd name="T1" fmla="*/ 0 h 87"/>
                <a:gd name="T2" fmla="*/ 0 w 86"/>
                <a:gd name="T3" fmla="*/ 0 h 87"/>
                <a:gd name="T4" fmla="*/ 0 w 86"/>
                <a:gd name="T5" fmla="*/ 0 h 87"/>
                <a:gd name="T6" fmla="*/ 0 w 86"/>
                <a:gd name="T7" fmla="*/ 0 h 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6" h="87">
                  <a:moveTo>
                    <a:pt x="0" y="0"/>
                  </a:moveTo>
                  <a:lnTo>
                    <a:pt x="43" y="87"/>
                  </a:lnTo>
                  <a:lnTo>
                    <a:pt x="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94" name="Freeform 309"/>
            <p:cNvSpPr>
              <a:spLocks/>
            </p:cNvSpPr>
            <p:nvPr/>
          </p:nvSpPr>
          <p:spPr bwMode="auto">
            <a:xfrm>
              <a:off x="1372" y="2788"/>
              <a:ext cx="15" cy="17"/>
            </a:xfrm>
            <a:custGeom>
              <a:avLst/>
              <a:gdLst>
                <a:gd name="T0" fmla="*/ 0 w 87"/>
                <a:gd name="T1" fmla="*/ 0 h 87"/>
                <a:gd name="T2" fmla="*/ 0 w 87"/>
                <a:gd name="T3" fmla="*/ 0 h 87"/>
                <a:gd name="T4" fmla="*/ 0 w 87"/>
                <a:gd name="T5" fmla="*/ 0 h 87"/>
                <a:gd name="T6" fmla="*/ 0 w 87"/>
                <a:gd name="T7" fmla="*/ 0 h 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7" h="87">
                  <a:moveTo>
                    <a:pt x="0" y="0"/>
                  </a:moveTo>
                  <a:lnTo>
                    <a:pt x="43" y="87"/>
                  </a:lnTo>
                  <a:lnTo>
                    <a:pt x="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95" name="Freeform 310"/>
            <p:cNvSpPr>
              <a:spLocks/>
            </p:cNvSpPr>
            <p:nvPr/>
          </p:nvSpPr>
          <p:spPr bwMode="auto">
            <a:xfrm>
              <a:off x="1408" y="2822"/>
              <a:ext cx="16" cy="17"/>
            </a:xfrm>
            <a:custGeom>
              <a:avLst/>
              <a:gdLst>
                <a:gd name="T0" fmla="*/ 0 w 87"/>
                <a:gd name="T1" fmla="*/ 0 h 86"/>
                <a:gd name="T2" fmla="*/ 0 w 87"/>
                <a:gd name="T3" fmla="*/ 0 h 86"/>
                <a:gd name="T4" fmla="*/ 0 w 87"/>
                <a:gd name="T5" fmla="*/ 0 h 86"/>
                <a:gd name="T6" fmla="*/ 0 w 87"/>
                <a:gd name="T7" fmla="*/ 0 h 8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7" h="86">
                  <a:moveTo>
                    <a:pt x="0" y="0"/>
                  </a:moveTo>
                  <a:lnTo>
                    <a:pt x="44" y="86"/>
                  </a:lnTo>
                  <a:lnTo>
                    <a:pt x="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96" name="Freeform 311"/>
            <p:cNvSpPr>
              <a:spLocks/>
            </p:cNvSpPr>
            <p:nvPr/>
          </p:nvSpPr>
          <p:spPr bwMode="auto">
            <a:xfrm>
              <a:off x="1446" y="2880"/>
              <a:ext cx="14" cy="16"/>
            </a:xfrm>
            <a:custGeom>
              <a:avLst/>
              <a:gdLst>
                <a:gd name="T0" fmla="*/ 0 w 86"/>
                <a:gd name="T1" fmla="*/ 0 h 86"/>
                <a:gd name="T2" fmla="*/ 0 w 86"/>
                <a:gd name="T3" fmla="*/ 0 h 86"/>
                <a:gd name="T4" fmla="*/ 0 w 86"/>
                <a:gd name="T5" fmla="*/ 0 h 86"/>
                <a:gd name="T6" fmla="*/ 0 w 86"/>
                <a:gd name="T7" fmla="*/ 0 h 8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6" h="86">
                  <a:moveTo>
                    <a:pt x="0" y="0"/>
                  </a:moveTo>
                  <a:lnTo>
                    <a:pt x="43" y="86"/>
                  </a:lnTo>
                  <a:lnTo>
                    <a:pt x="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97" name="Freeform 312"/>
            <p:cNvSpPr>
              <a:spLocks/>
            </p:cNvSpPr>
            <p:nvPr/>
          </p:nvSpPr>
          <p:spPr bwMode="auto">
            <a:xfrm>
              <a:off x="1482" y="2863"/>
              <a:ext cx="16" cy="17"/>
            </a:xfrm>
            <a:custGeom>
              <a:avLst/>
              <a:gdLst>
                <a:gd name="T0" fmla="*/ 0 w 87"/>
                <a:gd name="T1" fmla="*/ 0 h 87"/>
                <a:gd name="T2" fmla="*/ 0 w 87"/>
                <a:gd name="T3" fmla="*/ 0 h 87"/>
                <a:gd name="T4" fmla="*/ 0 w 87"/>
                <a:gd name="T5" fmla="*/ 0 h 87"/>
                <a:gd name="T6" fmla="*/ 0 w 87"/>
                <a:gd name="T7" fmla="*/ 0 h 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7" h="87">
                  <a:moveTo>
                    <a:pt x="0" y="0"/>
                  </a:moveTo>
                  <a:lnTo>
                    <a:pt x="44" y="87"/>
                  </a:lnTo>
                  <a:lnTo>
                    <a:pt x="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98" name="Freeform 313"/>
            <p:cNvSpPr>
              <a:spLocks/>
            </p:cNvSpPr>
            <p:nvPr/>
          </p:nvSpPr>
          <p:spPr bwMode="auto">
            <a:xfrm>
              <a:off x="1519" y="2821"/>
              <a:ext cx="16" cy="16"/>
            </a:xfrm>
            <a:custGeom>
              <a:avLst/>
              <a:gdLst>
                <a:gd name="T0" fmla="*/ 0 w 86"/>
                <a:gd name="T1" fmla="*/ 0 h 87"/>
                <a:gd name="T2" fmla="*/ 0 w 86"/>
                <a:gd name="T3" fmla="*/ 0 h 87"/>
                <a:gd name="T4" fmla="*/ 0 w 86"/>
                <a:gd name="T5" fmla="*/ 0 h 87"/>
                <a:gd name="T6" fmla="*/ 0 w 86"/>
                <a:gd name="T7" fmla="*/ 0 h 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6" h="87">
                  <a:moveTo>
                    <a:pt x="0" y="0"/>
                  </a:moveTo>
                  <a:lnTo>
                    <a:pt x="43" y="87"/>
                  </a:lnTo>
                  <a:lnTo>
                    <a:pt x="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499" name="Freeform 314"/>
            <p:cNvSpPr>
              <a:spLocks/>
            </p:cNvSpPr>
            <p:nvPr/>
          </p:nvSpPr>
          <p:spPr bwMode="auto">
            <a:xfrm>
              <a:off x="1556" y="2917"/>
              <a:ext cx="15" cy="16"/>
            </a:xfrm>
            <a:custGeom>
              <a:avLst/>
              <a:gdLst>
                <a:gd name="T0" fmla="*/ 0 w 86"/>
                <a:gd name="T1" fmla="*/ 0 h 86"/>
                <a:gd name="T2" fmla="*/ 0 w 86"/>
                <a:gd name="T3" fmla="*/ 0 h 86"/>
                <a:gd name="T4" fmla="*/ 0 w 86"/>
                <a:gd name="T5" fmla="*/ 0 h 86"/>
                <a:gd name="T6" fmla="*/ 0 w 86"/>
                <a:gd name="T7" fmla="*/ 0 h 8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6" h="86">
                  <a:moveTo>
                    <a:pt x="0" y="0"/>
                  </a:moveTo>
                  <a:lnTo>
                    <a:pt x="43" y="86"/>
                  </a:lnTo>
                  <a:lnTo>
                    <a:pt x="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500" name="Freeform 315"/>
            <p:cNvSpPr>
              <a:spLocks/>
            </p:cNvSpPr>
            <p:nvPr/>
          </p:nvSpPr>
          <p:spPr bwMode="auto">
            <a:xfrm>
              <a:off x="1593" y="2977"/>
              <a:ext cx="15" cy="15"/>
            </a:xfrm>
            <a:custGeom>
              <a:avLst/>
              <a:gdLst>
                <a:gd name="T0" fmla="*/ 0 w 87"/>
                <a:gd name="T1" fmla="*/ 0 h 86"/>
                <a:gd name="T2" fmla="*/ 0 w 87"/>
                <a:gd name="T3" fmla="*/ 0 h 86"/>
                <a:gd name="T4" fmla="*/ 0 w 87"/>
                <a:gd name="T5" fmla="*/ 0 h 86"/>
                <a:gd name="T6" fmla="*/ 0 w 87"/>
                <a:gd name="T7" fmla="*/ 0 h 8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7" h="86">
                  <a:moveTo>
                    <a:pt x="0" y="0"/>
                  </a:moveTo>
                  <a:lnTo>
                    <a:pt x="44" y="86"/>
                  </a:lnTo>
                  <a:lnTo>
                    <a:pt x="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501" name="Freeform 316"/>
            <p:cNvSpPr>
              <a:spLocks/>
            </p:cNvSpPr>
            <p:nvPr/>
          </p:nvSpPr>
          <p:spPr bwMode="auto">
            <a:xfrm>
              <a:off x="1630" y="3058"/>
              <a:ext cx="15" cy="16"/>
            </a:xfrm>
            <a:custGeom>
              <a:avLst/>
              <a:gdLst>
                <a:gd name="T0" fmla="*/ 0 w 86"/>
                <a:gd name="T1" fmla="*/ 0 h 87"/>
                <a:gd name="T2" fmla="*/ 0 w 86"/>
                <a:gd name="T3" fmla="*/ 0 h 87"/>
                <a:gd name="T4" fmla="*/ 0 w 86"/>
                <a:gd name="T5" fmla="*/ 0 h 87"/>
                <a:gd name="T6" fmla="*/ 0 w 86"/>
                <a:gd name="T7" fmla="*/ 0 h 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6" h="87">
                  <a:moveTo>
                    <a:pt x="0" y="0"/>
                  </a:moveTo>
                  <a:lnTo>
                    <a:pt x="43" y="87"/>
                  </a:lnTo>
                  <a:lnTo>
                    <a:pt x="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502" name="Freeform 317"/>
            <p:cNvSpPr>
              <a:spLocks/>
            </p:cNvSpPr>
            <p:nvPr/>
          </p:nvSpPr>
          <p:spPr bwMode="auto">
            <a:xfrm>
              <a:off x="1666" y="3108"/>
              <a:ext cx="16" cy="17"/>
            </a:xfrm>
            <a:custGeom>
              <a:avLst/>
              <a:gdLst>
                <a:gd name="T0" fmla="*/ 0 w 87"/>
                <a:gd name="T1" fmla="*/ 0 h 87"/>
                <a:gd name="T2" fmla="*/ 0 w 87"/>
                <a:gd name="T3" fmla="*/ 0 h 87"/>
                <a:gd name="T4" fmla="*/ 0 w 87"/>
                <a:gd name="T5" fmla="*/ 0 h 87"/>
                <a:gd name="T6" fmla="*/ 0 w 87"/>
                <a:gd name="T7" fmla="*/ 0 h 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7" h="87">
                  <a:moveTo>
                    <a:pt x="0" y="0"/>
                  </a:moveTo>
                  <a:lnTo>
                    <a:pt x="44" y="87"/>
                  </a:lnTo>
                  <a:lnTo>
                    <a:pt x="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503" name="Freeform 318"/>
            <p:cNvSpPr>
              <a:spLocks/>
            </p:cNvSpPr>
            <p:nvPr/>
          </p:nvSpPr>
          <p:spPr bwMode="auto">
            <a:xfrm>
              <a:off x="1704" y="3106"/>
              <a:ext cx="15" cy="16"/>
            </a:xfrm>
            <a:custGeom>
              <a:avLst/>
              <a:gdLst>
                <a:gd name="T0" fmla="*/ 0 w 86"/>
                <a:gd name="T1" fmla="*/ 0 h 86"/>
                <a:gd name="T2" fmla="*/ 0 w 86"/>
                <a:gd name="T3" fmla="*/ 0 h 86"/>
                <a:gd name="T4" fmla="*/ 0 w 86"/>
                <a:gd name="T5" fmla="*/ 0 h 86"/>
                <a:gd name="T6" fmla="*/ 0 w 86"/>
                <a:gd name="T7" fmla="*/ 0 h 8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6" h="86">
                  <a:moveTo>
                    <a:pt x="0" y="0"/>
                  </a:moveTo>
                  <a:lnTo>
                    <a:pt x="43" y="86"/>
                  </a:lnTo>
                  <a:lnTo>
                    <a:pt x="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504" name="Freeform 319"/>
            <p:cNvSpPr>
              <a:spLocks/>
            </p:cNvSpPr>
            <p:nvPr/>
          </p:nvSpPr>
          <p:spPr bwMode="auto">
            <a:xfrm>
              <a:off x="1740" y="3201"/>
              <a:ext cx="16" cy="16"/>
            </a:xfrm>
            <a:custGeom>
              <a:avLst/>
              <a:gdLst>
                <a:gd name="T0" fmla="*/ 0 w 87"/>
                <a:gd name="T1" fmla="*/ 0 h 87"/>
                <a:gd name="T2" fmla="*/ 0 w 87"/>
                <a:gd name="T3" fmla="*/ 0 h 87"/>
                <a:gd name="T4" fmla="*/ 0 w 87"/>
                <a:gd name="T5" fmla="*/ 0 h 87"/>
                <a:gd name="T6" fmla="*/ 0 w 87"/>
                <a:gd name="T7" fmla="*/ 0 h 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7" h="87">
                  <a:moveTo>
                    <a:pt x="0" y="0"/>
                  </a:moveTo>
                  <a:lnTo>
                    <a:pt x="43" y="87"/>
                  </a:lnTo>
                  <a:lnTo>
                    <a:pt x="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505" name="Freeform 320"/>
            <p:cNvSpPr>
              <a:spLocks/>
            </p:cNvSpPr>
            <p:nvPr/>
          </p:nvSpPr>
          <p:spPr bwMode="auto">
            <a:xfrm>
              <a:off x="1777" y="3213"/>
              <a:ext cx="16" cy="16"/>
            </a:xfrm>
            <a:custGeom>
              <a:avLst/>
              <a:gdLst>
                <a:gd name="T0" fmla="*/ 0 w 86"/>
                <a:gd name="T1" fmla="*/ 0 h 87"/>
                <a:gd name="T2" fmla="*/ 0 w 86"/>
                <a:gd name="T3" fmla="*/ 0 h 87"/>
                <a:gd name="T4" fmla="*/ 0 w 86"/>
                <a:gd name="T5" fmla="*/ 0 h 87"/>
                <a:gd name="T6" fmla="*/ 0 w 86"/>
                <a:gd name="T7" fmla="*/ 0 h 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6" h="87">
                  <a:moveTo>
                    <a:pt x="0" y="0"/>
                  </a:moveTo>
                  <a:lnTo>
                    <a:pt x="43" y="87"/>
                  </a:lnTo>
                  <a:lnTo>
                    <a:pt x="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506" name="Freeform 321"/>
            <p:cNvSpPr>
              <a:spLocks/>
            </p:cNvSpPr>
            <p:nvPr/>
          </p:nvSpPr>
          <p:spPr bwMode="auto">
            <a:xfrm>
              <a:off x="1814" y="3315"/>
              <a:ext cx="16" cy="16"/>
            </a:xfrm>
            <a:custGeom>
              <a:avLst/>
              <a:gdLst>
                <a:gd name="T0" fmla="*/ 0 w 87"/>
                <a:gd name="T1" fmla="*/ 0 h 86"/>
                <a:gd name="T2" fmla="*/ 0 w 87"/>
                <a:gd name="T3" fmla="*/ 0 h 86"/>
                <a:gd name="T4" fmla="*/ 0 w 87"/>
                <a:gd name="T5" fmla="*/ 0 h 86"/>
                <a:gd name="T6" fmla="*/ 0 w 87"/>
                <a:gd name="T7" fmla="*/ 0 h 8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7" h="86">
                  <a:moveTo>
                    <a:pt x="0" y="0"/>
                  </a:moveTo>
                  <a:lnTo>
                    <a:pt x="43" y="86"/>
                  </a:lnTo>
                  <a:lnTo>
                    <a:pt x="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507" name="Freeform 322"/>
            <p:cNvSpPr>
              <a:spLocks/>
            </p:cNvSpPr>
            <p:nvPr/>
          </p:nvSpPr>
          <p:spPr bwMode="auto">
            <a:xfrm>
              <a:off x="1851" y="3345"/>
              <a:ext cx="15" cy="16"/>
            </a:xfrm>
            <a:custGeom>
              <a:avLst/>
              <a:gdLst>
                <a:gd name="T0" fmla="*/ 0 w 87"/>
                <a:gd name="T1" fmla="*/ 0 h 86"/>
                <a:gd name="T2" fmla="*/ 0 w 87"/>
                <a:gd name="T3" fmla="*/ 0 h 86"/>
                <a:gd name="T4" fmla="*/ 0 w 87"/>
                <a:gd name="T5" fmla="*/ 0 h 86"/>
                <a:gd name="T6" fmla="*/ 0 w 87"/>
                <a:gd name="T7" fmla="*/ 0 h 8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7" h="86">
                  <a:moveTo>
                    <a:pt x="0" y="0"/>
                  </a:moveTo>
                  <a:lnTo>
                    <a:pt x="43" y="86"/>
                  </a:lnTo>
                  <a:lnTo>
                    <a:pt x="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508" name="Freeform 323"/>
            <p:cNvSpPr>
              <a:spLocks/>
            </p:cNvSpPr>
            <p:nvPr/>
          </p:nvSpPr>
          <p:spPr bwMode="auto">
            <a:xfrm>
              <a:off x="1888" y="3403"/>
              <a:ext cx="15" cy="17"/>
            </a:xfrm>
            <a:custGeom>
              <a:avLst/>
              <a:gdLst>
                <a:gd name="T0" fmla="*/ 0 w 86"/>
                <a:gd name="T1" fmla="*/ 0 h 86"/>
                <a:gd name="T2" fmla="*/ 0 w 86"/>
                <a:gd name="T3" fmla="*/ 0 h 86"/>
                <a:gd name="T4" fmla="*/ 0 w 86"/>
                <a:gd name="T5" fmla="*/ 0 h 86"/>
                <a:gd name="T6" fmla="*/ 0 w 86"/>
                <a:gd name="T7" fmla="*/ 0 h 8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6" h="86">
                  <a:moveTo>
                    <a:pt x="0" y="0"/>
                  </a:moveTo>
                  <a:lnTo>
                    <a:pt x="43" y="86"/>
                  </a:lnTo>
                  <a:lnTo>
                    <a:pt x="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509" name="Freeform 324"/>
            <p:cNvSpPr>
              <a:spLocks/>
            </p:cNvSpPr>
            <p:nvPr/>
          </p:nvSpPr>
          <p:spPr bwMode="auto">
            <a:xfrm>
              <a:off x="1924" y="3424"/>
              <a:ext cx="16" cy="16"/>
            </a:xfrm>
            <a:custGeom>
              <a:avLst/>
              <a:gdLst>
                <a:gd name="T0" fmla="*/ 0 w 87"/>
                <a:gd name="T1" fmla="*/ 0 h 86"/>
                <a:gd name="T2" fmla="*/ 0 w 87"/>
                <a:gd name="T3" fmla="*/ 0 h 86"/>
                <a:gd name="T4" fmla="*/ 0 w 87"/>
                <a:gd name="T5" fmla="*/ 0 h 86"/>
                <a:gd name="T6" fmla="*/ 0 w 87"/>
                <a:gd name="T7" fmla="*/ 0 h 8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7" h="86">
                  <a:moveTo>
                    <a:pt x="0" y="0"/>
                  </a:moveTo>
                  <a:lnTo>
                    <a:pt x="43" y="86"/>
                  </a:lnTo>
                  <a:lnTo>
                    <a:pt x="8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510" name="Freeform 325"/>
            <p:cNvSpPr>
              <a:spLocks/>
            </p:cNvSpPr>
            <p:nvPr/>
          </p:nvSpPr>
          <p:spPr bwMode="auto">
            <a:xfrm>
              <a:off x="1962" y="3440"/>
              <a:ext cx="15" cy="16"/>
            </a:xfrm>
            <a:custGeom>
              <a:avLst/>
              <a:gdLst>
                <a:gd name="T0" fmla="*/ 0 w 86"/>
                <a:gd name="T1" fmla="*/ 0 h 87"/>
                <a:gd name="T2" fmla="*/ 0 w 86"/>
                <a:gd name="T3" fmla="*/ 0 h 87"/>
                <a:gd name="T4" fmla="*/ 0 w 86"/>
                <a:gd name="T5" fmla="*/ 0 h 87"/>
                <a:gd name="T6" fmla="*/ 0 w 86"/>
                <a:gd name="T7" fmla="*/ 0 h 8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6" h="87">
                  <a:moveTo>
                    <a:pt x="0" y="0"/>
                  </a:moveTo>
                  <a:lnTo>
                    <a:pt x="43" y="87"/>
                  </a:lnTo>
                  <a:lnTo>
                    <a:pt x="8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511" name="Oval 326"/>
            <p:cNvSpPr>
              <a:spLocks noChangeArrowheads="1"/>
            </p:cNvSpPr>
            <p:nvPr/>
          </p:nvSpPr>
          <p:spPr bwMode="auto">
            <a:xfrm>
              <a:off x="782" y="3161"/>
              <a:ext cx="12" cy="13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3512" name="Oval 327"/>
            <p:cNvSpPr>
              <a:spLocks noChangeArrowheads="1"/>
            </p:cNvSpPr>
            <p:nvPr/>
          </p:nvSpPr>
          <p:spPr bwMode="auto">
            <a:xfrm>
              <a:off x="817" y="3176"/>
              <a:ext cx="13" cy="1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3513" name="Oval 328"/>
            <p:cNvSpPr>
              <a:spLocks noChangeArrowheads="1"/>
            </p:cNvSpPr>
            <p:nvPr/>
          </p:nvSpPr>
          <p:spPr bwMode="auto">
            <a:xfrm>
              <a:off x="856" y="3193"/>
              <a:ext cx="13" cy="13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3514" name="Oval 329"/>
            <p:cNvSpPr>
              <a:spLocks noChangeArrowheads="1"/>
            </p:cNvSpPr>
            <p:nvPr/>
          </p:nvSpPr>
          <p:spPr bwMode="auto">
            <a:xfrm>
              <a:off x="892" y="3269"/>
              <a:ext cx="12" cy="1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3515" name="Oval 330"/>
            <p:cNvSpPr>
              <a:spLocks noChangeArrowheads="1"/>
            </p:cNvSpPr>
            <p:nvPr/>
          </p:nvSpPr>
          <p:spPr bwMode="auto">
            <a:xfrm>
              <a:off x="930" y="3215"/>
              <a:ext cx="14" cy="13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3516" name="Oval 331"/>
            <p:cNvSpPr>
              <a:spLocks noChangeArrowheads="1"/>
            </p:cNvSpPr>
            <p:nvPr/>
          </p:nvSpPr>
          <p:spPr bwMode="auto">
            <a:xfrm>
              <a:off x="966" y="3190"/>
              <a:ext cx="13" cy="1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3517" name="Oval 332"/>
            <p:cNvSpPr>
              <a:spLocks noChangeArrowheads="1"/>
            </p:cNvSpPr>
            <p:nvPr/>
          </p:nvSpPr>
          <p:spPr bwMode="auto">
            <a:xfrm>
              <a:off x="1002" y="3206"/>
              <a:ext cx="13" cy="1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3518" name="Oval 333"/>
            <p:cNvSpPr>
              <a:spLocks noChangeArrowheads="1"/>
            </p:cNvSpPr>
            <p:nvPr/>
          </p:nvSpPr>
          <p:spPr bwMode="auto">
            <a:xfrm>
              <a:off x="1041" y="3261"/>
              <a:ext cx="13" cy="1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3519" name="Oval 334"/>
            <p:cNvSpPr>
              <a:spLocks noChangeArrowheads="1"/>
            </p:cNvSpPr>
            <p:nvPr/>
          </p:nvSpPr>
          <p:spPr bwMode="auto">
            <a:xfrm>
              <a:off x="1076" y="3212"/>
              <a:ext cx="13" cy="1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3520" name="Oval 335"/>
            <p:cNvSpPr>
              <a:spLocks noChangeArrowheads="1"/>
            </p:cNvSpPr>
            <p:nvPr/>
          </p:nvSpPr>
          <p:spPr bwMode="auto">
            <a:xfrm>
              <a:off x="1113" y="3286"/>
              <a:ext cx="13" cy="13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3521" name="Oval 336"/>
            <p:cNvSpPr>
              <a:spLocks noChangeArrowheads="1"/>
            </p:cNvSpPr>
            <p:nvPr/>
          </p:nvSpPr>
          <p:spPr bwMode="auto">
            <a:xfrm>
              <a:off x="1151" y="3264"/>
              <a:ext cx="13" cy="13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3522" name="Oval 337"/>
            <p:cNvSpPr>
              <a:spLocks noChangeArrowheads="1"/>
            </p:cNvSpPr>
            <p:nvPr/>
          </p:nvSpPr>
          <p:spPr bwMode="auto">
            <a:xfrm>
              <a:off x="1187" y="3242"/>
              <a:ext cx="13" cy="1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3523" name="Oval 338"/>
            <p:cNvSpPr>
              <a:spLocks noChangeArrowheads="1"/>
            </p:cNvSpPr>
            <p:nvPr/>
          </p:nvSpPr>
          <p:spPr bwMode="auto">
            <a:xfrm>
              <a:off x="1226" y="3283"/>
              <a:ext cx="12" cy="13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3524" name="Oval 339"/>
            <p:cNvSpPr>
              <a:spLocks noChangeArrowheads="1"/>
            </p:cNvSpPr>
            <p:nvPr/>
          </p:nvSpPr>
          <p:spPr bwMode="auto">
            <a:xfrm>
              <a:off x="1261" y="3242"/>
              <a:ext cx="13" cy="1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3525" name="Oval 340"/>
            <p:cNvSpPr>
              <a:spLocks noChangeArrowheads="1"/>
            </p:cNvSpPr>
            <p:nvPr/>
          </p:nvSpPr>
          <p:spPr bwMode="auto">
            <a:xfrm>
              <a:off x="1297" y="3353"/>
              <a:ext cx="13" cy="1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3526" name="Oval 341"/>
            <p:cNvSpPr>
              <a:spLocks noChangeArrowheads="1"/>
            </p:cNvSpPr>
            <p:nvPr/>
          </p:nvSpPr>
          <p:spPr bwMode="auto">
            <a:xfrm>
              <a:off x="1336" y="3353"/>
              <a:ext cx="12" cy="1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3527" name="Oval 342"/>
            <p:cNvSpPr>
              <a:spLocks noChangeArrowheads="1"/>
            </p:cNvSpPr>
            <p:nvPr/>
          </p:nvSpPr>
          <p:spPr bwMode="auto">
            <a:xfrm>
              <a:off x="1372" y="3410"/>
              <a:ext cx="12" cy="1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3528" name="Oval 343"/>
            <p:cNvSpPr>
              <a:spLocks noChangeArrowheads="1"/>
            </p:cNvSpPr>
            <p:nvPr/>
          </p:nvSpPr>
          <p:spPr bwMode="auto">
            <a:xfrm>
              <a:off x="1408" y="3475"/>
              <a:ext cx="12" cy="1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3529" name="Oval 344"/>
            <p:cNvSpPr>
              <a:spLocks noChangeArrowheads="1"/>
            </p:cNvSpPr>
            <p:nvPr/>
          </p:nvSpPr>
          <p:spPr bwMode="auto">
            <a:xfrm>
              <a:off x="1446" y="3508"/>
              <a:ext cx="13" cy="1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3530" name="Oval 345"/>
            <p:cNvSpPr>
              <a:spLocks noChangeArrowheads="1"/>
            </p:cNvSpPr>
            <p:nvPr/>
          </p:nvSpPr>
          <p:spPr bwMode="auto">
            <a:xfrm>
              <a:off x="1482" y="3535"/>
              <a:ext cx="13" cy="1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3531" name="Oval 346"/>
            <p:cNvSpPr>
              <a:spLocks noChangeArrowheads="1"/>
            </p:cNvSpPr>
            <p:nvPr/>
          </p:nvSpPr>
          <p:spPr bwMode="auto">
            <a:xfrm>
              <a:off x="1520" y="3592"/>
              <a:ext cx="13" cy="1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3532" name="Oval 347"/>
            <p:cNvSpPr>
              <a:spLocks noChangeArrowheads="1"/>
            </p:cNvSpPr>
            <p:nvPr/>
          </p:nvSpPr>
          <p:spPr bwMode="auto">
            <a:xfrm>
              <a:off x="1556" y="3595"/>
              <a:ext cx="13" cy="1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3533" name="Oval 348"/>
            <p:cNvSpPr>
              <a:spLocks noChangeArrowheads="1"/>
            </p:cNvSpPr>
            <p:nvPr/>
          </p:nvSpPr>
          <p:spPr bwMode="auto">
            <a:xfrm>
              <a:off x="1592" y="3592"/>
              <a:ext cx="13" cy="1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3534" name="Oval 349"/>
            <p:cNvSpPr>
              <a:spLocks noChangeArrowheads="1"/>
            </p:cNvSpPr>
            <p:nvPr/>
          </p:nvSpPr>
          <p:spPr bwMode="auto">
            <a:xfrm>
              <a:off x="1631" y="3619"/>
              <a:ext cx="13" cy="1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3535" name="Oval 350"/>
            <p:cNvSpPr>
              <a:spLocks noChangeArrowheads="1"/>
            </p:cNvSpPr>
            <p:nvPr/>
          </p:nvSpPr>
          <p:spPr bwMode="auto">
            <a:xfrm>
              <a:off x="1666" y="3657"/>
              <a:ext cx="14" cy="1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3536" name="Oval 351"/>
            <p:cNvSpPr>
              <a:spLocks noChangeArrowheads="1"/>
            </p:cNvSpPr>
            <p:nvPr/>
          </p:nvSpPr>
          <p:spPr bwMode="auto">
            <a:xfrm>
              <a:off x="1702" y="3657"/>
              <a:ext cx="13" cy="1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3537" name="Oval 352"/>
            <p:cNvSpPr>
              <a:spLocks noChangeArrowheads="1"/>
            </p:cNvSpPr>
            <p:nvPr/>
          </p:nvSpPr>
          <p:spPr bwMode="auto">
            <a:xfrm>
              <a:off x="1741" y="3676"/>
              <a:ext cx="13" cy="1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3538" name="Oval 353"/>
            <p:cNvSpPr>
              <a:spLocks noChangeArrowheads="1"/>
            </p:cNvSpPr>
            <p:nvPr/>
          </p:nvSpPr>
          <p:spPr bwMode="auto">
            <a:xfrm>
              <a:off x="1777" y="3687"/>
              <a:ext cx="13" cy="1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3539" name="Oval 354"/>
            <p:cNvSpPr>
              <a:spLocks noChangeArrowheads="1"/>
            </p:cNvSpPr>
            <p:nvPr/>
          </p:nvSpPr>
          <p:spPr bwMode="auto">
            <a:xfrm>
              <a:off x="1816" y="3726"/>
              <a:ext cx="12" cy="13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3540" name="Oval 355"/>
            <p:cNvSpPr>
              <a:spLocks noChangeArrowheads="1"/>
            </p:cNvSpPr>
            <p:nvPr/>
          </p:nvSpPr>
          <p:spPr bwMode="auto">
            <a:xfrm>
              <a:off x="1851" y="3771"/>
              <a:ext cx="13" cy="1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3541" name="Oval 356"/>
            <p:cNvSpPr>
              <a:spLocks noChangeArrowheads="1"/>
            </p:cNvSpPr>
            <p:nvPr/>
          </p:nvSpPr>
          <p:spPr bwMode="auto">
            <a:xfrm>
              <a:off x="1887" y="3837"/>
              <a:ext cx="13" cy="13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3542" name="Oval 357"/>
            <p:cNvSpPr>
              <a:spLocks noChangeArrowheads="1"/>
            </p:cNvSpPr>
            <p:nvPr/>
          </p:nvSpPr>
          <p:spPr bwMode="auto">
            <a:xfrm>
              <a:off x="1926" y="3894"/>
              <a:ext cx="12" cy="1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3543" name="Oval 358"/>
            <p:cNvSpPr>
              <a:spLocks noChangeArrowheads="1"/>
            </p:cNvSpPr>
            <p:nvPr/>
          </p:nvSpPr>
          <p:spPr bwMode="auto">
            <a:xfrm>
              <a:off x="1962" y="3910"/>
              <a:ext cx="13" cy="1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3544" name="Text Box 359"/>
            <p:cNvSpPr txBox="1">
              <a:spLocks noChangeArrowheads="1"/>
            </p:cNvSpPr>
            <p:nvPr/>
          </p:nvSpPr>
          <p:spPr bwMode="auto">
            <a:xfrm>
              <a:off x="543" y="2464"/>
              <a:ext cx="1110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r>
                <a:rPr lang="cs-CZ" sz="1000">
                  <a:solidFill>
                    <a:srgbClr val="000000"/>
                  </a:solidFill>
                  <a:latin typeface="Arial" charset="0"/>
                </a:rPr>
                <a:t>počet případů na 100 000</a:t>
              </a:r>
              <a:endParaRPr lang="cs-CZ" sz="1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3545" name="Text Box 360"/>
            <p:cNvSpPr txBox="1">
              <a:spLocks noChangeArrowheads="1"/>
            </p:cNvSpPr>
            <p:nvPr/>
          </p:nvSpPr>
          <p:spPr bwMode="auto">
            <a:xfrm>
              <a:off x="2354" y="2462"/>
              <a:ext cx="1116" cy="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r>
                <a:rPr lang="cs-CZ" sz="1000">
                  <a:solidFill>
                    <a:srgbClr val="000000"/>
                  </a:solidFill>
                  <a:latin typeface="Arial" charset="0"/>
                </a:rPr>
                <a:t>počet případů na 100 000</a:t>
              </a:r>
              <a:endParaRPr lang="cs-CZ" sz="1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3546" name="Text Box 361"/>
            <p:cNvSpPr txBox="1">
              <a:spLocks noChangeArrowheads="1"/>
            </p:cNvSpPr>
            <p:nvPr/>
          </p:nvSpPr>
          <p:spPr bwMode="auto">
            <a:xfrm>
              <a:off x="1755" y="4128"/>
              <a:ext cx="672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r>
                <a:rPr lang="cs-CZ" sz="1000">
                  <a:solidFill>
                    <a:srgbClr val="000000"/>
                  </a:solidFill>
                  <a:latin typeface="Arial" charset="0"/>
                </a:rPr>
                <a:t>kalendářní roky</a:t>
              </a:r>
              <a:endParaRPr lang="cs-CZ" sz="1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3547" name="Text Box 362"/>
            <p:cNvSpPr txBox="1">
              <a:spLocks noChangeArrowheads="1"/>
            </p:cNvSpPr>
            <p:nvPr/>
          </p:nvSpPr>
          <p:spPr bwMode="auto">
            <a:xfrm>
              <a:off x="3567" y="4128"/>
              <a:ext cx="73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r>
                <a:rPr lang="cs-CZ" sz="1000">
                  <a:solidFill>
                    <a:srgbClr val="000000"/>
                  </a:solidFill>
                  <a:latin typeface="Arial" charset="0"/>
                </a:rPr>
                <a:t>kalendářní roky</a:t>
              </a:r>
              <a:endParaRPr lang="cs-CZ" sz="1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3548" name="Text Box 363"/>
            <p:cNvSpPr txBox="1">
              <a:spLocks noChangeArrowheads="1"/>
            </p:cNvSpPr>
            <p:nvPr/>
          </p:nvSpPr>
          <p:spPr bwMode="auto">
            <a:xfrm>
              <a:off x="1710" y="2712"/>
              <a:ext cx="408" cy="2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r>
                <a:rPr lang="cs-CZ" sz="1400" b="1">
                  <a:solidFill>
                    <a:srgbClr val="000000"/>
                  </a:solidFill>
                  <a:latin typeface="Arial" charset="0"/>
                </a:rPr>
                <a:t>MUŽI</a:t>
              </a:r>
              <a:endParaRPr lang="cs-CZ" sz="1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3549" name="Text Box 364"/>
            <p:cNvSpPr txBox="1">
              <a:spLocks noChangeArrowheads="1"/>
            </p:cNvSpPr>
            <p:nvPr/>
          </p:nvSpPr>
          <p:spPr bwMode="auto">
            <a:xfrm>
              <a:off x="1716" y="2940"/>
              <a:ext cx="606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r>
                <a:rPr lang="cs-CZ" sz="1000" b="1">
                  <a:solidFill>
                    <a:srgbClr val="000000"/>
                  </a:solidFill>
                  <a:latin typeface="Arial" charset="0"/>
                </a:rPr>
                <a:t>MAĎARSKO</a:t>
              </a:r>
              <a:endParaRPr lang="cs-CZ" sz="1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3550" name="Text Box 365"/>
            <p:cNvSpPr txBox="1">
              <a:spLocks noChangeArrowheads="1"/>
            </p:cNvSpPr>
            <p:nvPr/>
          </p:nvSpPr>
          <p:spPr bwMode="auto">
            <a:xfrm>
              <a:off x="1098" y="2934"/>
              <a:ext cx="684" cy="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r>
                <a:rPr lang="cs-CZ" sz="1000" b="1">
                  <a:solidFill>
                    <a:srgbClr val="000000"/>
                  </a:solidFill>
                  <a:latin typeface="Arial" charset="0"/>
                </a:rPr>
                <a:t>ČESKÁ</a:t>
              </a:r>
            </a:p>
            <a:p>
              <a:r>
                <a:rPr lang="cs-CZ" sz="1000" b="1">
                  <a:solidFill>
                    <a:srgbClr val="000000"/>
                  </a:solidFill>
                  <a:latin typeface="Arial" charset="0"/>
                </a:rPr>
                <a:t>REPUBLIKA</a:t>
              </a:r>
              <a:endParaRPr lang="cs-CZ" sz="1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3551" name="Text Box 366"/>
            <p:cNvSpPr txBox="1">
              <a:spLocks noChangeArrowheads="1"/>
            </p:cNvSpPr>
            <p:nvPr/>
          </p:nvSpPr>
          <p:spPr bwMode="auto">
            <a:xfrm>
              <a:off x="1704" y="3558"/>
              <a:ext cx="642" cy="1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r>
                <a:rPr lang="cs-CZ" sz="1000" b="1">
                  <a:solidFill>
                    <a:srgbClr val="000000"/>
                  </a:solidFill>
                  <a:latin typeface="Arial" charset="0"/>
                </a:rPr>
                <a:t>RAKOUSKO</a:t>
              </a:r>
              <a:endParaRPr lang="cs-CZ" sz="1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3552" name="Line 367"/>
            <p:cNvSpPr>
              <a:spLocks noChangeShapeType="1"/>
            </p:cNvSpPr>
            <p:nvPr/>
          </p:nvSpPr>
          <p:spPr bwMode="auto">
            <a:xfrm flipV="1">
              <a:off x="2617" y="2675"/>
              <a:ext cx="0" cy="136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553" name="Line 368"/>
            <p:cNvSpPr>
              <a:spLocks noChangeShapeType="1"/>
            </p:cNvSpPr>
            <p:nvPr/>
          </p:nvSpPr>
          <p:spPr bwMode="auto">
            <a:xfrm flipH="1">
              <a:off x="2591" y="4039"/>
              <a:ext cx="2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554" name="Rectangle 369"/>
            <p:cNvSpPr>
              <a:spLocks noChangeArrowheads="1"/>
            </p:cNvSpPr>
            <p:nvPr/>
          </p:nvSpPr>
          <p:spPr bwMode="auto">
            <a:xfrm>
              <a:off x="2411" y="3994"/>
              <a:ext cx="133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/>
            <a:p>
              <a:pPr eaLnBrk="0" hangingPunct="0"/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100</a:t>
              </a:r>
              <a:endParaRPr lang="cs-CZ" sz="1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3555" name="Line 370"/>
            <p:cNvSpPr>
              <a:spLocks noChangeShapeType="1"/>
            </p:cNvSpPr>
            <p:nvPr/>
          </p:nvSpPr>
          <p:spPr bwMode="auto">
            <a:xfrm>
              <a:off x="2617" y="4039"/>
              <a:ext cx="147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556" name="Line 371"/>
            <p:cNvSpPr>
              <a:spLocks noChangeShapeType="1"/>
            </p:cNvSpPr>
            <p:nvPr/>
          </p:nvSpPr>
          <p:spPr bwMode="auto">
            <a:xfrm flipH="1">
              <a:off x="2604" y="3994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557" name="Line 372"/>
            <p:cNvSpPr>
              <a:spLocks noChangeShapeType="1"/>
            </p:cNvSpPr>
            <p:nvPr/>
          </p:nvSpPr>
          <p:spPr bwMode="auto">
            <a:xfrm flipH="1">
              <a:off x="2604" y="3948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558" name="Line 373"/>
            <p:cNvSpPr>
              <a:spLocks noChangeShapeType="1"/>
            </p:cNvSpPr>
            <p:nvPr/>
          </p:nvSpPr>
          <p:spPr bwMode="auto">
            <a:xfrm flipH="1">
              <a:off x="2604" y="3902"/>
              <a:ext cx="1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559" name="Line 374"/>
            <p:cNvSpPr>
              <a:spLocks noChangeShapeType="1"/>
            </p:cNvSpPr>
            <p:nvPr/>
          </p:nvSpPr>
          <p:spPr bwMode="auto">
            <a:xfrm flipH="1">
              <a:off x="2604" y="3857"/>
              <a:ext cx="1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560" name="Line 375"/>
            <p:cNvSpPr>
              <a:spLocks noChangeShapeType="1"/>
            </p:cNvSpPr>
            <p:nvPr/>
          </p:nvSpPr>
          <p:spPr bwMode="auto">
            <a:xfrm flipH="1">
              <a:off x="2591" y="3811"/>
              <a:ext cx="2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561" name="Rectangle 376"/>
            <p:cNvSpPr>
              <a:spLocks noChangeArrowheads="1"/>
            </p:cNvSpPr>
            <p:nvPr/>
          </p:nvSpPr>
          <p:spPr bwMode="auto">
            <a:xfrm>
              <a:off x="2409" y="3771"/>
              <a:ext cx="133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/>
            <a:p>
              <a:pPr eaLnBrk="0" hangingPunct="0"/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200</a:t>
              </a:r>
              <a:endParaRPr lang="cs-CZ" sz="1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3562" name="Line 377"/>
            <p:cNvSpPr>
              <a:spLocks noChangeShapeType="1"/>
            </p:cNvSpPr>
            <p:nvPr/>
          </p:nvSpPr>
          <p:spPr bwMode="auto">
            <a:xfrm>
              <a:off x="2617" y="3811"/>
              <a:ext cx="147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563" name="Line 378"/>
            <p:cNvSpPr>
              <a:spLocks noChangeShapeType="1"/>
            </p:cNvSpPr>
            <p:nvPr/>
          </p:nvSpPr>
          <p:spPr bwMode="auto">
            <a:xfrm flipH="1">
              <a:off x="2604" y="3766"/>
              <a:ext cx="1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564" name="Line 379"/>
            <p:cNvSpPr>
              <a:spLocks noChangeShapeType="1"/>
            </p:cNvSpPr>
            <p:nvPr/>
          </p:nvSpPr>
          <p:spPr bwMode="auto">
            <a:xfrm flipH="1">
              <a:off x="2604" y="3721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565" name="Line 380"/>
            <p:cNvSpPr>
              <a:spLocks noChangeShapeType="1"/>
            </p:cNvSpPr>
            <p:nvPr/>
          </p:nvSpPr>
          <p:spPr bwMode="auto">
            <a:xfrm flipH="1">
              <a:off x="2604" y="3675"/>
              <a:ext cx="1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566" name="Line 381"/>
            <p:cNvSpPr>
              <a:spLocks noChangeShapeType="1"/>
            </p:cNvSpPr>
            <p:nvPr/>
          </p:nvSpPr>
          <p:spPr bwMode="auto">
            <a:xfrm flipH="1">
              <a:off x="2604" y="3630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567" name="Line 382"/>
            <p:cNvSpPr>
              <a:spLocks noChangeShapeType="1"/>
            </p:cNvSpPr>
            <p:nvPr/>
          </p:nvSpPr>
          <p:spPr bwMode="auto">
            <a:xfrm flipH="1">
              <a:off x="2591" y="3584"/>
              <a:ext cx="2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568" name="Rectangle 383"/>
            <p:cNvSpPr>
              <a:spLocks noChangeArrowheads="1"/>
            </p:cNvSpPr>
            <p:nvPr/>
          </p:nvSpPr>
          <p:spPr bwMode="auto">
            <a:xfrm>
              <a:off x="2419" y="3540"/>
              <a:ext cx="134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/>
            <a:p>
              <a:pPr eaLnBrk="0" hangingPunct="0"/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300</a:t>
              </a:r>
              <a:endParaRPr lang="cs-CZ" sz="1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3569" name="Line 384"/>
            <p:cNvSpPr>
              <a:spLocks noChangeShapeType="1"/>
            </p:cNvSpPr>
            <p:nvPr/>
          </p:nvSpPr>
          <p:spPr bwMode="auto">
            <a:xfrm>
              <a:off x="2617" y="3584"/>
              <a:ext cx="147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570" name="Line 385"/>
            <p:cNvSpPr>
              <a:spLocks noChangeShapeType="1"/>
            </p:cNvSpPr>
            <p:nvPr/>
          </p:nvSpPr>
          <p:spPr bwMode="auto">
            <a:xfrm flipH="1">
              <a:off x="2604" y="3538"/>
              <a:ext cx="1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571" name="Line 386"/>
            <p:cNvSpPr>
              <a:spLocks noChangeShapeType="1"/>
            </p:cNvSpPr>
            <p:nvPr/>
          </p:nvSpPr>
          <p:spPr bwMode="auto">
            <a:xfrm flipH="1">
              <a:off x="2604" y="3494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572" name="Line 387"/>
            <p:cNvSpPr>
              <a:spLocks noChangeShapeType="1"/>
            </p:cNvSpPr>
            <p:nvPr/>
          </p:nvSpPr>
          <p:spPr bwMode="auto">
            <a:xfrm flipH="1">
              <a:off x="2604" y="3448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573" name="Line 388"/>
            <p:cNvSpPr>
              <a:spLocks noChangeShapeType="1"/>
            </p:cNvSpPr>
            <p:nvPr/>
          </p:nvSpPr>
          <p:spPr bwMode="auto">
            <a:xfrm flipH="1">
              <a:off x="2604" y="3402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574" name="Line 389"/>
            <p:cNvSpPr>
              <a:spLocks noChangeShapeType="1"/>
            </p:cNvSpPr>
            <p:nvPr/>
          </p:nvSpPr>
          <p:spPr bwMode="auto">
            <a:xfrm flipH="1">
              <a:off x="2591" y="3357"/>
              <a:ext cx="2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575" name="Rectangle 390"/>
            <p:cNvSpPr>
              <a:spLocks noChangeArrowheads="1"/>
            </p:cNvSpPr>
            <p:nvPr/>
          </p:nvSpPr>
          <p:spPr bwMode="auto">
            <a:xfrm>
              <a:off x="2413" y="3313"/>
              <a:ext cx="133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/>
            <a:p>
              <a:pPr eaLnBrk="0" hangingPunct="0"/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400</a:t>
              </a:r>
              <a:endParaRPr lang="cs-CZ" sz="1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3576" name="Line 391"/>
            <p:cNvSpPr>
              <a:spLocks noChangeShapeType="1"/>
            </p:cNvSpPr>
            <p:nvPr/>
          </p:nvSpPr>
          <p:spPr bwMode="auto">
            <a:xfrm>
              <a:off x="2617" y="3357"/>
              <a:ext cx="147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577" name="Line 392"/>
            <p:cNvSpPr>
              <a:spLocks noChangeShapeType="1"/>
            </p:cNvSpPr>
            <p:nvPr/>
          </p:nvSpPr>
          <p:spPr bwMode="auto">
            <a:xfrm flipH="1">
              <a:off x="2604" y="3311"/>
              <a:ext cx="1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578" name="Line 393"/>
            <p:cNvSpPr>
              <a:spLocks noChangeShapeType="1"/>
            </p:cNvSpPr>
            <p:nvPr/>
          </p:nvSpPr>
          <p:spPr bwMode="auto">
            <a:xfrm flipH="1">
              <a:off x="2604" y="3266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579" name="Line 394"/>
            <p:cNvSpPr>
              <a:spLocks noChangeShapeType="1"/>
            </p:cNvSpPr>
            <p:nvPr/>
          </p:nvSpPr>
          <p:spPr bwMode="auto">
            <a:xfrm flipH="1">
              <a:off x="2604" y="3220"/>
              <a:ext cx="1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580" name="Line 395"/>
            <p:cNvSpPr>
              <a:spLocks noChangeShapeType="1"/>
            </p:cNvSpPr>
            <p:nvPr/>
          </p:nvSpPr>
          <p:spPr bwMode="auto">
            <a:xfrm flipH="1">
              <a:off x="2604" y="3175"/>
              <a:ext cx="1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581" name="Line 396"/>
            <p:cNvSpPr>
              <a:spLocks noChangeShapeType="1"/>
            </p:cNvSpPr>
            <p:nvPr/>
          </p:nvSpPr>
          <p:spPr bwMode="auto">
            <a:xfrm flipH="1">
              <a:off x="2591" y="3129"/>
              <a:ext cx="2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582" name="Rectangle 397"/>
            <p:cNvSpPr>
              <a:spLocks noChangeArrowheads="1"/>
            </p:cNvSpPr>
            <p:nvPr/>
          </p:nvSpPr>
          <p:spPr bwMode="auto">
            <a:xfrm>
              <a:off x="2413" y="3083"/>
              <a:ext cx="134" cy="1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/>
            <a:p>
              <a:pPr eaLnBrk="0" hangingPunct="0"/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500</a:t>
              </a:r>
              <a:endParaRPr lang="cs-CZ" sz="1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3583" name="Line 398"/>
            <p:cNvSpPr>
              <a:spLocks noChangeShapeType="1"/>
            </p:cNvSpPr>
            <p:nvPr/>
          </p:nvSpPr>
          <p:spPr bwMode="auto">
            <a:xfrm>
              <a:off x="2617" y="3129"/>
              <a:ext cx="147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584" name="Line 399"/>
            <p:cNvSpPr>
              <a:spLocks noChangeShapeType="1"/>
            </p:cNvSpPr>
            <p:nvPr/>
          </p:nvSpPr>
          <p:spPr bwMode="auto">
            <a:xfrm flipH="1">
              <a:off x="2604" y="3084"/>
              <a:ext cx="1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585" name="Line 400"/>
            <p:cNvSpPr>
              <a:spLocks noChangeShapeType="1"/>
            </p:cNvSpPr>
            <p:nvPr/>
          </p:nvSpPr>
          <p:spPr bwMode="auto">
            <a:xfrm flipH="1">
              <a:off x="2604" y="3039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586" name="Line 401"/>
            <p:cNvSpPr>
              <a:spLocks noChangeShapeType="1"/>
            </p:cNvSpPr>
            <p:nvPr/>
          </p:nvSpPr>
          <p:spPr bwMode="auto">
            <a:xfrm flipH="1">
              <a:off x="2604" y="2993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587" name="Line 402"/>
            <p:cNvSpPr>
              <a:spLocks noChangeShapeType="1"/>
            </p:cNvSpPr>
            <p:nvPr/>
          </p:nvSpPr>
          <p:spPr bwMode="auto">
            <a:xfrm flipH="1">
              <a:off x="2604" y="2948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588" name="Line 403"/>
            <p:cNvSpPr>
              <a:spLocks noChangeShapeType="1"/>
            </p:cNvSpPr>
            <p:nvPr/>
          </p:nvSpPr>
          <p:spPr bwMode="auto">
            <a:xfrm flipH="1">
              <a:off x="2591" y="2902"/>
              <a:ext cx="2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589" name="Rectangle 404"/>
            <p:cNvSpPr>
              <a:spLocks noChangeArrowheads="1"/>
            </p:cNvSpPr>
            <p:nvPr/>
          </p:nvSpPr>
          <p:spPr bwMode="auto">
            <a:xfrm>
              <a:off x="2408" y="2857"/>
              <a:ext cx="134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/>
            <a:p>
              <a:pPr eaLnBrk="0" hangingPunct="0"/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600</a:t>
              </a:r>
              <a:endParaRPr lang="cs-CZ" sz="1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3590" name="Line 405"/>
            <p:cNvSpPr>
              <a:spLocks noChangeShapeType="1"/>
            </p:cNvSpPr>
            <p:nvPr/>
          </p:nvSpPr>
          <p:spPr bwMode="auto">
            <a:xfrm>
              <a:off x="2617" y="2902"/>
              <a:ext cx="1478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591" name="Line 406"/>
            <p:cNvSpPr>
              <a:spLocks noChangeShapeType="1"/>
            </p:cNvSpPr>
            <p:nvPr/>
          </p:nvSpPr>
          <p:spPr bwMode="auto">
            <a:xfrm flipH="1">
              <a:off x="2604" y="2856"/>
              <a:ext cx="1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592" name="Line 407"/>
            <p:cNvSpPr>
              <a:spLocks noChangeShapeType="1"/>
            </p:cNvSpPr>
            <p:nvPr/>
          </p:nvSpPr>
          <p:spPr bwMode="auto">
            <a:xfrm flipH="1">
              <a:off x="2604" y="2811"/>
              <a:ext cx="13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593" name="Line 408"/>
            <p:cNvSpPr>
              <a:spLocks noChangeShapeType="1"/>
            </p:cNvSpPr>
            <p:nvPr/>
          </p:nvSpPr>
          <p:spPr bwMode="auto">
            <a:xfrm flipH="1">
              <a:off x="2604" y="2766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594" name="Line 409"/>
            <p:cNvSpPr>
              <a:spLocks noChangeShapeType="1"/>
            </p:cNvSpPr>
            <p:nvPr/>
          </p:nvSpPr>
          <p:spPr bwMode="auto">
            <a:xfrm flipH="1">
              <a:off x="2604" y="2720"/>
              <a:ext cx="13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595" name="Line 410"/>
            <p:cNvSpPr>
              <a:spLocks noChangeShapeType="1"/>
            </p:cNvSpPr>
            <p:nvPr/>
          </p:nvSpPr>
          <p:spPr bwMode="auto">
            <a:xfrm flipH="1">
              <a:off x="2591" y="2675"/>
              <a:ext cx="2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596" name="Rectangle 411"/>
            <p:cNvSpPr>
              <a:spLocks noChangeArrowheads="1"/>
            </p:cNvSpPr>
            <p:nvPr/>
          </p:nvSpPr>
          <p:spPr bwMode="auto">
            <a:xfrm>
              <a:off x="2410" y="2633"/>
              <a:ext cx="134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/>
            <a:p>
              <a:pPr eaLnBrk="0" hangingPunct="0"/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700</a:t>
              </a:r>
              <a:endParaRPr lang="cs-CZ" sz="1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3597" name="Line 412"/>
            <p:cNvSpPr>
              <a:spLocks noChangeShapeType="1"/>
            </p:cNvSpPr>
            <p:nvPr/>
          </p:nvSpPr>
          <p:spPr bwMode="auto">
            <a:xfrm>
              <a:off x="2617" y="2675"/>
              <a:ext cx="147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598" name="Line 413"/>
            <p:cNvSpPr>
              <a:spLocks noChangeShapeType="1"/>
            </p:cNvSpPr>
            <p:nvPr/>
          </p:nvSpPr>
          <p:spPr bwMode="auto">
            <a:xfrm>
              <a:off x="2617" y="4039"/>
              <a:ext cx="147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599" name="Line 414"/>
            <p:cNvSpPr>
              <a:spLocks noChangeShapeType="1"/>
            </p:cNvSpPr>
            <p:nvPr/>
          </p:nvSpPr>
          <p:spPr bwMode="auto">
            <a:xfrm>
              <a:off x="2617" y="4039"/>
              <a:ext cx="0" cy="2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00" name="Rectangle 415"/>
            <p:cNvSpPr>
              <a:spLocks noChangeArrowheads="1"/>
            </p:cNvSpPr>
            <p:nvPr/>
          </p:nvSpPr>
          <p:spPr bwMode="auto">
            <a:xfrm>
              <a:off x="2525" y="4080"/>
              <a:ext cx="208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0" hangingPunct="0"/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1970</a:t>
              </a:r>
              <a:endParaRPr lang="cs-CZ" sz="1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3601" name="Line 416"/>
            <p:cNvSpPr>
              <a:spLocks noChangeShapeType="1"/>
            </p:cNvSpPr>
            <p:nvPr/>
          </p:nvSpPr>
          <p:spPr bwMode="auto">
            <a:xfrm flipV="1">
              <a:off x="2617" y="2675"/>
              <a:ext cx="0" cy="136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02" name="Line 417"/>
            <p:cNvSpPr>
              <a:spLocks noChangeShapeType="1"/>
            </p:cNvSpPr>
            <p:nvPr/>
          </p:nvSpPr>
          <p:spPr bwMode="auto">
            <a:xfrm>
              <a:off x="2653" y="4039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03" name="Line 418"/>
            <p:cNvSpPr>
              <a:spLocks noChangeShapeType="1"/>
            </p:cNvSpPr>
            <p:nvPr/>
          </p:nvSpPr>
          <p:spPr bwMode="auto">
            <a:xfrm>
              <a:off x="2690" y="4039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04" name="Line 419"/>
            <p:cNvSpPr>
              <a:spLocks noChangeShapeType="1"/>
            </p:cNvSpPr>
            <p:nvPr/>
          </p:nvSpPr>
          <p:spPr bwMode="auto">
            <a:xfrm>
              <a:off x="2728" y="4039"/>
              <a:ext cx="0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05" name="Line 420"/>
            <p:cNvSpPr>
              <a:spLocks noChangeShapeType="1"/>
            </p:cNvSpPr>
            <p:nvPr/>
          </p:nvSpPr>
          <p:spPr bwMode="auto">
            <a:xfrm>
              <a:off x="2765" y="4039"/>
              <a:ext cx="0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06" name="Line 421"/>
            <p:cNvSpPr>
              <a:spLocks noChangeShapeType="1"/>
            </p:cNvSpPr>
            <p:nvPr/>
          </p:nvSpPr>
          <p:spPr bwMode="auto">
            <a:xfrm>
              <a:off x="2802" y="4039"/>
              <a:ext cx="0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07" name="Line 422"/>
            <p:cNvSpPr>
              <a:spLocks noChangeShapeType="1"/>
            </p:cNvSpPr>
            <p:nvPr/>
          </p:nvSpPr>
          <p:spPr bwMode="auto">
            <a:xfrm>
              <a:off x="2838" y="4039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08" name="Line 423"/>
            <p:cNvSpPr>
              <a:spLocks noChangeShapeType="1"/>
            </p:cNvSpPr>
            <p:nvPr/>
          </p:nvSpPr>
          <p:spPr bwMode="auto">
            <a:xfrm>
              <a:off x="2875" y="4039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09" name="Line 424"/>
            <p:cNvSpPr>
              <a:spLocks noChangeShapeType="1"/>
            </p:cNvSpPr>
            <p:nvPr/>
          </p:nvSpPr>
          <p:spPr bwMode="auto">
            <a:xfrm>
              <a:off x="2912" y="4039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10" name="Line 425"/>
            <p:cNvSpPr>
              <a:spLocks noChangeShapeType="1"/>
            </p:cNvSpPr>
            <p:nvPr/>
          </p:nvSpPr>
          <p:spPr bwMode="auto">
            <a:xfrm>
              <a:off x="2950" y="4039"/>
              <a:ext cx="0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11" name="Line 426"/>
            <p:cNvSpPr>
              <a:spLocks noChangeShapeType="1"/>
            </p:cNvSpPr>
            <p:nvPr/>
          </p:nvSpPr>
          <p:spPr bwMode="auto">
            <a:xfrm>
              <a:off x="2986" y="4039"/>
              <a:ext cx="1" cy="2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12" name="Rectangle 427"/>
            <p:cNvSpPr>
              <a:spLocks noChangeArrowheads="1"/>
            </p:cNvSpPr>
            <p:nvPr/>
          </p:nvSpPr>
          <p:spPr bwMode="auto">
            <a:xfrm>
              <a:off x="2883" y="4084"/>
              <a:ext cx="178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/>
            <a:p>
              <a:pPr eaLnBrk="0" hangingPunct="0"/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1980</a:t>
              </a:r>
              <a:endParaRPr lang="cs-CZ" sz="1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3613" name="Line 428"/>
            <p:cNvSpPr>
              <a:spLocks noChangeShapeType="1"/>
            </p:cNvSpPr>
            <p:nvPr/>
          </p:nvSpPr>
          <p:spPr bwMode="auto">
            <a:xfrm flipV="1">
              <a:off x="2986" y="2675"/>
              <a:ext cx="1" cy="136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14" name="Line 429"/>
            <p:cNvSpPr>
              <a:spLocks noChangeShapeType="1"/>
            </p:cNvSpPr>
            <p:nvPr/>
          </p:nvSpPr>
          <p:spPr bwMode="auto">
            <a:xfrm>
              <a:off x="3023" y="4039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15" name="Line 430"/>
            <p:cNvSpPr>
              <a:spLocks noChangeShapeType="1"/>
            </p:cNvSpPr>
            <p:nvPr/>
          </p:nvSpPr>
          <p:spPr bwMode="auto">
            <a:xfrm>
              <a:off x="3060" y="4039"/>
              <a:ext cx="0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16" name="Line 431"/>
            <p:cNvSpPr>
              <a:spLocks noChangeShapeType="1"/>
            </p:cNvSpPr>
            <p:nvPr/>
          </p:nvSpPr>
          <p:spPr bwMode="auto">
            <a:xfrm>
              <a:off x="3097" y="4039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17" name="Line 432"/>
            <p:cNvSpPr>
              <a:spLocks noChangeShapeType="1"/>
            </p:cNvSpPr>
            <p:nvPr/>
          </p:nvSpPr>
          <p:spPr bwMode="auto">
            <a:xfrm>
              <a:off x="3134" y="4039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18" name="Line 433"/>
            <p:cNvSpPr>
              <a:spLocks noChangeShapeType="1"/>
            </p:cNvSpPr>
            <p:nvPr/>
          </p:nvSpPr>
          <p:spPr bwMode="auto">
            <a:xfrm>
              <a:off x="3171" y="4039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19" name="Line 434"/>
            <p:cNvSpPr>
              <a:spLocks noChangeShapeType="1"/>
            </p:cNvSpPr>
            <p:nvPr/>
          </p:nvSpPr>
          <p:spPr bwMode="auto">
            <a:xfrm>
              <a:off x="3208" y="4039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20" name="Line 435"/>
            <p:cNvSpPr>
              <a:spLocks noChangeShapeType="1"/>
            </p:cNvSpPr>
            <p:nvPr/>
          </p:nvSpPr>
          <p:spPr bwMode="auto">
            <a:xfrm>
              <a:off x="3245" y="4039"/>
              <a:ext cx="0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21" name="Line 436"/>
            <p:cNvSpPr>
              <a:spLocks noChangeShapeType="1"/>
            </p:cNvSpPr>
            <p:nvPr/>
          </p:nvSpPr>
          <p:spPr bwMode="auto">
            <a:xfrm>
              <a:off x="3282" y="4039"/>
              <a:ext cx="0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22" name="Line 437"/>
            <p:cNvSpPr>
              <a:spLocks noChangeShapeType="1"/>
            </p:cNvSpPr>
            <p:nvPr/>
          </p:nvSpPr>
          <p:spPr bwMode="auto">
            <a:xfrm>
              <a:off x="3319" y="4039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23" name="Line 438"/>
            <p:cNvSpPr>
              <a:spLocks noChangeShapeType="1"/>
            </p:cNvSpPr>
            <p:nvPr/>
          </p:nvSpPr>
          <p:spPr bwMode="auto">
            <a:xfrm>
              <a:off x="3356" y="4039"/>
              <a:ext cx="0" cy="2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24" name="Rectangle 439"/>
            <p:cNvSpPr>
              <a:spLocks noChangeArrowheads="1"/>
            </p:cNvSpPr>
            <p:nvPr/>
          </p:nvSpPr>
          <p:spPr bwMode="auto">
            <a:xfrm>
              <a:off x="3275" y="4084"/>
              <a:ext cx="178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/>
            <a:p>
              <a:pPr eaLnBrk="0" hangingPunct="0"/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1990</a:t>
              </a:r>
              <a:endParaRPr lang="cs-CZ" sz="1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3625" name="Line 440"/>
            <p:cNvSpPr>
              <a:spLocks noChangeShapeType="1"/>
            </p:cNvSpPr>
            <p:nvPr/>
          </p:nvSpPr>
          <p:spPr bwMode="auto">
            <a:xfrm flipV="1">
              <a:off x="3356" y="2675"/>
              <a:ext cx="0" cy="136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26" name="Line 441"/>
            <p:cNvSpPr>
              <a:spLocks noChangeShapeType="1"/>
            </p:cNvSpPr>
            <p:nvPr/>
          </p:nvSpPr>
          <p:spPr bwMode="auto">
            <a:xfrm>
              <a:off x="3393" y="4039"/>
              <a:ext cx="0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27" name="Line 442"/>
            <p:cNvSpPr>
              <a:spLocks noChangeShapeType="1"/>
            </p:cNvSpPr>
            <p:nvPr/>
          </p:nvSpPr>
          <p:spPr bwMode="auto">
            <a:xfrm>
              <a:off x="3430" y="4039"/>
              <a:ext cx="0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28" name="Line 443"/>
            <p:cNvSpPr>
              <a:spLocks noChangeShapeType="1"/>
            </p:cNvSpPr>
            <p:nvPr/>
          </p:nvSpPr>
          <p:spPr bwMode="auto">
            <a:xfrm>
              <a:off x="3467" y="4039"/>
              <a:ext cx="0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29" name="Line 444"/>
            <p:cNvSpPr>
              <a:spLocks noChangeShapeType="1"/>
            </p:cNvSpPr>
            <p:nvPr/>
          </p:nvSpPr>
          <p:spPr bwMode="auto">
            <a:xfrm>
              <a:off x="3504" y="4039"/>
              <a:ext cx="0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30" name="Line 445"/>
            <p:cNvSpPr>
              <a:spLocks noChangeShapeType="1"/>
            </p:cNvSpPr>
            <p:nvPr/>
          </p:nvSpPr>
          <p:spPr bwMode="auto">
            <a:xfrm>
              <a:off x="3541" y="4039"/>
              <a:ext cx="0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31" name="Line 446"/>
            <p:cNvSpPr>
              <a:spLocks noChangeShapeType="1"/>
            </p:cNvSpPr>
            <p:nvPr/>
          </p:nvSpPr>
          <p:spPr bwMode="auto">
            <a:xfrm>
              <a:off x="3578" y="4039"/>
              <a:ext cx="0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32" name="Line 447"/>
            <p:cNvSpPr>
              <a:spLocks noChangeShapeType="1"/>
            </p:cNvSpPr>
            <p:nvPr/>
          </p:nvSpPr>
          <p:spPr bwMode="auto">
            <a:xfrm>
              <a:off x="3614" y="4039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33" name="Line 448"/>
            <p:cNvSpPr>
              <a:spLocks noChangeShapeType="1"/>
            </p:cNvSpPr>
            <p:nvPr/>
          </p:nvSpPr>
          <p:spPr bwMode="auto">
            <a:xfrm>
              <a:off x="3652" y="4039"/>
              <a:ext cx="0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34" name="Line 449"/>
            <p:cNvSpPr>
              <a:spLocks noChangeShapeType="1"/>
            </p:cNvSpPr>
            <p:nvPr/>
          </p:nvSpPr>
          <p:spPr bwMode="auto">
            <a:xfrm>
              <a:off x="3688" y="4039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35" name="Line 450"/>
            <p:cNvSpPr>
              <a:spLocks noChangeShapeType="1"/>
            </p:cNvSpPr>
            <p:nvPr/>
          </p:nvSpPr>
          <p:spPr bwMode="auto">
            <a:xfrm>
              <a:off x="3726" y="4039"/>
              <a:ext cx="0" cy="2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36" name="Rectangle 451"/>
            <p:cNvSpPr>
              <a:spLocks noChangeArrowheads="1"/>
            </p:cNvSpPr>
            <p:nvPr/>
          </p:nvSpPr>
          <p:spPr bwMode="auto">
            <a:xfrm>
              <a:off x="3642" y="4078"/>
              <a:ext cx="178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/>
            <a:p>
              <a:pPr eaLnBrk="0" hangingPunct="0"/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2000</a:t>
              </a:r>
              <a:endParaRPr lang="cs-CZ" sz="1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3637" name="Line 452"/>
            <p:cNvSpPr>
              <a:spLocks noChangeShapeType="1"/>
            </p:cNvSpPr>
            <p:nvPr/>
          </p:nvSpPr>
          <p:spPr bwMode="auto">
            <a:xfrm flipV="1">
              <a:off x="3726" y="2675"/>
              <a:ext cx="0" cy="1364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38" name="Line 453"/>
            <p:cNvSpPr>
              <a:spLocks noChangeShapeType="1"/>
            </p:cNvSpPr>
            <p:nvPr/>
          </p:nvSpPr>
          <p:spPr bwMode="auto">
            <a:xfrm>
              <a:off x="3762" y="4039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39" name="Line 454"/>
            <p:cNvSpPr>
              <a:spLocks noChangeShapeType="1"/>
            </p:cNvSpPr>
            <p:nvPr/>
          </p:nvSpPr>
          <p:spPr bwMode="auto">
            <a:xfrm>
              <a:off x="3800" y="4039"/>
              <a:ext cx="0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40" name="Line 455"/>
            <p:cNvSpPr>
              <a:spLocks noChangeShapeType="1"/>
            </p:cNvSpPr>
            <p:nvPr/>
          </p:nvSpPr>
          <p:spPr bwMode="auto">
            <a:xfrm>
              <a:off x="3836" y="4039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41" name="Line 456"/>
            <p:cNvSpPr>
              <a:spLocks noChangeShapeType="1"/>
            </p:cNvSpPr>
            <p:nvPr/>
          </p:nvSpPr>
          <p:spPr bwMode="auto">
            <a:xfrm>
              <a:off x="3873" y="4039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42" name="Line 457"/>
            <p:cNvSpPr>
              <a:spLocks noChangeShapeType="1"/>
            </p:cNvSpPr>
            <p:nvPr/>
          </p:nvSpPr>
          <p:spPr bwMode="auto">
            <a:xfrm>
              <a:off x="3910" y="4039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43" name="Line 458"/>
            <p:cNvSpPr>
              <a:spLocks noChangeShapeType="1"/>
            </p:cNvSpPr>
            <p:nvPr/>
          </p:nvSpPr>
          <p:spPr bwMode="auto">
            <a:xfrm>
              <a:off x="3947" y="4039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44" name="Line 459"/>
            <p:cNvSpPr>
              <a:spLocks noChangeShapeType="1"/>
            </p:cNvSpPr>
            <p:nvPr/>
          </p:nvSpPr>
          <p:spPr bwMode="auto">
            <a:xfrm>
              <a:off x="3984" y="4039"/>
              <a:ext cx="0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45" name="Line 460"/>
            <p:cNvSpPr>
              <a:spLocks noChangeShapeType="1"/>
            </p:cNvSpPr>
            <p:nvPr/>
          </p:nvSpPr>
          <p:spPr bwMode="auto">
            <a:xfrm>
              <a:off x="4021" y="4039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46" name="Line 461"/>
            <p:cNvSpPr>
              <a:spLocks noChangeShapeType="1"/>
            </p:cNvSpPr>
            <p:nvPr/>
          </p:nvSpPr>
          <p:spPr bwMode="auto">
            <a:xfrm>
              <a:off x="4058" y="4039"/>
              <a:ext cx="0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47" name="Line 462"/>
            <p:cNvSpPr>
              <a:spLocks noChangeShapeType="1"/>
            </p:cNvSpPr>
            <p:nvPr/>
          </p:nvSpPr>
          <p:spPr bwMode="auto">
            <a:xfrm>
              <a:off x="4095" y="4039"/>
              <a:ext cx="1" cy="2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48" name="Rectangle 463"/>
            <p:cNvSpPr>
              <a:spLocks noChangeArrowheads="1"/>
            </p:cNvSpPr>
            <p:nvPr/>
          </p:nvSpPr>
          <p:spPr bwMode="auto">
            <a:xfrm>
              <a:off x="3988" y="4082"/>
              <a:ext cx="178" cy="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/>
            <a:p>
              <a:pPr eaLnBrk="0" hangingPunct="0"/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2010</a:t>
              </a:r>
              <a:endParaRPr lang="cs-CZ" sz="1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3649" name="Line 464"/>
            <p:cNvSpPr>
              <a:spLocks noChangeShapeType="1"/>
            </p:cNvSpPr>
            <p:nvPr/>
          </p:nvSpPr>
          <p:spPr bwMode="auto">
            <a:xfrm flipV="1">
              <a:off x="4095" y="2675"/>
              <a:ext cx="1" cy="136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50" name="Line 465"/>
            <p:cNvSpPr>
              <a:spLocks noChangeShapeType="1"/>
            </p:cNvSpPr>
            <p:nvPr/>
          </p:nvSpPr>
          <p:spPr bwMode="auto">
            <a:xfrm flipV="1">
              <a:off x="2617" y="3398"/>
              <a:ext cx="36" cy="1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51" name="Line 466"/>
            <p:cNvSpPr>
              <a:spLocks noChangeShapeType="1"/>
            </p:cNvSpPr>
            <p:nvPr/>
          </p:nvSpPr>
          <p:spPr bwMode="auto">
            <a:xfrm>
              <a:off x="2653" y="3398"/>
              <a:ext cx="37" cy="2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52" name="Line 467"/>
            <p:cNvSpPr>
              <a:spLocks noChangeShapeType="1"/>
            </p:cNvSpPr>
            <p:nvPr/>
          </p:nvSpPr>
          <p:spPr bwMode="auto">
            <a:xfrm>
              <a:off x="2690" y="3420"/>
              <a:ext cx="38" cy="2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53" name="Line 468"/>
            <p:cNvSpPr>
              <a:spLocks noChangeShapeType="1"/>
            </p:cNvSpPr>
            <p:nvPr/>
          </p:nvSpPr>
          <p:spPr bwMode="auto">
            <a:xfrm>
              <a:off x="2728" y="3444"/>
              <a:ext cx="37" cy="2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54" name="Line 469"/>
            <p:cNvSpPr>
              <a:spLocks noChangeShapeType="1"/>
            </p:cNvSpPr>
            <p:nvPr/>
          </p:nvSpPr>
          <p:spPr bwMode="auto">
            <a:xfrm flipV="1">
              <a:off x="2765" y="3462"/>
              <a:ext cx="37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55" name="Line 470"/>
            <p:cNvSpPr>
              <a:spLocks noChangeShapeType="1"/>
            </p:cNvSpPr>
            <p:nvPr/>
          </p:nvSpPr>
          <p:spPr bwMode="auto">
            <a:xfrm>
              <a:off x="2802" y="3462"/>
              <a:ext cx="36" cy="1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56" name="Line 471"/>
            <p:cNvSpPr>
              <a:spLocks noChangeShapeType="1"/>
            </p:cNvSpPr>
            <p:nvPr/>
          </p:nvSpPr>
          <p:spPr bwMode="auto">
            <a:xfrm>
              <a:off x="2838" y="3474"/>
              <a:ext cx="37" cy="4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57" name="Line 472"/>
            <p:cNvSpPr>
              <a:spLocks noChangeShapeType="1"/>
            </p:cNvSpPr>
            <p:nvPr/>
          </p:nvSpPr>
          <p:spPr bwMode="auto">
            <a:xfrm>
              <a:off x="2875" y="3518"/>
              <a:ext cx="3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58" name="Line 473"/>
            <p:cNvSpPr>
              <a:spLocks noChangeShapeType="1"/>
            </p:cNvSpPr>
            <p:nvPr/>
          </p:nvSpPr>
          <p:spPr bwMode="auto">
            <a:xfrm>
              <a:off x="2912" y="3518"/>
              <a:ext cx="38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59" name="Line 474"/>
            <p:cNvSpPr>
              <a:spLocks noChangeShapeType="1"/>
            </p:cNvSpPr>
            <p:nvPr/>
          </p:nvSpPr>
          <p:spPr bwMode="auto">
            <a:xfrm>
              <a:off x="2950" y="3524"/>
              <a:ext cx="36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60" name="Line 475"/>
            <p:cNvSpPr>
              <a:spLocks noChangeShapeType="1"/>
            </p:cNvSpPr>
            <p:nvPr/>
          </p:nvSpPr>
          <p:spPr bwMode="auto">
            <a:xfrm flipV="1">
              <a:off x="2986" y="3525"/>
              <a:ext cx="37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61" name="Line 476"/>
            <p:cNvSpPr>
              <a:spLocks noChangeShapeType="1"/>
            </p:cNvSpPr>
            <p:nvPr/>
          </p:nvSpPr>
          <p:spPr bwMode="auto">
            <a:xfrm>
              <a:off x="3023" y="3525"/>
              <a:ext cx="37" cy="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62" name="Line 477"/>
            <p:cNvSpPr>
              <a:spLocks noChangeShapeType="1"/>
            </p:cNvSpPr>
            <p:nvPr/>
          </p:nvSpPr>
          <p:spPr bwMode="auto">
            <a:xfrm>
              <a:off x="3060" y="3552"/>
              <a:ext cx="37" cy="2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63" name="Line 478"/>
            <p:cNvSpPr>
              <a:spLocks noChangeShapeType="1"/>
            </p:cNvSpPr>
            <p:nvPr/>
          </p:nvSpPr>
          <p:spPr bwMode="auto">
            <a:xfrm>
              <a:off x="3097" y="3578"/>
              <a:ext cx="37" cy="1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64" name="Line 479"/>
            <p:cNvSpPr>
              <a:spLocks noChangeShapeType="1"/>
            </p:cNvSpPr>
            <p:nvPr/>
          </p:nvSpPr>
          <p:spPr bwMode="auto">
            <a:xfrm>
              <a:off x="3134" y="3595"/>
              <a:ext cx="3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65" name="Line 480"/>
            <p:cNvSpPr>
              <a:spLocks noChangeShapeType="1"/>
            </p:cNvSpPr>
            <p:nvPr/>
          </p:nvSpPr>
          <p:spPr bwMode="auto">
            <a:xfrm>
              <a:off x="3171" y="3596"/>
              <a:ext cx="37" cy="1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66" name="Line 481"/>
            <p:cNvSpPr>
              <a:spLocks noChangeShapeType="1"/>
            </p:cNvSpPr>
            <p:nvPr/>
          </p:nvSpPr>
          <p:spPr bwMode="auto">
            <a:xfrm>
              <a:off x="3208" y="3612"/>
              <a:ext cx="37" cy="3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67" name="Line 482"/>
            <p:cNvSpPr>
              <a:spLocks noChangeShapeType="1"/>
            </p:cNvSpPr>
            <p:nvPr/>
          </p:nvSpPr>
          <p:spPr bwMode="auto">
            <a:xfrm flipV="1">
              <a:off x="3245" y="3641"/>
              <a:ext cx="3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68" name="Line 483"/>
            <p:cNvSpPr>
              <a:spLocks noChangeShapeType="1"/>
            </p:cNvSpPr>
            <p:nvPr/>
          </p:nvSpPr>
          <p:spPr bwMode="auto">
            <a:xfrm>
              <a:off x="3282" y="3641"/>
              <a:ext cx="37" cy="5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69" name="Line 484"/>
            <p:cNvSpPr>
              <a:spLocks noChangeShapeType="1"/>
            </p:cNvSpPr>
            <p:nvPr/>
          </p:nvSpPr>
          <p:spPr bwMode="auto">
            <a:xfrm flipV="1">
              <a:off x="3319" y="3685"/>
              <a:ext cx="37" cy="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70" name="Line 485"/>
            <p:cNvSpPr>
              <a:spLocks noChangeShapeType="1"/>
            </p:cNvSpPr>
            <p:nvPr/>
          </p:nvSpPr>
          <p:spPr bwMode="auto">
            <a:xfrm>
              <a:off x="3356" y="3685"/>
              <a:ext cx="37" cy="1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71" name="Line 486"/>
            <p:cNvSpPr>
              <a:spLocks noChangeShapeType="1"/>
            </p:cNvSpPr>
            <p:nvPr/>
          </p:nvSpPr>
          <p:spPr bwMode="auto">
            <a:xfrm>
              <a:off x="3393" y="3701"/>
              <a:ext cx="37" cy="1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72" name="Line 487"/>
            <p:cNvSpPr>
              <a:spLocks noChangeShapeType="1"/>
            </p:cNvSpPr>
            <p:nvPr/>
          </p:nvSpPr>
          <p:spPr bwMode="auto">
            <a:xfrm>
              <a:off x="3430" y="3712"/>
              <a:ext cx="37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73" name="Line 488"/>
            <p:cNvSpPr>
              <a:spLocks noChangeShapeType="1"/>
            </p:cNvSpPr>
            <p:nvPr/>
          </p:nvSpPr>
          <p:spPr bwMode="auto">
            <a:xfrm>
              <a:off x="3467" y="3716"/>
              <a:ext cx="37" cy="4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74" name="Line 489"/>
            <p:cNvSpPr>
              <a:spLocks noChangeShapeType="1"/>
            </p:cNvSpPr>
            <p:nvPr/>
          </p:nvSpPr>
          <p:spPr bwMode="auto">
            <a:xfrm>
              <a:off x="3504" y="3760"/>
              <a:ext cx="37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75" name="Line 490"/>
            <p:cNvSpPr>
              <a:spLocks noChangeShapeType="1"/>
            </p:cNvSpPr>
            <p:nvPr/>
          </p:nvSpPr>
          <p:spPr bwMode="auto">
            <a:xfrm>
              <a:off x="3541" y="3765"/>
              <a:ext cx="37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76" name="Line 491"/>
            <p:cNvSpPr>
              <a:spLocks noChangeShapeType="1"/>
            </p:cNvSpPr>
            <p:nvPr/>
          </p:nvSpPr>
          <p:spPr bwMode="auto">
            <a:xfrm>
              <a:off x="3578" y="3772"/>
              <a:ext cx="36" cy="1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77" name="Line 492"/>
            <p:cNvSpPr>
              <a:spLocks noChangeShapeType="1"/>
            </p:cNvSpPr>
            <p:nvPr/>
          </p:nvSpPr>
          <p:spPr bwMode="auto">
            <a:xfrm>
              <a:off x="3614" y="3789"/>
              <a:ext cx="38" cy="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78" name="Line 493"/>
            <p:cNvSpPr>
              <a:spLocks noChangeShapeType="1"/>
            </p:cNvSpPr>
            <p:nvPr/>
          </p:nvSpPr>
          <p:spPr bwMode="auto">
            <a:xfrm>
              <a:off x="3652" y="3796"/>
              <a:ext cx="36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79" name="Line 494"/>
            <p:cNvSpPr>
              <a:spLocks noChangeShapeType="1"/>
            </p:cNvSpPr>
            <p:nvPr/>
          </p:nvSpPr>
          <p:spPr bwMode="auto">
            <a:xfrm>
              <a:off x="3688" y="3800"/>
              <a:ext cx="38" cy="1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80" name="Line 495"/>
            <p:cNvSpPr>
              <a:spLocks noChangeShapeType="1"/>
            </p:cNvSpPr>
            <p:nvPr/>
          </p:nvSpPr>
          <p:spPr bwMode="auto">
            <a:xfrm>
              <a:off x="3726" y="3818"/>
              <a:ext cx="36" cy="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81" name="Line 496"/>
            <p:cNvSpPr>
              <a:spLocks noChangeShapeType="1"/>
            </p:cNvSpPr>
            <p:nvPr/>
          </p:nvSpPr>
          <p:spPr bwMode="auto">
            <a:xfrm>
              <a:off x="2617" y="2880"/>
              <a:ext cx="36" cy="1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82" name="Line 497"/>
            <p:cNvSpPr>
              <a:spLocks noChangeShapeType="1"/>
            </p:cNvSpPr>
            <p:nvPr/>
          </p:nvSpPr>
          <p:spPr bwMode="auto">
            <a:xfrm>
              <a:off x="2653" y="2892"/>
              <a:ext cx="37" cy="4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83" name="Line 498"/>
            <p:cNvSpPr>
              <a:spLocks noChangeShapeType="1"/>
            </p:cNvSpPr>
            <p:nvPr/>
          </p:nvSpPr>
          <p:spPr bwMode="auto">
            <a:xfrm>
              <a:off x="2690" y="2940"/>
              <a:ext cx="38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84" name="Line 499"/>
            <p:cNvSpPr>
              <a:spLocks noChangeShapeType="1"/>
            </p:cNvSpPr>
            <p:nvPr/>
          </p:nvSpPr>
          <p:spPr bwMode="auto">
            <a:xfrm>
              <a:off x="2728" y="2940"/>
              <a:ext cx="37" cy="3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85" name="Line 500"/>
            <p:cNvSpPr>
              <a:spLocks noChangeShapeType="1"/>
            </p:cNvSpPr>
            <p:nvPr/>
          </p:nvSpPr>
          <p:spPr bwMode="auto">
            <a:xfrm flipV="1">
              <a:off x="2765" y="2956"/>
              <a:ext cx="37" cy="16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86" name="Line 501"/>
            <p:cNvSpPr>
              <a:spLocks noChangeShapeType="1"/>
            </p:cNvSpPr>
            <p:nvPr/>
          </p:nvSpPr>
          <p:spPr bwMode="auto">
            <a:xfrm>
              <a:off x="2802" y="2956"/>
              <a:ext cx="36" cy="1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87" name="Line 502"/>
            <p:cNvSpPr>
              <a:spLocks noChangeShapeType="1"/>
            </p:cNvSpPr>
            <p:nvPr/>
          </p:nvSpPr>
          <p:spPr bwMode="auto">
            <a:xfrm>
              <a:off x="2838" y="2970"/>
              <a:ext cx="37" cy="6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88" name="Line 503"/>
            <p:cNvSpPr>
              <a:spLocks noChangeShapeType="1"/>
            </p:cNvSpPr>
            <p:nvPr/>
          </p:nvSpPr>
          <p:spPr bwMode="auto">
            <a:xfrm flipV="1">
              <a:off x="2875" y="2948"/>
              <a:ext cx="37" cy="8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89" name="Line 504"/>
            <p:cNvSpPr>
              <a:spLocks noChangeShapeType="1"/>
            </p:cNvSpPr>
            <p:nvPr/>
          </p:nvSpPr>
          <p:spPr bwMode="auto">
            <a:xfrm>
              <a:off x="2912" y="2948"/>
              <a:ext cx="38" cy="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90" name="Line 505"/>
            <p:cNvSpPr>
              <a:spLocks noChangeShapeType="1"/>
            </p:cNvSpPr>
            <p:nvPr/>
          </p:nvSpPr>
          <p:spPr bwMode="auto">
            <a:xfrm flipV="1">
              <a:off x="2950" y="2961"/>
              <a:ext cx="36" cy="3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91" name="Line 506"/>
            <p:cNvSpPr>
              <a:spLocks noChangeShapeType="1"/>
            </p:cNvSpPr>
            <p:nvPr/>
          </p:nvSpPr>
          <p:spPr bwMode="auto">
            <a:xfrm>
              <a:off x="2986" y="2961"/>
              <a:ext cx="37" cy="1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92" name="Line 507"/>
            <p:cNvSpPr>
              <a:spLocks noChangeShapeType="1"/>
            </p:cNvSpPr>
            <p:nvPr/>
          </p:nvSpPr>
          <p:spPr bwMode="auto">
            <a:xfrm>
              <a:off x="3023" y="2972"/>
              <a:ext cx="37" cy="2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93" name="Line 508"/>
            <p:cNvSpPr>
              <a:spLocks noChangeShapeType="1"/>
            </p:cNvSpPr>
            <p:nvPr/>
          </p:nvSpPr>
          <p:spPr bwMode="auto">
            <a:xfrm flipV="1">
              <a:off x="3060" y="2971"/>
              <a:ext cx="37" cy="2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94" name="Line 509"/>
            <p:cNvSpPr>
              <a:spLocks noChangeShapeType="1"/>
            </p:cNvSpPr>
            <p:nvPr/>
          </p:nvSpPr>
          <p:spPr bwMode="auto">
            <a:xfrm>
              <a:off x="3097" y="2971"/>
              <a:ext cx="37" cy="4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95" name="Line 510"/>
            <p:cNvSpPr>
              <a:spLocks noChangeShapeType="1"/>
            </p:cNvSpPr>
            <p:nvPr/>
          </p:nvSpPr>
          <p:spPr bwMode="auto">
            <a:xfrm flipV="1">
              <a:off x="3134" y="3000"/>
              <a:ext cx="37" cy="1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96" name="Line 511"/>
            <p:cNvSpPr>
              <a:spLocks noChangeShapeType="1"/>
            </p:cNvSpPr>
            <p:nvPr/>
          </p:nvSpPr>
          <p:spPr bwMode="auto">
            <a:xfrm>
              <a:off x="3171" y="3000"/>
              <a:ext cx="37" cy="1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97" name="Line 512"/>
            <p:cNvSpPr>
              <a:spLocks noChangeShapeType="1"/>
            </p:cNvSpPr>
            <p:nvPr/>
          </p:nvSpPr>
          <p:spPr bwMode="auto">
            <a:xfrm>
              <a:off x="3208" y="3018"/>
              <a:ext cx="37" cy="6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98" name="Line 513"/>
            <p:cNvSpPr>
              <a:spLocks noChangeShapeType="1"/>
            </p:cNvSpPr>
            <p:nvPr/>
          </p:nvSpPr>
          <p:spPr bwMode="auto">
            <a:xfrm>
              <a:off x="3245" y="3082"/>
              <a:ext cx="37" cy="2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699" name="Line 514"/>
            <p:cNvSpPr>
              <a:spLocks noChangeShapeType="1"/>
            </p:cNvSpPr>
            <p:nvPr/>
          </p:nvSpPr>
          <p:spPr bwMode="auto">
            <a:xfrm>
              <a:off x="3282" y="3111"/>
              <a:ext cx="37" cy="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00" name="Line 515"/>
            <p:cNvSpPr>
              <a:spLocks noChangeShapeType="1"/>
            </p:cNvSpPr>
            <p:nvPr/>
          </p:nvSpPr>
          <p:spPr bwMode="auto">
            <a:xfrm flipV="1">
              <a:off x="3319" y="3074"/>
              <a:ext cx="37" cy="4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01" name="Line 516"/>
            <p:cNvSpPr>
              <a:spLocks noChangeShapeType="1"/>
            </p:cNvSpPr>
            <p:nvPr/>
          </p:nvSpPr>
          <p:spPr bwMode="auto">
            <a:xfrm>
              <a:off x="3356" y="3074"/>
              <a:ext cx="37" cy="2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02" name="Line 517"/>
            <p:cNvSpPr>
              <a:spLocks noChangeShapeType="1"/>
            </p:cNvSpPr>
            <p:nvPr/>
          </p:nvSpPr>
          <p:spPr bwMode="auto">
            <a:xfrm>
              <a:off x="3393" y="3097"/>
              <a:ext cx="37" cy="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03" name="Line 518"/>
            <p:cNvSpPr>
              <a:spLocks noChangeShapeType="1"/>
            </p:cNvSpPr>
            <p:nvPr/>
          </p:nvSpPr>
          <p:spPr bwMode="auto">
            <a:xfrm flipV="1">
              <a:off x="3430" y="3102"/>
              <a:ext cx="37" cy="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04" name="Line 519"/>
            <p:cNvSpPr>
              <a:spLocks noChangeShapeType="1"/>
            </p:cNvSpPr>
            <p:nvPr/>
          </p:nvSpPr>
          <p:spPr bwMode="auto">
            <a:xfrm>
              <a:off x="3467" y="3102"/>
              <a:ext cx="37" cy="59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05" name="Line 520"/>
            <p:cNvSpPr>
              <a:spLocks noChangeShapeType="1"/>
            </p:cNvSpPr>
            <p:nvPr/>
          </p:nvSpPr>
          <p:spPr bwMode="auto">
            <a:xfrm>
              <a:off x="3504" y="3161"/>
              <a:ext cx="37" cy="2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06" name="Line 521"/>
            <p:cNvSpPr>
              <a:spLocks noChangeShapeType="1"/>
            </p:cNvSpPr>
            <p:nvPr/>
          </p:nvSpPr>
          <p:spPr bwMode="auto">
            <a:xfrm flipV="1">
              <a:off x="3541" y="3182"/>
              <a:ext cx="37" cy="3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07" name="Line 522"/>
            <p:cNvSpPr>
              <a:spLocks noChangeShapeType="1"/>
            </p:cNvSpPr>
            <p:nvPr/>
          </p:nvSpPr>
          <p:spPr bwMode="auto">
            <a:xfrm>
              <a:off x="3578" y="3182"/>
              <a:ext cx="36" cy="54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08" name="Line 523"/>
            <p:cNvSpPr>
              <a:spLocks noChangeShapeType="1"/>
            </p:cNvSpPr>
            <p:nvPr/>
          </p:nvSpPr>
          <p:spPr bwMode="auto">
            <a:xfrm flipV="1">
              <a:off x="3614" y="3234"/>
              <a:ext cx="38" cy="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09" name="Line 524"/>
            <p:cNvSpPr>
              <a:spLocks noChangeShapeType="1"/>
            </p:cNvSpPr>
            <p:nvPr/>
          </p:nvSpPr>
          <p:spPr bwMode="auto">
            <a:xfrm flipV="1">
              <a:off x="3652" y="3227"/>
              <a:ext cx="36" cy="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10" name="Line 525"/>
            <p:cNvSpPr>
              <a:spLocks noChangeShapeType="1"/>
            </p:cNvSpPr>
            <p:nvPr/>
          </p:nvSpPr>
          <p:spPr bwMode="auto">
            <a:xfrm>
              <a:off x="3688" y="3227"/>
              <a:ext cx="38" cy="8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11" name="Line 526"/>
            <p:cNvSpPr>
              <a:spLocks noChangeShapeType="1"/>
            </p:cNvSpPr>
            <p:nvPr/>
          </p:nvSpPr>
          <p:spPr bwMode="auto">
            <a:xfrm>
              <a:off x="3726" y="3309"/>
              <a:ext cx="36" cy="27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12" name="Line 527"/>
            <p:cNvSpPr>
              <a:spLocks noChangeShapeType="1"/>
            </p:cNvSpPr>
            <p:nvPr/>
          </p:nvSpPr>
          <p:spPr bwMode="auto">
            <a:xfrm>
              <a:off x="3762" y="3336"/>
              <a:ext cx="38" cy="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13" name="Line 528"/>
            <p:cNvSpPr>
              <a:spLocks noChangeShapeType="1"/>
            </p:cNvSpPr>
            <p:nvPr/>
          </p:nvSpPr>
          <p:spPr bwMode="auto">
            <a:xfrm>
              <a:off x="2617" y="2995"/>
              <a:ext cx="36" cy="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14" name="Line 529"/>
            <p:cNvSpPr>
              <a:spLocks noChangeShapeType="1"/>
            </p:cNvSpPr>
            <p:nvPr/>
          </p:nvSpPr>
          <p:spPr bwMode="auto">
            <a:xfrm>
              <a:off x="2653" y="3001"/>
              <a:ext cx="37" cy="6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15" name="Line 530"/>
            <p:cNvSpPr>
              <a:spLocks noChangeShapeType="1"/>
            </p:cNvSpPr>
            <p:nvPr/>
          </p:nvSpPr>
          <p:spPr bwMode="auto">
            <a:xfrm flipV="1">
              <a:off x="2690" y="3029"/>
              <a:ext cx="38" cy="33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16" name="Line 531"/>
            <p:cNvSpPr>
              <a:spLocks noChangeShapeType="1"/>
            </p:cNvSpPr>
            <p:nvPr/>
          </p:nvSpPr>
          <p:spPr bwMode="auto">
            <a:xfrm flipV="1">
              <a:off x="2728" y="3027"/>
              <a:ext cx="37" cy="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17" name="Line 532"/>
            <p:cNvSpPr>
              <a:spLocks noChangeShapeType="1"/>
            </p:cNvSpPr>
            <p:nvPr/>
          </p:nvSpPr>
          <p:spPr bwMode="auto">
            <a:xfrm>
              <a:off x="2765" y="3027"/>
              <a:ext cx="37" cy="28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18" name="Line 533"/>
            <p:cNvSpPr>
              <a:spLocks noChangeShapeType="1"/>
            </p:cNvSpPr>
            <p:nvPr/>
          </p:nvSpPr>
          <p:spPr bwMode="auto">
            <a:xfrm>
              <a:off x="2802" y="3055"/>
              <a:ext cx="36" cy="4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19" name="Line 534"/>
            <p:cNvSpPr>
              <a:spLocks noChangeShapeType="1"/>
            </p:cNvSpPr>
            <p:nvPr/>
          </p:nvSpPr>
          <p:spPr bwMode="auto">
            <a:xfrm>
              <a:off x="2838" y="3097"/>
              <a:ext cx="37" cy="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20" name="Line 535"/>
            <p:cNvSpPr>
              <a:spLocks noChangeShapeType="1"/>
            </p:cNvSpPr>
            <p:nvPr/>
          </p:nvSpPr>
          <p:spPr bwMode="auto">
            <a:xfrm>
              <a:off x="2875" y="3102"/>
              <a:ext cx="37" cy="39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21" name="Line 536"/>
            <p:cNvSpPr>
              <a:spLocks noChangeShapeType="1"/>
            </p:cNvSpPr>
            <p:nvPr/>
          </p:nvSpPr>
          <p:spPr bwMode="auto">
            <a:xfrm flipV="1">
              <a:off x="2912" y="3120"/>
              <a:ext cx="38" cy="2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22" name="Line 537"/>
            <p:cNvSpPr>
              <a:spLocks noChangeShapeType="1"/>
            </p:cNvSpPr>
            <p:nvPr/>
          </p:nvSpPr>
          <p:spPr bwMode="auto">
            <a:xfrm flipV="1">
              <a:off x="2950" y="3031"/>
              <a:ext cx="36" cy="89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23" name="Line 538"/>
            <p:cNvSpPr>
              <a:spLocks noChangeShapeType="1"/>
            </p:cNvSpPr>
            <p:nvPr/>
          </p:nvSpPr>
          <p:spPr bwMode="auto">
            <a:xfrm>
              <a:off x="2986" y="3031"/>
              <a:ext cx="37" cy="1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24" name="Line 539"/>
            <p:cNvSpPr>
              <a:spLocks noChangeShapeType="1"/>
            </p:cNvSpPr>
            <p:nvPr/>
          </p:nvSpPr>
          <p:spPr bwMode="auto">
            <a:xfrm flipV="1">
              <a:off x="3023" y="3017"/>
              <a:ext cx="37" cy="2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25" name="Line 540"/>
            <p:cNvSpPr>
              <a:spLocks noChangeShapeType="1"/>
            </p:cNvSpPr>
            <p:nvPr/>
          </p:nvSpPr>
          <p:spPr bwMode="auto">
            <a:xfrm flipV="1">
              <a:off x="3060" y="2972"/>
              <a:ext cx="37" cy="4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26" name="Line 541"/>
            <p:cNvSpPr>
              <a:spLocks noChangeShapeType="1"/>
            </p:cNvSpPr>
            <p:nvPr/>
          </p:nvSpPr>
          <p:spPr bwMode="auto">
            <a:xfrm>
              <a:off x="3097" y="2972"/>
              <a:ext cx="37" cy="2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27" name="Line 542"/>
            <p:cNvSpPr>
              <a:spLocks noChangeShapeType="1"/>
            </p:cNvSpPr>
            <p:nvPr/>
          </p:nvSpPr>
          <p:spPr bwMode="auto">
            <a:xfrm>
              <a:off x="3134" y="2996"/>
              <a:ext cx="37" cy="1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28" name="Line 543"/>
            <p:cNvSpPr>
              <a:spLocks noChangeShapeType="1"/>
            </p:cNvSpPr>
            <p:nvPr/>
          </p:nvSpPr>
          <p:spPr bwMode="auto">
            <a:xfrm>
              <a:off x="3171" y="3012"/>
              <a:ext cx="37" cy="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29" name="Line 544"/>
            <p:cNvSpPr>
              <a:spLocks noChangeShapeType="1"/>
            </p:cNvSpPr>
            <p:nvPr/>
          </p:nvSpPr>
          <p:spPr bwMode="auto">
            <a:xfrm>
              <a:off x="3208" y="3018"/>
              <a:ext cx="37" cy="4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30" name="Line 545"/>
            <p:cNvSpPr>
              <a:spLocks noChangeShapeType="1"/>
            </p:cNvSpPr>
            <p:nvPr/>
          </p:nvSpPr>
          <p:spPr bwMode="auto">
            <a:xfrm>
              <a:off x="3245" y="3062"/>
              <a:ext cx="37" cy="4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31" name="Line 546"/>
            <p:cNvSpPr>
              <a:spLocks noChangeShapeType="1"/>
            </p:cNvSpPr>
            <p:nvPr/>
          </p:nvSpPr>
          <p:spPr bwMode="auto">
            <a:xfrm flipV="1">
              <a:off x="3282" y="3076"/>
              <a:ext cx="37" cy="3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32" name="Line 547"/>
            <p:cNvSpPr>
              <a:spLocks noChangeShapeType="1"/>
            </p:cNvSpPr>
            <p:nvPr/>
          </p:nvSpPr>
          <p:spPr bwMode="auto">
            <a:xfrm>
              <a:off x="3319" y="3076"/>
              <a:ext cx="37" cy="2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33" name="Line 548"/>
            <p:cNvSpPr>
              <a:spLocks noChangeShapeType="1"/>
            </p:cNvSpPr>
            <p:nvPr/>
          </p:nvSpPr>
          <p:spPr bwMode="auto">
            <a:xfrm>
              <a:off x="3356" y="3101"/>
              <a:ext cx="37" cy="4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34" name="Line 549"/>
            <p:cNvSpPr>
              <a:spLocks noChangeShapeType="1"/>
            </p:cNvSpPr>
            <p:nvPr/>
          </p:nvSpPr>
          <p:spPr bwMode="auto">
            <a:xfrm>
              <a:off x="3393" y="3147"/>
              <a:ext cx="37" cy="5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35" name="Line 550"/>
            <p:cNvSpPr>
              <a:spLocks noChangeShapeType="1"/>
            </p:cNvSpPr>
            <p:nvPr/>
          </p:nvSpPr>
          <p:spPr bwMode="auto">
            <a:xfrm>
              <a:off x="3430" y="3201"/>
              <a:ext cx="37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36" name="Line 551"/>
            <p:cNvSpPr>
              <a:spLocks noChangeShapeType="1"/>
            </p:cNvSpPr>
            <p:nvPr/>
          </p:nvSpPr>
          <p:spPr bwMode="auto">
            <a:xfrm>
              <a:off x="3467" y="3202"/>
              <a:ext cx="37" cy="2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37" name="Line 552"/>
            <p:cNvSpPr>
              <a:spLocks noChangeShapeType="1"/>
            </p:cNvSpPr>
            <p:nvPr/>
          </p:nvSpPr>
          <p:spPr bwMode="auto">
            <a:xfrm>
              <a:off x="3504" y="3228"/>
              <a:ext cx="37" cy="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38" name="Line 553"/>
            <p:cNvSpPr>
              <a:spLocks noChangeShapeType="1"/>
            </p:cNvSpPr>
            <p:nvPr/>
          </p:nvSpPr>
          <p:spPr bwMode="auto">
            <a:xfrm>
              <a:off x="3541" y="3232"/>
              <a:ext cx="37" cy="5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39" name="Line 554"/>
            <p:cNvSpPr>
              <a:spLocks noChangeShapeType="1"/>
            </p:cNvSpPr>
            <p:nvPr/>
          </p:nvSpPr>
          <p:spPr bwMode="auto">
            <a:xfrm>
              <a:off x="3578" y="3288"/>
              <a:ext cx="36" cy="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40" name="Line 555"/>
            <p:cNvSpPr>
              <a:spLocks noChangeShapeType="1"/>
            </p:cNvSpPr>
            <p:nvPr/>
          </p:nvSpPr>
          <p:spPr bwMode="auto">
            <a:xfrm>
              <a:off x="3614" y="3293"/>
              <a:ext cx="38" cy="47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41" name="Line 556"/>
            <p:cNvSpPr>
              <a:spLocks noChangeShapeType="1"/>
            </p:cNvSpPr>
            <p:nvPr/>
          </p:nvSpPr>
          <p:spPr bwMode="auto">
            <a:xfrm>
              <a:off x="3652" y="3340"/>
              <a:ext cx="36" cy="13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42" name="Line 557"/>
            <p:cNvSpPr>
              <a:spLocks noChangeShapeType="1"/>
            </p:cNvSpPr>
            <p:nvPr/>
          </p:nvSpPr>
          <p:spPr bwMode="auto">
            <a:xfrm>
              <a:off x="3688" y="3353"/>
              <a:ext cx="38" cy="5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43" name="Line 558"/>
            <p:cNvSpPr>
              <a:spLocks noChangeShapeType="1"/>
            </p:cNvSpPr>
            <p:nvPr/>
          </p:nvSpPr>
          <p:spPr bwMode="auto">
            <a:xfrm flipV="1">
              <a:off x="3726" y="3399"/>
              <a:ext cx="36" cy="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44" name="Line 559"/>
            <p:cNvSpPr>
              <a:spLocks noChangeShapeType="1"/>
            </p:cNvSpPr>
            <p:nvPr/>
          </p:nvSpPr>
          <p:spPr bwMode="auto">
            <a:xfrm>
              <a:off x="3762" y="3399"/>
              <a:ext cx="38" cy="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45" name="Line 560"/>
            <p:cNvSpPr>
              <a:spLocks noChangeShapeType="1"/>
            </p:cNvSpPr>
            <p:nvPr/>
          </p:nvSpPr>
          <p:spPr bwMode="auto">
            <a:xfrm flipV="1">
              <a:off x="2617" y="3165"/>
              <a:ext cx="36" cy="17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46" name="Line 561"/>
            <p:cNvSpPr>
              <a:spLocks noChangeShapeType="1"/>
            </p:cNvSpPr>
            <p:nvPr/>
          </p:nvSpPr>
          <p:spPr bwMode="auto">
            <a:xfrm>
              <a:off x="2653" y="3165"/>
              <a:ext cx="37" cy="36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47" name="Line 562"/>
            <p:cNvSpPr>
              <a:spLocks noChangeShapeType="1"/>
            </p:cNvSpPr>
            <p:nvPr/>
          </p:nvSpPr>
          <p:spPr bwMode="auto">
            <a:xfrm>
              <a:off x="2690" y="3201"/>
              <a:ext cx="38" cy="55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48" name="Line 563"/>
            <p:cNvSpPr>
              <a:spLocks noChangeShapeType="1"/>
            </p:cNvSpPr>
            <p:nvPr/>
          </p:nvSpPr>
          <p:spPr bwMode="auto">
            <a:xfrm>
              <a:off x="2728" y="3256"/>
              <a:ext cx="37" cy="4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49" name="Line 564"/>
            <p:cNvSpPr>
              <a:spLocks noChangeShapeType="1"/>
            </p:cNvSpPr>
            <p:nvPr/>
          </p:nvSpPr>
          <p:spPr bwMode="auto">
            <a:xfrm flipV="1">
              <a:off x="2765" y="3234"/>
              <a:ext cx="37" cy="26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50" name="Line 565"/>
            <p:cNvSpPr>
              <a:spLocks noChangeShapeType="1"/>
            </p:cNvSpPr>
            <p:nvPr/>
          </p:nvSpPr>
          <p:spPr bwMode="auto">
            <a:xfrm flipV="1">
              <a:off x="2802" y="3228"/>
              <a:ext cx="36" cy="6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51" name="Line 566"/>
            <p:cNvSpPr>
              <a:spLocks noChangeShapeType="1"/>
            </p:cNvSpPr>
            <p:nvPr/>
          </p:nvSpPr>
          <p:spPr bwMode="auto">
            <a:xfrm>
              <a:off x="2838" y="3228"/>
              <a:ext cx="37" cy="44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52" name="Line 567"/>
            <p:cNvSpPr>
              <a:spLocks noChangeShapeType="1"/>
            </p:cNvSpPr>
            <p:nvPr/>
          </p:nvSpPr>
          <p:spPr bwMode="auto">
            <a:xfrm flipV="1">
              <a:off x="2875" y="3249"/>
              <a:ext cx="37" cy="23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53" name="Line 568"/>
            <p:cNvSpPr>
              <a:spLocks noChangeShapeType="1"/>
            </p:cNvSpPr>
            <p:nvPr/>
          </p:nvSpPr>
          <p:spPr bwMode="auto">
            <a:xfrm>
              <a:off x="2912" y="3249"/>
              <a:ext cx="38" cy="60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54" name="Line 569"/>
            <p:cNvSpPr>
              <a:spLocks noChangeShapeType="1"/>
            </p:cNvSpPr>
            <p:nvPr/>
          </p:nvSpPr>
          <p:spPr bwMode="auto">
            <a:xfrm flipV="1">
              <a:off x="2950" y="3279"/>
              <a:ext cx="36" cy="30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55" name="Line 570"/>
            <p:cNvSpPr>
              <a:spLocks noChangeShapeType="1"/>
            </p:cNvSpPr>
            <p:nvPr/>
          </p:nvSpPr>
          <p:spPr bwMode="auto">
            <a:xfrm>
              <a:off x="2986" y="3279"/>
              <a:ext cx="37" cy="27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56" name="Line 571"/>
            <p:cNvSpPr>
              <a:spLocks noChangeShapeType="1"/>
            </p:cNvSpPr>
            <p:nvPr/>
          </p:nvSpPr>
          <p:spPr bwMode="auto">
            <a:xfrm>
              <a:off x="3023" y="3306"/>
              <a:ext cx="37" cy="27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57" name="Line 572"/>
            <p:cNvSpPr>
              <a:spLocks noChangeShapeType="1"/>
            </p:cNvSpPr>
            <p:nvPr/>
          </p:nvSpPr>
          <p:spPr bwMode="auto">
            <a:xfrm flipV="1">
              <a:off x="3060" y="3310"/>
              <a:ext cx="37" cy="23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58" name="Line 573"/>
            <p:cNvSpPr>
              <a:spLocks noChangeShapeType="1"/>
            </p:cNvSpPr>
            <p:nvPr/>
          </p:nvSpPr>
          <p:spPr bwMode="auto">
            <a:xfrm>
              <a:off x="3097" y="3310"/>
              <a:ext cx="37" cy="74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59" name="Line 574"/>
            <p:cNvSpPr>
              <a:spLocks noChangeShapeType="1"/>
            </p:cNvSpPr>
            <p:nvPr/>
          </p:nvSpPr>
          <p:spPr bwMode="auto">
            <a:xfrm flipV="1">
              <a:off x="3134" y="3378"/>
              <a:ext cx="37" cy="6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60" name="Line 575"/>
            <p:cNvSpPr>
              <a:spLocks noChangeShapeType="1"/>
            </p:cNvSpPr>
            <p:nvPr/>
          </p:nvSpPr>
          <p:spPr bwMode="auto">
            <a:xfrm>
              <a:off x="3171" y="3378"/>
              <a:ext cx="37" cy="28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61" name="Line 576"/>
            <p:cNvSpPr>
              <a:spLocks noChangeShapeType="1"/>
            </p:cNvSpPr>
            <p:nvPr/>
          </p:nvSpPr>
          <p:spPr bwMode="auto">
            <a:xfrm>
              <a:off x="3208" y="3406"/>
              <a:ext cx="37" cy="49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62" name="Line 577"/>
            <p:cNvSpPr>
              <a:spLocks noChangeShapeType="1"/>
            </p:cNvSpPr>
            <p:nvPr/>
          </p:nvSpPr>
          <p:spPr bwMode="auto">
            <a:xfrm>
              <a:off x="3245" y="3455"/>
              <a:ext cx="37" cy="28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63" name="Line 578"/>
            <p:cNvSpPr>
              <a:spLocks noChangeShapeType="1"/>
            </p:cNvSpPr>
            <p:nvPr/>
          </p:nvSpPr>
          <p:spPr bwMode="auto">
            <a:xfrm>
              <a:off x="3282" y="3483"/>
              <a:ext cx="37" cy="27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64" name="Line 579"/>
            <p:cNvSpPr>
              <a:spLocks noChangeShapeType="1"/>
            </p:cNvSpPr>
            <p:nvPr/>
          </p:nvSpPr>
          <p:spPr bwMode="auto">
            <a:xfrm>
              <a:off x="3319" y="3510"/>
              <a:ext cx="37" cy="26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65" name="Line 580"/>
            <p:cNvSpPr>
              <a:spLocks noChangeShapeType="1"/>
            </p:cNvSpPr>
            <p:nvPr/>
          </p:nvSpPr>
          <p:spPr bwMode="auto">
            <a:xfrm flipV="1">
              <a:off x="3356" y="3512"/>
              <a:ext cx="37" cy="24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66" name="Line 581"/>
            <p:cNvSpPr>
              <a:spLocks noChangeShapeType="1"/>
            </p:cNvSpPr>
            <p:nvPr/>
          </p:nvSpPr>
          <p:spPr bwMode="auto">
            <a:xfrm>
              <a:off x="3393" y="3512"/>
              <a:ext cx="37" cy="21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67" name="Line 582"/>
            <p:cNvSpPr>
              <a:spLocks noChangeShapeType="1"/>
            </p:cNvSpPr>
            <p:nvPr/>
          </p:nvSpPr>
          <p:spPr bwMode="auto">
            <a:xfrm>
              <a:off x="3430" y="3533"/>
              <a:ext cx="37" cy="9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68" name="Line 583"/>
            <p:cNvSpPr>
              <a:spLocks noChangeShapeType="1"/>
            </p:cNvSpPr>
            <p:nvPr/>
          </p:nvSpPr>
          <p:spPr bwMode="auto">
            <a:xfrm>
              <a:off x="3467" y="3542"/>
              <a:ext cx="37" cy="30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69" name="Line 584"/>
            <p:cNvSpPr>
              <a:spLocks noChangeShapeType="1"/>
            </p:cNvSpPr>
            <p:nvPr/>
          </p:nvSpPr>
          <p:spPr bwMode="auto">
            <a:xfrm>
              <a:off x="3504" y="3572"/>
              <a:ext cx="37" cy="4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70" name="Line 585"/>
            <p:cNvSpPr>
              <a:spLocks noChangeShapeType="1"/>
            </p:cNvSpPr>
            <p:nvPr/>
          </p:nvSpPr>
          <p:spPr bwMode="auto">
            <a:xfrm flipV="1">
              <a:off x="3541" y="3574"/>
              <a:ext cx="37" cy="2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71" name="Line 586"/>
            <p:cNvSpPr>
              <a:spLocks noChangeShapeType="1"/>
            </p:cNvSpPr>
            <p:nvPr/>
          </p:nvSpPr>
          <p:spPr bwMode="auto">
            <a:xfrm>
              <a:off x="3578" y="3574"/>
              <a:ext cx="36" cy="36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72" name="Line 587"/>
            <p:cNvSpPr>
              <a:spLocks noChangeShapeType="1"/>
            </p:cNvSpPr>
            <p:nvPr/>
          </p:nvSpPr>
          <p:spPr bwMode="auto">
            <a:xfrm>
              <a:off x="3614" y="3610"/>
              <a:ext cx="38" cy="10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73" name="Line 588"/>
            <p:cNvSpPr>
              <a:spLocks noChangeShapeType="1"/>
            </p:cNvSpPr>
            <p:nvPr/>
          </p:nvSpPr>
          <p:spPr bwMode="auto">
            <a:xfrm>
              <a:off x="3652" y="3620"/>
              <a:ext cx="36" cy="4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74" name="Line 589"/>
            <p:cNvSpPr>
              <a:spLocks noChangeShapeType="1"/>
            </p:cNvSpPr>
            <p:nvPr/>
          </p:nvSpPr>
          <p:spPr bwMode="auto">
            <a:xfrm>
              <a:off x="3688" y="3624"/>
              <a:ext cx="38" cy="46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75" name="Line 590"/>
            <p:cNvSpPr>
              <a:spLocks noChangeShapeType="1"/>
            </p:cNvSpPr>
            <p:nvPr/>
          </p:nvSpPr>
          <p:spPr bwMode="auto">
            <a:xfrm>
              <a:off x="3726" y="3670"/>
              <a:ext cx="36" cy="29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76" name="Line 591"/>
            <p:cNvSpPr>
              <a:spLocks noChangeShapeType="1"/>
            </p:cNvSpPr>
            <p:nvPr/>
          </p:nvSpPr>
          <p:spPr bwMode="auto">
            <a:xfrm>
              <a:off x="3762" y="3699"/>
              <a:ext cx="38" cy="15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3777" name="Freeform 592"/>
            <p:cNvSpPr>
              <a:spLocks/>
            </p:cNvSpPr>
            <p:nvPr/>
          </p:nvSpPr>
          <p:spPr bwMode="auto">
            <a:xfrm>
              <a:off x="2609" y="3406"/>
              <a:ext cx="15" cy="17"/>
            </a:xfrm>
            <a:custGeom>
              <a:avLst/>
              <a:gdLst>
                <a:gd name="T0" fmla="*/ 0 w 72"/>
                <a:gd name="T1" fmla="*/ 0 h 71"/>
                <a:gd name="T2" fmla="*/ 0 w 72"/>
                <a:gd name="T3" fmla="*/ 0 h 71"/>
                <a:gd name="T4" fmla="*/ 0 w 72"/>
                <a:gd name="T5" fmla="*/ 0 h 71"/>
                <a:gd name="T6" fmla="*/ 0 w 72"/>
                <a:gd name="T7" fmla="*/ 0 h 71"/>
                <a:gd name="T8" fmla="*/ 0 w 72"/>
                <a:gd name="T9" fmla="*/ 0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" h="71">
                  <a:moveTo>
                    <a:pt x="0" y="35"/>
                  </a:moveTo>
                  <a:lnTo>
                    <a:pt x="36" y="71"/>
                  </a:lnTo>
                  <a:lnTo>
                    <a:pt x="72" y="35"/>
                  </a:lnTo>
                  <a:lnTo>
                    <a:pt x="36" y="0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778" name="Freeform 593"/>
            <p:cNvSpPr>
              <a:spLocks/>
            </p:cNvSpPr>
            <p:nvPr/>
          </p:nvSpPr>
          <p:spPr bwMode="auto">
            <a:xfrm>
              <a:off x="2646" y="3390"/>
              <a:ext cx="15" cy="16"/>
            </a:xfrm>
            <a:custGeom>
              <a:avLst/>
              <a:gdLst>
                <a:gd name="T0" fmla="*/ 0 w 72"/>
                <a:gd name="T1" fmla="*/ 0 h 72"/>
                <a:gd name="T2" fmla="*/ 0 w 72"/>
                <a:gd name="T3" fmla="*/ 0 h 72"/>
                <a:gd name="T4" fmla="*/ 0 w 72"/>
                <a:gd name="T5" fmla="*/ 0 h 72"/>
                <a:gd name="T6" fmla="*/ 0 w 72"/>
                <a:gd name="T7" fmla="*/ 0 h 72"/>
                <a:gd name="T8" fmla="*/ 0 w 72"/>
                <a:gd name="T9" fmla="*/ 0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" h="72">
                  <a:moveTo>
                    <a:pt x="0" y="36"/>
                  </a:moveTo>
                  <a:lnTo>
                    <a:pt x="36" y="72"/>
                  </a:lnTo>
                  <a:lnTo>
                    <a:pt x="72" y="36"/>
                  </a:lnTo>
                  <a:lnTo>
                    <a:pt x="36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779" name="Freeform 594"/>
            <p:cNvSpPr>
              <a:spLocks/>
            </p:cNvSpPr>
            <p:nvPr/>
          </p:nvSpPr>
          <p:spPr bwMode="auto">
            <a:xfrm>
              <a:off x="2683" y="3412"/>
              <a:ext cx="15" cy="16"/>
            </a:xfrm>
            <a:custGeom>
              <a:avLst/>
              <a:gdLst>
                <a:gd name="T0" fmla="*/ 0 w 72"/>
                <a:gd name="T1" fmla="*/ 0 h 72"/>
                <a:gd name="T2" fmla="*/ 0 w 72"/>
                <a:gd name="T3" fmla="*/ 0 h 72"/>
                <a:gd name="T4" fmla="*/ 0 w 72"/>
                <a:gd name="T5" fmla="*/ 0 h 72"/>
                <a:gd name="T6" fmla="*/ 0 w 72"/>
                <a:gd name="T7" fmla="*/ 0 h 72"/>
                <a:gd name="T8" fmla="*/ 0 w 72"/>
                <a:gd name="T9" fmla="*/ 0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" h="72">
                  <a:moveTo>
                    <a:pt x="0" y="36"/>
                  </a:moveTo>
                  <a:lnTo>
                    <a:pt x="36" y="72"/>
                  </a:lnTo>
                  <a:lnTo>
                    <a:pt x="72" y="36"/>
                  </a:lnTo>
                  <a:lnTo>
                    <a:pt x="36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780" name="Freeform 595"/>
            <p:cNvSpPr>
              <a:spLocks/>
            </p:cNvSpPr>
            <p:nvPr/>
          </p:nvSpPr>
          <p:spPr bwMode="auto">
            <a:xfrm>
              <a:off x="2720" y="3435"/>
              <a:ext cx="15" cy="16"/>
            </a:xfrm>
            <a:custGeom>
              <a:avLst/>
              <a:gdLst>
                <a:gd name="T0" fmla="*/ 0 w 72"/>
                <a:gd name="T1" fmla="*/ 0 h 72"/>
                <a:gd name="T2" fmla="*/ 0 w 72"/>
                <a:gd name="T3" fmla="*/ 0 h 72"/>
                <a:gd name="T4" fmla="*/ 0 w 72"/>
                <a:gd name="T5" fmla="*/ 0 h 72"/>
                <a:gd name="T6" fmla="*/ 0 w 72"/>
                <a:gd name="T7" fmla="*/ 0 h 72"/>
                <a:gd name="T8" fmla="*/ 0 w 72"/>
                <a:gd name="T9" fmla="*/ 0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" h="72">
                  <a:moveTo>
                    <a:pt x="0" y="36"/>
                  </a:moveTo>
                  <a:lnTo>
                    <a:pt x="36" y="72"/>
                  </a:lnTo>
                  <a:lnTo>
                    <a:pt x="72" y="36"/>
                  </a:lnTo>
                  <a:lnTo>
                    <a:pt x="36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781" name="Freeform 596"/>
            <p:cNvSpPr>
              <a:spLocks/>
            </p:cNvSpPr>
            <p:nvPr/>
          </p:nvSpPr>
          <p:spPr bwMode="auto">
            <a:xfrm>
              <a:off x="2757" y="3461"/>
              <a:ext cx="15" cy="16"/>
            </a:xfrm>
            <a:custGeom>
              <a:avLst/>
              <a:gdLst>
                <a:gd name="T0" fmla="*/ 0 w 72"/>
                <a:gd name="T1" fmla="*/ 0 h 72"/>
                <a:gd name="T2" fmla="*/ 0 w 72"/>
                <a:gd name="T3" fmla="*/ 0 h 72"/>
                <a:gd name="T4" fmla="*/ 0 w 72"/>
                <a:gd name="T5" fmla="*/ 0 h 72"/>
                <a:gd name="T6" fmla="*/ 0 w 72"/>
                <a:gd name="T7" fmla="*/ 0 h 72"/>
                <a:gd name="T8" fmla="*/ 0 w 72"/>
                <a:gd name="T9" fmla="*/ 0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" h="72">
                  <a:moveTo>
                    <a:pt x="0" y="36"/>
                  </a:moveTo>
                  <a:lnTo>
                    <a:pt x="36" y="72"/>
                  </a:lnTo>
                  <a:lnTo>
                    <a:pt x="72" y="36"/>
                  </a:lnTo>
                  <a:lnTo>
                    <a:pt x="36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782" name="Freeform 597"/>
            <p:cNvSpPr>
              <a:spLocks/>
            </p:cNvSpPr>
            <p:nvPr/>
          </p:nvSpPr>
          <p:spPr bwMode="auto">
            <a:xfrm>
              <a:off x="2794" y="3454"/>
              <a:ext cx="15" cy="16"/>
            </a:xfrm>
            <a:custGeom>
              <a:avLst/>
              <a:gdLst>
                <a:gd name="T0" fmla="*/ 0 w 72"/>
                <a:gd name="T1" fmla="*/ 0 h 71"/>
                <a:gd name="T2" fmla="*/ 0 w 72"/>
                <a:gd name="T3" fmla="*/ 0 h 71"/>
                <a:gd name="T4" fmla="*/ 0 w 72"/>
                <a:gd name="T5" fmla="*/ 0 h 71"/>
                <a:gd name="T6" fmla="*/ 0 w 72"/>
                <a:gd name="T7" fmla="*/ 0 h 71"/>
                <a:gd name="T8" fmla="*/ 0 w 72"/>
                <a:gd name="T9" fmla="*/ 0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" h="71">
                  <a:moveTo>
                    <a:pt x="0" y="35"/>
                  </a:moveTo>
                  <a:lnTo>
                    <a:pt x="36" y="71"/>
                  </a:lnTo>
                  <a:lnTo>
                    <a:pt x="72" y="35"/>
                  </a:lnTo>
                  <a:lnTo>
                    <a:pt x="36" y="0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783" name="Freeform 598"/>
            <p:cNvSpPr>
              <a:spLocks/>
            </p:cNvSpPr>
            <p:nvPr/>
          </p:nvSpPr>
          <p:spPr bwMode="auto">
            <a:xfrm>
              <a:off x="2831" y="3465"/>
              <a:ext cx="15" cy="17"/>
            </a:xfrm>
            <a:custGeom>
              <a:avLst/>
              <a:gdLst>
                <a:gd name="T0" fmla="*/ 0 w 72"/>
                <a:gd name="T1" fmla="*/ 0 h 71"/>
                <a:gd name="T2" fmla="*/ 0 w 72"/>
                <a:gd name="T3" fmla="*/ 0 h 71"/>
                <a:gd name="T4" fmla="*/ 0 w 72"/>
                <a:gd name="T5" fmla="*/ 0 h 71"/>
                <a:gd name="T6" fmla="*/ 0 w 72"/>
                <a:gd name="T7" fmla="*/ 0 h 71"/>
                <a:gd name="T8" fmla="*/ 0 w 72"/>
                <a:gd name="T9" fmla="*/ 0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" h="71">
                  <a:moveTo>
                    <a:pt x="0" y="36"/>
                  </a:moveTo>
                  <a:lnTo>
                    <a:pt x="36" y="71"/>
                  </a:lnTo>
                  <a:lnTo>
                    <a:pt x="72" y="36"/>
                  </a:lnTo>
                  <a:lnTo>
                    <a:pt x="36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784" name="Freeform 599"/>
            <p:cNvSpPr>
              <a:spLocks/>
            </p:cNvSpPr>
            <p:nvPr/>
          </p:nvSpPr>
          <p:spPr bwMode="auto">
            <a:xfrm>
              <a:off x="2868" y="3510"/>
              <a:ext cx="15" cy="16"/>
            </a:xfrm>
            <a:custGeom>
              <a:avLst/>
              <a:gdLst>
                <a:gd name="T0" fmla="*/ 0 w 72"/>
                <a:gd name="T1" fmla="*/ 0 h 72"/>
                <a:gd name="T2" fmla="*/ 0 w 72"/>
                <a:gd name="T3" fmla="*/ 0 h 72"/>
                <a:gd name="T4" fmla="*/ 0 w 72"/>
                <a:gd name="T5" fmla="*/ 0 h 72"/>
                <a:gd name="T6" fmla="*/ 0 w 72"/>
                <a:gd name="T7" fmla="*/ 0 h 72"/>
                <a:gd name="T8" fmla="*/ 0 w 72"/>
                <a:gd name="T9" fmla="*/ 0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" h="72">
                  <a:moveTo>
                    <a:pt x="0" y="36"/>
                  </a:moveTo>
                  <a:lnTo>
                    <a:pt x="36" y="72"/>
                  </a:lnTo>
                  <a:lnTo>
                    <a:pt x="72" y="36"/>
                  </a:lnTo>
                  <a:lnTo>
                    <a:pt x="36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785" name="Freeform 600"/>
            <p:cNvSpPr>
              <a:spLocks/>
            </p:cNvSpPr>
            <p:nvPr/>
          </p:nvSpPr>
          <p:spPr bwMode="auto">
            <a:xfrm>
              <a:off x="2905" y="3510"/>
              <a:ext cx="15" cy="16"/>
            </a:xfrm>
            <a:custGeom>
              <a:avLst/>
              <a:gdLst>
                <a:gd name="T0" fmla="*/ 0 w 71"/>
                <a:gd name="T1" fmla="*/ 0 h 72"/>
                <a:gd name="T2" fmla="*/ 0 w 71"/>
                <a:gd name="T3" fmla="*/ 0 h 72"/>
                <a:gd name="T4" fmla="*/ 0 w 71"/>
                <a:gd name="T5" fmla="*/ 0 h 72"/>
                <a:gd name="T6" fmla="*/ 0 w 71"/>
                <a:gd name="T7" fmla="*/ 0 h 72"/>
                <a:gd name="T8" fmla="*/ 0 w 71"/>
                <a:gd name="T9" fmla="*/ 0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1" h="72">
                  <a:moveTo>
                    <a:pt x="0" y="36"/>
                  </a:moveTo>
                  <a:lnTo>
                    <a:pt x="35" y="72"/>
                  </a:lnTo>
                  <a:lnTo>
                    <a:pt x="71" y="36"/>
                  </a:lnTo>
                  <a:lnTo>
                    <a:pt x="35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786" name="Freeform 601"/>
            <p:cNvSpPr>
              <a:spLocks/>
            </p:cNvSpPr>
            <p:nvPr/>
          </p:nvSpPr>
          <p:spPr bwMode="auto">
            <a:xfrm>
              <a:off x="2942" y="3516"/>
              <a:ext cx="15" cy="16"/>
            </a:xfrm>
            <a:custGeom>
              <a:avLst/>
              <a:gdLst>
                <a:gd name="T0" fmla="*/ 0 w 72"/>
                <a:gd name="T1" fmla="*/ 0 h 72"/>
                <a:gd name="T2" fmla="*/ 0 w 72"/>
                <a:gd name="T3" fmla="*/ 0 h 72"/>
                <a:gd name="T4" fmla="*/ 0 w 72"/>
                <a:gd name="T5" fmla="*/ 0 h 72"/>
                <a:gd name="T6" fmla="*/ 0 w 72"/>
                <a:gd name="T7" fmla="*/ 0 h 72"/>
                <a:gd name="T8" fmla="*/ 0 w 72"/>
                <a:gd name="T9" fmla="*/ 0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" h="72">
                  <a:moveTo>
                    <a:pt x="0" y="36"/>
                  </a:moveTo>
                  <a:lnTo>
                    <a:pt x="36" y="72"/>
                  </a:lnTo>
                  <a:lnTo>
                    <a:pt x="72" y="36"/>
                  </a:lnTo>
                  <a:lnTo>
                    <a:pt x="36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787" name="Freeform 602"/>
            <p:cNvSpPr>
              <a:spLocks/>
            </p:cNvSpPr>
            <p:nvPr/>
          </p:nvSpPr>
          <p:spPr bwMode="auto">
            <a:xfrm>
              <a:off x="2978" y="3522"/>
              <a:ext cx="16" cy="16"/>
            </a:xfrm>
            <a:custGeom>
              <a:avLst/>
              <a:gdLst>
                <a:gd name="T0" fmla="*/ 0 w 71"/>
                <a:gd name="T1" fmla="*/ 0 h 71"/>
                <a:gd name="T2" fmla="*/ 0 w 71"/>
                <a:gd name="T3" fmla="*/ 0 h 71"/>
                <a:gd name="T4" fmla="*/ 0 w 71"/>
                <a:gd name="T5" fmla="*/ 0 h 71"/>
                <a:gd name="T6" fmla="*/ 0 w 71"/>
                <a:gd name="T7" fmla="*/ 0 h 71"/>
                <a:gd name="T8" fmla="*/ 0 w 71"/>
                <a:gd name="T9" fmla="*/ 0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1" h="71">
                  <a:moveTo>
                    <a:pt x="0" y="35"/>
                  </a:moveTo>
                  <a:lnTo>
                    <a:pt x="35" y="71"/>
                  </a:lnTo>
                  <a:lnTo>
                    <a:pt x="71" y="35"/>
                  </a:lnTo>
                  <a:lnTo>
                    <a:pt x="35" y="0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788" name="Freeform 603"/>
            <p:cNvSpPr>
              <a:spLocks/>
            </p:cNvSpPr>
            <p:nvPr/>
          </p:nvSpPr>
          <p:spPr bwMode="auto">
            <a:xfrm>
              <a:off x="3016" y="3516"/>
              <a:ext cx="15" cy="17"/>
            </a:xfrm>
            <a:custGeom>
              <a:avLst/>
              <a:gdLst>
                <a:gd name="T0" fmla="*/ 0 w 71"/>
                <a:gd name="T1" fmla="*/ 0 h 71"/>
                <a:gd name="T2" fmla="*/ 0 w 71"/>
                <a:gd name="T3" fmla="*/ 0 h 71"/>
                <a:gd name="T4" fmla="*/ 0 w 71"/>
                <a:gd name="T5" fmla="*/ 0 h 71"/>
                <a:gd name="T6" fmla="*/ 0 w 71"/>
                <a:gd name="T7" fmla="*/ 0 h 71"/>
                <a:gd name="T8" fmla="*/ 0 w 71"/>
                <a:gd name="T9" fmla="*/ 0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1" h="71">
                  <a:moveTo>
                    <a:pt x="0" y="35"/>
                  </a:moveTo>
                  <a:lnTo>
                    <a:pt x="35" y="71"/>
                  </a:lnTo>
                  <a:lnTo>
                    <a:pt x="71" y="35"/>
                  </a:lnTo>
                  <a:lnTo>
                    <a:pt x="35" y="0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789" name="Freeform 604"/>
            <p:cNvSpPr>
              <a:spLocks/>
            </p:cNvSpPr>
            <p:nvPr/>
          </p:nvSpPr>
          <p:spPr bwMode="auto">
            <a:xfrm>
              <a:off x="3052" y="3544"/>
              <a:ext cx="16" cy="16"/>
            </a:xfrm>
            <a:custGeom>
              <a:avLst/>
              <a:gdLst>
                <a:gd name="T0" fmla="*/ 0 w 71"/>
                <a:gd name="T1" fmla="*/ 0 h 71"/>
                <a:gd name="T2" fmla="*/ 0 w 71"/>
                <a:gd name="T3" fmla="*/ 0 h 71"/>
                <a:gd name="T4" fmla="*/ 0 w 71"/>
                <a:gd name="T5" fmla="*/ 0 h 71"/>
                <a:gd name="T6" fmla="*/ 0 w 71"/>
                <a:gd name="T7" fmla="*/ 0 h 71"/>
                <a:gd name="T8" fmla="*/ 0 w 71"/>
                <a:gd name="T9" fmla="*/ 0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1" h="71">
                  <a:moveTo>
                    <a:pt x="0" y="35"/>
                  </a:moveTo>
                  <a:lnTo>
                    <a:pt x="35" y="71"/>
                  </a:lnTo>
                  <a:lnTo>
                    <a:pt x="71" y="35"/>
                  </a:lnTo>
                  <a:lnTo>
                    <a:pt x="35" y="0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790" name="Freeform 605"/>
            <p:cNvSpPr>
              <a:spLocks/>
            </p:cNvSpPr>
            <p:nvPr/>
          </p:nvSpPr>
          <p:spPr bwMode="auto">
            <a:xfrm>
              <a:off x="3089" y="3570"/>
              <a:ext cx="16" cy="16"/>
            </a:xfrm>
            <a:custGeom>
              <a:avLst/>
              <a:gdLst>
                <a:gd name="T0" fmla="*/ 0 w 71"/>
                <a:gd name="T1" fmla="*/ 0 h 72"/>
                <a:gd name="T2" fmla="*/ 0 w 71"/>
                <a:gd name="T3" fmla="*/ 0 h 72"/>
                <a:gd name="T4" fmla="*/ 0 w 71"/>
                <a:gd name="T5" fmla="*/ 0 h 72"/>
                <a:gd name="T6" fmla="*/ 0 w 71"/>
                <a:gd name="T7" fmla="*/ 0 h 72"/>
                <a:gd name="T8" fmla="*/ 0 w 71"/>
                <a:gd name="T9" fmla="*/ 0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1" h="72">
                  <a:moveTo>
                    <a:pt x="0" y="36"/>
                  </a:moveTo>
                  <a:lnTo>
                    <a:pt x="35" y="72"/>
                  </a:lnTo>
                  <a:lnTo>
                    <a:pt x="71" y="36"/>
                  </a:lnTo>
                  <a:lnTo>
                    <a:pt x="35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791" name="Freeform 606"/>
            <p:cNvSpPr>
              <a:spLocks/>
            </p:cNvSpPr>
            <p:nvPr/>
          </p:nvSpPr>
          <p:spPr bwMode="auto">
            <a:xfrm>
              <a:off x="3126" y="3586"/>
              <a:ext cx="16" cy="16"/>
            </a:xfrm>
            <a:custGeom>
              <a:avLst/>
              <a:gdLst>
                <a:gd name="T0" fmla="*/ 0 w 71"/>
                <a:gd name="T1" fmla="*/ 0 h 71"/>
                <a:gd name="T2" fmla="*/ 0 w 71"/>
                <a:gd name="T3" fmla="*/ 0 h 71"/>
                <a:gd name="T4" fmla="*/ 0 w 71"/>
                <a:gd name="T5" fmla="*/ 0 h 71"/>
                <a:gd name="T6" fmla="*/ 0 w 71"/>
                <a:gd name="T7" fmla="*/ 0 h 71"/>
                <a:gd name="T8" fmla="*/ 0 w 71"/>
                <a:gd name="T9" fmla="*/ 0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1" h="71">
                  <a:moveTo>
                    <a:pt x="0" y="36"/>
                  </a:moveTo>
                  <a:lnTo>
                    <a:pt x="35" y="71"/>
                  </a:lnTo>
                  <a:lnTo>
                    <a:pt x="71" y="36"/>
                  </a:lnTo>
                  <a:lnTo>
                    <a:pt x="35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792" name="Freeform 607"/>
            <p:cNvSpPr>
              <a:spLocks/>
            </p:cNvSpPr>
            <p:nvPr/>
          </p:nvSpPr>
          <p:spPr bwMode="auto">
            <a:xfrm>
              <a:off x="3163" y="3588"/>
              <a:ext cx="16" cy="16"/>
            </a:xfrm>
            <a:custGeom>
              <a:avLst/>
              <a:gdLst>
                <a:gd name="T0" fmla="*/ 0 w 71"/>
                <a:gd name="T1" fmla="*/ 0 h 71"/>
                <a:gd name="T2" fmla="*/ 0 w 71"/>
                <a:gd name="T3" fmla="*/ 0 h 71"/>
                <a:gd name="T4" fmla="*/ 0 w 71"/>
                <a:gd name="T5" fmla="*/ 0 h 71"/>
                <a:gd name="T6" fmla="*/ 0 w 71"/>
                <a:gd name="T7" fmla="*/ 0 h 71"/>
                <a:gd name="T8" fmla="*/ 0 w 71"/>
                <a:gd name="T9" fmla="*/ 0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1" h="71">
                  <a:moveTo>
                    <a:pt x="0" y="35"/>
                  </a:moveTo>
                  <a:lnTo>
                    <a:pt x="35" y="71"/>
                  </a:lnTo>
                  <a:lnTo>
                    <a:pt x="71" y="35"/>
                  </a:lnTo>
                  <a:lnTo>
                    <a:pt x="35" y="0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793" name="Freeform 608"/>
            <p:cNvSpPr>
              <a:spLocks/>
            </p:cNvSpPr>
            <p:nvPr/>
          </p:nvSpPr>
          <p:spPr bwMode="auto">
            <a:xfrm>
              <a:off x="3201" y="3604"/>
              <a:ext cx="15" cy="16"/>
            </a:xfrm>
            <a:custGeom>
              <a:avLst/>
              <a:gdLst>
                <a:gd name="T0" fmla="*/ 0 w 71"/>
                <a:gd name="T1" fmla="*/ 0 h 72"/>
                <a:gd name="T2" fmla="*/ 0 w 71"/>
                <a:gd name="T3" fmla="*/ 0 h 72"/>
                <a:gd name="T4" fmla="*/ 0 w 71"/>
                <a:gd name="T5" fmla="*/ 0 h 72"/>
                <a:gd name="T6" fmla="*/ 0 w 71"/>
                <a:gd name="T7" fmla="*/ 0 h 72"/>
                <a:gd name="T8" fmla="*/ 0 w 71"/>
                <a:gd name="T9" fmla="*/ 0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1" h="72">
                  <a:moveTo>
                    <a:pt x="0" y="36"/>
                  </a:moveTo>
                  <a:lnTo>
                    <a:pt x="35" y="72"/>
                  </a:lnTo>
                  <a:lnTo>
                    <a:pt x="71" y="36"/>
                  </a:lnTo>
                  <a:lnTo>
                    <a:pt x="35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794" name="Freeform 609"/>
            <p:cNvSpPr>
              <a:spLocks/>
            </p:cNvSpPr>
            <p:nvPr/>
          </p:nvSpPr>
          <p:spPr bwMode="auto">
            <a:xfrm>
              <a:off x="3237" y="3634"/>
              <a:ext cx="15" cy="16"/>
            </a:xfrm>
            <a:custGeom>
              <a:avLst/>
              <a:gdLst>
                <a:gd name="T0" fmla="*/ 0 w 71"/>
                <a:gd name="T1" fmla="*/ 0 h 72"/>
                <a:gd name="T2" fmla="*/ 0 w 71"/>
                <a:gd name="T3" fmla="*/ 0 h 72"/>
                <a:gd name="T4" fmla="*/ 0 w 71"/>
                <a:gd name="T5" fmla="*/ 0 h 72"/>
                <a:gd name="T6" fmla="*/ 0 w 71"/>
                <a:gd name="T7" fmla="*/ 0 h 72"/>
                <a:gd name="T8" fmla="*/ 0 w 71"/>
                <a:gd name="T9" fmla="*/ 0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1" h="72">
                  <a:moveTo>
                    <a:pt x="0" y="36"/>
                  </a:moveTo>
                  <a:lnTo>
                    <a:pt x="35" y="72"/>
                  </a:lnTo>
                  <a:lnTo>
                    <a:pt x="71" y="36"/>
                  </a:lnTo>
                  <a:lnTo>
                    <a:pt x="35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795" name="Freeform 610"/>
            <p:cNvSpPr>
              <a:spLocks/>
            </p:cNvSpPr>
            <p:nvPr/>
          </p:nvSpPr>
          <p:spPr bwMode="auto">
            <a:xfrm>
              <a:off x="3274" y="3633"/>
              <a:ext cx="16" cy="17"/>
            </a:xfrm>
            <a:custGeom>
              <a:avLst/>
              <a:gdLst>
                <a:gd name="T0" fmla="*/ 0 w 71"/>
                <a:gd name="T1" fmla="*/ 0 h 71"/>
                <a:gd name="T2" fmla="*/ 0 w 71"/>
                <a:gd name="T3" fmla="*/ 0 h 71"/>
                <a:gd name="T4" fmla="*/ 0 w 71"/>
                <a:gd name="T5" fmla="*/ 0 h 71"/>
                <a:gd name="T6" fmla="*/ 0 w 71"/>
                <a:gd name="T7" fmla="*/ 0 h 71"/>
                <a:gd name="T8" fmla="*/ 0 w 71"/>
                <a:gd name="T9" fmla="*/ 0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1" h="71">
                  <a:moveTo>
                    <a:pt x="0" y="35"/>
                  </a:moveTo>
                  <a:lnTo>
                    <a:pt x="35" y="71"/>
                  </a:lnTo>
                  <a:lnTo>
                    <a:pt x="71" y="35"/>
                  </a:lnTo>
                  <a:lnTo>
                    <a:pt x="35" y="0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796" name="Freeform 611"/>
            <p:cNvSpPr>
              <a:spLocks/>
            </p:cNvSpPr>
            <p:nvPr/>
          </p:nvSpPr>
          <p:spPr bwMode="auto">
            <a:xfrm>
              <a:off x="3311" y="3686"/>
              <a:ext cx="16" cy="16"/>
            </a:xfrm>
            <a:custGeom>
              <a:avLst/>
              <a:gdLst>
                <a:gd name="T0" fmla="*/ 0 w 71"/>
                <a:gd name="T1" fmla="*/ 0 h 71"/>
                <a:gd name="T2" fmla="*/ 0 w 71"/>
                <a:gd name="T3" fmla="*/ 0 h 71"/>
                <a:gd name="T4" fmla="*/ 0 w 71"/>
                <a:gd name="T5" fmla="*/ 0 h 71"/>
                <a:gd name="T6" fmla="*/ 0 w 71"/>
                <a:gd name="T7" fmla="*/ 0 h 71"/>
                <a:gd name="T8" fmla="*/ 0 w 71"/>
                <a:gd name="T9" fmla="*/ 0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1" h="71">
                  <a:moveTo>
                    <a:pt x="0" y="35"/>
                  </a:moveTo>
                  <a:lnTo>
                    <a:pt x="35" y="71"/>
                  </a:lnTo>
                  <a:lnTo>
                    <a:pt x="71" y="35"/>
                  </a:lnTo>
                  <a:lnTo>
                    <a:pt x="35" y="0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797" name="Freeform 612"/>
            <p:cNvSpPr>
              <a:spLocks/>
            </p:cNvSpPr>
            <p:nvPr/>
          </p:nvSpPr>
          <p:spPr bwMode="auto">
            <a:xfrm>
              <a:off x="3348" y="3676"/>
              <a:ext cx="16" cy="17"/>
            </a:xfrm>
            <a:custGeom>
              <a:avLst/>
              <a:gdLst>
                <a:gd name="T0" fmla="*/ 0 w 71"/>
                <a:gd name="T1" fmla="*/ 0 h 72"/>
                <a:gd name="T2" fmla="*/ 0 w 71"/>
                <a:gd name="T3" fmla="*/ 0 h 72"/>
                <a:gd name="T4" fmla="*/ 0 w 71"/>
                <a:gd name="T5" fmla="*/ 0 h 72"/>
                <a:gd name="T6" fmla="*/ 0 w 71"/>
                <a:gd name="T7" fmla="*/ 0 h 72"/>
                <a:gd name="T8" fmla="*/ 0 w 71"/>
                <a:gd name="T9" fmla="*/ 0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1" h="72">
                  <a:moveTo>
                    <a:pt x="0" y="36"/>
                  </a:moveTo>
                  <a:lnTo>
                    <a:pt x="36" y="72"/>
                  </a:lnTo>
                  <a:lnTo>
                    <a:pt x="71" y="36"/>
                  </a:lnTo>
                  <a:lnTo>
                    <a:pt x="36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798" name="Freeform 613"/>
            <p:cNvSpPr>
              <a:spLocks/>
            </p:cNvSpPr>
            <p:nvPr/>
          </p:nvSpPr>
          <p:spPr bwMode="auto">
            <a:xfrm>
              <a:off x="3385" y="3693"/>
              <a:ext cx="16" cy="16"/>
            </a:xfrm>
            <a:custGeom>
              <a:avLst/>
              <a:gdLst>
                <a:gd name="T0" fmla="*/ 0 w 71"/>
                <a:gd name="T1" fmla="*/ 0 h 71"/>
                <a:gd name="T2" fmla="*/ 0 w 71"/>
                <a:gd name="T3" fmla="*/ 0 h 71"/>
                <a:gd name="T4" fmla="*/ 0 w 71"/>
                <a:gd name="T5" fmla="*/ 0 h 71"/>
                <a:gd name="T6" fmla="*/ 0 w 71"/>
                <a:gd name="T7" fmla="*/ 0 h 71"/>
                <a:gd name="T8" fmla="*/ 0 w 71"/>
                <a:gd name="T9" fmla="*/ 0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1" h="71">
                  <a:moveTo>
                    <a:pt x="0" y="36"/>
                  </a:moveTo>
                  <a:lnTo>
                    <a:pt x="35" y="71"/>
                  </a:lnTo>
                  <a:lnTo>
                    <a:pt x="71" y="36"/>
                  </a:lnTo>
                  <a:lnTo>
                    <a:pt x="35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799" name="Freeform 614"/>
            <p:cNvSpPr>
              <a:spLocks/>
            </p:cNvSpPr>
            <p:nvPr/>
          </p:nvSpPr>
          <p:spPr bwMode="auto">
            <a:xfrm>
              <a:off x="3422" y="3704"/>
              <a:ext cx="16" cy="16"/>
            </a:xfrm>
            <a:custGeom>
              <a:avLst/>
              <a:gdLst>
                <a:gd name="T0" fmla="*/ 0 w 71"/>
                <a:gd name="T1" fmla="*/ 0 h 71"/>
                <a:gd name="T2" fmla="*/ 0 w 71"/>
                <a:gd name="T3" fmla="*/ 0 h 71"/>
                <a:gd name="T4" fmla="*/ 0 w 71"/>
                <a:gd name="T5" fmla="*/ 0 h 71"/>
                <a:gd name="T6" fmla="*/ 0 w 71"/>
                <a:gd name="T7" fmla="*/ 0 h 71"/>
                <a:gd name="T8" fmla="*/ 0 w 71"/>
                <a:gd name="T9" fmla="*/ 0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1" h="71">
                  <a:moveTo>
                    <a:pt x="0" y="35"/>
                  </a:moveTo>
                  <a:lnTo>
                    <a:pt x="35" y="71"/>
                  </a:lnTo>
                  <a:lnTo>
                    <a:pt x="71" y="35"/>
                  </a:lnTo>
                  <a:lnTo>
                    <a:pt x="35" y="0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800" name="Freeform 615"/>
            <p:cNvSpPr>
              <a:spLocks/>
            </p:cNvSpPr>
            <p:nvPr/>
          </p:nvSpPr>
          <p:spPr bwMode="auto">
            <a:xfrm>
              <a:off x="3459" y="3708"/>
              <a:ext cx="15" cy="16"/>
            </a:xfrm>
            <a:custGeom>
              <a:avLst/>
              <a:gdLst>
                <a:gd name="T0" fmla="*/ 0 w 71"/>
                <a:gd name="T1" fmla="*/ 0 h 72"/>
                <a:gd name="T2" fmla="*/ 0 w 71"/>
                <a:gd name="T3" fmla="*/ 0 h 72"/>
                <a:gd name="T4" fmla="*/ 0 w 71"/>
                <a:gd name="T5" fmla="*/ 0 h 72"/>
                <a:gd name="T6" fmla="*/ 0 w 71"/>
                <a:gd name="T7" fmla="*/ 0 h 72"/>
                <a:gd name="T8" fmla="*/ 0 w 71"/>
                <a:gd name="T9" fmla="*/ 0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1" h="72">
                  <a:moveTo>
                    <a:pt x="0" y="36"/>
                  </a:moveTo>
                  <a:lnTo>
                    <a:pt x="36" y="72"/>
                  </a:lnTo>
                  <a:lnTo>
                    <a:pt x="71" y="36"/>
                  </a:lnTo>
                  <a:lnTo>
                    <a:pt x="36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801" name="Freeform 616"/>
            <p:cNvSpPr>
              <a:spLocks/>
            </p:cNvSpPr>
            <p:nvPr/>
          </p:nvSpPr>
          <p:spPr bwMode="auto">
            <a:xfrm>
              <a:off x="3496" y="3752"/>
              <a:ext cx="16" cy="17"/>
            </a:xfrm>
            <a:custGeom>
              <a:avLst/>
              <a:gdLst>
                <a:gd name="T0" fmla="*/ 0 w 71"/>
                <a:gd name="T1" fmla="*/ 0 h 71"/>
                <a:gd name="T2" fmla="*/ 0 w 71"/>
                <a:gd name="T3" fmla="*/ 0 h 71"/>
                <a:gd name="T4" fmla="*/ 0 w 71"/>
                <a:gd name="T5" fmla="*/ 0 h 71"/>
                <a:gd name="T6" fmla="*/ 0 w 71"/>
                <a:gd name="T7" fmla="*/ 0 h 71"/>
                <a:gd name="T8" fmla="*/ 0 w 71"/>
                <a:gd name="T9" fmla="*/ 0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1" h="71">
                  <a:moveTo>
                    <a:pt x="0" y="36"/>
                  </a:moveTo>
                  <a:lnTo>
                    <a:pt x="36" y="71"/>
                  </a:lnTo>
                  <a:lnTo>
                    <a:pt x="71" y="36"/>
                  </a:lnTo>
                  <a:lnTo>
                    <a:pt x="36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802" name="Freeform 617"/>
            <p:cNvSpPr>
              <a:spLocks/>
            </p:cNvSpPr>
            <p:nvPr/>
          </p:nvSpPr>
          <p:spPr bwMode="auto">
            <a:xfrm>
              <a:off x="3533" y="3756"/>
              <a:ext cx="15" cy="17"/>
            </a:xfrm>
            <a:custGeom>
              <a:avLst/>
              <a:gdLst>
                <a:gd name="T0" fmla="*/ 0 w 71"/>
                <a:gd name="T1" fmla="*/ 0 h 71"/>
                <a:gd name="T2" fmla="*/ 0 w 71"/>
                <a:gd name="T3" fmla="*/ 0 h 71"/>
                <a:gd name="T4" fmla="*/ 0 w 71"/>
                <a:gd name="T5" fmla="*/ 0 h 71"/>
                <a:gd name="T6" fmla="*/ 0 w 71"/>
                <a:gd name="T7" fmla="*/ 0 h 71"/>
                <a:gd name="T8" fmla="*/ 0 w 71"/>
                <a:gd name="T9" fmla="*/ 0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1" h="71">
                  <a:moveTo>
                    <a:pt x="0" y="35"/>
                  </a:moveTo>
                  <a:lnTo>
                    <a:pt x="35" y="71"/>
                  </a:lnTo>
                  <a:lnTo>
                    <a:pt x="71" y="35"/>
                  </a:lnTo>
                  <a:lnTo>
                    <a:pt x="35" y="0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803" name="Freeform 618"/>
            <p:cNvSpPr>
              <a:spLocks/>
            </p:cNvSpPr>
            <p:nvPr/>
          </p:nvSpPr>
          <p:spPr bwMode="auto">
            <a:xfrm>
              <a:off x="3570" y="3764"/>
              <a:ext cx="16" cy="16"/>
            </a:xfrm>
            <a:custGeom>
              <a:avLst/>
              <a:gdLst>
                <a:gd name="T0" fmla="*/ 0 w 71"/>
                <a:gd name="T1" fmla="*/ 0 h 71"/>
                <a:gd name="T2" fmla="*/ 0 w 71"/>
                <a:gd name="T3" fmla="*/ 0 h 71"/>
                <a:gd name="T4" fmla="*/ 0 w 71"/>
                <a:gd name="T5" fmla="*/ 0 h 71"/>
                <a:gd name="T6" fmla="*/ 0 w 71"/>
                <a:gd name="T7" fmla="*/ 0 h 71"/>
                <a:gd name="T8" fmla="*/ 0 w 71"/>
                <a:gd name="T9" fmla="*/ 0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1" h="71">
                  <a:moveTo>
                    <a:pt x="0" y="35"/>
                  </a:moveTo>
                  <a:lnTo>
                    <a:pt x="36" y="71"/>
                  </a:lnTo>
                  <a:lnTo>
                    <a:pt x="71" y="35"/>
                  </a:lnTo>
                  <a:lnTo>
                    <a:pt x="36" y="0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804" name="Freeform 619"/>
            <p:cNvSpPr>
              <a:spLocks/>
            </p:cNvSpPr>
            <p:nvPr/>
          </p:nvSpPr>
          <p:spPr bwMode="auto">
            <a:xfrm>
              <a:off x="3607" y="3781"/>
              <a:ext cx="15" cy="17"/>
            </a:xfrm>
            <a:custGeom>
              <a:avLst/>
              <a:gdLst>
                <a:gd name="T0" fmla="*/ 0 w 71"/>
                <a:gd name="T1" fmla="*/ 0 h 71"/>
                <a:gd name="T2" fmla="*/ 0 w 71"/>
                <a:gd name="T3" fmla="*/ 0 h 71"/>
                <a:gd name="T4" fmla="*/ 0 w 71"/>
                <a:gd name="T5" fmla="*/ 0 h 71"/>
                <a:gd name="T6" fmla="*/ 0 w 71"/>
                <a:gd name="T7" fmla="*/ 0 h 71"/>
                <a:gd name="T8" fmla="*/ 0 w 71"/>
                <a:gd name="T9" fmla="*/ 0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1" h="71">
                  <a:moveTo>
                    <a:pt x="0" y="36"/>
                  </a:moveTo>
                  <a:lnTo>
                    <a:pt x="36" y="71"/>
                  </a:lnTo>
                  <a:lnTo>
                    <a:pt x="71" y="36"/>
                  </a:lnTo>
                  <a:lnTo>
                    <a:pt x="36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805" name="Freeform 620"/>
            <p:cNvSpPr>
              <a:spLocks/>
            </p:cNvSpPr>
            <p:nvPr/>
          </p:nvSpPr>
          <p:spPr bwMode="auto">
            <a:xfrm>
              <a:off x="3644" y="3788"/>
              <a:ext cx="15" cy="16"/>
            </a:xfrm>
            <a:custGeom>
              <a:avLst/>
              <a:gdLst>
                <a:gd name="T0" fmla="*/ 0 w 71"/>
                <a:gd name="T1" fmla="*/ 0 h 71"/>
                <a:gd name="T2" fmla="*/ 0 w 71"/>
                <a:gd name="T3" fmla="*/ 0 h 71"/>
                <a:gd name="T4" fmla="*/ 0 w 71"/>
                <a:gd name="T5" fmla="*/ 0 h 71"/>
                <a:gd name="T6" fmla="*/ 0 w 71"/>
                <a:gd name="T7" fmla="*/ 0 h 71"/>
                <a:gd name="T8" fmla="*/ 0 w 71"/>
                <a:gd name="T9" fmla="*/ 0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1" h="71">
                  <a:moveTo>
                    <a:pt x="0" y="35"/>
                  </a:moveTo>
                  <a:lnTo>
                    <a:pt x="36" y="71"/>
                  </a:lnTo>
                  <a:lnTo>
                    <a:pt x="71" y="35"/>
                  </a:lnTo>
                  <a:lnTo>
                    <a:pt x="36" y="0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806" name="Freeform 621"/>
            <p:cNvSpPr>
              <a:spLocks/>
            </p:cNvSpPr>
            <p:nvPr/>
          </p:nvSpPr>
          <p:spPr bwMode="auto">
            <a:xfrm>
              <a:off x="3680" y="3792"/>
              <a:ext cx="16" cy="16"/>
            </a:xfrm>
            <a:custGeom>
              <a:avLst/>
              <a:gdLst>
                <a:gd name="T0" fmla="*/ 0 w 71"/>
                <a:gd name="T1" fmla="*/ 0 h 72"/>
                <a:gd name="T2" fmla="*/ 0 w 71"/>
                <a:gd name="T3" fmla="*/ 0 h 72"/>
                <a:gd name="T4" fmla="*/ 0 w 71"/>
                <a:gd name="T5" fmla="*/ 0 h 72"/>
                <a:gd name="T6" fmla="*/ 0 w 71"/>
                <a:gd name="T7" fmla="*/ 0 h 72"/>
                <a:gd name="T8" fmla="*/ 0 w 71"/>
                <a:gd name="T9" fmla="*/ 0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1" h="72">
                  <a:moveTo>
                    <a:pt x="0" y="36"/>
                  </a:moveTo>
                  <a:lnTo>
                    <a:pt x="36" y="72"/>
                  </a:lnTo>
                  <a:lnTo>
                    <a:pt x="71" y="36"/>
                  </a:lnTo>
                  <a:lnTo>
                    <a:pt x="36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807" name="Freeform 622"/>
            <p:cNvSpPr>
              <a:spLocks/>
            </p:cNvSpPr>
            <p:nvPr/>
          </p:nvSpPr>
          <p:spPr bwMode="auto">
            <a:xfrm>
              <a:off x="3718" y="3810"/>
              <a:ext cx="15" cy="16"/>
            </a:xfrm>
            <a:custGeom>
              <a:avLst/>
              <a:gdLst>
                <a:gd name="T0" fmla="*/ 0 w 71"/>
                <a:gd name="T1" fmla="*/ 0 h 71"/>
                <a:gd name="T2" fmla="*/ 0 w 71"/>
                <a:gd name="T3" fmla="*/ 0 h 71"/>
                <a:gd name="T4" fmla="*/ 0 w 71"/>
                <a:gd name="T5" fmla="*/ 0 h 71"/>
                <a:gd name="T6" fmla="*/ 0 w 71"/>
                <a:gd name="T7" fmla="*/ 0 h 71"/>
                <a:gd name="T8" fmla="*/ 0 w 71"/>
                <a:gd name="T9" fmla="*/ 0 h 7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1" h="71">
                  <a:moveTo>
                    <a:pt x="0" y="36"/>
                  </a:moveTo>
                  <a:lnTo>
                    <a:pt x="36" y="71"/>
                  </a:lnTo>
                  <a:lnTo>
                    <a:pt x="71" y="36"/>
                  </a:lnTo>
                  <a:lnTo>
                    <a:pt x="36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808" name="Freeform 623"/>
            <p:cNvSpPr>
              <a:spLocks/>
            </p:cNvSpPr>
            <p:nvPr/>
          </p:nvSpPr>
          <p:spPr bwMode="auto">
            <a:xfrm>
              <a:off x="3755" y="3817"/>
              <a:ext cx="15" cy="17"/>
            </a:xfrm>
            <a:custGeom>
              <a:avLst/>
              <a:gdLst>
                <a:gd name="T0" fmla="*/ 0 w 71"/>
                <a:gd name="T1" fmla="*/ 0 h 72"/>
                <a:gd name="T2" fmla="*/ 0 w 71"/>
                <a:gd name="T3" fmla="*/ 0 h 72"/>
                <a:gd name="T4" fmla="*/ 0 w 71"/>
                <a:gd name="T5" fmla="*/ 0 h 72"/>
                <a:gd name="T6" fmla="*/ 0 w 71"/>
                <a:gd name="T7" fmla="*/ 0 h 72"/>
                <a:gd name="T8" fmla="*/ 0 w 71"/>
                <a:gd name="T9" fmla="*/ 0 h 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1" h="72">
                  <a:moveTo>
                    <a:pt x="0" y="36"/>
                  </a:moveTo>
                  <a:lnTo>
                    <a:pt x="36" y="72"/>
                  </a:lnTo>
                  <a:lnTo>
                    <a:pt x="71" y="36"/>
                  </a:lnTo>
                  <a:lnTo>
                    <a:pt x="36" y="0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809" name="Freeform 624"/>
            <p:cNvSpPr>
              <a:spLocks/>
            </p:cNvSpPr>
            <p:nvPr/>
          </p:nvSpPr>
          <p:spPr bwMode="auto">
            <a:xfrm>
              <a:off x="2609" y="2872"/>
              <a:ext cx="15" cy="17"/>
            </a:xfrm>
            <a:custGeom>
              <a:avLst/>
              <a:gdLst>
                <a:gd name="T0" fmla="*/ 0 w 72"/>
                <a:gd name="T1" fmla="*/ 0 h 72"/>
                <a:gd name="T2" fmla="*/ 0 w 72"/>
                <a:gd name="T3" fmla="*/ 0 h 72"/>
                <a:gd name="T4" fmla="*/ 0 w 72"/>
                <a:gd name="T5" fmla="*/ 0 h 72"/>
                <a:gd name="T6" fmla="*/ 0 w 72"/>
                <a:gd name="T7" fmla="*/ 0 h 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2" h="72">
                  <a:moveTo>
                    <a:pt x="0" y="72"/>
                  </a:moveTo>
                  <a:lnTo>
                    <a:pt x="36" y="0"/>
                  </a:lnTo>
                  <a:lnTo>
                    <a:pt x="72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810" name="Freeform 625"/>
            <p:cNvSpPr>
              <a:spLocks/>
            </p:cNvSpPr>
            <p:nvPr/>
          </p:nvSpPr>
          <p:spPr bwMode="auto">
            <a:xfrm>
              <a:off x="2646" y="2884"/>
              <a:ext cx="15" cy="17"/>
            </a:xfrm>
            <a:custGeom>
              <a:avLst/>
              <a:gdLst>
                <a:gd name="T0" fmla="*/ 0 w 72"/>
                <a:gd name="T1" fmla="*/ 0 h 71"/>
                <a:gd name="T2" fmla="*/ 0 w 72"/>
                <a:gd name="T3" fmla="*/ 0 h 71"/>
                <a:gd name="T4" fmla="*/ 0 w 72"/>
                <a:gd name="T5" fmla="*/ 0 h 71"/>
                <a:gd name="T6" fmla="*/ 0 w 72"/>
                <a:gd name="T7" fmla="*/ 0 h 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2" h="71">
                  <a:moveTo>
                    <a:pt x="0" y="71"/>
                  </a:moveTo>
                  <a:lnTo>
                    <a:pt x="36" y="0"/>
                  </a:lnTo>
                  <a:lnTo>
                    <a:pt x="72" y="71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811" name="Freeform 626"/>
            <p:cNvSpPr>
              <a:spLocks/>
            </p:cNvSpPr>
            <p:nvPr/>
          </p:nvSpPr>
          <p:spPr bwMode="auto">
            <a:xfrm>
              <a:off x="2683" y="2932"/>
              <a:ext cx="15" cy="16"/>
            </a:xfrm>
            <a:custGeom>
              <a:avLst/>
              <a:gdLst>
                <a:gd name="T0" fmla="*/ 0 w 72"/>
                <a:gd name="T1" fmla="*/ 0 h 72"/>
                <a:gd name="T2" fmla="*/ 0 w 72"/>
                <a:gd name="T3" fmla="*/ 0 h 72"/>
                <a:gd name="T4" fmla="*/ 0 w 72"/>
                <a:gd name="T5" fmla="*/ 0 h 72"/>
                <a:gd name="T6" fmla="*/ 0 w 72"/>
                <a:gd name="T7" fmla="*/ 0 h 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2" h="72">
                  <a:moveTo>
                    <a:pt x="0" y="72"/>
                  </a:moveTo>
                  <a:lnTo>
                    <a:pt x="36" y="0"/>
                  </a:lnTo>
                  <a:lnTo>
                    <a:pt x="72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812" name="Freeform 627"/>
            <p:cNvSpPr>
              <a:spLocks/>
            </p:cNvSpPr>
            <p:nvPr/>
          </p:nvSpPr>
          <p:spPr bwMode="auto">
            <a:xfrm>
              <a:off x="2720" y="2932"/>
              <a:ext cx="15" cy="16"/>
            </a:xfrm>
            <a:custGeom>
              <a:avLst/>
              <a:gdLst>
                <a:gd name="T0" fmla="*/ 0 w 72"/>
                <a:gd name="T1" fmla="*/ 0 h 72"/>
                <a:gd name="T2" fmla="*/ 0 w 72"/>
                <a:gd name="T3" fmla="*/ 0 h 72"/>
                <a:gd name="T4" fmla="*/ 0 w 72"/>
                <a:gd name="T5" fmla="*/ 0 h 72"/>
                <a:gd name="T6" fmla="*/ 0 w 72"/>
                <a:gd name="T7" fmla="*/ 0 h 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2" h="72">
                  <a:moveTo>
                    <a:pt x="0" y="72"/>
                  </a:moveTo>
                  <a:lnTo>
                    <a:pt x="36" y="0"/>
                  </a:lnTo>
                  <a:lnTo>
                    <a:pt x="72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813" name="Freeform 628"/>
            <p:cNvSpPr>
              <a:spLocks/>
            </p:cNvSpPr>
            <p:nvPr/>
          </p:nvSpPr>
          <p:spPr bwMode="auto">
            <a:xfrm>
              <a:off x="2757" y="2964"/>
              <a:ext cx="15" cy="16"/>
            </a:xfrm>
            <a:custGeom>
              <a:avLst/>
              <a:gdLst>
                <a:gd name="T0" fmla="*/ 0 w 72"/>
                <a:gd name="T1" fmla="*/ 0 h 71"/>
                <a:gd name="T2" fmla="*/ 0 w 72"/>
                <a:gd name="T3" fmla="*/ 0 h 71"/>
                <a:gd name="T4" fmla="*/ 0 w 72"/>
                <a:gd name="T5" fmla="*/ 0 h 71"/>
                <a:gd name="T6" fmla="*/ 0 w 72"/>
                <a:gd name="T7" fmla="*/ 0 h 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2" h="71">
                  <a:moveTo>
                    <a:pt x="0" y="71"/>
                  </a:moveTo>
                  <a:lnTo>
                    <a:pt x="36" y="0"/>
                  </a:lnTo>
                  <a:lnTo>
                    <a:pt x="72" y="71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814" name="Freeform 629"/>
            <p:cNvSpPr>
              <a:spLocks/>
            </p:cNvSpPr>
            <p:nvPr/>
          </p:nvSpPr>
          <p:spPr bwMode="auto">
            <a:xfrm>
              <a:off x="2794" y="2948"/>
              <a:ext cx="15" cy="16"/>
            </a:xfrm>
            <a:custGeom>
              <a:avLst/>
              <a:gdLst>
                <a:gd name="T0" fmla="*/ 0 w 72"/>
                <a:gd name="T1" fmla="*/ 0 h 71"/>
                <a:gd name="T2" fmla="*/ 0 w 72"/>
                <a:gd name="T3" fmla="*/ 0 h 71"/>
                <a:gd name="T4" fmla="*/ 0 w 72"/>
                <a:gd name="T5" fmla="*/ 0 h 71"/>
                <a:gd name="T6" fmla="*/ 0 w 72"/>
                <a:gd name="T7" fmla="*/ 0 h 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2" h="71">
                  <a:moveTo>
                    <a:pt x="0" y="71"/>
                  </a:moveTo>
                  <a:lnTo>
                    <a:pt x="36" y="0"/>
                  </a:lnTo>
                  <a:lnTo>
                    <a:pt x="72" y="71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815" name="Freeform 630"/>
            <p:cNvSpPr>
              <a:spLocks/>
            </p:cNvSpPr>
            <p:nvPr/>
          </p:nvSpPr>
          <p:spPr bwMode="auto">
            <a:xfrm>
              <a:off x="2831" y="2961"/>
              <a:ext cx="15" cy="17"/>
            </a:xfrm>
            <a:custGeom>
              <a:avLst/>
              <a:gdLst>
                <a:gd name="T0" fmla="*/ 0 w 72"/>
                <a:gd name="T1" fmla="*/ 0 h 72"/>
                <a:gd name="T2" fmla="*/ 0 w 72"/>
                <a:gd name="T3" fmla="*/ 0 h 72"/>
                <a:gd name="T4" fmla="*/ 0 w 72"/>
                <a:gd name="T5" fmla="*/ 0 h 72"/>
                <a:gd name="T6" fmla="*/ 0 w 72"/>
                <a:gd name="T7" fmla="*/ 0 h 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2" h="72">
                  <a:moveTo>
                    <a:pt x="0" y="72"/>
                  </a:moveTo>
                  <a:lnTo>
                    <a:pt x="36" y="0"/>
                  </a:lnTo>
                  <a:lnTo>
                    <a:pt x="72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816" name="Freeform 631"/>
            <p:cNvSpPr>
              <a:spLocks/>
            </p:cNvSpPr>
            <p:nvPr/>
          </p:nvSpPr>
          <p:spPr bwMode="auto">
            <a:xfrm>
              <a:off x="2868" y="3022"/>
              <a:ext cx="15" cy="17"/>
            </a:xfrm>
            <a:custGeom>
              <a:avLst/>
              <a:gdLst>
                <a:gd name="T0" fmla="*/ 0 w 72"/>
                <a:gd name="T1" fmla="*/ 0 h 72"/>
                <a:gd name="T2" fmla="*/ 0 w 72"/>
                <a:gd name="T3" fmla="*/ 0 h 72"/>
                <a:gd name="T4" fmla="*/ 0 w 72"/>
                <a:gd name="T5" fmla="*/ 0 h 72"/>
                <a:gd name="T6" fmla="*/ 0 w 72"/>
                <a:gd name="T7" fmla="*/ 0 h 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2" h="72">
                  <a:moveTo>
                    <a:pt x="0" y="72"/>
                  </a:moveTo>
                  <a:lnTo>
                    <a:pt x="36" y="0"/>
                  </a:lnTo>
                  <a:lnTo>
                    <a:pt x="72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817" name="Freeform 632"/>
            <p:cNvSpPr>
              <a:spLocks/>
            </p:cNvSpPr>
            <p:nvPr/>
          </p:nvSpPr>
          <p:spPr bwMode="auto">
            <a:xfrm>
              <a:off x="2905" y="2939"/>
              <a:ext cx="15" cy="17"/>
            </a:xfrm>
            <a:custGeom>
              <a:avLst/>
              <a:gdLst>
                <a:gd name="T0" fmla="*/ 0 w 71"/>
                <a:gd name="T1" fmla="*/ 0 h 72"/>
                <a:gd name="T2" fmla="*/ 0 w 71"/>
                <a:gd name="T3" fmla="*/ 0 h 72"/>
                <a:gd name="T4" fmla="*/ 0 w 71"/>
                <a:gd name="T5" fmla="*/ 0 h 72"/>
                <a:gd name="T6" fmla="*/ 0 w 71"/>
                <a:gd name="T7" fmla="*/ 0 h 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" h="72">
                  <a:moveTo>
                    <a:pt x="0" y="72"/>
                  </a:moveTo>
                  <a:lnTo>
                    <a:pt x="35" y="0"/>
                  </a:lnTo>
                  <a:lnTo>
                    <a:pt x="71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818" name="Freeform 633"/>
            <p:cNvSpPr>
              <a:spLocks/>
            </p:cNvSpPr>
            <p:nvPr/>
          </p:nvSpPr>
          <p:spPr bwMode="auto">
            <a:xfrm>
              <a:off x="2942" y="2989"/>
              <a:ext cx="15" cy="16"/>
            </a:xfrm>
            <a:custGeom>
              <a:avLst/>
              <a:gdLst>
                <a:gd name="T0" fmla="*/ 0 w 72"/>
                <a:gd name="T1" fmla="*/ 0 h 71"/>
                <a:gd name="T2" fmla="*/ 0 w 72"/>
                <a:gd name="T3" fmla="*/ 0 h 71"/>
                <a:gd name="T4" fmla="*/ 0 w 72"/>
                <a:gd name="T5" fmla="*/ 0 h 71"/>
                <a:gd name="T6" fmla="*/ 0 w 72"/>
                <a:gd name="T7" fmla="*/ 0 h 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2" h="71">
                  <a:moveTo>
                    <a:pt x="0" y="71"/>
                  </a:moveTo>
                  <a:lnTo>
                    <a:pt x="36" y="0"/>
                  </a:lnTo>
                  <a:lnTo>
                    <a:pt x="72" y="71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819" name="Freeform 634"/>
            <p:cNvSpPr>
              <a:spLocks/>
            </p:cNvSpPr>
            <p:nvPr/>
          </p:nvSpPr>
          <p:spPr bwMode="auto">
            <a:xfrm>
              <a:off x="2978" y="2953"/>
              <a:ext cx="16" cy="16"/>
            </a:xfrm>
            <a:custGeom>
              <a:avLst/>
              <a:gdLst>
                <a:gd name="T0" fmla="*/ 0 w 71"/>
                <a:gd name="T1" fmla="*/ 0 h 72"/>
                <a:gd name="T2" fmla="*/ 0 w 71"/>
                <a:gd name="T3" fmla="*/ 0 h 72"/>
                <a:gd name="T4" fmla="*/ 0 w 71"/>
                <a:gd name="T5" fmla="*/ 0 h 72"/>
                <a:gd name="T6" fmla="*/ 0 w 71"/>
                <a:gd name="T7" fmla="*/ 0 h 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" h="72">
                  <a:moveTo>
                    <a:pt x="0" y="72"/>
                  </a:moveTo>
                  <a:lnTo>
                    <a:pt x="35" y="0"/>
                  </a:lnTo>
                  <a:lnTo>
                    <a:pt x="71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820" name="Freeform 635"/>
            <p:cNvSpPr>
              <a:spLocks/>
            </p:cNvSpPr>
            <p:nvPr/>
          </p:nvSpPr>
          <p:spPr bwMode="auto">
            <a:xfrm>
              <a:off x="3016" y="2964"/>
              <a:ext cx="15" cy="16"/>
            </a:xfrm>
            <a:custGeom>
              <a:avLst/>
              <a:gdLst>
                <a:gd name="T0" fmla="*/ 0 w 71"/>
                <a:gd name="T1" fmla="*/ 0 h 71"/>
                <a:gd name="T2" fmla="*/ 0 w 71"/>
                <a:gd name="T3" fmla="*/ 0 h 71"/>
                <a:gd name="T4" fmla="*/ 0 w 71"/>
                <a:gd name="T5" fmla="*/ 0 h 71"/>
                <a:gd name="T6" fmla="*/ 0 w 71"/>
                <a:gd name="T7" fmla="*/ 0 h 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" h="71">
                  <a:moveTo>
                    <a:pt x="0" y="71"/>
                  </a:moveTo>
                  <a:lnTo>
                    <a:pt x="35" y="0"/>
                  </a:lnTo>
                  <a:lnTo>
                    <a:pt x="71" y="71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821" name="Freeform 636"/>
            <p:cNvSpPr>
              <a:spLocks/>
            </p:cNvSpPr>
            <p:nvPr/>
          </p:nvSpPr>
          <p:spPr bwMode="auto">
            <a:xfrm>
              <a:off x="3052" y="2984"/>
              <a:ext cx="16" cy="16"/>
            </a:xfrm>
            <a:custGeom>
              <a:avLst/>
              <a:gdLst>
                <a:gd name="T0" fmla="*/ 0 w 71"/>
                <a:gd name="T1" fmla="*/ 0 h 71"/>
                <a:gd name="T2" fmla="*/ 0 w 71"/>
                <a:gd name="T3" fmla="*/ 0 h 71"/>
                <a:gd name="T4" fmla="*/ 0 w 71"/>
                <a:gd name="T5" fmla="*/ 0 h 71"/>
                <a:gd name="T6" fmla="*/ 0 w 71"/>
                <a:gd name="T7" fmla="*/ 0 h 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" h="71">
                  <a:moveTo>
                    <a:pt x="0" y="71"/>
                  </a:moveTo>
                  <a:lnTo>
                    <a:pt x="35" y="0"/>
                  </a:lnTo>
                  <a:lnTo>
                    <a:pt x="71" y="71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822" name="Freeform 637"/>
            <p:cNvSpPr>
              <a:spLocks/>
            </p:cNvSpPr>
            <p:nvPr/>
          </p:nvSpPr>
          <p:spPr bwMode="auto">
            <a:xfrm>
              <a:off x="3089" y="2963"/>
              <a:ext cx="16" cy="16"/>
            </a:xfrm>
            <a:custGeom>
              <a:avLst/>
              <a:gdLst>
                <a:gd name="T0" fmla="*/ 0 w 71"/>
                <a:gd name="T1" fmla="*/ 0 h 72"/>
                <a:gd name="T2" fmla="*/ 0 w 71"/>
                <a:gd name="T3" fmla="*/ 0 h 72"/>
                <a:gd name="T4" fmla="*/ 0 w 71"/>
                <a:gd name="T5" fmla="*/ 0 h 72"/>
                <a:gd name="T6" fmla="*/ 0 w 71"/>
                <a:gd name="T7" fmla="*/ 0 h 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" h="72">
                  <a:moveTo>
                    <a:pt x="0" y="72"/>
                  </a:moveTo>
                  <a:lnTo>
                    <a:pt x="35" y="0"/>
                  </a:lnTo>
                  <a:lnTo>
                    <a:pt x="71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823" name="Freeform 638"/>
            <p:cNvSpPr>
              <a:spLocks/>
            </p:cNvSpPr>
            <p:nvPr/>
          </p:nvSpPr>
          <p:spPr bwMode="auto">
            <a:xfrm>
              <a:off x="3126" y="3005"/>
              <a:ext cx="16" cy="17"/>
            </a:xfrm>
            <a:custGeom>
              <a:avLst/>
              <a:gdLst>
                <a:gd name="T0" fmla="*/ 0 w 71"/>
                <a:gd name="T1" fmla="*/ 0 h 72"/>
                <a:gd name="T2" fmla="*/ 0 w 71"/>
                <a:gd name="T3" fmla="*/ 0 h 72"/>
                <a:gd name="T4" fmla="*/ 0 w 71"/>
                <a:gd name="T5" fmla="*/ 0 h 72"/>
                <a:gd name="T6" fmla="*/ 0 w 71"/>
                <a:gd name="T7" fmla="*/ 0 h 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" h="72">
                  <a:moveTo>
                    <a:pt x="0" y="72"/>
                  </a:moveTo>
                  <a:lnTo>
                    <a:pt x="35" y="0"/>
                  </a:lnTo>
                  <a:lnTo>
                    <a:pt x="71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824" name="Freeform 639"/>
            <p:cNvSpPr>
              <a:spLocks/>
            </p:cNvSpPr>
            <p:nvPr/>
          </p:nvSpPr>
          <p:spPr bwMode="auto">
            <a:xfrm>
              <a:off x="3163" y="2992"/>
              <a:ext cx="16" cy="16"/>
            </a:xfrm>
            <a:custGeom>
              <a:avLst/>
              <a:gdLst>
                <a:gd name="T0" fmla="*/ 0 w 71"/>
                <a:gd name="T1" fmla="*/ 0 h 72"/>
                <a:gd name="T2" fmla="*/ 0 w 71"/>
                <a:gd name="T3" fmla="*/ 0 h 72"/>
                <a:gd name="T4" fmla="*/ 0 w 71"/>
                <a:gd name="T5" fmla="*/ 0 h 72"/>
                <a:gd name="T6" fmla="*/ 0 w 71"/>
                <a:gd name="T7" fmla="*/ 0 h 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" h="72">
                  <a:moveTo>
                    <a:pt x="0" y="72"/>
                  </a:moveTo>
                  <a:lnTo>
                    <a:pt x="35" y="0"/>
                  </a:lnTo>
                  <a:lnTo>
                    <a:pt x="71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825" name="Freeform 640"/>
            <p:cNvSpPr>
              <a:spLocks/>
            </p:cNvSpPr>
            <p:nvPr/>
          </p:nvSpPr>
          <p:spPr bwMode="auto">
            <a:xfrm>
              <a:off x="3201" y="3009"/>
              <a:ext cx="15" cy="17"/>
            </a:xfrm>
            <a:custGeom>
              <a:avLst/>
              <a:gdLst>
                <a:gd name="T0" fmla="*/ 0 w 71"/>
                <a:gd name="T1" fmla="*/ 0 h 71"/>
                <a:gd name="T2" fmla="*/ 0 w 71"/>
                <a:gd name="T3" fmla="*/ 0 h 71"/>
                <a:gd name="T4" fmla="*/ 0 w 71"/>
                <a:gd name="T5" fmla="*/ 0 h 71"/>
                <a:gd name="T6" fmla="*/ 0 w 71"/>
                <a:gd name="T7" fmla="*/ 0 h 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" h="71">
                  <a:moveTo>
                    <a:pt x="0" y="71"/>
                  </a:moveTo>
                  <a:lnTo>
                    <a:pt x="35" y="0"/>
                  </a:lnTo>
                  <a:lnTo>
                    <a:pt x="71" y="71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826" name="Freeform 641"/>
            <p:cNvSpPr>
              <a:spLocks/>
            </p:cNvSpPr>
            <p:nvPr/>
          </p:nvSpPr>
          <p:spPr bwMode="auto">
            <a:xfrm>
              <a:off x="3237" y="3074"/>
              <a:ext cx="15" cy="17"/>
            </a:xfrm>
            <a:custGeom>
              <a:avLst/>
              <a:gdLst>
                <a:gd name="T0" fmla="*/ 0 w 71"/>
                <a:gd name="T1" fmla="*/ 0 h 72"/>
                <a:gd name="T2" fmla="*/ 0 w 71"/>
                <a:gd name="T3" fmla="*/ 0 h 72"/>
                <a:gd name="T4" fmla="*/ 0 w 71"/>
                <a:gd name="T5" fmla="*/ 0 h 72"/>
                <a:gd name="T6" fmla="*/ 0 w 71"/>
                <a:gd name="T7" fmla="*/ 0 h 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" h="72">
                  <a:moveTo>
                    <a:pt x="0" y="72"/>
                  </a:moveTo>
                  <a:lnTo>
                    <a:pt x="35" y="0"/>
                  </a:lnTo>
                  <a:lnTo>
                    <a:pt x="71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827" name="Freeform 642"/>
            <p:cNvSpPr>
              <a:spLocks/>
            </p:cNvSpPr>
            <p:nvPr/>
          </p:nvSpPr>
          <p:spPr bwMode="auto">
            <a:xfrm>
              <a:off x="3274" y="3104"/>
              <a:ext cx="16" cy="16"/>
            </a:xfrm>
            <a:custGeom>
              <a:avLst/>
              <a:gdLst>
                <a:gd name="T0" fmla="*/ 0 w 71"/>
                <a:gd name="T1" fmla="*/ 0 h 72"/>
                <a:gd name="T2" fmla="*/ 0 w 71"/>
                <a:gd name="T3" fmla="*/ 0 h 72"/>
                <a:gd name="T4" fmla="*/ 0 w 71"/>
                <a:gd name="T5" fmla="*/ 0 h 72"/>
                <a:gd name="T6" fmla="*/ 0 w 71"/>
                <a:gd name="T7" fmla="*/ 0 h 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" h="72">
                  <a:moveTo>
                    <a:pt x="0" y="72"/>
                  </a:moveTo>
                  <a:lnTo>
                    <a:pt x="35" y="0"/>
                  </a:lnTo>
                  <a:lnTo>
                    <a:pt x="71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828" name="Freeform 643"/>
            <p:cNvSpPr>
              <a:spLocks/>
            </p:cNvSpPr>
            <p:nvPr/>
          </p:nvSpPr>
          <p:spPr bwMode="auto">
            <a:xfrm>
              <a:off x="3311" y="3107"/>
              <a:ext cx="16" cy="16"/>
            </a:xfrm>
            <a:custGeom>
              <a:avLst/>
              <a:gdLst>
                <a:gd name="T0" fmla="*/ 0 w 71"/>
                <a:gd name="T1" fmla="*/ 0 h 71"/>
                <a:gd name="T2" fmla="*/ 0 w 71"/>
                <a:gd name="T3" fmla="*/ 0 h 71"/>
                <a:gd name="T4" fmla="*/ 0 w 71"/>
                <a:gd name="T5" fmla="*/ 0 h 71"/>
                <a:gd name="T6" fmla="*/ 0 w 71"/>
                <a:gd name="T7" fmla="*/ 0 h 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" h="71">
                  <a:moveTo>
                    <a:pt x="0" y="71"/>
                  </a:moveTo>
                  <a:lnTo>
                    <a:pt x="35" y="0"/>
                  </a:lnTo>
                  <a:lnTo>
                    <a:pt x="71" y="71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829" name="Freeform 644"/>
            <p:cNvSpPr>
              <a:spLocks/>
            </p:cNvSpPr>
            <p:nvPr/>
          </p:nvSpPr>
          <p:spPr bwMode="auto">
            <a:xfrm>
              <a:off x="3348" y="3066"/>
              <a:ext cx="16" cy="16"/>
            </a:xfrm>
            <a:custGeom>
              <a:avLst/>
              <a:gdLst>
                <a:gd name="T0" fmla="*/ 0 w 71"/>
                <a:gd name="T1" fmla="*/ 0 h 72"/>
                <a:gd name="T2" fmla="*/ 0 w 71"/>
                <a:gd name="T3" fmla="*/ 0 h 72"/>
                <a:gd name="T4" fmla="*/ 0 w 71"/>
                <a:gd name="T5" fmla="*/ 0 h 72"/>
                <a:gd name="T6" fmla="*/ 0 w 71"/>
                <a:gd name="T7" fmla="*/ 0 h 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" h="72">
                  <a:moveTo>
                    <a:pt x="0" y="72"/>
                  </a:moveTo>
                  <a:lnTo>
                    <a:pt x="36" y="0"/>
                  </a:lnTo>
                  <a:lnTo>
                    <a:pt x="71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830" name="Freeform 645"/>
            <p:cNvSpPr>
              <a:spLocks/>
            </p:cNvSpPr>
            <p:nvPr/>
          </p:nvSpPr>
          <p:spPr bwMode="auto">
            <a:xfrm>
              <a:off x="3385" y="3089"/>
              <a:ext cx="16" cy="15"/>
            </a:xfrm>
            <a:custGeom>
              <a:avLst/>
              <a:gdLst>
                <a:gd name="T0" fmla="*/ 0 w 71"/>
                <a:gd name="T1" fmla="*/ 0 h 72"/>
                <a:gd name="T2" fmla="*/ 0 w 71"/>
                <a:gd name="T3" fmla="*/ 0 h 72"/>
                <a:gd name="T4" fmla="*/ 0 w 71"/>
                <a:gd name="T5" fmla="*/ 0 h 72"/>
                <a:gd name="T6" fmla="*/ 0 w 71"/>
                <a:gd name="T7" fmla="*/ 0 h 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" h="72">
                  <a:moveTo>
                    <a:pt x="0" y="72"/>
                  </a:moveTo>
                  <a:lnTo>
                    <a:pt x="35" y="0"/>
                  </a:lnTo>
                  <a:lnTo>
                    <a:pt x="71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831" name="Freeform 646"/>
            <p:cNvSpPr>
              <a:spLocks/>
            </p:cNvSpPr>
            <p:nvPr/>
          </p:nvSpPr>
          <p:spPr bwMode="auto">
            <a:xfrm>
              <a:off x="3422" y="3097"/>
              <a:ext cx="16" cy="16"/>
            </a:xfrm>
            <a:custGeom>
              <a:avLst/>
              <a:gdLst>
                <a:gd name="T0" fmla="*/ 0 w 71"/>
                <a:gd name="T1" fmla="*/ 0 h 72"/>
                <a:gd name="T2" fmla="*/ 0 w 71"/>
                <a:gd name="T3" fmla="*/ 0 h 72"/>
                <a:gd name="T4" fmla="*/ 0 w 71"/>
                <a:gd name="T5" fmla="*/ 0 h 72"/>
                <a:gd name="T6" fmla="*/ 0 w 71"/>
                <a:gd name="T7" fmla="*/ 0 h 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" h="72">
                  <a:moveTo>
                    <a:pt x="0" y="72"/>
                  </a:moveTo>
                  <a:lnTo>
                    <a:pt x="35" y="0"/>
                  </a:lnTo>
                  <a:lnTo>
                    <a:pt x="71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832" name="Freeform 647"/>
            <p:cNvSpPr>
              <a:spLocks/>
            </p:cNvSpPr>
            <p:nvPr/>
          </p:nvSpPr>
          <p:spPr bwMode="auto">
            <a:xfrm>
              <a:off x="3459" y="3094"/>
              <a:ext cx="15" cy="16"/>
            </a:xfrm>
            <a:custGeom>
              <a:avLst/>
              <a:gdLst>
                <a:gd name="T0" fmla="*/ 0 w 71"/>
                <a:gd name="T1" fmla="*/ 0 h 71"/>
                <a:gd name="T2" fmla="*/ 0 w 71"/>
                <a:gd name="T3" fmla="*/ 0 h 71"/>
                <a:gd name="T4" fmla="*/ 0 w 71"/>
                <a:gd name="T5" fmla="*/ 0 h 71"/>
                <a:gd name="T6" fmla="*/ 0 w 71"/>
                <a:gd name="T7" fmla="*/ 0 h 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" h="71">
                  <a:moveTo>
                    <a:pt x="0" y="71"/>
                  </a:moveTo>
                  <a:lnTo>
                    <a:pt x="36" y="0"/>
                  </a:lnTo>
                  <a:lnTo>
                    <a:pt x="71" y="71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833" name="Freeform 648"/>
            <p:cNvSpPr>
              <a:spLocks/>
            </p:cNvSpPr>
            <p:nvPr/>
          </p:nvSpPr>
          <p:spPr bwMode="auto">
            <a:xfrm>
              <a:off x="3496" y="3153"/>
              <a:ext cx="16" cy="16"/>
            </a:xfrm>
            <a:custGeom>
              <a:avLst/>
              <a:gdLst>
                <a:gd name="T0" fmla="*/ 0 w 71"/>
                <a:gd name="T1" fmla="*/ 0 h 71"/>
                <a:gd name="T2" fmla="*/ 0 w 71"/>
                <a:gd name="T3" fmla="*/ 0 h 71"/>
                <a:gd name="T4" fmla="*/ 0 w 71"/>
                <a:gd name="T5" fmla="*/ 0 h 71"/>
                <a:gd name="T6" fmla="*/ 0 w 71"/>
                <a:gd name="T7" fmla="*/ 0 h 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" h="71">
                  <a:moveTo>
                    <a:pt x="0" y="71"/>
                  </a:moveTo>
                  <a:lnTo>
                    <a:pt x="36" y="0"/>
                  </a:lnTo>
                  <a:lnTo>
                    <a:pt x="71" y="71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834" name="Freeform 649"/>
            <p:cNvSpPr>
              <a:spLocks/>
            </p:cNvSpPr>
            <p:nvPr/>
          </p:nvSpPr>
          <p:spPr bwMode="auto">
            <a:xfrm>
              <a:off x="3533" y="3177"/>
              <a:ext cx="15" cy="17"/>
            </a:xfrm>
            <a:custGeom>
              <a:avLst/>
              <a:gdLst>
                <a:gd name="T0" fmla="*/ 0 w 71"/>
                <a:gd name="T1" fmla="*/ 0 h 71"/>
                <a:gd name="T2" fmla="*/ 0 w 71"/>
                <a:gd name="T3" fmla="*/ 0 h 71"/>
                <a:gd name="T4" fmla="*/ 0 w 71"/>
                <a:gd name="T5" fmla="*/ 0 h 71"/>
                <a:gd name="T6" fmla="*/ 0 w 71"/>
                <a:gd name="T7" fmla="*/ 0 h 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" h="71">
                  <a:moveTo>
                    <a:pt x="0" y="71"/>
                  </a:moveTo>
                  <a:lnTo>
                    <a:pt x="35" y="0"/>
                  </a:lnTo>
                  <a:lnTo>
                    <a:pt x="71" y="71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835" name="Freeform 650"/>
            <p:cNvSpPr>
              <a:spLocks/>
            </p:cNvSpPr>
            <p:nvPr/>
          </p:nvSpPr>
          <p:spPr bwMode="auto">
            <a:xfrm>
              <a:off x="3570" y="3174"/>
              <a:ext cx="16" cy="16"/>
            </a:xfrm>
            <a:custGeom>
              <a:avLst/>
              <a:gdLst>
                <a:gd name="T0" fmla="*/ 0 w 71"/>
                <a:gd name="T1" fmla="*/ 0 h 72"/>
                <a:gd name="T2" fmla="*/ 0 w 71"/>
                <a:gd name="T3" fmla="*/ 0 h 72"/>
                <a:gd name="T4" fmla="*/ 0 w 71"/>
                <a:gd name="T5" fmla="*/ 0 h 72"/>
                <a:gd name="T6" fmla="*/ 0 w 71"/>
                <a:gd name="T7" fmla="*/ 0 h 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" h="72">
                  <a:moveTo>
                    <a:pt x="0" y="72"/>
                  </a:moveTo>
                  <a:lnTo>
                    <a:pt x="36" y="0"/>
                  </a:lnTo>
                  <a:lnTo>
                    <a:pt x="71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836" name="Freeform 651"/>
            <p:cNvSpPr>
              <a:spLocks/>
            </p:cNvSpPr>
            <p:nvPr/>
          </p:nvSpPr>
          <p:spPr bwMode="auto">
            <a:xfrm>
              <a:off x="3607" y="3227"/>
              <a:ext cx="15" cy="17"/>
            </a:xfrm>
            <a:custGeom>
              <a:avLst/>
              <a:gdLst>
                <a:gd name="T0" fmla="*/ 0 w 71"/>
                <a:gd name="T1" fmla="*/ 0 h 72"/>
                <a:gd name="T2" fmla="*/ 0 w 71"/>
                <a:gd name="T3" fmla="*/ 0 h 72"/>
                <a:gd name="T4" fmla="*/ 0 w 71"/>
                <a:gd name="T5" fmla="*/ 0 h 72"/>
                <a:gd name="T6" fmla="*/ 0 w 71"/>
                <a:gd name="T7" fmla="*/ 0 h 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" h="72">
                  <a:moveTo>
                    <a:pt x="0" y="72"/>
                  </a:moveTo>
                  <a:lnTo>
                    <a:pt x="36" y="0"/>
                  </a:lnTo>
                  <a:lnTo>
                    <a:pt x="71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837" name="Freeform 652"/>
            <p:cNvSpPr>
              <a:spLocks/>
            </p:cNvSpPr>
            <p:nvPr/>
          </p:nvSpPr>
          <p:spPr bwMode="auto">
            <a:xfrm>
              <a:off x="3644" y="3226"/>
              <a:ext cx="15" cy="16"/>
            </a:xfrm>
            <a:custGeom>
              <a:avLst/>
              <a:gdLst>
                <a:gd name="T0" fmla="*/ 0 w 71"/>
                <a:gd name="T1" fmla="*/ 0 h 72"/>
                <a:gd name="T2" fmla="*/ 0 w 71"/>
                <a:gd name="T3" fmla="*/ 0 h 72"/>
                <a:gd name="T4" fmla="*/ 0 w 71"/>
                <a:gd name="T5" fmla="*/ 0 h 72"/>
                <a:gd name="T6" fmla="*/ 0 w 71"/>
                <a:gd name="T7" fmla="*/ 0 h 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" h="72">
                  <a:moveTo>
                    <a:pt x="0" y="72"/>
                  </a:moveTo>
                  <a:lnTo>
                    <a:pt x="36" y="0"/>
                  </a:lnTo>
                  <a:lnTo>
                    <a:pt x="71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838" name="Freeform 653"/>
            <p:cNvSpPr>
              <a:spLocks/>
            </p:cNvSpPr>
            <p:nvPr/>
          </p:nvSpPr>
          <p:spPr bwMode="auto">
            <a:xfrm>
              <a:off x="3680" y="3219"/>
              <a:ext cx="16" cy="16"/>
            </a:xfrm>
            <a:custGeom>
              <a:avLst/>
              <a:gdLst>
                <a:gd name="T0" fmla="*/ 0 w 71"/>
                <a:gd name="T1" fmla="*/ 0 h 72"/>
                <a:gd name="T2" fmla="*/ 0 w 71"/>
                <a:gd name="T3" fmla="*/ 0 h 72"/>
                <a:gd name="T4" fmla="*/ 0 w 71"/>
                <a:gd name="T5" fmla="*/ 0 h 72"/>
                <a:gd name="T6" fmla="*/ 0 w 71"/>
                <a:gd name="T7" fmla="*/ 0 h 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" h="72">
                  <a:moveTo>
                    <a:pt x="0" y="72"/>
                  </a:moveTo>
                  <a:lnTo>
                    <a:pt x="36" y="0"/>
                  </a:lnTo>
                  <a:lnTo>
                    <a:pt x="71" y="72"/>
                  </a:lnTo>
                  <a:lnTo>
                    <a:pt x="0" y="72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839" name="Freeform 654"/>
            <p:cNvSpPr>
              <a:spLocks/>
            </p:cNvSpPr>
            <p:nvPr/>
          </p:nvSpPr>
          <p:spPr bwMode="auto">
            <a:xfrm>
              <a:off x="3718" y="3301"/>
              <a:ext cx="15" cy="16"/>
            </a:xfrm>
            <a:custGeom>
              <a:avLst/>
              <a:gdLst>
                <a:gd name="T0" fmla="*/ 0 w 71"/>
                <a:gd name="T1" fmla="*/ 0 h 71"/>
                <a:gd name="T2" fmla="*/ 0 w 71"/>
                <a:gd name="T3" fmla="*/ 0 h 71"/>
                <a:gd name="T4" fmla="*/ 0 w 71"/>
                <a:gd name="T5" fmla="*/ 0 h 71"/>
                <a:gd name="T6" fmla="*/ 0 w 71"/>
                <a:gd name="T7" fmla="*/ 0 h 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" h="71">
                  <a:moveTo>
                    <a:pt x="0" y="71"/>
                  </a:moveTo>
                  <a:lnTo>
                    <a:pt x="36" y="0"/>
                  </a:lnTo>
                  <a:lnTo>
                    <a:pt x="71" y="71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840" name="Freeform 655"/>
            <p:cNvSpPr>
              <a:spLocks/>
            </p:cNvSpPr>
            <p:nvPr/>
          </p:nvSpPr>
          <p:spPr bwMode="auto">
            <a:xfrm>
              <a:off x="3755" y="3327"/>
              <a:ext cx="15" cy="17"/>
            </a:xfrm>
            <a:custGeom>
              <a:avLst/>
              <a:gdLst>
                <a:gd name="T0" fmla="*/ 0 w 71"/>
                <a:gd name="T1" fmla="*/ 0 h 71"/>
                <a:gd name="T2" fmla="*/ 0 w 71"/>
                <a:gd name="T3" fmla="*/ 0 h 71"/>
                <a:gd name="T4" fmla="*/ 0 w 71"/>
                <a:gd name="T5" fmla="*/ 0 h 71"/>
                <a:gd name="T6" fmla="*/ 0 w 71"/>
                <a:gd name="T7" fmla="*/ 0 h 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" h="71">
                  <a:moveTo>
                    <a:pt x="0" y="71"/>
                  </a:moveTo>
                  <a:lnTo>
                    <a:pt x="36" y="0"/>
                  </a:lnTo>
                  <a:lnTo>
                    <a:pt x="71" y="71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841" name="Freeform 656"/>
            <p:cNvSpPr>
              <a:spLocks/>
            </p:cNvSpPr>
            <p:nvPr/>
          </p:nvSpPr>
          <p:spPr bwMode="auto">
            <a:xfrm>
              <a:off x="3792" y="3330"/>
              <a:ext cx="16" cy="16"/>
            </a:xfrm>
            <a:custGeom>
              <a:avLst/>
              <a:gdLst>
                <a:gd name="T0" fmla="*/ 0 w 71"/>
                <a:gd name="T1" fmla="*/ 0 h 71"/>
                <a:gd name="T2" fmla="*/ 0 w 71"/>
                <a:gd name="T3" fmla="*/ 0 h 71"/>
                <a:gd name="T4" fmla="*/ 0 w 71"/>
                <a:gd name="T5" fmla="*/ 0 h 71"/>
                <a:gd name="T6" fmla="*/ 0 w 71"/>
                <a:gd name="T7" fmla="*/ 0 h 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" h="71">
                  <a:moveTo>
                    <a:pt x="0" y="71"/>
                  </a:moveTo>
                  <a:lnTo>
                    <a:pt x="36" y="0"/>
                  </a:lnTo>
                  <a:lnTo>
                    <a:pt x="71" y="71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842" name="Freeform 657"/>
            <p:cNvSpPr>
              <a:spLocks/>
            </p:cNvSpPr>
            <p:nvPr/>
          </p:nvSpPr>
          <p:spPr bwMode="auto">
            <a:xfrm>
              <a:off x="2609" y="2987"/>
              <a:ext cx="15" cy="17"/>
            </a:xfrm>
            <a:custGeom>
              <a:avLst/>
              <a:gdLst>
                <a:gd name="T0" fmla="*/ 0 w 72"/>
                <a:gd name="T1" fmla="*/ 0 h 72"/>
                <a:gd name="T2" fmla="*/ 0 w 72"/>
                <a:gd name="T3" fmla="*/ 0 h 72"/>
                <a:gd name="T4" fmla="*/ 0 w 72"/>
                <a:gd name="T5" fmla="*/ 0 h 72"/>
                <a:gd name="T6" fmla="*/ 0 w 72"/>
                <a:gd name="T7" fmla="*/ 0 h 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2" h="72">
                  <a:moveTo>
                    <a:pt x="0" y="0"/>
                  </a:moveTo>
                  <a:lnTo>
                    <a:pt x="36" y="72"/>
                  </a:lnTo>
                  <a:lnTo>
                    <a:pt x="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843" name="Freeform 658"/>
            <p:cNvSpPr>
              <a:spLocks/>
            </p:cNvSpPr>
            <p:nvPr/>
          </p:nvSpPr>
          <p:spPr bwMode="auto">
            <a:xfrm>
              <a:off x="2646" y="2992"/>
              <a:ext cx="15" cy="16"/>
            </a:xfrm>
            <a:custGeom>
              <a:avLst/>
              <a:gdLst>
                <a:gd name="T0" fmla="*/ 0 w 72"/>
                <a:gd name="T1" fmla="*/ 0 h 71"/>
                <a:gd name="T2" fmla="*/ 0 w 72"/>
                <a:gd name="T3" fmla="*/ 0 h 71"/>
                <a:gd name="T4" fmla="*/ 0 w 72"/>
                <a:gd name="T5" fmla="*/ 0 h 71"/>
                <a:gd name="T6" fmla="*/ 0 w 72"/>
                <a:gd name="T7" fmla="*/ 0 h 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2" h="71">
                  <a:moveTo>
                    <a:pt x="0" y="0"/>
                  </a:moveTo>
                  <a:lnTo>
                    <a:pt x="36" y="71"/>
                  </a:lnTo>
                  <a:lnTo>
                    <a:pt x="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844" name="Freeform 659"/>
            <p:cNvSpPr>
              <a:spLocks/>
            </p:cNvSpPr>
            <p:nvPr/>
          </p:nvSpPr>
          <p:spPr bwMode="auto">
            <a:xfrm>
              <a:off x="2683" y="3054"/>
              <a:ext cx="15" cy="16"/>
            </a:xfrm>
            <a:custGeom>
              <a:avLst/>
              <a:gdLst>
                <a:gd name="T0" fmla="*/ 0 w 72"/>
                <a:gd name="T1" fmla="*/ 0 h 72"/>
                <a:gd name="T2" fmla="*/ 0 w 72"/>
                <a:gd name="T3" fmla="*/ 0 h 72"/>
                <a:gd name="T4" fmla="*/ 0 w 72"/>
                <a:gd name="T5" fmla="*/ 0 h 72"/>
                <a:gd name="T6" fmla="*/ 0 w 72"/>
                <a:gd name="T7" fmla="*/ 0 h 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2" h="72">
                  <a:moveTo>
                    <a:pt x="0" y="0"/>
                  </a:moveTo>
                  <a:lnTo>
                    <a:pt x="36" y="72"/>
                  </a:lnTo>
                  <a:lnTo>
                    <a:pt x="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845" name="Freeform 660"/>
            <p:cNvSpPr>
              <a:spLocks/>
            </p:cNvSpPr>
            <p:nvPr/>
          </p:nvSpPr>
          <p:spPr bwMode="auto">
            <a:xfrm>
              <a:off x="2720" y="3021"/>
              <a:ext cx="15" cy="16"/>
            </a:xfrm>
            <a:custGeom>
              <a:avLst/>
              <a:gdLst>
                <a:gd name="T0" fmla="*/ 0 w 72"/>
                <a:gd name="T1" fmla="*/ 0 h 72"/>
                <a:gd name="T2" fmla="*/ 0 w 72"/>
                <a:gd name="T3" fmla="*/ 0 h 72"/>
                <a:gd name="T4" fmla="*/ 0 w 72"/>
                <a:gd name="T5" fmla="*/ 0 h 72"/>
                <a:gd name="T6" fmla="*/ 0 w 72"/>
                <a:gd name="T7" fmla="*/ 0 h 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2" h="72">
                  <a:moveTo>
                    <a:pt x="0" y="0"/>
                  </a:moveTo>
                  <a:lnTo>
                    <a:pt x="36" y="72"/>
                  </a:lnTo>
                  <a:lnTo>
                    <a:pt x="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846" name="Freeform 661"/>
            <p:cNvSpPr>
              <a:spLocks/>
            </p:cNvSpPr>
            <p:nvPr/>
          </p:nvSpPr>
          <p:spPr bwMode="auto">
            <a:xfrm>
              <a:off x="2757" y="3019"/>
              <a:ext cx="15" cy="17"/>
            </a:xfrm>
            <a:custGeom>
              <a:avLst/>
              <a:gdLst>
                <a:gd name="T0" fmla="*/ 0 w 72"/>
                <a:gd name="T1" fmla="*/ 0 h 71"/>
                <a:gd name="T2" fmla="*/ 0 w 72"/>
                <a:gd name="T3" fmla="*/ 0 h 71"/>
                <a:gd name="T4" fmla="*/ 0 w 72"/>
                <a:gd name="T5" fmla="*/ 0 h 71"/>
                <a:gd name="T6" fmla="*/ 0 w 72"/>
                <a:gd name="T7" fmla="*/ 0 h 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2" h="71">
                  <a:moveTo>
                    <a:pt x="0" y="0"/>
                  </a:moveTo>
                  <a:lnTo>
                    <a:pt x="36" y="71"/>
                  </a:lnTo>
                  <a:lnTo>
                    <a:pt x="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847" name="Freeform 662"/>
            <p:cNvSpPr>
              <a:spLocks/>
            </p:cNvSpPr>
            <p:nvPr/>
          </p:nvSpPr>
          <p:spPr bwMode="auto">
            <a:xfrm>
              <a:off x="2794" y="3047"/>
              <a:ext cx="15" cy="16"/>
            </a:xfrm>
            <a:custGeom>
              <a:avLst/>
              <a:gdLst>
                <a:gd name="T0" fmla="*/ 0 w 72"/>
                <a:gd name="T1" fmla="*/ 0 h 72"/>
                <a:gd name="T2" fmla="*/ 0 w 72"/>
                <a:gd name="T3" fmla="*/ 0 h 72"/>
                <a:gd name="T4" fmla="*/ 0 w 72"/>
                <a:gd name="T5" fmla="*/ 0 h 72"/>
                <a:gd name="T6" fmla="*/ 0 w 72"/>
                <a:gd name="T7" fmla="*/ 0 h 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2" h="72">
                  <a:moveTo>
                    <a:pt x="0" y="0"/>
                  </a:moveTo>
                  <a:lnTo>
                    <a:pt x="36" y="72"/>
                  </a:lnTo>
                  <a:lnTo>
                    <a:pt x="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848" name="Freeform 663"/>
            <p:cNvSpPr>
              <a:spLocks/>
            </p:cNvSpPr>
            <p:nvPr/>
          </p:nvSpPr>
          <p:spPr bwMode="auto">
            <a:xfrm>
              <a:off x="2831" y="3088"/>
              <a:ext cx="15" cy="16"/>
            </a:xfrm>
            <a:custGeom>
              <a:avLst/>
              <a:gdLst>
                <a:gd name="T0" fmla="*/ 0 w 72"/>
                <a:gd name="T1" fmla="*/ 0 h 72"/>
                <a:gd name="T2" fmla="*/ 0 w 72"/>
                <a:gd name="T3" fmla="*/ 0 h 72"/>
                <a:gd name="T4" fmla="*/ 0 w 72"/>
                <a:gd name="T5" fmla="*/ 0 h 72"/>
                <a:gd name="T6" fmla="*/ 0 w 72"/>
                <a:gd name="T7" fmla="*/ 0 h 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2" h="72">
                  <a:moveTo>
                    <a:pt x="0" y="0"/>
                  </a:moveTo>
                  <a:lnTo>
                    <a:pt x="36" y="72"/>
                  </a:lnTo>
                  <a:lnTo>
                    <a:pt x="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849" name="Freeform 664"/>
            <p:cNvSpPr>
              <a:spLocks/>
            </p:cNvSpPr>
            <p:nvPr/>
          </p:nvSpPr>
          <p:spPr bwMode="auto">
            <a:xfrm>
              <a:off x="2868" y="3094"/>
              <a:ext cx="15" cy="16"/>
            </a:xfrm>
            <a:custGeom>
              <a:avLst/>
              <a:gdLst>
                <a:gd name="T0" fmla="*/ 0 w 72"/>
                <a:gd name="T1" fmla="*/ 0 h 72"/>
                <a:gd name="T2" fmla="*/ 0 w 72"/>
                <a:gd name="T3" fmla="*/ 0 h 72"/>
                <a:gd name="T4" fmla="*/ 0 w 72"/>
                <a:gd name="T5" fmla="*/ 0 h 72"/>
                <a:gd name="T6" fmla="*/ 0 w 72"/>
                <a:gd name="T7" fmla="*/ 0 h 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2" h="72">
                  <a:moveTo>
                    <a:pt x="0" y="0"/>
                  </a:moveTo>
                  <a:lnTo>
                    <a:pt x="36" y="72"/>
                  </a:lnTo>
                  <a:lnTo>
                    <a:pt x="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850" name="Freeform 665"/>
            <p:cNvSpPr>
              <a:spLocks/>
            </p:cNvSpPr>
            <p:nvPr/>
          </p:nvSpPr>
          <p:spPr bwMode="auto">
            <a:xfrm>
              <a:off x="2905" y="3133"/>
              <a:ext cx="15" cy="17"/>
            </a:xfrm>
            <a:custGeom>
              <a:avLst/>
              <a:gdLst>
                <a:gd name="T0" fmla="*/ 0 w 71"/>
                <a:gd name="T1" fmla="*/ 0 h 71"/>
                <a:gd name="T2" fmla="*/ 0 w 71"/>
                <a:gd name="T3" fmla="*/ 0 h 71"/>
                <a:gd name="T4" fmla="*/ 0 w 71"/>
                <a:gd name="T5" fmla="*/ 0 h 71"/>
                <a:gd name="T6" fmla="*/ 0 w 71"/>
                <a:gd name="T7" fmla="*/ 0 h 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" h="71">
                  <a:moveTo>
                    <a:pt x="0" y="0"/>
                  </a:moveTo>
                  <a:lnTo>
                    <a:pt x="35" y="71"/>
                  </a:lnTo>
                  <a:lnTo>
                    <a:pt x="7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851" name="Freeform 666"/>
            <p:cNvSpPr>
              <a:spLocks/>
            </p:cNvSpPr>
            <p:nvPr/>
          </p:nvSpPr>
          <p:spPr bwMode="auto">
            <a:xfrm>
              <a:off x="2942" y="3112"/>
              <a:ext cx="15" cy="16"/>
            </a:xfrm>
            <a:custGeom>
              <a:avLst/>
              <a:gdLst>
                <a:gd name="T0" fmla="*/ 0 w 72"/>
                <a:gd name="T1" fmla="*/ 0 h 71"/>
                <a:gd name="T2" fmla="*/ 0 w 72"/>
                <a:gd name="T3" fmla="*/ 0 h 71"/>
                <a:gd name="T4" fmla="*/ 0 w 72"/>
                <a:gd name="T5" fmla="*/ 0 h 71"/>
                <a:gd name="T6" fmla="*/ 0 w 72"/>
                <a:gd name="T7" fmla="*/ 0 h 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2" h="71">
                  <a:moveTo>
                    <a:pt x="0" y="0"/>
                  </a:moveTo>
                  <a:lnTo>
                    <a:pt x="36" y="71"/>
                  </a:lnTo>
                  <a:lnTo>
                    <a:pt x="7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852" name="Freeform 667"/>
            <p:cNvSpPr>
              <a:spLocks/>
            </p:cNvSpPr>
            <p:nvPr/>
          </p:nvSpPr>
          <p:spPr bwMode="auto">
            <a:xfrm>
              <a:off x="2978" y="3023"/>
              <a:ext cx="16" cy="17"/>
            </a:xfrm>
            <a:custGeom>
              <a:avLst/>
              <a:gdLst>
                <a:gd name="T0" fmla="*/ 0 w 71"/>
                <a:gd name="T1" fmla="*/ 0 h 71"/>
                <a:gd name="T2" fmla="*/ 0 w 71"/>
                <a:gd name="T3" fmla="*/ 0 h 71"/>
                <a:gd name="T4" fmla="*/ 0 w 71"/>
                <a:gd name="T5" fmla="*/ 0 h 71"/>
                <a:gd name="T6" fmla="*/ 0 w 71"/>
                <a:gd name="T7" fmla="*/ 0 h 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" h="71">
                  <a:moveTo>
                    <a:pt x="0" y="0"/>
                  </a:moveTo>
                  <a:lnTo>
                    <a:pt x="35" y="71"/>
                  </a:lnTo>
                  <a:lnTo>
                    <a:pt x="7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853" name="Freeform 668"/>
            <p:cNvSpPr>
              <a:spLocks/>
            </p:cNvSpPr>
            <p:nvPr/>
          </p:nvSpPr>
          <p:spPr bwMode="auto">
            <a:xfrm>
              <a:off x="3016" y="3034"/>
              <a:ext cx="15" cy="16"/>
            </a:xfrm>
            <a:custGeom>
              <a:avLst/>
              <a:gdLst>
                <a:gd name="T0" fmla="*/ 0 w 71"/>
                <a:gd name="T1" fmla="*/ 0 h 72"/>
                <a:gd name="T2" fmla="*/ 0 w 71"/>
                <a:gd name="T3" fmla="*/ 0 h 72"/>
                <a:gd name="T4" fmla="*/ 0 w 71"/>
                <a:gd name="T5" fmla="*/ 0 h 72"/>
                <a:gd name="T6" fmla="*/ 0 w 71"/>
                <a:gd name="T7" fmla="*/ 0 h 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" h="72">
                  <a:moveTo>
                    <a:pt x="0" y="0"/>
                  </a:moveTo>
                  <a:lnTo>
                    <a:pt x="35" y="72"/>
                  </a:lnTo>
                  <a:lnTo>
                    <a:pt x="7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854" name="Freeform 669"/>
            <p:cNvSpPr>
              <a:spLocks/>
            </p:cNvSpPr>
            <p:nvPr/>
          </p:nvSpPr>
          <p:spPr bwMode="auto">
            <a:xfrm>
              <a:off x="3052" y="3008"/>
              <a:ext cx="16" cy="17"/>
            </a:xfrm>
            <a:custGeom>
              <a:avLst/>
              <a:gdLst>
                <a:gd name="T0" fmla="*/ 0 w 71"/>
                <a:gd name="T1" fmla="*/ 0 h 72"/>
                <a:gd name="T2" fmla="*/ 0 w 71"/>
                <a:gd name="T3" fmla="*/ 0 h 72"/>
                <a:gd name="T4" fmla="*/ 0 w 71"/>
                <a:gd name="T5" fmla="*/ 0 h 72"/>
                <a:gd name="T6" fmla="*/ 0 w 71"/>
                <a:gd name="T7" fmla="*/ 0 h 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" h="72">
                  <a:moveTo>
                    <a:pt x="0" y="0"/>
                  </a:moveTo>
                  <a:lnTo>
                    <a:pt x="35" y="72"/>
                  </a:lnTo>
                  <a:lnTo>
                    <a:pt x="7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855" name="Freeform 670"/>
            <p:cNvSpPr>
              <a:spLocks/>
            </p:cNvSpPr>
            <p:nvPr/>
          </p:nvSpPr>
          <p:spPr bwMode="auto">
            <a:xfrm>
              <a:off x="3089" y="2963"/>
              <a:ext cx="16" cy="17"/>
            </a:xfrm>
            <a:custGeom>
              <a:avLst/>
              <a:gdLst>
                <a:gd name="T0" fmla="*/ 0 w 71"/>
                <a:gd name="T1" fmla="*/ 0 h 72"/>
                <a:gd name="T2" fmla="*/ 0 w 71"/>
                <a:gd name="T3" fmla="*/ 0 h 72"/>
                <a:gd name="T4" fmla="*/ 0 w 71"/>
                <a:gd name="T5" fmla="*/ 0 h 72"/>
                <a:gd name="T6" fmla="*/ 0 w 71"/>
                <a:gd name="T7" fmla="*/ 0 h 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" h="72">
                  <a:moveTo>
                    <a:pt x="0" y="0"/>
                  </a:moveTo>
                  <a:lnTo>
                    <a:pt x="35" y="72"/>
                  </a:lnTo>
                  <a:lnTo>
                    <a:pt x="7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856" name="Freeform 671"/>
            <p:cNvSpPr>
              <a:spLocks/>
            </p:cNvSpPr>
            <p:nvPr/>
          </p:nvSpPr>
          <p:spPr bwMode="auto">
            <a:xfrm>
              <a:off x="3126" y="2988"/>
              <a:ext cx="16" cy="16"/>
            </a:xfrm>
            <a:custGeom>
              <a:avLst/>
              <a:gdLst>
                <a:gd name="T0" fmla="*/ 0 w 71"/>
                <a:gd name="T1" fmla="*/ 0 h 72"/>
                <a:gd name="T2" fmla="*/ 0 w 71"/>
                <a:gd name="T3" fmla="*/ 0 h 72"/>
                <a:gd name="T4" fmla="*/ 0 w 71"/>
                <a:gd name="T5" fmla="*/ 0 h 72"/>
                <a:gd name="T6" fmla="*/ 0 w 71"/>
                <a:gd name="T7" fmla="*/ 0 h 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" h="72">
                  <a:moveTo>
                    <a:pt x="0" y="0"/>
                  </a:moveTo>
                  <a:lnTo>
                    <a:pt x="35" y="72"/>
                  </a:lnTo>
                  <a:lnTo>
                    <a:pt x="7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857" name="Freeform 672"/>
            <p:cNvSpPr>
              <a:spLocks/>
            </p:cNvSpPr>
            <p:nvPr/>
          </p:nvSpPr>
          <p:spPr bwMode="auto">
            <a:xfrm>
              <a:off x="3163" y="3004"/>
              <a:ext cx="16" cy="16"/>
            </a:xfrm>
            <a:custGeom>
              <a:avLst/>
              <a:gdLst>
                <a:gd name="T0" fmla="*/ 0 w 71"/>
                <a:gd name="T1" fmla="*/ 0 h 71"/>
                <a:gd name="T2" fmla="*/ 0 w 71"/>
                <a:gd name="T3" fmla="*/ 0 h 71"/>
                <a:gd name="T4" fmla="*/ 0 w 71"/>
                <a:gd name="T5" fmla="*/ 0 h 71"/>
                <a:gd name="T6" fmla="*/ 0 w 71"/>
                <a:gd name="T7" fmla="*/ 0 h 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" h="71">
                  <a:moveTo>
                    <a:pt x="0" y="0"/>
                  </a:moveTo>
                  <a:lnTo>
                    <a:pt x="35" y="71"/>
                  </a:lnTo>
                  <a:lnTo>
                    <a:pt x="7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858" name="Freeform 673"/>
            <p:cNvSpPr>
              <a:spLocks/>
            </p:cNvSpPr>
            <p:nvPr/>
          </p:nvSpPr>
          <p:spPr bwMode="auto">
            <a:xfrm>
              <a:off x="3201" y="3009"/>
              <a:ext cx="15" cy="17"/>
            </a:xfrm>
            <a:custGeom>
              <a:avLst/>
              <a:gdLst>
                <a:gd name="T0" fmla="*/ 0 w 71"/>
                <a:gd name="T1" fmla="*/ 0 h 71"/>
                <a:gd name="T2" fmla="*/ 0 w 71"/>
                <a:gd name="T3" fmla="*/ 0 h 71"/>
                <a:gd name="T4" fmla="*/ 0 w 71"/>
                <a:gd name="T5" fmla="*/ 0 h 71"/>
                <a:gd name="T6" fmla="*/ 0 w 71"/>
                <a:gd name="T7" fmla="*/ 0 h 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" h="71">
                  <a:moveTo>
                    <a:pt x="0" y="0"/>
                  </a:moveTo>
                  <a:lnTo>
                    <a:pt x="35" y="71"/>
                  </a:lnTo>
                  <a:lnTo>
                    <a:pt x="7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859" name="Freeform 674"/>
            <p:cNvSpPr>
              <a:spLocks/>
            </p:cNvSpPr>
            <p:nvPr/>
          </p:nvSpPr>
          <p:spPr bwMode="auto">
            <a:xfrm>
              <a:off x="3237" y="3054"/>
              <a:ext cx="15" cy="16"/>
            </a:xfrm>
            <a:custGeom>
              <a:avLst/>
              <a:gdLst>
                <a:gd name="T0" fmla="*/ 0 w 71"/>
                <a:gd name="T1" fmla="*/ 0 h 72"/>
                <a:gd name="T2" fmla="*/ 0 w 71"/>
                <a:gd name="T3" fmla="*/ 0 h 72"/>
                <a:gd name="T4" fmla="*/ 0 w 71"/>
                <a:gd name="T5" fmla="*/ 0 h 72"/>
                <a:gd name="T6" fmla="*/ 0 w 71"/>
                <a:gd name="T7" fmla="*/ 0 h 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" h="72">
                  <a:moveTo>
                    <a:pt x="0" y="0"/>
                  </a:moveTo>
                  <a:lnTo>
                    <a:pt x="35" y="72"/>
                  </a:lnTo>
                  <a:lnTo>
                    <a:pt x="7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860" name="Freeform 675"/>
            <p:cNvSpPr>
              <a:spLocks/>
            </p:cNvSpPr>
            <p:nvPr/>
          </p:nvSpPr>
          <p:spPr bwMode="auto">
            <a:xfrm>
              <a:off x="3274" y="3100"/>
              <a:ext cx="16" cy="16"/>
            </a:xfrm>
            <a:custGeom>
              <a:avLst/>
              <a:gdLst>
                <a:gd name="T0" fmla="*/ 0 w 71"/>
                <a:gd name="T1" fmla="*/ 0 h 71"/>
                <a:gd name="T2" fmla="*/ 0 w 71"/>
                <a:gd name="T3" fmla="*/ 0 h 71"/>
                <a:gd name="T4" fmla="*/ 0 w 71"/>
                <a:gd name="T5" fmla="*/ 0 h 71"/>
                <a:gd name="T6" fmla="*/ 0 w 71"/>
                <a:gd name="T7" fmla="*/ 0 h 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" h="71">
                  <a:moveTo>
                    <a:pt x="0" y="0"/>
                  </a:moveTo>
                  <a:lnTo>
                    <a:pt x="35" y="71"/>
                  </a:lnTo>
                  <a:lnTo>
                    <a:pt x="7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861" name="Freeform 676"/>
            <p:cNvSpPr>
              <a:spLocks/>
            </p:cNvSpPr>
            <p:nvPr/>
          </p:nvSpPr>
          <p:spPr bwMode="auto">
            <a:xfrm>
              <a:off x="3311" y="3068"/>
              <a:ext cx="16" cy="17"/>
            </a:xfrm>
            <a:custGeom>
              <a:avLst/>
              <a:gdLst>
                <a:gd name="T0" fmla="*/ 0 w 71"/>
                <a:gd name="T1" fmla="*/ 0 h 72"/>
                <a:gd name="T2" fmla="*/ 0 w 71"/>
                <a:gd name="T3" fmla="*/ 0 h 72"/>
                <a:gd name="T4" fmla="*/ 0 w 71"/>
                <a:gd name="T5" fmla="*/ 0 h 72"/>
                <a:gd name="T6" fmla="*/ 0 w 71"/>
                <a:gd name="T7" fmla="*/ 0 h 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" h="72">
                  <a:moveTo>
                    <a:pt x="0" y="0"/>
                  </a:moveTo>
                  <a:lnTo>
                    <a:pt x="35" y="72"/>
                  </a:lnTo>
                  <a:lnTo>
                    <a:pt x="7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862" name="Freeform 677"/>
            <p:cNvSpPr>
              <a:spLocks/>
            </p:cNvSpPr>
            <p:nvPr/>
          </p:nvSpPr>
          <p:spPr bwMode="auto">
            <a:xfrm>
              <a:off x="3348" y="3093"/>
              <a:ext cx="16" cy="16"/>
            </a:xfrm>
            <a:custGeom>
              <a:avLst/>
              <a:gdLst>
                <a:gd name="T0" fmla="*/ 0 w 71"/>
                <a:gd name="T1" fmla="*/ 0 h 71"/>
                <a:gd name="T2" fmla="*/ 0 w 71"/>
                <a:gd name="T3" fmla="*/ 0 h 71"/>
                <a:gd name="T4" fmla="*/ 0 w 71"/>
                <a:gd name="T5" fmla="*/ 0 h 71"/>
                <a:gd name="T6" fmla="*/ 0 w 71"/>
                <a:gd name="T7" fmla="*/ 0 h 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" h="71">
                  <a:moveTo>
                    <a:pt x="0" y="0"/>
                  </a:moveTo>
                  <a:lnTo>
                    <a:pt x="36" y="71"/>
                  </a:lnTo>
                  <a:lnTo>
                    <a:pt x="7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863" name="Freeform 678"/>
            <p:cNvSpPr>
              <a:spLocks/>
            </p:cNvSpPr>
            <p:nvPr/>
          </p:nvSpPr>
          <p:spPr bwMode="auto">
            <a:xfrm>
              <a:off x="3385" y="3139"/>
              <a:ext cx="16" cy="17"/>
            </a:xfrm>
            <a:custGeom>
              <a:avLst/>
              <a:gdLst>
                <a:gd name="T0" fmla="*/ 0 w 71"/>
                <a:gd name="T1" fmla="*/ 0 h 72"/>
                <a:gd name="T2" fmla="*/ 0 w 71"/>
                <a:gd name="T3" fmla="*/ 0 h 72"/>
                <a:gd name="T4" fmla="*/ 0 w 71"/>
                <a:gd name="T5" fmla="*/ 0 h 72"/>
                <a:gd name="T6" fmla="*/ 0 w 71"/>
                <a:gd name="T7" fmla="*/ 0 h 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" h="72">
                  <a:moveTo>
                    <a:pt x="0" y="0"/>
                  </a:moveTo>
                  <a:lnTo>
                    <a:pt x="35" y="72"/>
                  </a:lnTo>
                  <a:lnTo>
                    <a:pt x="7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864" name="Freeform 679"/>
            <p:cNvSpPr>
              <a:spLocks/>
            </p:cNvSpPr>
            <p:nvPr/>
          </p:nvSpPr>
          <p:spPr bwMode="auto">
            <a:xfrm>
              <a:off x="3422" y="3192"/>
              <a:ext cx="16" cy="17"/>
            </a:xfrm>
            <a:custGeom>
              <a:avLst/>
              <a:gdLst>
                <a:gd name="T0" fmla="*/ 0 w 71"/>
                <a:gd name="T1" fmla="*/ 0 h 71"/>
                <a:gd name="T2" fmla="*/ 0 w 71"/>
                <a:gd name="T3" fmla="*/ 0 h 71"/>
                <a:gd name="T4" fmla="*/ 0 w 71"/>
                <a:gd name="T5" fmla="*/ 0 h 71"/>
                <a:gd name="T6" fmla="*/ 0 w 71"/>
                <a:gd name="T7" fmla="*/ 0 h 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" h="71">
                  <a:moveTo>
                    <a:pt x="0" y="0"/>
                  </a:moveTo>
                  <a:lnTo>
                    <a:pt x="35" y="71"/>
                  </a:lnTo>
                  <a:lnTo>
                    <a:pt x="7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865" name="Freeform 680"/>
            <p:cNvSpPr>
              <a:spLocks/>
            </p:cNvSpPr>
            <p:nvPr/>
          </p:nvSpPr>
          <p:spPr bwMode="auto">
            <a:xfrm>
              <a:off x="3459" y="3194"/>
              <a:ext cx="15" cy="16"/>
            </a:xfrm>
            <a:custGeom>
              <a:avLst/>
              <a:gdLst>
                <a:gd name="T0" fmla="*/ 0 w 71"/>
                <a:gd name="T1" fmla="*/ 0 h 71"/>
                <a:gd name="T2" fmla="*/ 0 w 71"/>
                <a:gd name="T3" fmla="*/ 0 h 71"/>
                <a:gd name="T4" fmla="*/ 0 w 71"/>
                <a:gd name="T5" fmla="*/ 0 h 71"/>
                <a:gd name="T6" fmla="*/ 0 w 71"/>
                <a:gd name="T7" fmla="*/ 0 h 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" h="71">
                  <a:moveTo>
                    <a:pt x="0" y="0"/>
                  </a:moveTo>
                  <a:lnTo>
                    <a:pt x="36" y="71"/>
                  </a:lnTo>
                  <a:lnTo>
                    <a:pt x="7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866" name="Freeform 681"/>
            <p:cNvSpPr>
              <a:spLocks/>
            </p:cNvSpPr>
            <p:nvPr/>
          </p:nvSpPr>
          <p:spPr bwMode="auto">
            <a:xfrm>
              <a:off x="3496" y="3220"/>
              <a:ext cx="16" cy="16"/>
            </a:xfrm>
            <a:custGeom>
              <a:avLst/>
              <a:gdLst>
                <a:gd name="T0" fmla="*/ 0 w 71"/>
                <a:gd name="T1" fmla="*/ 0 h 71"/>
                <a:gd name="T2" fmla="*/ 0 w 71"/>
                <a:gd name="T3" fmla="*/ 0 h 71"/>
                <a:gd name="T4" fmla="*/ 0 w 71"/>
                <a:gd name="T5" fmla="*/ 0 h 71"/>
                <a:gd name="T6" fmla="*/ 0 w 71"/>
                <a:gd name="T7" fmla="*/ 0 h 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" h="71">
                  <a:moveTo>
                    <a:pt x="0" y="0"/>
                  </a:moveTo>
                  <a:lnTo>
                    <a:pt x="36" y="71"/>
                  </a:lnTo>
                  <a:lnTo>
                    <a:pt x="7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867" name="Freeform 682"/>
            <p:cNvSpPr>
              <a:spLocks/>
            </p:cNvSpPr>
            <p:nvPr/>
          </p:nvSpPr>
          <p:spPr bwMode="auto">
            <a:xfrm>
              <a:off x="3533" y="3224"/>
              <a:ext cx="15" cy="16"/>
            </a:xfrm>
            <a:custGeom>
              <a:avLst/>
              <a:gdLst>
                <a:gd name="T0" fmla="*/ 0 w 71"/>
                <a:gd name="T1" fmla="*/ 0 h 71"/>
                <a:gd name="T2" fmla="*/ 0 w 71"/>
                <a:gd name="T3" fmla="*/ 0 h 71"/>
                <a:gd name="T4" fmla="*/ 0 w 71"/>
                <a:gd name="T5" fmla="*/ 0 h 71"/>
                <a:gd name="T6" fmla="*/ 0 w 71"/>
                <a:gd name="T7" fmla="*/ 0 h 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" h="71">
                  <a:moveTo>
                    <a:pt x="0" y="0"/>
                  </a:moveTo>
                  <a:lnTo>
                    <a:pt x="35" y="71"/>
                  </a:lnTo>
                  <a:lnTo>
                    <a:pt x="7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868" name="Freeform 683"/>
            <p:cNvSpPr>
              <a:spLocks/>
            </p:cNvSpPr>
            <p:nvPr/>
          </p:nvSpPr>
          <p:spPr bwMode="auto">
            <a:xfrm>
              <a:off x="3570" y="3279"/>
              <a:ext cx="16" cy="16"/>
            </a:xfrm>
            <a:custGeom>
              <a:avLst/>
              <a:gdLst>
                <a:gd name="T0" fmla="*/ 0 w 71"/>
                <a:gd name="T1" fmla="*/ 0 h 72"/>
                <a:gd name="T2" fmla="*/ 0 w 71"/>
                <a:gd name="T3" fmla="*/ 0 h 72"/>
                <a:gd name="T4" fmla="*/ 0 w 71"/>
                <a:gd name="T5" fmla="*/ 0 h 72"/>
                <a:gd name="T6" fmla="*/ 0 w 71"/>
                <a:gd name="T7" fmla="*/ 0 h 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" h="72">
                  <a:moveTo>
                    <a:pt x="0" y="0"/>
                  </a:moveTo>
                  <a:lnTo>
                    <a:pt x="36" y="72"/>
                  </a:lnTo>
                  <a:lnTo>
                    <a:pt x="7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869" name="Freeform 684"/>
            <p:cNvSpPr>
              <a:spLocks/>
            </p:cNvSpPr>
            <p:nvPr/>
          </p:nvSpPr>
          <p:spPr bwMode="auto">
            <a:xfrm>
              <a:off x="3607" y="3285"/>
              <a:ext cx="15" cy="16"/>
            </a:xfrm>
            <a:custGeom>
              <a:avLst/>
              <a:gdLst>
                <a:gd name="T0" fmla="*/ 0 w 71"/>
                <a:gd name="T1" fmla="*/ 0 h 72"/>
                <a:gd name="T2" fmla="*/ 0 w 71"/>
                <a:gd name="T3" fmla="*/ 0 h 72"/>
                <a:gd name="T4" fmla="*/ 0 w 71"/>
                <a:gd name="T5" fmla="*/ 0 h 72"/>
                <a:gd name="T6" fmla="*/ 0 w 71"/>
                <a:gd name="T7" fmla="*/ 0 h 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" h="72">
                  <a:moveTo>
                    <a:pt x="0" y="0"/>
                  </a:moveTo>
                  <a:lnTo>
                    <a:pt x="36" y="72"/>
                  </a:lnTo>
                  <a:lnTo>
                    <a:pt x="7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870" name="Freeform 685"/>
            <p:cNvSpPr>
              <a:spLocks/>
            </p:cNvSpPr>
            <p:nvPr/>
          </p:nvSpPr>
          <p:spPr bwMode="auto">
            <a:xfrm>
              <a:off x="3644" y="3332"/>
              <a:ext cx="15" cy="16"/>
            </a:xfrm>
            <a:custGeom>
              <a:avLst/>
              <a:gdLst>
                <a:gd name="T0" fmla="*/ 0 w 71"/>
                <a:gd name="T1" fmla="*/ 0 h 71"/>
                <a:gd name="T2" fmla="*/ 0 w 71"/>
                <a:gd name="T3" fmla="*/ 0 h 71"/>
                <a:gd name="T4" fmla="*/ 0 w 71"/>
                <a:gd name="T5" fmla="*/ 0 h 71"/>
                <a:gd name="T6" fmla="*/ 0 w 71"/>
                <a:gd name="T7" fmla="*/ 0 h 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" h="71">
                  <a:moveTo>
                    <a:pt x="0" y="0"/>
                  </a:moveTo>
                  <a:lnTo>
                    <a:pt x="36" y="71"/>
                  </a:lnTo>
                  <a:lnTo>
                    <a:pt x="7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871" name="Freeform 686"/>
            <p:cNvSpPr>
              <a:spLocks/>
            </p:cNvSpPr>
            <p:nvPr/>
          </p:nvSpPr>
          <p:spPr bwMode="auto">
            <a:xfrm>
              <a:off x="3680" y="3345"/>
              <a:ext cx="16" cy="17"/>
            </a:xfrm>
            <a:custGeom>
              <a:avLst/>
              <a:gdLst>
                <a:gd name="T0" fmla="*/ 0 w 71"/>
                <a:gd name="T1" fmla="*/ 0 h 72"/>
                <a:gd name="T2" fmla="*/ 0 w 71"/>
                <a:gd name="T3" fmla="*/ 0 h 72"/>
                <a:gd name="T4" fmla="*/ 0 w 71"/>
                <a:gd name="T5" fmla="*/ 0 h 72"/>
                <a:gd name="T6" fmla="*/ 0 w 71"/>
                <a:gd name="T7" fmla="*/ 0 h 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" h="72">
                  <a:moveTo>
                    <a:pt x="0" y="0"/>
                  </a:moveTo>
                  <a:lnTo>
                    <a:pt x="36" y="72"/>
                  </a:lnTo>
                  <a:lnTo>
                    <a:pt x="7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872" name="Freeform 687"/>
            <p:cNvSpPr>
              <a:spLocks/>
            </p:cNvSpPr>
            <p:nvPr/>
          </p:nvSpPr>
          <p:spPr bwMode="auto">
            <a:xfrm>
              <a:off x="3718" y="3397"/>
              <a:ext cx="15" cy="15"/>
            </a:xfrm>
            <a:custGeom>
              <a:avLst/>
              <a:gdLst>
                <a:gd name="T0" fmla="*/ 0 w 71"/>
                <a:gd name="T1" fmla="*/ 0 h 72"/>
                <a:gd name="T2" fmla="*/ 0 w 71"/>
                <a:gd name="T3" fmla="*/ 0 h 72"/>
                <a:gd name="T4" fmla="*/ 0 w 71"/>
                <a:gd name="T5" fmla="*/ 0 h 72"/>
                <a:gd name="T6" fmla="*/ 0 w 71"/>
                <a:gd name="T7" fmla="*/ 0 h 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" h="72">
                  <a:moveTo>
                    <a:pt x="0" y="0"/>
                  </a:moveTo>
                  <a:lnTo>
                    <a:pt x="36" y="72"/>
                  </a:lnTo>
                  <a:lnTo>
                    <a:pt x="7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873" name="Freeform 688"/>
            <p:cNvSpPr>
              <a:spLocks/>
            </p:cNvSpPr>
            <p:nvPr/>
          </p:nvSpPr>
          <p:spPr bwMode="auto">
            <a:xfrm>
              <a:off x="3755" y="3390"/>
              <a:ext cx="15" cy="16"/>
            </a:xfrm>
            <a:custGeom>
              <a:avLst/>
              <a:gdLst>
                <a:gd name="T0" fmla="*/ 0 w 71"/>
                <a:gd name="T1" fmla="*/ 0 h 71"/>
                <a:gd name="T2" fmla="*/ 0 w 71"/>
                <a:gd name="T3" fmla="*/ 0 h 71"/>
                <a:gd name="T4" fmla="*/ 0 w 71"/>
                <a:gd name="T5" fmla="*/ 0 h 71"/>
                <a:gd name="T6" fmla="*/ 0 w 71"/>
                <a:gd name="T7" fmla="*/ 0 h 7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" h="71">
                  <a:moveTo>
                    <a:pt x="0" y="0"/>
                  </a:moveTo>
                  <a:lnTo>
                    <a:pt x="36" y="71"/>
                  </a:lnTo>
                  <a:lnTo>
                    <a:pt x="7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874" name="Freeform 689"/>
            <p:cNvSpPr>
              <a:spLocks/>
            </p:cNvSpPr>
            <p:nvPr/>
          </p:nvSpPr>
          <p:spPr bwMode="auto">
            <a:xfrm>
              <a:off x="3792" y="3396"/>
              <a:ext cx="16" cy="15"/>
            </a:xfrm>
            <a:custGeom>
              <a:avLst/>
              <a:gdLst>
                <a:gd name="T0" fmla="*/ 0 w 71"/>
                <a:gd name="T1" fmla="*/ 0 h 72"/>
                <a:gd name="T2" fmla="*/ 0 w 71"/>
                <a:gd name="T3" fmla="*/ 0 h 72"/>
                <a:gd name="T4" fmla="*/ 0 w 71"/>
                <a:gd name="T5" fmla="*/ 0 h 72"/>
                <a:gd name="T6" fmla="*/ 0 w 71"/>
                <a:gd name="T7" fmla="*/ 0 h 7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1" h="72">
                  <a:moveTo>
                    <a:pt x="0" y="0"/>
                  </a:moveTo>
                  <a:lnTo>
                    <a:pt x="36" y="72"/>
                  </a:lnTo>
                  <a:lnTo>
                    <a:pt x="7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3875" name="Oval 690"/>
            <p:cNvSpPr>
              <a:spLocks noChangeArrowheads="1"/>
            </p:cNvSpPr>
            <p:nvPr/>
          </p:nvSpPr>
          <p:spPr bwMode="auto">
            <a:xfrm>
              <a:off x="2609" y="3174"/>
              <a:ext cx="13" cy="1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3876" name="Oval 691"/>
            <p:cNvSpPr>
              <a:spLocks noChangeArrowheads="1"/>
            </p:cNvSpPr>
            <p:nvPr/>
          </p:nvSpPr>
          <p:spPr bwMode="auto">
            <a:xfrm>
              <a:off x="2645" y="3158"/>
              <a:ext cx="13" cy="13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3877" name="Oval 692"/>
            <p:cNvSpPr>
              <a:spLocks noChangeArrowheads="1"/>
            </p:cNvSpPr>
            <p:nvPr/>
          </p:nvSpPr>
          <p:spPr bwMode="auto">
            <a:xfrm>
              <a:off x="2684" y="3193"/>
              <a:ext cx="12" cy="13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3878" name="Oval 693"/>
            <p:cNvSpPr>
              <a:spLocks noChangeArrowheads="1"/>
            </p:cNvSpPr>
            <p:nvPr/>
          </p:nvSpPr>
          <p:spPr bwMode="auto">
            <a:xfrm>
              <a:off x="2720" y="3248"/>
              <a:ext cx="12" cy="13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3879" name="Oval 694"/>
            <p:cNvSpPr>
              <a:spLocks noChangeArrowheads="1"/>
            </p:cNvSpPr>
            <p:nvPr/>
          </p:nvSpPr>
          <p:spPr bwMode="auto">
            <a:xfrm>
              <a:off x="2758" y="3250"/>
              <a:ext cx="13" cy="1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3880" name="Oval 695"/>
            <p:cNvSpPr>
              <a:spLocks noChangeArrowheads="1"/>
            </p:cNvSpPr>
            <p:nvPr/>
          </p:nvSpPr>
          <p:spPr bwMode="auto">
            <a:xfrm>
              <a:off x="2794" y="3226"/>
              <a:ext cx="13" cy="13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3881" name="Oval 696"/>
            <p:cNvSpPr>
              <a:spLocks noChangeArrowheads="1"/>
            </p:cNvSpPr>
            <p:nvPr/>
          </p:nvSpPr>
          <p:spPr bwMode="auto">
            <a:xfrm>
              <a:off x="2830" y="3220"/>
              <a:ext cx="13" cy="1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3882" name="Oval 697"/>
            <p:cNvSpPr>
              <a:spLocks noChangeArrowheads="1"/>
            </p:cNvSpPr>
            <p:nvPr/>
          </p:nvSpPr>
          <p:spPr bwMode="auto">
            <a:xfrm>
              <a:off x="2869" y="3264"/>
              <a:ext cx="12" cy="1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3883" name="Oval 698"/>
            <p:cNvSpPr>
              <a:spLocks noChangeArrowheads="1"/>
            </p:cNvSpPr>
            <p:nvPr/>
          </p:nvSpPr>
          <p:spPr bwMode="auto">
            <a:xfrm>
              <a:off x="2905" y="3242"/>
              <a:ext cx="12" cy="1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3884" name="Oval 699"/>
            <p:cNvSpPr>
              <a:spLocks noChangeArrowheads="1"/>
            </p:cNvSpPr>
            <p:nvPr/>
          </p:nvSpPr>
          <p:spPr bwMode="auto">
            <a:xfrm>
              <a:off x="2941" y="3302"/>
              <a:ext cx="13" cy="1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3885" name="Oval 700"/>
            <p:cNvSpPr>
              <a:spLocks noChangeArrowheads="1"/>
            </p:cNvSpPr>
            <p:nvPr/>
          </p:nvSpPr>
          <p:spPr bwMode="auto">
            <a:xfrm>
              <a:off x="2979" y="3269"/>
              <a:ext cx="13" cy="15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3886" name="Oval 701"/>
            <p:cNvSpPr>
              <a:spLocks noChangeArrowheads="1"/>
            </p:cNvSpPr>
            <p:nvPr/>
          </p:nvSpPr>
          <p:spPr bwMode="auto">
            <a:xfrm>
              <a:off x="3015" y="3297"/>
              <a:ext cx="13" cy="13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3887" name="Oval 702"/>
            <p:cNvSpPr>
              <a:spLocks noChangeArrowheads="1"/>
            </p:cNvSpPr>
            <p:nvPr/>
          </p:nvSpPr>
          <p:spPr bwMode="auto">
            <a:xfrm>
              <a:off x="3054" y="3324"/>
              <a:ext cx="13" cy="1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3888" name="Oval 703"/>
            <p:cNvSpPr>
              <a:spLocks noChangeArrowheads="1"/>
            </p:cNvSpPr>
            <p:nvPr/>
          </p:nvSpPr>
          <p:spPr bwMode="auto">
            <a:xfrm>
              <a:off x="3090" y="3302"/>
              <a:ext cx="13" cy="1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3889" name="Oval 704"/>
            <p:cNvSpPr>
              <a:spLocks noChangeArrowheads="1"/>
            </p:cNvSpPr>
            <p:nvPr/>
          </p:nvSpPr>
          <p:spPr bwMode="auto">
            <a:xfrm>
              <a:off x="3126" y="3376"/>
              <a:ext cx="13" cy="1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3890" name="Oval 705"/>
            <p:cNvSpPr>
              <a:spLocks noChangeArrowheads="1"/>
            </p:cNvSpPr>
            <p:nvPr/>
          </p:nvSpPr>
          <p:spPr bwMode="auto">
            <a:xfrm>
              <a:off x="3165" y="3370"/>
              <a:ext cx="12" cy="1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3891" name="Oval 706"/>
            <p:cNvSpPr>
              <a:spLocks noChangeArrowheads="1"/>
            </p:cNvSpPr>
            <p:nvPr/>
          </p:nvSpPr>
          <p:spPr bwMode="auto">
            <a:xfrm>
              <a:off x="3201" y="3398"/>
              <a:ext cx="12" cy="13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3892" name="Oval 707"/>
            <p:cNvSpPr>
              <a:spLocks noChangeArrowheads="1"/>
            </p:cNvSpPr>
            <p:nvPr/>
          </p:nvSpPr>
          <p:spPr bwMode="auto">
            <a:xfrm>
              <a:off x="3236" y="3447"/>
              <a:ext cx="13" cy="13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3893" name="Oval 708"/>
            <p:cNvSpPr>
              <a:spLocks noChangeArrowheads="1"/>
            </p:cNvSpPr>
            <p:nvPr/>
          </p:nvSpPr>
          <p:spPr bwMode="auto">
            <a:xfrm>
              <a:off x="3275" y="3474"/>
              <a:ext cx="13" cy="1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3894" name="Oval 709"/>
            <p:cNvSpPr>
              <a:spLocks noChangeArrowheads="1"/>
            </p:cNvSpPr>
            <p:nvPr/>
          </p:nvSpPr>
          <p:spPr bwMode="auto">
            <a:xfrm>
              <a:off x="3311" y="3501"/>
              <a:ext cx="13" cy="1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3895" name="Oval 710"/>
            <p:cNvSpPr>
              <a:spLocks noChangeArrowheads="1"/>
            </p:cNvSpPr>
            <p:nvPr/>
          </p:nvSpPr>
          <p:spPr bwMode="auto">
            <a:xfrm>
              <a:off x="3350" y="3528"/>
              <a:ext cx="12" cy="1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3896" name="Oval 711"/>
            <p:cNvSpPr>
              <a:spLocks noChangeArrowheads="1"/>
            </p:cNvSpPr>
            <p:nvPr/>
          </p:nvSpPr>
          <p:spPr bwMode="auto">
            <a:xfrm>
              <a:off x="3386" y="3504"/>
              <a:ext cx="12" cy="1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3897" name="Oval 712"/>
            <p:cNvSpPr>
              <a:spLocks noChangeArrowheads="1"/>
            </p:cNvSpPr>
            <p:nvPr/>
          </p:nvSpPr>
          <p:spPr bwMode="auto">
            <a:xfrm>
              <a:off x="3422" y="3526"/>
              <a:ext cx="12" cy="13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3898" name="Oval 713"/>
            <p:cNvSpPr>
              <a:spLocks noChangeArrowheads="1"/>
            </p:cNvSpPr>
            <p:nvPr/>
          </p:nvSpPr>
          <p:spPr bwMode="auto">
            <a:xfrm>
              <a:off x="3460" y="3534"/>
              <a:ext cx="13" cy="1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3899" name="Oval 714"/>
            <p:cNvSpPr>
              <a:spLocks noChangeArrowheads="1"/>
            </p:cNvSpPr>
            <p:nvPr/>
          </p:nvSpPr>
          <p:spPr bwMode="auto">
            <a:xfrm>
              <a:off x="3496" y="3564"/>
              <a:ext cx="13" cy="1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3900" name="Oval 715"/>
            <p:cNvSpPr>
              <a:spLocks noChangeArrowheads="1"/>
            </p:cNvSpPr>
            <p:nvPr/>
          </p:nvSpPr>
          <p:spPr bwMode="auto">
            <a:xfrm>
              <a:off x="3532" y="3567"/>
              <a:ext cx="13" cy="13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3901" name="Oval 716"/>
            <p:cNvSpPr>
              <a:spLocks noChangeArrowheads="1"/>
            </p:cNvSpPr>
            <p:nvPr/>
          </p:nvSpPr>
          <p:spPr bwMode="auto">
            <a:xfrm>
              <a:off x="3571" y="3564"/>
              <a:ext cx="13" cy="1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3902" name="Oval 717"/>
            <p:cNvSpPr>
              <a:spLocks noChangeArrowheads="1"/>
            </p:cNvSpPr>
            <p:nvPr/>
          </p:nvSpPr>
          <p:spPr bwMode="auto">
            <a:xfrm>
              <a:off x="3607" y="3602"/>
              <a:ext cx="12" cy="1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3903" name="Oval 718"/>
            <p:cNvSpPr>
              <a:spLocks noChangeArrowheads="1"/>
            </p:cNvSpPr>
            <p:nvPr/>
          </p:nvSpPr>
          <p:spPr bwMode="auto">
            <a:xfrm>
              <a:off x="3645" y="3613"/>
              <a:ext cx="13" cy="1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3904" name="Oval 719"/>
            <p:cNvSpPr>
              <a:spLocks noChangeArrowheads="1"/>
            </p:cNvSpPr>
            <p:nvPr/>
          </p:nvSpPr>
          <p:spPr bwMode="auto">
            <a:xfrm>
              <a:off x="3681" y="3616"/>
              <a:ext cx="13" cy="1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3905" name="Oval 720"/>
            <p:cNvSpPr>
              <a:spLocks noChangeArrowheads="1"/>
            </p:cNvSpPr>
            <p:nvPr/>
          </p:nvSpPr>
          <p:spPr bwMode="auto">
            <a:xfrm>
              <a:off x="3717" y="3662"/>
              <a:ext cx="13" cy="1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3906" name="Oval 721"/>
            <p:cNvSpPr>
              <a:spLocks noChangeArrowheads="1"/>
            </p:cNvSpPr>
            <p:nvPr/>
          </p:nvSpPr>
          <p:spPr bwMode="auto">
            <a:xfrm>
              <a:off x="3756" y="3690"/>
              <a:ext cx="13" cy="13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3907" name="Oval 722"/>
            <p:cNvSpPr>
              <a:spLocks noChangeArrowheads="1"/>
            </p:cNvSpPr>
            <p:nvPr/>
          </p:nvSpPr>
          <p:spPr bwMode="auto">
            <a:xfrm>
              <a:off x="3792" y="3706"/>
              <a:ext cx="13" cy="13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3908" name="Text Box 723"/>
            <p:cNvSpPr txBox="1">
              <a:spLocks noChangeArrowheads="1"/>
            </p:cNvSpPr>
            <p:nvPr/>
          </p:nvSpPr>
          <p:spPr bwMode="auto">
            <a:xfrm>
              <a:off x="3534" y="2712"/>
              <a:ext cx="41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r>
                <a:rPr lang="cs-CZ" sz="1400" b="1">
                  <a:solidFill>
                    <a:srgbClr val="000000"/>
                  </a:solidFill>
                  <a:latin typeface="Arial" charset="0"/>
                </a:rPr>
                <a:t>ŽENY</a:t>
              </a:r>
            </a:p>
          </p:txBody>
        </p:sp>
        <p:sp>
          <p:nvSpPr>
            <p:cNvPr id="93909" name="Text Box 724"/>
            <p:cNvSpPr txBox="1">
              <a:spLocks noChangeArrowheads="1"/>
            </p:cNvSpPr>
            <p:nvPr/>
          </p:nvSpPr>
          <p:spPr bwMode="auto">
            <a:xfrm>
              <a:off x="3390" y="2924"/>
              <a:ext cx="606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r>
                <a:rPr lang="cs-CZ" sz="1000" b="1">
                  <a:solidFill>
                    <a:srgbClr val="000000"/>
                  </a:solidFill>
                  <a:latin typeface="Arial" charset="0"/>
                </a:rPr>
                <a:t>MAĎARSKO</a:t>
              </a:r>
              <a:endParaRPr lang="cs-CZ" sz="1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3910" name="Text Box 725"/>
            <p:cNvSpPr txBox="1">
              <a:spLocks noChangeArrowheads="1"/>
            </p:cNvSpPr>
            <p:nvPr/>
          </p:nvSpPr>
          <p:spPr bwMode="auto">
            <a:xfrm>
              <a:off x="2964" y="3096"/>
              <a:ext cx="618" cy="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r>
                <a:rPr lang="cs-CZ" sz="1000" b="1">
                  <a:solidFill>
                    <a:srgbClr val="000000"/>
                  </a:solidFill>
                  <a:latin typeface="Arial" charset="0"/>
                </a:rPr>
                <a:t>ČESKÁ</a:t>
              </a:r>
            </a:p>
            <a:p>
              <a:r>
                <a:rPr lang="cs-CZ" sz="1000" b="1">
                  <a:solidFill>
                    <a:srgbClr val="000000"/>
                  </a:solidFill>
                  <a:latin typeface="Arial" charset="0"/>
                </a:rPr>
                <a:t>REPUBLIKA</a:t>
              </a:r>
              <a:endParaRPr lang="cs-CZ" sz="1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3911" name="Text Box 726"/>
            <p:cNvSpPr txBox="1">
              <a:spLocks noChangeArrowheads="1"/>
            </p:cNvSpPr>
            <p:nvPr/>
          </p:nvSpPr>
          <p:spPr bwMode="auto">
            <a:xfrm>
              <a:off x="3468" y="3437"/>
              <a:ext cx="594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r>
                <a:rPr lang="cs-CZ" sz="1000" b="1">
                  <a:solidFill>
                    <a:srgbClr val="000000"/>
                  </a:solidFill>
                  <a:latin typeface="Arial" charset="0"/>
                </a:rPr>
                <a:t>RAKOUSKO</a:t>
              </a:r>
              <a:endParaRPr lang="cs-CZ" sz="1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3912" name="Text Box 727"/>
            <p:cNvSpPr txBox="1">
              <a:spLocks noChangeArrowheads="1"/>
            </p:cNvSpPr>
            <p:nvPr/>
          </p:nvSpPr>
          <p:spPr bwMode="auto">
            <a:xfrm>
              <a:off x="2922" y="3690"/>
              <a:ext cx="588" cy="1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r>
                <a:rPr lang="cs-CZ" sz="1000" b="1">
                  <a:solidFill>
                    <a:srgbClr val="000000"/>
                  </a:solidFill>
                  <a:latin typeface="Arial" charset="0"/>
                </a:rPr>
                <a:t>ŠVÉDSKO</a:t>
              </a:r>
            </a:p>
          </p:txBody>
        </p:sp>
        <p:sp>
          <p:nvSpPr>
            <p:cNvPr id="93913" name="Text Box 728"/>
            <p:cNvSpPr txBox="1">
              <a:spLocks noChangeArrowheads="1"/>
            </p:cNvSpPr>
            <p:nvPr/>
          </p:nvSpPr>
          <p:spPr bwMode="auto">
            <a:xfrm>
              <a:off x="966" y="3594"/>
              <a:ext cx="588" cy="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r>
                <a:rPr lang="cs-CZ" sz="1000" b="1">
                  <a:solidFill>
                    <a:srgbClr val="000000"/>
                  </a:solidFill>
                  <a:latin typeface="Arial" charset="0"/>
                </a:rPr>
                <a:t>ŠVÉDSKO</a:t>
              </a:r>
              <a:endParaRPr lang="cs-CZ" sz="1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93187" name="Text Box 729"/>
          <p:cNvSpPr txBox="1">
            <a:spLocks noChangeArrowheads="1"/>
          </p:cNvSpPr>
          <p:nvPr/>
        </p:nvSpPr>
        <p:spPr bwMode="auto">
          <a:xfrm>
            <a:off x="762000" y="4724400"/>
            <a:ext cx="77724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cs-CZ" sz="2400" b="1">
                <a:solidFill>
                  <a:srgbClr val="000000"/>
                </a:solidFill>
                <a:latin typeface="Arial" charset="0"/>
              </a:rPr>
              <a:t>Standardizovaná úmrtnost na kardiovaskulární nemoci u mužů a žen v Maďarsku, České republice, Rakousku a Švédsku v letech 1970-2002</a:t>
            </a:r>
          </a:p>
          <a:p>
            <a:pPr algn="ctr"/>
            <a:r>
              <a:rPr lang="cs-CZ" sz="2400" b="1">
                <a:solidFill>
                  <a:srgbClr val="000000"/>
                </a:solidFill>
                <a:latin typeface="Arial" charset="0"/>
              </a:rPr>
              <a:t>(pramen: HFA-DB, WHO/EUROPE).</a:t>
            </a:r>
            <a:endParaRPr lang="cs-CZ" sz="2400">
              <a:solidFill>
                <a:srgbClr val="000000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cs-CZ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6454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609600" y="4953000"/>
            <a:ext cx="7924800" cy="283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cs-CZ" sz="2400" b="1">
                <a:solidFill>
                  <a:srgbClr val="000000"/>
                </a:solidFill>
                <a:latin typeface="Arial" charset="0"/>
              </a:rPr>
              <a:t>Standardizovaná úmrtnost na zhoubné nádory </a:t>
            </a:r>
          </a:p>
          <a:p>
            <a:pPr algn="ctr"/>
            <a:r>
              <a:rPr lang="cs-CZ" sz="2400" b="1">
                <a:solidFill>
                  <a:srgbClr val="000000"/>
                </a:solidFill>
                <a:latin typeface="Arial" charset="0"/>
              </a:rPr>
              <a:t>u mužů a žen v Maďarsku, České republice, Rakousku a Švédsku v letech 1970-2002</a:t>
            </a:r>
          </a:p>
          <a:p>
            <a:pPr algn="ctr"/>
            <a:r>
              <a:rPr lang="cs-CZ" sz="2400" b="1">
                <a:solidFill>
                  <a:srgbClr val="000000"/>
                </a:solidFill>
                <a:latin typeface="Arial" charset="0"/>
              </a:rPr>
              <a:t>(pramen: HFA-DB, WHO/EUROPE).</a:t>
            </a:r>
            <a:endParaRPr lang="cs-CZ" sz="2400">
              <a:solidFill>
                <a:srgbClr val="000000"/>
              </a:solidFill>
              <a:latin typeface="Times New Roman" pitchFamily="18" charset="0"/>
            </a:endParaRPr>
          </a:p>
          <a:p>
            <a:pPr algn="ctr"/>
            <a:endParaRPr lang="cs-CZ" sz="2400" b="1">
              <a:solidFill>
                <a:srgbClr val="000000"/>
              </a:solidFill>
              <a:latin typeface="Arial" charset="0"/>
            </a:endParaRPr>
          </a:p>
          <a:p>
            <a:endParaRPr lang="cs-CZ" sz="2400">
              <a:solidFill>
                <a:srgbClr val="000000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cs-CZ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94211" name="Group 3"/>
          <p:cNvGrpSpPr>
            <a:grpSpLocks/>
          </p:cNvGrpSpPr>
          <p:nvPr/>
        </p:nvGrpSpPr>
        <p:grpSpPr bwMode="auto">
          <a:xfrm>
            <a:off x="762000" y="762000"/>
            <a:ext cx="8001000" cy="4343400"/>
            <a:chOff x="546" y="2466"/>
            <a:chExt cx="3702" cy="1854"/>
          </a:xfrm>
        </p:grpSpPr>
        <p:sp>
          <p:nvSpPr>
            <p:cNvPr id="94212" name="Rectangle 4"/>
            <p:cNvSpPr>
              <a:spLocks noChangeArrowheads="1"/>
            </p:cNvSpPr>
            <p:nvPr/>
          </p:nvSpPr>
          <p:spPr bwMode="auto">
            <a:xfrm>
              <a:off x="561" y="2541"/>
              <a:ext cx="1985" cy="1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4213" name="Line 5"/>
            <p:cNvSpPr>
              <a:spLocks noChangeShapeType="1"/>
            </p:cNvSpPr>
            <p:nvPr/>
          </p:nvSpPr>
          <p:spPr bwMode="auto">
            <a:xfrm flipV="1">
              <a:off x="790" y="2686"/>
              <a:ext cx="1" cy="134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214" name="Line 6"/>
            <p:cNvSpPr>
              <a:spLocks noChangeShapeType="1"/>
            </p:cNvSpPr>
            <p:nvPr/>
          </p:nvSpPr>
          <p:spPr bwMode="auto">
            <a:xfrm flipH="1">
              <a:off x="765" y="4035"/>
              <a:ext cx="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215" name="Rectangle 7"/>
            <p:cNvSpPr>
              <a:spLocks noChangeArrowheads="1"/>
            </p:cNvSpPr>
            <p:nvPr/>
          </p:nvSpPr>
          <p:spPr bwMode="auto">
            <a:xfrm>
              <a:off x="594" y="3981"/>
              <a:ext cx="149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0" hangingPunct="0"/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150</a:t>
              </a:r>
              <a:endParaRPr lang="cs-CZ" sz="1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4216" name="Line 8"/>
            <p:cNvSpPr>
              <a:spLocks noChangeShapeType="1"/>
            </p:cNvSpPr>
            <p:nvPr/>
          </p:nvSpPr>
          <p:spPr bwMode="auto">
            <a:xfrm>
              <a:off x="790" y="4035"/>
              <a:ext cx="148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217" name="Line 9"/>
            <p:cNvSpPr>
              <a:spLocks noChangeShapeType="1"/>
            </p:cNvSpPr>
            <p:nvPr/>
          </p:nvSpPr>
          <p:spPr bwMode="auto">
            <a:xfrm flipH="1">
              <a:off x="778" y="3981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218" name="Line 10"/>
            <p:cNvSpPr>
              <a:spLocks noChangeShapeType="1"/>
            </p:cNvSpPr>
            <p:nvPr/>
          </p:nvSpPr>
          <p:spPr bwMode="auto">
            <a:xfrm flipH="1">
              <a:off x="778" y="3927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219" name="Line 11"/>
            <p:cNvSpPr>
              <a:spLocks noChangeShapeType="1"/>
            </p:cNvSpPr>
            <p:nvPr/>
          </p:nvSpPr>
          <p:spPr bwMode="auto">
            <a:xfrm flipH="1">
              <a:off x="778" y="3873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220" name="Line 12"/>
            <p:cNvSpPr>
              <a:spLocks noChangeShapeType="1"/>
            </p:cNvSpPr>
            <p:nvPr/>
          </p:nvSpPr>
          <p:spPr bwMode="auto">
            <a:xfrm flipH="1">
              <a:off x="778" y="3819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221" name="Line 13"/>
            <p:cNvSpPr>
              <a:spLocks noChangeShapeType="1"/>
            </p:cNvSpPr>
            <p:nvPr/>
          </p:nvSpPr>
          <p:spPr bwMode="auto">
            <a:xfrm flipH="1">
              <a:off x="765" y="3765"/>
              <a:ext cx="25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222" name="Rectangle 14"/>
            <p:cNvSpPr>
              <a:spLocks noChangeArrowheads="1"/>
            </p:cNvSpPr>
            <p:nvPr/>
          </p:nvSpPr>
          <p:spPr bwMode="auto">
            <a:xfrm>
              <a:off x="595" y="3720"/>
              <a:ext cx="160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0" hangingPunct="0"/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200</a:t>
              </a:r>
              <a:endParaRPr lang="cs-CZ" sz="1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4223" name="Line 15"/>
            <p:cNvSpPr>
              <a:spLocks noChangeShapeType="1"/>
            </p:cNvSpPr>
            <p:nvPr/>
          </p:nvSpPr>
          <p:spPr bwMode="auto">
            <a:xfrm>
              <a:off x="790" y="3765"/>
              <a:ext cx="148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224" name="Line 16"/>
            <p:cNvSpPr>
              <a:spLocks noChangeShapeType="1"/>
            </p:cNvSpPr>
            <p:nvPr/>
          </p:nvSpPr>
          <p:spPr bwMode="auto">
            <a:xfrm flipH="1">
              <a:off x="778" y="3711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225" name="Line 17"/>
            <p:cNvSpPr>
              <a:spLocks noChangeShapeType="1"/>
            </p:cNvSpPr>
            <p:nvPr/>
          </p:nvSpPr>
          <p:spPr bwMode="auto">
            <a:xfrm flipH="1">
              <a:off x="778" y="3657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226" name="Line 18"/>
            <p:cNvSpPr>
              <a:spLocks noChangeShapeType="1"/>
            </p:cNvSpPr>
            <p:nvPr/>
          </p:nvSpPr>
          <p:spPr bwMode="auto">
            <a:xfrm flipH="1">
              <a:off x="778" y="3604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227" name="Line 19"/>
            <p:cNvSpPr>
              <a:spLocks noChangeShapeType="1"/>
            </p:cNvSpPr>
            <p:nvPr/>
          </p:nvSpPr>
          <p:spPr bwMode="auto">
            <a:xfrm flipH="1">
              <a:off x="778" y="3550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228" name="Line 20"/>
            <p:cNvSpPr>
              <a:spLocks noChangeShapeType="1"/>
            </p:cNvSpPr>
            <p:nvPr/>
          </p:nvSpPr>
          <p:spPr bwMode="auto">
            <a:xfrm flipH="1">
              <a:off x="762" y="3496"/>
              <a:ext cx="28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229" name="Rectangle 21"/>
            <p:cNvSpPr>
              <a:spLocks noChangeArrowheads="1"/>
            </p:cNvSpPr>
            <p:nvPr/>
          </p:nvSpPr>
          <p:spPr bwMode="auto">
            <a:xfrm>
              <a:off x="600" y="3453"/>
              <a:ext cx="144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0" hangingPunct="0"/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250</a:t>
              </a:r>
              <a:endParaRPr lang="cs-CZ" sz="1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4230" name="Line 22"/>
            <p:cNvSpPr>
              <a:spLocks noChangeShapeType="1"/>
            </p:cNvSpPr>
            <p:nvPr/>
          </p:nvSpPr>
          <p:spPr bwMode="auto">
            <a:xfrm>
              <a:off x="790" y="3496"/>
              <a:ext cx="148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231" name="Line 23"/>
            <p:cNvSpPr>
              <a:spLocks noChangeShapeType="1"/>
            </p:cNvSpPr>
            <p:nvPr/>
          </p:nvSpPr>
          <p:spPr bwMode="auto">
            <a:xfrm flipH="1">
              <a:off x="778" y="3442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232" name="Line 24"/>
            <p:cNvSpPr>
              <a:spLocks noChangeShapeType="1"/>
            </p:cNvSpPr>
            <p:nvPr/>
          </p:nvSpPr>
          <p:spPr bwMode="auto">
            <a:xfrm flipH="1">
              <a:off x="778" y="338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233" name="Line 25"/>
            <p:cNvSpPr>
              <a:spLocks noChangeShapeType="1"/>
            </p:cNvSpPr>
            <p:nvPr/>
          </p:nvSpPr>
          <p:spPr bwMode="auto">
            <a:xfrm flipH="1">
              <a:off x="778" y="3334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234" name="Line 26"/>
            <p:cNvSpPr>
              <a:spLocks noChangeShapeType="1"/>
            </p:cNvSpPr>
            <p:nvPr/>
          </p:nvSpPr>
          <p:spPr bwMode="auto">
            <a:xfrm flipH="1">
              <a:off x="778" y="3280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235" name="Line 27"/>
            <p:cNvSpPr>
              <a:spLocks noChangeShapeType="1"/>
            </p:cNvSpPr>
            <p:nvPr/>
          </p:nvSpPr>
          <p:spPr bwMode="auto">
            <a:xfrm flipH="1">
              <a:off x="765" y="3226"/>
              <a:ext cx="25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236" name="Rectangle 28"/>
            <p:cNvSpPr>
              <a:spLocks noChangeArrowheads="1"/>
            </p:cNvSpPr>
            <p:nvPr/>
          </p:nvSpPr>
          <p:spPr bwMode="auto">
            <a:xfrm>
              <a:off x="601" y="3185"/>
              <a:ext cx="173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0" hangingPunct="0"/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300</a:t>
              </a:r>
              <a:endParaRPr lang="cs-CZ" sz="1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4237" name="Line 29"/>
            <p:cNvSpPr>
              <a:spLocks noChangeShapeType="1"/>
            </p:cNvSpPr>
            <p:nvPr/>
          </p:nvSpPr>
          <p:spPr bwMode="auto">
            <a:xfrm>
              <a:off x="790" y="3226"/>
              <a:ext cx="148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238" name="Line 30"/>
            <p:cNvSpPr>
              <a:spLocks noChangeShapeType="1"/>
            </p:cNvSpPr>
            <p:nvPr/>
          </p:nvSpPr>
          <p:spPr bwMode="auto">
            <a:xfrm flipH="1">
              <a:off x="778" y="3172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239" name="Line 31"/>
            <p:cNvSpPr>
              <a:spLocks noChangeShapeType="1"/>
            </p:cNvSpPr>
            <p:nvPr/>
          </p:nvSpPr>
          <p:spPr bwMode="auto">
            <a:xfrm flipH="1">
              <a:off x="778" y="3118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240" name="Line 32"/>
            <p:cNvSpPr>
              <a:spLocks noChangeShapeType="1"/>
            </p:cNvSpPr>
            <p:nvPr/>
          </p:nvSpPr>
          <p:spPr bwMode="auto">
            <a:xfrm flipH="1">
              <a:off x="778" y="3064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241" name="Line 33"/>
            <p:cNvSpPr>
              <a:spLocks noChangeShapeType="1"/>
            </p:cNvSpPr>
            <p:nvPr/>
          </p:nvSpPr>
          <p:spPr bwMode="auto">
            <a:xfrm flipH="1">
              <a:off x="778" y="3010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242" name="Line 34"/>
            <p:cNvSpPr>
              <a:spLocks noChangeShapeType="1"/>
            </p:cNvSpPr>
            <p:nvPr/>
          </p:nvSpPr>
          <p:spPr bwMode="auto">
            <a:xfrm flipH="1">
              <a:off x="765" y="2956"/>
              <a:ext cx="25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243" name="Rectangle 35"/>
            <p:cNvSpPr>
              <a:spLocks noChangeArrowheads="1"/>
            </p:cNvSpPr>
            <p:nvPr/>
          </p:nvSpPr>
          <p:spPr bwMode="auto">
            <a:xfrm>
              <a:off x="601" y="2910"/>
              <a:ext cx="157" cy="9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0" hangingPunct="0"/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350</a:t>
              </a:r>
              <a:endParaRPr lang="cs-CZ" sz="1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4244" name="Line 36"/>
            <p:cNvSpPr>
              <a:spLocks noChangeShapeType="1"/>
            </p:cNvSpPr>
            <p:nvPr/>
          </p:nvSpPr>
          <p:spPr bwMode="auto">
            <a:xfrm>
              <a:off x="790" y="2956"/>
              <a:ext cx="148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245" name="Line 37"/>
            <p:cNvSpPr>
              <a:spLocks noChangeShapeType="1"/>
            </p:cNvSpPr>
            <p:nvPr/>
          </p:nvSpPr>
          <p:spPr bwMode="auto">
            <a:xfrm flipH="1">
              <a:off x="778" y="2902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246" name="Line 38"/>
            <p:cNvSpPr>
              <a:spLocks noChangeShapeType="1"/>
            </p:cNvSpPr>
            <p:nvPr/>
          </p:nvSpPr>
          <p:spPr bwMode="auto">
            <a:xfrm flipH="1">
              <a:off x="778" y="2848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247" name="Line 39"/>
            <p:cNvSpPr>
              <a:spLocks noChangeShapeType="1"/>
            </p:cNvSpPr>
            <p:nvPr/>
          </p:nvSpPr>
          <p:spPr bwMode="auto">
            <a:xfrm flipH="1">
              <a:off x="778" y="2795"/>
              <a:ext cx="12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248" name="Line 40"/>
            <p:cNvSpPr>
              <a:spLocks noChangeShapeType="1"/>
            </p:cNvSpPr>
            <p:nvPr/>
          </p:nvSpPr>
          <p:spPr bwMode="auto">
            <a:xfrm flipH="1">
              <a:off x="778" y="2740"/>
              <a:ext cx="12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249" name="Line 41"/>
            <p:cNvSpPr>
              <a:spLocks noChangeShapeType="1"/>
            </p:cNvSpPr>
            <p:nvPr/>
          </p:nvSpPr>
          <p:spPr bwMode="auto">
            <a:xfrm flipH="1">
              <a:off x="765" y="2686"/>
              <a:ext cx="25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250" name="Rectangle 42"/>
            <p:cNvSpPr>
              <a:spLocks noChangeArrowheads="1"/>
            </p:cNvSpPr>
            <p:nvPr/>
          </p:nvSpPr>
          <p:spPr bwMode="auto">
            <a:xfrm>
              <a:off x="599" y="2640"/>
              <a:ext cx="151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0" hangingPunct="0"/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400</a:t>
              </a:r>
              <a:endParaRPr lang="cs-CZ" sz="1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4251" name="Line 43"/>
            <p:cNvSpPr>
              <a:spLocks noChangeShapeType="1"/>
            </p:cNvSpPr>
            <p:nvPr/>
          </p:nvSpPr>
          <p:spPr bwMode="auto">
            <a:xfrm>
              <a:off x="790" y="2686"/>
              <a:ext cx="1480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252" name="Line 44"/>
            <p:cNvSpPr>
              <a:spLocks noChangeShapeType="1"/>
            </p:cNvSpPr>
            <p:nvPr/>
          </p:nvSpPr>
          <p:spPr bwMode="auto">
            <a:xfrm>
              <a:off x="790" y="4035"/>
              <a:ext cx="148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253" name="Line 45"/>
            <p:cNvSpPr>
              <a:spLocks noChangeShapeType="1"/>
            </p:cNvSpPr>
            <p:nvPr/>
          </p:nvSpPr>
          <p:spPr bwMode="auto">
            <a:xfrm>
              <a:off x="790" y="4035"/>
              <a:ext cx="1" cy="2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254" name="Rectangle 46"/>
            <p:cNvSpPr>
              <a:spLocks noChangeArrowheads="1"/>
            </p:cNvSpPr>
            <p:nvPr/>
          </p:nvSpPr>
          <p:spPr bwMode="auto">
            <a:xfrm>
              <a:off x="702" y="4066"/>
              <a:ext cx="207" cy="9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0" hangingPunct="0"/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1970</a:t>
              </a:r>
              <a:endParaRPr lang="cs-CZ" sz="1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4255" name="Line 47"/>
            <p:cNvSpPr>
              <a:spLocks noChangeShapeType="1"/>
            </p:cNvSpPr>
            <p:nvPr/>
          </p:nvSpPr>
          <p:spPr bwMode="auto">
            <a:xfrm flipV="1">
              <a:off x="790" y="2686"/>
              <a:ext cx="1" cy="134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256" name="Line 48"/>
            <p:cNvSpPr>
              <a:spLocks noChangeShapeType="1"/>
            </p:cNvSpPr>
            <p:nvPr/>
          </p:nvSpPr>
          <p:spPr bwMode="auto">
            <a:xfrm>
              <a:off x="827" y="4035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257" name="Line 49"/>
            <p:cNvSpPr>
              <a:spLocks noChangeShapeType="1"/>
            </p:cNvSpPr>
            <p:nvPr/>
          </p:nvSpPr>
          <p:spPr bwMode="auto">
            <a:xfrm>
              <a:off x="864" y="4035"/>
              <a:ext cx="0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258" name="Line 50"/>
            <p:cNvSpPr>
              <a:spLocks noChangeShapeType="1"/>
            </p:cNvSpPr>
            <p:nvPr/>
          </p:nvSpPr>
          <p:spPr bwMode="auto">
            <a:xfrm>
              <a:off x="901" y="4035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259" name="Line 51"/>
            <p:cNvSpPr>
              <a:spLocks noChangeShapeType="1"/>
            </p:cNvSpPr>
            <p:nvPr/>
          </p:nvSpPr>
          <p:spPr bwMode="auto">
            <a:xfrm>
              <a:off x="938" y="4035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260" name="Line 52"/>
            <p:cNvSpPr>
              <a:spLocks noChangeShapeType="1"/>
            </p:cNvSpPr>
            <p:nvPr/>
          </p:nvSpPr>
          <p:spPr bwMode="auto">
            <a:xfrm>
              <a:off x="975" y="4035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261" name="Line 53"/>
            <p:cNvSpPr>
              <a:spLocks noChangeShapeType="1"/>
            </p:cNvSpPr>
            <p:nvPr/>
          </p:nvSpPr>
          <p:spPr bwMode="auto">
            <a:xfrm>
              <a:off x="1012" y="4035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262" name="Line 54"/>
            <p:cNvSpPr>
              <a:spLocks noChangeShapeType="1"/>
            </p:cNvSpPr>
            <p:nvPr/>
          </p:nvSpPr>
          <p:spPr bwMode="auto">
            <a:xfrm>
              <a:off x="1050" y="4035"/>
              <a:ext cx="0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263" name="Line 55"/>
            <p:cNvSpPr>
              <a:spLocks noChangeShapeType="1"/>
            </p:cNvSpPr>
            <p:nvPr/>
          </p:nvSpPr>
          <p:spPr bwMode="auto">
            <a:xfrm>
              <a:off x="1087" y="4035"/>
              <a:ext cx="0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264" name="Line 56"/>
            <p:cNvSpPr>
              <a:spLocks noChangeShapeType="1"/>
            </p:cNvSpPr>
            <p:nvPr/>
          </p:nvSpPr>
          <p:spPr bwMode="auto">
            <a:xfrm>
              <a:off x="1123" y="4035"/>
              <a:ext cx="0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265" name="Line 57"/>
            <p:cNvSpPr>
              <a:spLocks noChangeShapeType="1"/>
            </p:cNvSpPr>
            <p:nvPr/>
          </p:nvSpPr>
          <p:spPr bwMode="auto">
            <a:xfrm>
              <a:off x="1160" y="4035"/>
              <a:ext cx="0" cy="2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266" name="Rectangle 58"/>
            <p:cNvSpPr>
              <a:spLocks noChangeArrowheads="1"/>
            </p:cNvSpPr>
            <p:nvPr/>
          </p:nvSpPr>
          <p:spPr bwMode="auto">
            <a:xfrm>
              <a:off x="1055" y="4067"/>
              <a:ext cx="188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9933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0" hangingPunct="0"/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1980</a:t>
              </a:r>
              <a:endParaRPr lang="cs-CZ" sz="1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4267" name="Line 59"/>
            <p:cNvSpPr>
              <a:spLocks noChangeShapeType="1"/>
            </p:cNvSpPr>
            <p:nvPr/>
          </p:nvSpPr>
          <p:spPr bwMode="auto">
            <a:xfrm flipV="1">
              <a:off x="1160" y="2686"/>
              <a:ext cx="0" cy="134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268" name="Line 60"/>
            <p:cNvSpPr>
              <a:spLocks noChangeShapeType="1"/>
            </p:cNvSpPr>
            <p:nvPr/>
          </p:nvSpPr>
          <p:spPr bwMode="auto">
            <a:xfrm>
              <a:off x="1197" y="4035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269" name="Line 61"/>
            <p:cNvSpPr>
              <a:spLocks noChangeShapeType="1"/>
            </p:cNvSpPr>
            <p:nvPr/>
          </p:nvSpPr>
          <p:spPr bwMode="auto">
            <a:xfrm>
              <a:off x="1234" y="4035"/>
              <a:ext cx="0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270" name="Line 62"/>
            <p:cNvSpPr>
              <a:spLocks noChangeShapeType="1"/>
            </p:cNvSpPr>
            <p:nvPr/>
          </p:nvSpPr>
          <p:spPr bwMode="auto">
            <a:xfrm>
              <a:off x="1271" y="4035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271" name="Line 63"/>
            <p:cNvSpPr>
              <a:spLocks noChangeShapeType="1"/>
            </p:cNvSpPr>
            <p:nvPr/>
          </p:nvSpPr>
          <p:spPr bwMode="auto">
            <a:xfrm>
              <a:off x="1308" y="4035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272" name="Line 64"/>
            <p:cNvSpPr>
              <a:spLocks noChangeShapeType="1"/>
            </p:cNvSpPr>
            <p:nvPr/>
          </p:nvSpPr>
          <p:spPr bwMode="auto">
            <a:xfrm>
              <a:off x="1346" y="4035"/>
              <a:ext cx="0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273" name="Line 65"/>
            <p:cNvSpPr>
              <a:spLocks noChangeShapeType="1"/>
            </p:cNvSpPr>
            <p:nvPr/>
          </p:nvSpPr>
          <p:spPr bwMode="auto">
            <a:xfrm>
              <a:off x="1382" y="4035"/>
              <a:ext cx="0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274" name="Line 66"/>
            <p:cNvSpPr>
              <a:spLocks noChangeShapeType="1"/>
            </p:cNvSpPr>
            <p:nvPr/>
          </p:nvSpPr>
          <p:spPr bwMode="auto">
            <a:xfrm>
              <a:off x="1419" y="4035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275" name="Line 67"/>
            <p:cNvSpPr>
              <a:spLocks noChangeShapeType="1"/>
            </p:cNvSpPr>
            <p:nvPr/>
          </p:nvSpPr>
          <p:spPr bwMode="auto">
            <a:xfrm>
              <a:off x="1456" y="4035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276" name="Line 68"/>
            <p:cNvSpPr>
              <a:spLocks noChangeShapeType="1"/>
            </p:cNvSpPr>
            <p:nvPr/>
          </p:nvSpPr>
          <p:spPr bwMode="auto">
            <a:xfrm>
              <a:off x="1494" y="4035"/>
              <a:ext cx="0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277" name="Line 69"/>
            <p:cNvSpPr>
              <a:spLocks noChangeShapeType="1"/>
            </p:cNvSpPr>
            <p:nvPr/>
          </p:nvSpPr>
          <p:spPr bwMode="auto">
            <a:xfrm>
              <a:off x="1530" y="4035"/>
              <a:ext cx="1" cy="2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278" name="Rectangle 70"/>
            <p:cNvSpPr>
              <a:spLocks noChangeArrowheads="1"/>
            </p:cNvSpPr>
            <p:nvPr/>
          </p:nvSpPr>
          <p:spPr bwMode="auto">
            <a:xfrm>
              <a:off x="1436" y="4067"/>
              <a:ext cx="215" cy="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0" hangingPunct="0"/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1990</a:t>
              </a:r>
              <a:endParaRPr lang="cs-CZ" sz="1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4279" name="Line 71"/>
            <p:cNvSpPr>
              <a:spLocks noChangeShapeType="1"/>
            </p:cNvSpPr>
            <p:nvPr/>
          </p:nvSpPr>
          <p:spPr bwMode="auto">
            <a:xfrm flipV="1">
              <a:off x="1530" y="2686"/>
              <a:ext cx="1" cy="134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280" name="Line 72"/>
            <p:cNvSpPr>
              <a:spLocks noChangeShapeType="1"/>
            </p:cNvSpPr>
            <p:nvPr/>
          </p:nvSpPr>
          <p:spPr bwMode="auto">
            <a:xfrm>
              <a:off x="1567" y="4035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281" name="Line 73"/>
            <p:cNvSpPr>
              <a:spLocks noChangeShapeType="1"/>
            </p:cNvSpPr>
            <p:nvPr/>
          </p:nvSpPr>
          <p:spPr bwMode="auto">
            <a:xfrm>
              <a:off x="1604" y="4035"/>
              <a:ext cx="0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282" name="Line 74"/>
            <p:cNvSpPr>
              <a:spLocks noChangeShapeType="1"/>
            </p:cNvSpPr>
            <p:nvPr/>
          </p:nvSpPr>
          <p:spPr bwMode="auto">
            <a:xfrm>
              <a:off x="1641" y="4035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283" name="Line 75"/>
            <p:cNvSpPr>
              <a:spLocks noChangeShapeType="1"/>
            </p:cNvSpPr>
            <p:nvPr/>
          </p:nvSpPr>
          <p:spPr bwMode="auto">
            <a:xfrm>
              <a:off x="1678" y="4035"/>
              <a:ext cx="0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284" name="Line 76"/>
            <p:cNvSpPr>
              <a:spLocks noChangeShapeType="1"/>
            </p:cNvSpPr>
            <p:nvPr/>
          </p:nvSpPr>
          <p:spPr bwMode="auto">
            <a:xfrm>
              <a:off x="1715" y="4035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285" name="Line 77"/>
            <p:cNvSpPr>
              <a:spLocks noChangeShapeType="1"/>
            </p:cNvSpPr>
            <p:nvPr/>
          </p:nvSpPr>
          <p:spPr bwMode="auto">
            <a:xfrm>
              <a:off x="1752" y="4035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286" name="Line 78"/>
            <p:cNvSpPr>
              <a:spLocks noChangeShapeType="1"/>
            </p:cNvSpPr>
            <p:nvPr/>
          </p:nvSpPr>
          <p:spPr bwMode="auto">
            <a:xfrm>
              <a:off x="1789" y="4035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287" name="Line 79"/>
            <p:cNvSpPr>
              <a:spLocks noChangeShapeType="1"/>
            </p:cNvSpPr>
            <p:nvPr/>
          </p:nvSpPr>
          <p:spPr bwMode="auto">
            <a:xfrm>
              <a:off x="1826" y="4035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288" name="Line 80"/>
            <p:cNvSpPr>
              <a:spLocks noChangeShapeType="1"/>
            </p:cNvSpPr>
            <p:nvPr/>
          </p:nvSpPr>
          <p:spPr bwMode="auto">
            <a:xfrm>
              <a:off x="1863" y="4035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289" name="Line 81"/>
            <p:cNvSpPr>
              <a:spLocks noChangeShapeType="1"/>
            </p:cNvSpPr>
            <p:nvPr/>
          </p:nvSpPr>
          <p:spPr bwMode="auto">
            <a:xfrm>
              <a:off x="1900" y="4035"/>
              <a:ext cx="1" cy="2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290" name="Rectangle 82"/>
            <p:cNvSpPr>
              <a:spLocks noChangeArrowheads="1"/>
            </p:cNvSpPr>
            <p:nvPr/>
          </p:nvSpPr>
          <p:spPr bwMode="auto">
            <a:xfrm>
              <a:off x="1814" y="4067"/>
              <a:ext cx="195" cy="9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0" hangingPunct="0"/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2000</a:t>
              </a:r>
              <a:endParaRPr lang="cs-CZ" sz="1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4291" name="Line 83"/>
            <p:cNvSpPr>
              <a:spLocks noChangeShapeType="1"/>
            </p:cNvSpPr>
            <p:nvPr/>
          </p:nvSpPr>
          <p:spPr bwMode="auto">
            <a:xfrm flipV="1">
              <a:off x="1900" y="2686"/>
              <a:ext cx="1" cy="134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292" name="Line 84"/>
            <p:cNvSpPr>
              <a:spLocks noChangeShapeType="1"/>
            </p:cNvSpPr>
            <p:nvPr/>
          </p:nvSpPr>
          <p:spPr bwMode="auto">
            <a:xfrm>
              <a:off x="1937" y="4035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293" name="Line 85"/>
            <p:cNvSpPr>
              <a:spLocks noChangeShapeType="1"/>
            </p:cNvSpPr>
            <p:nvPr/>
          </p:nvSpPr>
          <p:spPr bwMode="auto">
            <a:xfrm>
              <a:off x="1974" y="4035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294" name="Line 86"/>
            <p:cNvSpPr>
              <a:spLocks noChangeShapeType="1"/>
            </p:cNvSpPr>
            <p:nvPr/>
          </p:nvSpPr>
          <p:spPr bwMode="auto">
            <a:xfrm>
              <a:off x="2011" y="4035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295" name="Line 87"/>
            <p:cNvSpPr>
              <a:spLocks noChangeShapeType="1"/>
            </p:cNvSpPr>
            <p:nvPr/>
          </p:nvSpPr>
          <p:spPr bwMode="auto">
            <a:xfrm>
              <a:off x="2048" y="4035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296" name="Line 88"/>
            <p:cNvSpPr>
              <a:spLocks noChangeShapeType="1"/>
            </p:cNvSpPr>
            <p:nvPr/>
          </p:nvSpPr>
          <p:spPr bwMode="auto">
            <a:xfrm>
              <a:off x="2085" y="4035"/>
              <a:ext cx="0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297" name="Line 89"/>
            <p:cNvSpPr>
              <a:spLocks noChangeShapeType="1"/>
            </p:cNvSpPr>
            <p:nvPr/>
          </p:nvSpPr>
          <p:spPr bwMode="auto">
            <a:xfrm>
              <a:off x="2122" y="4035"/>
              <a:ext cx="0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298" name="Line 90"/>
            <p:cNvSpPr>
              <a:spLocks noChangeShapeType="1"/>
            </p:cNvSpPr>
            <p:nvPr/>
          </p:nvSpPr>
          <p:spPr bwMode="auto">
            <a:xfrm>
              <a:off x="2159" y="4035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299" name="Line 91"/>
            <p:cNvSpPr>
              <a:spLocks noChangeShapeType="1"/>
            </p:cNvSpPr>
            <p:nvPr/>
          </p:nvSpPr>
          <p:spPr bwMode="auto">
            <a:xfrm>
              <a:off x="2196" y="4035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00" name="Line 92"/>
            <p:cNvSpPr>
              <a:spLocks noChangeShapeType="1"/>
            </p:cNvSpPr>
            <p:nvPr/>
          </p:nvSpPr>
          <p:spPr bwMode="auto">
            <a:xfrm>
              <a:off x="2233" y="4035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01" name="Line 93"/>
            <p:cNvSpPr>
              <a:spLocks noChangeShapeType="1"/>
            </p:cNvSpPr>
            <p:nvPr/>
          </p:nvSpPr>
          <p:spPr bwMode="auto">
            <a:xfrm>
              <a:off x="2270" y="4035"/>
              <a:ext cx="1" cy="2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02" name="Rectangle 94"/>
            <p:cNvSpPr>
              <a:spLocks noChangeArrowheads="1"/>
            </p:cNvSpPr>
            <p:nvPr/>
          </p:nvSpPr>
          <p:spPr bwMode="auto">
            <a:xfrm>
              <a:off x="2159" y="4067"/>
              <a:ext cx="207" cy="9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eaLnBrk="0" hangingPunct="0"/>
              <a:r>
                <a:rPr lang="en-US" sz="1000">
                  <a:solidFill>
                    <a:srgbClr val="000000"/>
                  </a:solidFill>
                  <a:latin typeface="Arial" charset="0"/>
                </a:rPr>
                <a:t>2010</a:t>
              </a:r>
              <a:endParaRPr lang="cs-CZ" sz="1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4303" name="Line 95"/>
            <p:cNvSpPr>
              <a:spLocks noChangeShapeType="1"/>
            </p:cNvSpPr>
            <p:nvPr/>
          </p:nvSpPr>
          <p:spPr bwMode="auto">
            <a:xfrm flipV="1">
              <a:off x="2270" y="2686"/>
              <a:ext cx="1" cy="134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04" name="Line 96"/>
            <p:cNvSpPr>
              <a:spLocks noChangeShapeType="1"/>
            </p:cNvSpPr>
            <p:nvPr/>
          </p:nvSpPr>
          <p:spPr bwMode="auto">
            <a:xfrm flipV="1">
              <a:off x="790" y="3685"/>
              <a:ext cx="37" cy="7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05" name="Line 97"/>
            <p:cNvSpPr>
              <a:spLocks noChangeShapeType="1"/>
            </p:cNvSpPr>
            <p:nvPr/>
          </p:nvSpPr>
          <p:spPr bwMode="auto">
            <a:xfrm flipV="1">
              <a:off x="827" y="3634"/>
              <a:ext cx="37" cy="5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06" name="Line 98"/>
            <p:cNvSpPr>
              <a:spLocks noChangeShapeType="1"/>
            </p:cNvSpPr>
            <p:nvPr/>
          </p:nvSpPr>
          <p:spPr bwMode="auto">
            <a:xfrm>
              <a:off x="864" y="3634"/>
              <a:ext cx="37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07" name="Line 99"/>
            <p:cNvSpPr>
              <a:spLocks noChangeShapeType="1"/>
            </p:cNvSpPr>
            <p:nvPr/>
          </p:nvSpPr>
          <p:spPr bwMode="auto">
            <a:xfrm flipV="1">
              <a:off x="901" y="3621"/>
              <a:ext cx="37" cy="19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08" name="Line 100"/>
            <p:cNvSpPr>
              <a:spLocks noChangeShapeType="1"/>
            </p:cNvSpPr>
            <p:nvPr/>
          </p:nvSpPr>
          <p:spPr bwMode="auto">
            <a:xfrm flipV="1">
              <a:off x="938" y="3606"/>
              <a:ext cx="37" cy="1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09" name="Line 101"/>
            <p:cNvSpPr>
              <a:spLocks noChangeShapeType="1"/>
            </p:cNvSpPr>
            <p:nvPr/>
          </p:nvSpPr>
          <p:spPr bwMode="auto">
            <a:xfrm>
              <a:off x="975" y="3606"/>
              <a:ext cx="37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10" name="Line 102"/>
            <p:cNvSpPr>
              <a:spLocks noChangeShapeType="1"/>
            </p:cNvSpPr>
            <p:nvPr/>
          </p:nvSpPr>
          <p:spPr bwMode="auto">
            <a:xfrm flipV="1">
              <a:off x="1012" y="3605"/>
              <a:ext cx="38" cy="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11" name="Line 103"/>
            <p:cNvSpPr>
              <a:spLocks noChangeShapeType="1"/>
            </p:cNvSpPr>
            <p:nvPr/>
          </p:nvSpPr>
          <p:spPr bwMode="auto">
            <a:xfrm>
              <a:off x="1050" y="3605"/>
              <a:ext cx="37" cy="1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12" name="Line 104"/>
            <p:cNvSpPr>
              <a:spLocks noChangeShapeType="1"/>
            </p:cNvSpPr>
            <p:nvPr/>
          </p:nvSpPr>
          <p:spPr bwMode="auto">
            <a:xfrm>
              <a:off x="1087" y="3622"/>
              <a:ext cx="36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13" name="Line 105"/>
            <p:cNvSpPr>
              <a:spLocks noChangeShapeType="1"/>
            </p:cNvSpPr>
            <p:nvPr/>
          </p:nvSpPr>
          <p:spPr bwMode="auto">
            <a:xfrm>
              <a:off x="1123" y="3625"/>
              <a:ext cx="37" cy="3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14" name="Line 106"/>
            <p:cNvSpPr>
              <a:spLocks noChangeShapeType="1"/>
            </p:cNvSpPr>
            <p:nvPr/>
          </p:nvSpPr>
          <p:spPr bwMode="auto">
            <a:xfrm>
              <a:off x="1160" y="3656"/>
              <a:ext cx="37" cy="7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15" name="Line 107"/>
            <p:cNvSpPr>
              <a:spLocks noChangeShapeType="1"/>
            </p:cNvSpPr>
            <p:nvPr/>
          </p:nvSpPr>
          <p:spPr bwMode="auto">
            <a:xfrm>
              <a:off x="1197" y="3729"/>
              <a:ext cx="37" cy="3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16" name="Line 108"/>
            <p:cNvSpPr>
              <a:spLocks noChangeShapeType="1"/>
            </p:cNvSpPr>
            <p:nvPr/>
          </p:nvSpPr>
          <p:spPr bwMode="auto">
            <a:xfrm>
              <a:off x="1234" y="3761"/>
              <a:ext cx="37" cy="1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17" name="Line 109"/>
            <p:cNvSpPr>
              <a:spLocks noChangeShapeType="1"/>
            </p:cNvSpPr>
            <p:nvPr/>
          </p:nvSpPr>
          <p:spPr bwMode="auto">
            <a:xfrm flipV="1">
              <a:off x="1271" y="3754"/>
              <a:ext cx="37" cy="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18" name="Line 110"/>
            <p:cNvSpPr>
              <a:spLocks noChangeShapeType="1"/>
            </p:cNvSpPr>
            <p:nvPr/>
          </p:nvSpPr>
          <p:spPr bwMode="auto">
            <a:xfrm flipV="1">
              <a:off x="1308" y="3751"/>
              <a:ext cx="38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19" name="Line 111"/>
            <p:cNvSpPr>
              <a:spLocks noChangeShapeType="1"/>
            </p:cNvSpPr>
            <p:nvPr/>
          </p:nvSpPr>
          <p:spPr bwMode="auto">
            <a:xfrm>
              <a:off x="1346" y="3751"/>
              <a:ext cx="36" cy="2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20" name="Line 112"/>
            <p:cNvSpPr>
              <a:spLocks noChangeShapeType="1"/>
            </p:cNvSpPr>
            <p:nvPr/>
          </p:nvSpPr>
          <p:spPr bwMode="auto">
            <a:xfrm>
              <a:off x="1382" y="3778"/>
              <a:ext cx="37" cy="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21" name="Line 113"/>
            <p:cNvSpPr>
              <a:spLocks noChangeShapeType="1"/>
            </p:cNvSpPr>
            <p:nvPr/>
          </p:nvSpPr>
          <p:spPr bwMode="auto">
            <a:xfrm flipV="1">
              <a:off x="1419" y="3750"/>
              <a:ext cx="37" cy="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22" name="Line 114"/>
            <p:cNvSpPr>
              <a:spLocks noChangeShapeType="1"/>
            </p:cNvSpPr>
            <p:nvPr/>
          </p:nvSpPr>
          <p:spPr bwMode="auto">
            <a:xfrm>
              <a:off x="1456" y="3750"/>
              <a:ext cx="38" cy="3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23" name="Line 115"/>
            <p:cNvSpPr>
              <a:spLocks noChangeShapeType="1"/>
            </p:cNvSpPr>
            <p:nvPr/>
          </p:nvSpPr>
          <p:spPr bwMode="auto">
            <a:xfrm flipV="1">
              <a:off x="1494" y="3768"/>
              <a:ext cx="36" cy="1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24" name="Line 116"/>
            <p:cNvSpPr>
              <a:spLocks noChangeShapeType="1"/>
            </p:cNvSpPr>
            <p:nvPr/>
          </p:nvSpPr>
          <p:spPr bwMode="auto">
            <a:xfrm flipV="1">
              <a:off x="1530" y="3766"/>
              <a:ext cx="37" cy="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25" name="Line 117"/>
            <p:cNvSpPr>
              <a:spLocks noChangeShapeType="1"/>
            </p:cNvSpPr>
            <p:nvPr/>
          </p:nvSpPr>
          <p:spPr bwMode="auto">
            <a:xfrm>
              <a:off x="1567" y="3766"/>
              <a:ext cx="37" cy="16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26" name="Line 118"/>
            <p:cNvSpPr>
              <a:spLocks noChangeShapeType="1"/>
            </p:cNvSpPr>
            <p:nvPr/>
          </p:nvSpPr>
          <p:spPr bwMode="auto">
            <a:xfrm>
              <a:off x="1604" y="3782"/>
              <a:ext cx="37" cy="1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27" name="Line 119"/>
            <p:cNvSpPr>
              <a:spLocks noChangeShapeType="1"/>
            </p:cNvSpPr>
            <p:nvPr/>
          </p:nvSpPr>
          <p:spPr bwMode="auto">
            <a:xfrm>
              <a:off x="1641" y="3795"/>
              <a:ext cx="37" cy="1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28" name="Line 120"/>
            <p:cNvSpPr>
              <a:spLocks noChangeShapeType="1"/>
            </p:cNvSpPr>
            <p:nvPr/>
          </p:nvSpPr>
          <p:spPr bwMode="auto">
            <a:xfrm>
              <a:off x="1678" y="3810"/>
              <a:ext cx="37" cy="4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29" name="Line 121"/>
            <p:cNvSpPr>
              <a:spLocks noChangeShapeType="1"/>
            </p:cNvSpPr>
            <p:nvPr/>
          </p:nvSpPr>
          <p:spPr bwMode="auto">
            <a:xfrm>
              <a:off x="1715" y="3814"/>
              <a:ext cx="37" cy="3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30" name="Line 122"/>
            <p:cNvSpPr>
              <a:spLocks noChangeShapeType="1"/>
            </p:cNvSpPr>
            <p:nvPr/>
          </p:nvSpPr>
          <p:spPr bwMode="auto">
            <a:xfrm flipV="1">
              <a:off x="1752" y="3789"/>
              <a:ext cx="37" cy="28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31" name="Line 123"/>
            <p:cNvSpPr>
              <a:spLocks noChangeShapeType="1"/>
            </p:cNvSpPr>
            <p:nvPr/>
          </p:nvSpPr>
          <p:spPr bwMode="auto">
            <a:xfrm>
              <a:off x="1789" y="3789"/>
              <a:ext cx="37" cy="17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32" name="Line 124"/>
            <p:cNvSpPr>
              <a:spLocks noChangeShapeType="1"/>
            </p:cNvSpPr>
            <p:nvPr/>
          </p:nvSpPr>
          <p:spPr bwMode="auto">
            <a:xfrm>
              <a:off x="1826" y="3806"/>
              <a:ext cx="37" cy="1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33" name="Line 125"/>
            <p:cNvSpPr>
              <a:spLocks noChangeShapeType="1"/>
            </p:cNvSpPr>
            <p:nvPr/>
          </p:nvSpPr>
          <p:spPr bwMode="auto">
            <a:xfrm>
              <a:off x="1863" y="3818"/>
              <a:ext cx="37" cy="22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34" name="Line 126"/>
            <p:cNvSpPr>
              <a:spLocks noChangeShapeType="1"/>
            </p:cNvSpPr>
            <p:nvPr/>
          </p:nvSpPr>
          <p:spPr bwMode="auto">
            <a:xfrm>
              <a:off x="1900" y="3840"/>
              <a:ext cx="37" cy="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35" name="Line 127"/>
            <p:cNvSpPr>
              <a:spLocks noChangeShapeType="1"/>
            </p:cNvSpPr>
            <p:nvPr/>
          </p:nvSpPr>
          <p:spPr bwMode="auto">
            <a:xfrm flipV="1">
              <a:off x="790" y="3360"/>
              <a:ext cx="37" cy="5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36" name="Line 128"/>
            <p:cNvSpPr>
              <a:spLocks noChangeShapeType="1"/>
            </p:cNvSpPr>
            <p:nvPr/>
          </p:nvSpPr>
          <p:spPr bwMode="auto">
            <a:xfrm>
              <a:off x="827" y="3360"/>
              <a:ext cx="37" cy="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37" name="Line 129"/>
            <p:cNvSpPr>
              <a:spLocks noChangeShapeType="1"/>
            </p:cNvSpPr>
            <p:nvPr/>
          </p:nvSpPr>
          <p:spPr bwMode="auto">
            <a:xfrm flipV="1">
              <a:off x="864" y="3354"/>
              <a:ext cx="37" cy="1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38" name="Line 130"/>
            <p:cNvSpPr>
              <a:spLocks noChangeShapeType="1"/>
            </p:cNvSpPr>
            <p:nvPr/>
          </p:nvSpPr>
          <p:spPr bwMode="auto">
            <a:xfrm flipV="1">
              <a:off x="901" y="3281"/>
              <a:ext cx="37" cy="7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39" name="Line 131"/>
            <p:cNvSpPr>
              <a:spLocks noChangeShapeType="1"/>
            </p:cNvSpPr>
            <p:nvPr/>
          </p:nvSpPr>
          <p:spPr bwMode="auto">
            <a:xfrm flipV="1">
              <a:off x="938" y="3274"/>
              <a:ext cx="37" cy="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40" name="Line 132"/>
            <p:cNvSpPr>
              <a:spLocks noChangeShapeType="1"/>
            </p:cNvSpPr>
            <p:nvPr/>
          </p:nvSpPr>
          <p:spPr bwMode="auto">
            <a:xfrm>
              <a:off x="975" y="3274"/>
              <a:ext cx="37" cy="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41" name="Line 133"/>
            <p:cNvSpPr>
              <a:spLocks noChangeShapeType="1"/>
            </p:cNvSpPr>
            <p:nvPr/>
          </p:nvSpPr>
          <p:spPr bwMode="auto">
            <a:xfrm flipV="1">
              <a:off x="1012" y="3242"/>
              <a:ext cx="38" cy="3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42" name="Line 134"/>
            <p:cNvSpPr>
              <a:spLocks noChangeShapeType="1"/>
            </p:cNvSpPr>
            <p:nvPr/>
          </p:nvSpPr>
          <p:spPr bwMode="auto">
            <a:xfrm flipV="1">
              <a:off x="1050" y="3181"/>
              <a:ext cx="37" cy="6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43" name="Line 135"/>
            <p:cNvSpPr>
              <a:spLocks noChangeShapeType="1"/>
            </p:cNvSpPr>
            <p:nvPr/>
          </p:nvSpPr>
          <p:spPr bwMode="auto">
            <a:xfrm flipV="1">
              <a:off x="1087" y="3162"/>
              <a:ext cx="36" cy="1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44" name="Line 136"/>
            <p:cNvSpPr>
              <a:spLocks noChangeShapeType="1"/>
            </p:cNvSpPr>
            <p:nvPr/>
          </p:nvSpPr>
          <p:spPr bwMode="auto">
            <a:xfrm flipV="1">
              <a:off x="1123" y="3156"/>
              <a:ext cx="37" cy="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45" name="Line 137"/>
            <p:cNvSpPr>
              <a:spLocks noChangeShapeType="1"/>
            </p:cNvSpPr>
            <p:nvPr/>
          </p:nvSpPr>
          <p:spPr bwMode="auto">
            <a:xfrm flipV="1">
              <a:off x="1160" y="3121"/>
              <a:ext cx="37" cy="3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46" name="Line 138"/>
            <p:cNvSpPr>
              <a:spLocks noChangeShapeType="1"/>
            </p:cNvSpPr>
            <p:nvPr/>
          </p:nvSpPr>
          <p:spPr bwMode="auto">
            <a:xfrm flipV="1">
              <a:off x="1197" y="3107"/>
              <a:ext cx="37" cy="14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47" name="Line 139"/>
            <p:cNvSpPr>
              <a:spLocks noChangeShapeType="1"/>
            </p:cNvSpPr>
            <p:nvPr/>
          </p:nvSpPr>
          <p:spPr bwMode="auto">
            <a:xfrm flipV="1">
              <a:off x="1234" y="3081"/>
              <a:ext cx="37" cy="2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48" name="Line 140"/>
            <p:cNvSpPr>
              <a:spLocks noChangeShapeType="1"/>
            </p:cNvSpPr>
            <p:nvPr/>
          </p:nvSpPr>
          <p:spPr bwMode="auto">
            <a:xfrm flipV="1">
              <a:off x="1271" y="3051"/>
              <a:ext cx="37" cy="3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49" name="Line 141"/>
            <p:cNvSpPr>
              <a:spLocks noChangeShapeType="1"/>
            </p:cNvSpPr>
            <p:nvPr/>
          </p:nvSpPr>
          <p:spPr bwMode="auto">
            <a:xfrm>
              <a:off x="1308" y="3051"/>
              <a:ext cx="38" cy="1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50" name="Line 142"/>
            <p:cNvSpPr>
              <a:spLocks noChangeShapeType="1"/>
            </p:cNvSpPr>
            <p:nvPr/>
          </p:nvSpPr>
          <p:spPr bwMode="auto">
            <a:xfrm flipV="1">
              <a:off x="1346" y="2979"/>
              <a:ext cx="36" cy="8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51" name="Line 143"/>
            <p:cNvSpPr>
              <a:spLocks noChangeShapeType="1"/>
            </p:cNvSpPr>
            <p:nvPr/>
          </p:nvSpPr>
          <p:spPr bwMode="auto">
            <a:xfrm flipV="1">
              <a:off x="1382" y="2972"/>
              <a:ext cx="37" cy="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52" name="Line 144"/>
            <p:cNvSpPr>
              <a:spLocks noChangeShapeType="1"/>
            </p:cNvSpPr>
            <p:nvPr/>
          </p:nvSpPr>
          <p:spPr bwMode="auto">
            <a:xfrm flipV="1">
              <a:off x="1419" y="2960"/>
              <a:ext cx="37" cy="1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53" name="Line 145"/>
            <p:cNvSpPr>
              <a:spLocks noChangeShapeType="1"/>
            </p:cNvSpPr>
            <p:nvPr/>
          </p:nvSpPr>
          <p:spPr bwMode="auto">
            <a:xfrm flipV="1">
              <a:off x="1456" y="2923"/>
              <a:ext cx="38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54" name="Line 146"/>
            <p:cNvSpPr>
              <a:spLocks noChangeShapeType="1"/>
            </p:cNvSpPr>
            <p:nvPr/>
          </p:nvSpPr>
          <p:spPr bwMode="auto">
            <a:xfrm flipV="1">
              <a:off x="1494" y="2852"/>
              <a:ext cx="36" cy="7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55" name="Line 147"/>
            <p:cNvSpPr>
              <a:spLocks noChangeShapeType="1"/>
            </p:cNvSpPr>
            <p:nvPr/>
          </p:nvSpPr>
          <p:spPr bwMode="auto">
            <a:xfrm flipV="1">
              <a:off x="1530" y="2814"/>
              <a:ext cx="37" cy="3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56" name="Line 148"/>
            <p:cNvSpPr>
              <a:spLocks noChangeShapeType="1"/>
            </p:cNvSpPr>
            <p:nvPr/>
          </p:nvSpPr>
          <p:spPr bwMode="auto">
            <a:xfrm flipV="1">
              <a:off x="1567" y="2762"/>
              <a:ext cx="37" cy="5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57" name="Line 149"/>
            <p:cNvSpPr>
              <a:spLocks noChangeShapeType="1"/>
            </p:cNvSpPr>
            <p:nvPr/>
          </p:nvSpPr>
          <p:spPr bwMode="auto">
            <a:xfrm>
              <a:off x="1604" y="2762"/>
              <a:ext cx="37" cy="2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58" name="Line 150"/>
            <p:cNvSpPr>
              <a:spLocks noChangeShapeType="1"/>
            </p:cNvSpPr>
            <p:nvPr/>
          </p:nvSpPr>
          <p:spPr bwMode="auto">
            <a:xfrm flipV="1">
              <a:off x="1641" y="2763"/>
              <a:ext cx="37" cy="25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59" name="Line 151"/>
            <p:cNvSpPr>
              <a:spLocks noChangeShapeType="1"/>
            </p:cNvSpPr>
            <p:nvPr/>
          </p:nvSpPr>
          <p:spPr bwMode="auto">
            <a:xfrm flipV="1">
              <a:off x="1678" y="2761"/>
              <a:ext cx="37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60" name="Line 152"/>
            <p:cNvSpPr>
              <a:spLocks noChangeShapeType="1"/>
            </p:cNvSpPr>
            <p:nvPr/>
          </p:nvSpPr>
          <p:spPr bwMode="auto">
            <a:xfrm flipV="1">
              <a:off x="1715" y="2734"/>
              <a:ext cx="37" cy="2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61" name="Line 153"/>
            <p:cNvSpPr>
              <a:spLocks noChangeShapeType="1"/>
            </p:cNvSpPr>
            <p:nvPr/>
          </p:nvSpPr>
          <p:spPr bwMode="auto">
            <a:xfrm>
              <a:off x="1752" y="2734"/>
              <a:ext cx="37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62" name="Line 154"/>
            <p:cNvSpPr>
              <a:spLocks noChangeShapeType="1"/>
            </p:cNvSpPr>
            <p:nvPr/>
          </p:nvSpPr>
          <p:spPr bwMode="auto">
            <a:xfrm>
              <a:off x="1789" y="2734"/>
              <a:ext cx="37" cy="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63" name="Line 155"/>
            <p:cNvSpPr>
              <a:spLocks noChangeShapeType="1"/>
            </p:cNvSpPr>
            <p:nvPr/>
          </p:nvSpPr>
          <p:spPr bwMode="auto">
            <a:xfrm>
              <a:off x="1826" y="2740"/>
              <a:ext cx="37" cy="1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64" name="Line 156"/>
            <p:cNvSpPr>
              <a:spLocks noChangeShapeType="1"/>
            </p:cNvSpPr>
            <p:nvPr/>
          </p:nvSpPr>
          <p:spPr bwMode="auto">
            <a:xfrm>
              <a:off x="1863" y="2756"/>
              <a:ext cx="37" cy="5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65" name="Line 157"/>
            <p:cNvSpPr>
              <a:spLocks noChangeShapeType="1"/>
            </p:cNvSpPr>
            <p:nvPr/>
          </p:nvSpPr>
          <p:spPr bwMode="auto">
            <a:xfrm>
              <a:off x="1900" y="2808"/>
              <a:ext cx="37" cy="1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66" name="Line 158"/>
            <p:cNvSpPr>
              <a:spLocks noChangeShapeType="1"/>
            </p:cNvSpPr>
            <p:nvPr/>
          </p:nvSpPr>
          <p:spPr bwMode="auto">
            <a:xfrm>
              <a:off x="1937" y="2825"/>
              <a:ext cx="37" cy="2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67" name="Line 159"/>
            <p:cNvSpPr>
              <a:spLocks noChangeShapeType="1"/>
            </p:cNvSpPr>
            <p:nvPr/>
          </p:nvSpPr>
          <p:spPr bwMode="auto">
            <a:xfrm flipV="1">
              <a:off x="790" y="3039"/>
              <a:ext cx="37" cy="43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68" name="Line 160"/>
            <p:cNvSpPr>
              <a:spLocks noChangeShapeType="1"/>
            </p:cNvSpPr>
            <p:nvPr/>
          </p:nvSpPr>
          <p:spPr bwMode="auto">
            <a:xfrm>
              <a:off x="827" y="3039"/>
              <a:ext cx="37" cy="3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69" name="Line 161"/>
            <p:cNvSpPr>
              <a:spLocks noChangeShapeType="1"/>
            </p:cNvSpPr>
            <p:nvPr/>
          </p:nvSpPr>
          <p:spPr bwMode="auto">
            <a:xfrm flipV="1">
              <a:off x="864" y="3040"/>
              <a:ext cx="37" cy="3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70" name="Line 162"/>
            <p:cNvSpPr>
              <a:spLocks noChangeShapeType="1"/>
            </p:cNvSpPr>
            <p:nvPr/>
          </p:nvSpPr>
          <p:spPr bwMode="auto">
            <a:xfrm flipV="1">
              <a:off x="901" y="3025"/>
              <a:ext cx="37" cy="1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71" name="Line 163"/>
            <p:cNvSpPr>
              <a:spLocks noChangeShapeType="1"/>
            </p:cNvSpPr>
            <p:nvPr/>
          </p:nvSpPr>
          <p:spPr bwMode="auto">
            <a:xfrm>
              <a:off x="938" y="3025"/>
              <a:ext cx="37" cy="3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72" name="Line 164"/>
            <p:cNvSpPr>
              <a:spLocks noChangeShapeType="1"/>
            </p:cNvSpPr>
            <p:nvPr/>
          </p:nvSpPr>
          <p:spPr bwMode="auto">
            <a:xfrm>
              <a:off x="975" y="3028"/>
              <a:ext cx="37" cy="4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73" name="Line 165"/>
            <p:cNvSpPr>
              <a:spLocks noChangeShapeType="1"/>
            </p:cNvSpPr>
            <p:nvPr/>
          </p:nvSpPr>
          <p:spPr bwMode="auto">
            <a:xfrm flipV="1">
              <a:off x="1012" y="3032"/>
              <a:ext cx="38" cy="3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74" name="Line 166"/>
            <p:cNvSpPr>
              <a:spLocks noChangeShapeType="1"/>
            </p:cNvSpPr>
            <p:nvPr/>
          </p:nvSpPr>
          <p:spPr bwMode="auto">
            <a:xfrm>
              <a:off x="1050" y="3032"/>
              <a:ext cx="37" cy="17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75" name="Line 167"/>
            <p:cNvSpPr>
              <a:spLocks noChangeShapeType="1"/>
            </p:cNvSpPr>
            <p:nvPr/>
          </p:nvSpPr>
          <p:spPr bwMode="auto">
            <a:xfrm flipV="1">
              <a:off x="1087" y="3040"/>
              <a:ext cx="36" cy="9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76" name="Line 168"/>
            <p:cNvSpPr>
              <a:spLocks noChangeShapeType="1"/>
            </p:cNvSpPr>
            <p:nvPr/>
          </p:nvSpPr>
          <p:spPr bwMode="auto">
            <a:xfrm flipV="1">
              <a:off x="1123" y="3031"/>
              <a:ext cx="37" cy="9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77" name="Line 169"/>
            <p:cNvSpPr>
              <a:spLocks noChangeShapeType="1"/>
            </p:cNvSpPr>
            <p:nvPr/>
          </p:nvSpPr>
          <p:spPr bwMode="auto">
            <a:xfrm>
              <a:off x="1160" y="3031"/>
              <a:ext cx="37" cy="9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78" name="Line 170"/>
            <p:cNvSpPr>
              <a:spLocks noChangeShapeType="1"/>
            </p:cNvSpPr>
            <p:nvPr/>
          </p:nvSpPr>
          <p:spPr bwMode="auto">
            <a:xfrm flipV="1">
              <a:off x="1197" y="3034"/>
              <a:ext cx="37" cy="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79" name="Line 171"/>
            <p:cNvSpPr>
              <a:spLocks noChangeShapeType="1"/>
            </p:cNvSpPr>
            <p:nvPr/>
          </p:nvSpPr>
          <p:spPr bwMode="auto">
            <a:xfrm flipV="1">
              <a:off x="1234" y="2974"/>
              <a:ext cx="37" cy="6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80" name="Line 172"/>
            <p:cNvSpPr>
              <a:spLocks noChangeShapeType="1"/>
            </p:cNvSpPr>
            <p:nvPr/>
          </p:nvSpPr>
          <p:spPr bwMode="auto">
            <a:xfrm flipV="1">
              <a:off x="1271" y="2973"/>
              <a:ext cx="37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81" name="Line 173"/>
            <p:cNvSpPr>
              <a:spLocks noChangeShapeType="1"/>
            </p:cNvSpPr>
            <p:nvPr/>
          </p:nvSpPr>
          <p:spPr bwMode="auto">
            <a:xfrm>
              <a:off x="1308" y="2973"/>
              <a:ext cx="38" cy="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82" name="Line 174"/>
            <p:cNvSpPr>
              <a:spLocks noChangeShapeType="1"/>
            </p:cNvSpPr>
            <p:nvPr/>
          </p:nvSpPr>
          <p:spPr bwMode="auto">
            <a:xfrm flipV="1">
              <a:off x="1346" y="2950"/>
              <a:ext cx="36" cy="2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83" name="Line 175"/>
            <p:cNvSpPr>
              <a:spLocks noChangeShapeType="1"/>
            </p:cNvSpPr>
            <p:nvPr/>
          </p:nvSpPr>
          <p:spPr bwMode="auto">
            <a:xfrm flipV="1">
              <a:off x="1382" y="2950"/>
              <a:ext cx="37" cy="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84" name="Line 176"/>
            <p:cNvSpPr>
              <a:spLocks noChangeShapeType="1"/>
            </p:cNvSpPr>
            <p:nvPr/>
          </p:nvSpPr>
          <p:spPr bwMode="auto">
            <a:xfrm flipV="1">
              <a:off x="1419" y="2919"/>
              <a:ext cx="37" cy="3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85" name="Line 177"/>
            <p:cNvSpPr>
              <a:spLocks noChangeShapeType="1"/>
            </p:cNvSpPr>
            <p:nvPr/>
          </p:nvSpPr>
          <p:spPr bwMode="auto">
            <a:xfrm>
              <a:off x="1456" y="2919"/>
              <a:ext cx="38" cy="17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86" name="Line 178"/>
            <p:cNvSpPr>
              <a:spLocks noChangeShapeType="1"/>
            </p:cNvSpPr>
            <p:nvPr/>
          </p:nvSpPr>
          <p:spPr bwMode="auto">
            <a:xfrm flipV="1">
              <a:off x="1494" y="2910"/>
              <a:ext cx="36" cy="26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87" name="Line 179"/>
            <p:cNvSpPr>
              <a:spLocks noChangeShapeType="1"/>
            </p:cNvSpPr>
            <p:nvPr/>
          </p:nvSpPr>
          <p:spPr bwMode="auto">
            <a:xfrm>
              <a:off x="1530" y="2910"/>
              <a:ext cx="37" cy="23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88" name="Line 180"/>
            <p:cNvSpPr>
              <a:spLocks noChangeShapeType="1"/>
            </p:cNvSpPr>
            <p:nvPr/>
          </p:nvSpPr>
          <p:spPr bwMode="auto">
            <a:xfrm>
              <a:off x="1567" y="2933"/>
              <a:ext cx="37" cy="12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89" name="Line 181"/>
            <p:cNvSpPr>
              <a:spLocks noChangeShapeType="1"/>
            </p:cNvSpPr>
            <p:nvPr/>
          </p:nvSpPr>
          <p:spPr bwMode="auto">
            <a:xfrm>
              <a:off x="1604" y="2945"/>
              <a:ext cx="37" cy="5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90" name="Line 182"/>
            <p:cNvSpPr>
              <a:spLocks noChangeShapeType="1"/>
            </p:cNvSpPr>
            <p:nvPr/>
          </p:nvSpPr>
          <p:spPr bwMode="auto">
            <a:xfrm flipV="1">
              <a:off x="1641" y="2982"/>
              <a:ext cx="37" cy="13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91" name="Line 183"/>
            <p:cNvSpPr>
              <a:spLocks noChangeShapeType="1"/>
            </p:cNvSpPr>
            <p:nvPr/>
          </p:nvSpPr>
          <p:spPr bwMode="auto">
            <a:xfrm>
              <a:off x="1678" y="2982"/>
              <a:ext cx="37" cy="9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92" name="Line 184"/>
            <p:cNvSpPr>
              <a:spLocks noChangeShapeType="1"/>
            </p:cNvSpPr>
            <p:nvPr/>
          </p:nvSpPr>
          <p:spPr bwMode="auto">
            <a:xfrm>
              <a:off x="1715" y="2991"/>
              <a:ext cx="37" cy="3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93" name="Line 185"/>
            <p:cNvSpPr>
              <a:spLocks noChangeShapeType="1"/>
            </p:cNvSpPr>
            <p:nvPr/>
          </p:nvSpPr>
          <p:spPr bwMode="auto">
            <a:xfrm>
              <a:off x="1752" y="3026"/>
              <a:ext cx="37" cy="35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94" name="Line 186"/>
            <p:cNvSpPr>
              <a:spLocks noChangeShapeType="1"/>
            </p:cNvSpPr>
            <p:nvPr/>
          </p:nvSpPr>
          <p:spPr bwMode="auto">
            <a:xfrm>
              <a:off x="1789" y="3061"/>
              <a:ext cx="37" cy="1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95" name="Line 187"/>
            <p:cNvSpPr>
              <a:spLocks noChangeShapeType="1"/>
            </p:cNvSpPr>
            <p:nvPr/>
          </p:nvSpPr>
          <p:spPr bwMode="auto">
            <a:xfrm>
              <a:off x="1826" y="3071"/>
              <a:ext cx="37" cy="47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96" name="Line 188"/>
            <p:cNvSpPr>
              <a:spLocks noChangeShapeType="1"/>
            </p:cNvSpPr>
            <p:nvPr/>
          </p:nvSpPr>
          <p:spPr bwMode="auto">
            <a:xfrm flipV="1">
              <a:off x="1863" y="3090"/>
              <a:ext cx="37" cy="28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97" name="Line 189"/>
            <p:cNvSpPr>
              <a:spLocks noChangeShapeType="1"/>
            </p:cNvSpPr>
            <p:nvPr/>
          </p:nvSpPr>
          <p:spPr bwMode="auto">
            <a:xfrm>
              <a:off x="1900" y="3090"/>
              <a:ext cx="37" cy="50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98" name="Line 190"/>
            <p:cNvSpPr>
              <a:spLocks noChangeShapeType="1"/>
            </p:cNvSpPr>
            <p:nvPr/>
          </p:nvSpPr>
          <p:spPr bwMode="auto">
            <a:xfrm flipV="1">
              <a:off x="1937" y="3109"/>
              <a:ext cx="37" cy="31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399" name="Line 191"/>
            <p:cNvSpPr>
              <a:spLocks noChangeShapeType="1"/>
            </p:cNvSpPr>
            <p:nvPr/>
          </p:nvSpPr>
          <p:spPr bwMode="auto">
            <a:xfrm flipV="1">
              <a:off x="790" y="3267"/>
              <a:ext cx="37" cy="9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400" name="Line 192"/>
            <p:cNvSpPr>
              <a:spLocks noChangeShapeType="1"/>
            </p:cNvSpPr>
            <p:nvPr/>
          </p:nvSpPr>
          <p:spPr bwMode="auto">
            <a:xfrm>
              <a:off x="827" y="3267"/>
              <a:ext cx="37" cy="31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401" name="Line 193"/>
            <p:cNvSpPr>
              <a:spLocks noChangeShapeType="1"/>
            </p:cNvSpPr>
            <p:nvPr/>
          </p:nvSpPr>
          <p:spPr bwMode="auto">
            <a:xfrm flipV="1">
              <a:off x="864" y="3289"/>
              <a:ext cx="37" cy="9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402" name="Line 194"/>
            <p:cNvSpPr>
              <a:spLocks noChangeShapeType="1"/>
            </p:cNvSpPr>
            <p:nvPr/>
          </p:nvSpPr>
          <p:spPr bwMode="auto">
            <a:xfrm>
              <a:off x="901" y="3289"/>
              <a:ext cx="37" cy="12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403" name="Line 195"/>
            <p:cNvSpPr>
              <a:spLocks noChangeShapeType="1"/>
            </p:cNvSpPr>
            <p:nvPr/>
          </p:nvSpPr>
          <p:spPr bwMode="auto">
            <a:xfrm>
              <a:off x="938" y="3301"/>
              <a:ext cx="37" cy="20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404" name="Line 196"/>
            <p:cNvSpPr>
              <a:spLocks noChangeShapeType="1"/>
            </p:cNvSpPr>
            <p:nvPr/>
          </p:nvSpPr>
          <p:spPr bwMode="auto">
            <a:xfrm flipV="1">
              <a:off x="975" y="3310"/>
              <a:ext cx="37" cy="11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405" name="Line 197"/>
            <p:cNvSpPr>
              <a:spLocks noChangeShapeType="1"/>
            </p:cNvSpPr>
            <p:nvPr/>
          </p:nvSpPr>
          <p:spPr bwMode="auto">
            <a:xfrm>
              <a:off x="1012" y="3310"/>
              <a:ext cx="38" cy="32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406" name="Line 198"/>
            <p:cNvSpPr>
              <a:spLocks noChangeShapeType="1"/>
            </p:cNvSpPr>
            <p:nvPr/>
          </p:nvSpPr>
          <p:spPr bwMode="auto">
            <a:xfrm flipV="1">
              <a:off x="1050" y="3306"/>
              <a:ext cx="37" cy="36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407" name="Line 199"/>
            <p:cNvSpPr>
              <a:spLocks noChangeShapeType="1"/>
            </p:cNvSpPr>
            <p:nvPr/>
          </p:nvSpPr>
          <p:spPr bwMode="auto">
            <a:xfrm>
              <a:off x="1087" y="3306"/>
              <a:ext cx="36" cy="18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408" name="Line 200"/>
            <p:cNvSpPr>
              <a:spLocks noChangeShapeType="1"/>
            </p:cNvSpPr>
            <p:nvPr/>
          </p:nvSpPr>
          <p:spPr bwMode="auto">
            <a:xfrm flipV="1">
              <a:off x="1123" y="3310"/>
              <a:ext cx="37" cy="14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409" name="Line 201"/>
            <p:cNvSpPr>
              <a:spLocks noChangeShapeType="1"/>
            </p:cNvSpPr>
            <p:nvPr/>
          </p:nvSpPr>
          <p:spPr bwMode="auto">
            <a:xfrm>
              <a:off x="1160" y="3310"/>
              <a:ext cx="37" cy="22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410" name="Line 202"/>
            <p:cNvSpPr>
              <a:spLocks noChangeShapeType="1"/>
            </p:cNvSpPr>
            <p:nvPr/>
          </p:nvSpPr>
          <p:spPr bwMode="auto">
            <a:xfrm>
              <a:off x="1197" y="3332"/>
              <a:ext cx="37" cy="20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411" name="Line 203"/>
            <p:cNvSpPr>
              <a:spLocks noChangeShapeType="1"/>
            </p:cNvSpPr>
            <p:nvPr/>
          </p:nvSpPr>
          <p:spPr bwMode="auto">
            <a:xfrm>
              <a:off x="1234" y="3352"/>
              <a:ext cx="37" cy="23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412" name="Line 204"/>
            <p:cNvSpPr>
              <a:spLocks noChangeShapeType="1"/>
            </p:cNvSpPr>
            <p:nvPr/>
          </p:nvSpPr>
          <p:spPr bwMode="auto">
            <a:xfrm flipV="1">
              <a:off x="1271" y="3346"/>
              <a:ext cx="37" cy="29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413" name="Line 205"/>
            <p:cNvSpPr>
              <a:spLocks noChangeShapeType="1"/>
            </p:cNvSpPr>
            <p:nvPr/>
          </p:nvSpPr>
          <p:spPr bwMode="auto">
            <a:xfrm>
              <a:off x="1308" y="3346"/>
              <a:ext cx="38" cy="47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414" name="Line 206"/>
            <p:cNvSpPr>
              <a:spLocks noChangeShapeType="1"/>
            </p:cNvSpPr>
            <p:nvPr/>
          </p:nvSpPr>
          <p:spPr bwMode="auto">
            <a:xfrm>
              <a:off x="1346" y="3393"/>
              <a:ext cx="36" cy="4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415" name="Line 207"/>
            <p:cNvSpPr>
              <a:spLocks noChangeShapeType="1"/>
            </p:cNvSpPr>
            <p:nvPr/>
          </p:nvSpPr>
          <p:spPr bwMode="auto">
            <a:xfrm flipV="1">
              <a:off x="1382" y="3391"/>
              <a:ext cx="37" cy="6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416" name="Line 208"/>
            <p:cNvSpPr>
              <a:spLocks noChangeShapeType="1"/>
            </p:cNvSpPr>
            <p:nvPr/>
          </p:nvSpPr>
          <p:spPr bwMode="auto">
            <a:xfrm>
              <a:off x="1419" y="3391"/>
              <a:ext cx="37" cy="12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417" name="Line 209"/>
            <p:cNvSpPr>
              <a:spLocks noChangeShapeType="1"/>
            </p:cNvSpPr>
            <p:nvPr/>
          </p:nvSpPr>
          <p:spPr bwMode="auto">
            <a:xfrm flipV="1">
              <a:off x="1456" y="3401"/>
              <a:ext cx="38" cy="2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418" name="Line 210"/>
            <p:cNvSpPr>
              <a:spLocks noChangeShapeType="1"/>
            </p:cNvSpPr>
            <p:nvPr/>
          </p:nvSpPr>
          <p:spPr bwMode="auto">
            <a:xfrm flipV="1">
              <a:off x="1494" y="3400"/>
              <a:ext cx="36" cy="1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419" name="Line 211"/>
            <p:cNvSpPr>
              <a:spLocks noChangeShapeType="1"/>
            </p:cNvSpPr>
            <p:nvPr/>
          </p:nvSpPr>
          <p:spPr bwMode="auto">
            <a:xfrm flipV="1">
              <a:off x="1530" y="3394"/>
              <a:ext cx="37" cy="6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420" name="Line 212"/>
            <p:cNvSpPr>
              <a:spLocks noChangeShapeType="1"/>
            </p:cNvSpPr>
            <p:nvPr/>
          </p:nvSpPr>
          <p:spPr bwMode="auto">
            <a:xfrm>
              <a:off x="1567" y="3394"/>
              <a:ext cx="37" cy="30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421" name="Line 213"/>
            <p:cNvSpPr>
              <a:spLocks noChangeShapeType="1"/>
            </p:cNvSpPr>
            <p:nvPr/>
          </p:nvSpPr>
          <p:spPr bwMode="auto">
            <a:xfrm flipV="1">
              <a:off x="1604" y="3414"/>
              <a:ext cx="37" cy="10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422" name="Line 214"/>
            <p:cNvSpPr>
              <a:spLocks noChangeShapeType="1"/>
            </p:cNvSpPr>
            <p:nvPr/>
          </p:nvSpPr>
          <p:spPr bwMode="auto">
            <a:xfrm>
              <a:off x="1641" y="3414"/>
              <a:ext cx="37" cy="77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423" name="Line 215"/>
            <p:cNvSpPr>
              <a:spLocks noChangeShapeType="1"/>
            </p:cNvSpPr>
            <p:nvPr/>
          </p:nvSpPr>
          <p:spPr bwMode="auto">
            <a:xfrm>
              <a:off x="1678" y="3491"/>
              <a:ext cx="37" cy="7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424" name="Line 216"/>
            <p:cNvSpPr>
              <a:spLocks noChangeShapeType="1"/>
            </p:cNvSpPr>
            <p:nvPr/>
          </p:nvSpPr>
          <p:spPr bwMode="auto">
            <a:xfrm>
              <a:off x="1715" y="3498"/>
              <a:ext cx="37" cy="23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425" name="Line 217"/>
            <p:cNvSpPr>
              <a:spLocks noChangeShapeType="1"/>
            </p:cNvSpPr>
            <p:nvPr/>
          </p:nvSpPr>
          <p:spPr bwMode="auto">
            <a:xfrm>
              <a:off x="1752" y="3521"/>
              <a:ext cx="37" cy="20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426" name="Line 218"/>
            <p:cNvSpPr>
              <a:spLocks noChangeShapeType="1"/>
            </p:cNvSpPr>
            <p:nvPr/>
          </p:nvSpPr>
          <p:spPr bwMode="auto">
            <a:xfrm>
              <a:off x="1789" y="3541"/>
              <a:ext cx="37" cy="22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427" name="Line 219"/>
            <p:cNvSpPr>
              <a:spLocks noChangeShapeType="1"/>
            </p:cNvSpPr>
            <p:nvPr/>
          </p:nvSpPr>
          <p:spPr bwMode="auto">
            <a:xfrm>
              <a:off x="1826" y="3563"/>
              <a:ext cx="37" cy="27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428" name="Line 220"/>
            <p:cNvSpPr>
              <a:spLocks noChangeShapeType="1"/>
            </p:cNvSpPr>
            <p:nvPr/>
          </p:nvSpPr>
          <p:spPr bwMode="auto">
            <a:xfrm>
              <a:off x="1863" y="3590"/>
              <a:ext cx="37" cy="37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429" name="Line 221"/>
            <p:cNvSpPr>
              <a:spLocks noChangeShapeType="1"/>
            </p:cNvSpPr>
            <p:nvPr/>
          </p:nvSpPr>
          <p:spPr bwMode="auto">
            <a:xfrm>
              <a:off x="1900" y="3627"/>
              <a:ext cx="37" cy="29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430" name="Line 222"/>
            <p:cNvSpPr>
              <a:spLocks noChangeShapeType="1"/>
            </p:cNvSpPr>
            <p:nvPr/>
          </p:nvSpPr>
          <p:spPr bwMode="auto">
            <a:xfrm flipV="1">
              <a:off x="1937" y="3619"/>
              <a:ext cx="37" cy="37"/>
            </a:xfrm>
            <a:prstGeom prst="line">
              <a:avLst/>
            </a:prstGeom>
            <a:noFill/>
            <a:ln w="38100" cmpd="dbl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94431" name="Freeform 223"/>
            <p:cNvSpPr>
              <a:spLocks/>
            </p:cNvSpPr>
            <p:nvPr/>
          </p:nvSpPr>
          <p:spPr bwMode="auto">
            <a:xfrm>
              <a:off x="782" y="3755"/>
              <a:ext cx="16" cy="16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0 h 80"/>
                <a:gd name="T4" fmla="*/ 0 w 80"/>
                <a:gd name="T5" fmla="*/ 0 h 80"/>
                <a:gd name="T6" fmla="*/ 0 w 80"/>
                <a:gd name="T7" fmla="*/ 0 h 80"/>
                <a:gd name="T8" fmla="*/ 0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0" y="40"/>
                  </a:moveTo>
                  <a:lnTo>
                    <a:pt x="40" y="80"/>
                  </a:lnTo>
                  <a:lnTo>
                    <a:pt x="80" y="40"/>
                  </a:lnTo>
                  <a:lnTo>
                    <a:pt x="40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432" name="Freeform 224"/>
            <p:cNvSpPr>
              <a:spLocks/>
            </p:cNvSpPr>
            <p:nvPr/>
          </p:nvSpPr>
          <p:spPr bwMode="auto">
            <a:xfrm>
              <a:off x="820" y="3677"/>
              <a:ext cx="15" cy="16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0 h 80"/>
                <a:gd name="T4" fmla="*/ 0 w 80"/>
                <a:gd name="T5" fmla="*/ 0 h 80"/>
                <a:gd name="T6" fmla="*/ 0 w 80"/>
                <a:gd name="T7" fmla="*/ 0 h 80"/>
                <a:gd name="T8" fmla="*/ 0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0" y="40"/>
                  </a:moveTo>
                  <a:lnTo>
                    <a:pt x="40" y="80"/>
                  </a:lnTo>
                  <a:lnTo>
                    <a:pt x="80" y="40"/>
                  </a:lnTo>
                  <a:lnTo>
                    <a:pt x="40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433" name="Freeform 225"/>
            <p:cNvSpPr>
              <a:spLocks/>
            </p:cNvSpPr>
            <p:nvPr/>
          </p:nvSpPr>
          <p:spPr bwMode="auto">
            <a:xfrm>
              <a:off x="857" y="3626"/>
              <a:ext cx="15" cy="17"/>
            </a:xfrm>
            <a:custGeom>
              <a:avLst/>
              <a:gdLst>
                <a:gd name="T0" fmla="*/ 0 w 80"/>
                <a:gd name="T1" fmla="*/ 0 h 81"/>
                <a:gd name="T2" fmla="*/ 0 w 80"/>
                <a:gd name="T3" fmla="*/ 0 h 81"/>
                <a:gd name="T4" fmla="*/ 0 w 80"/>
                <a:gd name="T5" fmla="*/ 0 h 81"/>
                <a:gd name="T6" fmla="*/ 0 w 80"/>
                <a:gd name="T7" fmla="*/ 0 h 81"/>
                <a:gd name="T8" fmla="*/ 0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0" y="40"/>
                  </a:moveTo>
                  <a:lnTo>
                    <a:pt x="40" y="81"/>
                  </a:lnTo>
                  <a:lnTo>
                    <a:pt x="80" y="40"/>
                  </a:lnTo>
                  <a:lnTo>
                    <a:pt x="40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434" name="Freeform 226"/>
            <p:cNvSpPr>
              <a:spLocks/>
            </p:cNvSpPr>
            <p:nvPr/>
          </p:nvSpPr>
          <p:spPr bwMode="auto">
            <a:xfrm>
              <a:off x="894" y="3632"/>
              <a:ext cx="15" cy="16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0 h 80"/>
                <a:gd name="T4" fmla="*/ 0 w 80"/>
                <a:gd name="T5" fmla="*/ 0 h 80"/>
                <a:gd name="T6" fmla="*/ 0 w 80"/>
                <a:gd name="T7" fmla="*/ 0 h 80"/>
                <a:gd name="T8" fmla="*/ 0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0" y="40"/>
                  </a:moveTo>
                  <a:lnTo>
                    <a:pt x="40" y="80"/>
                  </a:lnTo>
                  <a:lnTo>
                    <a:pt x="80" y="40"/>
                  </a:lnTo>
                  <a:lnTo>
                    <a:pt x="40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435" name="Freeform 227"/>
            <p:cNvSpPr>
              <a:spLocks/>
            </p:cNvSpPr>
            <p:nvPr/>
          </p:nvSpPr>
          <p:spPr bwMode="auto">
            <a:xfrm>
              <a:off x="931" y="3613"/>
              <a:ext cx="15" cy="16"/>
            </a:xfrm>
            <a:custGeom>
              <a:avLst/>
              <a:gdLst>
                <a:gd name="T0" fmla="*/ 0 w 80"/>
                <a:gd name="T1" fmla="*/ 0 h 81"/>
                <a:gd name="T2" fmla="*/ 0 w 80"/>
                <a:gd name="T3" fmla="*/ 0 h 81"/>
                <a:gd name="T4" fmla="*/ 0 w 80"/>
                <a:gd name="T5" fmla="*/ 0 h 81"/>
                <a:gd name="T6" fmla="*/ 0 w 80"/>
                <a:gd name="T7" fmla="*/ 0 h 81"/>
                <a:gd name="T8" fmla="*/ 0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0" y="41"/>
                  </a:moveTo>
                  <a:lnTo>
                    <a:pt x="40" y="81"/>
                  </a:lnTo>
                  <a:lnTo>
                    <a:pt x="80" y="41"/>
                  </a:lnTo>
                  <a:lnTo>
                    <a:pt x="40" y="0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436" name="Freeform 228"/>
            <p:cNvSpPr>
              <a:spLocks/>
            </p:cNvSpPr>
            <p:nvPr/>
          </p:nvSpPr>
          <p:spPr bwMode="auto">
            <a:xfrm>
              <a:off x="968" y="3598"/>
              <a:ext cx="15" cy="16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0 h 80"/>
                <a:gd name="T4" fmla="*/ 0 w 80"/>
                <a:gd name="T5" fmla="*/ 0 h 80"/>
                <a:gd name="T6" fmla="*/ 0 w 80"/>
                <a:gd name="T7" fmla="*/ 0 h 80"/>
                <a:gd name="T8" fmla="*/ 0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0" y="40"/>
                  </a:moveTo>
                  <a:lnTo>
                    <a:pt x="40" y="80"/>
                  </a:lnTo>
                  <a:lnTo>
                    <a:pt x="80" y="40"/>
                  </a:lnTo>
                  <a:lnTo>
                    <a:pt x="40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437" name="Freeform 229"/>
            <p:cNvSpPr>
              <a:spLocks/>
            </p:cNvSpPr>
            <p:nvPr/>
          </p:nvSpPr>
          <p:spPr bwMode="auto">
            <a:xfrm>
              <a:off x="1004" y="3603"/>
              <a:ext cx="16" cy="16"/>
            </a:xfrm>
            <a:custGeom>
              <a:avLst/>
              <a:gdLst>
                <a:gd name="T0" fmla="*/ 0 w 80"/>
                <a:gd name="T1" fmla="*/ 0 h 81"/>
                <a:gd name="T2" fmla="*/ 0 w 80"/>
                <a:gd name="T3" fmla="*/ 0 h 81"/>
                <a:gd name="T4" fmla="*/ 0 w 80"/>
                <a:gd name="T5" fmla="*/ 0 h 81"/>
                <a:gd name="T6" fmla="*/ 0 w 80"/>
                <a:gd name="T7" fmla="*/ 0 h 81"/>
                <a:gd name="T8" fmla="*/ 0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0" y="40"/>
                  </a:moveTo>
                  <a:lnTo>
                    <a:pt x="40" y="81"/>
                  </a:lnTo>
                  <a:lnTo>
                    <a:pt x="80" y="40"/>
                  </a:lnTo>
                  <a:lnTo>
                    <a:pt x="40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438" name="Freeform 230"/>
            <p:cNvSpPr>
              <a:spLocks/>
            </p:cNvSpPr>
            <p:nvPr/>
          </p:nvSpPr>
          <p:spPr bwMode="auto">
            <a:xfrm>
              <a:off x="1042" y="3597"/>
              <a:ext cx="15" cy="16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0 h 80"/>
                <a:gd name="T4" fmla="*/ 0 w 80"/>
                <a:gd name="T5" fmla="*/ 0 h 80"/>
                <a:gd name="T6" fmla="*/ 0 w 80"/>
                <a:gd name="T7" fmla="*/ 0 h 80"/>
                <a:gd name="T8" fmla="*/ 0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0" y="40"/>
                  </a:moveTo>
                  <a:lnTo>
                    <a:pt x="40" y="80"/>
                  </a:lnTo>
                  <a:lnTo>
                    <a:pt x="80" y="40"/>
                  </a:lnTo>
                  <a:lnTo>
                    <a:pt x="40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439" name="Freeform 231"/>
            <p:cNvSpPr>
              <a:spLocks/>
            </p:cNvSpPr>
            <p:nvPr/>
          </p:nvSpPr>
          <p:spPr bwMode="auto">
            <a:xfrm>
              <a:off x="1079" y="3614"/>
              <a:ext cx="15" cy="16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0 h 80"/>
                <a:gd name="T4" fmla="*/ 0 w 80"/>
                <a:gd name="T5" fmla="*/ 0 h 80"/>
                <a:gd name="T6" fmla="*/ 0 w 80"/>
                <a:gd name="T7" fmla="*/ 0 h 80"/>
                <a:gd name="T8" fmla="*/ 0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0" y="40"/>
                  </a:moveTo>
                  <a:lnTo>
                    <a:pt x="40" y="80"/>
                  </a:lnTo>
                  <a:lnTo>
                    <a:pt x="80" y="40"/>
                  </a:lnTo>
                  <a:lnTo>
                    <a:pt x="40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440" name="Freeform 232"/>
            <p:cNvSpPr>
              <a:spLocks/>
            </p:cNvSpPr>
            <p:nvPr/>
          </p:nvSpPr>
          <p:spPr bwMode="auto">
            <a:xfrm>
              <a:off x="1116" y="3617"/>
              <a:ext cx="15" cy="16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0 h 80"/>
                <a:gd name="T4" fmla="*/ 0 w 80"/>
                <a:gd name="T5" fmla="*/ 0 h 80"/>
                <a:gd name="T6" fmla="*/ 0 w 80"/>
                <a:gd name="T7" fmla="*/ 0 h 80"/>
                <a:gd name="T8" fmla="*/ 0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0" y="40"/>
                  </a:moveTo>
                  <a:lnTo>
                    <a:pt x="40" y="80"/>
                  </a:lnTo>
                  <a:lnTo>
                    <a:pt x="80" y="40"/>
                  </a:lnTo>
                  <a:lnTo>
                    <a:pt x="40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441" name="Freeform 233"/>
            <p:cNvSpPr>
              <a:spLocks/>
            </p:cNvSpPr>
            <p:nvPr/>
          </p:nvSpPr>
          <p:spPr bwMode="auto">
            <a:xfrm>
              <a:off x="1152" y="3648"/>
              <a:ext cx="16" cy="16"/>
            </a:xfrm>
            <a:custGeom>
              <a:avLst/>
              <a:gdLst>
                <a:gd name="T0" fmla="*/ 0 w 80"/>
                <a:gd name="T1" fmla="*/ 0 h 81"/>
                <a:gd name="T2" fmla="*/ 0 w 80"/>
                <a:gd name="T3" fmla="*/ 0 h 81"/>
                <a:gd name="T4" fmla="*/ 0 w 80"/>
                <a:gd name="T5" fmla="*/ 0 h 81"/>
                <a:gd name="T6" fmla="*/ 0 w 80"/>
                <a:gd name="T7" fmla="*/ 0 h 81"/>
                <a:gd name="T8" fmla="*/ 0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0" y="40"/>
                  </a:moveTo>
                  <a:lnTo>
                    <a:pt x="40" y="81"/>
                  </a:lnTo>
                  <a:lnTo>
                    <a:pt x="80" y="40"/>
                  </a:lnTo>
                  <a:lnTo>
                    <a:pt x="40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442" name="Freeform 234"/>
            <p:cNvSpPr>
              <a:spLocks/>
            </p:cNvSpPr>
            <p:nvPr/>
          </p:nvSpPr>
          <p:spPr bwMode="auto">
            <a:xfrm>
              <a:off x="1189" y="3721"/>
              <a:ext cx="16" cy="16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0 h 80"/>
                <a:gd name="T4" fmla="*/ 0 w 80"/>
                <a:gd name="T5" fmla="*/ 0 h 80"/>
                <a:gd name="T6" fmla="*/ 0 w 80"/>
                <a:gd name="T7" fmla="*/ 0 h 80"/>
                <a:gd name="T8" fmla="*/ 0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0" y="40"/>
                  </a:moveTo>
                  <a:lnTo>
                    <a:pt x="40" y="80"/>
                  </a:lnTo>
                  <a:lnTo>
                    <a:pt x="80" y="40"/>
                  </a:lnTo>
                  <a:lnTo>
                    <a:pt x="40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443" name="Freeform 235"/>
            <p:cNvSpPr>
              <a:spLocks/>
            </p:cNvSpPr>
            <p:nvPr/>
          </p:nvSpPr>
          <p:spPr bwMode="auto">
            <a:xfrm>
              <a:off x="1226" y="3753"/>
              <a:ext cx="16" cy="16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0 h 80"/>
                <a:gd name="T4" fmla="*/ 0 w 80"/>
                <a:gd name="T5" fmla="*/ 0 h 80"/>
                <a:gd name="T6" fmla="*/ 0 w 80"/>
                <a:gd name="T7" fmla="*/ 0 h 80"/>
                <a:gd name="T8" fmla="*/ 0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0" y="40"/>
                  </a:moveTo>
                  <a:lnTo>
                    <a:pt x="40" y="80"/>
                  </a:lnTo>
                  <a:lnTo>
                    <a:pt x="80" y="40"/>
                  </a:lnTo>
                  <a:lnTo>
                    <a:pt x="40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444" name="Freeform 236"/>
            <p:cNvSpPr>
              <a:spLocks/>
            </p:cNvSpPr>
            <p:nvPr/>
          </p:nvSpPr>
          <p:spPr bwMode="auto">
            <a:xfrm>
              <a:off x="1264" y="3754"/>
              <a:ext cx="15" cy="16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0 h 80"/>
                <a:gd name="T4" fmla="*/ 0 w 80"/>
                <a:gd name="T5" fmla="*/ 0 h 80"/>
                <a:gd name="T6" fmla="*/ 0 w 80"/>
                <a:gd name="T7" fmla="*/ 0 h 80"/>
                <a:gd name="T8" fmla="*/ 0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0" y="40"/>
                  </a:moveTo>
                  <a:lnTo>
                    <a:pt x="40" y="80"/>
                  </a:lnTo>
                  <a:lnTo>
                    <a:pt x="80" y="40"/>
                  </a:lnTo>
                  <a:lnTo>
                    <a:pt x="40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445" name="Freeform 237"/>
            <p:cNvSpPr>
              <a:spLocks/>
            </p:cNvSpPr>
            <p:nvPr/>
          </p:nvSpPr>
          <p:spPr bwMode="auto">
            <a:xfrm>
              <a:off x="1300" y="3746"/>
              <a:ext cx="16" cy="16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0 h 80"/>
                <a:gd name="T4" fmla="*/ 0 w 80"/>
                <a:gd name="T5" fmla="*/ 0 h 80"/>
                <a:gd name="T6" fmla="*/ 0 w 80"/>
                <a:gd name="T7" fmla="*/ 0 h 80"/>
                <a:gd name="T8" fmla="*/ 0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0" y="40"/>
                  </a:moveTo>
                  <a:lnTo>
                    <a:pt x="40" y="80"/>
                  </a:lnTo>
                  <a:lnTo>
                    <a:pt x="80" y="40"/>
                  </a:lnTo>
                  <a:lnTo>
                    <a:pt x="40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446" name="Freeform 238"/>
            <p:cNvSpPr>
              <a:spLocks/>
            </p:cNvSpPr>
            <p:nvPr/>
          </p:nvSpPr>
          <p:spPr bwMode="auto">
            <a:xfrm>
              <a:off x="1338" y="3743"/>
              <a:ext cx="15" cy="16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0 h 80"/>
                <a:gd name="T4" fmla="*/ 0 w 80"/>
                <a:gd name="T5" fmla="*/ 0 h 80"/>
                <a:gd name="T6" fmla="*/ 0 w 80"/>
                <a:gd name="T7" fmla="*/ 0 h 80"/>
                <a:gd name="T8" fmla="*/ 0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0" y="40"/>
                  </a:moveTo>
                  <a:lnTo>
                    <a:pt x="40" y="80"/>
                  </a:lnTo>
                  <a:lnTo>
                    <a:pt x="80" y="40"/>
                  </a:lnTo>
                  <a:lnTo>
                    <a:pt x="40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447" name="Freeform 239"/>
            <p:cNvSpPr>
              <a:spLocks/>
            </p:cNvSpPr>
            <p:nvPr/>
          </p:nvSpPr>
          <p:spPr bwMode="auto">
            <a:xfrm>
              <a:off x="1375" y="3770"/>
              <a:ext cx="15" cy="16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0 h 80"/>
                <a:gd name="T4" fmla="*/ 0 w 80"/>
                <a:gd name="T5" fmla="*/ 0 h 80"/>
                <a:gd name="T6" fmla="*/ 0 w 80"/>
                <a:gd name="T7" fmla="*/ 0 h 80"/>
                <a:gd name="T8" fmla="*/ 0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0" y="40"/>
                  </a:moveTo>
                  <a:lnTo>
                    <a:pt x="40" y="80"/>
                  </a:lnTo>
                  <a:lnTo>
                    <a:pt x="80" y="40"/>
                  </a:lnTo>
                  <a:lnTo>
                    <a:pt x="40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448" name="Freeform 240"/>
            <p:cNvSpPr>
              <a:spLocks/>
            </p:cNvSpPr>
            <p:nvPr/>
          </p:nvSpPr>
          <p:spPr bwMode="auto">
            <a:xfrm>
              <a:off x="1412" y="3770"/>
              <a:ext cx="15" cy="16"/>
            </a:xfrm>
            <a:custGeom>
              <a:avLst/>
              <a:gdLst>
                <a:gd name="T0" fmla="*/ 0 w 80"/>
                <a:gd name="T1" fmla="*/ 0 h 81"/>
                <a:gd name="T2" fmla="*/ 0 w 80"/>
                <a:gd name="T3" fmla="*/ 0 h 81"/>
                <a:gd name="T4" fmla="*/ 0 w 80"/>
                <a:gd name="T5" fmla="*/ 0 h 81"/>
                <a:gd name="T6" fmla="*/ 0 w 80"/>
                <a:gd name="T7" fmla="*/ 0 h 81"/>
                <a:gd name="T8" fmla="*/ 0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0" y="41"/>
                  </a:moveTo>
                  <a:lnTo>
                    <a:pt x="40" y="81"/>
                  </a:lnTo>
                  <a:lnTo>
                    <a:pt x="80" y="41"/>
                  </a:lnTo>
                  <a:lnTo>
                    <a:pt x="40" y="0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449" name="Freeform 241"/>
            <p:cNvSpPr>
              <a:spLocks/>
            </p:cNvSpPr>
            <p:nvPr/>
          </p:nvSpPr>
          <p:spPr bwMode="auto">
            <a:xfrm>
              <a:off x="1448" y="3742"/>
              <a:ext cx="16" cy="16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0 h 80"/>
                <a:gd name="T4" fmla="*/ 0 w 80"/>
                <a:gd name="T5" fmla="*/ 0 h 80"/>
                <a:gd name="T6" fmla="*/ 0 w 80"/>
                <a:gd name="T7" fmla="*/ 0 h 80"/>
                <a:gd name="T8" fmla="*/ 0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0" y="40"/>
                  </a:moveTo>
                  <a:lnTo>
                    <a:pt x="40" y="80"/>
                  </a:lnTo>
                  <a:lnTo>
                    <a:pt x="80" y="40"/>
                  </a:lnTo>
                  <a:lnTo>
                    <a:pt x="40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450" name="Freeform 242"/>
            <p:cNvSpPr>
              <a:spLocks/>
            </p:cNvSpPr>
            <p:nvPr/>
          </p:nvSpPr>
          <p:spPr bwMode="auto">
            <a:xfrm>
              <a:off x="1486" y="3772"/>
              <a:ext cx="15" cy="16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0 h 80"/>
                <a:gd name="T4" fmla="*/ 0 w 80"/>
                <a:gd name="T5" fmla="*/ 0 h 80"/>
                <a:gd name="T6" fmla="*/ 0 w 80"/>
                <a:gd name="T7" fmla="*/ 0 h 80"/>
                <a:gd name="T8" fmla="*/ 0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0" y="40"/>
                  </a:moveTo>
                  <a:lnTo>
                    <a:pt x="40" y="80"/>
                  </a:lnTo>
                  <a:lnTo>
                    <a:pt x="80" y="40"/>
                  </a:lnTo>
                  <a:lnTo>
                    <a:pt x="40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451" name="Freeform 243"/>
            <p:cNvSpPr>
              <a:spLocks/>
            </p:cNvSpPr>
            <p:nvPr/>
          </p:nvSpPr>
          <p:spPr bwMode="auto">
            <a:xfrm>
              <a:off x="1523" y="3760"/>
              <a:ext cx="15" cy="16"/>
            </a:xfrm>
            <a:custGeom>
              <a:avLst/>
              <a:gdLst>
                <a:gd name="T0" fmla="*/ 0 w 80"/>
                <a:gd name="T1" fmla="*/ 0 h 81"/>
                <a:gd name="T2" fmla="*/ 0 w 80"/>
                <a:gd name="T3" fmla="*/ 0 h 81"/>
                <a:gd name="T4" fmla="*/ 0 w 80"/>
                <a:gd name="T5" fmla="*/ 0 h 81"/>
                <a:gd name="T6" fmla="*/ 0 w 80"/>
                <a:gd name="T7" fmla="*/ 0 h 81"/>
                <a:gd name="T8" fmla="*/ 0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0" y="40"/>
                  </a:moveTo>
                  <a:lnTo>
                    <a:pt x="40" y="81"/>
                  </a:lnTo>
                  <a:lnTo>
                    <a:pt x="80" y="40"/>
                  </a:lnTo>
                  <a:lnTo>
                    <a:pt x="40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452" name="Freeform 244"/>
            <p:cNvSpPr>
              <a:spLocks/>
            </p:cNvSpPr>
            <p:nvPr/>
          </p:nvSpPr>
          <p:spPr bwMode="auto">
            <a:xfrm>
              <a:off x="1559" y="3758"/>
              <a:ext cx="16" cy="16"/>
            </a:xfrm>
            <a:custGeom>
              <a:avLst/>
              <a:gdLst>
                <a:gd name="T0" fmla="*/ 0 w 80"/>
                <a:gd name="T1" fmla="*/ 0 h 81"/>
                <a:gd name="T2" fmla="*/ 0 w 80"/>
                <a:gd name="T3" fmla="*/ 0 h 81"/>
                <a:gd name="T4" fmla="*/ 0 w 80"/>
                <a:gd name="T5" fmla="*/ 0 h 81"/>
                <a:gd name="T6" fmla="*/ 0 w 80"/>
                <a:gd name="T7" fmla="*/ 0 h 81"/>
                <a:gd name="T8" fmla="*/ 0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0" y="40"/>
                  </a:moveTo>
                  <a:lnTo>
                    <a:pt x="40" y="81"/>
                  </a:lnTo>
                  <a:lnTo>
                    <a:pt x="80" y="40"/>
                  </a:lnTo>
                  <a:lnTo>
                    <a:pt x="40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453" name="Freeform 245"/>
            <p:cNvSpPr>
              <a:spLocks/>
            </p:cNvSpPr>
            <p:nvPr/>
          </p:nvSpPr>
          <p:spPr bwMode="auto">
            <a:xfrm>
              <a:off x="1596" y="3774"/>
              <a:ext cx="16" cy="17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0 h 80"/>
                <a:gd name="T4" fmla="*/ 0 w 80"/>
                <a:gd name="T5" fmla="*/ 0 h 80"/>
                <a:gd name="T6" fmla="*/ 0 w 80"/>
                <a:gd name="T7" fmla="*/ 0 h 80"/>
                <a:gd name="T8" fmla="*/ 0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0" y="40"/>
                  </a:moveTo>
                  <a:lnTo>
                    <a:pt x="40" y="80"/>
                  </a:lnTo>
                  <a:lnTo>
                    <a:pt x="80" y="40"/>
                  </a:lnTo>
                  <a:lnTo>
                    <a:pt x="40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454" name="Freeform 246"/>
            <p:cNvSpPr>
              <a:spLocks/>
            </p:cNvSpPr>
            <p:nvPr/>
          </p:nvSpPr>
          <p:spPr bwMode="auto">
            <a:xfrm>
              <a:off x="1634" y="3786"/>
              <a:ext cx="15" cy="17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0 h 80"/>
                <a:gd name="T4" fmla="*/ 0 w 80"/>
                <a:gd name="T5" fmla="*/ 0 h 80"/>
                <a:gd name="T6" fmla="*/ 0 w 80"/>
                <a:gd name="T7" fmla="*/ 0 h 80"/>
                <a:gd name="T8" fmla="*/ 0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0" y="40"/>
                  </a:moveTo>
                  <a:lnTo>
                    <a:pt x="40" y="80"/>
                  </a:lnTo>
                  <a:lnTo>
                    <a:pt x="80" y="40"/>
                  </a:lnTo>
                  <a:lnTo>
                    <a:pt x="40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455" name="Freeform 247"/>
            <p:cNvSpPr>
              <a:spLocks/>
            </p:cNvSpPr>
            <p:nvPr/>
          </p:nvSpPr>
          <p:spPr bwMode="auto">
            <a:xfrm>
              <a:off x="1670" y="3801"/>
              <a:ext cx="16" cy="17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0 h 80"/>
                <a:gd name="T4" fmla="*/ 0 w 80"/>
                <a:gd name="T5" fmla="*/ 0 h 80"/>
                <a:gd name="T6" fmla="*/ 0 w 80"/>
                <a:gd name="T7" fmla="*/ 0 h 80"/>
                <a:gd name="T8" fmla="*/ 0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0" y="40"/>
                  </a:moveTo>
                  <a:lnTo>
                    <a:pt x="40" y="80"/>
                  </a:lnTo>
                  <a:lnTo>
                    <a:pt x="80" y="40"/>
                  </a:lnTo>
                  <a:lnTo>
                    <a:pt x="40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456" name="Freeform 248"/>
            <p:cNvSpPr>
              <a:spLocks/>
            </p:cNvSpPr>
            <p:nvPr/>
          </p:nvSpPr>
          <p:spPr bwMode="auto">
            <a:xfrm>
              <a:off x="1707" y="3806"/>
              <a:ext cx="16" cy="16"/>
            </a:xfrm>
            <a:custGeom>
              <a:avLst/>
              <a:gdLst>
                <a:gd name="T0" fmla="*/ 0 w 80"/>
                <a:gd name="T1" fmla="*/ 0 h 81"/>
                <a:gd name="T2" fmla="*/ 0 w 80"/>
                <a:gd name="T3" fmla="*/ 0 h 81"/>
                <a:gd name="T4" fmla="*/ 0 w 80"/>
                <a:gd name="T5" fmla="*/ 0 h 81"/>
                <a:gd name="T6" fmla="*/ 0 w 80"/>
                <a:gd name="T7" fmla="*/ 0 h 81"/>
                <a:gd name="T8" fmla="*/ 0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0" y="40"/>
                  </a:moveTo>
                  <a:lnTo>
                    <a:pt x="40" y="81"/>
                  </a:lnTo>
                  <a:lnTo>
                    <a:pt x="80" y="40"/>
                  </a:lnTo>
                  <a:lnTo>
                    <a:pt x="40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457" name="Freeform 249"/>
            <p:cNvSpPr>
              <a:spLocks/>
            </p:cNvSpPr>
            <p:nvPr/>
          </p:nvSpPr>
          <p:spPr bwMode="auto">
            <a:xfrm>
              <a:off x="1744" y="3809"/>
              <a:ext cx="16" cy="16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0 h 80"/>
                <a:gd name="T4" fmla="*/ 0 w 80"/>
                <a:gd name="T5" fmla="*/ 0 h 80"/>
                <a:gd name="T6" fmla="*/ 0 w 80"/>
                <a:gd name="T7" fmla="*/ 0 h 80"/>
                <a:gd name="T8" fmla="*/ 0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0" y="40"/>
                  </a:moveTo>
                  <a:lnTo>
                    <a:pt x="40" y="80"/>
                  </a:lnTo>
                  <a:lnTo>
                    <a:pt x="80" y="40"/>
                  </a:lnTo>
                  <a:lnTo>
                    <a:pt x="40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458" name="Freeform 250"/>
            <p:cNvSpPr>
              <a:spLocks/>
            </p:cNvSpPr>
            <p:nvPr/>
          </p:nvSpPr>
          <p:spPr bwMode="auto">
            <a:xfrm>
              <a:off x="1782" y="3780"/>
              <a:ext cx="15" cy="17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0 h 80"/>
                <a:gd name="T4" fmla="*/ 0 w 80"/>
                <a:gd name="T5" fmla="*/ 0 h 80"/>
                <a:gd name="T6" fmla="*/ 0 w 80"/>
                <a:gd name="T7" fmla="*/ 0 h 80"/>
                <a:gd name="T8" fmla="*/ 0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0" y="40"/>
                  </a:moveTo>
                  <a:lnTo>
                    <a:pt x="40" y="80"/>
                  </a:lnTo>
                  <a:lnTo>
                    <a:pt x="80" y="40"/>
                  </a:lnTo>
                  <a:lnTo>
                    <a:pt x="40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459" name="Freeform 251"/>
            <p:cNvSpPr>
              <a:spLocks/>
            </p:cNvSpPr>
            <p:nvPr/>
          </p:nvSpPr>
          <p:spPr bwMode="auto">
            <a:xfrm>
              <a:off x="1819" y="3798"/>
              <a:ext cx="15" cy="16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0 h 80"/>
                <a:gd name="T4" fmla="*/ 0 w 80"/>
                <a:gd name="T5" fmla="*/ 0 h 80"/>
                <a:gd name="T6" fmla="*/ 0 w 80"/>
                <a:gd name="T7" fmla="*/ 0 h 80"/>
                <a:gd name="T8" fmla="*/ 0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0" y="40"/>
                  </a:moveTo>
                  <a:lnTo>
                    <a:pt x="40" y="80"/>
                  </a:lnTo>
                  <a:lnTo>
                    <a:pt x="80" y="40"/>
                  </a:lnTo>
                  <a:lnTo>
                    <a:pt x="40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460" name="Freeform 252"/>
            <p:cNvSpPr>
              <a:spLocks/>
            </p:cNvSpPr>
            <p:nvPr/>
          </p:nvSpPr>
          <p:spPr bwMode="auto">
            <a:xfrm>
              <a:off x="1856" y="3810"/>
              <a:ext cx="15" cy="16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0 h 80"/>
                <a:gd name="T4" fmla="*/ 0 w 80"/>
                <a:gd name="T5" fmla="*/ 0 h 80"/>
                <a:gd name="T6" fmla="*/ 0 w 80"/>
                <a:gd name="T7" fmla="*/ 0 h 80"/>
                <a:gd name="T8" fmla="*/ 0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0" y="40"/>
                  </a:moveTo>
                  <a:lnTo>
                    <a:pt x="40" y="80"/>
                  </a:lnTo>
                  <a:lnTo>
                    <a:pt x="80" y="40"/>
                  </a:lnTo>
                  <a:lnTo>
                    <a:pt x="40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461" name="Freeform 253"/>
            <p:cNvSpPr>
              <a:spLocks/>
            </p:cNvSpPr>
            <p:nvPr/>
          </p:nvSpPr>
          <p:spPr bwMode="auto">
            <a:xfrm>
              <a:off x="1893" y="3832"/>
              <a:ext cx="15" cy="16"/>
            </a:xfrm>
            <a:custGeom>
              <a:avLst/>
              <a:gdLst>
                <a:gd name="T0" fmla="*/ 0 w 80"/>
                <a:gd name="T1" fmla="*/ 0 h 81"/>
                <a:gd name="T2" fmla="*/ 0 w 80"/>
                <a:gd name="T3" fmla="*/ 0 h 81"/>
                <a:gd name="T4" fmla="*/ 0 w 80"/>
                <a:gd name="T5" fmla="*/ 0 h 81"/>
                <a:gd name="T6" fmla="*/ 0 w 80"/>
                <a:gd name="T7" fmla="*/ 0 h 81"/>
                <a:gd name="T8" fmla="*/ 0 w 80"/>
                <a:gd name="T9" fmla="*/ 0 h 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1">
                  <a:moveTo>
                    <a:pt x="0" y="41"/>
                  </a:moveTo>
                  <a:lnTo>
                    <a:pt x="40" y="81"/>
                  </a:lnTo>
                  <a:lnTo>
                    <a:pt x="80" y="41"/>
                  </a:lnTo>
                  <a:lnTo>
                    <a:pt x="40" y="0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462" name="Freeform 254"/>
            <p:cNvSpPr>
              <a:spLocks/>
            </p:cNvSpPr>
            <p:nvPr/>
          </p:nvSpPr>
          <p:spPr bwMode="auto">
            <a:xfrm>
              <a:off x="1930" y="3836"/>
              <a:ext cx="15" cy="17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0 h 80"/>
                <a:gd name="T4" fmla="*/ 0 w 80"/>
                <a:gd name="T5" fmla="*/ 0 h 80"/>
                <a:gd name="T6" fmla="*/ 0 w 80"/>
                <a:gd name="T7" fmla="*/ 0 h 80"/>
                <a:gd name="T8" fmla="*/ 0 w 80"/>
                <a:gd name="T9" fmla="*/ 0 h 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0" h="80">
                  <a:moveTo>
                    <a:pt x="0" y="40"/>
                  </a:moveTo>
                  <a:lnTo>
                    <a:pt x="40" y="80"/>
                  </a:lnTo>
                  <a:lnTo>
                    <a:pt x="80" y="40"/>
                  </a:lnTo>
                  <a:lnTo>
                    <a:pt x="40" y="0"/>
                  </a:lnTo>
                  <a:lnTo>
                    <a:pt x="0" y="4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463" name="Freeform 255"/>
            <p:cNvSpPr>
              <a:spLocks/>
            </p:cNvSpPr>
            <p:nvPr/>
          </p:nvSpPr>
          <p:spPr bwMode="auto">
            <a:xfrm>
              <a:off x="782" y="3405"/>
              <a:ext cx="16" cy="16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0 h 80"/>
                <a:gd name="T4" fmla="*/ 0 w 80"/>
                <a:gd name="T5" fmla="*/ 0 h 80"/>
                <a:gd name="T6" fmla="*/ 0 w 80"/>
                <a:gd name="T7" fmla="*/ 0 h 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" h="80">
                  <a:moveTo>
                    <a:pt x="0" y="80"/>
                  </a:moveTo>
                  <a:lnTo>
                    <a:pt x="40" y="0"/>
                  </a:lnTo>
                  <a:lnTo>
                    <a:pt x="8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464" name="Freeform 256"/>
            <p:cNvSpPr>
              <a:spLocks/>
            </p:cNvSpPr>
            <p:nvPr/>
          </p:nvSpPr>
          <p:spPr bwMode="auto">
            <a:xfrm>
              <a:off x="820" y="3351"/>
              <a:ext cx="15" cy="17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0 h 80"/>
                <a:gd name="T4" fmla="*/ 0 w 80"/>
                <a:gd name="T5" fmla="*/ 0 h 80"/>
                <a:gd name="T6" fmla="*/ 0 w 80"/>
                <a:gd name="T7" fmla="*/ 0 h 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" h="80">
                  <a:moveTo>
                    <a:pt x="0" y="80"/>
                  </a:moveTo>
                  <a:lnTo>
                    <a:pt x="40" y="0"/>
                  </a:lnTo>
                  <a:lnTo>
                    <a:pt x="8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465" name="Freeform 257"/>
            <p:cNvSpPr>
              <a:spLocks/>
            </p:cNvSpPr>
            <p:nvPr/>
          </p:nvSpPr>
          <p:spPr bwMode="auto">
            <a:xfrm>
              <a:off x="857" y="3360"/>
              <a:ext cx="15" cy="16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0 h 80"/>
                <a:gd name="T4" fmla="*/ 0 w 80"/>
                <a:gd name="T5" fmla="*/ 0 h 80"/>
                <a:gd name="T6" fmla="*/ 0 w 80"/>
                <a:gd name="T7" fmla="*/ 0 h 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" h="80">
                  <a:moveTo>
                    <a:pt x="0" y="80"/>
                  </a:moveTo>
                  <a:lnTo>
                    <a:pt x="40" y="0"/>
                  </a:lnTo>
                  <a:lnTo>
                    <a:pt x="8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466" name="Freeform 258"/>
            <p:cNvSpPr>
              <a:spLocks/>
            </p:cNvSpPr>
            <p:nvPr/>
          </p:nvSpPr>
          <p:spPr bwMode="auto">
            <a:xfrm>
              <a:off x="894" y="3346"/>
              <a:ext cx="15" cy="17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0 h 80"/>
                <a:gd name="T4" fmla="*/ 0 w 80"/>
                <a:gd name="T5" fmla="*/ 0 h 80"/>
                <a:gd name="T6" fmla="*/ 0 w 80"/>
                <a:gd name="T7" fmla="*/ 0 h 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" h="80">
                  <a:moveTo>
                    <a:pt x="0" y="80"/>
                  </a:moveTo>
                  <a:lnTo>
                    <a:pt x="40" y="0"/>
                  </a:lnTo>
                  <a:lnTo>
                    <a:pt x="8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467" name="Freeform 259"/>
            <p:cNvSpPr>
              <a:spLocks/>
            </p:cNvSpPr>
            <p:nvPr/>
          </p:nvSpPr>
          <p:spPr bwMode="auto">
            <a:xfrm>
              <a:off x="931" y="3273"/>
              <a:ext cx="15" cy="16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0 h 80"/>
                <a:gd name="T4" fmla="*/ 0 w 80"/>
                <a:gd name="T5" fmla="*/ 0 h 80"/>
                <a:gd name="T6" fmla="*/ 0 w 80"/>
                <a:gd name="T7" fmla="*/ 0 h 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" h="80">
                  <a:moveTo>
                    <a:pt x="0" y="80"/>
                  </a:moveTo>
                  <a:lnTo>
                    <a:pt x="40" y="0"/>
                  </a:lnTo>
                  <a:lnTo>
                    <a:pt x="8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468" name="Freeform 260"/>
            <p:cNvSpPr>
              <a:spLocks/>
            </p:cNvSpPr>
            <p:nvPr/>
          </p:nvSpPr>
          <p:spPr bwMode="auto">
            <a:xfrm>
              <a:off x="968" y="3266"/>
              <a:ext cx="15" cy="16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0 h 80"/>
                <a:gd name="T4" fmla="*/ 0 w 80"/>
                <a:gd name="T5" fmla="*/ 0 h 80"/>
                <a:gd name="T6" fmla="*/ 0 w 80"/>
                <a:gd name="T7" fmla="*/ 0 h 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" h="80">
                  <a:moveTo>
                    <a:pt x="0" y="80"/>
                  </a:moveTo>
                  <a:lnTo>
                    <a:pt x="40" y="0"/>
                  </a:lnTo>
                  <a:lnTo>
                    <a:pt x="8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469" name="Freeform 261"/>
            <p:cNvSpPr>
              <a:spLocks/>
            </p:cNvSpPr>
            <p:nvPr/>
          </p:nvSpPr>
          <p:spPr bwMode="auto">
            <a:xfrm>
              <a:off x="1004" y="3273"/>
              <a:ext cx="16" cy="16"/>
            </a:xfrm>
            <a:custGeom>
              <a:avLst/>
              <a:gdLst>
                <a:gd name="T0" fmla="*/ 0 w 80"/>
                <a:gd name="T1" fmla="*/ 0 h 81"/>
                <a:gd name="T2" fmla="*/ 0 w 80"/>
                <a:gd name="T3" fmla="*/ 0 h 81"/>
                <a:gd name="T4" fmla="*/ 0 w 80"/>
                <a:gd name="T5" fmla="*/ 0 h 81"/>
                <a:gd name="T6" fmla="*/ 0 w 80"/>
                <a:gd name="T7" fmla="*/ 0 h 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" h="81">
                  <a:moveTo>
                    <a:pt x="0" y="81"/>
                  </a:moveTo>
                  <a:lnTo>
                    <a:pt x="40" y="0"/>
                  </a:lnTo>
                  <a:lnTo>
                    <a:pt x="80" y="81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470" name="Freeform 262"/>
            <p:cNvSpPr>
              <a:spLocks/>
            </p:cNvSpPr>
            <p:nvPr/>
          </p:nvSpPr>
          <p:spPr bwMode="auto">
            <a:xfrm>
              <a:off x="1042" y="3234"/>
              <a:ext cx="15" cy="16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0 h 80"/>
                <a:gd name="T4" fmla="*/ 0 w 80"/>
                <a:gd name="T5" fmla="*/ 0 h 80"/>
                <a:gd name="T6" fmla="*/ 0 w 80"/>
                <a:gd name="T7" fmla="*/ 0 h 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" h="80">
                  <a:moveTo>
                    <a:pt x="0" y="80"/>
                  </a:moveTo>
                  <a:lnTo>
                    <a:pt x="40" y="0"/>
                  </a:lnTo>
                  <a:lnTo>
                    <a:pt x="8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471" name="Freeform 263"/>
            <p:cNvSpPr>
              <a:spLocks/>
            </p:cNvSpPr>
            <p:nvPr/>
          </p:nvSpPr>
          <p:spPr bwMode="auto">
            <a:xfrm>
              <a:off x="1079" y="3173"/>
              <a:ext cx="15" cy="16"/>
            </a:xfrm>
            <a:custGeom>
              <a:avLst/>
              <a:gdLst>
                <a:gd name="T0" fmla="*/ 0 w 80"/>
                <a:gd name="T1" fmla="*/ 0 h 81"/>
                <a:gd name="T2" fmla="*/ 0 w 80"/>
                <a:gd name="T3" fmla="*/ 0 h 81"/>
                <a:gd name="T4" fmla="*/ 0 w 80"/>
                <a:gd name="T5" fmla="*/ 0 h 81"/>
                <a:gd name="T6" fmla="*/ 0 w 80"/>
                <a:gd name="T7" fmla="*/ 0 h 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" h="81">
                  <a:moveTo>
                    <a:pt x="0" y="81"/>
                  </a:moveTo>
                  <a:lnTo>
                    <a:pt x="40" y="0"/>
                  </a:lnTo>
                  <a:lnTo>
                    <a:pt x="80" y="81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472" name="Freeform 264"/>
            <p:cNvSpPr>
              <a:spLocks/>
            </p:cNvSpPr>
            <p:nvPr/>
          </p:nvSpPr>
          <p:spPr bwMode="auto">
            <a:xfrm>
              <a:off x="1116" y="3154"/>
              <a:ext cx="15" cy="16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0 h 80"/>
                <a:gd name="T4" fmla="*/ 0 w 80"/>
                <a:gd name="T5" fmla="*/ 0 h 80"/>
                <a:gd name="T6" fmla="*/ 0 w 80"/>
                <a:gd name="T7" fmla="*/ 0 h 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" h="80">
                  <a:moveTo>
                    <a:pt x="0" y="80"/>
                  </a:moveTo>
                  <a:lnTo>
                    <a:pt x="40" y="0"/>
                  </a:lnTo>
                  <a:lnTo>
                    <a:pt x="8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473" name="Freeform 265"/>
            <p:cNvSpPr>
              <a:spLocks/>
            </p:cNvSpPr>
            <p:nvPr/>
          </p:nvSpPr>
          <p:spPr bwMode="auto">
            <a:xfrm>
              <a:off x="1152" y="3148"/>
              <a:ext cx="16" cy="16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0 h 80"/>
                <a:gd name="T4" fmla="*/ 0 w 80"/>
                <a:gd name="T5" fmla="*/ 0 h 80"/>
                <a:gd name="T6" fmla="*/ 0 w 80"/>
                <a:gd name="T7" fmla="*/ 0 h 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" h="80">
                  <a:moveTo>
                    <a:pt x="0" y="80"/>
                  </a:moveTo>
                  <a:lnTo>
                    <a:pt x="40" y="0"/>
                  </a:lnTo>
                  <a:lnTo>
                    <a:pt x="8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474" name="Freeform 266"/>
            <p:cNvSpPr>
              <a:spLocks/>
            </p:cNvSpPr>
            <p:nvPr/>
          </p:nvSpPr>
          <p:spPr bwMode="auto">
            <a:xfrm>
              <a:off x="1189" y="3113"/>
              <a:ext cx="16" cy="16"/>
            </a:xfrm>
            <a:custGeom>
              <a:avLst/>
              <a:gdLst>
                <a:gd name="T0" fmla="*/ 0 w 80"/>
                <a:gd name="T1" fmla="*/ 0 h 81"/>
                <a:gd name="T2" fmla="*/ 0 w 80"/>
                <a:gd name="T3" fmla="*/ 0 h 81"/>
                <a:gd name="T4" fmla="*/ 0 w 80"/>
                <a:gd name="T5" fmla="*/ 0 h 81"/>
                <a:gd name="T6" fmla="*/ 0 w 80"/>
                <a:gd name="T7" fmla="*/ 0 h 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" h="81">
                  <a:moveTo>
                    <a:pt x="0" y="81"/>
                  </a:moveTo>
                  <a:lnTo>
                    <a:pt x="40" y="0"/>
                  </a:lnTo>
                  <a:lnTo>
                    <a:pt x="80" y="81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475" name="Freeform 267"/>
            <p:cNvSpPr>
              <a:spLocks/>
            </p:cNvSpPr>
            <p:nvPr/>
          </p:nvSpPr>
          <p:spPr bwMode="auto">
            <a:xfrm>
              <a:off x="1226" y="3099"/>
              <a:ext cx="16" cy="16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0 h 80"/>
                <a:gd name="T4" fmla="*/ 0 w 80"/>
                <a:gd name="T5" fmla="*/ 0 h 80"/>
                <a:gd name="T6" fmla="*/ 0 w 80"/>
                <a:gd name="T7" fmla="*/ 0 h 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" h="80">
                  <a:moveTo>
                    <a:pt x="0" y="80"/>
                  </a:moveTo>
                  <a:lnTo>
                    <a:pt x="40" y="0"/>
                  </a:lnTo>
                  <a:lnTo>
                    <a:pt x="8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476" name="Freeform 268"/>
            <p:cNvSpPr>
              <a:spLocks/>
            </p:cNvSpPr>
            <p:nvPr/>
          </p:nvSpPr>
          <p:spPr bwMode="auto">
            <a:xfrm>
              <a:off x="1264" y="3073"/>
              <a:ext cx="15" cy="16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0 h 80"/>
                <a:gd name="T4" fmla="*/ 0 w 80"/>
                <a:gd name="T5" fmla="*/ 0 h 80"/>
                <a:gd name="T6" fmla="*/ 0 w 80"/>
                <a:gd name="T7" fmla="*/ 0 h 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" h="80">
                  <a:moveTo>
                    <a:pt x="0" y="80"/>
                  </a:moveTo>
                  <a:lnTo>
                    <a:pt x="40" y="0"/>
                  </a:lnTo>
                  <a:lnTo>
                    <a:pt x="8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477" name="Freeform 269"/>
            <p:cNvSpPr>
              <a:spLocks/>
            </p:cNvSpPr>
            <p:nvPr/>
          </p:nvSpPr>
          <p:spPr bwMode="auto">
            <a:xfrm>
              <a:off x="1300" y="3043"/>
              <a:ext cx="16" cy="16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0 h 80"/>
                <a:gd name="T4" fmla="*/ 0 w 80"/>
                <a:gd name="T5" fmla="*/ 0 h 80"/>
                <a:gd name="T6" fmla="*/ 0 w 80"/>
                <a:gd name="T7" fmla="*/ 0 h 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" h="80">
                  <a:moveTo>
                    <a:pt x="0" y="80"/>
                  </a:moveTo>
                  <a:lnTo>
                    <a:pt x="40" y="0"/>
                  </a:lnTo>
                  <a:lnTo>
                    <a:pt x="8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478" name="Freeform 270"/>
            <p:cNvSpPr>
              <a:spLocks/>
            </p:cNvSpPr>
            <p:nvPr/>
          </p:nvSpPr>
          <p:spPr bwMode="auto">
            <a:xfrm>
              <a:off x="1338" y="3056"/>
              <a:ext cx="15" cy="16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0 h 80"/>
                <a:gd name="T4" fmla="*/ 0 w 80"/>
                <a:gd name="T5" fmla="*/ 0 h 80"/>
                <a:gd name="T6" fmla="*/ 0 w 80"/>
                <a:gd name="T7" fmla="*/ 0 h 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" h="80">
                  <a:moveTo>
                    <a:pt x="0" y="80"/>
                  </a:moveTo>
                  <a:lnTo>
                    <a:pt x="40" y="0"/>
                  </a:lnTo>
                  <a:lnTo>
                    <a:pt x="8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479" name="Freeform 271"/>
            <p:cNvSpPr>
              <a:spLocks/>
            </p:cNvSpPr>
            <p:nvPr/>
          </p:nvSpPr>
          <p:spPr bwMode="auto">
            <a:xfrm>
              <a:off x="1375" y="2971"/>
              <a:ext cx="15" cy="16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0 h 80"/>
                <a:gd name="T4" fmla="*/ 0 w 80"/>
                <a:gd name="T5" fmla="*/ 0 h 80"/>
                <a:gd name="T6" fmla="*/ 0 w 80"/>
                <a:gd name="T7" fmla="*/ 0 h 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" h="80">
                  <a:moveTo>
                    <a:pt x="0" y="80"/>
                  </a:moveTo>
                  <a:lnTo>
                    <a:pt x="40" y="0"/>
                  </a:lnTo>
                  <a:lnTo>
                    <a:pt x="8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480" name="Freeform 272"/>
            <p:cNvSpPr>
              <a:spLocks/>
            </p:cNvSpPr>
            <p:nvPr/>
          </p:nvSpPr>
          <p:spPr bwMode="auto">
            <a:xfrm>
              <a:off x="1412" y="2964"/>
              <a:ext cx="15" cy="16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0 h 80"/>
                <a:gd name="T4" fmla="*/ 0 w 80"/>
                <a:gd name="T5" fmla="*/ 0 h 80"/>
                <a:gd name="T6" fmla="*/ 0 w 80"/>
                <a:gd name="T7" fmla="*/ 0 h 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" h="80">
                  <a:moveTo>
                    <a:pt x="0" y="80"/>
                  </a:moveTo>
                  <a:lnTo>
                    <a:pt x="40" y="0"/>
                  </a:lnTo>
                  <a:lnTo>
                    <a:pt x="8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481" name="Freeform 273"/>
            <p:cNvSpPr>
              <a:spLocks/>
            </p:cNvSpPr>
            <p:nvPr/>
          </p:nvSpPr>
          <p:spPr bwMode="auto">
            <a:xfrm>
              <a:off x="1448" y="2952"/>
              <a:ext cx="16" cy="16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0 h 80"/>
                <a:gd name="T4" fmla="*/ 0 w 80"/>
                <a:gd name="T5" fmla="*/ 0 h 80"/>
                <a:gd name="T6" fmla="*/ 0 w 80"/>
                <a:gd name="T7" fmla="*/ 0 h 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" h="80">
                  <a:moveTo>
                    <a:pt x="0" y="80"/>
                  </a:moveTo>
                  <a:lnTo>
                    <a:pt x="40" y="0"/>
                  </a:lnTo>
                  <a:lnTo>
                    <a:pt x="8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482" name="Freeform 274"/>
            <p:cNvSpPr>
              <a:spLocks/>
            </p:cNvSpPr>
            <p:nvPr/>
          </p:nvSpPr>
          <p:spPr bwMode="auto">
            <a:xfrm>
              <a:off x="1486" y="2915"/>
              <a:ext cx="15" cy="16"/>
            </a:xfrm>
            <a:custGeom>
              <a:avLst/>
              <a:gdLst>
                <a:gd name="T0" fmla="*/ 0 w 80"/>
                <a:gd name="T1" fmla="*/ 0 h 81"/>
                <a:gd name="T2" fmla="*/ 0 w 80"/>
                <a:gd name="T3" fmla="*/ 0 h 81"/>
                <a:gd name="T4" fmla="*/ 0 w 80"/>
                <a:gd name="T5" fmla="*/ 0 h 81"/>
                <a:gd name="T6" fmla="*/ 0 w 80"/>
                <a:gd name="T7" fmla="*/ 0 h 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" h="81">
                  <a:moveTo>
                    <a:pt x="0" y="81"/>
                  </a:moveTo>
                  <a:lnTo>
                    <a:pt x="40" y="0"/>
                  </a:lnTo>
                  <a:lnTo>
                    <a:pt x="80" y="81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483" name="Freeform 275"/>
            <p:cNvSpPr>
              <a:spLocks/>
            </p:cNvSpPr>
            <p:nvPr/>
          </p:nvSpPr>
          <p:spPr bwMode="auto">
            <a:xfrm>
              <a:off x="1523" y="2843"/>
              <a:ext cx="15" cy="17"/>
            </a:xfrm>
            <a:custGeom>
              <a:avLst/>
              <a:gdLst>
                <a:gd name="T0" fmla="*/ 0 w 80"/>
                <a:gd name="T1" fmla="*/ 0 h 81"/>
                <a:gd name="T2" fmla="*/ 0 w 80"/>
                <a:gd name="T3" fmla="*/ 0 h 81"/>
                <a:gd name="T4" fmla="*/ 0 w 80"/>
                <a:gd name="T5" fmla="*/ 0 h 81"/>
                <a:gd name="T6" fmla="*/ 0 w 80"/>
                <a:gd name="T7" fmla="*/ 0 h 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" h="81">
                  <a:moveTo>
                    <a:pt x="0" y="81"/>
                  </a:moveTo>
                  <a:lnTo>
                    <a:pt x="40" y="0"/>
                  </a:lnTo>
                  <a:lnTo>
                    <a:pt x="80" y="81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484" name="Freeform 276"/>
            <p:cNvSpPr>
              <a:spLocks/>
            </p:cNvSpPr>
            <p:nvPr/>
          </p:nvSpPr>
          <p:spPr bwMode="auto">
            <a:xfrm>
              <a:off x="1559" y="2806"/>
              <a:ext cx="16" cy="16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0 h 80"/>
                <a:gd name="T4" fmla="*/ 0 w 80"/>
                <a:gd name="T5" fmla="*/ 0 h 80"/>
                <a:gd name="T6" fmla="*/ 0 w 80"/>
                <a:gd name="T7" fmla="*/ 0 h 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" h="80">
                  <a:moveTo>
                    <a:pt x="0" y="80"/>
                  </a:moveTo>
                  <a:lnTo>
                    <a:pt x="40" y="0"/>
                  </a:lnTo>
                  <a:lnTo>
                    <a:pt x="8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485" name="Freeform 277"/>
            <p:cNvSpPr>
              <a:spLocks/>
            </p:cNvSpPr>
            <p:nvPr/>
          </p:nvSpPr>
          <p:spPr bwMode="auto">
            <a:xfrm>
              <a:off x="1596" y="2754"/>
              <a:ext cx="16" cy="16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0 h 80"/>
                <a:gd name="T4" fmla="*/ 0 w 80"/>
                <a:gd name="T5" fmla="*/ 0 h 80"/>
                <a:gd name="T6" fmla="*/ 0 w 80"/>
                <a:gd name="T7" fmla="*/ 0 h 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" h="80">
                  <a:moveTo>
                    <a:pt x="0" y="80"/>
                  </a:moveTo>
                  <a:lnTo>
                    <a:pt x="40" y="0"/>
                  </a:lnTo>
                  <a:lnTo>
                    <a:pt x="8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486" name="Freeform 278"/>
            <p:cNvSpPr>
              <a:spLocks/>
            </p:cNvSpPr>
            <p:nvPr/>
          </p:nvSpPr>
          <p:spPr bwMode="auto">
            <a:xfrm>
              <a:off x="1634" y="2780"/>
              <a:ext cx="15" cy="16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0 h 80"/>
                <a:gd name="T4" fmla="*/ 0 w 80"/>
                <a:gd name="T5" fmla="*/ 0 h 80"/>
                <a:gd name="T6" fmla="*/ 0 w 80"/>
                <a:gd name="T7" fmla="*/ 0 h 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" h="80">
                  <a:moveTo>
                    <a:pt x="0" y="80"/>
                  </a:moveTo>
                  <a:lnTo>
                    <a:pt x="40" y="0"/>
                  </a:lnTo>
                  <a:lnTo>
                    <a:pt x="8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487" name="Freeform 279"/>
            <p:cNvSpPr>
              <a:spLocks/>
            </p:cNvSpPr>
            <p:nvPr/>
          </p:nvSpPr>
          <p:spPr bwMode="auto">
            <a:xfrm>
              <a:off x="1670" y="2755"/>
              <a:ext cx="16" cy="16"/>
            </a:xfrm>
            <a:custGeom>
              <a:avLst/>
              <a:gdLst>
                <a:gd name="T0" fmla="*/ 0 w 80"/>
                <a:gd name="T1" fmla="*/ 0 h 81"/>
                <a:gd name="T2" fmla="*/ 0 w 80"/>
                <a:gd name="T3" fmla="*/ 0 h 81"/>
                <a:gd name="T4" fmla="*/ 0 w 80"/>
                <a:gd name="T5" fmla="*/ 0 h 81"/>
                <a:gd name="T6" fmla="*/ 0 w 80"/>
                <a:gd name="T7" fmla="*/ 0 h 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" h="81">
                  <a:moveTo>
                    <a:pt x="0" y="81"/>
                  </a:moveTo>
                  <a:lnTo>
                    <a:pt x="40" y="0"/>
                  </a:lnTo>
                  <a:lnTo>
                    <a:pt x="80" y="81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488" name="Freeform 280"/>
            <p:cNvSpPr>
              <a:spLocks/>
            </p:cNvSpPr>
            <p:nvPr/>
          </p:nvSpPr>
          <p:spPr bwMode="auto">
            <a:xfrm>
              <a:off x="1707" y="2753"/>
              <a:ext cx="16" cy="16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0 h 80"/>
                <a:gd name="T4" fmla="*/ 0 w 80"/>
                <a:gd name="T5" fmla="*/ 0 h 80"/>
                <a:gd name="T6" fmla="*/ 0 w 80"/>
                <a:gd name="T7" fmla="*/ 0 h 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" h="80">
                  <a:moveTo>
                    <a:pt x="0" y="80"/>
                  </a:moveTo>
                  <a:lnTo>
                    <a:pt x="40" y="0"/>
                  </a:lnTo>
                  <a:lnTo>
                    <a:pt x="8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489" name="Freeform 281"/>
            <p:cNvSpPr>
              <a:spLocks/>
            </p:cNvSpPr>
            <p:nvPr/>
          </p:nvSpPr>
          <p:spPr bwMode="auto">
            <a:xfrm>
              <a:off x="1744" y="2726"/>
              <a:ext cx="16" cy="16"/>
            </a:xfrm>
            <a:custGeom>
              <a:avLst/>
              <a:gdLst>
                <a:gd name="T0" fmla="*/ 0 w 80"/>
                <a:gd name="T1" fmla="*/ 0 h 81"/>
                <a:gd name="T2" fmla="*/ 0 w 80"/>
                <a:gd name="T3" fmla="*/ 0 h 81"/>
                <a:gd name="T4" fmla="*/ 0 w 80"/>
                <a:gd name="T5" fmla="*/ 0 h 81"/>
                <a:gd name="T6" fmla="*/ 0 w 80"/>
                <a:gd name="T7" fmla="*/ 0 h 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" h="81">
                  <a:moveTo>
                    <a:pt x="0" y="81"/>
                  </a:moveTo>
                  <a:lnTo>
                    <a:pt x="40" y="0"/>
                  </a:lnTo>
                  <a:lnTo>
                    <a:pt x="80" y="81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490" name="Freeform 282"/>
            <p:cNvSpPr>
              <a:spLocks/>
            </p:cNvSpPr>
            <p:nvPr/>
          </p:nvSpPr>
          <p:spPr bwMode="auto">
            <a:xfrm>
              <a:off x="1782" y="2726"/>
              <a:ext cx="15" cy="16"/>
            </a:xfrm>
            <a:custGeom>
              <a:avLst/>
              <a:gdLst>
                <a:gd name="T0" fmla="*/ 0 w 80"/>
                <a:gd name="T1" fmla="*/ 0 h 81"/>
                <a:gd name="T2" fmla="*/ 0 w 80"/>
                <a:gd name="T3" fmla="*/ 0 h 81"/>
                <a:gd name="T4" fmla="*/ 0 w 80"/>
                <a:gd name="T5" fmla="*/ 0 h 81"/>
                <a:gd name="T6" fmla="*/ 0 w 80"/>
                <a:gd name="T7" fmla="*/ 0 h 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" h="81">
                  <a:moveTo>
                    <a:pt x="0" y="81"/>
                  </a:moveTo>
                  <a:lnTo>
                    <a:pt x="40" y="0"/>
                  </a:lnTo>
                  <a:lnTo>
                    <a:pt x="80" y="81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491" name="Freeform 283"/>
            <p:cNvSpPr>
              <a:spLocks/>
            </p:cNvSpPr>
            <p:nvPr/>
          </p:nvSpPr>
          <p:spPr bwMode="auto">
            <a:xfrm>
              <a:off x="1819" y="2732"/>
              <a:ext cx="15" cy="17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0 h 80"/>
                <a:gd name="T4" fmla="*/ 0 w 80"/>
                <a:gd name="T5" fmla="*/ 0 h 80"/>
                <a:gd name="T6" fmla="*/ 0 w 80"/>
                <a:gd name="T7" fmla="*/ 0 h 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" h="80">
                  <a:moveTo>
                    <a:pt x="0" y="80"/>
                  </a:moveTo>
                  <a:lnTo>
                    <a:pt x="40" y="0"/>
                  </a:lnTo>
                  <a:lnTo>
                    <a:pt x="8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492" name="Freeform 284"/>
            <p:cNvSpPr>
              <a:spLocks/>
            </p:cNvSpPr>
            <p:nvPr/>
          </p:nvSpPr>
          <p:spPr bwMode="auto">
            <a:xfrm>
              <a:off x="1856" y="2748"/>
              <a:ext cx="15" cy="16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0 h 80"/>
                <a:gd name="T4" fmla="*/ 0 w 80"/>
                <a:gd name="T5" fmla="*/ 0 h 80"/>
                <a:gd name="T6" fmla="*/ 0 w 80"/>
                <a:gd name="T7" fmla="*/ 0 h 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" h="80">
                  <a:moveTo>
                    <a:pt x="0" y="80"/>
                  </a:moveTo>
                  <a:lnTo>
                    <a:pt x="40" y="0"/>
                  </a:lnTo>
                  <a:lnTo>
                    <a:pt x="8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493" name="Freeform 285"/>
            <p:cNvSpPr>
              <a:spLocks/>
            </p:cNvSpPr>
            <p:nvPr/>
          </p:nvSpPr>
          <p:spPr bwMode="auto">
            <a:xfrm>
              <a:off x="1893" y="2800"/>
              <a:ext cx="15" cy="16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0 h 80"/>
                <a:gd name="T4" fmla="*/ 0 w 80"/>
                <a:gd name="T5" fmla="*/ 0 h 80"/>
                <a:gd name="T6" fmla="*/ 0 w 80"/>
                <a:gd name="T7" fmla="*/ 0 h 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" h="80">
                  <a:moveTo>
                    <a:pt x="0" y="80"/>
                  </a:moveTo>
                  <a:lnTo>
                    <a:pt x="40" y="0"/>
                  </a:lnTo>
                  <a:lnTo>
                    <a:pt x="8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494" name="Freeform 286"/>
            <p:cNvSpPr>
              <a:spLocks/>
            </p:cNvSpPr>
            <p:nvPr/>
          </p:nvSpPr>
          <p:spPr bwMode="auto">
            <a:xfrm>
              <a:off x="1930" y="2817"/>
              <a:ext cx="15" cy="16"/>
            </a:xfrm>
            <a:custGeom>
              <a:avLst/>
              <a:gdLst>
                <a:gd name="T0" fmla="*/ 0 w 80"/>
                <a:gd name="T1" fmla="*/ 0 h 81"/>
                <a:gd name="T2" fmla="*/ 0 w 80"/>
                <a:gd name="T3" fmla="*/ 0 h 81"/>
                <a:gd name="T4" fmla="*/ 0 w 80"/>
                <a:gd name="T5" fmla="*/ 0 h 81"/>
                <a:gd name="T6" fmla="*/ 0 w 80"/>
                <a:gd name="T7" fmla="*/ 0 h 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" h="81">
                  <a:moveTo>
                    <a:pt x="0" y="81"/>
                  </a:moveTo>
                  <a:lnTo>
                    <a:pt x="40" y="0"/>
                  </a:lnTo>
                  <a:lnTo>
                    <a:pt x="80" y="81"/>
                  </a:lnTo>
                  <a:lnTo>
                    <a:pt x="0" y="81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495" name="Freeform 287"/>
            <p:cNvSpPr>
              <a:spLocks/>
            </p:cNvSpPr>
            <p:nvPr/>
          </p:nvSpPr>
          <p:spPr bwMode="auto">
            <a:xfrm>
              <a:off x="1967" y="2837"/>
              <a:ext cx="15" cy="16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0 h 80"/>
                <a:gd name="T4" fmla="*/ 0 w 80"/>
                <a:gd name="T5" fmla="*/ 0 h 80"/>
                <a:gd name="T6" fmla="*/ 0 w 80"/>
                <a:gd name="T7" fmla="*/ 0 h 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" h="80">
                  <a:moveTo>
                    <a:pt x="0" y="80"/>
                  </a:moveTo>
                  <a:lnTo>
                    <a:pt x="40" y="0"/>
                  </a:lnTo>
                  <a:lnTo>
                    <a:pt x="8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496" name="Freeform 288"/>
            <p:cNvSpPr>
              <a:spLocks/>
            </p:cNvSpPr>
            <p:nvPr/>
          </p:nvSpPr>
          <p:spPr bwMode="auto">
            <a:xfrm>
              <a:off x="782" y="3074"/>
              <a:ext cx="16" cy="16"/>
            </a:xfrm>
            <a:custGeom>
              <a:avLst/>
              <a:gdLst>
                <a:gd name="T0" fmla="*/ 0 w 80"/>
                <a:gd name="T1" fmla="*/ 0 h 81"/>
                <a:gd name="T2" fmla="*/ 0 w 80"/>
                <a:gd name="T3" fmla="*/ 0 h 81"/>
                <a:gd name="T4" fmla="*/ 0 w 80"/>
                <a:gd name="T5" fmla="*/ 0 h 81"/>
                <a:gd name="T6" fmla="*/ 0 w 80"/>
                <a:gd name="T7" fmla="*/ 0 h 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" h="81">
                  <a:moveTo>
                    <a:pt x="0" y="0"/>
                  </a:moveTo>
                  <a:lnTo>
                    <a:pt x="40" y="81"/>
                  </a:lnTo>
                  <a:lnTo>
                    <a:pt x="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497" name="Freeform 289"/>
            <p:cNvSpPr>
              <a:spLocks/>
            </p:cNvSpPr>
            <p:nvPr/>
          </p:nvSpPr>
          <p:spPr bwMode="auto">
            <a:xfrm>
              <a:off x="820" y="3031"/>
              <a:ext cx="15" cy="17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0 h 80"/>
                <a:gd name="T4" fmla="*/ 0 w 80"/>
                <a:gd name="T5" fmla="*/ 0 h 80"/>
                <a:gd name="T6" fmla="*/ 0 w 80"/>
                <a:gd name="T7" fmla="*/ 0 h 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" h="80">
                  <a:moveTo>
                    <a:pt x="0" y="0"/>
                  </a:moveTo>
                  <a:lnTo>
                    <a:pt x="40" y="80"/>
                  </a:lnTo>
                  <a:lnTo>
                    <a:pt x="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498" name="Freeform 290"/>
            <p:cNvSpPr>
              <a:spLocks/>
            </p:cNvSpPr>
            <p:nvPr/>
          </p:nvSpPr>
          <p:spPr bwMode="auto">
            <a:xfrm>
              <a:off x="857" y="3066"/>
              <a:ext cx="15" cy="16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0 h 80"/>
                <a:gd name="T4" fmla="*/ 0 w 80"/>
                <a:gd name="T5" fmla="*/ 0 h 80"/>
                <a:gd name="T6" fmla="*/ 0 w 80"/>
                <a:gd name="T7" fmla="*/ 0 h 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" h="80">
                  <a:moveTo>
                    <a:pt x="0" y="0"/>
                  </a:moveTo>
                  <a:lnTo>
                    <a:pt x="40" y="80"/>
                  </a:lnTo>
                  <a:lnTo>
                    <a:pt x="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499" name="Freeform 291"/>
            <p:cNvSpPr>
              <a:spLocks/>
            </p:cNvSpPr>
            <p:nvPr/>
          </p:nvSpPr>
          <p:spPr bwMode="auto">
            <a:xfrm>
              <a:off x="894" y="3032"/>
              <a:ext cx="15" cy="16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0 h 80"/>
                <a:gd name="T4" fmla="*/ 0 w 80"/>
                <a:gd name="T5" fmla="*/ 0 h 80"/>
                <a:gd name="T6" fmla="*/ 0 w 80"/>
                <a:gd name="T7" fmla="*/ 0 h 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" h="80">
                  <a:moveTo>
                    <a:pt x="0" y="0"/>
                  </a:moveTo>
                  <a:lnTo>
                    <a:pt x="40" y="80"/>
                  </a:lnTo>
                  <a:lnTo>
                    <a:pt x="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500" name="Freeform 292"/>
            <p:cNvSpPr>
              <a:spLocks/>
            </p:cNvSpPr>
            <p:nvPr/>
          </p:nvSpPr>
          <p:spPr bwMode="auto">
            <a:xfrm>
              <a:off x="931" y="3017"/>
              <a:ext cx="15" cy="16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0 h 80"/>
                <a:gd name="T4" fmla="*/ 0 w 80"/>
                <a:gd name="T5" fmla="*/ 0 h 80"/>
                <a:gd name="T6" fmla="*/ 0 w 80"/>
                <a:gd name="T7" fmla="*/ 0 h 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" h="80">
                  <a:moveTo>
                    <a:pt x="0" y="0"/>
                  </a:moveTo>
                  <a:lnTo>
                    <a:pt x="40" y="80"/>
                  </a:lnTo>
                  <a:lnTo>
                    <a:pt x="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501" name="Freeform 293"/>
            <p:cNvSpPr>
              <a:spLocks/>
            </p:cNvSpPr>
            <p:nvPr/>
          </p:nvSpPr>
          <p:spPr bwMode="auto">
            <a:xfrm>
              <a:off x="968" y="3020"/>
              <a:ext cx="15" cy="16"/>
            </a:xfrm>
            <a:custGeom>
              <a:avLst/>
              <a:gdLst>
                <a:gd name="T0" fmla="*/ 0 w 80"/>
                <a:gd name="T1" fmla="*/ 0 h 81"/>
                <a:gd name="T2" fmla="*/ 0 w 80"/>
                <a:gd name="T3" fmla="*/ 0 h 81"/>
                <a:gd name="T4" fmla="*/ 0 w 80"/>
                <a:gd name="T5" fmla="*/ 0 h 81"/>
                <a:gd name="T6" fmla="*/ 0 w 80"/>
                <a:gd name="T7" fmla="*/ 0 h 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" h="81">
                  <a:moveTo>
                    <a:pt x="0" y="0"/>
                  </a:moveTo>
                  <a:lnTo>
                    <a:pt x="40" y="81"/>
                  </a:lnTo>
                  <a:lnTo>
                    <a:pt x="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502" name="Freeform 294"/>
            <p:cNvSpPr>
              <a:spLocks/>
            </p:cNvSpPr>
            <p:nvPr/>
          </p:nvSpPr>
          <p:spPr bwMode="auto">
            <a:xfrm>
              <a:off x="1004" y="3060"/>
              <a:ext cx="16" cy="16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0 h 80"/>
                <a:gd name="T4" fmla="*/ 0 w 80"/>
                <a:gd name="T5" fmla="*/ 0 h 80"/>
                <a:gd name="T6" fmla="*/ 0 w 80"/>
                <a:gd name="T7" fmla="*/ 0 h 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" h="80">
                  <a:moveTo>
                    <a:pt x="0" y="0"/>
                  </a:moveTo>
                  <a:lnTo>
                    <a:pt x="40" y="80"/>
                  </a:lnTo>
                  <a:lnTo>
                    <a:pt x="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503" name="Freeform 295"/>
            <p:cNvSpPr>
              <a:spLocks/>
            </p:cNvSpPr>
            <p:nvPr/>
          </p:nvSpPr>
          <p:spPr bwMode="auto">
            <a:xfrm>
              <a:off x="1042" y="3024"/>
              <a:ext cx="15" cy="16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0 h 80"/>
                <a:gd name="T4" fmla="*/ 0 w 80"/>
                <a:gd name="T5" fmla="*/ 0 h 80"/>
                <a:gd name="T6" fmla="*/ 0 w 80"/>
                <a:gd name="T7" fmla="*/ 0 h 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" h="80">
                  <a:moveTo>
                    <a:pt x="0" y="0"/>
                  </a:moveTo>
                  <a:lnTo>
                    <a:pt x="40" y="80"/>
                  </a:lnTo>
                  <a:lnTo>
                    <a:pt x="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504" name="Freeform 296"/>
            <p:cNvSpPr>
              <a:spLocks/>
            </p:cNvSpPr>
            <p:nvPr/>
          </p:nvSpPr>
          <p:spPr bwMode="auto">
            <a:xfrm>
              <a:off x="1079" y="3040"/>
              <a:ext cx="15" cy="17"/>
            </a:xfrm>
            <a:custGeom>
              <a:avLst/>
              <a:gdLst>
                <a:gd name="T0" fmla="*/ 0 w 80"/>
                <a:gd name="T1" fmla="*/ 0 h 81"/>
                <a:gd name="T2" fmla="*/ 0 w 80"/>
                <a:gd name="T3" fmla="*/ 0 h 81"/>
                <a:gd name="T4" fmla="*/ 0 w 80"/>
                <a:gd name="T5" fmla="*/ 0 h 81"/>
                <a:gd name="T6" fmla="*/ 0 w 80"/>
                <a:gd name="T7" fmla="*/ 0 h 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" h="81">
                  <a:moveTo>
                    <a:pt x="0" y="0"/>
                  </a:moveTo>
                  <a:lnTo>
                    <a:pt x="40" y="81"/>
                  </a:lnTo>
                  <a:lnTo>
                    <a:pt x="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505" name="Freeform 297"/>
            <p:cNvSpPr>
              <a:spLocks/>
            </p:cNvSpPr>
            <p:nvPr/>
          </p:nvSpPr>
          <p:spPr bwMode="auto">
            <a:xfrm>
              <a:off x="1116" y="3032"/>
              <a:ext cx="15" cy="16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0 h 80"/>
                <a:gd name="T4" fmla="*/ 0 w 80"/>
                <a:gd name="T5" fmla="*/ 0 h 80"/>
                <a:gd name="T6" fmla="*/ 0 w 80"/>
                <a:gd name="T7" fmla="*/ 0 h 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" h="80">
                  <a:moveTo>
                    <a:pt x="0" y="0"/>
                  </a:moveTo>
                  <a:lnTo>
                    <a:pt x="40" y="80"/>
                  </a:lnTo>
                  <a:lnTo>
                    <a:pt x="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506" name="Freeform 298"/>
            <p:cNvSpPr>
              <a:spLocks/>
            </p:cNvSpPr>
            <p:nvPr/>
          </p:nvSpPr>
          <p:spPr bwMode="auto">
            <a:xfrm>
              <a:off x="1152" y="3023"/>
              <a:ext cx="16" cy="16"/>
            </a:xfrm>
            <a:custGeom>
              <a:avLst/>
              <a:gdLst>
                <a:gd name="T0" fmla="*/ 0 w 80"/>
                <a:gd name="T1" fmla="*/ 0 h 81"/>
                <a:gd name="T2" fmla="*/ 0 w 80"/>
                <a:gd name="T3" fmla="*/ 0 h 81"/>
                <a:gd name="T4" fmla="*/ 0 w 80"/>
                <a:gd name="T5" fmla="*/ 0 h 81"/>
                <a:gd name="T6" fmla="*/ 0 w 80"/>
                <a:gd name="T7" fmla="*/ 0 h 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" h="81">
                  <a:moveTo>
                    <a:pt x="0" y="0"/>
                  </a:moveTo>
                  <a:lnTo>
                    <a:pt x="40" y="81"/>
                  </a:lnTo>
                  <a:lnTo>
                    <a:pt x="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507" name="Freeform 299"/>
            <p:cNvSpPr>
              <a:spLocks/>
            </p:cNvSpPr>
            <p:nvPr/>
          </p:nvSpPr>
          <p:spPr bwMode="auto">
            <a:xfrm>
              <a:off x="1189" y="3032"/>
              <a:ext cx="16" cy="17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0 h 80"/>
                <a:gd name="T4" fmla="*/ 0 w 80"/>
                <a:gd name="T5" fmla="*/ 0 h 80"/>
                <a:gd name="T6" fmla="*/ 0 w 80"/>
                <a:gd name="T7" fmla="*/ 0 h 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" h="80">
                  <a:moveTo>
                    <a:pt x="0" y="0"/>
                  </a:moveTo>
                  <a:lnTo>
                    <a:pt x="40" y="80"/>
                  </a:lnTo>
                  <a:lnTo>
                    <a:pt x="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508" name="Freeform 300"/>
            <p:cNvSpPr>
              <a:spLocks/>
            </p:cNvSpPr>
            <p:nvPr/>
          </p:nvSpPr>
          <p:spPr bwMode="auto">
            <a:xfrm>
              <a:off x="1226" y="3026"/>
              <a:ext cx="16" cy="16"/>
            </a:xfrm>
            <a:custGeom>
              <a:avLst/>
              <a:gdLst>
                <a:gd name="T0" fmla="*/ 0 w 80"/>
                <a:gd name="T1" fmla="*/ 0 h 81"/>
                <a:gd name="T2" fmla="*/ 0 w 80"/>
                <a:gd name="T3" fmla="*/ 0 h 81"/>
                <a:gd name="T4" fmla="*/ 0 w 80"/>
                <a:gd name="T5" fmla="*/ 0 h 81"/>
                <a:gd name="T6" fmla="*/ 0 w 80"/>
                <a:gd name="T7" fmla="*/ 0 h 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" h="81">
                  <a:moveTo>
                    <a:pt x="0" y="0"/>
                  </a:moveTo>
                  <a:lnTo>
                    <a:pt x="40" y="81"/>
                  </a:lnTo>
                  <a:lnTo>
                    <a:pt x="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509" name="Freeform 301"/>
            <p:cNvSpPr>
              <a:spLocks/>
            </p:cNvSpPr>
            <p:nvPr/>
          </p:nvSpPr>
          <p:spPr bwMode="auto">
            <a:xfrm>
              <a:off x="1264" y="2966"/>
              <a:ext cx="15" cy="16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0 h 80"/>
                <a:gd name="T4" fmla="*/ 0 w 80"/>
                <a:gd name="T5" fmla="*/ 0 h 80"/>
                <a:gd name="T6" fmla="*/ 0 w 80"/>
                <a:gd name="T7" fmla="*/ 0 h 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" h="80">
                  <a:moveTo>
                    <a:pt x="0" y="0"/>
                  </a:moveTo>
                  <a:lnTo>
                    <a:pt x="40" y="80"/>
                  </a:lnTo>
                  <a:lnTo>
                    <a:pt x="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510" name="Freeform 302"/>
            <p:cNvSpPr>
              <a:spLocks/>
            </p:cNvSpPr>
            <p:nvPr/>
          </p:nvSpPr>
          <p:spPr bwMode="auto">
            <a:xfrm>
              <a:off x="1300" y="2965"/>
              <a:ext cx="16" cy="16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0 h 80"/>
                <a:gd name="T4" fmla="*/ 0 w 80"/>
                <a:gd name="T5" fmla="*/ 0 h 80"/>
                <a:gd name="T6" fmla="*/ 0 w 80"/>
                <a:gd name="T7" fmla="*/ 0 h 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" h="80">
                  <a:moveTo>
                    <a:pt x="0" y="0"/>
                  </a:moveTo>
                  <a:lnTo>
                    <a:pt x="40" y="80"/>
                  </a:lnTo>
                  <a:lnTo>
                    <a:pt x="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511" name="Freeform 303"/>
            <p:cNvSpPr>
              <a:spLocks/>
            </p:cNvSpPr>
            <p:nvPr/>
          </p:nvSpPr>
          <p:spPr bwMode="auto">
            <a:xfrm>
              <a:off x="1338" y="2966"/>
              <a:ext cx="15" cy="16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0 h 80"/>
                <a:gd name="T4" fmla="*/ 0 w 80"/>
                <a:gd name="T5" fmla="*/ 0 h 80"/>
                <a:gd name="T6" fmla="*/ 0 w 80"/>
                <a:gd name="T7" fmla="*/ 0 h 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" h="80">
                  <a:moveTo>
                    <a:pt x="0" y="0"/>
                  </a:moveTo>
                  <a:lnTo>
                    <a:pt x="40" y="80"/>
                  </a:lnTo>
                  <a:lnTo>
                    <a:pt x="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512" name="Freeform 304"/>
            <p:cNvSpPr>
              <a:spLocks/>
            </p:cNvSpPr>
            <p:nvPr/>
          </p:nvSpPr>
          <p:spPr bwMode="auto">
            <a:xfrm>
              <a:off x="1375" y="2942"/>
              <a:ext cx="15" cy="16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0 h 80"/>
                <a:gd name="T4" fmla="*/ 0 w 80"/>
                <a:gd name="T5" fmla="*/ 0 h 80"/>
                <a:gd name="T6" fmla="*/ 0 w 80"/>
                <a:gd name="T7" fmla="*/ 0 h 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" h="80">
                  <a:moveTo>
                    <a:pt x="0" y="0"/>
                  </a:moveTo>
                  <a:lnTo>
                    <a:pt x="40" y="80"/>
                  </a:lnTo>
                  <a:lnTo>
                    <a:pt x="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513" name="Freeform 305"/>
            <p:cNvSpPr>
              <a:spLocks/>
            </p:cNvSpPr>
            <p:nvPr/>
          </p:nvSpPr>
          <p:spPr bwMode="auto">
            <a:xfrm>
              <a:off x="1412" y="2942"/>
              <a:ext cx="15" cy="16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0 h 80"/>
                <a:gd name="T4" fmla="*/ 0 w 80"/>
                <a:gd name="T5" fmla="*/ 0 h 80"/>
                <a:gd name="T6" fmla="*/ 0 w 80"/>
                <a:gd name="T7" fmla="*/ 0 h 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" h="80">
                  <a:moveTo>
                    <a:pt x="0" y="0"/>
                  </a:moveTo>
                  <a:lnTo>
                    <a:pt x="40" y="80"/>
                  </a:lnTo>
                  <a:lnTo>
                    <a:pt x="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514" name="Freeform 306"/>
            <p:cNvSpPr>
              <a:spLocks/>
            </p:cNvSpPr>
            <p:nvPr/>
          </p:nvSpPr>
          <p:spPr bwMode="auto">
            <a:xfrm>
              <a:off x="1448" y="2911"/>
              <a:ext cx="16" cy="16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0 h 80"/>
                <a:gd name="T4" fmla="*/ 0 w 80"/>
                <a:gd name="T5" fmla="*/ 0 h 80"/>
                <a:gd name="T6" fmla="*/ 0 w 80"/>
                <a:gd name="T7" fmla="*/ 0 h 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" h="80">
                  <a:moveTo>
                    <a:pt x="0" y="0"/>
                  </a:moveTo>
                  <a:lnTo>
                    <a:pt x="40" y="80"/>
                  </a:lnTo>
                  <a:lnTo>
                    <a:pt x="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515" name="Freeform 307"/>
            <p:cNvSpPr>
              <a:spLocks/>
            </p:cNvSpPr>
            <p:nvPr/>
          </p:nvSpPr>
          <p:spPr bwMode="auto">
            <a:xfrm>
              <a:off x="1486" y="2928"/>
              <a:ext cx="15" cy="16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0 h 80"/>
                <a:gd name="T4" fmla="*/ 0 w 80"/>
                <a:gd name="T5" fmla="*/ 0 h 80"/>
                <a:gd name="T6" fmla="*/ 0 w 80"/>
                <a:gd name="T7" fmla="*/ 0 h 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" h="80">
                  <a:moveTo>
                    <a:pt x="0" y="0"/>
                  </a:moveTo>
                  <a:lnTo>
                    <a:pt x="40" y="80"/>
                  </a:lnTo>
                  <a:lnTo>
                    <a:pt x="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516" name="Freeform 308"/>
            <p:cNvSpPr>
              <a:spLocks/>
            </p:cNvSpPr>
            <p:nvPr/>
          </p:nvSpPr>
          <p:spPr bwMode="auto">
            <a:xfrm>
              <a:off x="1523" y="2902"/>
              <a:ext cx="15" cy="16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0 h 80"/>
                <a:gd name="T4" fmla="*/ 0 w 80"/>
                <a:gd name="T5" fmla="*/ 0 h 80"/>
                <a:gd name="T6" fmla="*/ 0 w 80"/>
                <a:gd name="T7" fmla="*/ 0 h 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" h="80">
                  <a:moveTo>
                    <a:pt x="0" y="0"/>
                  </a:moveTo>
                  <a:lnTo>
                    <a:pt x="40" y="80"/>
                  </a:lnTo>
                  <a:lnTo>
                    <a:pt x="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517" name="Freeform 309"/>
            <p:cNvSpPr>
              <a:spLocks/>
            </p:cNvSpPr>
            <p:nvPr/>
          </p:nvSpPr>
          <p:spPr bwMode="auto">
            <a:xfrm>
              <a:off x="1559" y="2925"/>
              <a:ext cx="16" cy="16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0 h 80"/>
                <a:gd name="T4" fmla="*/ 0 w 80"/>
                <a:gd name="T5" fmla="*/ 0 h 80"/>
                <a:gd name="T6" fmla="*/ 0 w 80"/>
                <a:gd name="T7" fmla="*/ 0 h 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" h="80">
                  <a:moveTo>
                    <a:pt x="0" y="0"/>
                  </a:moveTo>
                  <a:lnTo>
                    <a:pt x="40" y="80"/>
                  </a:lnTo>
                  <a:lnTo>
                    <a:pt x="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518" name="Freeform 310"/>
            <p:cNvSpPr>
              <a:spLocks/>
            </p:cNvSpPr>
            <p:nvPr/>
          </p:nvSpPr>
          <p:spPr bwMode="auto">
            <a:xfrm>
              <a:off x="1596" y="2937"/>
              <a:ext cx="16" cy="17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0 h 80"/>
                <a:gd name="T4" fmla="*/ 0 w 80"/>
                <a:gd name="T5" fmla="*/ 0 h 80"/>
                <a:gd name="T6" fmla="*/ 0 w 80"/>
                <a:gd name="T7" fmla="*/ 0 h 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" h="80">
                  <a:moveTo>
                    <a:pt x="0" y="0"/>
                  </a:moveTo>
                  <a:lnTo>
                    <a:pt x="40" y="80"/>
                  </a:lnTo>
                  <a:lnTo>
                    <a:pt x="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519" name="Freeform 311"/>
            <p:cNvSpPr>
              <a:spLocks/>
            </p:cNvSpPr>
            <p:nvPr/>
          </p:nvSpPr>
          <p:spPr bwMode="auto">
            <a:xfrm>
              <a:off x="1634" y="2986"/>
              <a:ext cx="15" cy="17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0 h 80"/>
                <a:gd name="T4" fmla="*/ 0 w 80"/>
                <a:gd name="T5" fmla="*/ 0 h 80"/>
                <a:gd name="T6" fmla="*/ 0 w 80"/>
                <a:gd name="T7" fmla="*/ 0 h 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" h="80">
                  <a:moveTo>
                    <a:pt x="0" y="0"/>
                  </a:moveTo>
                  <a:lnTo>
                    <a:pt x="40" y="80"/>
                  </a:lnTo>
                  <a:lnTo>
                    <a:pt x="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520" name="Freeform 312"/>
            <p:cNvSpPr>
              <a:spLocks/>
            </p:cNvSpPr>
            <p:nvPr/>
          </p:nvSpPr>
          <p:spPr bwMode="auto">
            <a:xfrm>
              <a:off x="1670" y="2974"/>
              <a:ext cx="16" cy="16"/>
            </a:xfrm>
            <a:custGeom>
              <a:avLst/>
              <a:gdLst>
                <a:gd name="T0" fmla="*/ 0 w 80"/>
                <a:gd name="T1" fmla="*/ 0 h 81"/>
                <a:gd name="T2" fmla="*/ 0 w 80"/>
                <a:gd name="T3" fmla="*/ 0 h 81"/>
                <a:gd name="T4" fmla="*/ 0 w 80"/>
                <a:gd name="T5" fmla="*/ 0 h 81"/>
                <a:gd name="T6" fmla="*/ 0 w 80"/>
                <a:gd name="T7" fmla="*/ 0 h 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" h="81">
                  <a:moveTo>
                    <a:pt x="0" y="0"/>
                  </a:moveTo>
                  <a:lnTo>
                    <a:pt x="40" y="81"/>
                  </a:lnTo>
                  <a:lnTo>
                    <a:pt x="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521" name="Freeform 313"/>
            <p:cNvSpPr>
              <a:spLocks/>
            </p:cNvSpPr>
            <p:nvPr/>
          </p:nvSpPr>
          <p:spPr bwMode="auto">
            <a:xfrm>
              <a:off x="1707" y="2983"/>
              <a:ext cx="16" cy="16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0 h 80"/>
                <a:gd name="T4" fmla="*/ 0 w 80"/>
                <a:gd name="T5" fmla="*/ 0 h 80"/>
                <a:gd name="T6" fmla="*/ 0 w 80"/>
                <a:gd name="T7" fmla="*/ 0 h 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" h="80">
                  <a:moveTo>
                    <a:pt x="0" y="0"/>
                  </a:moveTo>
                  <a:lnTo>
                    <a:pt x="40" y="80"/>
                  </a:lnTo>
                  <a:lnTo>
                    <a:pt x="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522" name="Freeform 314"/>
            <p:cNvSpPr>
              <a:spLocks/>
            </p:cNvSpPr>
            <p:nvPr/>
          </p:nvSpPr>
          <p:spPr bwMode="auto">
            <a:xfrm>
              <a:off x="1744" y="3018"/>
              <a:ext cx="16" cy="16"/>
            </a:xfrm>
            <a:custGeom>
              <a:avLst/>
              <a:gdLst>
                <a:gd name="T0" fmla="*/ 0 w 80"/>
                <a:gd name="T1" fmla="*/ 0 h 81"/>
                <a:gd name="T2" fmla="*/ 0 w 80"/>
                <a:gd name="T3" fmla="*/ 0 h 81"/>
                <a:gd name="T4" fmla="*/ 0 w 80"/>
                <a:gd name="T5" fmla="*/ 0 h 81"/>
                <a:gd name="T6" fmla="*/ 0 w 80"/>
                <a:gd name="T7" fmla="*/ 0 h 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" h="81">
                  <a:moveTo>
                    <a:pt x="0" y="0"/>
                  </a:moveTo>
                  <a:lnTo>
                    <a:pt x="40" y="81"/>
                  </a:lnTo>
                  <a:lnTo>
                    <a:pt x="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523" name="Freeform 315"/>
            <p:cNvSpPr>
              <a:spLocks/>
            </p:cNvSpPr>
            <p:nvPr/>
          </p:nvSpPr>
          <p:spPr bwMode="auto">
            <a:xfrm>
              <a:off x="1782" y="3053"/>
              <a:ext cx="15" cy="16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0 h 80"/>
                <a:gd name="T4" fmla="*/ 0 w 80"/>
                <a:gd name="T5" fmla="*/ 0 h 80"/>
                <a:gd name="T6" fmla="*/ 0 w 80"/>
                <a:gd name="T7" fmla="*/ 0 h 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" h="80">
                  <a:moveTo>
                    <a:pt x="0" y="0"/>
                  </a:moveTo>
                  <a:lnTo>
                    <a:pt x="40" y="80"/>
                  </a:lnTo>
                  <a:lnTo>
                    <a:pt x="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524" name="Freeform 316"/>
            <p:cNvSpPr>
              <a:spLocks/>
            </p:cNvSpPr>
            <p:nvPr/>
          </p:nvSpPr>
          <p:spPr bwMode="auto">
            <a:xfrm>
              <a:off x="1819" y="3063"/>
              <a:ext cx="15" cy="16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0 h 80"/>
                <a:gd name="T4" fmla="*/ 0 w 80"/>
                <a:gd name="T5" fmla="*/ 0 h 80"/>
                <a:gd name="T6" fmla="*/ 0 w 80"/>
                <a:gd name="T7" fmla="*/ 0 h 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" h="80">
                  <a:moveTo>
                    <a:pt x="0" y="0"/>
                  </a:moveTo>
                  <a:lnTo>
                    <a:pt x="40" y="80"/>
                  </a:lnTo>
                  <a:lnTo>
                    <a:pt x="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525" name="Freeform 317"/>
            <p:cNvSpPr>
              <a:spLocks/>
            </p:cNvSpPr>
            <p:nvPr/>
          </p:nvSpPr>
          <p:spPr bwMode="auto">
            <a:xfrm>
              <a:off x="1856" y="3110"/>
              <a:ext cx="15" cy="16"/>
            </a:xfrm>
            <a:custGeom>
              <a:avLst/>
              <a:gdLst>
                <a:gd name="T0" fmla="*/ 0 w 80"/>
                <a:gd name="T1" fmla="*/ 0 h 81"/>
                <a:gd name="T2" fmla="*/ 0 w 80"/>
                <a:gd name="T3" fmla="*/ 0 h 81"/>
                <a:gd name="T4" fmla="*/ 0 w 80"/>
                <a:gd name="T5" fmla="*/ 0 h 81"/>
                <a:gd name="T6" fmla="*/ 0 w 80"/>
                <a:gd name="T7" fmla="*/ 0 h 8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" h="81">
                  <a:moveTo>
                    <a:pt x="0" y="0"/>
                  </a:moveTo>
                  <a:lnTo>
                    <a:pt x="40" y="81"/>
                  </a:lnTo>
                  <a:lnTo>
                    <a:pt x="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526" name="Freeform 318"/>
            <p:cNvSpPr>
              <a:spLocks/>
            </p:cNvSpPr>
            <p:nvPr/>
          </p:nvSpPr>
          <p:spPr bwMode="auto">
            <a:xfrm>
              <a:off x="1893" y="3082"/>
              <a:ext cx="15" cy="16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0 h 80"/>
                <a:gd name="T4" fmla="*/ 0 w 80"/>
                <a:gd name="T5" fmla="*/ 0 h 80"/>
                <a:gd name="T6" fmla="*/ 0 w 80"/>
                <a:gd name="T7" fmla="*/ 0 h 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" h="80">
                  <a:moveTo>
                    <a:pt x="0" y="0"/>
                  </a:moveTo>
                  <a:lnTo>
                    <a:pt x="40" y="80"/>
                  </a:lnTo>
                  <a:lnTo>
                    <a:pt x="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527" name="Freeform 319"/>
            <p:cNvSpPr>
              <a:spLocks/>
            </p:cNvSpPr>
            <p:nvPr/>
          </p:nvSpPr>
          <p:spPr bwMode="auto">
            <a:xfrm>
              <a:off x="1930" y="3132"/>
              <a:ext cx="15" cy="16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0 h 80"/>
                <a:gd name="T4" fmla="*/ 0 w 80"/>
                <a:gd name="T5" fmla="*/ 0 h 80"/>
                <a:gd name="T6" fmla="*/ 0 w 80"/>
                <a:gd name="T7" fmla="*/ 0 h 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" h="80">
                  <a:moveTo>
                    <a:pt x="0" y="0"/>
                  </a:moveTo>
                  <a:lnTo>
                    <a:pt x="40" y="80"/>
                  </a:lnTo>
                  <a:lnTo>
                    <a:pt x="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528" name="Freeform 320"/>
            <p:cNvSpPr>
              <a:spLocks/>
            </p:cNvSpPr>
            <p:nvPr/>
          </p:nvSpPr>
          <p:spPr bwMode="auto">
            <a:xfrm>
              <a:off x="1967" y="3101"/>
              <a:ext cx="15" cy="16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0 h 80"/>
                <a:gd name="T4" fmla="*/ 0 w 80"/>
                <a:gd name="T5" fmla="*/ 0 h 80"/>
                <a:gd name="T6" fmla="*/ 0 w 80"/>
                <a:gd name="T7" fmla="*/ 0 h 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80" h="80">
                  <a:moveTo>
                    <a:pt x="0" y="0"/>
                  </a:moveTo>
                  <a:lnTo>
                    <a:pt x="40" y="80"/>
                  </a:lnTo>
                  <a:lnTo>
                    <a:pt x="8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4529" name="Oval 321"/>
            <p:cNvSpPr>
              <a:spLocks noChangeArrowheads="1"/>
            </p:cNvSpPr>
            <p:nvPr/>
          </p:nvSpPr>
          <p:spPr bwMode="auto">
            <a:xfrm>
              <a:off x="782" y="3266"/>
              <a:ext cx="14" cy="1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4530" name="Oval 322"/>
            <p:cNvSpPr>
              <a:spLocks noChangeArrowheads="1"/>
            </p:cNvSpPr>
            <p:nvPr/>
          </p:nvSpPr>
          <p:spPr bwMode="auto">
            <a:xfrm>
              <a:off x="819" y="3258"/>
              <a:ext cx="13" cy="1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4531" name="Oval 323"/>
            <p:cNvSpPr>
              <a:spLocks noChangeArrowheads="1"/>
            </p:cNvSpPr>
            <p:nvPr/>
          </p:nvSpPr>
          <p:spPr bwMode="auto">
            <a:xfrm>
              <a:off x="858" y="3290"/>
              <a:ext cx="12" cy="1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4532" name="Oval 324"/>
            <p:cNvSpPr>
              <a:spLocks noChangeArrowheads="1"/>
            </p:cNvSpPr>
            <p:nvPr/>
          </p:nvSpPr>
          <p:spPr bwMode="auto">
            <a:xfrm>
              <a:off x="893" y="3282"/>
              <a:ext cx="13" cy="1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4533" name="Oval 325"/>
            <p:cNvSpPr>
              <a:spLocks noChangeArrowheads="1"/>
            </p:cNvSpPr>
            <p:nvPr/>
          </p:nvSpPr>
          <p:spPr bwMode="auto">
            <a:xfrm>
              <a:off x="932" y="3294"/>
              <a:ext cx="13" cy="13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4534" name="Oval 326"/>
            <p:cNvSpPr>
              <a:spLocks noChangeArrowheads="1"/>
            </p:cNvSpPr>
            <p:nvPr/>
          </p:nvSpPr>
          <p:spPr bwMode="auto">
            <a:xfrm>
              <a:off x="968" y="3312"/>
              <a:ext cx="13" cy="1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4535" name="Oval 327"/>
            <p:cNvSpPr>
              <a:spLocks noChangeArrowheads="1"/>
            </p:cNvSpPr>
            <p:nvPr/>
          </p:nvSpPr>
          <p:spPr bwMode="auto">
            <a:xfrm>
              <a:off x="1004" y="3302"/>
              <a:ext cx="13" cy="13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4536" name="Oval 328"/>
            <p:cNvSpPr>
              <a:spLocks noChangeArrowheads="1"/>
            </p:cNvSpPr>
            <p:nvPr/>
          </p:nvSpPr>
          <p:spPr bwMode="auto">
            <a:xfrm>
              <a:off x="1042" y="3334"/>
              <a:ext cx="14" cy="13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4537" name="Oval 329"/>
            <p:cNvSpPr>
              <a:spLocks noChangeArrowheads="1"/>
            </p:cNvSpPr>
            <p:nvPr/>
          </p:nvSpPr>
          <p:spPr bwMode="auto">
            <a:xfrm>
              <a:off x="1079" y="3299"/>
              <a:ext cx="13" cy="13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4538" name="Oval 330"/>
            <p:cNvSpPr>
              <a:spLocks noChangeArrowheads="1"/>
            </p:cNvSpPr>
            <p:nvPr/>
          </p:nvSpPr>
          <p:spPr bwMode="auto">
            <a:xfrm>
              <a:off x="1115" y="3315"/>
              <a:ext cx="13" cy="13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4539" name="Oval 331"/>
            <p:cNvSpPr>
              <a:spLocks noChangeArrowheads="1"/>
            </p:cNvSpPr>
            <p:nvPr/>
          </p:nvSpPr>
          <p:spPr bwMode="auto">
            <a:xfrm>
              <a:off x="1153" y="3302"/>
              <a:ext cx="13" cy="13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4540" name="Oval 332"/>
            <p:cNvSpPr>
              <a:spLocks noChangeArrowheads="1"/>
            </p:cNvSpPr>
            <p:nvPr/>
          </p:nvSpPr>
          <p:spPr bwMode="auto">
            <a:xfrm>
              <a:off x="1189" y="3323"/>
              <a:ext cx="13" cy="13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4541" name="Oval 333"/>
            <p:cNvSpPr>
              <a:spLocks noChangeArrowheads="1"/>
            </p:cNvSpPr>
            <p:nvPr/>
          </p:nvSpPr>
          <p:spPr bwMode="auto">
            <a:xfrm>
              <a:off x="1228" y="3345"/>
              <a:ext cx="13" cy="13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4542" name="Oval 334"/>
            <p:cNvSpPr>
              <a:spLocks noChangeArrowheads="1"/>
            </p:cNvSpPr>
            <p:nvPr/>
          </p:nvSpPr>
          <p:spPr bwMode="auto">
            <a:xfrm>
              <a:off x="1264" y="3366"/>
              <a:ext cx="13" cy="1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4543" name="Oval 335"/>
            <p:cNvSpPr>
              <a:spLocks noChangeArrowheads="1"/>
            </p:cNvSpPr>
            <p:nvPr/>
          </p:nvSpPr>
          <p:spPr bwMode="auto">
            <a:xfrm>
              <a:off x="1300" y="3336"/>
              <a:ext cx="13" cy="1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4544" name="Oval 336"/>
            <p:cNvSpPr>
              <a:spLocks noChangeArrowheads="1"/>
            </p:cNvSpPr>
            <p:nvPr/>
          </p:nvSpPr>
          <p:spPr bwMode="auto">
            <a:xfrm>
              <a:off x="1339" y="3385"/>
              <a:ext cx="13" cy="13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4545" name="Oval 337"/>
            <p:cNvSpPr>
              <a:spLocks noChangeArrowheads="1"/>
            </p:cNvSpPr>
            <p:nvPr/>
          </p:nvSpPr>
          <p:spPr bwMode="auto">
            <a:xfrm>
              <a:off x="1375" y="3388"/>
              <a:ext cx="13" cy="13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4546" name="Oval 338"/>
            <p:cNvSpPr>
              <a:spLocks noChangeArrowheads="1"/>
            </p:cNvSpPr>
            <p:nvPr/>
          </p:nvSpPr>
          <p:spPr bwMode="auto">
            <a:xfrm>
              <a:off x="1411" y="3382"/>
              <a:ext cx="13" cy="1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4547" name="Oval 339"/>
            <p:cNvSpPr>
              <a:spLocks noChangeArrowheads="1"/>
            </p:cNvSpPr>
            <p:nvPr/>
          </p:nvSpPr>
          <p:spPr bwMode="auto">
            <a:xfrm>
              <a:off x="1449" y="3393"/>
              <a:ext cx="13" cy="1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4548" name="Oval 340"/>
            <p:cNvSpPr>
              <a:spLocks noChangeArrowheads="1"/>
            </p:cNvSpPr>
            <p:nvPr/>
          </p:nvSpPr>
          <p:spPr bwMode="auto">
            <a:xfrm>
              <a:off x="1485" y="3393"/>
              <a:ext cx="13" cy="1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4549" name="Oval 341"/>
            <p:cNvSpPr>
              <a:spLocks noChangeArrowheads="1"/>
            </p:cNvSpPr>
            <p:nvPr/>
          </p:nvSpPr>
          <p:spPr bwMode="auto">
            <a:xfrm>
              <a:off x="1524" y="3390"/>
              <a:ext cx="13" cy="1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4550" name="Oval 342"/>
            <p:cNvSpPr>
              <a:spLocks noChangeArrowheads="1"/>
            </p:cNvSpPr>
            <p:nvPr/>
          </p:nvSpPr>
          <p:spPr bwMode="auto">
            <a:xfrm>
              <a:off x="1560" y="3385"/>
              <a:ext cx="13" cy="13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4551" name="Oval 343"/>
            <p:cNvSpPr>
              <a:spLocks noChangeArrowheads="1"/>
            </p:cNvSpPr>
            <p:nvPr/>
          </p:nvSpPr>
          <p:spPr bwMode="auto">
            <a:xfrm>
              <a:off x="1596" y="3417"/>
              <a:ext cx="13" cy="1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4552" name="Oval 344"/>
            <p:cNvSpPr>
              <a:spLocks noChangeArrowheads="1"/>
            </p:cNvSpPr>
            <p:nvPr/>
          </p:nvSpPr>
          <p:spPr bwMode="auto">
            <a:xfrm>
              <a:off x="1634" y="3407"/>
              <a:ext cx="13" cy="13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4553" name="Oval 345"/>
            <p:cNvSpPr>
              <a:spLocks noChangeArrowheads="1"/>
            </p:cNvSpPr>
            <p:nvPr/>
          </p:nvSpPr>
          <p:spPr bwMode="auto">
            <a:xfrm>
              <a:off x="1670" y="3482"/>
              <a:ext cx="14" cy="1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4554" name="Oval 346"/>
            <p:cNvSpPr>
              <a:spLocks noChangeArrowheads="1"/>
            </p:cNvSpPr>
            <p:nvPr/>
          </p:nvSpPr>
          <p:spPr bwMode="auto">
            <a:xfrm>
              <a:off x="1706" y="3490"/>
              <a:ext cx="13" cy="1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4555" name="Oval 347"/>
            <p:cNvSpPr>
              <a:spLocks noChangeArrowheads="1"/>
            </p:cNvSpPr>
            <p:nvPr/>
          </p:nvSpPr>
          <p:spPr bwMode="auto">
            <a:xfrm>
              <a:off x="1745" y="3512"/>
              <a:ext cx="13" cy="13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4556" name="Oval 348"/>
            <p:cNvSpPr>
              <a:spLocks noChangeArrowheads="1"/>
            </p:cNvSpPr>
            <p:nvPr/>
          </p:nvSpPr>
          <p:spPr bwMode="auto">
            <a:xfrm>
              <a:off x="1781" y="3533"/>
              <a:ext cx="13" cy="1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4557" name="Oval 349"/>
            <p:cNvSpPr>
              <a:spLocks noChangeArrowheads="1"/>
            </p:cNvSpPr>
            <p:nvPr/>
          </p:nvSpPr>
          <p:spPr bwMode="auto">
            <a:xfrm>
              <a:off x="1820" y="3555"/>
              <a:ext cx="13" cy="13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4558" name="Oval 350"/>
            <p:cNvSpPr>
              <a:spLocks noChangeArrowheads="1"/>
            </p:cNvSpPr>
            <p:nvPr/>
          </p:nvSpPr>
          <p:spPr bwMode="auto">
            <a:xfrm>
              <a:off x="1856" y="3582"/>
              <a:ext cx="13" cy="14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4559" name="Oval 351"/>
            <p:cNvSpPr>
              <a:spLocks noChangeArrowheads="1"/>
            </p:cNvSpPr>
            <p:nvPr/>
          </p:nvSpPr>
          <p:spPr bwMode="auto">
            <a:xfrm>
              <a:off x="1892" y="3620"/>
              <a:ext cx="13" cy="13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4560" name="Oval 352"/>
            <p:cNvSpPr>
              <a:spLocks noChangeArrowheads="1"/>
            </p:cNvSpPr>
            <p:nvPr/>
          </p:nvSpPr>
          <p:spPr bwMode="auto">
            <a:xfrm>
              <a:off x="1930" y="3647"/>
              <a:ext cx="14" cy="13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4561" name="Oval 353"/>
            <p:cNvSpPr>
              <a:spLocks noChangeArrowheads="1"/>
            </p:cNvSpPr>
            <p:nvPr/>
          </p:nvSpPr>
          <p:spPr bwMode="auto">
            <a:xfrm>
              <a:off x="1967" y="3612"/>
              <a:ext cx="13" cy="13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>
                <a:solidFill>
                  <a:srgbClr val="333399"/>
                </a:solidFill>
                <a:latin typeface="Arial" charset="0"/>
              </a:endParaRPr>
            </a:p>
          </p:txBody>
        </p:sp>
        <p:sp>
          <p:nvSpPr>
            <p:cNvPr id="94562" name="Text Box 354"/>
            <p:cNvSpPr txBox="1">
              <a:spLocks noChangeArrowheads="1"/>
            </p:cNvSpPr>
            <p:nvPr/>
          </p:nvSpPr>
          <p:spPr bwMode="auto">
            <a:xfrm>
              <a:off x="1671" y="2820"/>
              <a:ext cx="627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r>
                <a:rPr lang="cs-CZ" sz="1000" b="1">
                  <a:solidFill>
                    <a:srgbClr val="000000"/>
                  </a:solidFill>
                  <a:latin typeface="Arial" charset="0"/>
                </a:rPr>
                <a:t>MAĎARSKO</a:t>
              </a:r>
            </a:p>
          </p:txBody>
        </p:sp>
        <p:sp>
          <p:nvSpPr>
            <p:cNvPr id="94563" name="Text Box 355"/>
            <p:cNvSpPr txBox="1">
              <a:spLocks noChangeArrowheads="1"/>
            </p:cNvSpPr>
            <p:nvPr/>
          </p:nvSpPr>
          <p:spPr bwMode="auto">
            <a:xfrm>
              <a:off x="1554" y="3111"/>
              <a:ext cx="720" cy="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r>
                <a:rPr lang="cs-CZ" sz="1000" b="1">
                  <a:solidFill>
                    <a:srgbClr val="000000"/>
                  </a:solidFill>
                  <a:latin typeface="Arial" charset="0"/>
                </a:rPr>
                <a:t>ČESKÁ</a:t>
              </a:r>
            </a:p>
            <a:p>
              <a:r>
                <a:rPr lang="cs-CZ" sz="1000" b="1">
                  <a:solidFill>
                    <a:srgbClr val="000000"/>
                  </a:solidFill>
                  <a:latin typeface="Arial" charset="0"/>
                </a:rPr>
                <a:t>REPUBLIKA</a:t>
              </a:r>
              <a:endParaRPr lang="cs-CZ" sz="1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94564" name="Text Box 356"/>
            <p:cNvSpPr txBox="1">
              <a:spLocks noChangeArrowheads="1"/>
            </p:cNvSpPr>
            <p:nvPr/>
          </p:nvSpPr>
          <p:spPr bwMode="auto">
            <a:xfrm>
              <a:off x="1650" y="3372"/>
              <a:ext cx="600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r>
                <a:rPr lang="cs-CZ" sz="1000" b="1">
                  <a:solidFill>
                    <a:srgbClr val="000000"/>
                  </a:solidFill>
                  <a:latin typeface="Arial" charset="0"/>
                </a:rPr>
                <a:t>RAKOUSKO</a:t>
              </a:r>
            </a:p>
          </p:txBody>
        </p:sp>
        <p:sp>
          <p:nvSpPr>
            <p:cNvPr id="94565" name="Text Box 357"/>
            <p:cNvSpPr txBox="1">
              <a:spLocks noChangeArrowheads="1"/>
            </p:cNvSpPr>
            <p:nvPr/>
          </p:nvSpPr>
          <p:spPr bwMode="auto">
            <a:xfrm>
              <a:off x="1689" y="3846"/>
              <a:ext cx="528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r>
                <a:rPr lang="cs-CZ" sz="1000" b="1">
                  <a:solidFill>
                    <a:srgbClr val="000000"/>
                  </a:solidFill>
                  <a:latin typeface="Arial" charset="0"/>
                </a:rPr>
                <a:t>ŠVÉDSKO</a:t>
              </a:r>
            </a:p>
          </p:txBody>
        </p:sp>
        <p:sp>
          <p:nvSpPr>
            <p:cNvPr id="94566" name="Text Box 358"/>
            <p:cNvSpPr txBox="1">
              <a:spLocks noChangeArrowheads="1"/>
            </p:cNvSpPr>
            <p:nvPr/>
          </p:nvSpPr>
          <p:spPr bwMode="auto">
            <a:xfrm>
              <a:off x="546" y="2466"/>
              <a:ext cx="1104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r>
                <a:rPr lang="cs-CZ" sz="1000">
                  <a:solidFill>
                    <a:srgbClr val="000000"/>
                  </a:solidFill>
                  <a:latin typeface="Arial" charset="0"/>
                </a:rPr>
                <a:t>počet případů na 100 000</a:t>
              </a:r>
            </a:p>
          </p:txBody>
        </p:sp>
        <p:sp>
          <p:nvSpPr>
            <p:cNvPr id="94567" name="Text Box 359"/>
            <p:cNvSpPr txBox="1">
              <a:spLocks noChangeArrowheads="1"/>
            </p:cNvSpPr>
            <p:nvPr/>
          </p:nvSpPr>
          <p:spPr bwMode="auto">
            <a:xfrm>
              <a:off x="1725" y="4128"/>
              <a:ext cx="711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r>
                <a:rPr lang="cs-CZ" sz="1000">
                  <a:solidFill>
                    <a:srgbClr val="000000"/>
                  </a:solidFill>
                  <a:latin typeface="Arial" charset="0"/>
                </a:rPr>
                <a:t>kalendářní roky</a:t>
              </a:r>
            </a:p>
          </p:txBody>
        </p:sp>
        <p:sp>
          <p:nvSpPr>
            <p:cNvPr id="94568" name="Text Box 360"/>
            <p:cNvSpPr txBox="1">
              <a:spLocks noChangeArrowheads="1"/>
            </p:cNvSpPr>
            <p:nvPr/>
          </p:nvSpPr>
          <p:spPr bwMode="auto">
            <a:xfrm>
              <a:off x="831" y="2716"/>
              <a:ext cx="55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r>
                <a:rPr lang="cs-CZ" sz="1400" b="1">
                  <a:solidFill>
                    <a:srgbClr val="000000"/>
                  </a:solidFill>
                  <a:latin typeface="Arial" charset="0"/>
                </a:rPr>
                <a:t>MUŽI</a:t>
              </a:r>
            </a:p>
          </p:txBody>
        </p:sp>
        <p:grpSp>
          <p:nvGrpSpPr>
            <p:cNvPr id="94569" name="Group 361"/>
            <p:cNvGrpSpPr>
              <a:grpSpLocks/>
            </p:cNvGrpSpPr>
            <p:nvPr/>
          </p:nvGrpSpPr>
          <p:grpSpPr bwMode="auto">
            <a:xfrm>
              <a:off x="2408" y="2643"/>
              <a:ext cx="1840" cy="1677"/>
              <a:chOff x="6019" y="8678"/>
              <a:chExt cx="4631" cy="4192"/>
            </a:xfrm>
          </p:grpSpPr>
          <p:sp>
            <p:nvSpPr>
              <p:cNvPr id="94571" name="Line 362"/>
              <p:cNvSpPr>
                <a:spLocks noChangeShapeType="1"/>
              </p:cNvSpPr>
              <p:nvPr/>
            </p:nvSpPr>
            <p:spPr bwMode="auto">
              <a:xfrm flipV="1">
                <a:off x="6538" y="8784"/>
                <a:ext cx="1" cy="340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572" name="Line 363"/>
              <p:cNvSpPr>
                <a:spLocks noChangeShapeType="1"/>
              </p:cNvSpPr>
              <p:nvPr/>
            </p:nvSpPr>
            <p:spPr bwMode="auto">
              <a:xfrm flipH="1">
                <a:off x="6474" y="12185"/>
                <a:ext cx="64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573" name="Rectangle 364"/>
              <p:cNvSpPr>
                <a:spLocks noChangeArrowheads="1"/>
              </p:cNvSpPr>
              <p:nvPr/>
            </p:nvSpPr>
            <p:spPr bwMode="auto">
              <a:xfrm>
                <a:off x="6035" y="12084"/>
                <a:ext cx="509" cy="2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eaLnBrk="0" hangingPunct="0"/>
                <a:r>
                  <a:rPr lang="en-US" sz="1000">
                    <a:solidFill>
                      <a:srgbClr val="000000"/>
                    </a:solidFill>
                    <a:latin typeface="Arial" charset="0"/>
                  </a:rPr>
                  <a:t>130</a:t>
                </a:r>
                <a:endParaRPr lang="cs-CZ" sz="1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4574" name="Line 365"/>
              <p:cNvSpPr>
                <a:spLocks noChangeShapeType="1"/>
              </p:cNvSpPr>
              <p:nvPr/>
            </p:nvSpPr>
            <p:spPr bwMode="auto">
              <a:xfrm>
                <a:off x="6538" y="12185"/>
                <a:ext cx="372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575" name="Line 366"/>
              <p:cNvSpPr>
                <a:spLocks noChangeShapeType="1"/>
              </p:cNvSpPr>
              <p:nvPr/>
            </p:nvSpPr>
            <p:spPr bwMode="auto">
              <a:xfrm flipH="1">
                <a:off x="6505" y="12100"/>
                <a:ext cx="3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576" name="Line 367"/>
              <p:cNvSpPr>
                <a:spLocks noChangeShapeType="1"/>
              </p:cNvSpPr>
              <p:nvPr/>
            </p:nvSpPr>
            <p:spPr bwMode="auto">
              <a:xfrm flipH="1">
                <a:off x="6505" y="12014"/>
                <a:ext cx="33" cy="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577" name="Line 368"/>
              <p:cNvSpPr>
                <a:spLocks noChangeShapeType="1"/>
              </p:cNvSpPr>
              <p:nvPr/>
            </p:nvSpPr>
            <p:spPr bwMode="auto">
              <a:xfrm flipH="1">
                <a:off x="6505" y="11930"/>
                <a:ext cx="3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578" name="Line 369"/>
              <p:cNvSpPr>
                <a:spLocks noChangeShapeType="1"/>
              </p:cNvSpPr>
              <p:nvPr/>
            </p:nvSpPr>
            <p:spPr bwMode="auto">
              <a:xfrm flipH="1">
                <a:off x="6505" y="11845"/>
                <a:ext cx="3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579" name="Line 370"/>
              <p:cNvSpPr>
                <a:spLocks noChangeShapeType="1"/>
              </p:cNvSpPr>
              <p:nvPr/>
            </p:nvSpPr>
            <p:spPr bwMode="auto">
              <a:xfrm flipH="1">
                <a:off x="6474" y="11759"/>
                <a:ext cx="64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580" name="Rectangle 371"/>
              <p:cNvSpPr>
                <a:spLocks noChangeArrowheads="1"/>
              </p:cNvSpPr>
              <p:nvPr/>
            </p:nvSpPr>
            <p:spPr bwMode="auto">
              <a:xfrm>
                <a:off x="6040" y="11646"/>
                <a:ext cx="587" cy="2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eaLnBrk="0" hangingPunct="0"/>
                <a:r>
                  <a:rPr lang="en-US" sz="1000">
                    <a:solidFill>
                      <a:srgbClr val="000000"/>
                    </a:solidFill>
                    <a:latin typeface="Arial" charset="0"/>
                  </a:rPr>
                  <a:t>140</a:t>
                </a:r>
                <a:endParaRPr lang="cs-CZ" sz="1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4581" name="Line 372"/>
              <p:cNvSpPr>
                <a:spLocks noChangeShapeType="1"/>
              </p:cNvSpPr>
              <p:nvPr/>
            </p:nvSpPr>
            <p:spPr bwMode="auto">
              <a:xfrm>
                <a:off x="6538" y="11759"/>
                <a:ext cx="3720" cy="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582" name="Line 373"/>
              <p:cNvSpPr>
                <a:spLocks noChangeShapeType="1"/>
              </p:cNvSpPr>
              <p:nvPr/>
            </p:nvSpPr>
            <p:spPr bwMode="auto">
              <a:xfrm flipH="1">
                <a:off x="6505" y="11674"/>
                <a:ext cx="3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583" name="Line 374"/>
              <p:cNvSpPr>
                <a:spLocks noChangeShapeType="1"/>
              </p:cNvSpPr>
              <p:nvPr/>
            </p:nvSpPr>
            <p:spPr bwMode="auto">
              <a:xfrm flipH="1">
                <a:off x="6505" y="11590"/>
                <a:ext cx="3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584" name="Line 375"/>
              <p:cNvSpPr>
                <a:spLocks noChangeShapeType="1"/>
              </p:cNvSpPr>
              <p:nvPr/>
            </p:nvSpPr>
            <p:spPr bwMode="auto">
              <a:xfrm flipH="1">
                <a:off x="6505" y="11504"/>
                <a:ext cx="33" cy="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585" name="Line 376"/>
              <p:cNvSpPr>
                <a:spLocks noChangeShapeType="1"/>
              </p:cNvSpPr>
              <p:nvPr/>
            </p:nvSpPr>
            <p:spPr bwMode="auto">
              <a:xfrm flipH="1">
                <a:off x="6505" y="11419"/>
                <a:ext cx="3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586" name="Line 377"/>
              <p:cNvSpPr>
                <a:spLocks noChangeShapeType="1"/>
              </p:cNvSpPr>
              <p:nvPr/>
            </p:nvSpPr>
            <p:spPr bwMode="auto">
              <a:xfrm flipH="1">
                <a:off x="6474" y="11335"/>
                <a:ext cx="64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587" name="Rectangle 378"/>
              <p:cNvSpPr>
                <a:spLocks noChangeArrowheads="1"/>
              </p:cNvSpPr>
              <p:nvPr/>
            </p:nvSpPr>
            <p:spPr bwMode="auto">
              <a:xfrm>
                <a:off x="6023" y="11235"/>
                <a:ext cx="557" cy="2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eaLnBrk="0" hangingPunct="0"/>
                <a:r>
                  <a:rPr lang="en-US" sz="1000">
                    <a:solidFill>
                      <a:srgbClr val="000000"/>
                    </a:solidFill>
                    <a:latin typeface="Arial" charset="0"/>
                  </a:rPr>
                  <a:t>150</a:t>
                </a:r>
                <a:endParaRPr lang="cs-CZ" sz="1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4588" name="Line 379"/>
              <p:cNvSpPr>
                <a:spLocks noChangeShapeType="1"/>
              </p:cNvSpPr>
              <p:nvPr/>
            </p:nvSpPr>
            <p:spPr bwMode="auto">
              <a:xfrm>
                <a:off x="6538" y="11335"/>
                <a:ext cx="372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589" name="Line 380"/>
              <p:cNvSpPr>
                <a:spLocks noChangeShapeType="1"/>
              </p:cNvSpPr>
              <p:nvPr/>
            </p:nvSpPr>
            <p:spPr bwMode="auto">
              <a:xfrm flipH="1">
                <a:off x="6505" y="11250"/>
                <a:ext cx="3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590" name="Line 381"/>
              <p:cNvSpPr>
                <a:spLocks noChangeShapeType="1"/>
              </p:cNvSpPr>
              <p:nvPr/>
            </p:nvSpPr>
            <p:spPr bwMode="auto">
              <a:xfrm flipH="1">
                <a:off x="6505" y="11164"/>
                <a:ext cx="3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591" name="Line 382"/>
              <p:cNvSpPr>
                <a:spLocks noChangeShapeType="1"/>
              </p:cNvSpPr>
              <p:nvPr/>
            </p:nvSpPr>
            <p:spPr bwMode="auto">
              <a:xfrm flipH="1">
                <a:off x="6505" y="11080"/>
                <a:ext cx="3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592" name="Line 383"/>
              <p:cNvSpPr>
                <a:spLocks noChangeShapeType="1"/>
              </p:cNvSpPr>
              <p:nvPr/>
            </p:nvSpPr>
            <p:spPr bwMode="auto">
              <a:xfrm flipH="1">
                <a:off x="6505" y="10995"/>
                <a:ext cx="3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593" name="Line 384"/>
              <p:cNvSpPr>
                <a:spLocks noChangeShapeType="1"/>
              </p:cNvSpPr>
              <p:nvPr/>
            </p:nvSpPr>
            <p:spPr bwMode="auto">
              <a:xfrm flipH="1">
                <a:off x="6474" y="10909"/>
                <a:ext cx="64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594" name="Rectangle 385"/>
              <p:cNvSpPr>
                <a:spLocks noChangeArrowheads="1"/>
              </p:cNvSpPr>
              <p:nvPr/>
            </p:nvSpPr>
            <p:spPr bwMode="auto">
              <a:xfrm>
                <a:off x="6023" y="10810"/>
                <a:ext cx="521" cy="2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eaLnBrk="0" hangingPunct="0"/>
                <a:r>
                  <a:rPr lang="en-US" sz="1000">
                    <a:solidFill>
                      <a:srgbClr val="000000"/>
                    </a:solidFill>
                    <a:latin typeface="Arial" charset="0"/>
                  </a:rPr>
                  <a:t>160</a:t>
                </a:r>
                <a:endParaRPr lang="cs-CZ" sz="1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4595" name="Line 386"/>
              <p:cNvSpPr>
                <a:spLocks noChangeShapeType="1"/>
              </p:cNvSpPr>
              <p:nvPr/>
            </p:nvSpPr>
            <p:spPr bwMode="auto">
              <a:xfrm>
                <a:off x="6538" y="10909"/>
                <a:ext cx="372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596" name="Line 387"/>
              <p:cNvSpPr>
                <a:spLocks noChangeShapeType="1"/>
              </p:cNvSpPr>
              <p:nvPr/>
            </p:nvSpPr>
            <p:spPr bwMode="auto">
              <a:xfrm flipH="1">
                <a:off x="6505" y="10825"/>
                <a:ext cx="3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597" name="Line 388"/>
              <p:cNvSpPr>
                <a:spLocks noChangeShapeType="1"/>
              </p:cNvSpPr>
              <p:nvPr/>
            </p:nvSpPr>
            <p:spPr bwMode="auto">
              <a:xfrm flipH="1">
                <a:off x="6505" y="10740"/>
                <a:ext cx="3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598" name="Line 389"/>
              <p:cNvSpPr>
                <a:spLocks noChangeShapeType="1"/>
              </p:cNvSpPr>
              <p:nvPr/>
            </p:nvSpPr>
            <p:spPr bwMode="auto">
              <a:xfrm flipH="1">
                <a:off x="6505" y="10654"/>
                <a:ext cx="3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599" name="Line 390"/>
              <p:cNvSpPr>
                <a:spLocks noChangeShapeType="1"/>
              </p:cNvSpPr>
              <p:nvPr/>
            </p:nvSpPr>
            <p:spPr bwMode="auto">
              <a:xfrm flipH="1">
                <a:off x="6505" y="10570"/>
                <a:ext cx="3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00" name="Line 391"/>
              <p:cNvSpPr>
                <a:spLocks noChangeShapeType="1"/>
              </p:cNvSpPr>
              <p:nvPr/>
            </p:nvSpPr>
            <p:spPr bwMode="auto">
              <a:xfrm flipH="1">
                <a:off x="6474" y="10485"/>
                <a:ext cx="64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01" name="Rectangle 392"/>
              <p:cNvSpPr>
                <a:spLocks noChangeArrowheads="1"/>
              </p:cNvSpPr>
              <p:nvPr/>
            </p:nvSpPr>
            <p:spPr bwMode="auto">
              <a:xfrm>
                <a:off x="6019" y="10385"/>
                <a:ext cx="360" cy="2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eaLnBrk="0" hangingPunct="0"/>
                <a:r>
                  <a:rPr lang="en-US" sz="1000">
                    <a:solidFill>
                      <a:srgbClr val="000000"/>
                    </a:solidFill>
                    <a:latin typeface="Arial" charset="0"/>
                  </a:rPr>
                  <a:t>170</a:t>
                </a:r>
                <a:endParaRPr lang="cs-CZ" sz="1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4602" name="Line 393"/>
              <p:cNvSpPr>
                <a:spLocks noChangeShapeType="1"/>
              </p:cNvSpPr>
              <p:nvPr/>
            </p:nvSpPr>
            <p:spPr bwMode="auto">
              <a:xfrm>
                <a:off x="6538" y="10485"/>
                <a:ext cx="372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03" name="Line 394"/>
              <p:cNvSpPr>
                <a:spLocks noChangeShapeType="1"/>
              </p:cNvSpPr>
              <p:nvPr/>
            </p:nvSpPr>
            <p:spPr bwMode="auto">
              <a:xfrm flipH="1">
                <a:off x="6505" y="10399"/>
                <a:ext cx="3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04" name="Line 395"/>
              <p:cNvSpPr>
                <a:spLocks noChangeShapeType="1"/>
              </p:cNvSpPr>
              <p:nvPr/>
            </p:nvSpPr>
            <p:spPr bwMode="auto">
              <a:xfrm flipH="1">
                <a:off x="6505" y="10314"/>
                <a:ext cx="3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05" name="Line 396"/>
              <p:cNvSpPr>
                <a:spLocks noChangeShapeType="1"/>
              </p:cNvSpPr>
              <p:nvPr/>
            </p:nvSpPr>
            <p:spPr bwMode="auto">
              <a:xfrm flipH="1">
                <a:off x="6505" y="10230"/>
                <a:ext cx="3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06" name="Line 397"/>
              <p:cNvSpPr>
                <a:spLocks noChangeShapeType="1"/>
              </p:cNvSpPr>
              <p:nvPr/>
            </p:nvSpPr>
            <p:spPr bwMode="auto">
              <a:xfrm flipH="1">
                <a:off x="6505" y="10144"/>
                <a:ext cx="3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07" name="Line 398"/>
              <p:cNvSpPr>
                <a:spLocks noChangeShapeType="1"/>
              </p:cNvSpPr>
              <p:nvPr/>
            </p:nvSpPr>
            <p:spPr bwMode="auto">
              <a:xfrm flipH="1">
                <a:off x="6474" y="10059"/>
                <a:ext cx="64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08" name="Rectangle 399"/>
              <p:cNvSpPr>
                <a:spLocks noChangeArrowheads="1"/>
              </p:cNvSpPr>
              <p:nvPr/>
            </p:nvSpPr>
            <p:spPr bwMode="auto">
              <a:xfrm>
                <a:off x="6040" y="9953"/>
                <a:ext cx="473" cy="2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eaLnBrk="0" hangingPunct="0"/>
                <a:r>
                  <a:rPr lang="en-US" sz="1000">
                    <a:solidFill>
                      <a:srgbClr val="000000"/>
                    </a:solidFill>
                    <a:latin typeface="Arial" charset="0"/>
                  </a:rPr>
                  <a:t>180</a:t>
                </a:r>
                <a:endParaRPr lang="cs-CZ" sz="1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4609" name="Line 400"/>
              <p:cNvSpPr>
                <a:spLocks noChangeShapeType="1"/>
              </p:cNvSpPr>
              <p:nvPr/>
            </p:nvSpPr>
            <p:spPr bwMode="auto">
              <a:xfrm>
                <a:off x="6538" y="10059"/>
                <a:ext cx="372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10" name="Line 401"/>
              <p:cNvSpPr>
                <a:spLocks noChangeShapeType="1"/>
              </p:cNvSpPr>
              <p:nvPr/>
            </p:nvSpPr>
            <p:spPr bwMode="auto">
              <a:xfrm flipH="1">
                <a:off x="6505" y="9975"/>
                <a:ext cx="3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11" name="Line 402"/>
              <p:cNvSpPr>
                <a:spLocks noChangeShapeType="1"/>
              </p:cNvSpPr>
              <p:nvPr/>
            </p:nvSpPr>
            <p:spPr bwMode="auto">
              <a:xfrm flipH="1">
                <a:off x="6505" y="9889"/>
                <a:ext cx="3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12" name="Line 403"/>
              <p:cNvSpPr>
                <a:spLocks noChangeShapeType="1"/>
              </p:cNvSpPr>
              <p:nvPr/>
            </p:nvSpPr>
            <p:spPr bwMode="auto">
              <a:xfrm flipH="1">
                <a:off x="6505" y="9804"/>
                <a:ext cx="3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13" name="Line 404"/>
              <p:cNvSpPr>
                <a:spLocks noChangeShapeType="1"/>
              </p:cNvSpPr>
              <p:nvPr/>
            </p:nvSpPr>
            <p:spPr bwMode="auto">
              <a:xfrm flipH="1">
                <a:off x="6505" y="9720"/>
                <a:ext cx="3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14" name="Line 405"/>
              <p:cNvSpPr>
                <a:spLocks noChangeShapeType="1"/>
              </p:cNvSpPr>
              <p:nvPr/>
            </p:nvSpPr>
            <p:spPr bwMode="auto">
              <a:xfrm flipH="1">
                <a:off x="6474" y="9634"/>
                <a:ext cx="64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15" name="Rectangle 406"/>
              <p:cNvSpPr>
                <a:spLocks noChangeArrowheads="1"/>
              </p:cNvSpPr>
              <p:nvPr/>
            </p:nvSpPr>
            <p:spPr bwMode="auto">
              <a:xfrm>
                <a:off x="6030" y="9527"/>
                <a:ext cx="521" cy="2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eaLnBrk="0" hangingPunct="0"/>
                <a:r>
                  <a:rPr lang="en-US" sz="1000">
                    <a:solidFill>
                      <a:srgbClr val="000000"/>
                    </a:solidFill>
                    <a:latin typeface="Arial" charset="0"/>
                  </a:rPr>
                  <a:t>190</a:t>
                </a:r>
                <a:endParaRPr lang="cs-CZ" sz="1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4616" name="Line 407"/>
              <p:cNvSpPr>
                <a:spLocks noChangeShapeType="1"/>
              </p:cNvSpPr>
              <p:nvPr/>
            </p:nvSpPr>
            <p:spPr bwMode="auto">
              <a:xfrm>
                <a:off x="6538" y="9634"/>
                <a:ext cx="3720" cy="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17" name="Line 408"/>
              <p:cNvSpPr>
                <a:spLocks noChangeShapeType="1"/>
              </p:cNvSpPr>
              <p:nvPr/>
            </p:nvSpPr>
            <p:spPr bwMode="auto">
              <a:xfrm flipH="1">
                <a:off x="6505" y="9549"/>
                <a:ext cx="3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18" name="Line 409"/>
              <p:cNvSpPr>
                <a:spLocks noChangeShapeType="1"/>
              </p:cNvSpPr>
              <p:nvPr/>
            </p:nvSpPr>
            <p:spPr bwMode="auto">
              <a:xfrm flipH="1">
                <a:off x="6505" y="9465"/>
                <a:ext cx="3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19" name="Line 410"/>
              <p:cNvSpPr>
                <a:spLocks noChangeShapeType="1"/>
              </p:cNvSpPr>
              <p:nvPr/>
            </p:nvSpPr>
            <p:spPr bwMode="auto">
              <a:xfrm flipH="1">
                <a:off x="6505" y="9379"/>
                <a:ext cx="33" cy="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20" name="Line 411"/>
              <p:cNvSpPr>
                <a:spLocks noChangeShapeType="1"/>
              </p:cNvSpPr>
              <p:nvPr/>
            </p:nvSpPr>
            <p:spPr bwMode="auto">
              <a:xfrm flipH="1">
                <a:off x="6505" y="9294"/>
                <a:ext cx="3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21" name="Line 412"/>
              <p:cNvSpPr>
                <a:spLocks noChangeShapeType="1"/>
              </p:cNvSpPr>
              <p:nvPr/>
            </p:nvSpPr>
            <p:spPr bwMode="auto">
              <a:xfrm flipH="1">
                <a:off x="6474" y="9210"/>
                <a:ext cx="64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22" name="Rectangle 413"/>
              <p:cNvSpPr>
                <a:spLocks noChangeArrowheads="1"/>
              </p:cNvSpPr>
              <p:nvPr/>
            </p:nvSpPr>
            <p:spPr bwMode="auto">
              <a:xfrm>
                <a:off x="6023" y="9109"/>
                <a:ext cx="506" cy="2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eaLnBrk="0" hangingPunct="0"/>
                <a:r>
                  <a:rPr lang="en-US" sz="1000">
                    <a:solidFill>
                      <a:srgbClr val="000000"/>
                    </a:solidFill>
                    <a:latin typeface="Arial" charset="0"/>
                  </a:rPr>
                  <a:t>200</a:t>
                </a:r>
                <a:endParaRPr lang="cs-CZ" sz="1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4623" name="Line 414"/>
              <p:cNvSpPr>
                <a:spLocks noChangeShapeType="1"/>
              </p:cNvSpPr>
              <p:nvPr/>
            </p:nvSpPr>
            <p:spPr bwMode="auto">
              <a:xfrm>
                <a:off x="6538" y="9210"/>
                <a:ext cx="3720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24" name="Line 415"/>
              <p:cNvSpPr>
                <a:spLocks noChangeShapeType="1"/>
              </p:cNvSpPr>
              <p:nvPr/>
            </p:nvSpPr>
            <p:spPr bwMode="auto">
              <a:xfrm flipH="1">
                <a:off x="6505" y="9124"/>
                <a:ext cx="33" cy="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25" name="Line 416"/>
              <p:cNvSpPr>
                <a:spLocks noChangeShapeType="1"/>
              </p:cNvSpPr>
              <p:nvPr/>
            </p:nvSpPr>
            <p:spPr bwMode="auto">
              <a:xfrm flipH="1">
                <a:off x="6505" y="9039"/>
                <a:ext cx="3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26" name="Line 417"/>
              <p:cNvSpPr>
                <a:spLocks noChangeShapeType="1"/>
              </p:cNvSpPr>
              <p:nvPr/>
            </p:nvSpPr>
            <p:spPr bwMode="auto">
              <a:xfrm flipH="1">
                <a:off x="6505" y="8954"/>
                <a:ext cx="33" cy="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27" name="Line 418"/>
              <p:cNvSpPr>
                <a:spLocks noChangeShapeType="1"/>
              </p:cNvSpPr>
              <p:nvPr/>
            </p:nvSpPr>
            <p:spPr bwMode="auto">
              <a:xfrm flipH="1">
                <a:off x="6505" y="8869"/>
                <a:ext cx="33" cy="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28" name="Line 419"/>
              <p:cNvSpPr>
                <a:spLocks noChangeShapeType="1"/>
              </p:cNvSpPr>
              <p:nvPr/>
            </p:nvSpPr>
            <p:spPr bwMode="auto">
              <a:xfrm flipH="1">
                <a:off x="6474" y="8784"/>
                <a:ext cx="64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29" name="Rectangle 420"/>
              <p:cNvSpPr>
                <a:spLocks noChangeArrowheads="1"/>
              </p:cNvSpPr>
              <p:nvPr/>
            </p:nvSpPr>
            <p:spPr bwMode="auto">
              <a:xfrm>
                <a:off x="6020" y="8678"/>
                <a:ext cx="449" cy="2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eaLnBrk="0" hangingPunct="0"/>
                <a:r>
                  <a:rPr lang="en-US" sz="1000">
                    <a:solidFill>
                      <a:srgbClr val="000000"/>
                    </a:solidFill>
                    <a:latin typeface="Arial" charset="0"/>
                  </a:rPr>
                  <a:t>210</a:t>
                </a:r>
                <a:endParaRPr lang="cs-CZ" sz="1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4630" name="Line 421"/>
              <p:cNvSpPr>
                <a:spLocks noChangeShapeType="1"/>
              </p:cNvSpPr>
              <p:nvPr/>
            </p:nvSpPr>
            <p:spPr bwMode="auto">
              <a:xfrm>
                <a:off x="6538" y="8784"/>
                <a:ext cx="3720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31" name="Line 422"/>
              <p:cNvSpPr>
                <a:spLocks noChangeShapeType="1"/>
              </p:cNvSpPr>
              <p:nvPr/>
            </p:nvSpPr>
            <p:spPr bwMode="auto">
              <a:xfrm>
                <a:off x="6538" y="12185"/>
                <a:ext cx="3720" cy="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32" name="Line 423"/>
              <p:cNvSpPr>
                <a:spLocks noChangeShapeType="1"/>
              </p:cNvSpPr>
              <p:nvPr/>
            </p:nvSpPr>
            <p:spPr bwMode="auto">
              <a:xfrm>
                <a:off x="6538" y="12185"/>
                <a:ext cx="1" cy="6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33" name="Rectangle 424"/>
              <p:cNvSpPr>
                <a:spLocks noChangeArrowheads="1"/>
              </p:cNvSpPr>
              <p:nvPr/>
            </p:nvSpPr>
            <p:spPr bwMode="auto">
              <a:xfrm>
                <a:off x="6405" y="12266"/>
                <a:ext cx="555" cy="2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eaLnBrk="0" hangingPunct="0"/>
                <a:r>
                  <a:rPr lang="en-US" sz="1000">
                    <a:solidFill>
                      <a:srgbClr val="000000"/>
                    </a:solidFill>
                    <a:latin typeface="Arial" charset="0"/>
                  </a:rPr>
                  <a:t>1970</a:t>
                </a:r>
                <a:endParaRPr lang="cs-CZ" sz="1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4634" name="Line 425"/>
              <p:cNvSpPr>
                <a:spLocks noChangeShapeType="1"/>
              </p:cNvSpPr>
              <p:nvPr/>
            </p:nvSpPr>
            <p:spPr bwMode="auto">
              <a:xfrm flipV="1">
                <a:off x="6538" y="8784"/>
                <a:ext cx="1" cy="340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35" name="Line 426"/>
              <p:cNvSpPr>
                <a:spLocks noChangeShapeType="1"/>
              </p:cNvSpPr>
              <p:nvPr/>
            </p:nvSpPr>
            <p:spPr bwMode="auto">
              <a:xfrm>
                <a:off x="6631" y="12185"/>
                <a:ext cx="1" cy="3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36" name="Line 427"/>
              <p:cNvSpPr>
                <a:spLocks noChangeShapeType="1"/>
              </p:cNvSpPr>
              <p:nvPr/>
            </p:nvSpPr>
            <p:spPr bwMode="auto">
              <a:xfrm>
                <a:off x="6723" y="12185"/>
                <a:ext cx="1" cy="3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37" name="Line 428"/>
              <p:cNvSpPr>
                <a:spLocks noChangeShapeType="1"/>
              </p:cNvSpPr>
              <p:nvPr/>
            </p:nvSpPr>
            <p:spPr bwMode="auto">
              <a:xfrm>
                <a:off x="6817" y="12185"/>
                <a:ext cx="1" cy="3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38" name="Line 429"/>
              <p:cNvSpPr>
                <a:spLocks noChangeShapeType="1"/>
              </p:cNvSpPr>
              <p:nvPr/>
            </p:nvSpPr>
            <p:spPr bwMode="auto">
              <a:xfrm>
                <a:off x="6910" y="12185"/>
                <a:ext cx="1" cy="3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39" name="Line 430"/>
              <p:cNvSpPr>
                <a:spLocks noChangeShapeType="1"/>
              </p:cNvSpPr>
              <p:nvPr/>
            </p:nvSpPr>
            <p:spPr bwMode="auto">
              <a:xfrm>
                <a:off x="7003" y="12185"/>
                <a:ext cx="1" cy="3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40" name="Line 431"/>
              <p:cNvSpPr>
                <a:spLocks noChangeShapeType="1"/>
              </p:cNvSpPr>
              <p:nvPr/>
            </p:nvSpPr>
            <p:spPr bwMode="auto">
              <a:xfrm>
                <a:off x="7095" y="12185"/>
                <a:ext cx="1" cy="3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41" name="Line 432"/>
              <p:cNvSpPr>
                <a:spLocks noChangeShapeType="1"/>
              </p:cNvSpPr>
              <p:nvPr/>
            </p:nvSpPr>
            <p:spPr bwMode="auto">
              <a:xfrm>
                <a:off x="7190" y="12185"/>
                <a:ext cx="1" cy="3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42" name="Line 433"/>
              <p:cNvSpPr>
                <a:spLocks noChangeShapeType="1"/>
              </p:cNvSpPr>
              <p:nvPr/>
            </p:nvSpPr>
            <p:spPr bwMode="auto">
              <a:xfrm>
                <a:off x="7282" y="12185"/>
                <a:ext cx="1" cy="3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43" name="Line 434"/>
              <p:cNvSpPr>
                <a:spLocks noChangeShapeType="1"/>
              </p:cNvSpPr>
              <p:nvPr/>
            </p:nvSpPr>
            <p:spPr bwMode="auto">
              <a:xfrm>
                <a:off x="7375" y="12185"/>
                <a:ext cx="1" cy="3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44" name="Line 435"/>
              <p:cNvSpPr>
                <a:spLocks noChangeShapeType="1"/>
              </p:cNvSpPr>
              <p:nvPr/>
            </p:nvSpPr>
            <p:spPr bwMode="auto">
              <a:xfrm>
                <a:off x="7468" y="12185"/>
                <a:ext cx="1" cy="6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45" name="Rectangle 436"/>
              <p:cNvSpPr>
                <a:spLocks noChangeArrowheads="1"/>
              </p:cNvSpPr>
              <p:nvPr/>
            </p:nvSpPr>
            <p:spPr bwMode="auto">
              <a:xfrm>
                <a:off x="7192" y="12274"/>
                <a:ext cx="558" cy="2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eaLnBrk="0" hangingPunct="0"/>
                <a:r>
                  <a:rPr lang="en-US" sz="1000">
                    <a:solidFill>
                      <a:srgbClr val="000000"/>
                    </a:solidFill>
                    <a:latin typeface="Arial" charset="0"/>
                  </a:rPr>
                  <a:t>1980</a:t>
                </a:r>
                <a:endParaRPr lang="cs-CZ" sz="1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4646" name="Line 437"/>
              <p:cNvSpPr>
                <a:spLocks noChangeShapeType="1"/>
              </p:cNvSpPr>
              <p:nvPr/>
            </p:nvSpPr>
            <p:spPr bwMode="auto">
              <a:xfrm flipV="1">
                <a:off x="7468" y="8784"/>
                <a:ext cx="1" cy="340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47" name="Line 438"/>
              <p:cNvSpPr>
                <a:spLocks noChangeShapeType="1"/>
              </p:cNvSpPr>
              <p:nvPr/>
            </p:nvSpPr>
            <p:spPr bwMode="auto">
              <a:xfrm>
                <a:off x="7561" y="12185"/>
                <a:ext cx="1" cy="3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48" name="Line 439"/>
              <p:cNvSpPr>
                <a:spLocks noChangeShapeType="1"/>
              </p:cNvSpPr>
              <p:nvPr/>
            </p:nvSpPr>
            <p:spPr bwMode="auto">
              <a:xfrm>
                <a:off x="7654" y="12185"/>
                <a:ext cx="1" cy="3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49" name="Line 440"/>
              <p:cNvSpPr>
                <a:spLocks noChangeShapeType="1"/>
              </p:cNvSpPr>
              <p:nvPr/>
            </p:nvSpPr>
            <p:spPr bwMode="auto">
              <a:xfrm>
                <a:off x="7747" y="12185"/>
                <a:ext cx="1" cy="3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50" name="Line 441"/>
              <p:cNvSpPr>
                <a:spLocks noChangeShapeType="1"/>
              </p:cNvSpPr>
              <p:nvPr/>
            </p:nvSpPr>
            <p:spPr bwMode="auto">
              <a:xfrm>
                <a:off x="7839" y="12185"/>
                <a:ext cx="1" cy="3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51" name="Line 442"/>
              <p:cNvSpPr>
                <a:spLocks noChangeShapeType="1"/>
              </p:cNvSpPr>
              <p:nvPr/>
            </p:nvSpPr>
            <p:spPr bwMode="auto">
              <a:xfrm>
                <a:off x="7933" y="12185"/>
                <a:ext cx="1" cy="3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52" name="Line 443"/>
              <p:cNvSpPr>
                <a:spLocks noChangeShapeType="1"/>
              </p:cNvSpPr>
              <p:nvPr/>
            </p:nvSpPr>
            <p:spPr bwMode="auto">
              <a:xfrm>
                <a:off x="8025" y="12185"/>
                <a:ext cx="1" cy="3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53" name="Line 444"/>
              <p:cNvSpPr>
                <a:spLocks noChangeShapeType="1"/>
              </p:cNvSpPr>
              <p:nvPr/>
            </p:nvSpPr>
            <p:spPr bwMode="auto">
              <a:xfrm>
                <a:off x="8119" y="12185"/>
                <a:ext cx="1" cy="3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54" name="Line 445"/>
              <p:cNvSpPr>
                <a:spLocks noChangeShapeType="1"/>
              </p:cNvSpPr>
              <p:nvPr/>
            </p:nvSpPr>
            <p:spPr bwMode="auto">
              <a:xfrm>
                <a:off x="8212" y="12185"/>
                <a:ext cx="1" cy="3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55" name="Line 446"/>
              <p:cNvSpPr>
                <a:spLocks noChangeShapeType="1"/>
              </p:cNvSpPr>
              <p:nvPr/>
            </p:nvSpPr>
            <p:spPr bwMode="auto">
              <a:xfrm>
                <a:off x="8305" y="12185"/>
                <a:ext cx="1" cy="3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56" name="Line 447"/>
              <p:cNvSpPr>
                <a:spLocks noChangeShapeType="1"/>
              </p:cNvSpPr>
              <p:nvPr/>
            </p:nvSpPr>
            <p:spPr bwMode="auto">
              <a:xfrm>
                <a:off x="8398" y="12185"/>
                <a:ext cx="1" cy="6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57" name="Rectangle 448"/>
              <p:cNvSpPr>
                <a:spLocks noChangeArrowheads="1"/>
              </p:cNvSpPr>
              <p:nvPr/>
            </p:nvSpPr>
            <p:spPr bwMode="auto">
              <a:xfrm>
                <a:off x="8169" y="12269"/>
                <a:ext cx="549" cy="2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eaLnBrk="0" hangingPunct="0"/>
                <a:r>
                  <a:rPr lang="en-US" sz="1000">
                    <a:solidFill>
                      <a:srgbClr val="000000"/>
                    </a:solidFill>
                    <a:latin typeface="Arial" charset="0"/>
                  </a:rPr>
                  <a:t>1990</a:t>
                </a:r>
                <a:endParaRPr lang="cs-CZ" sz="1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4658" name="Line 449"/>
              <p:cNvSpPr>
                <a:spLocks noChangeShapeType="1"/>
              </p:cNvSpPr>
              <p:nvPr/>
            </p:nvSpPr>
            <p:spPr bwMode="auto">
              <a:xfrm flipV="1">
                <a:off x="8398" y="8784"/>
                <a:ext cx="1" cy="340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59" name="Line 450"/>
              <p:cNvSpPr>
                <a:spLocks noChangeShapeType="1"/>
              </p:cNvSpPr>
              <p:nvPr/>
            </p:nvSpPr>
            <p:spPr bwMode="auto">
              <a:xfrm>
                <a:off x="8491" y="12185"/>
                <a:ext cx="1" cy="3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60" name="Line 451"/>
              <p:cNvSpPr>
                <a:spLocks noChangeShapeType="1"/>
              </p:cNvSpPr>
              <p:nvPr/>
            </p:nvSpPr>
            <p:spPr bwMode="auto">
              <a:xfrm>
                <a:off x="8584" y="12185"/>
                <a:ext cx="1" cy="3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61" name="Line 452"/>
              <p:cNvSpPr>
                <a:spLocks noChangeShapeType="1"/>
              </p:cNvSpPr>
              <p:nvPr/>
            </p:nvSpPr>
            <p:spPr bwMode="auto">
              <a:xfrm>
                <a:off x="8677" y="12185"/>
                <a:ext cx="1" cy="3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62" name="Line 453"/>
              <p:cNvSpPr>
                <a:spLocks noChangeShapeType="1"/>
              </p:cNvSpPr>
              <p:nvPr/>
            </p:nvSpPr>
            <p:spPr bwMode="auto">
              <a:xfrm>
                <a:off x="8770" y="12185"/>
                <a:ext cx="1" cy="3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63" name="Line 454"/>
              <p:cNvSpPr>
                <a:spLocks noChangeShapeType="1"/>
              </p:cNvSpPr>
              <p:nvPr/>
            </p:nvSpPr>
            <p:spPr bwMode="auto">
              <a:xfrm>
                <a:off x="8863" y="12185"/>
                <a:ext cx="1" cy="3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64" name="Line 455"/>
              <p:cNvSpPr>
                <a:spLocks noChangeShapeType="1"/>
              </p:cNvSpPr>
              <p:nvPr/>
            </p:nvSpPr>
            <p:spPr bwMode="auto">
              <a:xfrm>
                <a:off x="8956" y="12185"/>
                <a:ext cx="1" cy="3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65" name="Line 456"/>
              <p:cNvSpPr>
                <a:spLocks noChangeShapeType="1"/>
              </p:cNvSpPr>
              <p:nvPr/>
            </p:nvSpPr>
            <p:spPr bwMode="auto">
              <a:xfrm>
                <a:off x="9050" y="12185"/>
                <a:ext cx="1" cy="3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66" name="Line 457"/>
              <p:cNvSpPr>
                <a:spLocks noChangeShapeType="1"/>
              </p:cNvSpPr>
              <p:nvPr/>
            </p:nvSpPr>
            <p:spPr bwMode="auto">
              <a:xfrm>
                <a:off x="9142" y="12185"/>
                <a:ext cx="1" cy="3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67" name="Line 458"/>
              <p:cNvSpPr>
                <a:spLocks noChangeShapeType="1"/>
              </p:cNvSpPr>
              <p:nvPr/>
            </p:nvSpPr>
            <p:spPr bwMode="auto">
              <a:xfrm>
                <a:off x="9235" y="12185"/>
                <a:ext cx="1" cy="3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68" name="Line 459"/>
              <p:cNvSpPr>
                <a:spLocks noChangeShapeType="1"/>
              </p:cNvSpPr>
              <p:nvPr/>
            </p:nvSpPr>
            <p:spPr bwMode="auto">
              <a:xfrm>
                <a:off x="9328" y="12185"/>
                <a:ext cx="1" cy="6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69" name="Rectangle 460"/>
              <p:cNvSpPr>
                <a:spLocks noChangeArrowheads="1"/>
              </p:cNvSpPr>
              <p:nvPr/>
            </p:nvSpPr>
            <p:spPr bwMode="auto">
              <a:xfrm>
                <a:off x="9100" y="12260"/>
                <a:ext cx="501" cy="2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eaLnBrk="0" hangingPunct="0"/>
                <a:r>
                  <a:rPr lang="en-US" sz="1000">
                    <a:solidFill>
                      <a:srgbClr val="000000"/>
                    </a:solidFill>
                    <a:latin typeface="Arial" charset="0"/>
                  </a:rPr>
                  <a:t>2000</a:t>
                </a:r>
                <a:endParaRPr lang="cs-CZ" sz="1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4670" name="Line 461"/>
              <p:cNvSpPr>
                <a:spLocks noChangeShapeType="1"/>
              </p:cNvSpPr>
              <p:nvPr/>
            </p:nvSpPr>
            <p:spPr bwMode="auto">
              <a:xfrm flipV="1">
                <a:off x="9328" y="8784"/>
                <a:ext cx="1" cy="3401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71" name="Line 462"/>
              <p:cNvSpPr>
                <a:spLocks noChangeShapeType="1"/>
              </p:cNvSpPr>
              <p:nvPr/>
            </p:nvSpPr>
            <p:spPr bwMode="auto">
              <a:xfrm>
                <a:off x="9421" y="12185"/>
                <a:ext cx="1" cy="3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72" name="Line 463"/>
              <p:cNvSpPr>
                <a:spLocks noChangeShapeType="1"/>
              </p:cNvSpPr>
              <p:nvPr/>
            </p:nvSpPr>
            <p:spPr bwMode="auto">
              <a:xfrm>
                <a:off x="9514" y="12185"/>
                <a:ext cx="1" cy="3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73" name="Line 464"/>
              <p:cNvSpPr>
                <a:spLocks noChangeShapeType="1"/>
              </p:cNvSpPr>
              <p:nvPr/>
            </p:nvSpPr>
            <p:spPr bwMode="auto">
              <a:xfrm>
                <a:off x="9607" y="12185"/>
                <a:ext cx="1" cy="3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74" name="Line 465"/>
              <p:cNvSpPr>
                <a:spLocks noChangeShapeType="1"/>
              </p:cNvSpPr>
              <p:nvPr/>
            </p:nvSpPr>
            <p:spPr bwMode="auto">
              <a:xfrm>
                <a:off x="9699" y="12185"/>
                <a:ext cx="1" cy="3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75" name="Line 466"/>
              <p:cNvSpPr>
                <a:spLocks noChangeShapeType="1"/>
              </p:cNvSpPr>
              <p:nvPr/>
            </p:nvSpPr>
            <p:spPr bwMode="auto">
              <a:xfrm>
                <a:off x="9793" y="12185"/>
                <a:ext cx="2" cy="3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76" name="Line 467"/>
              <p:cNvSpPr>
                <a:spLocks noChangeShapeType="1"/>
              </p:cNvSpPr>
              <p:nvPr/>
            </p:nvSpPr>
            <p:spPr bwMode="auto">
              <a:xfrm>
                <a:off x="9887" y="12185"/>
                <a:ext cx="1" cy="3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77" name="Line 468"/>
              <p:cNvSpPr>
                <a:spLocks noChangeShapeType="1"/>
              </p:cNvSpPr>
              <p:nvPr/>
            </p:nvSpPr>
            <p:spPr bwMode="auto">
              <a:xfrm>
                <a:off x="9979" y="12185"/>
                <a:ext cx="1" cy="3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78" name="Line 469"/>
              <p:cNvSpPr>
                <a:spLocks noChangeShapeType="1"/>
              </p:cNvSpPr>
              <p:nvPr/>
            </p:nvSpPr>
            <p:spPr bwMode="auto">
              <a:xfrm>
                <a:off x="10072" y="12185"/>
                <a:ext cx="1" cy="3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79" name="Line 470"/>
              <p:cNvSpPr>
                <a:spLocks noChangeShapeType="1"/>
              </p:cNvSpPr>
              <p:nvPr/>
            </p:nvSpPr>
            <p:spPr bwMode="auto">
              <a:xfrm>
                <a:off x="10166" y="12185"/>
                <a:ext cx="1" cy="3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80" name="Line 471"/>
              <p:cNvSpPr>
                <a:spLocks noChangeShapeType="1"/>
              </p:cNvSpPr>
              <p:nvPr/>
            </p:nvSpPr>
            <p:spPr bwMode="auto">
              <a:xfrm>
                <a:off x="10258" y="12185"/>
                <a:ext cx="1" cy="6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81" name="Rectangle 472"/>
              <p:cNvSpPr>
                <a:spLocks noChangeArrowheads="1"/>
              </p:cNvSpPr>
              <p:nvPr/>
            </p:nvSpPr>
            <p:spPr bwMode="auto">
              <a:xfrm>
                <a:off x="10014" y="12263"/>
                <a:ext cx="573" cy="2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pPr eaLnBrk="0" hangingPunct="0"/>
                <a:r>
                  <a:rPr lang="en-US" sz="1000">
                    <a:solidFill>
                      <a:srgbClr val="000000"/>
                    </a:solidFill>
                    <a:latin typeface="Arial" charset="0"/>
                  </a:rPr>
                  <a:t>2010</a:t>
                </a:r>
                <a:endParaRPr lang="cs-CZ" sz="1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4682" name="Line 473"/>
              <p:cNvSpPr>
                <a:spLocks noChangeShapeType="1"/>
              </p:cNvSpPr>
              <p:nvPr/>
            </p:nvSpPr>
            <p:spPr bwMode="auto">
              <a:xfrm flipV="1">
                <a:off x="10258" y="8784"/>
                <a:ext cx="1" cy="340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83" name="Line 474"/>
              <p:cNvSpPr>
                <a:spLocks noChangeShapeType="1"/>
              </p:cNvSpPr>
              <p:nvPr/>
            </p:nvSpPr>
            <p:spPr bwMode="auto">
              <a:xfrm flipV="1">
                <a:off x="6538" y="10787"/>
                <a:ext cx="93" cy="149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84" name="Line 475"/>
              <p:cNvSpPr>
                <a:spLocks noChangeShapeType="1"/>
              </p:cNvSpPr>
              <p:nvPr/>
            </p:nvSpPr>
            <p:spPr bwMode="auto">
              <a:xfrm flipV="1">
                <a:off x="6631" y="10572"/>
                <a:ext cx="92" cy="21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85" name="Line 476"/>
              <p:cNvSpPr>
                <a:spLocks noChangeShapeType="1"/>
              </p:cNvSpPr>
              <p:nvPr/>
            </p:nvSpPr>
            <p:spPr bwMode="auto">
              <a:xfrm>
                <a:off x="6723" y="10572"/>
                <a:ext cx="94" cy="113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86" name="Line 477"/>
              <p:cNvSpPr>
                <a:spLocks noChangeShapeType="1"/>
              </p:cNvSpPr>
              <p:nvPr/>
            </p:nvSpPr>
            <p:spPr bwMode="auto">
              <a:xfrm flipV="1">
                <a:off x="6817" y="10589"/>
                <a:ext cx="93" cy="9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87" name="Line 478"/>
              <p:cNvSpPr>
                <a:spLocks noChangeShapeType="1"/>
              </p:cNvSpPr>
              <p:nvPr/>
            </p:nvSpPr>
            <p:spPr bwMode="auto">
              <a:xfrm>
                <a:off x="6910" y="10589"/>
                <a:ext cx="93" cy="6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88" name="Line 479"/>
              <p:cNvSpPr>
                <a:spLocks noChangeShapeType="1"/>
              </p:cNvSpPr>
              <p:nvPr/>
            </p:nvSpPr>
            <p:spPr bwMode="auto">
              <a:xfrm>
                <a:off x="7003" y="10649"/>
                <a:ext cx="92" cy="16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89" name="Line 480"/>
              <p:cNvSpPr>
                <a:spLocks noChangeShapeType="1"/>
              </p:cNvSpPr>
              <p:nvPr/>
            </p:nvSpPr>
            <p:spPr bwMode="auto">
              <a:xfrm flipV="1">
                <a:off x="7095" y="10798"/>
                <a:ext cx="95" cy="17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90" name="Line 481"/>
              <p:cNvSpPr>
                <a:spLocks noChangeShapeType="1"/>
              </p:cNvSpPr>
              <p:nvPr/>
            </p:nvSpPr>
            <p:spPr bwMode="auto">
              <a:xfrm>
                <a:off x="7190" y="10798"/>
                <a:ext cx="92" cy="52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91" name="Line 482"/>
              <p:cNvSpPr>
                <a:spLocks noChangeShapeType="1"/>
              </p:cNvSpPr>
              <p:nvPr/>
            </p:nvSpPr>
            <p:spPr bwMode="auto">
              <a:xfrm>
                <a:off x="7282" y="10850"/>
                <a:ext cx="93" cy="2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92" name="Line 483"/>
              <p:cNvSpPr>
                <a:spLocks noChangeShapeType="1"/>
              </p:cNvSpPr>
              <p:nvPr/>
            </p:nvSpPr>
            <p:spPr bwMode="auto">
              <a:xfrm>
                <a:off x="7375" y="10870"/>
                <a:ext cx="93" cy="5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93" name="Line 484"/>
              <p:cNvSpPr>
                <a:spLocks noChangeShapeType="1"/>
              </p:cNvSpPr>
              <p:nvPr/>
            </p:nvSpPr>
            <p:spPr bwMode="auto">
              <a:xfrm>
                <a:off x="7468" y="10926"/>
                <a:ext cx="93" cy="353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94" name="Line 485"/>
              <p:cNvSpPr>
                <a:spLocks noChangeShapeType="1"/>
              </p:cNvSpPr>
              <p:nvPr/>
            </p:nvSpPr>
            <p:spPr bwMode="auto">
              <a:xfrm flipV="1">
                <a:off x="7561" y="11257"/>
                <a:ext cx="93" cy="22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95" name="Line 486"/>
              <p:cNvSpPr>
                <a:spLocks noChangeShapeType="1"/>
              </p:cNvSpPr>
              <p:nvPr/>
            </p:nvSpPr>
            <p:spPr bwMode="auto">
              <a:xfrm>
                <a:off x="7654" y="11257"/>
                <a:ext cx="93" cy="206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96" name="Line 487"/>
              <p:cNvSpPr>
                <a:spLocks noChangeShapeType="1"/>
              </p:cNvSpPr>
              <p:nvPr/>
            </p:nvSpPr>
            <p:spPr bwMode="auto">
              <a:xfrm>
                <a:off x="7747" y="11463"/>
                <a:ext cx="92" cy="52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97" name="Line 488"/>
              <p:cNvSpPr>
                <a:spLocks noChangeShapeType="1"/>
              </p:cNvSpPr>
              <p:nvPr/>
            </p:nvSpPr>
            <p:spPr bwMode="auto">
              <a:xfrm flipV="1">
                <a:off x="7839" y="11451"/>
                <a:ext cx="94" cy="64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98" name="Line 489"/>
              <p:cNvSpPr>
                <a:spLocks noChangeShapeType="1"/>
              </p:cNvSpPr>
              <p:nvPr/>
            </p:nvSpPr>
            <p:spPr bwMode="auto">
              <a:xfrm>
                <a:off x="7933" y="11451"/>
                <a:ext cx="92" cy="134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699" name="Line 490"/>
              <p:cNvSpPr>
                <a:spLocks noChangeShapeType="1"/>
              </p:cNvSpPr>
              <p:nvPr/>
            </p:nvSpPr>
            <p:spPr bwMode="auto">
              <a:xfrm flipV="1">
                <a:off x="8025" y="11526"/>
                <a:ext cx="94" cy="59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00" name="Line 491"/>
              <p:cNvSpPr>
                <a:spLocks noChangeShapeType="1"/>
              </p:cNvSpPr>
              <p:nvPr/>
            </p:nvSpPr>
            <p:spPr bwMode="auto">
              <a:xfrm flipV="1">
                <a:off x="8119" y="11487"/>
                <a:ext cx="93" cy="39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01" name="Line 492"/>
              <p:cNvSpPr>
                <a:spLocks noChangeShapeType="1"/>
              </p:cNvSpPr>
              <p:nvPr/>
            </p:nvSpPr>
            <p:spPr bwMode="auto">
              <a:xfrm>
                <a:off x="8212" y="11487"/>
                <a:ext cx="93" cy="103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02" name="Line 493"/>
              <p:cNvSpPr>
                <a:spLocks noChangeShapeType="1"/>
              </p:cNvSpPr>
              <p:nvPr/>
            </p:nvSpPr>
            <p:spPr bwMode="auto">
              <a:xfrm flipV="1">
                <a:off x="8305" y="11580"/>
                <a:ext cx="93" cy="1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03" name="Line 494"/>
              <p:cNvSpPr>
                <a:spLocks noChangeShapeType="1"/>
              </p:cNvSpPr>
              <p:nvPr/>
            </p:nvSpPr>
            <p:spPr bwMode="auto">
              <a:xfrm>
                <a:off x="8398" y="11580"/>
                <a:ext cx="93" cy="22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04" name="Line 495"/>
              <p:cNvSpPr>
                <a:spLocks noChangeShapeType="1"/>
              </p:cNvSpPr>
              <p:nvPr/>
            </p:nvSpPr>
            <p:spPr bwMode="auto">
              <a:xfrm>
                <a:off x="8491" y="11602"/>
                <a:ext cx="93" cy="29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05" name="Line 496"/>
              <p:cNvSpPr>
                <a:spLocks noChangeShapeType="1"/>
              </p:cNvSpPr>
              <p:nvPr/>
            </p:nvSpPr>
            <p:spPr bwMode="auto">
              <a:xfrm flipV="1">
                <a:off x="8584" y="11596"/>
                <a:ext cx="93" cy="3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06" name="Line 497"/>
              <p:cNvSpPr>
                <a:spLocks noChangeShapeType="1"/>
              </p:cNvSpPr>
              <p:nvPr/>
            </p:nvSpPr>
            <p:spPr bwMode="auto">
              <a:xfrm>
                <a:off x="8677" y="11596"/>
                <a:ext cx="93" cy="251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07" name="Line 498"/>
              <p:cNvSpPr>
                <a:spLocks noChangeShapeType="1"/>
              </p:cNvSpPr>
              <p:nvPr/>
            </p:nvSpPr>
            <p:spPr bwMode="auto">
              <a:xfrm flipV="1">
                <a:off x="8770" y="11662"/>
                <a:ext cx="93" cy="18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08" name="Line 499"/>
              <p:cNvSpPr>
                <a:spLocks noChangeShapeType="1"/>
              </p:cNvSpPr>
              <p:nvPr/>
            </p:nvSpPr>
            <p:spPr bwMode="auto">
              <a:xfrm>
                <a:off x="8863" y="11662"/>
                <a:ext cx="93" cy="74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09" name="Line 500"/>
              <p:cNvSpPr>
                <a:spLocks noChangeShapeType="1"/>
              </p:cNvSpPr>
              <p:nvPr/>
            </p:nvSpPr>
            <p:spPr bwMode="auto">
              <a:xfrm>
                <a:off x="8956" y="11736"/>
                <a:ext cx="94" cy="9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10" name="Line 501"/>
              <p:cNvSpPr>
                <a:spLocks noChangeShapeType="1"/>
              </p:cNvSpPr>
              <p:nvPr/>
            </p:nvSpPr>
            <p:spPr bwMode="auto">
              <a:xfrm>
                <a:off x="9050" y="11745"/>
                <a:ext cx="92" cy="99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11" name="Line 502"/>
              <p:cNvSpPr>
                <a:spLocks noChangeShapeType="1"/>
              </p:cNvSpPr>
              <p:nvPr/>
            </p:nvSpPr>
            <p:spPr bwMode="auto">
              <a:xfrm>
                <a:off x="9142" y="11844"/>
                <a:ext cx="93" cy="4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12" name="Line 503"/>
              <p:cNvSpPr>
                <a:spLocks noChangeShapeType="1"/>
              </p:cNvSpPr>
              <p:nvPr/>
            </p:nvSpPr>
            <p:spPr bwMode="auto">
              <a:xfrm flipV="1">
                <a:off x="9235" y="11808"/>
                <a:ext cx="93" cy="81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13" name="Line 504"/>
              <p:cNvSpPr>
                <a:spLocks noChangeShapeType="1"/>
              </p:cNvSpPr>
              <p:nvPr/>
            </p:nvSpPr>
            <p:spPr bwMode="auto">
              <a:xfrm flipV="1">
                <a:off x="9328" y="11740"/>
                <a:ext cx="93" cy="68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14" name="Line 505"/>
              <p:cNvSpPr>
                <a:spLocks noChangeShapeType="1"/>
              </p:cNvSpPr>
              <p:nvPr/>
            </p:nvSpPr>
            <p:spPr bwMode="auto">
              <a:xfrm flipV="1">
                <a:off x="6538" y="9882"/>
                <a:ext cx="93" cy="17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15" name="Line 506"/>
              <p:cNvSpPr>
                <a:spLocks noChangeShapeType="1"/>
              </p:cNvSpPr>
              <p:nvPr/>
            </p:nvSpPr>
            <p:spPr bwMode="auto">
              <a:xfrm>
                <a:off x="6631" y="9882"/>
                <a:ext cx="92" cy="5"/>
              </a:xfrm>
              <a:prstGeom prst="line">
                <a:avLst/>
              </a:prstGeom>
              <a:noFill/>
              <a:ln w="889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16" name="Line 507"/>
              <p:cNvSpPr>
                <a:spLocks noChangeShapeType="1"/>
              </p:cNvSpPr>
              <p:nvPr/>
            </p:nvSpPr>
            <p:spPr bwMode="auto">
              <a:xfrm flipV="1">
                <a:off x="6723" y="9777"/>
                <a:ext cx="94" cy="110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17" name="Line 508"/>
              <p:cNvSpPr>
                <a:spLocks noChangeShapeType="1"/>
              </p:cNvSpPr>
              <p:nvPr/>
            </p:nvSpPr>
            <p:spPr bwMode="auto">
              <a:xfrm flipV="1">
                <a:off x="6817" y="9651"/>
                <a:ext cx="93" cy="12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18" name="Line 509"/>
              <p:cNvSpPr>
                <a:spLocks noChangeShapeType="1"/>
              </p:cNvSpPr>
              <p:nvPr/>
            </p:nvSpPr>
            <p:spPr bwMode="auto">
              <a:xfrm>
                <a:off x="6910" y="9651"/>
                <a:ext cx="93" cy="3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19" name="Line 510"/>
              <p:cNvSpPr>
                <a:spLocks noChangeShapeType="1"/>
              </p:cNvSpPr>
              <p:nvPr/>
            </p:nvSpPr>
            <p:spPr bwMode="auto">
              <a:xfrm flipV="1">
                <a:off x="7003" y="9622"/>
                <a:ext cx="92" cy="6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20" name="Line 511"/>
              <p:cNvSpPr>
                <a:spLocks noChangeShapeType="1"/>
              </p:cNvSpPr>
              <p:nvPr/>
            </p:nvSpPr>
            <p:spPr bwMode="auto">
              <a:xfrm>
                <a:off x="7095" y="9622"/>
                <a:ext cx="95" cy="17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21" name="Line 512"/>
              <p:cNvSpPr>
                <a:spLocks noChangeShapeType="1"/>
              </p:cNvSpPr>
              <p:nvPr/>
            </p:nvSpPr>
            <p:spPr bwMode="auto">
              <a:xfrm flipV="1">
                <a:off x="7190" y="9589"/>
                <a:ext cx="92" cy="20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22" name="Line 513"/>
              <p:cNvSpPr>
                <a:spLocks noChangeShapeType="1"/>
              </p:cNvSpPr>
              <p:nvPr/>
            </p:nvSpPr>
            <p:spPr bwMode="auto">
              <a:xfrm>
                <a:off x="7282" y="9589"/>
                <a:ext cx="93" cy="21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23" name="Line 514"/>
              <p:cNvSpPr>
                <a:spLocks noChangeShapeType="1"/>
              </p:cNvSpPr>
              <p:nvPr/>
            </p:nvSpPr>
            <p:spPr bwMode="auto">
              <a:xfrm flipV="1">
                <a:off x="7375" y="9705"/>
                <a:ext cx="93" cy="9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24" name="Line 515"/>
              <p:cNvSpPr>
                <a:spLocks noChangeShapeType="1"/>
              </p:cNvSpPr>
              <p:nvPr/>
            </p:nvSpPr>
            <p:spPr bwMode="auto">
              <a:xfrm>
                <a:off x="7468" y="9705"/>
                <a:ext cx="93" cy="65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25" name="Line 516"/>
              <p:cNvSpPr>
                <a:spLocks noChangeShapeType="1"/>
              </p:cNvSpPr>
              <p:nvPr/>
            </p:nvSpPr>
            <p:spPr bwMode="auto">
              <a:xfrm flipV="1">
                <a:off x="7561" y="9622"/>
                <a:ext cx="93" cy="14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26" name="Line 517"/>
              <p:cNvSpPr>
                <a:spLocks noChangeShapeType="1"/>
              </p:cNvSpPr>
              <p:nvPr/>
            </p:nvSpPr>
            <p:spPr bwMode="auto">
              <a:xfrm>
                <a:off x="7654" y="9622"/>
                <a:ext cx="93" cy="81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27" name="Line 518"/>
              <p:cNvSpPr>
                <a:spLocks noChangeShapeType="1"/>
              </p:cNvSpPr>
              <p:nvPr/>
            </p:nvSpPr>
            <p:spPr bwMode="auto">
              <a:xfrm>
                <a:off x="7747" y="9703"/>
                <a:ext cx="92" cy="10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28" name="Line 519"/>
              <p:cNvSpPr>
                <a:spLocks noChangeShapeType="1"/>
              </p:cNvSpPr>
              <p:nvPr/>
            </p:nvSpPr>
            <p:spPr bwMode="auto">
              <a:xfrm>
                <a:off x="7839" y="9811"/>
                <a:ext cx="94" cy="25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29" name="Line 520"/>
              <p:cNvSpPr>
                <a:spLocks noChangeShapeType="1"/>
              </p:cNvSpPr>
              <p:nvPr/>
            </p:nvSpPr>
            <p:spPr bwMode="auto">
              <a:xfrm flipV="1">
                <a:off x="7933" y="9684"/>
                <a:ext cx="92" cy="152"/>
              </a:xfrm>
              <a:prstGeom prst="line">
                <a:avLst/>
              </a:prstGeom>
              <a:noFill/>
              <a:ln w="889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30" name="Line 521"/>
              <p:cNvSpPr>
                <a:spLocks noChangeShapeType="1"/>
              </p:cNvSpPr>
              <p:nvPr/>
            </p:nvSpPr>
            <p:spPr bwMode="auto">
              <a:xfrm flipV="1">
                <a:off x="8025" y="9560"/>
                <a:ext cx="94" cy="124"/>
              </a:xfrm>
              <a:prstGeom prst="line">
                <a:avLst/>
              </a:prstGeom>
              <a:noFill/>
              <a:ln w="889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31" name="Line 522"/>
              <p:cNvSpPr>
                <a:spLocks noChangeShapeType="1"/>
              </p:cNvSpPr>
              <p:nvPr/>
            </p:nvSpPr>
            <p:spPr bwMode="auto">
              <a:xfrm>
                <a:off x="8119" y="9560"/>
                <a:ext cx="93" cy="98"/>
              </a:xfrm>
              <a:prstGeom prst="line">
                <a:avLst/>
              </a:prstGeom>
              <a:noFill/>
              <a:ln w="889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32" name="Line 523"/>
              <p:cNvSpPr>
                <a:spLocks noChangeShapeType="1"/>
              </p:cNvSpPr>
              <p:nvPr/>
            </p:nvSpPr>
            <p:spPr bwMode="auto">
              <a:xfrm flipV="1">
                <a:off x="8212" y="9554"/>
                <a:ext cx="93" cy="104"/>
              </a:xfrm>
              <a:prstGeom prst="line">
                <a:avLst/>
              </a:prstGeom>
              <a:noFill/>
              <a:ln w="889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33" name="Line 524"/>
              <p:cNvSpPr>
                <a:spLocks noChangeShapeType="1"/>
              </p:cNvSpPr>
              <p:nvPr/>
            </p:nvSpPr>
            <p:spPr bwMode="auto">
              <a:xfrm flipV="1">
                <a:off x="8305" y="9449"/>
                <a:ext cx="93" cy="105"/>
              </a:xfrm>
              <a:prstGeom prst="line">
                <a:avLst/>
              </a:prstGeom>
              <a:noFill/>
              <a:ln w="889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34" name="Line 525"/>
              <p:cNvSpPr>
                <a:spLocks noChangeShapeType="1"/>
              </p:cNvSpPr>
              <p:nvPr/>
            </p:nvSpPr>
            <p:spPr bwMode="auto">
              <a:xfrm flipV="1">
                <a:off x="8398" y="9401"/>
                <a:ext cx="93" cy="4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35" name="Line 526"/>
              <p:cNvSpPr>
                <a:spLocks noChangeShapeType="1"/>
              </p:cNvSpPr>
              <p:nvPr/>
            </p:nvSpPr>
            <p:spPr bwMode="auto">
              <a:xfrm flipV="1">
                <a:off x="8491" y="9188"/>
                <a:ext cx="93" cy="21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36" name="Line 527"/>
              <p:cNvSpPr>
                <a:spLocks noChangeShapeType="1"/>
              </p:cNvSpPr>
              <p:nvPr/>
            </p:nvSpPr>
            <p:spPr bwMode="auto">
              <a:xfrm flipV="1">
                <a:off x="8584" y="9161"/>
                <a:ext cx="93" cy="2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37" name="Line 528"/>
              <p:cNvSpPr>
                <a:spLocks noChangeShapeType="1"/>
              </p:cNvSpPr>
              <p:nvPr/>
            </p:nvSpPr>
            <p:spPr bwMode="auto">
              <a:xfrm>
                <a:off x="8677" y="9161"/>
                <a:ext cx="93" cy="3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38" name="Line 529"/>
              <p:cNvSpPr>
                <a:spLocks noChangeShapeType="1"/>
              </p:cNvSpPr>
              <p:nvPr/>
            </p:nvSpPr>
            <p:spPr bwMode="auto">
              <a:xfrm flipV="1">
                <a:off x="8770" y="9186"/>
                <a:ext cx="93" cy="8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39" name="Line 530"/>
              <p:cNvSpPr>
                <a:spLocks noChangeShapeType="1"/>
              </p:cNvSpPr>
              <p:nvPr/>
            </p:nvSpPr>
            <p:spPr bwMode="auto">
              <a:xfrm>
                <a:off x="8863" y="9186"/>
                <a:ext cx="93" cy="2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40" name="Line 531"/>
              <p:cNvSpPr>
                <a:spLocks noChangeShapeType="1"/>
              </p:cNvSpPr>
              <p:nvPr/>
            </p:nvSpPr>
            <p:spPr bwMode="auto">
              <a:xfrm>
                <a:off x="8956" y="9210"/>
                <a:ext cx="94" cy="3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41" name="Line 532"/>
              <p:cNvSpPr>
                <a:spLocks noChangeShapeType="1"/>
              </p:cNvSpPr>
              <p:nvPr/>
            </p:nvSpPr>
            <p:spPr bwMode="auto">
              <a:xfrm>
                <a:off x="9050" y="9249"/>
                <a:ext cx="92" cy="54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42" name="Line 533"/>
              <p:cNvSpPr>
                <a:spLocks noChangeShapeType="1"/>
              </p:cNvSpPr>
              <p:nvPr/>
            </p:nvSpPr>
            <p:spPr bwMode="auto">
              <a:xfrm flipV="1">
                <a:off x="9142" y="9270"/>
                <a:ext cx="93" cy="33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43" name="Line 534"/>
              <p:cNvSpPr>
                <a:spLocks noChangeShapeType="1"/>
              </p:cNvSpPr>
              <p:nvPr/>
            </p:nvSpPr>
            <p:spPr bwMode="auto">
              <a:xfrm>
                <a:off x="9235" y="9270"/>
                <a:ext cx="93" cy="20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44" name="Line 535"/>
              <p:cNvSpPr>
                <a:spLocks noChangeShapeType="1"/>
              </p:cNvSpPr>
              <p:nvPr/>
            </p:nvSpPr>
            <p:spPr bwMode="auto">
              <a:xfrm>
                <a:off x="9328" y="9472"/>
                <a:ext cx="93" cy="9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45" name="Line 536"/>
              <p:cNvSpPr>
                <a:spLocks noChangeShapeType="1"/>
              </p:cNvSpPr>
              <p:nvPr/>
            </p:nvSpPr>
            <p:spPr bwMode="auto">
              <a:xfrm>
                <a:off x="9421" y="9564"/>
                <a:ext cx="93" cy="137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46" name="Line 537"/>
              <p:cNvSpPr>
                <a:spLocks noChangeShapeType="1"/>
              </p:cNvSpPr>
              <p:nvPr/>
            </p:nvSpPr>
            <p:spPr bwMode="auto">
              <a:xfrm flipV="1">
                <a:off x="6538" y="10002"/>
                <a:ext cx="93" cy="13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47" name="Line 538"/>
              <p:cNvSpPr>
                <a:spLocks noChangeShapeType="1"/>
              </p:cNvSpPr>
              <p:nvPr/>
            </p:nvSpPr>
            <p:spPr bwMode="auto">
              <a:xfrm flipV="1">
                <a:off x="6631" y="9756"/>
                <a:ext cx="92" cy="246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48" name="Line 539"/>
              <p:cNvSpPr>
                <a:spLocks noChangeShapeType="1"/>
              </p:cNvSpPr>
              <p:nvPr/>
            </p:nvSpPr>
            <p:spPr bwMode="auto">
              <a:xfrm>
                <a:off x="6723" y="9756"/>
                <a:ext cx="94" cy="181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49" name="Line 540"/>
              <p:cNvSpPr>
                <a:spLocks noChangeShapeType="1"/>
              </p:cNvSpPr>
              <p:nvPr/>
            </p:nvSpPr>
            <p:spPr bwMode="auto">
              <a:xfrm>
                <a:off x="6817" y="9937"/>
                <a:ext cx="93" cy="57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50" name="Line 541"/>
              <p:cNvSpPr>
                <a:spLocks noChangeShapeType="1"/>
              </p:cNvSpPr>
              <p:nvPr/>
            </p:nvSpPr>
            <p:spPr bwMode="auto">
              <a:xfrm>
                <a:off x="6910" y="9994"/>
                <a:ext cx="93" cy="125"/>
              </a:xfrm>
              <a:prstGeom prst="line">
                <a:avLst/>
              </a:prstGeom>
              <a:noFill/>
              <a:ln w="889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51" name="Line 542"/>
              <p:cNvSpPr>
                <a:spLocks noChangeShapeType="1"/>
              </p:cNvSpPr>
              <p:nvPr/>
            </p:nvSpPr>
            <p:spPr bwMode="auto">
              <a:xfrm>
                <a:off x="7003" y="10119"/>
                <a:ext cx="92" cy="137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52" name="Line 543"/>
              <p:cNvSpPr>
                <a:spLocks noChangeShapeType="1"/>
              </p:cNvSpPr>
              <p:nvPr/>
            </p:nvSpPr>
            <p:spPr bwMode="auto">
              <a:xfrm flipV="1">
                <a:off x="7095" y="10131"/>
                <a:ext cx="95" cy="12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53" name="Line 544"/>
              <p:cNvSpPr>
                <a:spLocks noChangeShapeType="1"/>
              </p:cNvSpPr>
              <p:nvPr/>
            </p:nvSpPr>
            <p:spPr bwMode="auto">
              <a:xfrm flipV="1">
                <a:off x="7190" y="9989"/>
                <a:ext cx="92" cy="14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54" name="Line 545"/>
              <p:cNvSpPr>
                <a:spLocks noChangeShapeType="1"/>
              </p:cNvSpPr>
              <p:nvPr/>
            </p:nvSpPr>
            <p:spPr bwMode="auto">
              <a:xfrm>
                <a:off x="7282" y="9989"/>
                <a:ext cx="93" cy="44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55" name="Line 546"/>
              <p:cNvSpPr>
                <a:spLocks noChangeShapeType="1"/>
              </p:cNvSpPr>
              <p:nvPr/>
            </p:nvSpPr>
            <p:spPr bwMode="auto">
              <a:xfrm flipV="1">
                <a:off x="7375" y="10022"/>
                <a:ext cx="93" cy="11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56" name="Line 547"/>
              <p:cNvSpPr>
                <a:spLocks noChangeShapeType="1"/>
              </p:cNvSpPr>
              <p:nvPr/>
            </p:nvSpPr>
            <p:spPr bwMode="auto">
              <a:xfrm flipV="1">
                <a:off x="7468" y="10010"/>
                <a:ext cx="93" cy="1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57" name="Line 548"/>
              <p:cNvSpPr>
                <a:spLocks noChangeShapeType="1"/>
              </p:cNvSpPr>
              <p:nvPr/>
            </p:nvSpPr>
            <p:spPr bwMode="auto">
              <a:xfrm flipV="1">
                <a:off x="7561" y="10000"/>
                <a:ext cx="93" cy="1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58" name="Line 549"/>
              <p:cNvSpPr>
                <a:spLocks noChangeShapeType="1"/>
              </p:cNvSpPr>
              <p:nvPr/>
            </p:nvSpPr>
            <p:spPr bwMode="auto">
              <a:xfrm flipV="1">
                <a:off x="7654" y="9730"/>
                <a:ext cx="93" cy="27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59" name="Line 550"/>
              <p:cNvSpPr>
                <a:spLocks noChangeShapeType="1"/>
              </p:cNvSpPr>
              <p:nvPr/>
            </p:nvSpPr>
            <p:spPr bwMode="auto">
              <a:xfrm flipV="1">
                <a:off x="7747" y="9728"/>
                <a:ext cx="92" cy="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60" name="Line 551"/>
              <p:cNvSpPr>
                <a:spLocks noChangeShapeType="1"/>
              </p:cNvSpPr>
              <p:nvPr/>
            </p:nvSpPr>
            <p:spPr bwMode="auto">
              <a:xfrm>
                <a:off x="7839" y="9728"/>
                <a:ext cx="94" cy="28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61" name="Line 552"/>
              <p:cNvSpPr>
                <a:spLocks noChangeShapeType="1"/>
              </p:cNvSpPr>
              <p:nvPr/>
            </p:nvSpPr>
            <p:spPr bwMode="auto">
              <a:xfrm flipV="1">
                <a:off x="7933" y="9702"/>
                <a:ext cx="92" cy="306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62" name="Line 553"/>
              <p:cNvSpPr>
                <a:spLocks noChangeShapeType="1"/>
              </p:cNvSpPr>
              <p:nvPr/>
            </p:nvSpPr>
            <p:spPr bwMode="auto">
              <a:xfrm>
                <a:off x="8025" y="9702"/>
                <a:ext cx="94" cy="111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63" name="Line 554"/>
              <p:cNvSpPr>
                <a:spLocks noChangeShapeType="1"/>
              </p:cNvSpPr>
              <p:nvPr/>
            </p:nvSpPr>
            <p:spPr bwMode="auto">
              <a:xfrm flipV="1">
                <a:off x="8119" y="9605"/>
                <a:ext cx="93" cy="208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64" name="Line 555"/>
              <p:cNvSpPr>
                <a:spLocks noChangeShapeType="1"/>
              </p:cNvSpPr>
              <p:nvPr/>
            </p:nvSpPr>
            <p:spPr bwMode="auto">
              <a:xfrm>
                <a:off x="8212" y="9605"/>
                <a:ext cx="93" cy="11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65" name="Line 556"/>
              <p:cNvSpPr>
                <a:spLocks noChangeShapeType="1"/>
              </p:cNvSpPr>
              <p:nvPr/>
            </p:nvSpPr>
            <p:spPr bwMode="auto">
              <a:xfrm flipV="1">
                <a:off x="8305" y="9668"/>
                <a:ext cx="93" cy="47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66" name="Line 557"/>
              <p:cNvSpPr>
                <a:spLocks noChangeShapeType="1"/>
              </p:cNvSpPr>
              <p:nvPr/>
            </p:nvSpPr>
            <p:spPr bwMode="auto">
              <a:xfrm flipV="1">
                <a:off x="8398" y="9614"/>
                <a:ext cx="93" cy="54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67" name="Line 558"/>
              <p:cNvSpPr>
                <a:spLocks noChangeShapeType="1"/>
              </p:cNvSpPr>
              <p:nvPr/>
            </p:nvSpPr>
            <p:spPr bwMode="auto">
              <a:xfrm>
                <a:off x="8491" y="9614"/>
                <a:ext cx="93" cy="166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68" name="Line 559"/>
              <p:cNvSpPr>
                <a:spLocks noChangeShapeType="1"/>
              </p:cNvSpPr>
              <p:nvPr/>
            </p:nvSpPr>
            <p:spPr bwMode="auto">
              <a:xfrm flipV="1">
                <a:off x="8584" y="9632"/>
                <a:ext cx="93" cy="148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69" name="Line 560"/>
              <p:cNvSpPr>
                <a:spLocks noChangeShapeType="1"/>
              </p:cNvSpPr>
              <p:nvPr/>
            </p:nvSpPr>
            <p:spPr bwMode="auto">
              <a:xfrm>
                <a:off x="8677" y="9632"/>
                <a:ext cx="93" cy="156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70" name="Line 561"/>
              <p:cNvSpPr>
                <a:spLocks noChangeShapeType="1"/>
              </p:cNvSpPr>
              <p:nvPr/>
            </p:nvSpPr>
            <p:spPr bwMode="auto">
              <a:xfrm flipV="1">
                <a:off x="8770" y="9637"/>
                <a:ext cx="93" cy="151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71" name="Line 562"/>
              <p:cNvSpPr>
                <a:spLocks noChangeShapeType="1"/>
              </p:cNvSpPr>
              <p:nvPr/>
            </p:nvSpPr>
            <p:spPr bwMode="auto">
              <a:xfrm>
                <a:off x="8863" y="9637"/>
                <a:ext cx="93" cy="473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72" name="Line 563"/>
              <p:cNvSpPr>
                <a:spLocks noChangeShapeType="1"/>
              </p:cNvSpPr>
              <p:nvPr/>
            </p:nvSpPr>
            <p:spPr bwMode="auto">
              <a:xfrm flipV="1">
                <a:off x="8956" y="10081"/>
                <a:ext cx="94" cy="29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73" name="Line 564"/>
              <p:cNvSpPr>
                <a:spLocks noChangeShapeType="1"/>
              </p:cNvSpPr>
              <p:nvPr/>
            </p:nvSpPr>
            <p:spPr bwMode="auto">
              <a:xfrm>
                <a:off x="9050" y="10081"/>
                <a:ext cx="92" cy="92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74" name="Line 565"/>
              <p:cNvSpPr>
                <a:spLocks noChangeShapeType="1"/>
              </p:cNvSpPr>
              <p:nvPr/>
            </p:nvSpPr>
            <p:spPr bwMode="auto">
              <a:xfrm flipV="1">
                <a:off x="9142" y="10098"/>
                <a:ext cx="93" cy="75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75" name="Line 566"/>
              <p:cNvSpPr>
                <a:spLocks noChangeShapeType="1"/>
              </p:cNvSpPr>
              <p:nvPr/>
            </p:nvSpPr>
            <p:spPr bwMode="auto">
              <a:xfrm>
                <a:off x="9235" y="10098"/>
                <a:ext cx="93" cy="74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76" name="Line 567"/>
              <p:cNvSpPr>
                <a:spLocks noChangeShapeType="1"/>
              </p:cNvSpPr>
              <p:nvPr/>
            </p:nvSpPr>
            <p:spPr bwMode="auto">
              <a:xfrm flipV="1">
                <a:off x="9328" y="10134"/>
                <a:ext cx="93" cy="38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77" name="Line 568"/>
              <p:cNvSpPr>
                <a:spLocks noChangeShapeType="1"/>
              </p:cNvSpPr>
              <p:nvPr/>
            </p:nvSpPr>
            <p:spPr bwMode="auto">
              <a:xfrm>
                <a:off x="9421" y="10134"/>
                <a:ext cx="93" cy="18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78" name="Line 569"/>
              <p:cNvSpPr>
                <a:spLocks noChangeShapeType="1"/>
              </p:cNvSpPr>
              <p:nvPr/>
            </p:nvSpPr>
            <p:spPr bwMode="auto">
              <a:xfrm>
                <a:off x="6538" y="9624"/>
                <a:ext cx="93" cy="185"/>
              </a:xfrm>
              <a:prstGeom prst="line">
                <a:avLst/>
              </a:prstGeom>
              <a:noFill/>
              <a:ln w="38100" cmpd="dbl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79" name="Line 570"/>
              <p:cNvSpPr>
                <a:spLocks noChangeShapeType="1"/>
              </p:cNvSpPr>
              <p:nvPr/>
            </p:nvSpPr>
            <p:spPr bwMode="auto">
              <a:xfrm>
                <a:off x="6631" y="9809"/>
                <a:ext cx="92" cy="86"/>
              </a:xfrm>
              <a:prstGeom prst="line">
                <a:avLst/>
              </a:prstGeom>
              <a:noFill/>
              <a:ln w="38100" cmpd="dbl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80" name="Line 571"/>
              <p:cNvSpPr>
                <a:spLocks noChangeShapeType="1"/>
              </p:cNvSpPr>
              <p:nvPr/>
            </p:nvSpPr>
            <p:spPr bwMode="auto">
              <a:xfrm>
                <a:off x="6723" y="9895"/>
                <a:ext cx="94" cy="105"/>
              </a:xfrm>
              <a:prstGeom prst="line">
                <a:avLst/>
              </a:prstGeom>
              <a:noFill/>
              <a:ln w="38100" cmpd="dbl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81" name="Line 572"/>
              <p:cNvSpPr>
                <a:spLocks noChangeShapeType="1"/>
              </p:cNvSpPr>
              <p:nvPr/>
            </p:nvSpPr>
            <p:spPr bwMode="auto">
              <a:xfrm flipV="1">
                <a:off x="6817" y="9850"/>
                <a:ext cx="93" cy="150"/>
              </a:xfrm>
              <a:prstGeom prst="line">
                <a:avLst/>
              </a:prstGeom>
              <a:noFill/>
              <a:ln w="38100" cmpd="dbl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82" name="Line 573"/>
              <p:cNvSpPr>
                <a:spLocks noChangeShapeType="1"/>
              </p:cNvSpPr>
              <p:nvPr/>
            </p:nvSpPr>
            <p:spPr bwMode="auto">
              <a:xfrm>
                <a:off x="6910" y="9850"/>
                <a:ext cx="93" cy="276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83" name="Line 574"/>
              <p:cNvSpPr>
                <a:spLocks noChangeShapeType="1"/>
              </p:cNvSpPr>
              <p:nvPr/>
            </p:nvSpPr>
            <p:spPr bwMode="auto">
              <a:xfrm>
                <a:off x="7003" y="10126"/>
                <a:ext cx="92" cy="47"/>
              </a:xfrm>
              <a:prstGeom prst="line">
                <a:avLst/>
              </a:prstGeom>
              <a:noFill/>
              <a:ln w="38100" cmpd="dbl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84" name="Line 575"/>
              <p:cNvSpPr>
                <a:spLocks noChangeShapeType="1"/>
              </p:cNvSpPr>
              <p:nvPr/>
            </p:nvSpPr>
            <p:spPr bwMode="auto">
              <a:xfrm flipV="1">
                <a:off x="7095" y="10160"/>
                <a:ext cx="95" cy="13"/>
              </a:xfrm>
              <a:prstGeom prst="line">
                <a:avLst/>
              </a:prstGeom>
              <a:noFill/>
              <a:ln w="38100" cmpd="dbl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85" name="Line 576"/>
              <p:cNvSpPr>
                <a:spLocks noChangeShapeType="1"/>
              </p:cNvSpPr>
              <p:nvPr/>
            </p:nvSpPr>
            <p:spPr bwMode="auto">
              <a:xfrm>
                <a:off x="7190" y="10160"/>
                <a:ext cx="92" cy="336"/>
              </a:xfrm>
              <a:prstGeom prst="line">
                <a:avLst/>
              </a:prstGeom>
              <a:noFill/>
              <a:ln w="38100" cmpd="dbl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86" name="Line 577"/>
              <p:cNvSpPr>
                <a:spLocks noChangeShapeType="1"/>
              </p:cNvSpPr>
              <p:nvPr/>
            </p:nvSpPr>
            <p:spPr bwMode="auto">
              <a:xfrm>
                <a:off x="7282" y="10496"/>
                <a:ext cx="93" cy="30"/>
              </a:xfrm>
              <a:prstGeom prst="line">
                <a:avLst/>
              </a:prstGeom>
              <a:noFill/>
              <a:ln w="38100" cmpd="dbl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87" name="Line 578"/>
              <p:cNvSpPr>
                <a:spLocks noChangeShapeType="1"/>
              </p:cNvSpPr>
              <p:nvPr/>
            </p:nvSpPr>
            <p:spPr bwMode="auto">
              <a:xfrm flipV="1">
                <a:off x="7375" y="10377"/>
                <a:ext cx="93" cy="149"/>
              </a:xfrm>
              <a:prstGeom prst="line">
                <a:avLst/>
              </a:prstGeom>
              <a:noFill/>
              <a:ln w="38100" cmpd="dbl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88" name="Line 579"/>
              <p:cNvSpPr>
                <a:spLocks noChangeShapeType="1"/>
              </p:cNvSpPr>
              <p:nvPr/>
            </p:nvSpPr>
            <p:spPr bwMode="auto">
              <a:xfrm>
                <a:off x="7468" y="10377"/>
                <a:ext cx="93" cy="86"/>
              </a:xfrm>
              <a:prstGeom prst="line">
                <a:avLst/>
              </a:prstGeom>
              <a:noFill/>
              <a:ln w="38100" cmpd="dbl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89" name="Line 580"/>
              <p:cNvSpPr>
                <a:spLocks noChangeShapeType="1"/>
              </p:cNvSpPr>
              <p:nvPr/>
            </p:nvSpPr>
            <p:spPr bwMode="auto">
              <a:xfrm flipV="1">
                <a:off x="7561" y="10423"/>
                <a:ext cx="93" cy="40"/>
              </a:xfrm>
              <a:prstGeom prst="line">
                <a:avLst/>
              </a:prstGeom>
              <a:noFill/>
              <a:ln w="38100" cmpd="dbl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90" name="Line 581"/>
              <p:cNvSpPr>
                <a:spLocks noChangeShapeType="1"/>
              </p:cNvSpPr>
              <p:nvPr/>
            </p:nvSpPr>
            <p:spPr bwMode="auto">
              <a:xfrm>
                <a:off x="7654" y="10423"/>
                <a:ext cx="93" cy="134"/>
              </a:xfrm>
              <a:prstGeom prst="line">
                <a:avLst/>
              </a:prstGeom>
              <a:noFill/>
              <a:ln w="38100" cmpd="dbl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91" name="Line 582"/>
              <p:cNvSpPr>
                <a:spLocks noChangeShapeType="1"/>
              </p:cNvSpPr>
              <p:nvPr/>
            </p:nvSpPr>
            <p:spPr bwMode="auto">
              <a:xfrm flipV="1">
                <a:off x="7747" y="10432"/>
                <a:ext cx="92" cy="125"/>
              </a:xfrm>
              <a:prstGeom prst="line">
                <a:avLst/>
              </a:prstGeom>
              <a:noFill/>
              <a:ln w="38100" cmpd="dbl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92" name="Line 583"/>
              <p:cNvSpPr>
                <a:spLocks noChangeShapeType="1"/>
              </p:cNvSpPr>
              <p:nvPr/>
            </p:nvSpPr>
            <p:spPr bwMode="auto">
              <a:xfrm>
                <a:off x="7839" y="10432"/>
                <a:ext cx="94" cy="238"/>
              </a:xfrm>
              <a:prstGeom prst="line">
                <a:avLst/>
              </a:prstGeom>
              <a:noFill/>
              <a:ln w="38100" cmpd="dbl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93" name="Line 584"/>
              <p:cNvSpPr>
                <a:spLocks noChangeShapeType="1"/>
              </p:cNvSpPr>
              <p:nvPr/>
            </p:nvSpPr>
            <p:spPr bwMode="auto">
              <a:xfrm>
                <a:off x="7933" y="10670"/>
                <a:ext cx="92" cy="118"/>
              </a:xfrm>
              <a:prstGeom prst="line">
                <a:avLst/>
              </a:prstGeom>
              <a:noFill/>
              <a:ln w="38100" cmpd="dbl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94" name="Line 585"/>
              <p:cNvSpPr>
                <a:spLocks noChangeShapeType="1"/>
              </p:cNvSpPr>
              <p:nvPr/>
            </p:nvSpPr>
            <p:spPr bwMode="auto">
              <a:xfrm flipV="1">
                <a:off x="8025" y="10665"/>
                <a:ext cx="94" cy="123"/>
              </a:xfrm>
              <a:prstGeom prst="line">
                <a:avLst/>
              </a:prstGeom>
              <a:noFill/>
              <a:ln w="38100" cmpd="dbl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95" name="Line 586"/>
              <p:cNvSpPr>
                <a:spLocks noChangeShapeType="1"/>
              </p:cNvSpPr>
              <p:nvPr/>
            </p:nvSpPr>
            <p:spPr bwMode="auto">
              <a:xfrm>
                <a:off x="8119" y="10665"/>
                <a:ext cx="93" cy="103"/>
              </a:xfrm>
              <a:prstGeom prst="line">
                <a:avLst/>
              </a:prstGeom>
              <a:noFill/>
              <a:ln w="38100" cmpd="dbl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96" name="Line 587"/>
              <p:cNvSpPr>
                <a:spLocks noChangeShapeType="1"/>
              </p:cNvSpPr>
              <p:nvPr/>
            </p:nvSpPr>
            <p:spPr bwMode="auto">
              <a:xfrm>
                <a:off x="8212" y="10768"/>
                <a:ext cx="93" cy="76"/>
              </a:xfrm>
              <a:prstGeom prst="line">
                <a:avLst/>
              </a:prstGeom>
              <a:noFill/>
              <a:ln w="38100" cmpd="dbl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97" name="Line 588"/>
              <p:cNvSpPr>
                <a:spLocks noChangeShapeType="1"/>
              </p:cNvSpPr>
              <p:nvPr/>
            </p:nvSpPr>
            <p:spPr bwMode="auto">
              <a:xfrm>
                <a:off x="8305" y="10844"/>
                <a:ext cx="93" cy="36"/>
              </a:xfrm>
              <a:prstGeom prst="line">
                <a:avLst/>
              </a:prstGeom>
              <a:noFill/>
              <a:ln w="38100" cmpd="dbl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98" name="Line 589"/>
              <p:cNvSpPr>
                <a:spLocks noChangeShapeType="1"/>
              </p:cNvSpPr>
              <p:nvPr/>
            </p:nvSpPr>
            <p:spPr bwMode="auto">
              <a:xfrm>
                <a:off x="8398" y="10880"/>
                <a:ext cx="93" cy="111"/>
              </a:xfrm>
              <a:prstGeom prst="line">
                <a:avLst/>
              </a:prstGeom>
              <a:noFill/>
              <a:ln w="38100" cmpd="dbl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799" name="Line 590"/>
              <p:cNvSpPr>
                <a:spLocks noChangeShapeType="1"/>
              </p:cNvSpPr>
              <p:nvPr/>
            </p:nvSpPr>
            <p:spPr bwMode="auto">
              <a:xfrm flipV="1">
                <a:off x="8491" y="10951"/>
                <a:ext cx="93" cy="40"/>
              </a:xfrm>
              <a:prstGeom prst="line">
                <a:avLst/>
              </a:prstGeom>
              <a:noFill/>
              <a:ln w="38100" cmpd="dbl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00" name="Line 591"/>
              <p:cNvSpPr>
                <a:spLocks noChangeShapeType="1"/>
              </p:cNvSpPr>
              <p:nvPr/>
            </p:nvSpPr>
            <p:spPr bwMode="auto">
              <a:xfrm>
                <a:off x="8584" y="10951"/>
                <a:ext cx="93" cy="33"/>
              </a:xfrm>
              <a:prstGeom prst="line">
                <a:avLst/>
              </a:prstGeom>
              <a:noFill/>
              <a:ln w="38100" cmpd="dbl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01" name="Line 592"/>
              <p:cNvSpPr>
                <a:spLocks noChangeShapeType="1"/>
              </p:cNvSpPr>
              <p:nvPr/>
            </p:nvSpPr>
            <p:spPr bwMode="auto">
              <a:xfrm>
                <a:off x="8677" y="10984"/>
                <a:ext cx="93" cy="130"/>
              </a:xfrm>
              <a:prstGeom prst="line">
                <a:avLst/>
              </a:prstGeom>
              <a:noFill/>
              <a:ln w="38100" cmpd="dbl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02" name="Line 593"/>
              <p:cNvSpPr>
                <a:spLocks noChangeShapeType="1"/>
              </p:cNvSpPr>
              <p:nvPr/>
            </p:nvSpPr>
            <p:spPr bwMode="auto">
              <a:xfrm>
                <a:off x="8770" y="11114"/>
                <a:ext cx="93" cy="96"/>
              </a:xfrm>
              <a:prstGeom prst="line">
                <a:avLst/>
              </a:prstGeom>
              <a:noFill/>
              <a:ln w="38100" cmpd="dbl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03" name="Line 594"/>
              <p:cNvSpPr>
                <a:spLocks noChangeShapeType="1"/>
              </p:cNvSpPr>
              <p:nvPr/>
            </p:nvSpPr>
            <p:spPr bwMode="auto">
              <a:xfrm>
                <a:off x="8863" y="11210"/>
                <a:ext cx="93" cy="265"/>
              </a:xfrm>
              <a:prstGeom prst="line">
                <a:avLst/>
              </a:prstGeom>
              <a:noFill/>
              <a:ln w="38100" cmpd="dbl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04" name="Line 595"/>
              <p:cNvSpPr>
                <a:spLocks noChangeShapeType="1"/>
              </p:cNvSpPr>
              <p:nvPr/>
            </p:nvSpPr>
            <p:spPr bwMode="auto">
              <a:xfrm>
                <a:off x="8956" y="11475"/>
                <a:ext cx="94" cy="61"/>
              </a:xfrm>
              <a:prstGeom prst="line">
                <a:avLst/>
              </a:prstGeom>
              <a:noFill/>
              <a:ln w="38100" cmpd="dbl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05" name="Line 596"/>
              <p:cNvSpPr>
                <a:spLocks noChangeShapeType="1"/>
              </p:cNvSpPr>
              <p:nvPr/>
            </p:nvSpPr>
            <p:spPr bwMode="auto">
              <a:xfrm>
                <a:off x="9050" y="11536"/>
                <a:ext cx="92" cy="212"/>
              </a:xfrm>
              <a:prstGeom prst="line">
                <a:avLst/>
              </a:prstGeom>
              <a:noFill/>
              <a:ln w="38100" cmpd="dbl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06" name="Line 597"/>
              <p:cNvSpPr>
                <a:spLocks noChangeShapeType="1"/>
              </p:cNvSpPr>
              <p:nvPr/>
            </p:nvSpPr>
            <p:spPr bwMode="auto">
              <a:xfrm flipV="1">
                <a:off x="9142" y="11743"/>
                <a:ext cx="93" cy="5"/>
              </a:xfrm>
              <a:prstGeom prst="line">
                <a:avLst/>
              </a:prstGeom>
              <a:noFill/>
              <a:ln w="38100" cmpd="dbl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07" name="Line 598"/>
              <p:cNvSpPr>
                <a:spLocks noChangeShapeType="1"/>
              </p:cNvSpPr>
              <p:nvPr/>
            </p:nvSpPr>
            <p:spPr bwMode="auto">
              <a:xfrm flipV="1">
                <a:off x="9235" y="11716"/>
                <a:ext cx="93" cy="27"/>
              </a:xfrm>
              <a:prstGeom prst="line">
                <a:avLst/>
              </a:prstGeom>
              <a:noFill/>
              <a:ln w="38100" cmpd="dbl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08" name="Line 599"/>
              <p:cNvSpPr>
                <a:spLocks noChangeShapeType="1"/>
              </p:cNvSpPr>
              <p:nvPr/>
            </p:nvSpPr>
            <p:spPr bwMode="auto">
              <a:xfrm>
                <a:off x="9328" y="11716"/>
                <a:ext cx="93" cy="230"/>
              </a:xfrm>
              <a:prstGeom prst="line">
                <a:avLst/>
              </a:prstGeom>
              <a:noFill/>
              <a:ln w="38100" cmpd="dbl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09" name="Line 600"/>
              <p:cNvSpPr>
                <a:spLocks noChangeShapeType="1"/>
              </p:cNvSpPr>
              <p:nvPr/>
            </p:nvSpPr>
            <p:spPr bwMode="auto">
              <a:xfrm>
                <a:off x="9421" y="11946"/>
                <a:ext cx="93" cy="60"/>
              </a:xfrm>
              <a:prstGeom prst="line">
                <a:avLst/>
              </a:prstGeom>
              <a:noFill/>
              <a:ln w="38100" cmpd="dbl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10" name="Freeform 601"/>
              <p:cNvSpPr>
                <a:spLocks/>
              </p:cNvSpPr>
              <p:nvPr/>
            </p:nvSpPr>
            <p:spPr bwMode="auto">
              <a:xfrm>
                <a:off x="6519" y="10916"/>
                <a:ext cx="39" cy="41"/>
              </a:xfrm>
              <a:custGeom>
                <a:avLst/>
                <a:gdLst>
                  <a:gd name="T0" fmla="*/ 0 w 69"/>
                  <a:gd name="T1" fmla="*/ 1 h 69"/>
                  <a:gd name="T2" fmla="*/ 1 w 69"/>
                  <a:gd name="T3" fmla="*/ 3 h 69"/>
                  <a:gd name="T4" fmla="*/ 2 w 69"/>
                  <a:gd name="T5" fmla="*/ 1 h 69"/>
                  <a:gd name="T6" fmla="*/ 1 w 69"/>
                  <a:gd name="T7" fmla="*/ 0 h 69"/>
                  <a:gd name="T8" fmla="*/ 0 w 69"/>
                  <a:gd name="T9" fmla="*/ 1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9" h="69">
                    <a:moveTo>
                      <a:pt x="0" y="34"/>
                    </a:moveTo>
                    <a:lnTo>
                      <a:pt x="35" y="69"/>
                    </a:lnTo>
                    <a:lnTo>
                      <a:pt x="69" y="34"/>
                    </a:lnTo>
                    <a:lnTo>
                      <a:pt x="35" y="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11" name="Freeform 602"/>
              <p:cNvSpPr>
                <a:spLocks/>
              </p:cNvSpPr>
              <p:nvPr/>
            </p:nvSpPr>
            <p:spPr bwMode="auto">
              <a:xfrm>
                <a:off x="6611" y="10767"/>
                <a:ext cx="39" cy="40"/>
              </a:xfrm>
              <a:custGeom>
                <a:avLst/>
                <a:gdLst>
                  <a:gd name="T0" fmla="*/ 0 w 69"/>
                  <a:gd name="T1" fmla="*/ 1 h 69"/>
                  <a:gd name="T2" fmla="*/ 1 w 69"/>
                  <a:gd name="T3" fmla="*/ 3 h 69"/>
                  <a:gd name="T4" fmla="*/ 2 w 69"/>
                  <a:gd name="T5" fmla="*/ 1 h 69"/>
                  <a:gd name="T6" fmla="*/ 1 w 69"/>
                  <a:gd name="T7" fmla="*/ 0 h 69"/>
                  <a:gd name="T8" fmla="*/ 0 w 69"/>
                  <a:gd name="T9" fmla="*/ 1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9" h="69">
                    <a:moveTo>
                      <a:pt x="0" y="34"/>
                    </a:moveTo>
                    <a:lnTo>
                      <a:pt x="35" y="69"/>
                    </a:lnTo>
                    <a:lnTo>
                      <a:pt x="69" y="34"/>
                    </a:lnTo>
                    <a:lnTo>
                      <a:pt x="35" y="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12" name="Freeform 603"/>
              <p:cNvSpPr>
                <a:spLocks/>
              </p:cNvSpPr>
              <p:nvPr/>
            </p:nvSpPr>
            <p:spPr bwMode="auto">
              <a:xfrm>
                <a:off x="6704" y="10552"/>
                <a:ext cx="40" cy="41"/>
              </a:xfrm>
              <a:custGeom>
                <a:avLst/>
                <a:gdLst>
                  <a:gd name="T0" fmla="*/ 0 w 68"/>
                  <a:gd name="T1" fmla="*/ 1 h 69"/>
                  <a:gd name="T2" fmla="*/ 1 w 68"/>
                  <a:gd name="T3" fmla="*/ 3 h 69"/>
                  <a:gd name="T4" fmla="*/ 3 w 68"/>
                  <a:gd name="T5" fmla="*/ 1 h 69"/>
                  <a:gd name="T6" fmla="*/ 1 w 68"/>
                  <a:gd name="T7" fmla="*/ 0 h 69"/>
                  <a:gd name="T8" fmla="*/ 0 w 68"/>
                  <a:gd name="T9" fmla="*/ 1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8" h="69">
                    <a:moveTo>
                      <a:pt x="0" y="35"/>
                    </a:moveTo>
                    <a:lnTo>
                      <a:pt x="34" y="69"/>
                    </a:lnTo>
                    <a:lnTo>
                      <a:pt x="68" y="35"/>
                    </a:lnTo>
                    <a:lnTo>
                      <a:pt x="34" y="0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13" name="Freeform 604"/>
              <p:cNvSpPr>
                <a:spLocks/>
              </p:cNvSpPr>
              <p:nvPr/>
            </p:nvSpPr>
            <p:spPr bwMode="auto">
              <a:xfrm>
                <a:off x="6797" y="10665"/>
                <a:ext cx="39" cy="40"/>
              </a:xfrm>
              <a:custGeom>
                <a:avLst/>
                <a:gdLst>
                  <a:gd name="T0" fmla="*/ 0 w 68"/>
                  <a:gd name="T1" fmla="*/ 1 h 68"/>
                  <a:gd name="T2" fmla="*/ 1 w 68"/>
                  <a:gd name="T3" fmla="*/ 3 h 68"/>
                  <a:gd name="T4" fmla="*/ 2 w 68"/>
                  <a:gd name="T5" fmla="*/ 1 h 68"/>
                  <a:gd name="T6" fmla="*/ 1 w 68"/>
                  <a:gd name="T7" fmla="*/ 0 h 68"/>
                  <a:gd name="T8" fmla="*/ 0 w 68"/>
                  <a:gd name="T9" fmla="*/ 1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8" h="68">
                    <a:moveTo>
                      <a:pt x="0" y="34"/>
                    </a:moveTo>
                    <a:lnTo>
                      <a:pt x="34" y="68"/>
                    </a:lnTo>
                    <a:lnTo>
                      <a:pt x="68" y="34"/>
                    </a:lnTo>
                    <a:lnTo>
                      <a:pt x="34" y="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14" name="Freeform 605"/>
              <p:cNvSpPr>
                <a:spLocks/>
              </p:cNvSpPr>
              <p:nvPr/>
            </p:nvSpPr>
            <p:spPr bwMode="auto">
              <a:xfrm>
                <a:off x="6890" y="10568"/>
                <a:ext cx="40" cy="41"/>
              </a:xfrm>
              <a:custGeom>
                <a:avLst/>
                <a:gdLst>
                  <a:gd name="T0" fmla="*/ 0 w 69"/>
                  <a:gd name="T1" fmla="*/ 1 h 69"/>
                  <a:gd name="T2" fmla="*/ 1 w 69"/>
                  <a:gd name="T3" fmla="*/ 3 h 69"/>
                  <a:gd name="T4" fmla="*/ 3 w 69"/>
                  <a:gd name="T5" fmla="*/ 1 h 69"/>
                  <a:gd name="T6" fmla="*/ 1 w 69"/>
                  <a:gd name="T7" fmla="*/ 0 h 69"/>
                  <a:gd name="T8" fmla="*/ 0 w 69"/>
                  <a:gd name="T9" fmla="*/ 1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9" h="69">
                    <a:moveTo>
                      <a:pt x="0" y="34"/>
                    </a:moveTo>
                    <a:lnTo>
                      <a:pt x="34" y="69"/>
                    </a:lnTo>
                    <a:lnTo>
                      <a:pt x="69" y="34"/>
                    </a:lnTo>
                    <a:lnTo>
                      <a:pt x="34" y="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15" name="Freeform 606"/>
              <p:cNvSpPr>
                <a:spLocks/>
              </p:cNvSpPr>
              <p:nvPr/>
            </p:nvSpPr>
            <p:spPr bwMode="auto">
              <a:xfrm>
                <a:off x="6982" y="10628"/>
                <a:ext cx="40" cy="42"/>
              </a:xfrm>
              <a:custGeom>
                <a:avLst/>
                <a:gdLst>
                  <a:gd name="T0" fmla="*/ 0 w 68"/>
                  <a:gd name="T1" fmla="*/ 2 h 69"/>
                  <a:gd name="T2" fmla="*/ 1 w 68"/>
                  <a:gd name="T3" fmla="*/ 4 h 69"/>
                  <a:gd name="T4" fmla="*/ 3 w 68"/>
                  <a:gd name="T5" fmla="*/ 2 h 69"/>
                  <a:gd name="T6" fmla="*/ 1 w 68"/>
                  <a:gd name="T7" fmla="*/ 0 h 69"/>
                  <a:gd name="T8" fmla="*/ 0 w 68"/>
                  <a:gd name="T9" fmla="*/ 2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8" h="69">
                    <a:moveTo>
                      <a:pt x="0" y="34"/>
                    </a:moveTo>
                    <a:lnTo>
                      <a:pt x="34" y="69"/>
                    </a:lnTo>
                    <a:lnTo>
                      <a:pt x="68" y="34"/>
                    </a:lnTo>
                    <a:lnTo>
                      <a:pt x="34" y="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16" name="Freeform 607"/>
              <p:cNvSpPr>
                <a:spLocks/>
              </p:cNvSpPr>
              <p:nvPr/>
            </p:nvSpPr>
            <p:spPr bwMode="auto">
              <a:xfrm>
                <a:off x="7077" y="10795"/>
                <a:ext cx="38" cy="41"/>
              </a:xfrm>
              <a:custGeom>
                <a:avLst/>
                <a:gdLst>
                  <a:gd name="T0" fmla="*/ 0 w 69"/>
                  <a:gd name="T1" fmla="*/ 1 h 69"/>
                  <a:gd name="T2" fmla="*/ 1 w 69"/>
                  <a:gd name="T3" fmla="*/ 3 h 69"/>
                  <a:gd name="T4" fmla="*/ 2 w 69"/>
                  <a:gd name="T5" fmla="*/ 1 h 69"/>
                  <a:gd name="T6" fmla="*/ 1 w 69"/>
                  <a:gd name="T7" fmla="*/ 0 h 69"/>
                  <a:gd name="T8" fmla="*/ 0 w 69"/>
                  <a:gd name="T9" fmla="*/ 1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9" h="69">
                    <a:moveTo>
                      <a:pt x="0" y="34"/>
                    </a:moveTo>
                    <a:lnTo>
                      <a:pt x="34" y="69"/>
                    </a:lnTo>
                    <a:lnTo>
                      <a:pt x="69" y="34"/>
                    </a:lnTo>
                    <a:lnTo>
                      <a:pt x="34" y="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17" name="Freeform 608"/>
              <p:cNvSpPr>
                <a:spLocks/>
              </p:cNvSpPr>
              <p:nvPr/>
            </p:nvSpPr>
            <p:spPr bwMode="auto">
              <a:xfrm>
                <a:off x="7169" y="10778"/>
                <a:ext cx="39" cy="40"/>
              </a:xfrm>
              <a:custGeom>
                <a:avLst/>
                <a:gdLst>
                  <a:gd name="T0" fmla="*/ 0 w 69"/>
                  <a:gd name="T1" fmla="*/ 1 h 69"/>
                  <a:gd name="T2" fmla="*/ 1 w 69"/>
                  <a:gd name="T3" fmla="*/ 3 h 69"/>
                  <a:gd name="T4" fmla="*/ 2 w 69"/>
                  <a:gd name="T5" fmla="*/ 1 h 69"/>
                  <a:gd name="T6" fmla="*/ 1 w 69"/>
                  <a:gd name="T7" fmla="*/ 0 h 69"/>
                  <a:gd name="T8" fmla="*/ 0 w 69"/>
                  <a:gd name="T9" fmla="*/ 1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9" h="69">
                    <a:moveTo>
                      <a:pt x="0" y="34"/>
                    </a:moveTo>
                    <a:lnTo>
                      <a:pt x="34" y="69"/>
                    </a:lnTo>
                    <a:lnTo>
                      <a:pt x="69" y="34"/>
                    </a:lnTo>
                    <a:lnTo>
                      <a:pt x="34" y="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18" name="Freeform 609"/>
              <p:cNvSpPr>
                <a:spLocks/>
              </p:cNvSpPr>
              <p:nvPr/>
            </p:nvSpPr>
            <p:spPr bwMode="auto">
              <a:xfrm>
                <a:off x="7263" y="10830"/>
                <a:ext cx="38" cy="40"/>
              </a:xfrm>
              <a:custGeom>
                <a:avLst/>
                <a:gdLst>
                  <a:gd name="T0" fmla="*/ 0 w 69"/>
                  <a:gd name="T1" fmla="*/ 1 h 69"/>
                  <a:gd name="T2" fmla="*/ 1 w 69"/>
                  <a:gd name="T3" fmla="*/ 3 h 69"/>
                  <a:gd name="T4" fmla="*/ 2 w 69"/>
                  <a:gd name="T5" fmla="*/ 1 h 69"/>
                  <a:gd name="T6" fmla="*/ 1 w 69"/>
                  <a:gd name="T7" fmla="*/ 0 h 69"/>
                  <a:gd name="T8" fmla="*/ 0 w 69"/>
                  <a:gd name="T9" fmla="*/ 1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9" h="69">
                    <a:moveTo>
                      <a:pt x="0" y="35"/>
                    </a:moveTo>
                    <a:lnTo>
                      <a:pt x="34" y="69"/>
                    </a:lnTo>
                    <a:lnTo>
                      <a:pt x="69" y="35"/>
                    </a:lnTo>
                    <a:lnTo>
                      <a:pt x="34" y="0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19" name="Freeform 610"/>
              <p:cNvSpPr>
                <a:spLocks/>
              </p:cNvSpPr>
              <p:nvPr/>
            </p:nvSpPr>
            <p:spPr bwMode="auto">
              <a:xfrm>
                <a:off x="7355" y="10850"/>
                <a:ext cx="39" cy="40"/>
              </a:xfrm>
              <a:custGeom>
                <a:avLst/>
                <a:gdLst>
                  <a:gd name="T0" fmla="*/ 0 w 69"/>
                  <a:gd name="T1" fmla="*/ 1 h 68"/>
                  <a:gd name="T2" fmla="*/ 1 w 69"/>
                  <a:gd name="T3" fmla="*/ 3 h 68"/>
                  <a:gd name="T4" fmla="*/ 2 w 69"/>
                  <a:gd name="T5" fmla="*/ 1 h 68"/>
                  <a:gd name="T6" fmla="*/ 1 w 69"/>
                  <a:gd name="T7" fmla="*/ 0 h 68"/>
                  <a:gd name="T8" fmla="*/ 0 w 69"/>
                  <a:gd name="T9" fmla="*/ 1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9" h="68">
                    <a:moveTo>
                      <a:pt x="0" y="34"/>
                    </a:moveTo>
                    <a:lnTo>
                      <a:pt x="34" y="68"/>
                    </a:lnTo>
                    <a:lnTo>
                      <a:pt x="69" y="34"/>
                    </a:lnTo>
                    <a:lnTo>
                      <a:pt x="34" y="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20" name="Freeform 611"/>
              <p:cNvSpPr>
                <a:spLocks/>
              </p:cNvSpPr>
              <p:nvPr/>
            </p:nvSpPr>
            <p:spPr bwMode="auto">
              <a:xfrm>
                <a:off x="7449" y="10906"/>
                <a:ext cx="39" cy="40"/>
              </a:xfrm>
              <a:custGeom>
                <a:avLst/>
                <a:gdLst>
                  <a:gd name="T0" fmla="*/ 0 w 69"/>
                  <a:gd name="T1" fmla="*/ 1 h 69"/>
                  <a:gd name="T2" fmla="*/ 1 w 69"/>
                  <a:gd name="T3" fmla="*/ 3 h 69"/>
                  <a:gd name="T4" fmla="*/ 2 w 69"/>
                  <a:gd name="T5" fmla="*/ 1 h 69"/>
                  <a:gd name="T6" fmla="*/ 1 w 69"/>
                  <a:gd name="T7" fmla="*/ 0 h 69"/>
                  <a:gd name="T8" fmla="*/ 0 w 69"/>
                  <a:gd name="T9" fmla="*/ 1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9" h="69">
                    <a:moveTo>
                      <a:pt x="0" y="34"/>
                    </a:moveTo>
                    <a:lnTo>
                      <a:pt x="34" y="69"/>
                    </a:lnTo>
                    <a:lnTo>
                      <a:pt x="69" y="34"/>
                    </a:lnTo>
                    <a:lnTo>
                      <a:pt x="34" y="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21" name="Freeform 612"/>
              <p:cNvSpPr>
                <a:spLocks/>
              </p:cNvSpPr>
              <p:nvPr/>
            </p:nvSpPr>
            <p:spPr bwMode="auto">
              <a:xfrm>
                <a:off x="7541" y="11258"/>
                <a:ext cx="39" cy="41"/>
              </a:xfrm>
              <a:custGeom>
                <a:avLst/>
                <a:gdLst>
                  <a:gd name="T0" fmla="*/ 0 w 69"/>
                  <a:gd name="T1" fmla="*/ 1 h 69"/>
                  <a:gd name="T2" fmla="*/ 1 w 69"/>
                  <a:gd name="T3" fmla="*/ 3 h 69"/>
                  <a:gd name="T4" fmla="*/ 2 w 69"/>
                  <a:gd name="T5" fmla="*/ 1 h 69"/>
                  <a:gd name="T6" fmla="*/ 1 w 69"/>
                  <a:gd name="T7" fmla="*/ 0 h 69"/>
                  <a:gd name="T8" fmla="*/ 0 w 69"/>
                  <a:gd name="T9" fmla="*/ 1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9" h="69">
                    <a:moveTo>
                      <a:pt x="0" y="34"/>
                    </a:moveTo>
                    <a:lnTo>
                      <a:pt x="34" y="69"/>
                    </a:lnTo>
                    <a:lnTo>
                      <a:pt x="69" y="34"/>
                    </a:lnTo>
                    <a:lnTo>
                      <a:pt x="34" y="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22" name="Freeform 613"/>
              <p:cNvSpPr>
                <a:spLocks/>
              </p:cNvSpPr>
              <p:nvPr/>
            </p:nvSpPr>
            <p:spPr bwMode="auto">
              <a:xfrm>
                <a:off x="7635" y="11236"/>
                <a:ext cx="39" cy="42"/>
              </a:xfrm>
              <a:custGeom>
                <a:avLst/>
                <a:gdLst>
                  <a:gd name="T0" fmla="*/ 0 w 69"/>
                  <a:gd name="T1" fmla="*/ 2 h 69"/>
                  <a:gd name="T2" fmla="*/ 1 w 69"/>
                  <a:gd name="T3" fmla="*/ 4 h 69"/>
                  <a:gd name="T4" fmla="*/ 2 w 69"/>
                  <a:gd name="T5" fmla="*/ 2 h 69"/>
                  <a:gd name="T6" fmla="*/ 1 w 69"/>
                  <a:gd name="T7" fmla="*/ 0 h 69"/>
                  <a:gd name="T8" fmla="*/ 0 w 69"/>
                  <a:gd name="T9" fmla="*/ 2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9" h="69">
                    <a:moveTo>
                      <a:pt x="0" y="35"/>
                    </a:moveTo>
                    <a:lnTo>
                      <a:pt x="35" y="69"/>
                    </a:lnTo>
                    <a:lnTo>
                      <a:pt x="69" y="35"/>
                    </a:lnTo>
                    <a:lnTo>
                      <a:pt x="35" y="0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23" name="Freeform 614"/>
              <p:cNvSpPr>
                <a:spLocks/>
              </p:cNvSpPr>
              <p:nvPr/>
            </p:nvSpPr>
            <p:spPr bwMode="auto">
              <a:xfrm>
                <a:off x="7727" y="11443"/>
                <a:ext cx="39" cy="40"/>
              </a:xfrm>
              <a:custGeom>
                <a:avLst/>
                <a:gdLst>
                  <a:gd name="T0" fmla="*/ 0 w 69"/>
                  <a:gd name="T1" fmla="*/ 1 h 69"/>
                  <a:gd name="T2" fmla="*/ 1 w 69"/>
                  <a:gd name="T3" fmla="*/ 3 h 69"/>
                  <a:gd name="T4" fmla="*/ 2 w 69"/>
                  <a:gd name="T5" fmla="*/ 1 h 69"/>
                  <a:gd name="T6" fmla="*/ 1 w 69"/>
                  <a:gd name="T7" fmla="*/ 0 h 69"/>
                  <a:gd name="T8" fmla="*/ 0 w 69"/>
                  <a:gd name="T9" fmla="*/ 1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9" h="69">
                    <a:moveTo>
                      <a:pt x="0" y="34"/>
                    </a:moveTo>
                    <a:lnTo>
                      <a:pt x="35" y="69"/>
                    </a:lnTo>
                    <a:lnTo>
                      <a:pt x="69" y="34"/>
                    </a:lnTo>
                    <a:lnTo>
                      <a:pt x="35" y="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24" name="Freeform 615"/>
              <p:cNvSpPr>
                <a:spLocks/>
              </p:cNvSpPr>
              <p:nvPr/>
            </p:nvSpPr>
            <p:spPr bwMode="auto">
              <a:xfrm>
                <a:off x="7820" y="11495"/>
                <a:ext cx="40" cy="40"/>
              </a:xfrm>
              <a:custGeom>
                <a:avLst/>
                <a:gdLst>
                  <a:gd name="T0" fmla="*/ 0 w 69"/>
                  <a:gd name="T1" fmla="*/ 1 h 69"/>
                  <a:gd name="T2" fmla="*/ 1 w 69"/>
                  <a:gd name="T3" fmla="*/ 3 h 69"/>
                  <a:gd name="T4" fmla="*/ 3 w 69"/>
                  <a:gd name="T5" fmla="*/ 1 h 69"/>
                  <a:gd name="T6" fmla="*/ 1 w 69"/>
                  <a:gd name="T7" fmla="*/ 0 h 69"/>
                  <a:gd name="T8" fmla="*/ 0 w 69"/>
                  <a:gd name="T9" fmla="*/ 1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9" h="69">
                    <a:moveTo>
                      <a:pt x="0" y="35"/>
                    </a:moveTo>
                    <a:lnTo>
                      <a:pt x="35" y="69"/>
                    </a:lnTo>
                    <a:lnTo>
                      <a:pt x="69" y="35"/>
                    </a:lnTo>
                    <a:lnTo>
                      <a:pt x="35" y="0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25" name="Freeform 616"/>
              <p:cNvSpPr>
                <a:spLocks/>
              </p:cNvSpPr>
              <p:nvPr/>
            </p:nvSpPr>
            <p:spPr bwMode="auto">
              <a:xfrm>
                <a:off x="7914" y="11431"/>
                <a:ext cx="38" cy="41"/>
              </a:xfrm>
              <a:custGeom>
                <a:avLst/>
                <a:gdLst>
                  <a:gd name="T0" fmla="*/ 0 w 69"/>
                  <a:gd name="T1" fmla="*/ 1 h 69"/>
                  <a:gd name="T2" fmla="*/ 1 w 69"/>
                  <a:gd name="T3" fmla="*/ 3 h 69"/>
                  <a:gd name="T4" fmla="*/ 2 w 69"/>
                  <a:gd name="T5" fmla="*/ 1 h 69"/>
                  <a:gd name="T6" fmla="*/ 1 w 69"/>
                  <a:gd name="T7" fmla="*/ 0 h 69"/>
                  <a:gd name="T8" fmla="*/ 0 w 69"/>
                  <a:gd name="T9" fmla="*/ 1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9" h="69">
                    <a:moveTo>
                      <a:pt x="0" y="35"/>
                    </a:moveTo>
                    <a:lnTo>
                      <a:pt x="35" y="69"/>
                    </a:lnTo>
                    <a:lnTo>
                      <a:pt x="69" y="35"/>
                    </a:lnTo>
                    <a:lnTo>
                      <a:pt x="35" y="0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26" name="Freeform 617"/>
              <p:cNvSpPr>
                <a:spLocks/>
              </p:cNvSpPr>
              <p:nvPr/>
            </p:nvSpPr>
            <p:spPr bwMode="auto">
              <a:xfrm>
                <a:off x="8007" y="11565"/>
                <a:ext cx="39" cy="41"/>
              </a:xfrm>
              <a:custGeom>
                <a:avLst/>
                <a:gdLst>
                  <a:gd name="T0" fmla="*/ 0 w 69"/>
                  <a:gd name="T1" fmla="*/ 1 h 69"/>
                  <a:gd name="T2" fmla="*/ 1 w 69"/>
                  <a:gd name="T3" fmla="*/ 3 h 69"/>
                  <a:gd name="T4" fmla="*/ 2 w 69"/>
                  <a:gd name="T5" fmla="*/ 1 h 69"/>
                  <a:gd name="T6" fmla="*/ 1 w 69"/>
                  <a:gd name="T7" fmla="*/ 0 h 69"/>
                  <a:gd name="T8" fmla="*/ 0 w 69"/>
                  <a:gd name="T9" fmla="*/ 1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9" h="69">
                    <a:moveTo>
                      <a:pt x="0" y="35"/>
                    </a:moveTo>
                    <a:lnTo>
                      <a:pt x="35" y="69"/>
                    </a:lnTo>
                    <a:lnTo>
                      <a:pt x="69" y="35"/>
                    </a:lnTo>
                    <a:lnTo>
                      <a:pt x="35" y="0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27" name="Freeform 618"/>
              <p:cNvSpPr>
                <a:spLocks/>
              </p:cNvSpPr>
              <p:nvPr/>
            </p:nvSpPr>
            <p:spPr bwMode="auto">
              <a:xfrm>
                <a:off x="8099" y="11506"/>
                <a:ext cx="39" cy="40"/>
              </a:xfrm>
              <a:custGeom>
                <a:avLst/>
                <a:gdLst>
                  <a:gd name="T0" fmla="*/ 0 w 69"/>
                  <a:gd name="T1" fmla="*/ 1 h 69"/>
                  <a:gd name="T2" fmla="*/ 1 w 69"/>
                  <a:gd name="T3" fmla="*/ 3 h 69"/>
                  <a:gd name="T4" fmla="*/ 2 w 69"/>
                  <a:gd name="T5" fmla="*/ 1 h 69"/>
                  <a:gd name="T6" fmla="*/ 1 w 69"/>
                  <a:gd name="T7" fmla="*/ 0 h 69"/>
                  <a:gd name="T8" fmla="*/ 0 w 69"/>
                  <a:gd name="T9" fmla="*/ 1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9" h="69">
                    <a:moveTo>
                      <a:pt x="0" y="35"/>
                    </a:moveTo>
                    <a:lnTo>
                      <a:pt x="35" y="69"/>
                    </a:lnTo>
                    <a:lnTo>
                      <a:pt x="69" y="35"/>
                    </a:lnTo>
                    <a:lnTo>
                      <a:pt x="35" y="0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28" name="Freeform 619"/>
              <p:cNvSpPr>
                <a:spLocks/>
              </p:cNvSpPr>
              <p:nvPr/>
            </p:nvSpPr>
            <p:spPr bwMode="auto">
              <a:xfrm>
                <a:off x="8193" y="11467"/>
                <a:ext cx="39" cy="40"/>
              </a:xfrm>
              <a:custGeom>
                <a:avLst/>
                <a:gdLst>
                  <a:gd name="T0" fmla="*/ 0 w 69"/>
                  <a:gd name="T1" fmla="*/ 1 h 69"/>
                  <a:gd name="T2" fmla="*/ 1 w 69"/>
                  <a:gd name="T3" fmla="*/ 3 h 69"/>
                  <a:gd name="T4" fmla="*/ 2 w 69"/>
                  <a:gd name="T5" fmla="*/ 1 h 69"/>
                  <a:gd name="T6" fmla="*/ 1 w 69"/>
                  <a:gd name="T7" fmla="*/ 0 h 69"/>
                  <a:gd name="T8" fmla="*/ 0 w 69"/>
                  <a:gd name="T9" fmla="*/ 1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9" h="69">
                    <a:moveTo>
                      <a:pt x="0" y="34"/>
                    </a:moveTo>
                    <a:lnTo>
                      <a:pt x="35" y="69"/>
                    </a:lnTo>
                    <a:lnTo>
                      <a:pt x="69" y="34"/>
                    </a:lnTo>
                    <a:lnTo>
                      <a:pt x="35" y="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29" name="Freeform 620"/>
              <p:cNvSpPr>
                <a:spLocks/>
              </p:cNvSpPr>
              <p:nvPr/>
            </p:nvSpPr>
            <p:spPr bwMode="auto">
              <a:xfrm>
                <a:off x="8285" y="11570"/>
                <a:ext cx="40" cy="40"/>
              </a:xfrm>
              <a:custGeom>
                <a:avLst/>
                <a:gdLst>
                  <a:gd name="T0" fmla="*/ 0 w 68"/>
                  <a:gd name="T1" fmla="*/ 1 h 69"/>
                  <a:gd name="T2" fmla="*/ 1 w 68"/>
                  <a:gd name="T3" fmla="*/ 3 h 69"/>
                  <a:gd name="T4" fmla="*/ 3 w 68"/>
                  <a:gd name="T5" fmla="*/ 1 h 69"/>
                  <a:gd name="T6" fmla="*/ 1 w 68"/>
                  <a:gd name="T7" fmla="*/ 0 h 69"/>
                  <a:gd name="T8" fmla="*/ 0 w 68"/>
                  <a:gd name="T9" fmla="*/ 1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8" h="69">
                    <a:moveTo>
                      <a:pt x="0" y="35"/>
                    </a:moveTo>
                    <a:lnTo>
                      <a:pt x="34" y="69"/>
                    </a:lnTo>
                    <a:lnTo>
                      <a:pt x="68" y="35"/>
                    </a:lnTo>
                    <a:lnTo>
                      <a:pt x="34" y="0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30" name="Freeform 621"/>
              <p:cNvSpPr>
                <a:spLocks/>
              </p:cNvSpPr>
              <p:nvPr/>
            </p:nvSpPr>
            <p:spPr bwMode="auto">
              <a:xfrm>
                <a:off x="8379" y="11560"/>
                <a:ext cx="39" cy="42"/>
              </a:xfrm>
              <a:custGeom>
                <a:avLst/>
                <a:gdLst>
                  <a:gd name="T0" fmla="*/ 0 w 68"/>
                  <a:gd name="T1" fmla="*/ 2 h 69"/>
                  <a:gd name="T2" fmla="*/ 1 w 68"/>
                  <a:gd name="T3" fmla="*/ 4 h 69"/>
                  <a:gd name="T4" fmla="*/ 2 w 68"/>
                  <a:gd name="T5" fmla="*/ 2 h 69"/>
                  <a:gd name="T6" fmla="*/ 1 w 68"/>
                  <a:gd name="T7" fmla="*/ 0 h 69"/>
                  <a:gd name="T8" fmla="*/ 0 w 68"/>
                  <a:gd name="T9" fmla="*/ 2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8" h="69">
                    <a:moveTo>
                      <a:pt x="0" y="35"/>
                    </a:moveTo>
                    <a:lnTo>
                      <a:pt x="34" y="69"/>
                    </a:lnTo>
                    <a:lnTo>
                      <a:pt x="68" y="35"/>
                    </a:lnTo>
                    <a:lnTo>
                      <a:pt x="34" y="0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31" name="Freeform 622"/>
              <p:cNvSpPr>
                <a:spLocks/>
              </p:cNvSpPr>
              <p:nvPr/>
            </p:nvSpPr>
            <p:spPr bwMode="auto">
              <a:xfrm>
                <a:off x="8471" y="11580"/>
                <a:ext cx="39" cy="42"/>
              </a:xfrm>
              <a:custGeom>
                <a:avLst/>
                <a:gdLst>
                  <a:gd name="T0" fmla="*/ 0 w 68"/>
                  <a:gd name="T1" fmla="*/ 2 h 68"/>
                  <a:gd name="T2" fmla="*/ 1 w 68"/>
                  <a:gd name="T3" fmla="*/ 4 h 68"/>
                  <a:gd name="T4" fmla="*/ 2 w 68"/>
                  <a:gd name="T5" fmla="*/ 2 h 68"/>
                  <a:gd name="T6" fmla="*/ 1 w 68"/>
                  <a:gd name="T7" fmla="*/ 0 h 68"/>
                  <a:gd name="T8" fmla="*/ 0 w 68"/>
                  <a:gd name="T9" fmla="*/ 2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8" h="68">
                    <a:moveTo>
                      <a:pt x="0" y="34"/>
                    </a:moveTo>
                    <a:lnTo>
                      <a:pt x="34" y="68"/>
                    </a:lnTo>
                    <a:lnTo>
                      <a:pt x="68" y="34"/>
                    </a:lnTo>
                    <a:lnTo>
                      <a:pt x="34" y="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32" name="Freeform 623"/>
              <p:cNvSpPr>
                <a:spLocks/>
              </p:cNvSpPr>
              <p:nvPr/>
            </p:nvSpPr>
            <p:spPr bwMode="auto">
              <a:xfrm>
                <a:off x="8564" y="11611"/>
                <a:ext cx="40" cy="41"/>
              </a:xfrm>
              <a:custGeom>
                <a:avLst/>
                <a:gdLst>
                  <a:gd name="T0" fmla="*/ 0 w 69"/>
                  <a:gd name="T1" fmla="*/ 1 h 69"/>
                  <a:gd name="T2" fmla="*/ 1 w 69"/>
                  <a:gd name="T3" fmla="*/ 3 h 69"/>
                  <a:gd name="T4" fmla="*/ 3 w 69"/>
                  <a:gd name="T5" fmla="*/ 1 h 69"/>
                  <a:gd name="T6" fmla="*/ 1 w 69"/>
                  <a:gd name="T7" fmla="*/ 0 h 69"/>
                  <a:gd name="T8" fmla="*/ 0 w 69"/>
                  <a:gd name="T9" fmla="*/ 1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9" h="69">
                    <a:moveTo>
                      <a:pt x="0" y="35"/>
                    </a:moveTo>
                    <a:lnTo>
                      <a:pt x="34" y="69"/>
                    </a:lnTo>
                    <a:lnTo>
                      <a:pt x="69" y="35"/>
                    </a:lnTo>
                    <a:lnTo>
                      <a:pt x="34" y="0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33" name="Freeform 624"/>
              <p:cNvSpPr>
                <a:spLocks/>
              </p:cNvSpPr>
              <p:nvPr/>
            </p:nvSpPr>
            <p:spPr bwMode="auto">
              <a:xfrm>
                <a:off x="8657" y="11576"/>
                <a:ext cx="39" cy="40"/>
              </a:xfrm>
              <a:custGeom>
                <a:avLst/>
                <a:gdLst>
                  <a:gd name="T0" fmla="*/ 0 w 69"/>
                  <a:gd name="T1" fmla="*/ 1 h 69"/>
                  <a:gd name="T2" fmla="*/ 1 w 69"/>
                  <a:gd name="T3" fmla="*/ 3 h 69"/>
                  <a:gd name="T4" fmla="*/ 2 w 69"/>
                  <a:gd name="T5" fmla="*/ 1 h 69"/>
                  <a:gd name="T6" fmla="*/ 1 w 69"/>
                  <a:gd name="T7" fmla="*/ 0 h 69"/>
                  <a:gd name="T8" fmla="*/ 0 w 69"/>
                  <a:gd name="T9" fmla="*/ 1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9" h="69">
                    <a:moveTo>
                      <a:pt x="0" y="35"/>
                    </a:moveTo>
                    <a:lnTo>
                      <a:pt x="34" y="69"/>
                    </a:lnTo>
                    <a:lnTo>
                      <a:pt x="69" y="35"/>
                    </a:lnTo>
                    <a:lnTo>
                      <a:pt x="34" y="0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34" name="Freeform 625"/>
              <p:cNvSpPr>
                <a:spLocks/>
              </p:cNvSpPr>
              <p:nvPr/>
            </p:nvSpPr>
            <p:spPr bwMode="auto">
              <a:xfrm>
                <a:off x="8750" y="11826"/>
                <a:ext cx="40" cy="41"/>
              </a:xfrm>
              <a:custGeom>
                <a:avLst/>
                <a:gdLst>
                  <a:gd name="T0" fmla="*/ 0 w 69"/>
                  <a:gd name="T1" fmla="*/ 1 h 69"/>
                  <a:gd name="T2" fmla="*/ 1 w 69"/>
                  <a:gd name="T3" fmla="*/ 3 h 69"/>
                  <a:gd name="T4" fmla="*/ 3 w 69"/>
                  <a:gd name="T5" fmla="*/ 1 h 69"/>
                  <a:gd name="T6" fmla="*/ 1 w 69"/>
                  <a:gd name="T7" fmla="*/ 0 h 69"/>
                  <a:gd name="T8" fmla="*/ 0 w 69"/>
                  <a:gd name="T9" fmla="*/ 1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9" h="69">
                    <a:moveTo>
                      <a:pt x="0" y="34"/>
                    </a:moveTo>
                    <a:lnTo>
                      <a:pt x="34" y="69"/>
                    </a:lnTo>
                    <a:lnTo>
                      <a:pt x="69" y="34"/>
                    </a:lnTo>
                    <a:lnTo>
                      <a:pt x="34" y="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35" name="Freeform 626"/>
              <p:cNvSpPr>
                <a:spLocks/>
              </p:cNvSpPr>
              <p:nvPr/>
            </p:nvSpPr>
            <p:spPr bwMode="auto">
              <a:xfrm>
                <a:off x="8843" y="11641"/>
                <a:ext cx="39" cy="41"/>
              </a:xfrm>
              <a:custGeom>
                <a:avLst/>
                <a:gdLst>
                  <a:gd name="T0" fmla="*/ 0 w 69"/>
                  <a:gd name="T1" fmla="*/ 1 h 69"/>
                  <a:gd name="T2" fmla="*/ 1 w 69"/>
                  <a:gd name="T3" fmla="*/ 3 h 69"/>
                  <a:gd name="T4" fmla="*/ 2 w 69"/>
                  <a:gd name="T5" fmla="*/ 1 h 69"/>
                  <a:gd name="T6" fmla="*/ 1 w 69"/>
                  <a:gd name="T7" fmla="*/ 0 h 69"/>
                  <a:gd name="T8" fmla="*/ 0 w 69"/>
                  <a:gd name="T9" fmla="*/ 1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9" h="69">
                    <a:moveTo>
                      <a:pt x="0" y="34"/>
                    </a:moveTo>
                    <a:lnTo>
                      <a:pt x="34" y="69"/>
                    </a:lnTo>
                    <a:lnTo>
                      <a:pt x="69" y="34"/>
                    </a:lnTo>
                    <a:lnTo>
                      <a:pt x="34" y="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36" name="Freeform 627"/>
              <p:cNvSpPr>
                <a:spLocks/>
              </p:cNvSpPr>
              <p:nvPr/>
            </p:nvSpPr>
            <p:spPr bwMode="auto">
              <a:xfrm>
                <a:off x="8937" y="11714"/>
                <a:ext cx="38" cy="42"/>
              </a:xfrm>
              <a:custGeom>
                <a:avLst/>
                <a:gdLst>
                  <a:gd name="T0" fmla="*/ 0 w 69"/>
                  <a:gd name="T1" fmla="*/ 2 h 68"/>
                  <a:gd name="T2" fmla="*/ 1 w 69"/>
                  <a:gd name="T3" fmla="*/ 4 h 68"/>
                  <a:gd name="T4" fmla="*/ 2 w 69"/>
                  <a:gd name="T5" fmla="*/ 2 h 68"/>
                  <a:gd name="T6" fmla="*/ 1 w 69"/>
                  <a:gd name="T7" fmla="*/ 0 h 68"/>
                  <a:gd name="T8" fmla="*/ 0 w 69"/>
                  <a:gd name="T9" fmla="*/ 2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9" h="68">
                    <a:moveTo>
                      <a:pt x="0" y="34"/>
                    </a:moveTo>
                    <a:lnTo>
                      <a:pt x="34" y="68"/>
                    </a:lnTo>
                    <a:lnTo>
                      <a:pt x="69" y="34"/>
                    </a:lnTo>
                    <a:lnTo>
                      <a:pt x="34" y="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37" name="Freeform 628"/>
              <p:cNvSpPr>
                <a:spLocks/>
              </p:cNvSpPr>
              <p:nvPr/>
            </p:nvSpPr>
            <p:spPr bwMode="auto">
              <a:xfrm>
                <a:off x="9030" y="11725"/>
                <a:ext cx="38" cy="40"/>
              </a:xfrm>
              <a:custGeom>
                <a:avLst/>
                <a:gdLst>
                  <a:gd name="T0" fmla="*/ 0 w 69"/>
                  <a:gd name="T1" fmla="*/ 1 h 69"/>
                  <a:gd name="T2" fmla="*/ 1 w 69"/>
                  <a:gd name="T3" fmla="*/ 3 h 69"/>
                  <a:gd name="T4" fmla="*/ 2 w 69"/>
                  <a:gd name="T5" fmla="*/ 1 h 69"/>
                  <a:gd name="T6" fmla="*/ 1 w 69"/>
                  <a:gd name="T7" fmla="*/ 0 h 69"/>
                  <a:gd name="T8" fmla="*/ 0 w 69"/>
                  <a:gd name="T9" fmla="*/ 1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9" h="69">
                    <a:moveTo>
                      <a:pt x="0" y="34"/>
                    </a:moveTo>
                    <a:lnTo>
                      <a:pt x="34" y="69"/>
                    </a:lnTo>
                    <a:lnTo>
                      <a:pt x="69" y="34"/>
                    </a:lnTo>
                    <a:lnTo>
                      <a:pt x="34" y="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38" name="Freeform 629"/>
              <p:cNvSpPr>
                <a:spLocks/>
              </p:cNvSpPr>
              <p:nvPr/>
            </p:nvSpPr>
            <p:spPr bwMode="auto">
              <a:xfrm>
                <a:off x="9123" y="11823"/>
                <a:ext cx="39" cy="41"/>
              </a:xfrm>
              <a:custGeom>
                <a:avLst/>
                <a:gdLst>
                  <a:gd name="T0" fmla="*/ 0 w 69"/>
                  <a:gd name="T1" fmla="*/ 1 h 69"/>
                  <a:gd name="T2" fmla="*/ 1 w 69"/>
                  <a:gd name="T3" fmla="*/ 3 h 69"/>
                  <a:gd name="T4" fmla="*/ 2 w 69"/>
                  <a:gd name="T5" fmla="*/ 1 h 69"/>
                  <a:gd name="T6" fmla="*/ 1 w 69"/>
                  <a:gd name="T7" fmla="*/ 0 h 69"/>
                  <a:gd name="T8" fmla="*/ 0 w 69"/>
                  <a:gd name="T9" fmla="*/ 1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9" h="69">
                    <a:moveTo>
                      <a:pt x="0" y="35"/>
                    </a:moveTo>
                    <a:lnTo>
                      <a:pt x="35" y="69"/>
                    </a:lnTo>
                    <a:lnTo>
                      <a:pt x="69" y="35"/>
                    </a:lnTo>
                    <a:lnTo>
                      <a:pt x="35" y="0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39" name="Freeform 630"/>
              <p:cNvSpPr>
                <a:spLocks/>
              </p:cNvSpPr>
              <p:nvPr/>
            </p:nvSpPr>
            <p:spPr bwMode="auto">
              <a:xfrm>
                <a:off x="9215" y="11869"/>
                <a:ext cx="39" cy="40"/>
              </a:xfrm>
              <a:custGeom>
                <a:avLst/>
                <a:gdLst>
                  <a:gd name="T0" fmla="*/ 0 w 69"/>
                  <a:gd name="T1" fmla="*/ 1 h 69"/>
                  <a:gd name="T2" fmla="*/ 1 w 69"/>
                  <a:gd name="T3" fmla="*/ 3 h 69"/>
                  <a:gd name="T4" fmla="*/ 2 w 69"/>
                  <a:gd name="T5" fmla="*/ 1 h 69"/>
                  <a:gd name="T6" fmla="*/ 1 w 69"/>
                  <a:gd name="T7" fmla="*/ 0 h 69"/>
                  <a:gd name="T8" fmla="*/ 0 w 69"/>
                  <a:gd name="T9" fmla="*/ 1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9" h="69">
                    <a:moveTo>
                      <a:pt x="0" y="34"/>
                    </a:moveTo>
                    <a:lnTo>
                      <a:pt x="34" y="69"/>
                    </a:lnTo>
                    <a:lnTo>
                      <a:pt x="69" y="34"/>
                    </a:lnTo>
                    <a:lnTo>
                      <a:pt x="34" y="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40" name="Freeform 631"/>
              <p:cNvSpPr>
                <a:spLocks/>
              </p:cNvSpPr>
              <p:nvPr/>
            </p:nvSpPr>
            <p:spPr bwMode="auto">
              <a:xfrm>
                <a:off x="9309" y="11788"/>
                <a:ext cx="39" cy="40"/>
              </a:xfrm>
              <a:custGeom>
                <a:avLst/>
                <a:gdLst>
                  <a:gd name="T0" fmla="*/ 0 w 69"/>
                  <a:gd name="T1" fmla="*/ 1 h 69"/>
                  <a:gd name="T2" fmla="*/ 1 w 69"/>
                  <a:gd name="T3" fmla="*/ 3 h 69"/>
                  <a:gd name="T4" fmla="*/ 2 w 69"/>
                  <a:gd name="T5" fmla="*/ 1 h 69"/>
                  <a:gd name="T6" fmla="*/ 1 w 69"/>
                  <a:gd name="T7" fmla="*/ 0 h 69"/>
                  <a:gd name="T8" fmla="*/ 0 w 69"/>
                  <a:gd name="T9" fmla="*/ 1 h 6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9" h="69">
                    <a:moveTo>
                      <a:pt x="0" y="35"/>
                    </a:moveTo>
                    <a:lnTo>
                      <a:pt x="35" y="69"/>
                    </a:lnTo>
                    <a:lnTo>
                      <a:pt x="69" y="35"/>
                    </a:lnTo>
                    <a:lnTo>
                      <a:pt x="35" y="0"/>
                    </a:lnTo>
                    <a:lnTo>
                      <a:pt x="0" y="35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41" name="Freeform 632"/>
              <p:cNvSpPr>
                <a:spLocks/>
              </p:cNvSpPr>
              <p:nvPr/>
            </p:nvSpPr>
            <p:spPr bwMode="auto">
              <a:xfrm>
                <a:off x="9401" y="11719"/>
                <a:ext cx="40" cy="42"/>
              </a:xfrm>
              <a:custGeom>
                <a:avLst/>
                <a:gdLst>
                  <a:gd name="T0" fmla="*/ 0 w 69"/>
                  <a:gd name="T1" fmla="*/ 2 h 68"/>
                  <a:gd name="T2" fmla="*/ 1 w 69"/>
                  <a:gd name="T3" fmla="*/ 4 h 68"/>
                  <a:gd name="T4" fmla="*/ 3 w 69"/>
                  <a:gd name="T5" fmla="*/ 2 h 68"/>
                  <a:gd name="T6" fmla="*/ 1 w 69"/>
                  <a:gd name="T7" fmla="*/ 0 h 68"/>
                  <a:gd name="T8" fmla="*/ 0 w 69"/>
                  <a:gd name="T9" fmla="*/ 2 h 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9" h="68">
                    <a:moveTo>
                      <a:pt x="0" y="34"/>
                    </a:moveTo>
                    <a:lnTo>
                      <a:pt x="35" y="68"/>
                    </a:lnTo>
                    <a:lnTo>
                      <a:pt x="69" y="34"/>
                    </a:lnTo>
                    <a:lnTo>
                      <a:pt x="35" y="0"/>
                    </a:lnTo>
                    <a:lnTo>
                      <a:pt x="0" y="34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42" name="Freeform 633"/>
              <p:cNvSpPr>
                <a:spLocks/>
              </p:cNvSpPr>
              <p:nvPr/>
            </p:nvSpPr>
            <p:spPr bwMode="auto">
              <a:xfrm>
                <a:off x="6519" y="10039"/>
                <a:ext cx="39" cy="40"/>
              </a:xfrm>
              <a:custGeom>
                <a:avLst/>
                <a:gdLst>
                  <a:gd name="T0" fmla="*/ 0 w 69"/>
                  <a:gd name="T1" fmla="*/ 3 h 69"/>
                  <a:gd name="T2" fmla="*/ 1 w 69"/>
                  <a:gd name="T3" fmla="*/ 0 h 69"/>
                  <a:gd name="T4" fmla="*/ 2 w 69"/>
                  <a:gd name="T5" fmla="*/ 3 h 69"/>
                  <a:gd name="T6" fmla="*/ 0 w 69"/>
                  <a:gd name="T7" fmla="*/ 3 h 6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" h="69">
                    <a:moveTo>
                      <a:pt x="0" y="69"/>
                    </a:moveTo>
                    <a:lnTo>
                      <a:pt x="35" y="0"/>
                    </a:lnTo>
                    <a:lnTo>
                      <a:pt x="69" y="69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43" name="Freeform 634"/>
              <p:cNvSpPr>
                <a:spLocks/>
              </p:cNvSpPr>
              <p:nvPr/>
            </p:nvSpPr>
            <p:spPr bwMode="auto">
              <a:xfrm>
                <a:off x="6611" y="9862"/>
                <a:ext cx="39" cy="42"/>
              </a:xfrm>
              <a:custGeom>
                <a:avLst/>
                <a:gdLst>
                  <a:gd name="T0" fmla="*/ 0 w 69"/>
                  <a:gd name="T1" fmla="*/ 4 h 69"/>
                  <a:gd name="T2" fmla="*/ 1 w 69"/>
                  <a:gd name="T3" fmla="*/ 0 h 69"/>
                  <a:gd name="T4" fmla="*/ 2 w 69"/>
                  <a:gd name="T5" fmla="*/ 4 h 69"/>
                  <a:gd name="T6" fmla="*/ 0 w 69"/>
                  <a:gd name="T7" fmla="*/ 4 h 6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" h="69">
                    <a:moveTo>
                      <a:pt x="0" y="69"/>
                    </a:moveTo>
                    <a:lnTo>
                      <a:pt x="35" y="0"/>
                    </a:lnTo>
                    <a:lnTo>
                      <a:pt x="69" y="69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44" name="Freeform 635"/>
              <p:cNvSpPr>
                <a:spLocks/>
              </p:cNvSpPr>
              <p:nvPr/>
            </p:nvSpPr>
            <p:spPr bwMode="auto">
              <a:xfrm>
                <a:off x="6704" y="9867"/>
                <a:ext cx="40" cy="41"/>
              </a:xfrm>
              <a:custGeom>
                <a:avLst/>
                <a:gdLst>
                  <a:gd name="T0" fmla="*/ 0 w 68"/>
                  <a:gd name="T1" fmla="*/ 3 h 69"/>
                  <a:gd name="T2" fmla="*/ 1 w 68"/>
                  <a:gd name="T3" fmla="*/ 0 h 69"/>
                  <a:gd name="T4" fmla="*/ 3 w 68"/>
                  <a:gd name="T5" fmla="*/ 3 h 69"/>
                  <a:gd name="T6" fmla="*/ 0 w 68"/>
                  <a:gd name="T7" fmla="*/ 3 h 6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8" h="69">
                    <a:moveTo>
                      <a:pt x="0" y="69"/>
                    </a:moveTo>
                    <a:lnTo>
                      <a:pt x="34" y="0"/>
                    </a:lnTo>
                    <a:lnTo>
                      <a:pt x="68" y="69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45" name="Freeform 636"/>
              <p:cNvSpPr>
                <a:spLocks/>
              </p:cNvSpPr>
              <p:nvPr/>
            </p:nvSpPr>
            <p:spPr bwMode="auto">
              <a:xfrm>
                <a:off x="6797" y="9756"/>
                <a:ext cx="39" cy="41"/>
              </a:xfrm>
              <a:custGeom>
                <a:avLst/>
                <a:gdLst>
                  <a:gd name="T0" fmla="*/ 0 w 68"/>
                  <a:gd name="T1" fmla="*/ 3 h 69"/>
                  <a:gd name="T2" fmla="*/ 1 w 68"/>
                  <a:gd name="T3" fmla="*/ 0 h 69"/>
                  <a:gd name="T4" fmla="*/ 2 w 68"/>
                  <a:gd name="T5" fmla="*/ 3 h 69"/>
                  <a:gd name="T6" fmla="*/ 0 w 68"/>
                  <a:gd name="T7" fmla="*/ 3 h 6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8" h="69">
                    <a:moveTo>
                      <a:pt x="0" y="69"/>
                    </a:moveTo>
                    <a:lnTo>
                      <a:pt x="34" y="0"/>
                    </a:lnTo>
                    <a:lnTo>
                      <a:pt x="68" y="69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46" name="Freeform 637"/>
              <p:cNvSpPr>
                <a:spLocks/>
              </p:cNvSpPr>
              <p:nvPr/>
            </p:nvSpPr>
            <p:spPr bwMode="auto">
              <a:xfrm>
                <a:off x="6890" y="9631"/>
                <a:ext cx="40" cy="41"/>
              </a:xfrm>
              <a:custGeom>
                <a:avLst/>
                <a:gdLst>
                  <a:gd name="T0" fmla="*/ 0 w 69"/>
                  <a:gd name="T1" fmla="*/ 3 h 69"/>
                  <a:gd name="T2" fmla="*/ 1 w 69"/>
                  <a:gd name="T3" fmla="*/ 0 h 69"/>
                  <a:gd name="T4" fmla="*/ 3 w 69"/>
                  <a:gd name="T5" fmla="*/ 3 h 69"/>
                  <a:gd name="T6" fmla="*/ 0 w 69"/>
                  <a:gd name="T7" fmla="*/ 3 h 6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" h="69">
                    <a:moveTo>
                      <a:pt x="0" y="69"/>
                    </a:moveTo>
                    <a:lnTo>
                      <a:pt x="34" y="0"/>
                    </a:lnTo>
                    <a:lnTo>
                      <a:pt x="69" y="69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47" name="Freeform 638"/>
              <p:cNvSpPr>
                <a:spLocks/>
              </p:cNvSpPr>
              <p:nvPr/>
            </p:nvSpPr>
            <p:spPr bwMode="auto">
              <a:xfrm>
                <a:off x="6982" y="9665"/>
                <a:ext cx="40" cy="40"/>
              </a:xfrm>
              <a:custGeom>
                <a:avLst/>
                <a:gdLst>
                  <a:gd name="T0" fmla="*/ 0 w 68"/>
                  <a:gd name="T1" fmla="*/ 3 h 68"/>
                  <a:gd name="T2" fmla="*/ 1 w 68"/>
                  <a:gd name="T3" fmla="*/ 0 h 68"/>
                  <a:gd name="T4" fmla="*/ 3 w 68"/>
                  <a:gd name="T5" fmla="*/ 3 h 68"/>
                  <a:gd name="T6" fmla="*/ 0 w 68"/>
                  <a:gd name="T7" fmla="*/ 3 h 6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8" h="68">
                    <a:moveTo>
                      <a:pt x="0" y="68"/>
                    </a:moveTo>
                    <a:lnTo>
                      <a:pt x="34" y="0"/>
                    </a:lnTo>
                    <a:lnTo>
                      <a:pt x="68" y="68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48" name="Freeform 639"/>
              <p:cNvSpPr>
                <a:spLocks/>
              </p:cNvSpPr>
              <p:nvPr/>
            </p:nvSpPr>
            <p:spPr bwMode="auto">
              <a:xfrm>
                <a:off x="7077" y="9602"/>
                <a:ext cx="38" cy="41"/>
              </a:xfrm>
              <a:custGeom>
                <a:avLst/>
                <a:gdLst>
                  <a:gd name="T0" fmla="*/ 0 w 69"/>
                  <a:gd name="T1" fmla="*/ 3 h 69"/>
                  <a:gd name="T2" fmla="*/ 1 w 69"/>
                  <a:gd name="T3" fmla="*/ 0 h 69"/>
                  <a:gd name="T4" fmla="*/ 2 w 69"/>
                  <a:gd name="T5" fmla="*/ 3 h 69"/>
                  <a:gd name="T6" fmla="*/ 0 w 69"/>
                  <a:gd name="T7" fmla="*/ 3 h 6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" h="69">
                    <a:moveTo>
                      <a:pt x="0" y="69"/>
                    </a:moveTo>
                    <a:lnTo>
                      <a:pt x="34" y="0"/>
                    </a:lnTo>
                    <a:lnTo>
                      <a:pt x="69" y="69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49" name="Freeform 640"/>
              <p:cNvSpPr>
                <a:spLocks/>
              </p:cNvSpPr>
              <p:nvPr/>
            </p:nvSpPr>
            <p:spPr bwMode="auto">
              <a:xfrm>
                <a:off x="7169" y="9777"/>
                <a:ext cx="39" cy="41"/>
              </a:xfrm>
              <a:custGeom>
                <a:avLst/>
                <a:gdLst>
                  <a:gd name="T0" fmla="*/ 0 w 69"/>
                  <a:gd name="T1" fmla="*/ 3 h 69"/>
                  <a:gd name="T2" fmla="*/ 1 w 69"/>
                  <a:gd name="T3" fmla="*/ 0 h 69"/>
                  <a:gd name="T4" fmla="*/ 2 w 69"/>
                  <a:gd name="T5" fmla="*/ 3 h 69"/>
                  <a:gd name="T6" fmla="*/ 0 w 69"/>
                  <a:gd name="T7" fmla="*/ 3 h 6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" h="69">
                    <a:moveTo>
                      <a:pt x="0" y="69"/>
                    </a:moveTo>
                    <a:lnTo>
                      <a:pt x="34" y="0"/>
                    </a:lnTo>
                    <a:lnTo>
                      <a:pt x="69" y="69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50" name="Freeform 641"/>
              <p:cNvSpPr>
                <a:spLocks/>
              </p:cNvSpPr>
              <p:nvPr/>
            </p:nvSpPr>
            <p:spPr bwMode="auto">
              <a:xfrm>
                <a:off x="7263" y="9568"/>
                <a:ext cx="38" cy="41"/>
              </a:xfrm>
              <a:custGeom>
                <a:avLst/>
                <a:gdLst>
                  <a:gd name="T0" fmla="*/ 0 w 69"/>
                  <a:gd name="T1" fmla="*/ 3 h 69"/>
                  <a:gd name="T2" fmla="*/ 1 w 69"/>
                  <a:gd name="T3" fmla="*/ 0 h 69"/>
                  <a:gd name="T4" fmla="*/ 2 w 69"/>
                  <a:gd name="T5" fmla="*/ 3 h 69"/>
                  <a:gd name="T6" fmla="*/ 0 w 69"/>
                  <a:gd name="T7" fmla="*/ 3 h 6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" h="69">
                    <a:moveTo>
                      <a:pt x="0" y="69"/>
                    </a:moveTo>
                    <a:lnTo>
                      <a:pt x="34" y="0"/>
                    </a:lnTo>
                    <a:lnTo>
                      <a:pt x="69" y="69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51" name="Freeform 642"/>
              <p:cNvSpPr>
                <a:spLocks/>
              </p:cNvSpPr>
              <p:nvPr/>
            </p:nvSpPr>
            <p:spPr bwMode="auto">
              <a:xfrm>
                <a:off x="7355" y="9784"/>
                <a:ext cx="39" cy="40"/>
              </a:xfrm>
              <a:custGeom>
                <a:avLst/>
                <a:gdLst>
                  <a:gd name="T0" fmla="*/ 0 w 69"/>
                  <a:gd name="T1" fmla="*/ 3 h 69"/>
                  <a:gd name="T2" fmla="*/ 1 w 69"/>
                  <a:gd name="T3" fmla="*/ 0 h 69"/>
                  <a:gd name="T4" fmla="*/ 2 w 69"/>
                  <a:gd name="T5" fmla="*/ 3 h 69"/>
                  <a:gd name="T6" fmla="*/ 0 w 69"/>
                  <a:gd name="T7" fmla="*/ 3 h 6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" h="69">
                    <a:moveTo>
                      <a:pt x="0" y="69"/>
                    </a:moveTo>
                    <a:lnTo>
                      <a:pt x="34" y="0"/>
                    </a:lnTo>
                    <a:lnTo>
                      <a:pt x="69" y="69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52" name="Freeform 643"/>
              <p:cNvSpPr>
                <a:spLocks/>
              </p:cNvSpPr>
              <p:nvPr/>
            </p:nvSpPr>
            <p:spPr bwMode="auto">
              <a:xfrm>
                <a:off x="7449" y="9684"/>
                <a:ext cx="39" cy="42"/>
              </a:xfrm>
              <a:custGeom>
                <a:avLst/>
                <a:gdLst>
                  <a:gd name="T0" fmla="*/ 0 w 69"/>
                  <a:gd name="T1" fmla="*/ 4 h 69"/>
                  <a:gd name="T2" fmla="*/ 1 w 69"/>
                  <a:gd name="T3" fmla="*/ 0 h 69"/>
                  <a:gd name="T4" fmla="*/ 2 w 69"/>
                  <a:gd name="T5" fmla="*/ 4 h 69"/>
                  <a:gd name="T6" fmla="*/ 0 w 69"/>
                  <a:gd name="T7" fmla="*/ 4 h 6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" h="69">
                    <a:moveTo>
                      <a:pt x="0" y="69"/>
                    </a:moveTo>
                    <a:lnTo>
                      <a:pt x="34" y="0"/>
                    </a:lnTo>
                    <a:lnTo>
                      <a:pt x="69" y="69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53" name="Freeform 644"/>
              <p:cNvSpPr>
                <a:spLocks/>
              </p:cNvSpPr>
              <p:nvPr/>
            </p:nvSpPr>
            <p:spPr bwMode="auto">
              <a:xfrm>
                <a:off x="7541" y="9749"/>
                <a:ext cx="39" cy="41"/>
              </a:xfrm>
              <a:custGeom>
                <a:avLst/>
                <a:gdLst>
                  <a:gd name="T0" fmla="*/ 0 w 69"/>
                  <a:gd name="T1" fmla="*/ 3 h 69"/>
                  <a:gd name="T2" fmla="*/ 1 w 69"/>
                  <a:gd name="T3" fmla="*/ 0 h 69"/>
                  <a:gd name="T4" fmla="*/ 2 w 69"/>
                  <a:gd name="T5" fmla="*/ 3 h 69"/>
                  <a:gd name="T6" fmla="*/ 0 w 69"/>
                  <a:gd name="T7" fmla="*/ 3 h 6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" h="69">
                    <a:moveTo>
                      <a:pt x="0" y="69"/>
                    </a:moveTo>
                    <a:lnTo>
                      <a:pt x="34" y="0"/>
                    </a:lnTo>
                    <a:lnTo>
                      <a:pt x="69" y="69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54" name="Freeform 645"/>
              <p:cNvSpPr>
                <a:spLocks/>
              </p:cNvSpPr>
              <p:nvPr/>
            </p:nvSpPr>
            <p:spPr bwMode="auto">
              <a:xfrm>
                <a:off x="7635" y="9601"/>
                <a:ext cx="39" cy="42"/>
              </a:xfrm>
              <a:custGeom>
                <a:avLst/>
                <a:gdLst>
                  <a:gd name="T0" fmla="*/ 0 w 69"/>
                  <a:gd name="T1" fmla="*/ 4 h 69"/>
                  <a:gd name="T2" fmla="*/ 1 w 69"/>
                  <a:gd name="T3" fmla="*/ 0 h 69"/>
                  <a:gd name="T4" fmla="*/ 2 w 69"/>
                  <a:gd name="T5" fmla="*/ 4 h 69"/>
                  <a:gd name="T6" fmla="*/ 0 w 69"/>
                  <a:gd name="T7" fmla="*/ 4 h 6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" h="69">
                    <a:moveTo>
                      <a:pt x="0" y="69"/>
                    </a:moveTo>
                    <a:lnTo>
                      <a:pt x="35" y="0"/>
                    </a:lnTo>
                    <a:lnTo>
                      <a:pt x="69" y="69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55" name="Freeform 646"/>
              <p:cNvSpPr>
                <a:spLocks/>
              </p:cNvSpPr>
              <p:nvPr/>
            </p:nvSpPr>
            <p:spPr bwMode="auto">
              <a:xfrm>
                <a:off x="7727" y="9683"/>
                <a:ext cx="39" cy="41"/>
              </a:xfrm>
              <a:custGeom>
                <a:avLst/>
                <a:gdLst>
                  <a:gd name="T0" fmla="*/ 0 w 69"/>
                  <a:gd name="T1" fmla="*/ 3 h 68"/>
                  <a:gd name="T2" fmla="*/ 1 w 69"/>
                  <a:gd name="T3" fmla="*/ 0 h 68"/>
                  <a:gd name="T4" fmla="*/ 2 w 69"/>
                  <a:gd name="T5" fmla="*/ 3 h 68"/>
                  <a:gd name="T6" fmla="*/ 0 w 69"/>
                  <a:gd name="T7" fmla="*/ 3 h 6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" h="68">
                    <a:moveTo>
                      <a:pt x="0" y="68"/>
                    </a:moveTo>
                    <a:lnTo>
                      <a:pt x="35" y="0"/>
                    </a:lnTo>
                    <a:lnTo>
                      <a:pt x="69" y="68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56" name="Freeform 647"/>
              <p:cNvSpPr>
                <a:spLocks/>
              </p:cNvSpPr>
              <p:nvPr/>
            </p:nvSpPr>
            <p:spPr bwMode="auto">
              <a:xfrm>
                <a:off x="7820" y="9790"/>
                <a:ext cx="40" cy="41"/>
              </a:xfrm>
              <a:custGeom>
                <a:avLst/>
                <a:gdLst>
                  <a:gd name="T0" fmla="*/ 0 w 69"/>
                  <a:gd name="T1" fmla="*/ 3 h 68"/>
                  <a:gd name="T2" fmla="*/ 1 w 69"/>
                  <a:gd name="T3" fmla="*/ 0 h 68"/>
                  <a:gd name="T4" fmla="*/ 3 w 69"/>
                  <a:gd name="T5" fmla="*/ 3 h 68"/>
                  <a:gd name="T6" fmla="*/ 0 w 69"/>
                  <a:gd name="T7" fmla="*/ 3 h 6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" h="68">
                    <a:moveTo>
                      <a:pt x="0" y="68"/>
                    </a:moveTo>
                    <a:lnTo>
                      <a:pt x="35" y="0"/>
                    </a:lnTo>
                    <a:lnTo>
                      <a:pt x="69" y="68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57" name="Freeform 648"/>
              <p:cNvSpPr>
                <a:spLocks/>
              </p:cNvSpPr>
              <p:nvPr/>
            </p:nvSpPr>
            <p:spPr bwMode="auto">
              <a:xfrm>
                <a:off x="7914" y="9816"/>
                <a:ext cx="38" cy="40"/>
              </a:xfrm>
              <a:custGeom>
                <a:avLst/>
                <a:gdLst>
                  <a:gd name="T0" fmla="*/ 0 w 69"/>
                  <a:gd name="T1" fmla="*/ 3 h 69"/>
                  <a:gd name="T2" fmla="*/ 1 w 69"/>
                  <a:gd name="T3" fmla="*/ 0 h 69"/>
                  <a:gd name="T4" fmla="*/ 2 w 69"/>
                  <a:gd name="T5" fmla="*/ 3 h 69"/>
                  <a:gd name="T6" fmla="*/ 0 w 69"/>
                  <a:gd name="T7" fmla="*/ 3 h 6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" h="69">
                    <a:moveTo>
                      <a:pt x="0" y="69"/>
                    </a:moveTo>
                    <a:lnTo>
                      <a:pt x="35" y="0"/>
                    </a:lnTo>
                    <a:lnTo>
                      <a:pt x="69" y="69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58" name="Freeform 649"/>
              <p:cNvSpPr>
                <a:spLocks/>
              </p:cNvSpPr>
              <p:nvPr/>
            </p:nvSpPr>
            <p:spPr bwMode="auto">
              <a:xfrm>
                <a:off x="8007" y="9664"/>
                <a:ext cx="39" cy="41"/>
              </a:xfrm>
              <a:custGeom>
                <a:avLst/>
                <a:gdLst>
                  <a:gd name="T0" fmla="*/ 0 w 69"/>
                  <a:gd name="T1" fmla="*/ 3 h 69"/>
                  <a:gd name="T2" fmla="*/ 1 w 69"/>
                  <a:gd name="T3" fmla="*/ 0 h 69"/>
                  <a:gd name="T4" fmla="*/ 2 w 69"/>
                  <a:gd name="T5" fmla="*/ 3 h 69"/>
                  <a:gd name="T6" fmla="*/ 0 w 69"/>
                  <a:gd name="T7" fmla="*/ 3 h 6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" h="69">
                    <a:moveTo>
                      <a:pt x="0" y="69"/>
                    </a:moveTo>
                    <a:lnTo>
                      <a:pt x="35" y="0"/>
                    </a:lnTo>
                    <a:lnTo>
                      <a:pt x="69" y="69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59" name="Freeform 650"/>
              <p:cNvSpPr>
                <a:spLocks/>
              </p:cNvSpPr>
              <p:nvPr/>
            </p:nvSpPr>
            <p:spPr bwMode="auto">
              <a:xfrm>
                <a:off x="8099" y="9539"/>
                <a:ext cx="39" cy="42"/>
              </a:xfrm>
              <a:custGeom>
                <a:avLst/>
                <a:gdLst>
                  <a:gd name="T0" fmla="*/ 0 w 69"/>
                  <a:gd name="T1" fmla="*/ 4 h 68"/>
                  <a:gd name="T2" fmla="*/ 1 w 69"/>
                  <a:gd name="T3" fmla="*/ 0 h 68"/>
                  <a:gd name="T4" fmla="*/ 2 w 69"/>
                  <a:gd name="T5" fmla="*/ 4 h 68"/>
                  <a:gd name="T6" fmla="*/ 0 w 69"/>
                  <a:gd name="T7" fmla="*/ 4 h 6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" h="68">
                    <a:moveTo>
                      <a:pt x="0" y="68"/>
                    </a:moveTo>
                    <a:lnTo>
                      <a:pt x="35" y="0"/>
                    </a:lnTo>
                    <a:lnTo>
                      <a:pt x="69" y="68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60" name="Freeform 651"/>
              <p:cNvSpPr>
                <a:spLocks/>
              </p:cNvSpPr>
              <p:nvPr/>
            </p:nvSpPr>
            <p:spPr bwMode="auto">
              <a:xfrm>
                <a:off x="8193" y="9638"/>
                <a:ext cx="39" cy="40"/>
              </a:xfrm>
              <a:custGeom>
                <a:avLst/>
                <a:gdLst>
                  <a:gd name="T0" fmla="*/ 0 w 69"/>
                  <a:gd name="T1" fmla="*/ 3 h 69"/>
                  <a:gd name="T2" fmla="*/ 1 w 69"/>
                  <a:gd name="T3" fmla="*/ 0 h 69"/>
                  <a:gd name="T4" fmla="*/ 2 w 69"/>
                  <a:gd name="T5" fmla="*/ 3 h 69"/>
                  <a:gd name="T6" fmla="*/ 0 w 69"/>
                  <a:gd name="T7" fmla="*/ 3 h 6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" h="69">
                    <a:moveTo>
                      <a:pt x="0" y="69"/>
                    </a:moveTo>
                    <a:lnTo>
                      <a:pt x="35" y="0"/>
                    </a:lnTo>
                    <a:lnTo>
                      <a:pt x="69" y="69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61" name="Freeform 652"/>
              <p:cNvSpPr>
                <a:spLocks/>
              </p:cNvSpPr>
              <p:nvPr/>
            </p:nvSpPr>
            <p:spPr bwMode="auto">
              <a:xfrm>
                <a:off x="8285" y="9534"/>
                <a:ext cx="40" cy="41"/>
              </a:xfrm>
              <a:custGeom>
                <a:avLst/>
                <a:gdLst>
                  <a:gd name="T0" fmla="*/ 0 w 68"/>
                  <a:gd name="T1" fmla="*/ 3 h 69"/>
                  <a:gd name="T2" fmla="*/ 1 w 68"/>
                  <a:gd name="T3" fmla="*/ 0 h 69"/>
                  <a:gd name="T4" fmla="*/ 3 w 68"/>
                  <a:gd name="T5" fmla="*/ 3 h 69"/>
                  <a:gd name="T6" fmla="*/ 0 w 68"/>
                  <a:gd name="T7" fmla="*/ 3 h 6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8" h="69">
                    <a:moveTo>
                      <a:pt x="0" y="69"/>
                    </a:moveTo>
                    <a:lnTo>
                      <a:pt x="34" y="0"/>
                    </a:lnTo>
                    <a:lnTo>
                      <a:pt x="68" y="69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62" name="Freeform 653"/>
              <p:cNvSpPr>
                <a:spLocks/>
              </p:cNvSpPr>
              <p:nvPr/>
            </p:nvSpPr>
            <p:spPr bwMode="auto">
              <a:xfrm>
                <a:off x="8379" y="9429"/>
                <a:ext cx="39" cy="40"/>
              </a:xfrm>
              <a:custGeom>
                <a:avLst/>
                <a:gdLst>
                  <a:gd name="T0" fmla="*/ 0 w 68"/>
                  <a:gd name="T1" fmla="*/ 3 h 68"/>
                  <a:gd name="T2" fmla="*/ 1 w 68"/>
                  <a:gd name="T3" fmla="*/ 0 h 68"/>
                  <a:gd name="T4" fmla="*/ 2 w 68"/>
                  <a:gd name="T5" fmla="*/ 3 h 68"/>
                  <a:gd name="T6" fmla="*/ 0 w 68"/>
                  <a:gd name="T7" fmla="*/ 3 h 6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8" h="68">
                    <a:moveTo>
                      <a:pt x="0" y="68"/>
                    </a:moveTo>
                    <a:lnTo>
                      <a:pt x="34" y="0"/>
                    </a:lnTo>
                    <a:lnTo>
                      <a:pt x="68" y="68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63" name="Freeform 654"/>
              <p:cNvSpPr>
                <a:spLocks/>
              </p:cNvSpPr>
              <p:nvPr/>
            </p:nvSpPr>
            <p:spPr bwMode="auto">
              <a:xfrm>
                <a:off x="8471" y="9381"/>
                <a:ext cx="39" cy="40"/>
              </a:xfrm>
              <a:custGeom>
                <a:avLst/>
                <a:gdLst>
                  <a:gd name="T0" fmla="*/ 0 w 68"/>
                  <a:gd name="T1" fmla="*/ 3 h 69"/>
                  <a:gd name="T2" fmla="*/ 1 w 68"/>
                  <a:gd name="T3" fmla="*/ 0 h 69"/>
                  <a:gd name="T4" fmla="*/ 2 w 68"/>
                  <a:gd name="T5" fmla="*/ 3 h 69"/>
                  <a:gd name="T6" fmla="*/ 0 w 68"/>
                  <a:gd name="T7" fmla="*/ 3 h 6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8" h="69">
                    <a:moveTo>
                      <a:pt x="0" y="69"/>
                    </a:moveTo>
                    <a:lnTo>
                      <a:pt x="34" y="0"/>
                    </a:lnTo>
                    <a:lnTo>
                      <a:pt x="68" y="69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64" name="Freeform 655"/>
              <p:cNvSpPr>
                <a:spLocks/>
              </p:cNvSpPr>
              <p:nvPr/>
            </p:nvSpPr>
            <p:spPr bwMode="auto">
              <a:xfrm>
                <a:off x="8564" y="9168"/>
                <a:ext cx="40" cy="41"/>
              </a:xfrm>
              <a:custGeom>
                <a:avLst/>
                <a:gdLst>
                  <a:gd name="T0" fmla="*/ 0 w 69"/>
                  <a:gd name="T1" fmla="*/ 3 h 69"/>
                  <a:gd name="T2" fmla="*/ 1 w 69"/>
                  <a:gd name="T3" fmla="*/ 0 h 69"/>
                  <a:gd name="T4" fmla="*/ 3 w 69"/>
                  <a:gd name="T5" fmla="*/ 3 h 69"/>
                  <a:gd name="T6" fmla="*/ 0 w 69"/>
                  <a:gd name="T7" fmla="*/ 3 h 6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" h="69">
                    <a:moveTo>
                      <a:pt x="0" y="69"/>
                    </a:moveTo>
                    <a:lnTo>
                      <a:pt x="34" y="0"/>
                    </a:lnTo>
                    <a:lnTo>
                      <a:pt x="69" y="69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65" name="Freeform 656"/>
              <p:cNvSpPr>
                <a:spLocks/>
              </p:cNvSpPr>
              <p:nvPr/>
            </p:nvSpPr>
            <p:spPr bwMode="auto">
              <a:xfrm>
                <a:off x="8657" y="9141"/>
                <a:ext cx="39" cy="42"/>
              </a:xfrm>
              <a:custGeom>
                <a:avLst/>
                <a:gdLst>
                  <a:gd name="T0" fmla="*/ 0 w 69"/>
                  <a:gd name="T1" fmla="*/ 4 h 69"/>
                  <a:gd name="T2" fmla="*/ 1 w 69"/>
                  <a:gd name="T3" fmla="*/ 0 h 69"/>
                  <a:gd name="T4" fmla="*/ 2 w 69"/>
                  <a:gd name="T5" fmla="*/ 4 h 69"/>
                  <a:gd name="T6" fmla="*/ 0 w 69"/>
                  <a:gd name="T7" fmla="*/ 4 h 6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" h="69">
                    <a:moveTo>
                      <a:pt x="0" y="69"/>
                    </a:moveTo>
                    <a:lnTo>
                      <a:pt x="34" y="0"/>
                    </a:lnTo>
                    <a:lnTo>
                      <a:pt x="69" y="69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66" name="Freeform 657"/>
              <p:cNvSpPr>
                <a:spLocks/>
              </p:cNvSpPr>
              <p:nvPr/>
            </p:nvSpPr>
            <p:spPr bwMode="auto">
              <a:xfrm>
                <a:off x="8750" y="9174"/>
                <a:ext cx="40" cy="42"/>
              </a:xfrm>
              <a:custGeom>
                <a:avLst/>
                <a:gdLst>
                  <a:gd name="T0" fmla="*/ 0 w 69"/>
                  <a:gd name="T1" fmla="*/ 4 h 68"/>
                  <a:gd name="T2" fmla="*/ 1 w 69"/>
                  <a:gd name="T3" fmla="*/ 0 h 68"/>
                  <a:gd name="T4" fmla="*/ 3 w 69"/>
                  <a:gd name="T5" fmla="*/ 4 h 68"/>
                  <a:gd name="T6" fmla="*/ 0 w 69"/>
                  <a:gd name="T7" fmla="*/ 4 h 6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" h="68">
                    <a:moveTo>
                      <a:pt x="0" y="68"/>
                    </a:moveTo>
                    <a:lnTo>
                      <a:pt x="34" y="0"/>
                    </a:lnTo>
                    <a:lnTo>
                      <a:pt x="69" y="68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67" name="Freeform 658"/>
              <p:cNvSpPr>
                <a:spLocks/>
              </p:cNvSpPr>
              <p:nvPr/>
            </p:nvSpPr>
            <p:spPr bwMode="auto">
              <a:xfrm>
                <a:off x="8843" y="9166"/>
                <a:ext cx="39" cy="40"/>
              </a:xfrm>
              <a:custGeom>
                <a:avLst/>
                <a:gdLst>
                  <a:gd name="T0" fmla="*/ 0 w 69"/>
                  <a:gd name="T1" fmla="*/ 3 h 68"/>
                  <a:gd name="T2" fmla="*/ 1 w 69"/>
                  <a:gd name="T3" fmla="*/ 0 h 68"/>
                  <a:gd name="T4" fmla="*/ 2 w 69"/>
                  <a:gd name="T5" fmla="*/ 3 h 68"/>
                  <a:gd name="T6" fmla="*/ 0 w 69"/>
                  <a:gd name="T7" fmla="*/ 3 h 6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" h="68">
                    <a:moveTo>
                      <a:pt x="0" y="68"/>
                    </a:moveTo>
                    <a:lnTo>
                      <a:pt x="34" y="0"/>
                    </a:lnTo>
                    <a:lnTo>
                      <a:pt x="69" y="68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68" name="Freeform 659"/>
              <p:cNvSpPr>
                <a:spLocks/>
              </p:cNvSpPr>
              <p:nvPr/>
            </p:nvSpPr>
            <p:spPr bwMode="auto">
              <a:xfrm>
                <a:off x="8937" y="9190"/>
                <a:ext cx="38" cy="40"/>
              </a:xfrm>
              <a:custGeom>
                <a:avLst/>
                <a:gdLst>
                  <a:gd name="T0" fmla="*/ 0 w 69"/>
                  <a:gd name="T1" fmla="*/ 3 h 69"/>
                  <a:gd name="T2" fmla="*/ 1 w 69"/>
                  <a:gd name="T3" fmla="*/ 0 h 69"/>
                  <a:gd name="T4" fmla="*/ 2 w 69"/>
                  <a:gd name="T5" fmla="*/ 3 h 69"/>
                  <a:gd name="T6" fmla="*/ 0 w 69"/>
                  <a:gd name="T7" fmla="*/ 3 h 6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" h="69">
                    <a:moveTo>
                      <a:pt x="0" y="69"/>
                    </a:moveTo>
                    <a:lnTo>
                      <a:pt x="34" y="0"/>
                    </a:lnTo>
                    <a:lnTo>
                      <a:pt x="69" y="69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69" name="Freeform 660"/>
              <p:cNvSpPr>
                <a:spLocks/>
              </p:cNvSpPr>
              <p:nvPr/>
            </p:nvSpPr>
            <p:spPr bwMode="auto">
              <a:xfrm>
                <a:off x="9030" y="9229"/>
                <a:ext cx="38" cy="40"/>
              </a:xfrm>
              <a:custGeom>
                <a:avLst/>
                <a:gdLst>
                  <a:gd name="T0" fmla="*/ 0 w 69"/>
                  <a:gd name="T1" fmla="*/ 3 h 69"/>
                  <a:gd name="T2" fmla="*/ 1 w 69"/>
                  <a:gd name="T3" fmla="*/ 0 h 69"/>
                  <a:gd name="T4" fmla="*/ 2 w 69"/>
                  <a:gd name="T5" fmla="*/ 3 h 69"/>
                  <a:gd name="T6" fmla="*/ 0 w 69"/>
                  <a:gd name="T7" fmla="*/ 3 h 6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" h="69">
                    <a:moveTo>
                      <a:pt x="0" y="69"/>
                    </a:moveTo>
                    <a:lnTo>
                      <a:pt x="34" y="0"/>
                    </a:lnTo>
                    <a:lnTo>
                      <a:pt x="69" y="69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70" name="Freeform 661"/>
              <p:cNvSpPr>
                <a:spLocks/>
              </p:cNvSpPr>
              <p:nvPr/>
            </p:nvSpPr>
            <p:spPr bwMode="auto">
              <a:xfrm>
                <a:off x="9123" y="9283"/>
                <a:ext cx="39" cy="41"/>
              </a:xfrm>
              <a:custGeom>
                <a:avLst/>
                <a:gdLst>
                  <a:gd name="T0" fmla="*/ 0 w 69"/>
                  <a:gd name="T1" fmla="*/ 3 h 69"/>
                  <a:gd name="T2" fmla="*/ 1 w 69"/>
                  <a:gd name="T3" fmla="*/ 0 h 69"/>
                  <a:gd name="T4" fmla="*/ 2 w 69"/>
                  <a:gd name="T5" fmla="*/ 3 h 69"/>
                  <a:gd name="T6" fmla="*/ 0 w 69"/>
                  <a:gd name="T7" fmla="*/ 3 h 6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" h="69">
                    <a:moveTo>
                      <a:pt x="0" y="69"/>
                    </a:moveTo>
                    <a:lnTo>
                      <a:pt x="35" y="0"/>
                    </a:lnTo>
                    <a:lnTo>
                      <a:pt x="69" y="69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71" name="Freeform 662"/>
              <p:cNvSpPr>
                <a:spLocks/>
              </p:cNvSpPr>
              <p:nvPr/>
            </p:nvSpPr>
            <p:spPr bwMode="auto">
              <a:xfrm>
                <a:off x="9215" y="9249"/>
                <a:ext cx="39" cy="41"/>
              </a:xfrm>
              <a:custGeom>
                <a:avLst/>
                <a:gdLst>
                  <a:gd name="T0" fmla="*/ 0 w 69"/>
                  <a:gd name="T1" fmla="*/ 3 h 69"/>
                  <a:gd name="T2" fmla="*/ 1 w 69"/>
                  <a:gd name="T3" fmla="*/ 0 h 69"/>
                  <a:gd name="T4" fmla="*/ 2 w 69"/>
                  <a:gd name="T5" fmla="*/ 3 h 69"/>
                  <a:gd name="T6" fmla="*/ 0 w 69"/>
                  <a:gd name="T7" fmla="*/ 3 h 6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" h="69">
                    <a:moveTo>
                      <a:pt x="0" y="69"/>
                    </a:moveTo>
                    <a:lnTo>
                      <a:pt x="34" y="0"/>
                    </a:lnTo>
                    <a:lnTo>
                      <a:pt x="69" y="69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72" name="Freeform 663"/>
              <p:cNvSpPr>
                <a:spLocks/>
              </p:cNvSpPr>
              <p:nvPr/>
            </p:nvSpPr>
            <p:spPr bwMode="auto">
              <a:xfrm>
                <a:off x="9309" y="9452"/>
                <a:ext cx="39" cy="41"/>
              </a:xfrm>
              <a:custGeom>
                <a:avLst/>
                <a:gdLst>
                  <a:gd name="T0" fmla="*/ 0 w 69"/>
                  <a:gd name="T1" fmla="*/ 3 h 68"/>
                  <a:gd name="T2" fmla="*/ 1 w 69"/>
                  <a:gd name="T3" fmla="*/ 0 h 68"/>
                  <a:gd name="T4" fmla="*/ 2 w 69"/>
                  <a:gd name="T5" fmla="*/ 3 h 68"/>
                  <a:gd name="T6" fmla="*/ 0 w 69"/>
                  <a:gd name="T7" fmla="*/ 3 h 6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" h="68">
                    <a:moveTo>
                      <a:pt x="0" y="68"/>
                    </a:moveTo>
                    <a:lnTo>
                      <a:pt x="35" y="0"/>
                    </a:lnTo>
                    <a:lnTo>
                      <a:pt x="69" y="68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73" name="Freeform 664"/>
              <p:cNvSpPr>
                <a:spLocks/>
              </p:cNvSpPr>
              <p:nvPr/>
            </p:nvSpPr>
            <p:spPr bwMode="auto">
              <a:xfrm>
                <a:off x="9401" y="9544"/>
                <a:ext cx="40" cy="41"/>
              </a:xfrm>
              <a:custGeom>
                <a:avLst/>
                <a:gdLst>
                  <a:gd name="T0" fmla="*/ 0 w 69"/>
                  <a:gd name="T1" fmla="*/ 3 h 69"/>
                  <a:gd name="T2" fmla="*/ 1 w 69"/>
                  <a:gd name="T3" fmla="*/ 0 h 69"/>
                  <a:gd name="T4" fmla="*/ 3 w 69"/>
                  <a:gd name="T5" fmla="*/ 3 h 69"/>
                  <a:gd name="T6" fmla="*/ 0 w 69"/>
                  <a:gd name="T7" fmla="*/ 3 h 6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" h="69">
                    <a:moveTo>
                      <a:pt x="0" y="69"/>
                    </a:moveTo>
                    <a:lnTo>
                      <a:pt x="35" y="0"/>
                    </a:lnTo>
                    <a:lnTo>
                      <a:pt x="69" y="69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74" name="Freeform 665"/>
              <p:cNvSpPr>
                <a:spLocks/>
              </p:cNvSpPr>
              <p:nvPr/>
            </p:nvSpPr>
            <p:spPr bwMode="auto">
              <a:xfrm>
                <a:off x="9495" y="9679"/>
                <a:ext cx="39" cy="42"/>
              </a:xfrm>
              <a:custGeom>
                <a:avLst/>
                <a:gdLst>
                  <a:gd name="T0" fmla="*/ 0 w 69"/>
                  <a:gd name="T1" fmla="*/ 4 h 69"/>
                  <a:gd name="T2" fmla="*/ 1 w 69"/>
                  <a:gd name="T3" fmla="*/ 0 h 69"/>
                  <a:gd name="T4" fmla="*/ 2 w 69"/>
                  <a:gd name="T5" fmla="*/ 4 h 69"/>
                  <a:gd name="T6" fmla="*/ 0 w 69"/>
                  <a:gd name="T7" fmla="*/ 4 h 6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" h="69">
                    <a:moveTo>
                      <a:pt x="0" y="69"/>
                    </a:moveTo>
                    <a:lnTo>
                      <a:pt x="35" y="0"/>
                    </a:lnTo>
                    <a:lnTo>
                      <a:pt x="69" y="69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75" name="Freeform 666"/>
              <p:cNvSpPr>
                <a:spLocks/>
              </p:cNvSpPr>
              <p:nvPr/>
            </p:nvSpPr>
            <p:spPr bwMode="auto">
              <a:xfrm>
                <a:off x="6519" y="9995"/>
                <a:ext cx="39" cy="40"/>
              </a:xfrm>
              <a:custGeom>
                <a:avLst/>
                <a:gdLst>
                  <a:gd name="T0" fmla="*/ 0 w 69"/>
                  <a:gd name="T1" fmla="*/ 0 h 69"/>
                  <a:gd name="T2" fmla="*/ 1 w 69"/>
                  <a:gd name="T3" fmla="*/ 3 h 69"/>
                  <a:gd name="T4" fmla="*/ 2 w 69"/>
                  <a:gd name="T5" fmla="*/ 0 h 69"/>
                  <a:gd name="T6" fmla="*/ 0 w 69"/>
                  <a:gd name="T7" fmla="*/ 0 h 6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" h="69">
                    <a:moveTo>
                      <a:pt x="0" y="0"/>
                    </a:moveTo>
                    <a:lnTo>
                      <a:pt x="35" y="69"/>
                    </a:lnTo>
                    <a:lnTo>
                      <a:pt x="6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76" name="Freeform 667"/>
              <p:cNvSpPr>
                <a:spLocks/>
              </p:cNvSpPr>
              <p:nvPr/>
            </p:nvSpPr>
            <p:spPr bwMode="auto">
              <a:xfrm>
                <a:off x="6611" y="9981"/>
                <a:ext cx="39" cy="41"/>
              </a:xfrm>
              <a:custGeom>
                <a:avLst/>
                <a:gdLst>
                  <a:gd name="T0" fmla="*/ 0 w 69"/>
                  <a:gd name="T1" fmla="*/ 0 h 69"/>
                  <a:gd name="T2" fmla="*/ 1 w 69"/>
                  <a:gd name="T3" fmla="*/ 3 h 69"/>
                  <a:gd name="T4" fmla="*/ 2 w 69"/>
                  <a:gd name="T5" fmla="*/ 0 h 69"/>
                  <a:gd name="T6" fmla="*/ 0 w 69"/>
                  <a:gd name="T7" fmla="*/ 0 h 6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" h="69">
                    <a:moveTo>
                      <a:pt x="0" y="0"/>
                    </a:moveTo>
                    <a:lnTo>
                      <a:pt x="35" y="69"/>
                    </a:lnTo>
                    <a:lnTo>
                      <a:pt x="6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77" name="Freeform 668"/>
              <p:cNvSpPr>
                <a:spLocks/>
              </p:cNvSpPr>
              <p:nvPr/>
            </p:nvSpPr>
            <p:spPr bwMode="auto">
              <a:xfrm>
                <a:off x="6704" y="9736"/>
                <a:ext cx="40" cy="41"/>
              </a:xfrm>
              <a:custGeom>
                <a:avLst/>
                <a:gdLst>
                  <a:gd name="T0" fmla="*/ 0 w 68"/>
                  <a:gd name="T1" fmla="*/ 0 h 69"/>
                  <a:gd name="T2" fmla="*/ 1 w 68"/>
                  <a:gd name="T3" fmla="*/ 3 h 69"/>
                  <a:gd name="T4" fmla="*/ 3 w 68"/>
                  <a:gd name="T5" fmla="*/ 0 h 69"/>
                  <a:gd name="T6" fmla="*/ 0 w 68"/>
                  <a:gd name="T7" fmla="*/ 0 h 6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8" h="69">
                    <a:moveTo>
                      <a:pt x="0" y="0"/>
                    </a:moveTo>
                    <a:lnTo>
                      <a:pt x="34" y="69"/>
                    </a:lnTo>
                    <a:lnTo>
                      <a:pt x="6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78" name="Freeform 669"/>
              <p:cNvSpPr>
                <a:spLocks/>
              </p:cNvSpPr>
              <p:nvPr/>
            </p:nvSpPr>
            <p:spPr bwMode="auto">
              <a:xfrm>
                <a:off x="6797" y="9915"/>
                <a:ext cx="39" cy="42"/>
              </a:xfrm>
              <a:custGeom>
                <a:avLst/>
                <a:gdLst>
                  <a:gd name="T0" fmla="*/ 0 w 68"/>
                  <a:gd name="T1" fmla="*/ 0 h 69"/>
                  <a:gd name="T2" fmla="*/ 1 w 68"/>
                  <a:gd name="T3" fmla="*/ 4 h 69"/>
                  <a:gd name="T4" fmla="*/ 2 w 68"/>
                  <a:gd name="T5" fmla="*/ 0 h 69"/>
                  <a:gd name="T6" fmla="*/ 0 w 68"/>
                  <a:gd name="T7" fmla="*/ 0 h 6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8" h="69">
                    <a:moveTo>
                      <a:pt x="0" y="0"/>
                    </a:moveTo>
                    <a:lnTo>
                      <a:pt x="34" y="69"/>
                    </a:lnTo>
                    <a:lnTo>
                      <a:pt x="6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79" name="Freeform 670"/>
              <p:cNvSpPr>
                <a:spLocks/>
              </p:cNvSpPr>
              <p:nvPr/>
            </p:nvSpPr>
            <p:spPr bwMode="auto">
              <a:xfrm>
                <a:off x="6890" y="9973"/>
                <a:ext cx="40" cy="42"/>
              </a:xfrm>
              <a:custGeom>
                <a:avLst/>
                <a:gdLst>
                  <a:gd name="T0" fmla="*/ 0 w 69"/>
                  <a:gd name="T1" fmla="*/ 0 h 69"/>
                  <a:gd name="T2" fmla="*/ 1 w 69"/>
                  <a:gd name="T3" fmla="*/ 4 h 69"/>
                  <a:gd name="T4" fmla="*/ 3 w 69"/>
                  <a:gd name="T5" fmla="*/ 0 h 69"/>
                  <a:gd name="T6" fmla="*/ 0 w 69"/>
                  <a:gd name="T7" fmla="*/ 0 h 6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" h="69">
                    <a:moveTo>
                      <a:pt x="0" y="0"/>
                    </a:moveTo>
                    <a:lnTo>
                      <a:pt x="34" y="69"/>
                    </a:lnTo>
                    <a:lnTo>
                      <a:pt x="6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80" name="Freeform 671"/>
              <p:cNvSpPr>
                <a:spLocks/>
              </p:cNvSpPr>
              <p:nvPr/>
            </p:nvSpPr>
            <p:spPr bwMode="auto">
              <a:xfrm>
                <a:off x="6982" y="10099"/>
                <a:ext cx="40" cy="41"/>
              </a:xfrm>
              <a:custGeom>
                <a:avLst/>
                <a:gdLst>
                  <a:gd name="T0" fmla="*/ 0 w 68"/>
                  <a:gd name="T1" fmla="*/ 0 h 69"/>
                  <a:gd name="T2" fmla="*/ 1 w 68"/>
                  <a:gd name="T3" fmla="*/ 3 h 69"/>
                  <a:gd name="T4" fmla="*/ 3 w 68"/>
                  <a:gd name="T5" fmla="*/ 0 h 69"/>
                  <a:gd name="T6" fmla="*/ 0 w 68"/>
                  <a:gd name="T7" fmla="*/ 0 h 6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8" h="69">
                    <a:moveTo>
                      <a:pt x="0" y="0"/>
                    </a:moveTo>
                    <a:lnTo>
                      <a:pt x="34" y="69"/>
                    </a:lnTo>
                    <a:lnTo>
                      <a:pt x="6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81" name="Freeform 672"/>
              <p:cNvSpPr>
                <a:spLocks/>
              </p:cNvSpPr>
              <p:nvPr/>
            </p:nvSpPr>
            <p:spPr bwMode="auto">
              <a:xfrm>
                <a:off x="7077" y="10234"/>
                <a:ext cx="38" cy="42"/>
              </a:xfrm>
              <a:custGeom>
                <a:avLst/>
                <a:gdLst>
                  <a:gd name="T0" fmla="*/ 0 w 69"/>
                  <a:gd name="T1" fmla="*/ 0 h 69"/>
                  <a:gd name="T2" fmla="*/ 1 w 69"/>
                  <a:gd name="T3" fmla="*/ 4 h 69"/>
                  <a:gd name="T4" fmla="*/ 2 w 69"/>
                  <a:gd name="T5" fmla="*/ 0 h 69"/>
                  <a:gd name="T6" fmla="*/ 0 w 69"/>
                  <a:gd name="T7" fmla="*/ 0 h 6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" h="69">
                    <a:moveTo>
                      <a:pt x="0" y="0"/>
                    </a:moveTo>
                    <a:lnTo>
                      <a:pt x="34" y="69"/>
                    </a:lnTo>
                    <a:lnTo>
                      <a:pt x="6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82" name="Freeform 673"/>
              <p:cNvSpPr>
                <a:spLocks/>
              </p:cNvSpPr>
              <p:nvPr/>
            </p:nvSpPr>
            <p:spPr bwMode="auto">
              <a:xfrm>
                <a:off x="7169" y="10111"/>
                <a:ext cx="39" cy="40"/>
              </a:xfrm>
              <a:custGeom>
                <a:avLst/>
                <a:gdLst>
                  <a:gd name="T0" fmla="*/ 0 w 69"/>
                  <a:gd name="T1" fmla="*/ 0 h 69"/>
                  <a:gd name="T2" fmla="*/ 1 w 69"/>
                  <a:gd name="T3" fmla="*/ 3 h 69"/>
                  <a:gd name="T4" fmla="*/ 2 w 69"/>
                  <a:gd name="T5" fmla="*/ 0 h 69"/>
                  <a:gd name="T6" fmla="*/ 0 w 69"/>
                  <a:gd name="T7" fmla="*/ 0 h 6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" h="69">
                    <a:moveTo>
                      <a:pt x="0" y="0"/>
                    </a:moveTo>
                    <a:lnTo>
                      <a:pt x="34" y="69"/>
                    </a:lnTo>
                    <a:lnTo>
                      <a:pt x="6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83" name="Freeform 674"/>
              <p:cNvSpPr>
                <a:spLocks/>
              </p:cNvSpPr>
              <p:nvPr/>
            </p:nvSpPr>
            <p:spPr bwMode="auto">
              <a:xfrm>
                <a:off x="7263" y="9969"/>
                <a:ext cx="38" cy="41"/>
              </a:xfrm>
              <a:custGeom>
                <a:avLst/>
                <a:gdLst>
                  <a:gd name="T0" fmla="*/ 0 w 69"/>
                  <a:gd name="T1" fmla="*/ 0 h 69"/>
                  <a:gd name="T2" fmla="*/ 1 w 69"/>
                  <a:gd name="T3" fmla="*/ 3 h 69"/>
                  <a:gd name="T4" fmla="*/ 2 w 69"/>
                  <a:gd name="T5" fmla="*/ 0 h 69"/>
                  <a:gd name="T6" fmla="*/ 0 w 69"/>
                  <a:gd name="T7" fmla="*/ 0 h 6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" h="69">
                    <a:moveTo>
                      <a:pt x="0" y="0"/>
                    </a:moveTo>
                    <a:lnTo>
                      <a:pt x="34" y="69"/>
                    </a:lnTo>
                    <a:lnTo>
                      <a:pt x="6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84" name="Freeform 675"/>
              <p:cNvSpPr>
                <a:spLocks/>
              </p:cNvSpPr>
              <p:nvPr/>
            </p:nvSpPr>
            <p:spPr bwMode="auto">
              <a:xfrm>
                <a:off x="7355" y="10013"/>
                <a:ext cx="39" cy="40"/>
              </a:xfrm>
              <a:custGeom>
                <a:avLst/>
                <a:gdLst>
                  <a:gd name="T0" fmla="*/ 0 w 69"/>
                  <a:gd name="T1" fmla="*/ 0 h 69"/>
                  <a:gd name="T2" fmla="*/ 1 w 69"/>
                  <a:gd name="T3" fmla="*/ 3 h 69"/>
                  <a:gd name="T4" fmla="*/ 2 w 69"/>
                  <a:gd name="T5" fmla="*/ 0 h 69"/>
                  <a:gd name="T6" fmla="*/ 0 w 69"/>
                  <a:gd name="T7" fmla="*/ 0 h 6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" h="69">
                    <a:moveTo>
                      <a:pt x="0" y="0"/>
                    </a:moveTo>
                    <a:lnTo>
                      <a:pt x="34" y="69"/>
                    </a:lnTo>
                    <a:lnTo>
                      <a:pt x="6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85" name="Freeform 676"/>
              <p:cNvSpPr>
                <a:spLocks/>
              </p:cNvSpPr>
              <p:nvPr/>
            </p:nvSpPr>
            <p:spPr bwMode="auto">
              <a:xfrm>
                <a:off x="7449" y="10002"/>
                <a:ext cx="39" cy="41"/>
              </a:xfrm>
              <a:custGeom>
                <a:avLst/>
                <a:gdLst>
                  <a:gd name="T0" fmla="*/ 0 w 69"/>
                  <a:gd name="T1" fmla="*/ 0 h 69"/>
                  <a:gd name="T2" fmla="*/ 1 w 69"/>
                  <a:gd name="T3" fmla="*/ 3 h 69"/>
                  <a:gd name="T4" fmla="*/ 2 w 69"/>
                  <a:gd name="T5" fmla="*/ 0 h 69"/>
                  <a:gd name="T6" fmla="*/ 0 w 69"/>
                  <a:gd name="T7" fmla="*/ 0 h 6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" h="69">
                    <a:moveTo>
                      <a:pt x="0" y="0"/>
                    </a:moveTo>
                    <a:lnTo>
                      <a:pt x="34" y="69"/>
                    </a:lnTo>
                    <a:lnTo>
                      <a:pt x="6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86" name="Freeform 677"/>
              <p:cNvSpPr>
                <a:spLocks/>
              </p:cNvSpPr>
              <p:nvPr/>
            </p:nvSpPr>
            <p:spPr bwMode="auto">
              <a:xfrm>
                <a:off x="7541" y="9989"/>
                <a:ext cx="39" cy="41"/>
              </a:xfrm>
              <a:custGeom>
                <a:avLst/>
                <a:gdLst>
                  <a:gd name="T0" fmla="*/ 0 w 69"/>
                  <a:gd name="T1" fmla="*/ 0 h 69"/>
                  <a:gd name="T2" fmla="*/ 1 w 69"/>
                  <a:gd name="T3" fmla="*/ 3 h 69"/>
                  <a:gd name="T4" fmla="*/ 2 w 69"/>
                  <a:gd name="T5" fmla="*/ 0 h 69"/>
                  <a:gd name="T6" fmla="*/ 0 w 69"/>
                  <a:gd name="T7" fmla="*/ 0 h 6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" h="69">
                    <a:moveTo>
                      <a:pt x="0" y="0"/>
                    </a:moveTo>
                    <a:lnTo>
                      <a:pt x="34" y="69"/>
                    </a:lnTo>
                    <a:lnTo>
                      <a:pt x="6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87" name="Freeform 678"/>
              <p:cNvSpPr>
                <a:spLocks/>
              </p:cNvSpPr>
              <p:nvPr/>
            </p:nvSpPr>
            <p:spPr bwMode="auto">
              <a:xfrm>
                <a:off x="7635" y="9979"/>
                <a:ext cx="39" cy="41"/>
              </a:xfrm>
              <a:custGeom>
                <a:avLst/>
                <a:gdLst>
                  <a:gd name="T0" fmla="*/ 0 w 69"/>
                  <a:gd name="T1" fmla="*/ 0 h 69"/>
                  <a:gd name="T2" fmla="*/ 1 w 69"/>
                  <a:gd name="T3" fmla="*/ 3 h 69"/>
                  <a:gd name="T4" fmla="*/ 2 w 69"/>
                  <a:gd name="T5" fmla="*/ 0 h 69"/>
                  <a:gd name="T6" fmla="*/ 0 w 69"/>
                  <a:gd name="T7" fmla="*/ 0 h 6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" h="69">
                    <a:moveTo>
                      <a:pt x="0" y="0"/>
                    </a:moveTo>
                    <a:lnTo>
                      <a:pt x="35" y="69"/>
                    </a:lnTo>
                    <a:lnTo>
                      <a:pt x="6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88" name="Freeform 679"/>
              <p:cNvSpPr>
                <a:spLocks/>
              </p:cNvSpPr>
              <p:nvPr/>
            </p:nvSpPr>
            <p:spPr bwMode="auto">
              <a:xfrm>
                <a:off x="7727" y="9710"/>
                <a:ext cx="39" cy="42"/>
              </a:xfrm>
              <a:custGeom>
                <a:avLst/>
                <a:gdLst>
                  <a:gd name="T0" fmla="*/ 0 w 69"/>
                  <a:gd name="T1" fmla="*/ 0 h 69"/>
                  <a:gd name="T2" fmla="*/ 1 w 69"/>
                  <a:gd name="T3" fmla="*/ 4 h 69"/>
                  <a:gd name="T4" fmla="*/ 2 w 69"/>
                  <a:gd name="T5" fmla="*/ 0 h 69"/>
                  <a:gd name="T6" fmla="*/ 0 w 69"/>
                  <a:gd name="T7" fmla="*/ 0 h 6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" h="69">
                    <a:moveTo>
                      <a:pt x="0" y="0"/>
                    </a:moveTo>
                    <a:lnTo>
                      <a:pt x="35" y="69"/>
                    </a:lnTo>
                    <a:lnTo>
                      <a:pt x="6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89" name="Freeform 680"/>
              <p:cNvSpPr>
                <a:spLocks/>
              </p:cNvSpPr>
              <p:nvPr/>
            </p:nvSpPr>
            <p:spPr bwMode="auto">
              <a:xfrm>
                <a:off x="7820" y="9707"/>
                <a:ext cx="40" cy="41"/>
              </a:xfrm>
              <a:custGeom>
                <a:avLst/>
                <a:gdLst>
                  <a:gd name="T0" fmla="*/ 0 w 69"/>
                  <a:gd name="T1" fmla="*/ 0 h 68"/>
                  <a:gd name="T2" fmla="*/ 1 w 69"/>
                  <a:gd name="T3" fmla="*/ 3 h 68"/>
                  <a:gd name="T4" fmla="*/ 3 w 69"/>
                  <a:gd name="T5" fmla="*/ 0 h 68"/>
                  <a:gd name="T6" fmla="*/ 0 w 69"/>
                  <a:gd name="T7" fmla="*/ 0 h 6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" h="68">
                    <a:moveTo>
                      <a:pt x="0" y="0"/>
                    </a:moveTo>
                    <a:lnTo>
                      <a:pt x="35" y="68"/>
                    </a:lnTo>
                    <a:lnTo>
                      <a:pt x="6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90" name="Freeform 681"/>
              <p:cNvSpPr>
                <a:spLocks/>
              </p:cNvSpPr>
              <p:nvPr/>
            </p:nvSpPr>
            <p:spPr bwMode="auto">
              <a:xfrm>
                <a:off x="7914" y="9988"/>
                <a:ext cx="38" cy="40"/>
              </a:xfrm>
              <a:custGeom>
                <a:avLst/>
                <a:gdLst>
                  <a:gd name="T0" fmla="*/ 0 w 69"/>
                  <a:gd name="T1" fmla="*/ 0 h 69"/>
                  <a:gd name="T2" fmla="*/ 1 w 69"/>
                  <a:gd name="T3" fmla="*/ 3 h 69"/>
                  <a:gd name="T4" fmla="*/ 2 w 69"/>
                  <a:gd name="T5" fmla="*/ 0 h 69"/>
                  <a:gd name="T6" fmla="*/ 0 w 69"/>
                  <a:gd name="T7" fmla="*/ 0 h 6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" h="69">
                    <a:moveTo>
                      <a:pt x="0" y="0"/>
                    </a:moveTo>
                    <a:lnTo>
                      <a:pt x="35" y="69"/>
                    </a:lnTo>
                    <a:lnTo>
                      <a:pt x="6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91" name="Freeform 682"/>
              <p:cNvSpPr>
                <a:spLocks/>
              </p:cNvSpPr>
              <p:nvPr/>
            </p:nvSpPr>
            <p:spPr bwMode="auto">
              <a:xfrm>
                <a:off x="8007" y="9682"/>
                <a:ext cx="39" cy="41"/>
              </a:xfrm>
              <a:custGeom>
                <a:avLst/>
                <a:gdLst>
                  <a:gd name="T0" fmla="*/ 0 w 69"/>
                  <a:gd name="T1" fmla="*/ 0 h 69"/>
                  <a:gd name="T2" fmla="*/ 1 w 69"/>
                  <a:gd name="T3" fmla="*/ 3 h 69"/>
                  <a:gd name="T4" fmla="*/ 2 w 69"/>
                  <a:gd name="T5" fmla="*/ 0 h 69"/>
                  <a:gd name="T6" fmla="*/ 0 w 69"/>
                  <a:gd name="T7" fmla="*/ 0 h 6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" h="69">
                    <a:moveTo>
                      <a:pt x="0" y="0"/>
                    </a:moveTo>
                    <a:lnTo>
                      <a:pt x="35" y="69"/>
                    </a:lnTo>
                    <a:lnTo>
                      <a:pt x="6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92" name="Freeform 683"/>
              <p:cNvSpPr>
                <a:spLocks/>
              </p:cNvSpPr>
              <p:nvPr/>
            </p:nvSpPr>
            <p:spPr bwMode="auto">
              <a:xfrm>
                <a:off x="8099" y="9793"/>
                <a:ext cx="39" cy="41"/>
              </a:xfrm>
              <a:custGeom>
                <a:avLst/>
                <a:gdLst>
                  <a:gd name="T0" fmla="*/ 0 w 69"/>
                  <a:gd name="T1" fmla="*/ 0 h 69"/>
                  <a:gd name="T2" fmla="*/ 1 w 69"/>
                  <a:gd name="T3" fmla="*/ 3 h 69"/>
                  <a:gd name="T4" fmla="*/ 2 w 69"/>
                  <a:gd name="T5" fmla="*/ 0 h 69"/>
                  <a:gd name="T6" fmla="*/ 0 w 69"/>
                  <a:gd name="T7" fmla="*/ 0 h 6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" h="69">
                    <a:moveTo>
                      <a:pt x="0" y="0"/>
                    </a:moveTo>
                    <a:lnTo>
                      <a:pt x="35" y="69"/>
                    </a:lnTo>
                    <a:lnTo>
                      <a:pt x="6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93" name="Freeform 684"/>
              <p:cNvSpPr>
                <a:spLocks/>
              </p:cNvSpPr>
              <p:nvPr/>
            </p:nvSpPr>
            <p:spPr bwMode="auto">
              <a:xfrm>
                <a:off x="8193" y="9585"/>
                <a:ext cx="39" cy="40"/>
              </a:xfrm>
              <a:custGeom>
                <a:avLst/>
                <a:gdLst>
                  <a:gd name="T0" fmla="*/ 0 w 69"/>
                  <a:gd name="T1" fmla="*/ 0 h 69"/>
                  <a:gd name="T2" fmla="*/ 1 w 69"/>
                  <a:gd name="T3" fmla="*/ 3 h 69"/>
                  <a:gd name="T4" fmla="*/ 2 w 69"/>
                  <a:gd name="T5" fmla="*/ 0 h 69"/>
                  <a:gd name="T6" fmla="*/ 0 w 69"/>
                  <a:gd name="T7" fmla="*/ 0 h 6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" h="69">
                    <a:moveTo>
                      <a:pt x="0" y="0"/>
                    </a:moveTo>
                    <a:lnTo>
                      <a:pt x="35" y="69"/>
                    </a:lnTo>
                    <a:lnTo>
                      <a:pt x="6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94" name="Freeform 685"/>
              <p:cNvSpPr>
                <a:spLocks/>
              </p:cNvSpPr>
              <p:nvPr/>
            </p:nvSpPr>
            <p:spPr bwMode="auto">
              <a:xfrm>
                <a:off x="8285" y="9695"/>
                <a:ext cx="40" cy="40"/>
              </a:xfrm>
              <a:custGeom>
                <a:avLst/>
                <a:gdLst>
                  <a:gd name="T0" fmla="*/ 0 w 68"/>
                  <a:gd name="T1" fmla="*/ 0 h 69"/>
                  <a:gd name="T2" fmla="*/ 1 w 68"/>
                  <a:gd name="T3" fmla="*/ 3 h 69"/>
                  <a:gd name="T4" fmla="*/ 3 w 68"/>
                  <a:gd name="T5" fmla="*/ 0 h 69"/>
                  <a:gd name="T6" fmla="*/ 0 w 68"/>
                  <a:gd name="T7" fmla="*/ 0 h 6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8" h="69">
                    <a:moveTo>
                      <a:pt x="0" y="0"/>
                    </a:moveTo>
                    <a:lnTo>
                      <a:pt x="34" y="69"/>
                    </a:lnTo>
                    <a:lnTo>
                      <a:pt x="6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95" name="Freeform 686"/>
              <p:cNvSpPr>
                <a:spLocks/>
              </p:cNvSpPr>
              <p:nvPr/>
            </p:nvSpPr>
            <p:spPr bwMode="auto">
              <a:xfrm>
                <a:off x="8379" y="9646"/>
                <a:ext cx="39" cy="42"/>
              </a:xfrm>
              <a:custGeom>
                <a:avLst/>
                <a:gdLst>
                  <a:gd name="T0" fmla="*/ 0 w 68"/>
                  <a:gd name="T1" fmla="*/ 0 h 68"/>
                  <a:gd name="T2" fmla="*/ 1 w 68"/>
                  <a:gd name="T3" fmla="*/ 4 h 68"/>
                  <a:gd name="T4" fmla="*/ 2 w 68"/>
                  <a:gd name="T5" fmla="*/ 0 h 68"/>
                  <a:gd name="T6" fmla="*/ 0 w 68"/>
                  <a:gd name="T7" fmla="*/ 0 h 6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8" h="68">
                    <a:moveTo>
                      <a:pt x="0" y="0"/>
                    </a:moveTo>
                    <a:lnTo>
                      <a:pt x="34" y="68"/>
                    </a:lnTo>
                    <a:lnTo>
                      <a:pt x="6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96" name="Freeform 687"/>
              <p:cNvSpPr>
                <a:spLocks/>
              </p:cNvSpPr>
              <p:nvPr/>
            </p:nvSpPr>
            <p:spPr bwMode="auto">
              <a:xfrm>
                <a:off x="8471" y="9594"/>
                <a:ext cx="39" cy="40"/>
              </a:xfrm>
              <a:custGeom>
                <a:avLst/>
                <a:gdLst>
                  <a:gd name="T0" fmla="*/ 0 w 68"/>
                  <a:gd name="T1" fmla="*/ 0 h 69"/>
                  <a:gd name="T2" fmla="*/ 1 w 68"/>
                  <a:gd name="T3" fmla="*/ 3 h 69"/>
                  <a:gd name="T4" fmla="*/ 2 w 68"/>
                  <a:gd name="T5" fmla="*/ 0 h 69"/>
                  <a:gd name="T6" fmla="*/ 0 w 68"/>
                  <a:gd name="T7" fmla="*/ 0 h 6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8" h="69">
                    <a:moveTo>
                      <a:pt x="0" y="0"/>
                    </a:moveTo>
                    <a:lnTo>
                      <a:pt x="34" y="69"/>
                    </a:lnTo>
                    <a:lnTo>
                      <a:pt x="6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97" name="Freeform 688"/>
              <p:cNvSpPr>
                <a:spLocks/>
              </p:cNvSpPr>
              <p:nvPr/>
            </p:nvSpPr>
            <p:spPr bwMode="auto">
              <a:xfrm>
                <a:off x="8564" y="9760"/>
                <a:ext cx="40" cy="40"/>
              </a:xfrm>
              <a:custGeom>
                <a:avLst/>
                <a:gdLst>
                  <a:gd name="T0" fmla="*/ 0 w 69"/>
                  <a:gd name="T1" fmla="*/ 0 h 69"/>
                  <a:gd name="T2" fmla="*/ 1 w 69"/>
                  <a:gd name="T3" fmla="*/ 3 h 69"/>
                  <a:gd name="T4" fmla="*/ 3 w 69"/>
                  <a:gd name="T5" fmla="*/ 0 h 69"/>
                  <a:gd name="T6" fmla="*/ 0 w 69"/>
                  <a:gd name="T7" fmla="*/ 0 h 6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" h="69">
                    <a:moveTo>
                      <a:pt x="0" y="0"/>
                    </a:moveTo>
                    <a:lnTo>
                      <a:pt x="34" y="69"/>
                    </a:lnTo>
                    <a:lnTo>
                      <a:pt x="6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98" name="Freeform 689"/>
              <p:cNvSpPr>
                <a:spLocks/>
              </p:cNvSpPr>
              <p:nvPr/>
            </p:nvSpPr>
            <p:spPr bwMode="auto">
              <a:xfrm>
                <a:off x="8657" y="9611"/>
                <a:ext cx="39" cy="41"/>
              </a:xfrm>
              <a:custGeom>
                <a:avLst/>
                <a:gdLst>
                  <a:gd name="T0" fmla="*/ 0 w 69"/>
                  <a:gd name="T1" fmla="*/ 0 h 69"/>
                  <a:gd name="T2" fmla="*/ 1 w 69"/>
                  <a:gd name="T3" fmla="*/ 3 h 69"/>
                  <a:gd name="T4" fmla="*/ 2 w 69"/>
                  <a:gd name="T5" fmla="*/ 0 h 69"/>
                  <a:gd name="T6" fmla="*/ 0 w 69"/>
                  <a:gd name="T7" fmla="*/ 0 h 6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" h="69">
                    <a:moveTo>
                      <a:pt x="0" y="0"/>
                    </a:moveTo>
                    <a:lnTo>
                      <a:pt x="34" y="69"/>
                    </a:lnTo>
                    <a:lnTo>
                      <a:pt x="6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899" name="Freeform 690"/>
              <p:cNvSpPr>
                <a:spLocks/>
              </p:cNvSpPr>
              <p:nvPr/>
            </p:nvSpPr>
            <p:spPr bwMode="auto">
              <a:xfrm>
                <a:off x="8750" y="9768"/>
                <a:ext cx="40" cy="41"/>
              </a:xfrm>
              <a:custGeom>
                <a:avLst/>
                <a:gdLst>
                  <a:gd name="T0" fmla="*/ 0 w 69"/>
                  <a:gd name="T1" fmla="*/ 0 h 69"/>
                  <a:gd name="T2" fmla="*/ 1 w 69"/>
                  <a:gd name="T3" fmla="*/ 3 h 69"/>
                  <a:gd name="T4" fmla="*/ 3 w 69"/>
                  <a:gd name="T5" fmla="*/ 0 h 69"/>
                  <a:gd name="T6" fmla="*/ 0 w 69"/>
                  <a:gd name="T7" fmla="*/ 0 h 6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" h="69">
                    <a:moveTo>
                      <a:pt x="0" y="0"/>
                    </a:moveTo>
                    <a:lnTo>
                      <a:pt x="34" y="69"/>
                    </a:lnTo>
                    <a:lnTo>
                      <a:pt x="6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900" name="Freeform 691"/>
              <p:cNvSpPr>
                <a:spLocks/>
              </p:cNvSpPr>
              <p:nvPr/>
            </p:nvSpPr>
            <p:spPr bwMode="auto">
              <a:xfrm>
                <a:off x="8843" y="9617"/>
                <a:ext cx="39" cy="40"/>
              </a:xfrm>
              <a:custGeom>
                <a:avLst/>
                <a:gdLst>
                  <a:gd name="T0" fmla="*/ 0 w 69"/>
                  <a:gd name="T1" fmla="*/ 0 h 69"/>
                  <a:gd name="T2" fmla="*/ 1 w 69"/>
                  <a:gd name="T3" fmla="*/ 3 h 69"/>
                  <a:gd name="T4" fmla="*/ 2 w 69"/>
                  <a:gd name="T5" fmla="*/ 0 h 69"/>
                  <a:gd name="T6" fmla="*/ 0 w 69"/>
                  <a:gd name="T7" fmla="*/ 0 h 6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" h="69">
                    <a:moveTo>
                      <a:pt x="0" y="0"/>
                    </a:moveTo>
                    <a:lnTo>
                      <a:pt x="34" y="69"/>
                    </a:lnTo>
                    <a:lnTo>
                      <a:pt x="6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901" name="Freeform 692"/>
              <p:cNvSpPr>
                <a:spLocks/>
              </p:cNvSpPr>
              <p:nvPr/>
            </p:nvSpPr>
            <p:spPr bwMode="auto">
              <a:xfrm>
                <a:off x="8937" y="10090"/>
                <a:ext cx="38" cy="41"/>
              </a:xfrm>
              <a:custGeom>
                <a:avLst/>
                <a:gdLst>
                  <a:gd name="T0" fmla="*/ 0 w 69"/>
                  <a:gd name="T1" fmla="*/ 0 h 69"/>
                  <a:gd name="T2" fmla="*/ 1 w 69"/>
                  <a:gd name="T3" fmla="*/ 3 h 69"/>
                  <a:gd name="T4" fmla="*/ 2 w 69"/>
                  <a:gd name="T5" fmla="*/ 0 h 69"/>
                  <a:gd name="T6" fmla="*/ 0 w 69"/>
                  <a:gd name="T7" fmla="*/ 0 h 6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" h="69">
                    <a:moveTo>
                      <a:pt x="0" y="0"/>
                    </a:moveTo>
                    <a:lnTo>
                      <a:pt x="34" y="69"/>
                    </a:lnTo>
                    <a:lnTo>
                      <a:pt x="6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902" name="Freeform 693"/>
              <p:cNvSpPr>
                <a:spLocks/>
              </p:cNvSpPr>
              <p:nvPr/>
            </p:nvSpPr>
            <p:spPr bwMode="auto">
              <a:xfrm>
                <a:off x="9030" y="10061"/>
                <a:ext cx="38" cy="42"/>
              </a:xfrm>
              <a:custGeom>
                <a:avLst/>
                <a:gdLst>
                  <a:gd name="T0" fmla="*/ 0 w 69"/>
                  <a:gd name="T1" fmla="*/ 0 h 69"/>
                  <a:gd name="T2" fmla="*/ 1 w 69"/>
                  <a:gd name="T3" fmla="*/ 4 h 69"/>
                  <a:gd name="T4" fmla="*/ 2 w 69"/>
                  <a:gd name="T5" fmla="*/ 0 h 69"/>
                  <a:gd name="T6" fmla="*/ 0 w 69"/>
                  <a:gd name="T7" fmla="*/ 0 h 6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" h="69">
                    <a:moveTo>
                      <a:pt x="0" y="0"/>
                    </a:moveTo>
                    <a:lnTo>
                      <a:pt x="34" y="69"/>
                    </a:lnTo>
                    <a:lnTo>
                      <a:pt x="6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903" name="Freeform 694"/>
              <p:cNvSpPr>
                <a:spLocks/>
              </p:cNvSpPr>
              <p:nvPr/>
            </p:nvSpPr>
            <p:spPr bwMode="auto">
              <a:xfrm>
                <a:off x="9123" y="10153"/>
                <a:ext cx="39" cy="40"/>
              </a:xfrm>
              <a:custGeom>
                <a:avLst/>
                <a:gdLst>
                  <a:gd name="T0" fmla="*/ 0 w 69"/>
                  <a:gd name="T1" fmla="*/ 0 h 69"/>
                  <a:gd name="T2" fmla="*/ 1 w 69"/>
                  <a:gd name="T3" fmla="*/ 3 h 69"/>
                  <a:gd name="T4" fmla="*/ 2 w 69"/>
                  <a:gd name="T5" fmla="*/ 0 h 69"/>
                  <a:gd name="T6" fmla="*/ 0 w 69"/>
                  <a:gd name="T7" fmla="*/ 0 h 6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" h="69">
                    <a:moveTo>
                      <a:pt x="0" y="0"/>
                    </a:moveTo>
                    <a:lnTo>
                      <a:pt x="35" y="69"/>
                    </a:lnTo>
                    <a:lnTo>
                      <a:pt x="6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904" name="Freeform 695"/>
              <p:cNvSpPr>
                <a:spLocks/>
              </p:cNvSpPr>
              <p:nvPr/>
            </p:nvSpPr>
            <p:spPr bwMode="auto">
              <a:xfrm>
                <a:off x="9215" y="10078"/>
                <a:ext cx="39" cy="40"/>
              </a:xfrm>
              <a:custGeom>
                <a:avLst/>
                <a:gdLst>
                  <a:gd name="T0" fmla="*/ 0 w 69"/>
                  <a:gd name="T1" fmla="*/ 0 h 69"/>
                  <a:gd name="T2" fmla="*/ 1 w 69"/>
                  <a:gd name="T3" fmla="*/ 3 h 69"/>
                  <a:gd name="T4" fmla="*/ 2 w 69"/>
                  <a:gd name="T5" fmla="*/ 0 h 69"/>
                  <a:gd name="T6" fmla="*/ 0 w 69"/>
                  <a:gd name="T7" fmla="*/ 0 h 6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" h="69">
                    <a:moveTo>
                      <a:pt x="0" y="0"/>
                    </a:moveTo>
                    <a:lnTo>
                      <a:pt x="34" y="69"/>
                    </a:lnTo>
                    <a:lnTo>
                      <a:pt x="6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905" name="Freeform 696"/>
              <p:cNvSpPr>
                <a:spLocks/>
              </p:cNvSpPr>
              <p:nvPr/>
            </p:nvSpPr>
            <p:spPr bwMode="auto">
              <a:xfrm>
                <a:off x="9309" y="10151"/>
                <a:ext cx="39" cy="41"/>
              </a:xfrm>
              <a:custGeom>
                <a:avLst/>
                <a:gdLst>
                  <a:gd name="T0" fmla="*/ 0 w 69"/>
                  <a:gd name="T1" fmla="*/ 0 h 68"/>
                  <a:gd name="T2" fmla="*/ 1 w 69"/>
                  <a:gd name="T3" fmla="*/ 3 h 68"/>
                  <a:gd name="T4" fmla="*/ 2 w 69"/>
                  <a:gd name="T5" fmla="*/ 0 h 68"/>
                  <a:gd name="T6" fmla="*/ 0 w 69"/>
                  <a:gd name="T7" fmla="*/ 0 h 6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" h="68">
                    <a:moveTo>
                      <a:pt x="0" y="0"/>
                    </a:moveTo>
                    <a:lnTo>
                      <a:pt x="35" y="68"/>
                    </a:lnTo>
                    <a:lnTo>
                      <a:pt x="6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906" name="Freeform 697"/>
              <p:cNvSpPr>
                <a:spLocks/>
              </p:cNvSpPr>
              <p:nvPr/>
            </p:nvSpPr>
            <p:spPr bwMode="auto">
              <a:xfrm>
                <a:off x="9401" y="10113"/>
                <a:ext cx="40" cy="41"/>
              </a:xfrm>
              <a:custGeom>
                <a:avLst/>
                <a:gdLst>
                  <a:gd name="T0" fmla="*/ 0 w 69"/>
                  <a:gd name="T1" fmla="*/ 0 h 69"/>
                  <a:gd name="T2" fmla="*/ 1 w 69"/>
                  <a:gd name="T3" fmla="*/ 3 h 69"/>
                  <a:gd name="T4" fmla="*/ 3 w 69"/>
                  <a:gd name="T5" fmla="*/ 0 h 69"/>
                  <a:gd name="T6" fmla="*/ 0 w 69"/>
                  <a:gd name="T7" fmla="*/ 0 h 6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" h="69">
                    <a:moveTo>
                      <a:pt x="0" y="0"/>
                    </a:moveTo>
                    <a:lnTo>
                      <a:pt x="35" y="69"/>
                    </a:lnTo>
                    <a:lnTo>
                      <a:pt x="6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907" name="Freeform 698"/>
              <p:cNvSpPr>
                <a:spLocks/>
              </p:cNvSpPr>
              <p:nvPr/>
            </p:nvSpPr>
            <p:spPr bwMode="auto">
              <a:xfrm>
                <a:off x="9495" y="10294"/>
                <a:ext cx="39" cy="41"/>
              </a:xfrm>
              <a:custGeom>
                <a:avLst/>
                <a:gdLst>
                  <a:gd name="T0" fmla="*/ 0 w 69"/>
                  <a:gd name="T1" fmla="*/ 0 h 68"/>
                  <a:gd name="T2" fmla="*/ 1 w 69"/>
                  <a:gd name="T3" fmla="*/ 3 h 68"/>
                  <a:gd name="T4" fmla="*/ 2 w 69"/>
                  <a:gd name="T5" fmla="*/ 0 h 68"/>
                  <a:gd name="T6" fmla="*/ 0 w 69"/>
                  <a:gd name="T7" fmla="*/ 0 h 6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" h="68">
                    <a:moveTo>
                      <a:pt x="0" y="0"/>
                    </a:moveTo>
                    <a:lnTo>
                      <a:pt x="35" y="68"/>
                    </a:lnTo>
                    <a:lnTo>
                      <a:pt x="69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94908" name="Oval 699"/>
              <p:cNvSpPr>
                <a:spLocks noChangeArrowheads="1"/>
              </p:cNvSpPr>
              <p:nvPr/>
            </p:nvSpPr>
            <p:spPr bwMode="auto">
              <a:xfrm>
                <a:off x="6519" y="9600"/>
                <a:ext cx="31" cy="34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>
                  <a:solidFill>
                    <a:srgbClr val="333399"/>
                  </a:solidFill>
                  <a:latin typeface="Arial" charset="0"/>
                </a:endParaRPr>
              </a:p>
            </p:txBody>
          </p:sp>
          <p:sp>
            <p:nvSpPr>
              <p:cNvPr id="94909" name="Oval 700"/>
              <p:cNvSpPr>
                <a:spLocks noChangeArrowheads="1"/>
              </p:cNvSpPr>
              <p:nvPr/>
            </p:nvSpPr>
            <p:spPr bwMode="auto">
              <a:xfrm>
                <a:off x="6609" y="9791"/>
                <a:ext cx="32" cy="34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>
                  <a:solidFill>
                    <a:srgbClr val="333399"/>
                  </a:solidFill>
                  <a:latin typeface="Arial" charset="0"/>
                </a:endParaRPr>
              </a:p>
            </p:txBody>
          </p:sp>
          <p:sp>
            <p:nvSpPr>
              <p:cNvPr id="94910" name="Oval 701"/>
              <p:cNvSpPr>
                <a:spLocks noChangeArrowheads="1"/>
              </p:cNvSpPr>
              <p:nvPr/>
            </p:nvSpPr>
            <p:spPr bwMode="auto">
              <a:xfrm>
                <a:off x="6706" y="9873"/>
                <a:ext cx="33" cy="33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>
                  <a:solidFill>
                    <a:srgbClr val="333399"/>
                  </a:solidFill>
                  <a:latin typeface="Arial" charset="0"/>
                </a:endParaRPr>
              </a:p>
            </p:txBody>
          </p:sp>
          <p:sp>
            <p:nvSpPr>
              <p:cNvPr id="94911" name="Oval 702"/>
              <p:cNvSpPr>
                <a:spLocks noChangeArrowheads="1"/>
              </p:cNvSpPr>
              <p:nvPr/>
            </p:nvSpPr>
            <p:spPr bwMode="auto">
              <a:xfrm>
                <a:off x="6796" y="9981"/>
                <a:ext cx="34" cy="34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>
                  <a:solidFill>
                    <a:srgbClr val="333399"/>
                  </a:solidFill>
                  <a:latin typeface="Arial" charset="0"/>
                </a:endParaRPr>
              </a:p>
            </p:txBody>
          </p:sp>
          <p:sp>
            <p:nvSpPr>
              <p:cNvPr id="94912" name="Oval 703"/>
              <p:cNvSpPr>
                <a:spLocks noChangeArrowheads="1"/>
              </p:cNvSpPr>
              <p:nvPr/>
            </p:nvSpPr>
            <p:spPr bwMode="auto">
              <a:xfrm>
                <a:off x="6893" y="9831"/>
                <a:ext cx="33" cy="35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>
                  <a:solidFill>
                    <a:srgbClr val="333399"/>
                  </a:solidFill>
                  <a:latin typeface="Arial" charset="0"/>
                </a:endParaRPr>
              </a:p>
            </p:txBody>
          </p:sp>
          <p:sp>
            <p:nvSpPr>
              <p:cNvPr id="94913" name="Oval 704"/>
              <p:cNvSpPr>
                <a:spLocks noChangeArrowheads="1"/>
              </p:cNvSpPr>
              <p:nvPr/>
            </p:nvSpPr>
            <p:spPr bwMode="auto">
              <a:xfrm>
                <a:off x="6983" y="10104"/>
                <a:ext cx="34" cy="33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>
                  <a:solidFill>
                    <a:srgbClr val="333399"/>
                  </a:solidFill>
                  <a:latin typeface="Arial" charset="0"/>
                </a:endParaRPr>
              </a:p>
            </p:txBody>
          </p:sp>
          <p:sp>
            <p:nvSpPr>
              <p:cNvPr id="94914" name="Oval 705"/>
              <p:cNvSpPr>
                <a:spLocks noChangeArrowheads="1"/>
              </p:cNvSpPr>
              <p:nvPr/>
            </p:nvSpPr>
            <p:spPr bwMode="auto">
              <a:xfrm>
                <a:off x="7075" y="10151"/>
                <a:ext cx="32" cy="35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>
                  <a:solidFill>
                    <a:srgbClr val="333399"/>
                  </a:solidFill>
                  <a:latin typeface="Arial" charset="0"/>
                </a:endParaRPr>
              </a:p>
            </p:txBody>
          </p:sp>
          <p:sp>
            <p:nvSpPr>
              <p:cNvPr id="94915" name="Oval 706"/>
              <p:cNvSpPr>
                <a:spLocks noChangeArrowheads="1"/>
              </p:cNvSpPr>
              <p:nvPr/>
            </p:nvSpPr>
            <p:spPr bwMode="auto">
              <a:xfrm>
                <a:off x="7173" y="10137"/>
                <a:ext cx="31" cy="35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>
                  <a:solidFill>
                    <a:srgbClr val="333399"/>
                  </a:solidFill>
                  <a:latin typeface="Arial" charset="0"/>
                </a:endParaRPr>
              </a:p>
            </p:txBody>
          </p:sp>
          <p:sp>
            <p:nvSpPr>
              <p:cNvPr id="94916" name="Oval 707"/>
              <p:cNvSpPr>
                <a:spLocks noChangeArrowheads="1"/>
              </p:cNvSpPr>
              <p:nvPr/>
            </p:nvSpPr>
            <p:spPr bwMode="auto">
              <a:xfrm>
                <a:off x="7263" y="10477"/>
                <a:ext cx="32" cy="35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>
                  <a:solidFill>
                    <a:srgbClr val="333399"/>
                  </a:solidFill>
                  <a:latin typeface="Arial" charset="0"/>
                </a:endParaRPr>
              </a:p>
            </p:txBody>
          </p:sp>
          <p:sp>
            <p:nvSpPr>
              <p:cNvPr id="94917" name="Oval 708"/>
              <p:cNvSpPr>
                <a:spLocks noChangeArrowheads="1"/>
              </p:cNvSpPr>
              <p:nvPr/>
            </p:nvSpPr>
            <p:spPr bwMode="auto">
              <a:xfrm>
                <a:off x="7353" y="10505"/>
                <a:ext cx="32" cy="34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>
                  <a:solidFill>
                    <a:srgbClr val="333399"/>
                  </a:solidFill>
                  <a:latin typeface="Arial" charset="0"/>
                </a:endParaRPr>
              </a:p>
            </p:txBody>
          </p:sp>
          <p:sp>
            <p:nvSpPr>
              <p:cNvPr id="94918" name="Oval 709"/>
              <p:cNvSpPr>
                <a:spLocks noChangeArrowheads="1"/>
              </p:cNvSpPr>
              <p:nvPr/>
            </p:nvSpPr>
            <p:spPr bwMode="auto">
              <a:xfrm>
                <a:off x="7450" y="10355"/>
                <a:ext cx="32" cy="35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>
                  <a:solidFill>
                    <a:srgbClr val="333399"/>
                  </a:solidFill>
                  <a:latin typeface="Arial" charset="0"/>
                </a:endParaRPr>
              </a:p>
            </p:txBody>
          </p:sp>
          <p:sp>
            <p:nvSpPr>
              <p:cNvPr id="94919" name="Oval 710"/>
              <p:cNvSpPr>
                <a:spLocks noChangeArrowheads="1"/>
              </p:cNvSpPr>
              <p:nvPr/>
            </p:nvSpPr>
            <p:spPr bwMode="auto">
              <a:xfrm>
                <a:off x="7540" y="10443"/>
                <a:ext cx="33" cy="34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>
                  <a:solidFill>
                    <a:srgbClr val="333399"/>
                  </a:solidFill>
                  <a:latin typeface="Arial" charset="0"/>
                </a:endParaRPr>
              </a:p>
            </p:txBody>
          </p:sp>
          <p:sp>
            <p:nvSpPr>
              <p:cNvPr id="94920" name="Oval 711"/>
              <p:cNvSpPr>
                <a:spLocks noChangeArrowheads="1"/>
              </p:cNvSpPr>
              <p:nvPr/>
            </p:nvSpPr>
            <p:spPr bwMode="auto">
              <a:xfrm>
                <a:off x="7637" y="10403"/>
                <a:ext cx="33" cy="34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>
                  <a:solidFill>
                    <a:srgbClr val="333399"/>
                  </a:solidFill>
                  <a:latin typeface="Arial" charset="0"/>
                </a:endParaRPr>
              </a:p>
            </p:txBody>
          </p:sp>
          <p:sp>
            <p:nvSpPr>
              <p:cNvPr id="94921" name="Oval 712"/>
              <p:cNvSpPr>
                <a:spLocks noChangeArrowheads="1"/>
              </p:cNvSpPr>
              <p:nvPr/>
            </p:nvSpPr>
            <p:spPr bwMode="auto">
              <a:xfrm>
                <a:off x="7728" y="10539"/>
                <a:ext cx="33" cy="33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>
                  <a:solidFill>
                    <a:srgbClr val="333399"/>
                  </a:solidFill>
                  <a:latin typeface="Arial" charset="0"/>
                </a:endParaRPr>
              </a:p>
            </p:txBody>
          </p:sp>
          <p:sp>
            <p:nvSpPr>
              <p:cNvPr id="94922" name="Oval 713"/>
              <p:cNvSpPr>
                <a:spLocks noChangeArrowheads="1"/>
              </p:cNvSpPr>
              <p:nvPr/>
            </p:nvSpPr>
            <p:spPr bwMode="auto">
              <a:xfrm>
                <a:off x="7819" y="10410"/>
                <a:ext cx="33" cy="33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>
                  <a:solidFill>
                    <a:srgbClr val="333399"/>
                  </a:solidFill>
                  <a:latin typeface="Arial" charset="0"/>
                </a:endParaRPr>
              </a:p>
            </p:txBody>
          </p:sp>
          <p:sp>
            <p:nvSpPr>
              <p:cNvPr id="94923" name="Oval 714"/>
              <p:cNvSpPr>
                <a:spLocks noChangeArrowheads="1"/>
              </p:cNvSpPr>
              <p:nvPr/>
            </p:nvSpPr>
            <p:spPr bwMode="auto">
              <a:xfrm>
                <a:off x="7917" y="10647"/>
                <a:ext cx="32" cy="34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>
                  <a:solidFill>
                    <a:srgbClr val="333399"/>
                  </a:solidFill>
                  <a:latin typeface="Arial" charset="0"/>
                </a:endParaRPr>
              </a:p>
            </p:txBody>
          </p:sp>
          <p:sp>
            <p:nvSpPr>
              <p:cNvPr id="94924" name="Oval 715"/>
              <p:cNvSpPr>
                <a:spLocks noChangeArrowheads="1"/>
              </p:cNvSpPr>
              <p:nvPr/>
            </p:nvSpPr>
            <p:spPr bwMode="auto">
              <a:xfrm>
                <a:off x="8007" y="10770"/>
                <a:ext cx="32" cy="34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>
                  <a:solidFill>
                    <a:srgbClr val="333399"/>
                  </a:solidFill>
                  <a:latin typeface="Arial" charset="0"/>
                </a:endParaRPr>
              </a:p>
            </p:txBody>
          </p:sp>
          <p:sp>
            <p:nvSpPr>
              <p:cNvPr id="94925" name="Oval 716"/>
              <p:cNvSpPr>
                <a:spLocks noChangeArrowheads="1"/>
              </p:cNvSpPr>
              <p:nvPr/>
            </p:nvSpPr>
            <p:spPr bwMode="auto">
              <a:xfrm>
                <a:off x="8097" y="10647"/>
                <a:ext cx="32" cy="34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>
                  <a:solidFill>
                    <a:srgbClr val="333399"/>
                  </a:solidFill>
                  <a:latin typeface="Arial" charset="0"/>
                </a:endParaRPr>
              </a:p>
            </p:txBody>
          </p:sp>
          <p:sp>
            <p:nvSpPr>
              <p:cNvPr id="94926" name="Oval 717"/>
              <p:cNvSpPr>
                <a:spLocks noChangeArrowheads="1"/>
              </p:cNvSpPr>
              <p:nvPr/>
            </p:nvSpPr>
            <p:spPr bwMode="auto">
              <a:xfrm>
                <a:off x="8194" y="10750"/>
                <a:ext cx="32" cy="33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>
                  <a:solidFill>
                    <a:srgbClr val="333399"/>
                  </a:solidFill>
                  <a:latin typeface="Arial" charset="0"/>
                </a:endParaRPr>
              </a:p>
            </p:txBody>
          </p:sp>
          <p:sp>
            <p:nvSpPr>
              <p:cNvPr id="94927" name="Oval 718"/>
              <p:cNvSpPr>
                <a:spLocks noChangeArrowheads="1"/>
              </p:cNvSpPr>
              <p:nvPr/>
            </p:nvSpPr>
            <p:spPr bwMode="auto">
              <a:xfrm>
                <a:off x="8285" y="10825"/>
                <a:ext cx="32" cy="33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>
                  <a:solidFill>
                    <a:srgbClr val="333399"/>
                  </a:solidFill>
                  <a:latin typeface="Arial" charset="0"/>
                </a:endParaRPr>
              </a:p>
            </p:txBody>
          </p:sp>
          <p:sp>
            <p:nvSpPr>
              <p:cNvPr id="94928" name="Oval 719"/>
              <p:cNvSpPr>
                <a:spLocks noChangeArrowheads="1"/>
              </p:cNvSpPr>
              <p:nvPr/>
            </p:nvSpPr>
            <p:spPr bwMode="auto">
              <a:xfrm>
                <a:off x="8382" y="10858"/>
                <a:ext cx="32" cy="35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>
                  <a:solidFill>
                    <a:srgbClr val="333399"/>
                  </a:solidFill>
                  <a:latin typeface="Arial" charset="0"/>
                </a:endParaRPr>
              </a:p>
            </p:txBody>
          </p:sp>
          <p:sp>
            <p:nvSpPr>
              <p:cNvPr id="94929" name="Oval 720"/>
              <p:cNvSpPr>
                <a:spLocks noChangeArrowheads="1"/>
              </p:cNvSpPr>
              <p:nvPr/>
            </p:nvSpPr>
            <p:spPr bwMode="auto">
              <a:xfrm>
                <a:off x="8472" y="10967"/>
                <a:ext cx="34" cy="35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>
                  <a:solidFill>
                    <a:srgbClr val="333399"/>
                  </a:solidFill>
                  <a:latin typeface="Arial" charset="0"/>
                </a:endParaRPr>
              </a:p>
            </p:txBody>
          </p:sp>
          <p:sp>
            <p:nvSpPr>
              <p:cNvPr id="94930" name="Oval 721"/>
              <p:cNvSpPr>
                <a:spLocks noChangeArrowheads="1"/>
              </p:cNvSpPr>
              <p:nvPr/>
            </p:nvSpPr>
            <p:spPr bwMode="auto">
              <a:xfrm>
                <a:off x="8563" y="10927"/>
                <a:ext cx="33" cy="33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>
                  <a:solidFill>
                    <a:srgbClr val="333399"/>
                  </a:solidFill>
                  <a:latin typeface="Arial" charset="0"/>
                </a:endParaRPr>
              </a:p>
            </p:txBody>
          </p:sp>
          <p:sp>
            <p:nvSpPr>
              <p:cNvPr id="94931" name="Oval 722"/>
              <p:cNvSpPr>
                <a:spLocks noChangeArrowheads="1"/>
              </p:cNvSpPr>
              <p:nvPr/>
            </p:nvSpPr>
            <p:spPr bwMode="auto">
              <a:xfrm>
                <a:off x="8660" y="10960"/>
                <a:ext cx="33" cy="35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>
                  <a:solidFill>
                    <a:srgbClr val="333399"/>
                  </a:solidFill>
                  <a:latin typeface="Arial" charset="0"/>
                </a:endParaRPr>
              </a:p>
            </p:txBody>
          </p:sp>
          <p:sp>
            <p:nvSpPr>
              <p:cNvPr id="94932" name="Oval 723"/>
              <p:cNvSpPr>
                <a:spLocks noChangeArrowheads="1"/>
              </p:cNvSpPr>
              <p:nvPr/>
            </p:nvSpPr>
            <p:spPr bwMode="auto">
              <a:xfrm>
                <a:off x="8750" y="11097"/>
                <a:ext cx="33" cy="34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>
                  <a:solidFill>
                    <a:srgbClr val="333399"/>
                  </a:solidFill>
                  <a:latin typeface="Arial" charset="0"/>
                </a:endParaRPr>
              </a:p>
            </p:txBody>
          </p:sp>
          <p:sp>
            <p:nvSpPr>
              <p:cNvPr id="94933" name="Oval 724"/>
              <p:cNvSpPr>
                <a:spLocks noChangeArrowheads="1"/>
              </p:cNvSpPr>
              <p:nvPr/>
            </p:nvSpPr>
            <p:spPr bwMode="auto">
              <a:xfrm>
                <a:off x="8841" y="11191"/>
                <a:ext cx="32" cy="35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>
                  <a:solidFill>
                    <a:srgbClr val="333399"/>
                  </a:solidFill>
                  <a:latin typeface="Arial" charset="0"/>
                </a:endParaRPr>
              </a:p>
            </p:txBody>
          </p:sp>
          <p:sp>
            <p:nvSpPr>
              <p:cNvPr id="94934" name="Oval 725"/>
              <p:cNvSpPr>
                <a:spLocks noChangeArrowheads="1"/>
              </p:cNvSpPr>
              <p:nvPr/>
            </p:nvSpPr>
            <p:spPr bwMode="auto">
              <a:xfrm>
                <a:off x="8939" y="11457"/>
                <a:ext cx="31" cy="34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>
                  <a:solidFill>
                    <a:srgbClr val="333399"/>
                  </a:solidFill>
                  <a:latin typeface="Arial" charset="0"/>
                </a:endParaRPr>
              </a:p>
            </p:txBody>
          </p:sp>
          <p:sp>
            <p:nvSpPr>
              <p:cNvPr id="94935" name="Oval 726"/>
              <p:cNvSpPr>
                <a:spLocks noChangeArrowheads="1"/>
              </p:cNvSpPr>
              <p:nvPr/>
            </p:nvSpPr>
            <p:spPr bwMode="auto">
              <a:xfrm>
                <a:off x="9029" y="11519"/>
                <a:ext cx="33" cy="33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>
                  <a:solidFill>
                    <a:srgbClr val="333399"/>
                  </a:solidFill>
                  <a:latin typeface="Arial" charset="0"/>
                </a:endParaRPr>
              </a:p>
            </p:txBody>
          </p:sp>
          <p:sp>
            <p:nvSpPr>
              <p:cNvPr id="94936" name="Oval 727"/>
              <p:cNvSpPr>
                <a:spLocks noChangeArrowheads="1"/>
              </p:cNvSpPr>
              <p:nvPr/>
            </p:nvSpPr>
            <p:spPr bwMode="auto">
              <a:xfrm>
                <a:off x="9126" y="11729"/>
                <a:ext cx="32" cy="34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>
                  <a:solidFill>
                    <a:srgbClr val="333399"/>
                  </a:solidFill>
                  <a:latin typeface="Arial" charset="0"/>
                </a:endParaRPr>
              </a:p>
            </p:txBody>
          </p:sp>
          <p:sp>
            <p:nvSpPr>
              <p:cNvPr id="94937" name="Oval 728"/>
              <p:cNvSpPr>
                <a:spLocks noChangeArrowheads="1"/>
              </p:cNvSpPr>
              <p:nvPr/>
            </p:nvSpPr>
            <p:spPr bwMode="auto">
              <a:xfrm>
                <a:off x="9216" y="11723"/>
                <a:ext cx="33" cy="33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>
                  <a:solidFill>
                    <a:srgbClr val="333399"/>
                  </a:solidFill>
                  <a:latin typeface="Arial" charset="0"/>
                </a:endParaRPr>
              </a:p>
            </p:txBody>
          </p:sp>
          <p:sp>
            <p:nvSpPr>
              <p:cNvPr id="94938" name="Oval 729"/>
              <p:cNvSpPr>
                <a:spLocks noChangeArrowheads="1"/>
              </p:cNvSpPr>
              <p:nvPr/>
            </p:nvSpPr>
            <p:spPr bwMode="auto">
              <a:xfrm>
                <a:off x="9307" y="11695"/>
                <a:ext cx="32" cy="34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>
                  <a:solidFill>
                    <a:srgbClr val="333399"/>
                  </a:solidFill>
                  <a:latin typeface="Arial" charset="0"/>
                </a:endParaRPr>
              </a:p>
            </p:txBody>
          </p:sp>
          <p:sp>
            <p:nvSpPr>
              <p:cNvPr id="94939" name="Oval 730"/>
              <p:cNvSpPr>
                <a:spLocks noChangeArrowheads="1"/>
              </p:cNvSpPr>
              <p:nvPr/>
            </p:nvSpPr>
            <p:spPr bwMode="auto">
              <a:xfrm>
                <a:off x="9404" y="11927"/>
                <a:ext cx="33" cy="33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>
                  <a:solidFill>
                    <a:srgbClr val="333399"/>
                  </a:solidFill>
                  <a:latin typeface="Arial" charset="0"/>
                </a:endParaRPr>
              </a:p>
            </p:txBody>
          </p:sp>
          <p:sp>
            <p:nvSpPr>
              <p:cNvPr id="94940" name="Oval 731"/>
              <p:cNvSpPr>
                <a:spLocks noChangeArrowheads="1"/>
              </p:cNvSpPr>
              <p:nvPr/>
            </p:nvSpPr>
            <p:spPr bwMode="auto">
              <a:xfrm>
                <a:off x="9495" y="11987"/>
                <a:ext cx="32" cy="35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>
                  <a:solidFill>
                    <a:srgbClr val="333399"/>
                  </a:solidFill>
                  <a:latin typeface="Arial" charset="0"/>
                </a:endParaRPr>
              </a:p>
            </p:txBody>
          </p:sp>
          <p:sp>
            <p:nvSpPr>
              <p:cNvPr id="94941" name="Text Box 732"/>
              <p:cNvSpPr txBox="1">
                <a:spLocks noChangeArrowheads="1"/>
              </p:cNvSpPr>
              <p:nvPr/>
            </p:nvSpPr>
            <p:spPr bwMode="auto">
              <a:xfrm>
                <a:off x="6638" y="8866"/>
                <a:ext cx="1110" cy="4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r>
                  <a:rPr lang="cs-CZ" sz="1400" b="1">
                    <a:solidFill>
                      <a:srgbClr val="000000"/>
                    </a:solidFill>
                    <a:latin typeface="Arial" charset="0"/>
                  </a:rPr>
                  <a:t>ŽENY</a:t>
                </a:r>
              </a:p>
            </p:txBody>
          </p:sp>
          <p:sp>
            <p:nvSpPr>
              <p:cNvPr id="94942" name="Text Box 733"/>
              <p:cNvSpPr txBox="1">
                <a:spLocks noChangeArrowheads="1"/>
              </p:cNvSpPr>
              <p:nvPr/>
            </p:nvSpPr>
            <p:spPr bwMode="auto">
              <a:xfrm>
                <a:off x="8821" y="8873"/>
                <a:ext cx="1478" cy="3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r>
                  <a:rPr lang="cs-CZ" sz="1000" b="1">
                    <a:solidFill>
                      <a:srgbClr val="000000"/>
                    </a:solidFill>
                    <a:latin typeface="Arial" charset="0"/>
                  </a:rPr>
                  <a:t>MAĎARSKO</a:t>
                </a:r>
              </a:p>
            </p:txBody>
          </p:sp>
          <p:sp>
            <p:nvSpPr>
              <p:cNvPr id="94943" name="Text Box 734"/>
              <p:cNvSpPr txBox="1">
                <a:spLocks noChangeArrowheads="1"/>
              </p:cNvSpPr>
              <p:nvPr/>
            </p:nvSpPr>
            <p:spPr bwMode="auto">
              <a:xfrm>
                <a:off x="8581" y="10207"/>
                <a:ext cx="1837" cy="6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r>
                  <a:rPr lang="cs-CZ" sz="1000" b="1">
                    <a:solidFill>
                      <a:srgbClr val="000000"/>
                    </a:solidFill>
                    <a:latin typeface="Arial" charset="0"/>
                  </a:rPr>
                  <a:t>ČESKÁ</a:t>
                </a:r>
              </a:p>
              <a:p>
                <a:r>
                  <a:rPr lang="cs-CZ" sz="1000" b="1">
                    <a:solidFill>
                      <a:srgbClr val="000000"/>
                    </a:solidFill>
                    <a:latin typeface="Arial" charset="0"/>
                  </a:rPr>
                  <a:t>REPUBLIKA</a:t>
                </a:r>
                <a:endParaRPr lang="cs-CZ" sz="100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94944" name="Text Box 735"/>
              <p:cNvSpPr txBox="1">
                <a:spLocks noChangeArrowheads="1"/>
              </p:cNvSpPr>
              <p:nvPr/>
            </p:nvSpPr>
            <p:spPr bwMode="auto">
              <a:xfrm>
                <a:off x="8821" y="11011"/>
                <a:ext cx="1537" cy="4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r>
                  <a:rPr lang="cs-CZ" sz="1000" b="1">
                    <a:solidFill>
                      <a:srgbClr val="000000"/>
                    </a:solidFill>
                    <a:latin typeface="Arial" charset="0"/>
                  </a:rPr>
                  <a:t>RAKOUSKO</a:t>
                </a:r>
              </a:p>
            </p:txBody>
          </p:sp>
          <p:sp>
            <p:nvSpPr>
              <p:cNvPr id="94945" name="Text Box 736"/>
              <p:cNvSpPr txBox="1">
                <a:spLocks noChangeArrowheads="1"/>
              </p:cNvSpPr>
              <p:nvPr/>
            </p:nvSpPr>
            <p:spPr bwMode="auto">
              <a:xfrm>
                <a:off x="7538" y="11715"/>
                <a:ext cx="1575" cy="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r>
                  <a:rPr lang="cs-CZ" sz="1000" b="1">
                    <a:solidFill>
                      <a:srgbClr val="000000"/>
                    </a:solidFill>
                    <a:latin typeface="Arial" charset="0"/>
                  </a:rPr>
                  <a:t>ŠVÉDSKO</a:t>
                </a:r>
              </a:p>
            </p:txBody>
          </p:sp>
          <p:sp>
            <p:nvSpPr>
              <p:cNvPr id="94946" name="Text Box 737"/>
              <p:cNvSpPr txBox="1">
                <a:spLocks noChangeArrowheads="1"/>
              </p:cNvSpPr>
              <p:nvPr/>
            </p:nvSpPr>
            <p:spPr bwMode="auto">
              <a:xfrm>
                <a:off x="8925" y="12420"/>
                <a:ext cx="1725" cy="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  <a:cs typeface="Arial" charset="0"/>
                  </a:defRPr>
                </a:lvl9pPr>
              </a:lstStyle>
              <a:p>
                <a:r>
                  <a:rPr lang="cs-CZ" sz="1000">
                    <a:solidFill>
                      <a:srgbClr val="000000"/>
                    </a:solidFill>
                    <a:latin typeface="Arial" charset="0"/>
                  </a:rPr>
                  <a:t>kalendářní roky</a:t>
                </a:r>
              </a:p>
            </p:txBody>
          </p:sp>
        </p:grpSp>
        <p:sp>
          <p:nvSpPr>
            <p:cNvPr id="94570" name="Text Box 738"/>
            <p:cNvSpPr txBox="1">
              <a:spLocks noChangeArrowheads="1"/>
            </p:cNvSpPr>
            <p:nvPr/>
          </p:nvSpPr>
          <p:spPr bwMode="auto">
            <a:xfrm>
              <a:off x="2355" y="2484"/>
              <a:ext cx="1668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r>
                <a:rPr lang="cs-CZ" sz="1000">
                  <a:solidFill>
                    <a:srgbClr val="000000"/>
                  </a:solidFill>
                  <a:latin typeface="Arial" charset="0"/>
                </a:rPr>
                <a:t>počet případů na 100 000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93780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474" name="Line 2"/>
          <p:cNvSpPr>
            <a:spLocks noChangeShapeType="1"/>
          </p:cNvSpPr>
          <p:nvPr/>
        </p:nvSpPr>
        <p:spPr bwMode="auto">
          <a:xfrm>
            <a:off x="1801813" y="2865438"/>
            <a:ext cx="4319587" cy="15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5475" name="Line 3"/>
          <p:cNvSpPr>
            <a:spLocks noChangeShapeType="1"/>
          </p:cNvSpPr>
          <p:nvPr/>
        </p:nvSpPr>
        <p:spPr bwMode="auto">
          <a:xfrm>
            <a:off x="1801813" y="2668588"/>
            <a:ext cx="0" cy="4127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5476" name="Line 4"/>
          <p:cNvSpPr>
            <a:spLocks noChangeShapeType="1"/>
          </p:cNvSpPr>
          <p:nvPr/>
        </p:nvSpPr>
        <p:spPr bwMode="auto">
          <a:xfrm>
            <a:off x="4500563" y="2689225"/>
            <a:ext cx="0" cy="37623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5477" name="Line 5"/>
          <p:cNvSpPr>
            <a:spLocks noChangeShapeType="1"/>
          </p:cNvSpPr>
          <p:nvPr/>
        </p:nvSpPr>
        <p:spPr bwMode="auto">
          <a:xfrm flipH="1">
            <a:off x="6380163" y="2678113"/>
            <a:ext cx="7937" cy="37782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5478" name="Text Box 6"/>
          <p:cNvSpPr txBox="1">
            <a:spLocks noChangeArrowheads="1"/>
          </p:cNvSpPr>
          <p:nvPr/>
        </p:nvSpPr>
        <p:spPr bwMode="auto">
          <a:xfrm>
            <a:off x="996950" y="2614613"/>
            <a:ext cx="404813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sz="2400" b="1">
                <a:solidFill>
                  <a:srgbClr val="000000"/>
                </a:solidFill>
              </a:rPr>
              <a:t>A</a:t>
            </a:r>
            <a:endParaRPr lang="cs-CZ" sz="2400">
              <a:solidFill>
                <a:srgbClr val="000000"/>
              </a:solidFill>
            </a:endParaRPr>
          </a:p>
        </p:txBody>
      </p:sp>
      <p:sp>
        <p:nvSpPr>
          <p:cNvPr id="745479" name="Text Box 7"/>
          <p:cNvSpPr txBox="1">
            <a:spLocks noChangeArrowheads="1"/>
          </p:cNvSpPr>
          <p:nvPr/>
        </p:nvSpPr>
        <p:spPr bwMode="auto">
          <a:xfrm>
            <a:off x="2214563" y="2233613"/>
            <a:ext cx="1917700" cy="558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sz="2000" b="1">
                <a:solidFill>
                  <a:srgbClr val="336600"/>
                </a:solidFill>
              </a:rPr>
              <a:t>zdravé období</a:t>
            </a:r>
            <a:endParaRPr lang="cs-CZ" sz="2000">
              <a:solidFill>
                <a:srgbClr val="336600"/>
              </a:solidFill>
            </a:endParaRPr>
          </a:p>
        </p:txBody>
      </p:sp>
      <p:sp>
        <p:nvSpPr>
          <p:cNvPr id="745480" name="Text Box 8"/>
          <p:cNvSpPr txBox="1">
            <a:spLocks noChangeArrowheads="1"/>
          </p:cNvSpPr>
          <p:nvPr/>
        </p:nvSpPr>
        <p:spPr bwMode="auto">
          <a:xfrm>
            <a:off x="4557713" y="2227263"/>
            <a:ext cx="2286000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sz="2000" b="1">
                <a:solidFill>
                  <a:srgbClr val="000000"/>
                </a:solidFill>
              </a:rPr>
              <a:t>délka nemoci</a:t>
            </a:r>
            <a:endParaRPr lang="cs-CZ" sz="2000">
              <a:solidFill>
                <a:srgbClr val="000000"/>
              </a:solidFill>
            </a:endParaRPr>
          </a:p>
        </p:txBody>
      </p:sp>
      <p:sp>
        <p:nvSpPr>
          <p:cNvPr id="745481" name="Line 9"/>
          <p:cNvSpPr>
            <a:spLocks noChangeShapeType="1"/>
          </p:cNvSpPr>
          <p:nvPr/>
        </p:nvSpPr>
        <p:spPr bwMode="auto">
          <a:xfrm>
            <a:off x="4500563" y="2865438"/>
            <a:ext cx="1879600" cy="9525"/>
          </a:xfrm>
          <a:prstGeom prst="line">
            <a:avLst/>
          </a:prstGeom>
          <a:noFill/>
          <a:ln w="1270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5482" name="Rectangle 10"/>
          <p:cNvSpPr>
            <a:spLocks noChangeArrowheads="1"/>
          </p:cNvSpPr>
          <p:nvPr/>
        </p:nvSpPr>
        <p:spPr bwMode="auto">
          <a:xfrm>
            <a:off x="1820863" y="2689225"/>
            <a:ext cx="2657475" cy="360363"/>
          </a:xfrm>
          <a:prstGeom prst="rect">
            <a:avLst/>
          </a:prstGeom>
          <a:solidFill>
            <a:srgbClr val="6699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5483" name="Text Box 11"/>
          <p:cNvSpPr txBox="1">
            <a:spLocks noChangeArrowheads="1"/>
          </p:cNvSpPr>
          <p:nvPr/>
        </p:nvSpPr>
        <p:spPr bwMode="auto">
          <a:xfrm>
            <a:off x="4311650" y="3708400"/>
            <a:ext cx="28876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sz="2000" b="1">
                <a:solidFill>
                  <a:srgbClr val="FF3300"/>
                </a:solidFill>
              </a:rPr>
              <a:t>diagnóza</a:t>
            </a:r>
          </a:p>
          <a:p>
            <a:r>
              <a:rPr lang="cs-CZ" sz="2000" b="1">
                <a:solidFill>
                  <a:srgbClr val="FF3300"/>
                </a:solidFill>
              </a:rPr>
              <a:t>chronické </a:t>
            </a:r>
          </a:p>
          <a:p>
            <a:r>
              <a:rPr lang="cs-CZ" sz="2000" b="1">
                <a:solidFill>
                  <a:srgbClr val="FF3300"/>
                </a:solidFill>
              </a:rPr>
              <a:t>nemoci</a:t>
            </a:r>
          </a:p>
        </p:txBody>
      </p:sp>
      <p:sp>
        <p:nvSpPr>
          <p:cNvPr id="745484" name="AutoShape 12"/>
          <p:cNvSpPr>
            <a:spLocks noChangeArrowheads="1"/>
          </p:cNvSpPr>
          <p:nvPr/>
        </p:nvSpPr>
        <p:spPr bwMode="auto">
          <a:xfrm>
            <a:off x="4278313" y="3086100"/>
            <a:ext cx="438150" cy="638175"/>
          </a:xfrm>
          <a:prstGeom prst="upArrow">
            <a:avLst>
              <a:gd name="adj1" fmla="val 34593"/>
              <a:gd name="adj2" fmla="val 48160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5485" name="Text Box 13"/>
          <p:cNvSpPr txBox="1">
            <a:spLocks noGrp="1" noChangeArrowheads="1"/>
          </p:cNvSpPr>
          <p:nvPr>
            <p:ph type="title"/>
          </p:nvPr>
        </p:nvSpPr>
        <p:spPr>
          <a:xfrm>
            <a:off x="506413" y="379413"/>
            <a:ext cx="8229600" cy="857250"/>
          </a:xfrm>
          <a:noFill/>
          <a:ln/>
        </p:spPr>
        <p:txBody>
          <a:bodyPr/>
          <a:lstStyle/>
          <a:p>
            <a:pPr algn="l">
              <a:spcBef>
                <a:spcPct val="50000"/>
              </a:spcBef>
            </a:pPr>
            <a:r>
              <a:rPr lang="cs-CZ" sz="2400" b="1">
                <a:solidFill>
                  <a:srgbClr val="336600"/>
                </a:solidFill>
              </a:rPr>
              <a:t>HEALTH EXPECTANCY: HEALTHY LIFE YEARS (HLY)</a:t>
            </a:r>
            <a:r>
              <a:rPr lang="cs-CZ" sz="4000">
                <a:solidFill>
                  <a:srgbClr val="336600"/>
                </a:solidFill>
              </a:rPr>
              <a:t> </a:t>
            </a:r>
          </a:p>
        </p:txBody>
      </p:sp>
      <p:sp>
        <p:nvSpPr>
          <p:cNvPr id="745486" name="AutoShape 14"/>
          <p:cNvSpPr>
            <a:spLocks noChangeArrowheads="1"/>
          </p:cNvSpPr>
          <p:nvPr/>
        </p:nvSpPr>
        <p:spPr bwMode="auto">
          <a:xfrm>
            <a:off x="6170613" y="3063875"/>
            <a:ext cx="438150" cy="409575"/>
          </a:xfrm>
          <a:prstGeom prst="upArrow">
            <a:avLst>
              <a:gd name="adj1" fmla="val 34787"/>
              <a:gd name="adj2" fmla="val 46898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5487" name="Text Box 15"/>
          <p:cNvSpPr txBox="1">
            <a:spLocks noChangeArrowheads="1"/>
          </p:cNvSpPr>
          <p:nvPr/>
        </p:nvSpPr>
        <p:spPr bwMode="auto">
          <a:xfrm>
            <a:off x="6496050" y="3162300"/>
            <a:ext cx="13636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b="1">
                <a:solidFill>
                  <a:srgbClr val="000000"/>
                </a:solidFill>
              </a:rPr>
              <a:t>úmrtí</a:t>
            </a:r>
          </a:p>
        </p:txBody>
      </p:sp>
      <p:sp>
        <p:nvSpPr>
          <p:cNvPr id="745488" name="Line 16"/>
          <p:cNvSpPr>
            <a:spLocks noChangeShapeType="1"/>
          </p:cNvSpPr>
          <p:nvPr/>
        </p:nvSpPr>
        <p:spPr bwMode="auto">
          <a:xfrm flipH="1">
            <a:off x="1801813" y="1152525"/>
            <a:ext cx="7937" cy="1514475"/>
          </a:xfrm>
          <a:prstGeom prst="line">
            <a:avLst/>
          </a:prstGeom>
          <a:noFill/>
          <a:ln w="38100">
            <a:solidFill>
              <a:srgbClr val="33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5489" name="Line 17"/>
          <p:cNvSpPr>
            <a:spLocks noChangeShapeType="1"/>
          </p:cNvSpPr>
          <p:nvPr/>
        </p:nvSpPr>
        <p:spPr bwMode="auto">
          <a:xfrm flipH="1">
            <a:off x="4483100" y="1158875"/>
            <a:ext cx="11113" cy="1514475"/>
          </a:xfrm>
          <a:prstGeom prst="line">
            <a:avLst/>
          </a:prstGeom>
          <a:noFill/>
          <a:ln w="38100">
            <a:solidFill>
              <a:srgbClr val="33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5490" name="AutoShape 18"/>
          <p:cNvSpPr>
            <a:spLocks noChangeArrowheads="1"/>
          </p:cNvSpPr>
          <p:nvPr/>
        </p:nvSpPr>
        <p:spPr bwMode="auto">
          <a:xfrm>
            <a:off x="1820863" y="1209675"/>
            <a:ext cx="2655887" cy="409575"/>
          </a:xfrm>
          <a:prstGeom prst="leftRightArrow">
            <a:avLst>
              <a:gd name="adj1" fmla="val 41861"/>
              <a:gd name="adj2" fmla="val 83068"/>
            </a:avLst>
          </a:prstGeom>
          <a:solidFill>
            <a:schemeClr val="folHlink"/>
          </a:solidFill>
          <a:ln w="38100">
            <a:solidFill>
              <a:srgbClr val="33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5491" name="Line 19"/>
          <p:cNvSpPr>
            <a:spLocks noChangeShapeType="1"/>
          </p:cNvSpPr>
          <p:nvPr/>
        </p:nvSpPr>
        <p:spPr bwMode="auto">
          <a:xfrm flipH="1">
            <a:off x="1778000" y="3082925"/>
            <a:ext cx="30163" cy="2266950"/>
          </a:xfrm>
          <a:prstGeom prst="line">
            <a:avLst/>
          </a:prstGeom>
          <a:noFill/>
          <a:ln w="38100">
            <a:solidFill>
              <a:srgbClr val="2A366A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5492" name="Line 20"/>
          <p:cNvSpPr>
            <a:spLocks noChangeShapeType="1"/>
          </p:cNvSpPr>
          <p:nvPr/>
        </p:nvSpPr>
        <p:spPr bwMode="auto">
          <a:xfrm flipH="1">
            <a:off x="6356350" y="3098800"/>
            <a:ext cx="30163" cy="2247900"/>
          </a:xfrm>
          <a:prstGeom prst="line">
            <a:avLst/>
          </a:prstGeom>
          <a:noFill/>
          <a:ln w="38100">
            <a:solidFill>
              <a:srgbClr val="2A366A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5493" name="AutoShape 21"/>
          <p:cNvSpPr>
            <a:spLocks noChangeArrowheads="1"/>
          </p:cNvSpPr>
          <p:nvPr/>
        </p:nvSpPr>
        <p:spPr bwMode="auto">
          <a:xfrm>
            <a:off x="1827213" y="4826000"/>
            <a:ext cx="4495800" cy="485775"/>
          </a:xfrm>
          <a:prstGeom prst="leftRightArrow">
            <a:avLst>
              <a:gd name="adj1" fmla="val 44639"/>
              <a:gd name="adj2" fmla="val 68940"/>
            </a:avLst>
          </a:prstGeom>
          <a:solidFill>
            <a:srgbClr val="6E7FC6"/>
          </a:solidFill>
          <a:ln w="28575">
            <a:solidFill>
              <a:srgbClr val="2A366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5494" name="Text Box 22"/>
          <p:cNvSpPr txBox="1">
            <a:spLocks noChangeArrowheads="1"/>
          </p:cNvSpPr>
          <p:nvPr/>
        </p:nvSpPr>
        <p:spPr bwMode="auto">
          <a:xfrm>
            <a:off x="2640013" y="5229225"/>
            <a:ext cx="3276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>
                <a:solidFill>
                  <a:srgbClr val="364688"/>
                </a:solidFill>
              </a:rPr>
              <a:t>LIFE EXPECTANCY</a:t>
            </a:r>
          </a:p>
        </p:txBody>
      </p:sp>
      <p:sp>
        <p:nvSpPr>
          <p:cNvPr id="745495" name="Text Box 23"/>
          <p:cNvSpPr txBox="1">
            <a:spLocks noChangeArrowheads="1"/>
          </p:cNvSpPr>
          <p:nvPr/>
        </p:nvSpPr>
        <p:spPr bwMode="auto">
          <a:xfrm>
            <a:off x="887413" y="5781675"/>
            <a:ext cx="72469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>
                <a:solidFill>
                  <a:srgbClr val="364688"/>
                </a:solidFill>
              </a:rPr>
              <a:t>STŘEDNÍ DÉLKA ŽIVOTA, NADĚJE DOŽITÍ</a:t>
            </a:r>
          </a:p>
        </p:txBody>
      </p:sp>
      <p:sp>
        <p:nvSpPr>
          <p:cNvPr id="745496" name="Text Box 24"/>
          <p:cNvSpPr txBox="1">
            <a:spLocks noChangeArrowheads="1"/>
          </p:cNvSpPr>
          <p:nvPr/>
        </p:nvSpPr>
        <p:spPr bwMode="auto">
          <a:xfrm>
            <a:off x="4564063" y="1181100"/>
            <a:ext cx="42941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>
                <a:solidFill>
                  <a:srgbClr val="20540E"/>
                </a:solidFill>
              </a:rPr>
              <a:t>DÉLKA ŽIVOTA VE ZDRAVÍ</a:t>
            </a:r>
          </a:p>
        </p:txBody>
      </p:sp>
    </p:spTree>
    <p:extLst>
      <p:ext uri="{BB962C8B-B14F-4D97-AF65-F5344CB8AC3E}">
        <p14:creationId xmlns:p14="http://schemas.microsoft.com/office/powerpoint/2010/main" val="40622589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64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98700" y="511176"/>
            <a:ext cx="4700587" cy="629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6499" name="Text Box 3"/>
          <p:cNvSpPr txBox="1">
            <a:spLocks noChangeArrowheads="1"/>
          </p:cNvSpPr>
          <p:nvPr/>
        </p:nvSpPr>
        <p:spPr bwMode="auto">
          <a:xfrm>
            <a:off x="1052513" y="1147763"/>
            <a:ext cx="45243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>
                <a:solidFill>
                  <a:srgbClr val="333399"/>
                </a:solidFill>
              </a:rPr>
              <a:t>72</a:t>
            </a:r>
          </a:p>
        </p:txBody>
      </p:sp>
      <p:sp>
        <p:nvSpPr>
          <p:cNvPr id="746500" name="Text Box 4"/>
          <p:cNvSpPr txBox="1">
            <a:spLocks noChangeArrowheads="1"/>
          </p:cNvSpPr>
          <p:nvPr/>
        </p:nvSpPr>
        <p:spPr bwMode="auto">
          <a:xfrm>
            <a:off x="1033463" y="1574800"/>
            <a:ext cx="5222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>
                <a:solidFill>
                  <a:srgbClr val="333399"/>
                </a:solidFill>
              </a:rPr>
              <a:t>70</a:t>
            </a:r>
          </a:p>
        </p:txBody>
      </p:sp>
      <p:sp>
        <p:nvSpPr>
          <p:cNvPr id="746501" name="Line 5"/>
          <p:cNvSpPr>
            <a:spLocks noChangeShapeType="1"/>
          </p:cNvSpPr>
          <p:nvPr/>
        </p:nvSpPr>
        <p:spPr bwMode="auto">
          <a:xfrm flipV="1">
            <a:off x="1858963" y="3008313"/>
            <a:ext cx="1049337" cy="422275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6502" name="Line 6"/>
          <p:cNvSpPr>
            <a:spLocks noChangeShapeType="1"/>
          </p:cNvSpPr>
          <p:nvPr/>
        </p:nvSpPr>
        <p:spPr bwMode="auto">
          <a:xfrm flipV="1">
            <a:off x="2995613" y="2416175"/>
            <a:ext cx="1066800" cy="550863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6503" name="Text Box 7"/>
          <p:cNvSpPr txBox="1">
            <a:spLocks noChangeArrowheads="1"/>
          </p:cNvSpPr>
          <p:nvPr/>
        </p:nvSpPr>
        <p:spPr bwMode="auto">
          <a:xfrm>
            <a:off x="3989388" y="1808163"/>
            <a:ext cx="15208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b="1">
                <a:solidFill>
                  <a:srgbClr val="33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ŠVÉDSKO</a:t>
            </a:r>
          </a:p>
        </p:txBody>
      </p:sp>
      <p:sp>
        <p:nvSpPr>
          <p:cNvPr id="746504" name="Line 8"/>
          <p:cNvSpPr>
            <a:spLocks noChangeShapeType="1"/>
          </p:cNvSpPr>
          <p:nvPr/>
        </p:nvSpPr>
        <p:spPr bwMode="auto">
          <a:xfrm flipV="1">
            <a:off x="4144963" y="2314575"/>
            <a:ext cx="1074737" cy="60325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6505" name="Line 9"/>
          <p:cNvSpPr>
            <a:spLocks noChangeShapeType="1"/>
          </p:cNvSpPr>
          <p:nvPr/>
        </p:nvSpPr>
        <p:spPr bwMode="auto">
          <a:xfrm flipV="1">
            <a:off x="5307013" y="1968500"/>
            <a:ext cx="1063625" cy="322263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6506" name="Line 10"/>
          <p:cNvSpPr>
            <a:spLocks noChangeShapeType="1"/>
          </p:cNvSpPr>
          <p:nvPr/>
        </p:nvSpPr>
        <p:spPr bwMode="auto">
          <a:xfrm flipV="1">
            <a:off x="6457950" y="1673225"/>
            <a:ext cx="1060450" cy="261938"/>
          </a:xfrm>
          <a:prstGeom prst="line">
            <a:avLst/>
          </a:prstGeom>
          <a:noFill/>
          <a:ln w="762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6507" name="WordArt 11"/>
          <p:cNvSpPr>
            <a:spLocks noChangeArrowheads="1" noChangeShapeType="1" noTextEdit="1"/>
          </p:cNvSpPr>
          <p:nvPr/>
        </p:nvSpPr>
        <p:spPr bwMode="auto">
          <a:xfrm>
            <a:off x="4545013" y="4359275"/>
            <a:ext cx="2568575" cy="239713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Arial"/>
                <a:cs typeface="Arial"/>
              </a:rPr>
              <a:t>ČESKÁ REPUBLIKA</a:t>
            </a:r>
          </a:p>
        </p:txBody>
      </p:sp>
      <p:sp>
        <p:nvSpPr>
          <p:cNvPr id="746508" name="Line 12"/>
          <p:cNvSpPr>
            <a:spLocks noChangeShapeType="1"/>
          </p:cNvSpPr>
          <p:nvPr/>
        </p:nvSpPr>
        <p:spPr bwMode="auto">
          <a:xfrm>
            <a:off x="3008313" y="4286250"/>
            <a:ext cx="1057275" cy="30163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6509" name="Line 13"/>
          <p:cNvSpPr>
            <a:spLocks noChangeShapeType="1"/>
          </p:cNvSpPr>
          <p:nvPr/>
        </p:nvSpPr>
        <p:spPr bwMode="auto">
          <a:xfrm flipV="1">
            <a:off x="4144963" y="3630613"/>
            <a:ext cx="1054100" cy="668337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6510" name="Line 14"/>
          <p:cNvSpPr>
            <a:spLocks noChangeShapeType="1"/>
          </p:cNvSpPr>
          <p:nvPr/>
        </p:nvSpPr>
        <p:spPr bwMode="auto">
          <a:xfrm>
            <a:off x="5300663" y="3579813"/>
            <a:ext cx="1073150" cy="22225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6511" name="Line 15"/>
          <p:cNvSpPr>
            <a:spLocks noChangeShapeType="1"/>
          </p:cNvSpPr>
          <p:nvPr/>
        </p:nvSpPr>
        <p:spPr bwMode="auto">
          <a:xfrm>
            <a:off x="6450013" y="3594100"/>
            <a:ext cx="1068387" cy="6985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6512" name="Text Box 16"/>
          <p:cNvSpPr txBox="1">
            <a:spLocks noChangeArrowheads="1"/>
          </p:cNvSpPr>
          <p:nvPr/>
        </p:nvSpPr>
        <p:spPr bwMode="auto">
          <a:xfrm>
            <a:off x="1042988" y="2001838"/>
            <a:ext cx="520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>
                <a:solidFill>
                  <a:srgbClr val="333399"/>
                </a:solidFill>
              </a:rPr>
              <a:t>68</a:t>
            </a:r>
          </a:p>
        </p:txBody>
      </p:sp>
      <p:sp>
        <p:nvSpPr>
          <p:cNvPr id="746513" name="Text Box 17"/>
          <p:cNvSpPr txBox="1">
            <a:spLocks noChangeArrowheads="1"/>
          </p:cNvSpPr>
          <p:nvPr/>
        </p:nvSpPr>
        <p:spPr bwMode="auto">
          <a:xfrm>
            <a:off x="1041400" y="2433638"/>
            <a:ext cx="5349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>
                <a:solidFill>
                  <a:srgbClr val="333399"/>
                </a:solidFill>
              </a:rPr>
              <a:t>66</a:t>
            </a:r>
          </a:p>
        </p:txBody>
      </p:sp>
      <p:sp>
        <p:nvSpPr>
          <p:cNvPr id="746514" name="Text Box 18"/>
          <p:cNvSpPr txBox="1">
            <a:spLocks noChangeArrowheads="1"/>
          </p:cNvSpPr>
          <p:nvPr/>
        </p:nvSpPr>
        <p:spPr bwMode="auto">
          <a:xfrm>
            <a:off x="1042988" y="2849563"/>
            <a:ext cx="4540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>
                <a:solidFill>
                  <a:srgbClr val="333399"/>
                </a:solidFill>
              </a:rPr>
              <a:t>64</a:t>
            </a:r>
          </a:p>
        </p:txBody>
      </p:sp>
      <p:sp>
        <p:nvSpPr>
          <p:cNvPr id="746515" name="Text Box 19"/>
          <p:cNvSpPr txBox="1">
            <a:spLocks noChangeArrowheads="1"/>
          </p:cNvSpPr>
          <p:nvPr/>
        </p:nvSpPr>
        <p:spPr bwMode="auto">
          <a:xfrm>
            <a:off x="1047750" y="3254375"/>
            <a:ext cx="5286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>
                <a:solidFill>
                  <a:srgbClr val="333399"/>
                </a:solidFill>
              </a:rPr>
              <a:t>62</a:t>
            </a:r>
          </a:p>
        </p:txBody>
      </p:sp>
      <p:sp>
        <p:nvSpPr>
          <p:cNvPr id="746516" name="Text Box 20"/>
          <p:cNvSpPr txBox="1">
            <a:spLocks noChangeArrowheads="1"/>
          </p:cNvSpPr>
          <p:nvPr/>
        </p:nvSpPr>
        <p:spPr bwMode="auto">
          <a:xfrm>
            <a:off x="1047750" y="3665538"/>
            <a:ext cx="5889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>
                <a:solidFill>
                  <a:srgbClr val="333399"/>
                </a:solidFill>
              </a:rPr>
              <a:t>60</a:t>
            </a:r>
          </a:p>
        </p:txBody>
      </p:sp>
      <p:sp>
        <p:nvSpPr>
          <p:cNvPr id="746517" name="Text Box 21"/>
          <p:cNvSpPr txBox="1">
            <a:spLocks noChangeArrowheads="1"/>
          </p:cNvSpPr>
          <p:nvPr/>
        </p:nvSpPr>
        <p:spPr bwMode="auto">
          <a:xfrm>
            <a:off x="1042988" y="4094163"/>
            <a:ext cx="5524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>
                <a:solidFill>
                  <a:srgbClr val="333399"/>
                </a:solidFill>
              </a:rPr>
              <a:t>58</a:t>
            </a:r>
          </a:p>
        </p:txBody>
      </p:sp>
      <p:sp>
        <p:nvSpPr>
          <p:cNvPr id="746518" name="Text Box 22"/>
          <p:cNvSpPr txBox="1">
            <a:spLocks noChangeArrowheads="1"/>
          </p:cNvSpPr>
          <p:nvPr/>
        </p:nvSpPr>
        <p:spPr bwMode="auto">
          <a:xfrm>
            <a:off x="1042988" y="4511675"/>
            <a:ext cx="5810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>
                <a:solidFill>
                  <a:srgbClr val="333399"/>
                </a:solidFill>
              </a:rPr>
              <a:t>56</a:t>
            </a:r>
          </a:p>
        </p:txBody>
      </p:sp>
      <p:sp>
        <p:nvSpPr>
          <p:cNvPr id="746519" name="Text Box 23"/>
          <p:cNvSpPr txBox="1">
            <a:spLocks noChangeArrowheads="1"/>
          </p:cNvSpPr>
          <p:nvPr/>
        </p:nvSpPr>
        <p:spPr bwMode="auto">
          <a:xfrm>
            <a:off x="1047750" y="4897438"/>
            <a:ext cx="4699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>
                <a:solidFill>
                  <a:srgbClr val="333399"/>
                </a:solidFill>
              </a:rPr>
              <a:t>54</a:t>
            </a:r>
          </a:p>
        </p:txBody>
      </p:sp>
      <p:sp>
        <p:nvSpPr>
          <p:cNvPr id="746520" name="Rectangle 24"/>
          <p:cNvSpPr>
            <a:spLocks noChangeArrowheads="1"/>
          </p:cNvSpPr>
          <p:nvPr/>
        </p:nvSpPr>
        <p:spPr bwMode="auto">
          <a:xfrm>
            <a:off x="1455738" y="5153025"/>
            <a:ext cx="6778625" cy="148113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6521" name="Text Box 25"/>
          <p:cNvSpPr txBox="1">
            <a:spLocks noChangeArrowheads="1"/>
          </p:cNvSpPr>
          <p:nvPr/>
        </p:nvSpPr>
        <p:spPr bwMode="auto">
          <a:xfrm>
            <a:off x="1487488" y="5176838"/>
            <a:ext cx="920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>
                <a:solidFill>
                  <a:srgbClr val="333399"/>
                </a:solidFill>
              </a:rPr>
              <a:t>2004</a:t>
            </a:r>
          </a:p>
        </p:txBody>
      </p:sp>
      <p:sp>
        <p:nvSpPr>
          <p:cNvPr id="746522" name="Text Box 26"/>
          <p:cNvSpPr txBox="1">
            <a:spLocks noChangeArrowheads="1"/>
          </p:cNvSpPr>
          <p:nvPr/>
        </p:nvSpPr>
        <p:spPr bwMode="auto">
          <a:xfrm>
            <a:off x="2627313" y="5189538"/>
            <a:ext cx="869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>
                <a:solidFill>
                  <a:srgbClr val="333399"/>
                </a:solidFill>
              </a:rPr>
              <a:t>2005</a:t>
            </a:r>
          </a:p>
        </p:txBody>
      </p:sp>
      <p:sp>
        <p:nvSpPr>
          <p:cNvPr id="746523" name="Text Box 27"/>
          <p:cNvSpPr txBox="1">
            <a:spLocks noChangeArrowheads="1"/>
          </p:cNvSpPr>
          <p:nvPr/>
        </p:nvSpPr>
        <p:spPr bwMode="auto">
          <a:xfrm>
            <a:off x="3776663" y="5191125"/>
            <a:ext cx="9286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>
                <a:solidFill>
                  <a:srgbClr val="333399"/>
                </a:solidFill>
              </a:rPr>
              <a:t>2006</a:t>
            </a:r>
          </a:p>
        </p:txBody>
      </p:sp>
      <p:sp>
        <p:nvSpPr>
          <p:cNvPr id="746524" name="Text Box 28"/>
          <p:cNvSpPr txBox="1">
            <a:spLocks noChangeArrowheads="1"/>
          </p:cNvSpPr>
          <p:nvPr/>
        </p:nvSpPr>
        <p:spPr bwMode="auto">
          <a:xfrm>
            <a:off x="4964113" y="5175250"/>
            <a:ext cx="10572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>
                <a:solidFill>
                  <a:srgbClr val="333399"/>
                </a:solidFill>
              </a:rPr>
              <a:t>2007</a:t>
            </a:r>
          </a:p>
        </p:txBody>
      </p:sp>
      <p:sp>
        <p:nvSpPr>
          <p:cNvPr id="746525" name="Text Box 29"/>
          <p:cNvSpPr txBox="1">
            <a:spLocks noChangeArrowheads="1"/>
          </p:cNvSpPr>
          <p:nvPr/>
        </p:nvSpPr>
        <p:spPr bwMode="auto">
          <a:xfrm>
            <a:off x="6107113" y="5175250"/>
            <a:ext cx="1035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>
                <a:solidFill>
                  <a:srgbClr val="333399"/>
                </a:solidFill>
              </a:rPr>
              <a:t>2008</a:t>
            </a:r>
          </a:p>
        </p:txBody>
      </p:sp>
      <p:sp>
        <p:nvSpPr>
          <p:cNvPr id="746526" name="Text Box 30"/>
          <p:cNvSpPr txBox="1">
            <a:spLocks noChangeArrowheads="1"/>
          </p:cNvSpPr>
          <p:nvPr/>
        </p:nvSpPr>
        <p:spPr bwMode="auto">
          <a:xfrm>
            <a:off x="7215188" y="5183188"/>
            <a:ext cx="9683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>
                <a:solidFill>
                  <a:srgbClr val="333399"/>
                </a:solidFill>
              </a:rPr>
              <a:t>2009</a:t>
            </a:r>
          </a:p>
        </p:txBody>
      </p:sp>
      <p:sp>
        <p:nvSpPr>
          <p:cNvPr id="746527" name="Text Box 31"/>
          <p:cNvSpPr txBox="1">
            <a:spLocks noChangeArrowheads="1"/>
          </p:cNvSpPr>
          <p:nvPr/>
        </p:nvSpPr>
        <p:spPr bwMode="auto">
          <a:xfrm>
            <a:off x="563563" y="271463"/>
            <a:ext cx="8093075" cy="100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>
                <a:solidFill>
                  <a:srgbClr val="333399"/>
                </a:solidFill>
              </a:rPr>
              <a:t>HEALTH EXPECTANCY: HEALTHY LIFE YEARS (HLY)</a:t>
            </a:r>
          </a:p>
          <a:p>
            <a:pPr algn="ctr">
              <a:spcBef>
                <a:spcPct val="50000"/>
              </a:spcBef>
            </a:pPr>
            <a:r>
              <a:rPr lang="cs-CZ" sz="2400" b="1">
                <a:solidFill>
                  <a:srgbClr val="333399"/>
                </a:solidFill>
              </a:rPr>
              <a:t>DÉLKA ŽIVOTA VE ZDRAVÍ</a:t>
            </a:r>
            <a:r>
              <a:rPr lang="cs-CZ" b="1">
                <a:solidFill>
                  <a:srgbClr val="333399"/>
                </a:solidFill>
              </a:rPr>
              <a:t> </a:t>
            </a:r>
          </a:p>
        </p:txBody>
      </p:sp>
      <p:sp>
        <p:nvSpPr>
          <p:cNvPr id="746528" name="Text Box 32"/>
          <p:cNvSpPr txBox="1">
            <a:spLocks noChangeArrowheads="1"/>
          </p:cNvSpPr>
          <p:nvPr/>
        </p:nvSpPr>
        <p:spPr bwMode="auto">
          <a:xfrm>
            <a:off x="6157913" y="5516563"/>
            <a:ext cx="2089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>
                <a:solidFill>
                  <a:srgbClr val="333399"/>
                </a:solidFill>
              </a:rPr>
              <a:t>kalendářní roky</a:t>
            </a:r>
          </a:p>
        </p:txBody>
      </p:sp>
      <p:sp>
        <p:nvSpPr>
          <p:cNvPr id="746529" name="Text Box 33"/>
          <p:cNvSpPr txBox="1">
            <a:spLocks noChangeArrowheads="1"/>
          </p:cNvSpPr>
          <p:nvPr/>
        </p:nvSpPr>
        <p:spPr bwMode="auto">
          <a:xfrm>
            <a:off x="801688" y="5765800"/>
            <a:ext cx="7775575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solidFill>
                  <a:srgbClr val="364688"/>
                </a:solidFill>
              </a:rPr>
              <a:t>Pramen: HEIDI DATA TOOL</a:t>
            </a:r>
            <a:r>
              <a:rPr lang="cs-CZ">
                <a:solidFill>
                  <a:srgbClr val="333399"/>
                </a:solidFill>
              </a:rPr>
              <a:t> http://ec.europa.eu/health/indicators/echi/list/echi_40.html#main?KeepThis=true&amp;TB_iframe=true&amp;height=450&amp;width=920</a:t>
            </a:r>
          </a:p>
        </p:txBody>
      </p:sp>
      <p:sp>
        <p:nvSpPr>
          <p:cNvPr id="746530" name="AutoShape 34"/>
          <p:cNvSpPr>
            <a:spLocks noChangeArrowheads="1"/>
          </p:cNvSpPr>
          <p:nvPr/>
        </p:nvSpPr>
        <p:spPr bwMode="auto">
          <a:xfrm>
            <a:off x="7396163" y="1755775"/>
            <a:ext cx="317500" cy="1874838"/>
          </a:xfrm>
          <a:prstGeom prst="upDownArrow">
            <a:avLst>
              <a:gd name="adj1" fmla="val 63009"/>
              <a:gd name="adj2" fmla="val 74988"/>
            </a:avLst>
          </a:prstGeom>
          <a:solidFill>
            <a:srgbClr val="4C9800"/>
          </a:solidFill>
          <a:ln w="2857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6531" name="Rectangle 35"/>
          <p:cNvSpPr>
            <a:spLocks noChangeArrowheads="1"/>
          </p:cNvSpPr>
          <p:nvPr/>
        </p:nvSpPr>
        <p:spPr bwMode="auto">
          <a:xfrm>
            <a:off x="7789863" y="2540000"/>
            <a:ext cx="1250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2800" b="1">
                <a:solidFill>
                  <a:srgbClr val="397200"/>
                </a:solidFill>
              </a:rPr>
              <a:t>9 roků</a:t>
            </a:r>
          </a:p>
        </p:txBody>
      </p:sp>
    </p:spTree>
    <p:extLst>
      <p:ext uri="{BB962C8B-B14F-4D97-AF65-F5344CB8AC3E}">
        <p14:creationId xmlns:p14="http://schemas.microsoft.com/office/powerpoint/2010/main" val="24860367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22" name="Rectangle 2"/>
          <p:cNvSpPr>
            <a:spLocks noChangeArrowheads="1"/>
          </p:cNvSpPr>
          <p:nvPr/>
        </p:nvSpPr>
        <p:spPr bwMode="auto">
          <a:xfrm>
            <a:off x="0" y="3429000"/>
            <a:ext cx="9144000" cy="34290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7523" name="Rectangle 3"/>
          <p:cNvSpPr>
            <a:spLocks noChangeArrowheads="1"/>
          </p:cNvSpPr>
          <p:nvPr/>
        </p:nvSpPr>
        <p:spPr bwMode="auto">
          <a:xfrm>
            <a:off x="0" y="0"/>
            <a:ext cx="9144000" cy="3429000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7524" name="Line 4"/>
          <p:cNvSpPr>
            <a:spLocks noChangeShapeType="1"/>
          </p:cNvSpPr>
          <p:nvPr/>
        </p:nvSpPr>
        <p:spPr bwMode="auto">
          <a:xfrm>
            <a:off x="6837363" y="1101725"/>
            <a:ext cx="26987" cy="677863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7525" name="Text Box 5"/>
          <p:cNvSpPr txBox="1">
            <a:spLocks noChangeArrowheads="1"/>
          </p:cNvSpPr>
          <p:nvPr/>
        </p:nvSpPr>
        <p:spPr bwMode="auto">
          <a:xfrm>
            <a:off x="2690813" y="576263"/>
            <a:ext cx="26797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sz="2800" b="1">
                <a:solidFill>
                  <a:srgbClr val="336600"/>
                </a:solidFill>
              </a:rPr>
              <a:t>zdravé období</a:t>
            </a:r>
            <a:endParaRPr lang="cs-CZ" sz="2800">
              <a:solidFill>
                <a:srgbClr val="336600"/>
              </a:solidFill>
            </a:endParaRPr>
          </a:p>
        </p:txBody>
      </p:sp>
      <p:sp>
        <p:nvSpPr>
          <p:cNvPr id="747526" name="Text Box 6"/>
          <p:cNvSpPr txBox="1">
            <a:spLocks noChangeArrowheads="1"/>
          </p:cNvSpPr>
          <p:nvPr/>
        </p:nvSpPr>
        <p:spPr bwMode="auto">
          <a:xfrm>
            <a:off x="6985000" y="646113"/>
            <a:ext cx="1487488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800" b="1">
                <a:solidFill>
                  <a:srgbClr val="000000"/>
                </a:solidFill>
              </a:rPr>
              <a:t>délka </a:t>
            </a:r>
          </a:p>
          <a:p>
            <a:pPr>
              <a:lnSpc>
                <a:spcPct val="80000"/>
              </a:lnSpc>
            </a:pPr>
            <a:r>
              <a:rPr lang="cs-CZ" sz="2800" b="1">
                <a:solidFill>
                  <a:srgbClr val="000000"/>
                </a:solidFill>
              </a:rPr>
              <a:t>nemoci</a:t>
            </a:r>
            <a:endParaRPr lang="cs-CZ" sz="2800">
              <a:solidFill>
                <a:srgbClr val="000000"/>
              </a:solidFill>
            </a:endParaRPr>
          </a:p>
        </p:txBody>
      </p:sp>
      <p:sp>
        <p:nvSpPr>
          <p:cNvPr id="747527" name="Line 7"/>
          <p:cNvSpPr>
            <a:spLocks noChangeShapeType="1"/>
          </p:cNvSpPr>
          <p:nvPr/>
        </p:nvSpPr>
        <p:spPr bwMode="auto">
          <a:xfrm>
            <a:off x="952500" y="933450"/>
            <a:ext cx="0" cy="981075"/>
          </a:xfrm>
          <a:prstGeom prst="line">
            <a:avLst/>
          </a:prstGeom>
          <a:noFill/>
          <a:ln w="38100">
            <a:solidFill>
              <a:srgbClr val="33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7528" name="Line 8"/>
          <p:cNvSpPr>
            <a:spLocks noChangeShapeType="1"/>
          </p:cNvSpPr>
          <p:nvPr/>
        </p:nvSpPr>
        <p:spPr bwMode="auto">
          <a:xfrm>
            <a:off x="5980113" y="1092200"/>
            <a:ext cx="7937" cy="409575"/>
          </a:xfrm>
          <a:prstGeom prst="line">
            <a:avLst/>
          </a:prstGeom>
          <a:noFill/>
          <a:ln w="38100">
            <a:solidFill>
              <a:srgbClr val="33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7529" name="AutoShape 9"/>
          <p:cNvSpPr>
            <a:spLocks noChangeArrowheads="1"/>
          </p:cNvSpPr>
          <p:nvPr/>
        </p:nvSpPr>
        <p:spPr bwMode="auto">
          <a:xfrm>
            <a:off x="963613" y="1152525"/>
            <a:ext cx="4984750" cy="295275"/>
          </a:xfrm>
          <a:prstGeom prst="leftRightArrow">
            <a:avLst>
              <a:gd name="adj1" fmla="val 64815"/>
              <a:gd name="adj2" fmla="val 113405"/>
            </a:avLst>
          </a:prstGeom>
          <a:solidFill>
            <a:schemeClr val="folHlink"/>
          </a:solidFill>
          <a:ln w="19050">
            <a:solidFill>
              <a:srgbClr val="33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7530" name="AutoShape 10"/>
          <p:cNvSpPr>
            <a:spLocks noChangeArrowheads="1"/>
          </p:cNvSpPr>
          <p:nvPr/>
        </p:nvSpPr>
        <p:spPr bwMode="auto">
          <a:xfrm>
            <a:off x="958850" y="1473200"/>
            <a:ext cx="5878513" cy="409575"/>
          </a:xfrm>
          <a:prstGeom prst="leftRightArrow">
            <a:avLst>
              <a:gd name="adj1" fmla="val 48370"/>
              <a:gd name="adj2" fmla="val 81398"/>
            </a:avLst>
          </a:prstGeom>
          <a:solidFill>
            <a:srgbClr val="0099FF"/>
          </a:solidFill>
          <a:ln w="28575">
            <a:solidFill>
              <a:srgbClr val="2A366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7531" name="Text Box 11"/>
          <p:cNvSpPr txBox="1">
            <a:spLocks noChangeArrowheads="1"/>
          </p:cNvSpPr>
          <p:nvPr/>
        </p:nvSpPr>
        <p:spPr bwMode="auto">
          <a:xfrm>
            <a:off x="2700338" y="2043113"/>
            <a:ext cx="30003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800" b="1">
                <a:solidFill>
                  <a:srgbClr val="364688"/>
                </a:solidFill>
              </a:rPr>
              <a:t>naděje dožití</a:t>
            </a:r>
          </a:p>
        </p:txBody>
      </p:sp>
      <p:sp>
        <p:nvSpPr>
          <p:cNvPr id="747532" name="WordArt 12"/>
          <p:cNvSpPr>
            <a:spLocks noChangeArrowheads="1" noChangeShapeType="1" noTextEdit="1"/>
          </p:cNvSpPr>
          <p:nvPr/>
        </p:nvSpPr>
        <p:spPr bwMode="auto">
          <a:xfrm>
            <a:off x="1725613" y="438150"/>
            <a:ext cx="827087" cy="533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>
                <a:ln w="1905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99CC00"/>
                </a:solidFill>
                <a:latin typeface="Arial"/>
                <a:cs typeface="Arial"/>
              </a:rPr>
              <a:t>70</a:t>
            </a:r>
          </a:p>
        </p:txBody>
      </p:sp>
      <p:sp>
        <p:nvSpPr>
          <p:cNvPr id="747533" name="WordArt 13"/>
          <p:cNvSpPr>
            <a:spLocks noChangeArrowheads="1" noChangeShapeType="1" noTextEdit="1"/>
          </p:cNvSpPr>
          <p:nvPr/>
        </p:nvSpPr>
        <p:spPr bwMode="auto">
          <a:xfrm>
            <a:off x="1712913" y="1873250"/>
            <a:ext cx="876300" cy="5810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>
                <a:ln w="1905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99FF"/>
                </a:solidFill>
                <a:latin typeface="Arial"/>
                <a:cs typeface="Arial"/>
              </a:rPr>
              <a:t>82</a:t>
            </a:r>
          </a:p>
        </p:txBody>
      </p:sp>
      <p:sp>
        <p:nvSpPr>
          <p:cNvPr id="747534" name="WordArt 14"/>
          <p:cNvSpPr>
            <a:spLocks noChangeArrowheads="1" noChangeShapeType="1" noTextEdit="1"/>
          </p:cNvSpPr>
          <p:nvPr/>
        </p:nvSpPr>
        <p:spPr bwMode="auto">
          <a:xfrm>
            <a:off x="5929313" y="374650"/>
            <a:ext cx="876300" cy="5810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12</a:t>
            </a:r>
          </a:p>
        </p:txBody>
      </p:sp>
      <p:sp>
        <p:nvSpPr>
          <p:cNvPr id="747535" name="WordArt 15"/>
          <p:cNvSpPr>
            <a:spLocks noChangeArrowheads="1" noChangeShapeType="1" noTextEdit="1"/>
          </p:cNvSpPr>
          <p:nvPr/>
        </p:nvSpPr>
        <p:spPr bwMode="auto">
          <a:xfrm>
            <a:off x="1071563" y="2571750"/>
            <a:ext cx="3467100" cy="609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>
                <a:ln w="9525">
                  <a:solidFill>
                    <a:srgbClr val="333399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Arial"/>
                <a:cs typeface="Arial"/>
              </a:rPr>
              <a:t>ŠVÉDSKO</a:t>
            </a:r>
          </a:p>
        </p:txBody>
      </p:sp>
      <p:sp>
        <p:nvSpPr>
          <p:cNvPr id="747536" name="WordArt 16"/>
          <p:cNvSpPr>
            <a:spLocks noChangeArrowheads="1" noChangeShapeType="1" noTextEdit="1"/>
          </p:cNvSpPr>
          <p:nvPr/>
        </p:nvSpPr>
        <p:spPr bwMode="auto">
          <a:xfrm>
            <a:off x="990600" y="5826125"/>
            <a:ext cx="7448550" cy="6286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"/>
                <a:cs typeface="Arial"/>
              </a:rPr>
              <a:t>ČESKÁ REPUBLIKA</a:t>
            </a:r>
          </a:p>
        </p:txBody>
      </p:sp>
      <p:sp>
        <p:nvSpPr>
          <p:cNvPr id="747537" name="AutoShape 17"/>
          <p:cNvSpPr>
            <a:spLocks noChangeArrowheads="1"/>
          </p:cNvSpPr>
          <p:nvPr/>
        </p:nvSpPr>
        <p:spPr bwMode="auto">
          <a:xfrm>
            <a:off x="6005513" y="1143000"/>
            <a:ext cx="809625" cy="323850"/>
          </a:xfrm>
          <a:prstGeom prst="leftRightArrow">
            <a:avLst>
              <a:gd name="adj1" fmla="val 55000"/>
              <a:gd name="adj2" fmla="val 78947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7538" name="Line 18"/>
          <p:cNvSpPr>
            <a:spLocks noChangeShapeType="1"/>
          </p:cNvSpPr>
          <p:nvPr/>
        </p:nvSpPr>
        <p:spPr bwMode="auto">
          <a:xfrm>
            <a:off x="6605588" y="4291013"/>
            <a:ext cx="28575" cy="6778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7539" name="Text Box 19"/>
          <p:cNvSpPr txBox="1">
            <a:spLocks noChangeArrowheads="1"/>
          </p:cNvSpPr>
          <p:nvPr/>
        </p:nvSpPr>
        <p:spPr bwMode="auto">
          <a:xfrm>
            <a:off x="2735263" y="3784600"/>
            <a:ext cx="26797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sz="2800" b="1">
                <a:solidFill>
                  <a:srgbClr val="336600"/>
                </a:solidFill>
              </a:rPr>
              <a:t>zdravé období</a:t>
            </a:r>
            <a:endParaRPr lang="cs-CZ" sz="2800">
              <a:solidFill>
                <a:srgbClr val="336600"/>
              </a:solidFill>
            </a:endParaRPr>
          </a:p>
        </p:txBody>
      </p:sp>
      <p:sp>
        <p:nvSpPr>
          <p:cNvPr id="747540" name="Text Box 20"/>
          <p:cNvSpPr txBox="1">
            <a:spLocks noChangeArrowheads="1"/>
          </p:cNvSpPr>
          <p:nvPr/>
        </p:nvSpPr>
        <p:spPr bwMode="auto">
          <a:xfrm>
            <a:off x="6592888" y="3854450"/>
            <a:ext cx="1489075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800" b="1">
                <a:solidFill>
                  <a:srgbClr val="000000"/>
                </a:solidFill>
              </a:rPr>
              <a:t>délka </a:t>
            </a:r>
          </a:p>
          <a:p>
            <a:pPr>
              <a:lnSpc>
                <a:spcPct val="80000"/>
              </a:lnSpc>
            </a:pPr>
            <a:r>
              <a:rPr lang="cs-CZ" sz="2800" b="1">
                <a:solidFill>
                  <a:srgbClr val="000000"/>
                </a:solidFill>
              </a:rPr>
              <a:t>nemoci</a:t>
            </a:r>
            <a:endParaRPr lang="cs-CZ" sz="2800">
              <a:solidFill>
                <a:srgbClr val="000000"/>
              </a:solidFill>
            </a:endParaRPr>
          </a:p>
        </p:txBody>
      </p:sp>
      <p:sp>
        <p:nvSpPr>
          <p:cNvPr id="747541" name="Line 21"/>
          <p:cNvSpPr>
            <a:spLocks noChangeShapeType="1"/>
          </p:cNvSpPr>
          <p:nvPr/>
        </p:nvSpPr>
        <p:spPr bwMode="auto">
          <a:xfrm>
            <a:off x="969963" y="4141788"/>
            <a:ext cx="0" cy="981075"/>
          </a:xfrm>
          <a:prstGeom prst="line">
            <a:avLst/>
          </a:prstGeom>
          <a:noFill/>
          <a:ln w="38100">
            <a:solidFill>
              <a:srgbClr val="33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7542" name="Line 22"/>
          <p:cNvSpPr>
            <a:spLocks noChangeShapeType="1"/>
          </p:cNvSpPr>
          <p:nvPr/>
        </p:nvSpPr>
        <p:spPr bwMode="auto">
          <a:xfrm>
            <a:off x="5405438" y="4243388"/>
            <a:ext cx="9525" cy="409575"/>
          </a:xfrm>
          <a:prstGeom prst="line">
            <a:avLst/>
          </a:prstGeom>
          <a:noFill/>
          <a:ln w="38100">
            <a:solidFill>
              <a:srgbClr val="33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7543" name="AutoShape 23"/>
          <p:cNvSpPr>
            <a:spLocks noChangeArrowheads="1"/>
          </p:cNvSpPr>
          <p:nvPr/>
        </p:nvSpPr>
        <p:spPr bwMode="auto">
          <a:xfrm>
            <a:off x="979488" y="4303713"/>
            <a:ext cx="4424362" cy="352425"/>
          </a:xfrm>
          <a:prstGeom prst="leftRightArrow">
            <a:avLst>
              <a:gd name="adj1" fmla="val 56991"/>
              <a:gd name="adj2" fmla="val 81543"/>
            </a:avLst>
          </a:prstGeom>
          <a:solidFill>
            <a:schemeClr val="folHlink"/>
          </a:solidFill>
          <a:ln w="19050">
            <a:solidFill>
              <a:srgbClr val="33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7544" name="AutoShape 24"/>
          <p:cNvSpPr>
            <a:spLocks noChangeArrowheads="1"/>
          </p:cNvSpPr>
          <p:nvPr/>
        </p:nvSpPr>
        <p:spPr bwMode="auto">
          <a:xfrm>
            <a:off x="976313" y="4681538"/>
            <a:ext cx="5610225" cy="409575"/>
          </a:xfrm>
          <a:prstGeom prst="leftRightArrow">
            <a:avLst>
              <a:gd name="adj1" fmla="val 48065"/>
              <a:gd name="adj2" fmla="val 70962"/>
            </a:avLst>
          </a:prstGeom>
          <a:solidFill>
            <a:srgbClr val="0099FF"/>
          </a:solidFill>
          <a:ln w="28575">
            <a:solidFill>
              <a:srgbClr val="2A366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7545" name="Text Box 25"/>
          <p:cNvSpPr txBox="1">
            <a:spLocks noChangeArrowheads="1"/>
          </p:cNvSpPr>
          <p:nvPr/>
        </p:nvSpPr>
        <p:spPr bwMode="auto">
          <a:xfrm>
            <a:off x="2747963" y="5213350"/>
            <a:ext cx="3000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800" b="1">
                <a:solidFill>
                  <a:srgbClr val="364688"/>
                </a:solidFill>
              </a:rPr>
              <a:t>naděje dožití</a:t>
            </a:r>
          </a:p>
        </p:txBody>
      </p:sp>
      <p:sp>
        <p:nvSpPr>
          <p:cNvPr id="747546" name="WordArt 26"/>
          <p:cNvSpPr>
            <a:spLocks noChangeArrowheads="1" noChangeShapeType="1" noTextEdit="1"/>
          </p:cNvSpPr>
          <p:nvPr/>
        </p:nvSpPr>
        <p:spPr bwMode="auto">
          <a:xfrm>
            <a:off x="1674813" y="3646488"/>
            <a:ext cx="828675" cy="533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>
                <a:ln w="1905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99CC00"/>
                </a:solidFill>
                <a:latin typeface="Arial"/>
                <a:cs typeface="Arial"/>
              </a:rPr>
              <a:t>61</a:t>
            </a:r>
          </a:p>
        </p:txBody>
      </p:sp>
      <p:sp>
        <p:nvSpPr>
          <p:cNvPr id="747547" name="WordArt 27"/>
          <p:cNvSpPr>
            <a:spLocks noChangeArrowheads="1" noChangeShapeType="1" noTextEdit="1"/>
          </p:cNvSpPr>
          <p:nvPr/>
        </p:nvSpPr>
        <p:spPr bwMode="auto">
          <a:xfrm>
            <a:off x="1709738" y="5081588"/>
            <a:ext cx="876300" cy="5810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>
                <a:ln w="1905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99FF"/>
                </a:solidFill>
                <a:latin typeface="Arial"/>
                <a:cs typeface="Arial"/>
              </a:rPr>
              <a:t>78</a:t>
            </a:r>
          </a:p>
        </p:txBody>
      </p:sp>
      <p:sp>
        <p:nvSpPr>
          <p:cNvPr id="747548" name="WordArt 28"/>
          <p:cNvSpPr>
            <a:spLocks noChangeArrowheads="1" noChangeShapeType="1" noTextEdit="1"/>
          </p:cNvSpPr>
          <p:nvPr/>
        </p:nvSpPr>
        <p:spPr bwMode="auto">
          <a:xfrm>
            <a:off x="5611813" y="3582988"/>
            <a:ext cx="876300" cy="5810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17</a:t>
            </a:r>
          </a:p>
        </p:txBody>
      </p:sp>
      <p:sp>
        <p:nvSpPr>
          <p:cNvPr id="747549" name="AutoShape 29"/>
          <p:cNvSpPr>
            <a:spLocks noChangeArrowheads="1"/>
          </p:cNvSpPr>
          <p:nvPr/>
        </p:nvSpPr>
        <p:spPr bwMode="auto">
          <a:xfrm>
            <a:off x="5422900" y="4294188"/>
            <a:ext cx="1192213" cy="381000"/>
          </a:xfrm>
          <a:prstGeom prst="leftRightArrow">
            <a:avLst>
              <a:gd name="adj1" fmla="val 55000"/>
              <a:gd name="adj2" fmla="val 76346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917078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6" name="Rectangle 2"/>
          <p:cNvSpPr>
            <a:spLocks noChangeArrowheads="1"/>
          </p:cNvSpPr>
          <p:nvPr/>
        </p:nvSpPr>
        <p:spPr bwMode="auto">
          <a:xfrm>
            <a:off x="0" y="3429000"/>
            <a:ext cx="9144000" cy="342900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8547" name="Rectangle 3"/>
          <p:cNvSpPr>
            <a:spLocks noChangeArrowheads="1"/>
          </p:cNvSpPr>
          <p:nvPr/>
        </p:nvSpPr>
        <p:spPr bwMode="auto">
          <a:xfrm>
            <a:off x="0" y="0"/>
            <a:ext cx="9144000" cy="3429000"/>
          </a:xfrm>
          <a:prstGeom prst="rect">
            <a:avLst/>
          </a:prstGeom>
          <a:solidFill>
            <a:srgbClr val="CCE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8548" name="Line 4"/>
          <p:cNvSpPr>
            <a:spLocks noChangeShapeType="1"/>
          </p:cNvSpPr>
          <p:nvPr/>
        </p:nvSpPr>
        <p:spPr bwMode="auto">
          <a:xfrm>
            <a:off x="6837363" y="1101725"/>
            <a:ext cx="26987" cy="677863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8549" name="Text Box 5"/>
          <p:cNvSpPr txBox="1">
            <a:spLocks noChangeArrowheads="1"/>
          </p:cNvSpPr>
          <p:nvPr/>
        </p:nvSpPr>
        <p:spPr bwMode="auto">
          <a:xfrm>
            <a:off x="2690813" y="576263"/>
            <a:ext cx="26797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sz="2800" b="1">
                <a:solidFill>
                  <a:srgbClr val="336600"/>
                </a:solidFill>
              </a:rPr>
              <a:t>zdravé období</a:t>
            </a:r>
            <a:endParaRPr lang="cs-CZ" sz="2800">
              <a:solidFill>
                <a:srgbClr val="336600"/>
              </a:solidFill>
            </a:endParaRPr>
          </a:p>
        </p:txBody>
      </p:sp>
      <p:sp>
        <p:nvSpPr>
          <p:cNvPr id="748550" name="Text Box 6"/>
          <p:cNvSpPr txBox="1">
            <a:spLocks noChangeArrowheads="1"/>
          </p:cNvSpPr>
          <p:nvPr/>
        </p:nvSpPr>
        <p:spPr bwMode="auto">
          <a:xfrm>
            <a:off x="6985000" y="646113"/>
            <a:ext cx="1487488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800" b="1">
                <a:solidFill>
                  <a:srgbClr val="000000"/>
                </a:solidFill>
              </a:rPr>
              <a:t>délka </a:t>
            </a:r>
          </a:p>
          <a:p>
            <a:pPr>
              <a:lnSpc>
                <a:spcPct val="80000"/>
              </a:lnSpc>
            </a:pPr>
            <a:r>
              <a:rPr lang="cs-CZ" sz="2800" b="1">
                <a:solidFill>
                  <a:srgbClr val="000000"/>
                </a:solidFill>
              </a:rPr>
              <a:t>nemoci</a:t>
            </a:r>
            <a:endParaRPr lang="cs-CZ" sz="2800">
              <a:solidFill>
                <a:srgbClr val="000000"/>
              </a:solidFill>
            </a:endParaRPr>
          </a:p>
        </p:txBody>
      </p:sp>
      <p:sp>
        <p:nvSpPr>
          <p:cNvPr id="748551" name="Line 7"/>
          <p:cNvSpPr>
            <a:spLocks noChangeShapeType="1"/>
          </p:cNvSpPr>
          <p:nvPr/>
        </p:nvSpPr>
        <p:spPr bwMode="auto">
          <a:xfrm>
            <a:off x="952500" y="933450"/>
            <a:ext cx="0" cy="981075"/>
          </a:xfrm>
          <a:prstGeom prst="line">
            <a:avLst/>
          </a:prstGeom>
          <a:noFill/>
          <a:ln w="38100">
            <a:solidFill>
              <a:srgbClr val="33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8552" name="Line 8"/>
          <p:cNvSpPr>
            <a:spLocks noChangeShapeType="1"/>
          </p:cNvSpPr>
          <p:nvPr/>
        </p:nvSpPr>
        <p:spPr bwMode="auto">
          <a:xfrm>
            <a:off x="5980113" y="1092200"/>
            <a:ext cx="7937" cy="409575"/>
          </a:xfrm>
          <a:prstGeom prst="line">
            <a:avLst/>
          </a:prstGeom>
          <a:noFill/>
          <a:ln w="38100">
            <a:solidFill>
              <a:srgbClr val="33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8553" name="AutoShape 9"/>
          <p:cNvSpPr>
            <a:spLocks noChangeArrowheads="1"/>
          </p:cNvSpPr>
          <p:nvPr/>
        </p:nvSpPr>
        <p:spPr bwMode="auto">
          <a:xfrm>
            <a:off x="963613" y="1066800"/>
            <a:ext cx="4984750" cy="381000"/>
          </a:xfrm>
          <a:prstGeom prst="leftRightArrow">
            <a:avLst>
              <a:gd name="adj1" fmla="val 45157"/>
              <a:gd name="adj2" fmla="val 87889"/>
            </a:avLst>
          </a:prstGeom>
          <a:solidFill>
            <a:schemeClr val="folHlink"/>
          </a:solidFill>
          <a:ln w="19050">
            <a:solidFill>
              <a:srgbClr val="33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8554" name="AutoShape 10"/>
          <p:cNvSpPr>
            <a:spLocks noChangeArrowheads="1"/>
          </p:cNvSpPr>
          <p:nvPr/>
        </p:nvSpPr>
        <p:spPr bwMode="auto">
          <a:xfrm>
            <a:off x="958850" y="1473200"/>
            <a:ext cx="5878513" cy="409575"/>
          </a:xfrm>
          <a:prstGeom prst="leftRightArrow">
            <a:avLst>
              <a:gd name="adj1" fmla="val 48370"/>
              <a:gd name="adj2" fmla="val 81398"/>
            </a:avLst>
          </a:prstGeom>
          <a:solidFill>
            <a:srgbClr val="0099FF"/>
          </a:solidFill>
          <a:ln w="28575">
            <a:solidFill>
              <a:srgbClr val="2A366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8555" name="Text Box 11"/>
          <p:cNvSpPr txBox="1">
            <a:spLocks noChangeArrowheads="1"/>
          </p:cNvSpPr>
          <p:nvPr/>
        </p:nvSpPr>
        <p:spPr bwMode="auto">
          <a:xfrm>
            <a:off x="2700338" y="2043113"/>
            <a:ext cx="30003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800" b="1">
                <a:solidFill>
                  <a:srgbClr val="364688"/>
                </a:solidFill>
              </a:rPr>
              <a:t>naděje dožití</a:t>
            </a:r>
          </a:p>
        </p:txBody>
      </p:sp>
      <p:sp>
        <p:nvSpPr>
          <p:cNvPr id="748556" name="WordArt 12"/>
          <p:cNvSpPr>
            <a:spLocks noChangeArrowheads="1" noChangeShapeType="1" noTextEdit="1"/>
          </p:cNvSpPr>
          <p:nvPr/>
        </p:nvSpPr>
        <p:spPr bwMode="auto">
          <a:xfrm>
            <a:off x="1725613" y="438150"/>
            <a:ext cx="827087" cy="533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>
                <a:ln w="1905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99CC00"/>
                </a:solidFill>
                <a:latin typeface="Arial"/>
                <a:cs typeface="Arial"/>
              </a:rPr>
              <a:t>70</a:t>
            </a:r>
          </a:p>
        </p:txBody>
      </p:sp>
      <p:sp>
        <p:nvSpPr>
          <p:cNvPr id="748557" name="WordArt 13"/>
          <p:cNvSpPr>
            <a:spLocks noChangeArrowheads="1" noChangeShapeType="1" noTextEdit="1"/>
          </p:cNvSpPr>
          <p:nvPr/>
        </p:nvSpPr>
        <p:spPr bwMode="auto">
          <a:xfrm>
            <a:off x="1712913" y="1873250"/>
            <a:ext cx="876300" cy="5810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>
                <a:ln w="1905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99FF"/>
                </a:solidFill>
                <a:latin typeface="Arial"/>
                <a:cs typeface="Arial"/>
              </a:rPr>
              <a:t>82</a:t>
            </a:r>
          </a:p>
        </p:txBody>
      </p:sp>
      <p:sp>
        <p:nvSpPr>
          <p:cNvPr id="748558" name="WordArt 14"/>
          <p:cNvSpPr>
            <a:spLocks noChangeArrowheads="1" noChangeShapeType="1" noTextEdit="1"/>
          </p:cNvSpPr>
          <p:nvPr/>
        </p:nvSpPr>
        <p:spPr bwMode="auto">
          <a:xfrm>
            <a:off x="5929313" y="374650"/>
            <a:ext cx="876300" cy="5810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12</a:t>
            </a:r>
          </a:p>
        </p:txBody>
      </p:sp>
      <p:sp>
        <p:nvSpPr>
          <p:cNvPr id="748559" name="WordArt 15"/>
          <p:cNvSpPr>
            <a:spLocks noChangeArrowheads="1" noChangeShapeType="1" noTextEdit="1"/>
          </p:cNvSpPr>
          <p:nvPr/>
        </p:nvSpPr>
        <p:spPr bwMode="auto">
          <a:xfrm>
            <a:off x="1071563" y="2571750"/>
            <a:ext cx="3467100" cy="6096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>
                <a:ln w="9525">
                  <a:solidFill>
                    <a:srgbClr val="333399"/>
                  </a:solidFill>
                  <a:round/>
                  <a:headEnd/>
                  <a:tailEnd/>
                </a:ln>
                <a:solidFill>
                  <a:srgbClr val="000080"/>
                </a:solidFill>
                <a:latin typeface="Arial"/>
                <a:cs typeface="Arial"/>
              </a:rPr>
              <a:t>ŠVÉDSKO</a:t>
            </a:r>
          </a:p>
        </p:txBody>
      </p:sp>
      <p:sp>
        <p:nvSpPr>
          <p:cNvPr id="748560" name="WordArt 16"/>
          <p:cNvSpPr>
            <a:spLocks noChangeArrowheads="1" noChangeShapeType="1" noTextEdit="1"/>
          </p:cNvSpPr>
          <p:nvPr/>
        </p:nvSpPr>
        <p:spPr bwMode="auto">
          <a:xfrm>
            <a:off x="990600" y="5826125"/>
            <a:ext cx="7448550" cy="6286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>
                <a:ln w="9525">
                  <a:solidFill>
                    <a:srgbClr val="993300"/>
                  </a:solidFill>
                  <a:round/>
                  <a:headEnd/>
                  <a:tailEnd/>
                </a:ln>
                <a:solidFill>
                  <a:srgbClr val="FF6600"/>
                </a:solidFill>
                <a:latin typeface="Arial"/>
                <a:cs typeface="Arial"/>
              </a:rPr>
              <a:t>ČESKÁ REPUBLIKA</a:t>
            </a:r>
          </a:p>
        </p:txBody>
      </p:sp>
      <p:sp>
        <p:nvSpPr>
          <p:cNvPr id="748561" name="AutoShape 17"/>
          <p:cNvSpPr>
            <a:spLocks noChangeArrowheads="1"/>
          </p:cNvSpPr>
          <p:nvPr/>
        </p:nvSpPr>
        <p:spPr bwMode="auto">
          <a:xfrm>
            <a:off x="6005513" y="1085850"/>
            <a:ext cx="809625" cy="371475"/>
          </a:xfrm>
          <a:prstGeom prst="leftRightArrow">
            <a:avLst>
              <a:gd name="adj1" fmla="val 55000"/>
              <a:gd name="adj2" fmla="val 68825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8562" name="Line 18"/>
          <p:cNvSpPr>
            <a:spLocks noChangeShapeType="1"/>
          </p:cNvSpPr>
          <p:nvPr/>
        </p:nvSpPr>
        <p:spPr bwMode="auto">
          <a:xfrm>
            <a:off x="6605588" y="4291013"/>
            <a:ext cx="28575" cy="6778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8563" name="Text Box 19"/>
          <p:cNvSpPr txBox="1">
            <a:spLocks noChangeArrowheads="1"/>
          </p:cNvSpPr>
          <p:nvPr/>
        </p:nvSpPr>
        <p:spPr bwMode="auto">
          <a:xfrm>
            <a:off x="2735263" y="3784600"/>
            <a:ext cx="26797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 sz="2800" b="1">
                <a:solidFill>
                  <a:srgbClr val="336600"/>
                </a:solidFill>
              </a:rPr>
              <a:t>zdravé období</a:t>
            </a:r>
            <a:endParaRPr lang="cs-CZ" sz="2800">
              <a:solidFill>
                <a:srgbClr val="336600"/>
              </a:solidFill>
            </a:endParaRPr>
          </a:p>
        </p:txBody>
      </p:sp>
      <p:sp>
        <p:nvSpPr>
          <p:cNvPr id="748564" name="Text Box 20"/>
          <p:cNvSpPr txBox="1">
            <a:spLocks noChangeArrowheads="1"/>
          </p:cNvSpPr>
          <p:nvPr/>
        </p:nvSpPr>
        <p:spPr bwMode="auto">
          <a:xfrm>
            <a:off x="6592888" y="3854450"/>
            <a:ext cx="1489075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800" b="1">
                <a:solidFill>
                  <a:srgbClr val="000000"/>
                </a:solidFill>
              </a:rPr>
              <a:t>délka </a:t>
            </a:r>
          </a:p>
          <a:p>
            <a:pPr>
              <a:lnSpc>
                <a:spcPct val="80000"/>
              </a:lnSpc>
            </a:pPr>
            <a:r>
              <a:rPr lang="cs-CZ" sz="2800" b="1">
                <a:solidFill>
                  <a:srgbClr val="000000"/>
                </a:solidFill>
              </a:rPr>
              <a:t>nemoci</a:t>
            </a:r>
            <a:endParaRPr lang="cs-CZ" sz="2800">
              <a:solidFill>
                <a:srgbClr val="000000"/>
              </a:solidFill>
            </a:endParaRPr>
          </a:p>
        </p:txBody>
      </p:sp>
      <p:sp>
        <p:nvSpPr>
          <p:cNvPr id="748565" name="Line 21"/>
          <p:cNvSpPr>
            <a:spLocks noChangeShapeType="1"/>
          </p:cNvSpPr>
          <p:nvPr/>
        </p:nvSpPr>
        <p:spPr bwMode="auto">
          <a:xfrm>
            <a:off x="969963" y="4141788"/>
            <a:ext cx="0" cy="981075"/>
          </a:xfrm>
          <a:prstGeom prst="line">
            <a:avLst/>
          </a:prstGeom>
          <a:noFill/>
          <a:ln w="38100">
            <a:solidFill>
              <a:srgbClr val="33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8566" name="Line 22"/>
          <p:cNvSpPr>
            <a:spLocks noChangeShapeType="1"/>
          </p:cNvSpPr>
          <p:nvPr/>
        </p:nvSpPr>
        <p:spPr bwMode="auto">
          <a:xfrm>
            <a:off x="5405438" y="4243388"/>
            <a:ext cx="9525" cy="409575"/>
          </a:xfrm>
          <a:prstGeom prst="line">
            <a:avLst/>
          </a:prstGeom>
          <a:noFill/>
          <a:ln w="38100">
            <a:solidFill>
              <a:srgbClr val="33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8567" name="AutoShape 23"/>
          <p:cNvSpPr>
            <a:spLocks noChangeArrowheads="1"/>
          </p:cNvSpPr>
          <p:nvPr/>
        </p:nvSpPr>
        <p:spPr bwMode="auto">
          <a:xfrm>
            <a:off x="979488" y="4294188"/>
            <a:ext cx="4424362" cy="361950"/>
          </a:xfrm>
          <a:prstGeom prst="leftRightArrow">
            <a:avLst>
              <a:gd name="adj1" fmla="val 50537"/>
              <a:gd name="adj2" fmla="val 79397"/>
            </a:avLst>
          </a:prstGeom>
          <a:solidFill>
            <a:schemeClr val="folHlink"/>
          </a:solidFill>
          <a:ln w="19050">
            <a:solidFill>
              <a:srgbClr val="33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8568" name="AutoShape 24"/>
          <p:cNvSpPr>
            <a:spLocks noChangeArrowheads="1"/>
          </p:cNvSpPr>
          <p:nvPr/>
        </p:nvSpPr>
        <p:spPr bwMode="auto">
          <a:xfrm>
            <a:off x="976313" y="4681538"/>
            <a:ext cx="5610225" cy="409575"/>
          </a:xfrm>
          <a:prstGeom prst="leftRightArrow">
            <a:avLst>
              <a:gd name="adj1" fmla="val 48065"/>
              <a:gd name="adj2" fmla="val 70962"/>
            </a:avLst>
          </a:prstGeom>
          <a:solidFill>
            <a:srgbClr val="0099FF"/>
          </a:solidFill>
          <a:ln w="28575">
            <a:solidFill>
              <a:srgbClr val="2A366A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8569" name="Text Box 25"/>
          <p:cNvSpPr txBox="1">
            <a:spLocks noChangeArrowheads="1"/>
          </p:cNvSpPr>
          <p:nvPr/>
        </p:nvSpPr>
        <p:spPr bwMode="auto">
          <a:xfrm>
            <a:off x="2747963" y="5213350"/>
            <a:ext cx="30003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800" b="1">
                <a:solidFill>
                  <a:srgbClr val="364688"/>
                </a:solidFill>
              </a:rPr>
              <a:t>naděje dožití</a:t>
            </a:r>
          </a:p>
        </p:txBody>
      </p:sp>
      <p:sp>
        <p:nvSpPr>
          <p:cNvPr id="748570" name="WordArt 26"/>
          <p:cNvSpPr>
            <a:spLocks noChangeArrowheads="1" noChangeShapeType="1" noTextEdit="1"/>
          </p:cNvSpPr>
          <p:nvPr/>
        </p:nvSpPr>
        <p:spPr bwMode="auto">
          <a:xfrm>
            <a:off x="1674813" y="3646488"/>
            <a:ext cx="828675" cy="533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>
                <a:ln w="19050">
                  <a:solidFill>
                    <a:srgbClr val="008000"/>
                  </a:solidFill>
                  <a:round/>
                  <a:headEnd/>
                  <a:tailEnd/>
                </a:ln>
                <a:solidFill>
                  <a:srgbClr val="99CC00"/>
                </a:solidFill>
                <a:latin typeface="Arial"/>
                <a:cs typeface="Arial"/>
              </a:rPr>
              <a:t>61</a:t>
            </a:r>
          </a:p>
        </p:txBody>
      </p:sp>
      <p:sp>
        <p:nvSpPr>
          <p:cNvPr id="748571" name="WordArt 27"/>
          <p:cNvSpPr>
            <a:spLocks noChangeArrowheads="1" noChangeShapeType="1" noTextEdit="1"/>
          </p:cNvSpPr>
          <p:nvPr/>
        </p:nvSpPr>
        <p:spPr bwMode="auto">
          <a:xfrm>
            <a:off x="1709738" y="5081588"/>
            <a:ext cx="876300" cy="5810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>
                <a:ln w="19050">
                  <a:solidFill>
                    <a:srgbClr val="000080"/>
                  </a:solidFill>
                  <a:round/>
                  <a:headEnd/>
                  <a:tailEnd/>
                </a:ln>
                <a:solidFill>
                  <a:srgbClr val="0099FF"/>
                </a:solidFill>
                <a:latin typeface="Arial"/>
                <a:cs typeface="Arial"/>
              </a:rPr>
              <a:t>78</a:t>
            </a:r>
          </a:p>
        </p:txBody>
      </p:sp>
      <p:sp>
        <p:nvSpPr>
          <p:cNvPr id="748572" name="WordArt 28"/>
          <p:cNvSpPr>
            <a:spLocks noChangeArrowheads="1" noChangeShapeType="1" noTextEdit="1"/>
          </p:cNvSpPr>
          <p:nvPr/>
        </p:nvSpPr>
        <p:spPr bwMode="auto">
          <a:xfrm>
            <a:off x="5611813" y="3582988"/>
            <a:ext cx="876300" cy="5810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17</a:t>
            </a:r>
          </a:p>
        </p:txBody>
      </p:sp>
      <p:sp>
        <p:nvSpPr>
          <p:cNvPr id="748573" name="AutoShape 29"/>
          <p:cNvSpPr>
            <a:spLocks noChangeArrowheads="1"/>
          </p:cNvSpPr>
          <p:nvPr/>
        </p:nvSpPr>
        <p:spPr bwMode="auto">
          <a:xfrm>
            <a:off x="5422900" y="4294188"/>
            <a:ext cx="1192213" cy="381000"/>
          </a:xfrm>
          <a:prstGeom prst="leftRightArrow">
            <a:avLst>
              <a:gd name="adj1" fmla="val 55000"/>
              <a:gd name="adj2" fmla="val 76346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8574" name="AutoShape 30"/>
          <p:cNvSpPr>
            <a:spLocks noChangeArrowheads="1"/>
          </p:cNvSpPr>
          <p:nvPr/>
        </p:nvSpPr>
        <p:spPr bwMode="auto">
          <a:xfrm>
            <a:off x="6877050" y="1457325"/>
            <a:ext cx="944563" cy="2257425"/>
          </a:xfrm>
          <a:prstGeom prst="upDownArrow">
            <a:avLst>
              <a:gd name="adj1" fmla="val 50000"/>
              <a:gd name="adj2" fmla="val 47798"/>
            </a:avLst>
          </a:prstGeom>
          <a:solidFill>
            <a:srgbClr val="FF66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8575" name="WordArt 31"/>
          <p:cNvSpPr>
            <a:spLocks noChangeArrowheads="1" noChangeShapeType="1" noTextEdit="1"/>
          </p:cNvSpPr>
          <p:nvPr/>
        </p:nvSpPr>
        <p:spPr bwMode="auto">
          <a:xfrm>
            <a:off x="5105400" y="2286000"/>
            <a:ext cx="3924300" cy="533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ROZDÍL    5 LET</a:t>
            </a:r>
          </a:p>
        </p:txBody>
      </p:sp>
    </p:spTree>
    <p:extLst>
      <p:ext uri="{BB962C8B-B14F-4D97-AF65-F5344CB8AC3E}">
        <p14:creationId xmlns:p14="http://schemas.microsoft.com/office/powerpoint/2010/main" val="24319252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536" y="548680"/>
            <a:ext cx="8496944" cy="5832648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cs-CZ" sz="6000" b="1" dirty="0" smtClean="0">
                <a:solidFill>
                  <a:schemeClr val="accent2"/>
                </a:solidFill>
              </a:rPr>
              <a:t>Veřejné zdravotnictví</a:t>
            </a:r>
          </a:p>
          <a:p>
            <a:pPr marL="0" indent="0" algn="ctr">
              <a:buNone/>
            </a:pPr>
            <a:r>
              <a:rPr lang="cs-CZ" sz="3600" b="1" dirty="0" smtClean="0">
                <a:solidFill>
                  <a:schemeClr val="accent2"/>
                </a:solidFill>
              </a:rPr>
              <a:t> </a:t>
            </a:r>
            <a:r>
              <a:rPr lang="cs-CZ" sz="3600" b="1" cap="all" dirty="0" smtClean="0">
                <a:solidFill>
                  <a:schemeClr val="accent2"/>
                </a:solidFill>
              </a:rPr>
              <a:t>Hodnotový základ</a:t>
            </a:r>
          </a:p>
          <a:p>
            <a:pPr marL="0" indent="0">
              <a:buNone/>
            </a:pPr>
            <a:endParaRPr lang="cs-CZ" b="1" dirty="0">
              <a:solidFill>
                <a:schemeClr val="accent2"/>
              </a:solidFill>
            </a:endParaRPr>
          </a:p>
          <a:p>
            <a:r>
              <a:rPr lang="cs-CZ" dirty="0" smtClean="0"/>
              <a:t>Spjatý se zdravotní strategií SZO</a:t>
            </a:r>
          </a:p>
          <a:p>
            <a:r>
              <a:rPr lang="cs-CZ" dirty="0" smtClean="0"/>
              <a:t>1977: „Zdraví pro všechny do roku 2000“</a:t>
            </a:r>
          </a:p>
          <a:p>
            <a:r>
              <a:rPr lang="cs-CZ" dirty="0" smtClean="0"/>
              <a:t>Zdraví – tělesné, duševní, sociální</a:t>
            </a:r>
          </a:p>
          <a:p>
            <a:r>
              <a:rPr lang="cs-CZ" dirty="0" smtClean="0"/>
              <a:t>Hodnoty - zdraví a spravedlnost ve zdraví</a:t>
            </a:r>
          </a:p>
          <a:p>
            <a:r>
              <a:rPr lang="cs-CZ" dirty="0" smtClean="0"/>
              <a:t>Sdílená odpovědnost za zdraví</a:t>
            </a:r>
          </a:p>
        </p:txBody>
      </p:sp>
    </p:spTree>
    <p:extLst>
      <p:ext uri="{BB962C8B-B14F-4D97-AF65-F5344CB8AC3E}">
        <p14:creationId xmlns:p14="http://schemas.microsoft.com/office/powerpoint/2010/main" val="8467399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05"/>
            <a:ext cx="9144000" cy="6823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9949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0" y="0"/>
            <a:ext cx="8876097" cy="659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18982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7544" y="548680"/>
            <a:ext cx="8229600" cy="5832648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cs-CZ" sz="6000" b="1" dirty="0" smtClean="0">
                <a:solidFill>
                  <a:schemeClr val="accent2"/>
                </a:solidFill>
              </a:rPr>
              <a:t>Veřejné zdravotnictví</a:t>
            </a:r>
          </a:p>
          <a:p>
            <a:pPr marL="114300" indent="0" algn="ctr">
              <a:buNone/>
            </a:pPr>
            <a:r>
              <a:rPr lang="cs-CZ" sz="3600" b="1" cap="all" dirty="0" smtClean="0">
                <a:solidFill>
                  <a:schemeClr val="accent2"/>
                </a:solidFill>
              </a:rPr>
              <a:t>Praxe</a:t>
            </a:r>
          </a:p>
          <a:p>
            <a:pPr marL="571500" indent="-457200"/>
            <a:endParaRPr lang="cs-CZ" b="1" dirty="0" smtClean="0">
              <a:solidFill>
                <a:schemeClr val="accent2"/>
              </a:solidFill>
            </a:endParaRPr>
          </a:p>
          <a:p>
            <a:pPr marL="114300" indent="0">
              <a:buNone/>
            </a:pPr>
            <a:r>
              <a:rPr lang="cs-CZ" b="1" dirty="0" smtClean="0"/>
              <a:t>Veřejné zdravotnictví </a:t>
            </a:r>
          </a:p>
          <a:p>
            <a:pPr marL="571500" indent="-457200"/>
            <a:r>
              <a:rPr lang="cs-CZ" b="1" dirty="0" smtClean="0"/>
              <a:t> systém dostupné zdravotnické péče.</a:t>
            </a:r>
          </a:p>
          <a:p>
            <a:pPr marL="1371600" lvl="2" indent="-457200"/>
            <a:r>
              <a:rPr lang="cs-CZ" dirty="0" smtClean="0"/>
              <a:t>systém institucí, které svou činností reagují na základní sociálně zdravotní problémy a přispívají k jejich zvládnutí.</a:t>
            </a:r>
          </a:p>
        </p:txBody>
      </p:sp>
    </p:spTree>
    <p:extLst>
      <p:ext uri="{BB962C8B-B14F-4D97-AF65-F5344CB8AC3E}">
        <p14:creationId xmlns:p14="http://schemas.microsoft.com/office/powerpoint/2010/main" val="27513099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7544" y="548680"/>
            <a:ext cx="8229600" cy="5832648"/>
          </a:xfrm>
        </p:spPr>
        <p:txBody>
          <a:bodyPr/>
          <a:lstStyle/>
          <a:p>
            <a:pPr marL="0" indent="0" algn="ctr">
              <a:buNone/>
            </a:pPr>
            <a:r>
              <a:rPr lang="cs-CZ" sz="6000" b="1" dirty="0" smtClean="0">
                <a:solidFill>
                  <a:schemeClr val="accent2"/>
                </a:solidFill>
              </a:rPr>
              <a:t>Veřejné zdravotnictví</a:t>
            </a:r>
          </a:p>
          <a:p>
            <a:pPr marL="0" indent="0" algn="ctr">
              <a:buNone/>
            </a:pPr>
            <a:r>
              <a:rPr lang="cs-CZ" sz="3600" b="1" cap="all" dirty="0" smtClean="0">
                <a:solidFill>
                  <a:schemeClr val="accent2"/>
                </a:solidFill>
              </a:rPr>
              <a:t>Výzkum</a:t>
            </a:r>
          </a:p>
          <a:p>
            <a:endParaRPr lang="cs-CZ" sz="2800" b="1" dirty="0" smtClean="0">
              <a:solidFill>
                <a:schemeClr val="accent2"/>
              </a:solidFill>
            </a:endParaRPr>
          </a:p>
          <a:p>
            <a:r>
              <a:rPr lang="cs-CZ" sz="2800" dirty="0" smtClean="0"/>
              <a:t>Dominantní zdravotní problémy a možnosti jejich řešení</a:t>
            </a:r>
          </a:p>
          <a:p>
            <a:r>
              <a:rPr lang="cs-CZ" sz="2800" dirty="0" smtClean="0"/>
              <a:t>Analýza a hodnocení zdravotní politiky</a:t>
            </a:r>
          </a:p>
          <a:p>
            <a:r>
              <a:rPr lang="cs-CZ" sz="2800" dirty="0" smtClean="0"/>
              <a:t>Hodnocení účinnosti, hospodárnosti a kvality péče, včetně otázek spravedlnosti při poskytování zdravotnických služeb</a:t>
            </a:r>
          </a:p>
          <a:p>
            <a:pPr marL="0" indent="0">
              <a:buNone/>
            </a:pPr>
            <a:endParaRPr lang="cs-CZ" sz="2800" b="1" dirty="0" smtClean="0">
              <a:solidFill>
                <a:schemeClr val="accent2"/>
              </a:solidFill>
            </a:endParaRPr>
          </a:p>
          <a:p>
            <a:endParaRPr lang="cs-CZ" sz="2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7690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25355"/>
          </a:xfrm>
        </p:spPr>
        <p:txBody>
          <a:bodyPr>
            <a:normAutofit/>
          </a:bodyPr>
          <a:lstStyle/>
          <a:p>
            <a:pPr marL="0" lvl="0" indent="0" algn="ctr" fontAlgn="base">
              <a:spcBef>
                <a:spcPts val="0"/>
              </a:spcBef>
              <a:spcAft>
                <a:spcPct val="0"/>
              </a:spcAft>
              <a:buNone/>
            </a:pPr>
            <a:r>
              <a:rPr lang="cs-CZ" sz="4800" b="1" kern="0" dirty="0" smtClean="0">
                <a:solidFill>
                  <a:srgbClr val="0000CC"/>
                </a:solidFill>
              </a:rPr>
              <a:t>Základní </a:t>
            </a:r>
            <a:r>
              <a:rPr lang="cs-CZ" sz="4800" b="1" kern="0" dirty="0">
                <a:solidFill>
                  <a:srgbClr val="0000CC"/>
                </a:solidFill>
              </a:rPr>
              <a:t>otázky sociálního lékařství a veřejného zdravotnictví </a:t>
            </a:r>
            <a:endParaRPr lang="cs-CZ" sz="4800" b="1" kern="0" dirty="0" smtClean="0">
              <a:solidFill>
                <a:srgbClr val="0000CC"/>
              </a:solidFill>
            </a:endParaRPr>
          </a:p>
          <a:p>
            <a:pPr marL="0" lvl="0" indent="0" algn="ctr" fontAlgn="base">
              <a:spcBef>
                <a:spcPts val="0"/>
              </a:spcBef>
              <a:spcAft>
                <a:spcPct val="0"/>
              </a:spcAft>
              <a:buNone/>
            </a:pPr>
            <a:r>
              <a:rPr lang="cs-CZ" sz="4800" b="1" kern="0" dirty="0" smtClean="0">
                <a:solidFill>
                  <a:srgbClr val="0000CC"/>
                </a:solidFill>
              </a:rPr>
              <a:t>a </a:t>
            </a:r>
            <a:r>
              <a:rPr lang="cs-CZ" sz="4800" b="1" kern="0" dirty="0">
                <a:solidFill>
                  <a:srgbClr val="0000CC"/>
                </a:solidFill>
              </a:rPr>
              <a:t>hlavní oblasti práce</a:t>
            </a:r>
          </a:p>
          <a:p>
            <a:pPr>
              <a:spcBef>
                <a:spcPts val="0"/>
              </a:spcBef>
            </a:pPr>
            <a:endParaRPr lang="cs-CZ" sz="2800" b="1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33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4213" y="609600"/>
            <a:ext cx="7991475" cy="5627688"/>
          </a:xfrm>
        </p:spPr>
        <p:txBody>
          <a:bodyPr/>
          <a:lstStyle/>
          <a:p>
            <a:pPr algn="l"/>
            <a:r>
              <a:rPr lang="cs-CZ" b="1"/>
              <a:t/>
            </a:r>
            <a:br>
              <a:rPr lang="cs-CZ" b="1"/>
            </a:br>
            <a:r>
              <a:rPr lang="cs-CZ" b="1"/>
              <a:t/>
            </a:r>
            <a:br>
              <a:rPr lang="cs-CZ" b="1"/>
            </a:br>
            <a:r>
              <a:rPr lang="cs-CZ" b="1"/>
              <a:t/>
            </a:r>
            <a:br>
              <a:rPr lang="cs-CZ" b="1"/>
            </a:br>
            <a:r>
              <a:rPr lang="cs-CZ" b="1"/>
              <a:t/>
            </a:r>
            <a:br>
              <a:rPr lang="cs-CZ" b="1"/>
            </a:br>
            <a:endParaRPr lang="cs-CZ" b="1"/>
          </a:p>
        </p:txBody>
      </p:sp>
      <p:sp>
        <p:nvSpPr>
          <p:cNvPr id="147459" name="Oval 3"/>
          <p:cNvSpPr>
            <a:spLocks noChangeArrowheads="1"/>
          </p:cNvSpPr>
          <p:nvPr/>
        </p:nvSpPr>
        <p:spPr bwMode="auto">
          <a:xfrm>
            <a:off x="611188" y="1844675"/>
            <a:ext cx="3673475" cy="3529013"/>
          </a:xfrm>
          <a:prstGeom prst="ellipse">
            <a:avLst/>
          </a:prstGeom>
          <a:noFill/>
          <a:ln w="38100">
            <a:solidFill>
              <a:srgbClr val="33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147460" name="Text Box 4"/>
          <p:cNvSpPr txBox="1">
            <a:spLocks noChangeArrowheads="1"/>
          </p:cNvSpPr>
          <p:nvPr/>
        </p:nvSpPr>
        <p:spPr bwMode="auto">
          <a:xfrm>
            <a:off x="658813" y="927100"/>
            <a:ext cx="6146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sz="3200" dirty="0">
                <a:solidFill>
                  <a:srgbClr val="0000CC"/>
                </a:solidFill>
                <a:effectLst/>
                <a:latin typeface="+mj-lt"/>
              </a:rPr>
              <a:t>1. JAKÉ JE ZDRAVÍ LIDÍ?</a:t>
            </a:r>
          </a:p>
        </p:txBody>
      </p:sp>
      <p:sp>
        <p:nvSpPr>
          <p:cNvPr id="147461" name="Text Box 5"/>
          <p:cNvSpPr txBox="1">
            <a:spLocks noChangeArrowheads="1"/>
          </p:cNvSpPr>
          <p:nvPr/>
        </p:nvSpPr>
        <p:spPr bwMode="auto">
          <a:xfrm>
            <a:off x="827088" y="3357563"/>
            <a:ext cx="14398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sz="2800" b="1" dirty="0">
                <a:solidFill>
                  <a:srgbClr val="333399"/>
                </a:solidFill>
                <a:effectLst/>
              </a:rPr>
              <a:t>POPIS</a:t>
            </a:r>
          </a:p>
        </p:txBody>
      </p:sp>
      <p:sp>
        <p:nvSpPr>
          <p:cNvPr id="147463" name="Text Box 7"/>
          <p:cNvSpPr txBox="1">
            <a:spLocks noChangeArrowheads="1"/>
          </p:cNvSpPr>
          <p:nvPr/>
        </p:nvSpPr>
        <p:spPr bwMode="auto">
          <a:xfrm>
            <a:off x="684213" y="5661025"/>
            <a:ext cx="4610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sz="2400" b="1" dirty="0">
                <a:solidFill>
                  <a:srgbClr val="333399"/>
                </a:solidFill>
                <a:effectLst/>
              </a:rPr>
              <a:t>CO, KOLIK, KDE, KDY </a:t>
            </a:r>
          </a:p>
        </p:txBody>
      </p:sp>
    </p:spTree>
    <p:extLst>
      <p:ext uri="{BB962C8B-B14F-4D97-AF65-F5344CB8AC3E}">
        <p14:creationId xmlns:p14="http://schemas.microsoft.com/office/powerpoint/2010/main" val="376210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59" grpId="0" animBg="1"/>
      <p:bldP spid="147461" grpId="0"/>
      <p:bldP spid="14746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620688"/>
            <a:ext cx="8964613" cy="2150442"/>
          </a:xfrm>
          <a:extLst/>
        </p:spPr>
        <p:txBody>
          <a:bodyPr/>
          <a:lstStyle/>
          <a:p>
            <a:pPr algn="ctr" eaLnBrk="1" hangingPunct="1">
              <a:spcAft>
                <a:spcPts val="3200"/>
              </a:spcAft>
              <a:defRPr/>
            </a:pPr>
            <a:r>
              <a:rPr lang="cs-CZ" sz="4400" dirty="0" smtClean="0">
                <a:solidFill>
                  <a:srgbClr val="0000CC"/>
                </a:solidFill>
              </a:rPr>
              <a:t>Semestrální práce</a:t>
            </a:r>
            <a:br>
              <a:rPr lang="cs-CZ" sz="4400" dirty="0" smtClean="0">
                <a:solidFill>
                  <a:srgbClr val="0000CC"/>
                </a:solidFill>
              </a:rPr>
            </a:br>
            <a:r>
              <a:rPr lang="cs-CZ" sz="4400" dirty="0" smtClean="0">
                <a:solidFill>
                  <a:srgbClr val="0000CC"/>
                </a:solidFill>
              </a:rPr>
              <a:t>- </a:t>
            </a:r>
            <a:r>
              <a:rPr lang="cs-CZ" sz="4400" dirty="0" err="1" smtClean="0">
                <a:solidFill>
                  <a:srgbClr val="0000CC"/>
                </a:solidFill>
              </a:rPr>
              <a:t>powerpointová</a:t>
            </a:r>
            <a:r>
              <a:rPr lang="cs-CZ" sz="4400" dirty="0" smtClean="0">
                <a:solidFill>
                  <a:srgbClr val="0000CC"/>
                </a:solidFill>
              </a:rPr>
              <a:t> prezentace</a:t>
            </a:r>
            <a:r>
              <a:rPr lang="cs-CZ" sz="2400" dirty="0">
                <a:solidFill>
                  <a:srgbClr val="0000CC"/>
                </a:solidFill>
              </a:rPr>
              <a:t/>
            </a:r>
            <a:br>
              <a:rPr lang="cs-CZ" sz="2400" dirty="0">
                <a:solidFill>
                  <a:srgbClr val="0000CC"/>
                </a:solidFill>
              </a:rPr>
            </a:br>
            <a:endParaRPr lang="cs-CZ" sz="3600" b="1" dirty="0" smtClean="0">
              <a:ln w="12700">
                <a:solidFill>
                  <a:srgbClr val="0000CC"/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2276872"/>
            <a:ext cx="8382000" cy="3246934"/>
          </a:xfrm>
          <a:extLst/>
        </p:spPr>
        <p:txBody>
          <a:bodyPr/>
          <a:lstStyle/>
          <a:p>
            <a:pPr marL="0" indent="0" eaLnBrk="1" hangingPunct="1">
              <a:lnSpc>
                <a:spcPct val="80000"/>
              </a:lnSpc>
              <a:buClr>
                <a:srgbClr val="C00000"/>
              </a:buClr>
              <a:buNone/>
              <a:defRPr/>
            </a:pPr>
            <a:endParaRPr lang="cs-CZ" sz="2800" b="1" dirty="0" smtClean="0"/>
          </a:p>
          <a:p>
            <a:pPr eaLnBrk="1" hangingPunct="1">
              <a:lnSpc>
                <a:spcPct val="150000"/>
              </a:lnSpc>
              <a:buClr>
                <a:srgbClr val="C00000"/>
              </a:buClr>
              <a:defRPr/>
            </a:pPr>
            <a:r>
              <a:rPr lang="cs-CZ" sz="2800" b="1" dirty="0" smtClean="0"/>
              <a:t>Práce ve dvojicích </a:t>
            </a:r>
          </a:p>
          <a:p>
            <a:pPr eaLnBrk="1" hangingPunct="1">
              <a:lnSpc>
                <a:spcPct val="150000"/>
              </a:lnSpc>
              <a:buClr>
                <a:srgbClr val="C00000"/>
              </a:buClr>
              <a:defRPr/>
            </a:pPr>
            <a:r>
              <a:rPr lang="cs-CZ" sz="2800" b="1" dirty="0" smtClean="0"/>
              <a:t>Výběr tématu</a:t>
            </a:r>
          </a:p>
          <a:p>
            <a:pPr eaLnBrk="1" hangingPunct="1">
              <a:lnSpc>
                <a:spcPct val="150000"/>
              </a:lnSpc>
              <a:buClr>
                <a:srgbClr val="C00000"/>
              </a:buClr>
              <a:defRPr/>
            </a:pPr>
            <a:r>
              <a:rPr lang="cs-CZ" sz="2800" b="1" dirty="0" smtClean="0"/>
              <a:t>Vypracování prezentace</a:t>
            </a:r>
          </a:p>
          <a:p>
            <a:pPr eaLnBrk="1" hangingPunct="1">
              <a:lnSpc>
                <a:spcPct val="150000"/>
              </a:lnSpc>
              <a:buClr>
                <a:srgbClr val="C00000"/>
              </a:buClr>
              <a:defRPr/>
            </a:pPr>
            <a:r>
              <a:rPr lang="cs-CZ" sz="2800" b="1" dirty="0" smtClean="0"/>
              <a:t>Představení prezentace  (termíny)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706090"/>
          </a:xfrm>
        </p:spPr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</a:pPr>
            <a:r>
              <a:rPr lang="cs-CZ" b="1" dirty="0">
                <a:solidFill>
                  <a:srgbClr val="0000CC"/>
                </a:solidFill>
                <a:ea typeface="+mn-ea"/>
                <a:cs typeface="+mn-cs"/>
              </a:rPr>
              <a:t>JAKÉ JE ZDRAVÍ LIDÍ?</a:t>
            </a:r>
            <a:br>
              <a:rPr lang="cs-CZ" b="1" dirty="0">
                <a:solidFill>
                  <a:srgbClr val="0000CC"/>
                </a:solidFill>
                <a:ea typeface="+mn-ea"/>
                <a:cs typeface="+mn-cs"/>
              </a:rPr>
            </a:br>
            <a:endParaRPr lang="cs-CZ" dirty="0">
              <a:solidFill>
                <a:srgbClr val="0000CC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/>
              <a:t>Zdraví je mnohem horší, než by mohlo být,</a:t>
            </a:r>
          </a:p>
          <a:p>
            <a:endParaRPr lang="cs-CZ" dirty="0" smtClean="0"/>
          </a:p>
          <a:p>
            <a:pPr>
              <a:buClr>
                <a:srgbClr val="C00000"/>
              </a:buClr>
            </a:pPr>
            <a:r>
              <a:rPr lang="cs-CZ" dirty="0" smtClean="0"/>
              <a:t>kdybychom </a:t>
            </a:r>
            <a:r>
              <a:rPr lang="cs-CZ" dirty="0"/>
              <a:t>dokázali </a:t>
            </a:r>
            <a:r>
              <a:rPr lang="cs-CZ" b="1" dirty="0"/>
              <a:t>lépe pomoci lidem zvolit si </a:t>
            </a:r>
            <a:r>
              <a:rPr lang="cs-CZ" dirty="0"/>
              <a:t>vlastní zdravý životní styl </a:t>
            </a:r>
            <a:r>
              <a:rPr lang="cs-CZ" dirty="0" smtClean="0"/>
              <a:t>a pečovat </a:t>
            </a:r>
            <a:r>
              <a:rPr lang="cs-CZ" dirty="0"/>
              <a:t>o své </a:t>
            </a:r>
            <a:r>
              <a:rPr lang="cs-CZ" dirty="0" smtClean="0"/>
              <a:t>zdraví,</a:t>
            </a:r>
          </a:p>
          <a:p>
            <a:pPr>
              <a:buClr>
                <a:srgbClr val="C00000"/>
              </a:buClr>
            </a:pPr>
            <a:endParaRPr lang="cs-CZ" dirty="0"/>
          </a:p>
          <a:p>
            <a:pPr>
              <a:buClr>
                <a:srgbClr val="C00000"/>
              </a:buClr>
            </a:pPr>
            <a:r>
              <a:rPr lang="cs-CZ" dirty="0" smtClean="0"/>
              <a:t>kdybychom </a:t>
            </a:r>
            <a:r>
              <a:rPr lang="cs-CZ" b="1" dirty="0"/>
              <a:t>lépe využili ty vzácné zdroje</a:t>
            </a:r>
            <a:r>
              <a:rPr lang="cs-CZ" dirty="0"/>
              <a:t>, které máme pro zdraví lidí </a:t>
            </a:r>
            <a:r>
              <a:rPr lang="cs-CZ" dirty="0" smtClean="0"/>
              <a:t>k dispozici</a:t>
            </a:r>
            <a:r>
              <a:rPr lang="cs-CZ" dirty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66589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Oval 2"/>
          <p:cNvSpPr>
            <a:spLocks noChangeArrowheads="1"/>
          </p:cNvSpPr>
          <p:nvPr/>
        </p:nvSpPr>
        <p:spPr bwMode="auto">
          <a:xfrm>
            <a:off x="611188" y="1844675"/>
            <a:ext cx="3673475" cy="3529013"/>
          </a:xfrm>
          <a:prstGeom prst="ellipse">
            <a:avLst/>
          </a:prstGeom>
          <a:noFill/>
          <a:ln w="38100">
            <a:solidFill>
              <a:srgbClr val="33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84675" name="Rectangle 3"/>
          <p:cNvSpPr>
            <a:spLocks noChangeArrowheads="1"/>
          </p:cNvSpPr>
          <p:nvPr/>
        </p:nvSpPr>
        <p:spPr bwMode="auto">
          <a:xfrm>
            <a:off x="3348038" y="3141663"/>
            <a:ext cx="2232025" cy="79216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84676" name="Rectangle 4"/>
          <p:cNvSpPr>
            <a:spLocks noChangeArrowheads="1"/>
          </p:cNvSpPr>
          <p:nvPr/>
        </p:nvSpPr>
        <p:spPr bwMode="auto">
          <a:xfrm>
            <a:off x="684213" y="609600"/>
            <a:ext cx="7991475" cy="562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cs-CZ" sz="4400">
                <a:solidFill>
                  <a:schemeClr val="tx2"/>
                </a:solidFill>
                <a:effectLst/>
              </a:rPr>
              <a:t/>
            </a:r>
            <a:br>
              <a:rPr lang="cs-CZ" sz="4400">
                <a:solidFill>
                  <a:schemeClr val="tx2"/>
                </a:solidFill>
                <a:effectLst/>
              </a:rPr>
            </a:br>
            <a:r>
              <a:rPr lang="cs-CZ" sz="4400">
                <a:solidFill>
                  <a:schemeClr val="tx2"/>
                </a:solidFill>
                <a:effectLst/>
              </a:rPr>
              <a:t/>
            </a:r>
            <a:br>
              <a:rPr lang="cs-CZ" sz="4400">
                <a:solidFill>
                  <a:schemeClr val="tx2"/>
                </a:solidFill>
                <a:effectLst/>
              </a:rPr>
            </a:br>
            <a:r>
              <a:rPr lang="cs-CZ" sz="4400">
                <a:solidFill>
                  <a:schemeClr val="tx2"/>
                </a:solidFill>
                <a:effectLst/>
              </a:rPr>
              <a:t/>
            </a:r>
            <a:br>
              <a:rPr lang="cs-CZ" sz="4400">
                <a:solidFill>
                  <a:schemeClr val="tx2"/>
                </a:solidFill>
                <a:effectLst/>
              </a:rPr>
            </a:br>
            <a:r>
              <a:rPr lang="cs-CZ" sz="4400">
                <a:solidFill>
                  <a:schemeClr val="tx2"/>
                </a:solidFill>
                <a:effectLst/>
              </a:rPr>
              <a:t/>
            </a:r>
            <a:br>
              <a:rPr lang="cs-CZ" sz="4400">
                <a:solidFill>
                  <a:schemeClr val="tx2"/>
                </a:solidFill>
                <a:effectLst/>
              </a:rPr>
            </a:br>
            <a:endParaRPr lang="cs-CZ" sz="4400">
              <a:solidFill>
                <a:schemeClr val="tx2"/>
              </a:solidFill>
              <a:effectLst/>
            </a:endParaRPr>
          </a:p>
        </p:txBody>
      </p:sp>
      <p:sp>
        <p:nvSpPr>
          <p:cNvPr id="284677" name="Text Box 5"/>
          <p:cNvSpPr txBox="1">
            <a:spLocks noChangeArrowheads="1"/>
          </p:cNvSpPr>
          <p:nvPr/>
        </p:nvSpPr>
        <p:spPr bwMode="auto">
          <a:xfrm>
            <a:off x="827088" y="3357563"/>
            <a:ext cx="14398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sz="2800" b="1" dirty="0">
                <a:solidFill>
                  <a:srgbClr val="333399"/>
                </a:solidFill>
                <a:effectLst/>
              </a:rPr>
              <a:t>POPIS</a:t>
            </a:r>
          </a:p>
        </p:txBody>
      </p:sp>
      <p:sp>
        <p:nvSpPr>
          <p:cNvPr id="284678" name="Text Box 6"/>
          <p:cNvSpPr txBox="1">
            <a:spLocks noChangeArrowheads="1"/>
          </p:cNvSpPr>
          <p:nvPr/>
        </p:nvSpPr>
        <p:spPr bwMode="auto">
          <a:xfrm>
            <a:off x="850900" y="955675"/>
            <a:ext cx="52959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sz="3200" b="1" dirty="0">
                <a:solidFill>
                  <a:srgbClr val="0000CC"/>
                </a:solidFill>
                <a:effectLst/>
                <a:latin typeface="+mj-lt"/>
              </a:rPr>
              <a:t>2. PROČ JE TAKOVÉ ?</a:t>
            </a:r>
          </a:p>
        </p:txBody>
      </p:sp>
      <p:sp>
        <p:nvSpPr>
          <p:cNvPr id="284679" name="Oval 7"/>
          <p:cNvSpPr>
            <a:spLocks noChangeArrowheads="1"/>
          </p:cNvSpPr>
          <p:nvPr/>
        </p:nvSpPr>
        <p:spPr bwMode="auto">
          <a:xfrm>
            <a:off x="2484438" y="1844675"/>
            <a:ext cx="3673475" cy="3529013"/>
          </a:xfrm>
          <a:prstGeom prst="ellipse">
            <a:avLst/>
          </a:prstGeom>
          <a:noFill/>
          <a:ln w="38100">
            <a:solidFill>
              <a:srgbClr val="33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84680" name="Text Box 8"/>
          <p:cNvSpPr txBox="1">
            <a:spLocks noChangeArrowheads="1"/>
          </p:cNvSpPr>
          <p:nvPr/>
        </p:nvSpPr>
        <p:spPr bwMode="auto">
          <a:xfrm>
            <a:off x="3462961" y="3357563"/>
            <a:ext cx="2159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sz="2800" b="1" dirty="0">
                <a:solidFill>
                  <a:srgbClr val="333399"/>
                </a:solidFill>
                <a:effectLst/>
              </a:rPr>
              <a:t>ANALÝZA</a:t>
            </a:r>
          </a:p>
        </p:txBody>
      </p:sp>
    </p:spTree>
    <p:extLst>
      <p:ext uri="{BB962C8B-B14F-4D97-AF65-F5344CB8AC3E}">
        <p14:creationId xmlns:p14="http://schemas.microsoft.com/office/powerpoint/2010/main" val="194233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675" grpId="0" animBg="1"/>
      <p:bldP spid="284679" grpId="0" animBg="1"/>
      <p:bldP spid="28468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96752"/>
            <a:ext cx="8229600" cy="436910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0000CC"/>
                </a:solidFill>
              </a:rPr>
              <a:t>PROČ JE ZDRAVÍ LIDÍ TAKOVÉ?</a:t>
            </a:r>
            <a:br>
              <a:rPr lang="cs-CZ" dirty="0">
                <a:solidFill>
                  <a:srgbClr val="0000CC"/>
                </a:solidFill>
              </a:rPr>
            </a:br>
            <a:endParaRPr lang="cs-CZ" dirty="0">
              <a:solidFill>
                <a:srgbClr val="0000CC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4525963"/>
          </a:xfrm>
        </p:spPr>
        <p:txBody>
          <a:bodyPr/>
          <a:lstStyle/>
          <a:p>
            <a:pPr lvl="0" fontAlgn="base">
              <a:spcAft>
                <a:spcPct val="0"/>
              </a:spcAft>
              <a:buNone/>
            </a:pPr>
            <a:r>
              <a:rPr lang="cs-CZ" sz="2800" b="1" dirty="0">
                <a:latin typeface="+mj-lt"/>
              </a:rPr>
              <a:t>DETERMINANTY ZDRAVÍ</a:t>
            </a:r>
          </a:p>
          <a:p>
            <a:pPr lvl="0" fontAlgn="base">
              <a:spcAft>
                <a:spcPct val="0"/>
              </a:spcAft>
              <a:buClr>
                <a:srgbClr val="C00000"/>
              </a:buClr>
              <a:buSzPct val="150000"/>
              <a:buFontTx/>
              <a:buChar char="•"/>
            </a:pPr>
            <a:r>
              <a:rPr lang="cs-CZ" sz="2800" b="1" dirty="0">
                <a:latin typeface="Arial" charset="0"/>
              </a:rPr>
              <a:t>Zdravý životní styl</a:t>
            </a:r>
          </a:p>
          <a:p>
            <a:pPr lvl="0" fontAlgn="base">
              <a:spcAft>
                <a:spcPct val="0"/>
              </a:spcAft>
              <a:buClr>
                <a:srgbClr val="C00000"/>
              </a:buClr>
              <a:buSzPct val="150000"/>
              <a:buFontTx/>
              <a:buChar char="•"/>
            </a:pPr>
            <a:r>
              <a:rPr lang="cs-CZ" sz="2800" b="1" dirty="0">
                <a:latin typeface="Arial" charset="0"/>
              </a:rPr>
              <a:t>Genetický základ</a:t>
            </a:r>
          </a:p>
          <a:p>
            <a:pPr lvl="0" fontAlgn="base">
              <a:spcAft>
                <a:spcPct val="0"/>
              </a:spcAft>
              <a:buClr>
                <a:srgbClr val="C00000"/>
              </a:buClr>
              <a:buSzPct val="150000"/>
              <a:buFontTx/>
              <a:buChar char="•"/>
            </a:pPr>
            <a:r>
              <a:rPr lang="cs-CZ" sz="2800" b="1" dirty="0">
                <a:latin typeface="Arial" charset="0"/>
              </a:rPr>
              <a:t>Péče o zdraví a zdravotnictví </a:t>
            </a:r>
          </a:p>
          <a:p>
            <a:pPr lvl="0" fontAlgn="base">
              <a:spcAft>
                <a:spcPct val="0"/>
              </a:spcAft>
              <a:buClr>
                <a:srgbClr val="C00000"/>
              </a:buClr>
              <a:buSzPct val="150000"/>
              <a:buFontTx/>
              <a:buChar char="•"/>
            </a:pPr>
            <a:r>
              <a:rPr lang="cs-CZ" sz="2800" b="1" dirty="0">
                <a:latin typeface="Arial" charset="0"/>
              </a:rPr>
              <a:t>Životní prostředí (kulturní, ekonomické, sociální a další podmínky života lidí)</a:t>
            </a:r>
          </a:p>
          <a:p>
            <a:pPr lvl="0" fontAlgn="base">
              <a:spcAft>
                <a:spcPct val="0"/>
              </a:spcAft>
              <a:buNone/>
            </a:pPr>
            <a:endParaRPr lang="cs-CZ" sz="2800" b="1" dirty="0" smtClean="0">
              <a:solidFill>
                <a:srgbClr val="CC3300"/>
              </a:solidFill>
              <a:latin typeface="Arial" charset="0"/>
            </a:endParaRPr>
          </a:p>
          <a:p>
            <a:pPr lvl="0" fontAlgn="base">
              <a:spcAft>
                <a:spcPct val="0"/>
              </a:spcAft>
              <a:buNone/>
            </a:pPr>
            <a:r>
              <a:rPr lang="cs-CZ" sz="2800" b="1" dirty="0" smtClean="0">
                <a:solidFill>
                  <a:srgbClr val="CC3300"/>
                </a:solidFill>
                <a:latin typeface="Arial" charset="0"/>
              </a:rPr>
              <a:t>Důležitost </a:t>
            </a:r>
            <a:r>
              <a:rPr lang="cs-CZ" sz="2800" b="1" dirty="0">
                <a:solidFill>
                  <a:srgbClr val="CC3300"/>
                </a:solidFill>
                <a:latin typeface="Arial" charset="0"/>
              </a:rPr>
              <a:t>sociálních determinant</a:t>
            </a:r>
            <a:r>
              <a:rPr lang="cs-CZ" sz="2800" b="1" dirty="0">
                <a:solidFill>
                  <a:srgbClr val="333399"/>
                </a:solidFill>
                <a:latin typeface="Arial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29389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Oval 2"/>
          <p:cNvSpPr>
            <a:spLocks noChangeArrowheads="1"/>
          </p:cNvSpPr>
          <p:nvPr/>
        </p:nvSpPr>
        <p:spPr bwMode="auto">
          <a:xfrm>
            <a:off x="2484438" y="1844675"/>
            <a:ext cx="3673475" cy="3529013"/>
          </a:xfrm>
          <a:prstGeom prst="ellipse">
            <a:avLst/>
          </a:prstGeom>
          <a:noFill/>
          <a:ln w="38100">
            <a:solidFill>
              <a:srgbClr val="33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86723" name="Rectangle 3"/>
          <p:cNvSpPr>
            <a:spLocks noChangeArrowheads="1"/>
          </p:cNvSpPr>
          <p:nvPr/>
        </p:nvSpPr>
        <p:spPr bwMode="auto">
          <a:xfrm>
            <a:off x="5795963" y="2924175"/>
            <a:ext cx="1944687" cy="122555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86724" name="Oval 4"/>
          <p:cNvSpPr>
            <a:spLocks noChangeArrowheads="1"/>
          </p:cNvSpPr>
          <p:nvPr/>
        </p:nvSpPr>
        <p:spPr bwMode="auto">
          <a:xfrm>
            <a:off x="4427538" y="1844675"/>
            <a:ext cx="3673475" cy="3529013"/>
          </a:xfrm>
          <a:prstGeom prst="ellipse">
            <a:avLst/>
          </a:prstGeom>
          <a:noFill/>
          <a:ln w="38100">
            <a:solidFill>
              <a:srgbClr val="33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86725" name="Oval 5"/>
          <p:cNvSpPr>
            <a:spLocks noChangeArrowheads="1"/>
          </p:cNvSpPr>
          <p:nvPr/>
        </p:nvSpPr>
        <p:spPr bwMode="auto">
          <a:xfrm>
            <a:off x="611188" y="1844675"/>
            <a:ext cx="3673475" cy="3529013"/>
          </a:xfrm>
          <a:prstGeom prst="ellipse">
            <a:avLst/>
          </a:prstGeom>
          <a:noFill/>
          <a:ln w="38100">
            <a:solidFill>
              <a:srgbClr val="33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86726" name="Rectangle 6"/>
          <p:cNvSpPr>
            <a:spLocks noChangeArrowheads="1"/>
          </p:cNvSpPr>
          <p:nvPr/>
        </p:nvSpPr>
        <p:spPr bwMode="auto">
          <a:xfrm>
            <a:off x="3348038" y="3141663"/>
            <a:ext cx="2232025" cy="79216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cs-CZ"/>
          </a:p>
        </p:txBody>
      </p:sp>
      <p:sp>
        <p:nvSpPr>
          <p:cNvPr id="286727" name="Rectangle 7"/>
          <p:cNvSpPr>
            <a:spLocks noChangeArrowheads="1"/>
          </p:cNvSpPr>
          <p:nvPr/>
        </p:nvSpPr>
        <p:spPr bwMode="auto">
          <a:xfrm>
            <a:off x="684213" y="609600"/>
            <a:ext cx="7991475" cy="562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cs-CZ" sz="4400">
                <a:solidFill>
                  <a:schemeClr val="tx2"/>
                </a:solidFill>
                <a:effectLst/>
              </a:rPr>
              <a:t/>
            </a:r>
            <a:br>
              <a:rPr lang="cs-CZ" sz="4400">
                <a:solidFill>
                  <a:schemeClr val="tx2"/>
                </a:solidFill>
                <a:effectLst/>
              </a:rPr>
            </a:br>
            <a:r>
              <a:rPr lang="cs-CZ" sz="4400">
                <a:solidFill>
                  <a:schemeClr val="tx2"/>
                </a:solidFill>
                <a:effectLst/>
              </a:rPr>
              <a:t/>
            </a:r>
            <a:br>
              <a:rPr lang="cs-CZ" sz="4400">
                <a:solidFill>
                  <a:schemeClr val="tx2"/>
                </a:solidFill>
                <a:effectLst/>
              </a:rPr>
            </a:br>
            <a:r>
              <a:rPr lang="cs-CZ" sz="4400">
                <a:solidFill>
                  <a:schemeClr val="tx2"/>
                </a:solidFill>
                <a:effectLst/>
              </a:rPr>
              <a:t/>
            </a:r>
            <a:br>
              <a:rPr lang="cs-CZ" sz="4400">
                <a:solidFill>
                  <a:schemeClr val="tx2"/>
                </a:solidFill>
                <a:effectLst/>
              </a:rPr>
            </a:br>
            <a:r>
              <a:rPr lang="cs-CZ" sz="4400">
                <a:solidFill>
                  <a:schemeClr val="tx2"/>
                </a:solidFill>
                <a:effectLst/>
              </a:rPr>
              <a:t/>
            </a:r>
            <a:br>
              <a:rPr lang="cs-CZ" sz="4400">
                <a:solidFill>
                  <a:schemeClr val="tx2"/>
                </a:solidFill>
                <a:effectLst/>
              </a:rPr>
            </a:br>
            <a:endParaRPr lang="cs-CZ" sz="4400">
              <a:solidFill>
                <a:schemeClr val="tx2"/>
              </a:solidFill>
              <a:effectLst/>
            </a:endParaRPr>
          </a:p>
        </p:txBody>
      </p:sp>
      <p:sp>
        <p:nvSpPr>
          <p:cNvPr id="286728" name="Text Box 8"/>
          <p:cNvSpPr txBox="1">
            <a:spLocks noChangeArrowheads="1"/>
          </p:cNvSpPr>
          <p:nvPr/>
        </p:nvSpPr>
        <p:spPr bwMode="auto">
          <a:xfrm>
            <a:off x="827088" y="3357563"/>
            <a:ext cx="14398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sz="2800" b="1" dirty="0">
                <a:solidFill>
                  <a:srgbClr val="333399"/>
                </a:solidFill>
                <a:effectLst/>
              </a:rPr>
              <a:t>POPIS</a:t>
            </a:r>
          </a:p>
        </p:txBody>
      </p:sp>
      <p:sp>
        <p:nvSpPr>
          <p:cNvPr id="286729" name="Text Box 9"/>
          <p:cNvSpPr txBox="1">
            <a:spLocks noChangeArrowheads="1"/>
          </p:cNvSpPr>
          <p:nvPr/>
        </p:nvSpPr>
        <p:spPr bwMode="auto">
          <a:xfrm>
            <a:off x="3421063" y="3357563"/>
            <a:ext cx="2159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sz="2800" b="1" dirty="0">
                <a:solidFill>
                  <a:srgbClr val="333399"/>
                </a:solidFill>
                <a:effectLst/>
              </a:rPr>
              <a:t>ANALÝZA</a:t>
            </a:r>
          </a:p>
        </p:txBody>
      </p:sp>
      <p:sp>
        <p:nvSpPr>
          <p:cNvPr id="286730" name="Text Box 10"/>
          <p:cNvSpPr txBox="1">
            <a:spLocks noChangeArrowheads="1"/>
          </p:cNvSpPr>
          <p:nvPr/>
        </p:nvSpPr>
        <p:spPr bwMode="auto">
          <a:xfrm>
            <a:off x="341722" y="332656"/>
            <a:ext cx="867645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ts val="0"/>
              </a:spcBef>
            </a:pPr>
            <a:r>
              <a:rPr lang="cs-CZ" sz="3200" b="1" dirty="0" smtClean="0">
                <a:solidFill>
                  <a:srgbClr val="0000CC"/>
                </a:solidFill>
                <a:effectLst/>
                <a:latin typeface="+mj-lt"/>
              </a:rPr>
              <a:t>3. CO </a:t>
            </a:r>
            <a:r>
              <a:rPr lang="cs-CZ" sz="3200" b="1" dirty="0">
                <a:solidFill>
                  <a:srgbClr val="0000CC"/>
                </a:solidFill>
                <a:effectLst/>
                <a:latin typeface="+mj-lt"/>
              </a:rPr>
              <a:t>SE DÁ UDĚLAT PRO </a:t>
            </a:r>
            <a:r>
              <a:rPr lang="cs-CZ" sz="3200" b="1" dirty="0" smtClean="0">
                <a:solidFill>
                  <a:srgbClr val="0000CC"/>
                </a:solidFill>
                <a:effectLst/>
                <a:latin typeface="+mj-lt"/>
              </a:rPr>
              <a:t>ZLEPŠENÍ  </a:t>
            </a:r>
          </a:p>
          <a:p>
            <a:pPr eaLnBrk="0" hangingPunct="0">
              <a:spcBef>
                <a:spcPts val="0"/>
              </a:spcBef>
            </a:pPr>
            <a:r>
              <a:rPr lang="cs-CZ" sz="32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cs-CZ" sz="3200" b="1" dirty="0" smtClean="0">
                <a:solidFill>
                  <a:srgbClr val="0000CC"/>
                </a:solidFill>
                <a:latin typeface="+mj-lt"/>
              </a:rPr>
              <a:t>   </a:t>
            </a:r>
            <a:r>
              <a:rPr lang="cs-CZ" sz="3200" b="1" dirty="0" smtClean="0">
                <a:solidFill>
                  <a:srgbClr val="0000CC"/>
                </a:solidFill>
                <a:effectLst/>
                <a:latin typeface="+mj-lt"/>
              </a:rPr>
              <a:t>ZDRAVÍ</a:t>
            </a:r>
            <a:r>
              <a:rPr lang="cs-CZ" sz="3200" b="1" dirty="0">
                <a:solidFill>
                  <a:srgbClr val="0000CC"/>
                </a:solidFill>
                <a:effectLst/>
                <a:latin typeface="+mj-lt"/>
              </a:rPr>
              <a:t>?</a:t>
            </a:r>
          </a:p>
        </p:txBody>
      </p:sp>
      <p:sp>
        <p:nvSpPr>
          <p:cNvPr id="286731" name="Text Box 11"/>
          <p:cNvSpPr txBox="1">
            <a:spLocks noChangeArrowheads="1"/>
          </p:cNvSpPr>
          <p:nvPr/>
        </p:nvSpPr>
        <p:spPr bwMode="auto">
          <a:xfrm>
            <a:off x="6157913" y="3136106"/>
            <a:ext cx="20891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sz="2800" b="1" dirty="0">
                <a:solidFill>
                  <a:srgbClr val="333399"/>
                </a:solidFill>
                <a:effectLst/>
              </a:rPr>
              <a:t>PÉČE </a:t>
            </a:r>
            <a:r>
              <a:rPr lang="cs-CZ" sz="2800" b="1" dirty="0" smtClean="0">
                <a:solidFill>
                  <a:srgbClr val="333399"/>
                </a:solidFill>
                <a:effectLst/>
              </a:rPr>
              <a:t>O ZDRAVÍ</a:t>
            </a:r>
            <a:endParaRPr lang="cs-CZ" sz="2800" b="1" dirty="0">
              <a:solidFill>
                <a:srgbClr val="333399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7578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23" grpId="0" animBg="1"/>
      <p:bldP spid="286724" grpId="0" animBg="1"/>
      <p:bldP spid="2867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29600" cy="1143000"/>
          </a:xfrm>
        </p:spPr>
        <p:txBody>
          <a:bodyPr>
            <a:normAutofit fontScale="90000"/>
          </a:bodyPr>
          <a:lstStyle/>
          <a:p>
            <a:pPr lvl="0" fontAlgn="base">
              <a:spcAft>
                <a:spcPct val="0"/>
              </a:spcAft>
            </a:pPr>
            <a:r>
              <a:rPr lang="cs-CZ" b="1" dirty="0">
                <a:solidFill>
                  <a:srgbClr val="0000CC"/>
                </a:solidFill>
                <a:ea typeface="+mn-ea"/>
                <a:cs typeface="+mn-cs"/>
              </a:rPr>
              <a:t>CO SPOLEČNĚ UDĚLÁME </a:t>
            </a:r>
            <a:br>
              <a:rPr lang="cs-CZ" b="1" dirty="0">
                <a:solidFill>
                  <a:srgbClr val="0000CC"/>
                </a:solidFill>
                <a:ea typeface="+mn-ea"/>
                <a:cs typeface="+mn-cs"/>
              </a:rPr>
            </a:br>
            <a:r>
              <a:rPr lang="cs-CZ" b="1" dirty="0">
                <a:solidFill>
                  <a:srgbClr val="0000CC"/>
                </a:solidFill>
                <a:ea typeface="+mn-ea"/>
                <a:cs typeface="+mn-cs"/>
              </a:rPr>
              <a:t>PRO ZLEPŠENÍ ZDRAVÍ LIDÍ?</a:t>
            </a:r>
            <a:br>
              <a:rPr lang="cs-CZ" b="1" dirty="0">
                <a:solidFill>
                  <a:srgbClr val="0000CC"/>
                </a:solidFill>
                <a:ea typeface="+mn-ea"/>
                <a:cs typeface="+mn-cs"/>
              </a:rPr>
            </a:br>
            <a:endParaRPr lang="cs-CZ" dirty="0">
              <a:solidFill>
                <a:srgbClr val="0000CC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4741987"/>
          </a:xfrm>
        </p:spPr>
        <p:txBody>
          <a:bodyPr/>
          <a:lstStyle/>
          <a:p>
            <a:pPr marL="0" lvl="0" indent="0" fontAlgn="base">
              <a:spcAft>
                <a:spcPct val="0"/>
              </a:spcAft>
              <a:buClr>
                <a:srgbClr val="C00000"/>
              </a:buClr>
              <a:buSzPct val="150000"/>
              <a:buNone/>
            </a:pPr>
            <a:r>
              <a:rPr lang="cs-CZ" b="1" dirty="0">
                <a:latin typeface="Arial" charset="0"/>
              </a:rPr>
              <a:t>SPOLEČNÁ CESTA KE ZDRAVÍ</a:t>
            </a:r>
            <a:r>
              <a:rPr lang="cs-CZ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:</a:t>
            </a:r>
          </a:p>
          <a:p>
            <a:pPr lvl="0" fontAlgn="base">
              <a:spcAft>
                <a:spcPct val="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cs-CZ" dirty="0">
                <a:latin typeface="Arial" charset="0"/>
              </a:rPr>
              <a:t>Společný </a:t>
            </a:r>
            <a:r>
              <a:rPr lang="cs-CZ" b="1" dirty="0">
                <a:latin typeface="+mj-lt"/>
              </a:rPr>
              <a:t>zájem</a:t>
            </a:r>
            <a:r>
              <a:rPr lang="cs-CZ" dirty="0">
                <a:latin typeface="Arial" charset="0"/>
              </a:rPr>
              <a:t> o zdraví</a:t>
            </a:r>
          </a:p>
          <a:p>
            <a:pPr lvl="0" fontAlgn="base">
              <a:spcAft>
                <a:spcPct val="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cs-CZ" dirty="0">
                <a:latin typeface="Arial" charset="0"/>
              </a:rPr>
              <a:t>Sdílená </a:t>
            </a:r>
            <a:r>
              <a:rPr lang="cs-CZ" b="1" dirty="0">
                <a:latin typeface="+mj-lt"/>
              </a:rPr>
              <a:t>odpovědnost</a:t>
            </a:r>
            <a:r>
              <a:rPr lang="cs-CZ" dirty="0">
                <a:latin typeface="Arial" charset="0"/>
              </a:rPr>
              <a:t> – posílení motivace a odpovědnosti občanů i institucí </a:t>
            </a:r>
            <a:r>
              <a:rPr lang="cs-CZ" dirty="0" smtClean="0">
                <a:latin typeface="Arial" charset="0"/>
              </a:rPr>
              <a:t>a organizaci</a:t>
            </a:r>
            <a:endParaRPr lang="cs-CZ" dirty="0">
              <a:latin typeface="Arial" charset="0"/>
            </a:endParaRPr>
          </a:p>
          <a:p>
            <a:pPr lvl="0" fontAlgn="base">
              <a:spcAft>
                <a:spcPct val="0"/>
              </a:spcAft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cs-CZ" dirty="0">
                <a:latin typeface="Arial" charset="0"/>
              </a:rPr>
              <a:t>Tvůrčí </a:t>
            </a:r>
            <a:r>
              <a:rPr lang="cs-CZ" b="1" dirty="0">
                <a:latin typeface="+mj-lt"/>
              </a:rPr>
              <a:t>partnerství</a:t>
            </a:r>
            <a:r>
              <a:rPr lang="cs-CZ" dirty="0">
                <a:latin typeface="Arial" charset="0"/>
              </a:rPr>
              <a:t> respektující jak svébytnost jedince, tak význam lidské sounáležitosti   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8906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kern="0" dirty="0" smtClean="0">
                <a:solidFill>
                  <a:srgbClr val="0000CC"/>
                </a:solidFill>
              </a:rPr>
              <a:t>SYSTÉM PÉČE </a:t>
            </a:r>
            <a:r>
              <a:rPr lang="cs-CZ" b="1" kern="0" dirty="0">
                <a:solidFill>
                  <a:srgbClr val="0000CC"/>
                </a:solidFill>
              </a:rPr>
              <a:t>O ZDRAVÍ</a:t>
            </a:r>
            <a:endParaRPr lang="cs-CZ" dirty="0">
              <a:solidFill>
                <a:srgbClr val="0000CC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fontAlgn="base">
              <a:spcAft>
                <a:spcPct val="0"/>
              </a:spcAft>
              <a:buNone/>
            </a:pPr>
            <a:r>
              <a:rPr lang="cs-CZ" b="1" kern="0" dirty="0"/>
              <a:t>je široce pojatý souhrn zdravotnických, organizačních, ekonomických, výchovných a dalších prostředků, opatření a aktivit, jejichž smyslem je chránit, upevňovat, rozvíjet a navracet lidem zdraví.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14565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0000CC"/>
                </a:solidFill>
              </a:rPr>
              <a:t>ZDRAVOTNICTVÍ</a:t>
            </a:r>
            <a:endParaRPr lang="cs-CZ" dirty="0">
              <a:solidFill>
                <a:srgbClr val="0000CC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fontAlgn="base">
              <a:lnSpc>
                <a:spcPct val="90000"/>
              </a:lnSpc>
              <a:spcAft>
                <a:spcPct val="0"/>
              </a:spcAft>
              <a:buClr>
                <a:srgbClr val="C00000"/>
              </a:buClr>
            </a:pPr>
            <a:r>
              <a:rPr lang="cs-CZ" b="1" kern="0" dirty="0"/>
              <a:t>resortní systém </a:t>
            </a:r>
            <a:endParaRPr lang="cs-CZ" b="1" kern="0" dirty="0" smtClean="0"/>
          </a:p>
          <a:p>
            <a:pPr fontAlgn="base">
              <a:lnSpc>
                <a:spcPct val="90000"/>
              </a:lnSpc>
              <a:spcAft>
                <a:spcPct val="0"/>
              </a:spcAft>
              <a:buClr>
                <a:srgbClr val="C00000"/>
              </a:buClr>
            </a:pPr>
            <a:r>
              <a:rPr lang="cs-CZ" b="1" kern="0" dirty="0" smtClean="0"/>
              <a:t>obsahuje </a:t>
            </a:r>
            <a:r>
              <a:rPr lang="cs-CZ" b="1" kern="0" dirty="0"/>
              <a:t>soustavu odborných zařízení, orgánů a institucí (spolu s lidmi, vybavením, poznatky a metodami), </a:t>
            </a:r>
            <a:endParaRPr lang="cs-CZ" b="1" kern="0" dirty="0" smtClean="0"/>
          </a:p>
          <a:p>
            <a:pPr fontAlgn="base">
              <a:lnSpc>
                <a:spcPct val="90000"/>
              </a:lnSpc>
              <a:spcAft>
                <a:spcPct val="0"/>
              </a:spcAft>
              <a:buClr>
                <a:srgbClr val="C00000"/>
              </a:buClr>
            </a:pPr>
            <a:r>
              <a:rPr lang="cs-CZ" b="1" kern="0" dirty="0" smtClean="0"/>
              <a:t>které </a:t>
            </a:r>
            <a:r>
              <a:rPr lang="cs-CZ" b="1" kern="0" dirty="0"/>
              <a:t>byly vytvořeny s cílem poznávat </a:t>
            </a:r>
            <a:r>
              <a:rPr lang="cs-CZ" b="1" kern="0" dirty="0" smtClean="0"/>
              <a:t>a uspokojovat </a:t>
            </a:r>
            <a:r>
              <a:rPr lang="cs-CZ" kern="0" dirty="0">
                <a:latin typeface="+mj-lt"/>
              </a:rPr>
              <a:t>zdravotní potřeby </a:t>
            </a:r>
            <a:r>
              <a:rPr lang="cs-CZ" b="1" kern="0" dirty="0" smtClean="0"/>
              <a:t>i oprávněné </a:t>
            </a:r>
            <a:r>
              <a:rPr lang="cs-CZ" b="1" kern="0" dirty="0"/>
              <a:t>požadavky lidí. </a:t>
            </a:r>
          </a:p>
          <a:p>
            <a:pPr marL="0" lvl="0" indent="0" fontAlgn="base">
              <a:lnSpc>
                <a:spcPct val="90000"/>
              </a:lnSpc>
              <a:spcAft>
                <a:spcPct val="0"/>
              </a:spcAft>
              <a:buClr>
                <a:srgbClr val="C00000"/>
              </a:buClr>
              <a:buNone/>
            </a:pPr>
            <a:endParaRPr lang="cs-CZ" sz="1600" b="1" kern="0" dirty="0"/>
          </a:p>
          <a:p>
            <a:pPr marL="0" lvl="0" indent="0" fontAlgn="base">
              <a:lnSpc>
                <a:spcPct val="90000"/>
              </a:lnSpc>
              <a:spcAft>
                <a:spcPct val="0"/>
              </a:spcAft>
              <a:buClr>
                <a:srgbClr val="C00000"/>
              </a:buClr>
              <a:buNone/>
            </a:pPr>
            <a:r>
              <a:rPr lang="cs-CZ" b="1" kern="0" dirty="0">
                <a:solidFill>
                  <a:srgbClr val="0000CC"/>
                </a:solidFill>
                <a:latin typeface="+mj-lt"/>
              </a:rPr>
              <a:t>Zdravotnictví je subsystémem široce pojímané péče o zdraví.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52614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4" name="Oval 2"/>
          <p:cNvSpPr>
            <a:spLocks noChangeArrowheads="1"/>
          </p:cNvSpPr>
          <p:nvPr/>
        </p:nvSpPr>
        <p:spPr bwMode="auto">
          <a:xfrm>
            <a:off x="611188" y="404813"/>
            <a:ext cx="6337300" cy="6048375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04515" name="Rectangle 3"/>
          <p:cNvSpPr>
            <a:spLocks noChangeArrowheads="1"/>
          </p:cNvSpPr>
          <p:nvPr/>
        </p:nvSpPr>
        <p:spPr bwMode="auto">
          <a:xfrm>
            <a:off x="-323850" y="981075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cs-CZ" sz="4000" b="1">
                <a:solidFill>
                  <a:srgbClr val="3399FF"/>
                </a:solidFill>
                <a:cs typeface="+mn-cs"/>
              </a:rPr>
              <a:t>PÉČE O ZDRAVÍ</a:t>
            </a:r>
          </a:p>
        </p:txBody>
      </p:sp>
      <p:sp>
        <p:nvSpPr>
          <p:cNvPr id="704516" name="AutoShape 4"/>
          <p:cNvSpPr>
            <a:spLocks noChangeArrowheads="1"/>
          </p:cNvSpPr>
          <p:nvPr/>
        </p:nvSpPr>
        <p:spPr bwMode="auto">
          <a:xfrm rot="-1989632">
            <a:off x="1403350" y="2852738"/>
            <a:ext cx="792163" cy="1008062"/>
          </a:xfrm>
          <a:prstGeom prst="upArrow">
            <a:avLst>
              <a:gd name="adj1" fmla="val 50000"/>
              <a:gd name="adj2" fmla="val 31814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04517" name="Text Box 5"/>
          <p:cNvSpPr txBox="1">
            <a:spLocks noChangeArrowheads="1"/>
          </p:cNvSpPr>
          <p:nvPr/>
        </p:nvSpPr>
        <p:spPr bwMode="auto">
          <a:xfrm>
            <a:off x="2989263" y="4292600"/>
            <a:ext cx="3454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8E5D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4000" b="1">
                <a:solidFill>
                  <a:srgbClr val="333399"/>
                </a:solidFill>
                <a:cs typeface="+mn-cs"/>
              </a:rPr>
              <a:t>zdravotnictví</a:t>
            </a:r>
          </a:p>
        </p:txBody>
      </p:sp>
      <p:sp>
        <p:nvSpPr>
          <p:cNvPr id="704518" name="AutoShape 6"/>
          <p:cNvSpPr>
            <a:spLocks noChangeArrowheads="1"/>
          </p:cNvSpPr>
          <p:nvPr/>
        </p:nvSpPr>
        <p:spPr bwMode="auto">
          <a:xfrm rot="-23032755">
            <a:off x="2843213" y="3213100"/>
            <a:ext cx="1800225" cy="806450"/>
          </a:xfrm>
          <a:prstGeom prst="rightArrow">
            <a:avLst>
              <a:gd name="adj1" fmla="val 50000"/>
              <a:gd name="adj2" fmla="val 55807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04519" name="AutoShape 7"/>
          <p:cNvSpPr>
            <a:spLocks noChangeArrowheads="1"/>
          </p:cNvSpPr>
          <p:nvPr/>
        </p:nvSpPr>
        <p:spPr bwMode="auto">
          <a:xfrm rot="2922917">
            <a:off x="2413000" y="4868863"/>
            <a:ext cx="1584325" cy="863600"/>
          </a:xfrm>
          <a:prstGeom prst="rightArrow">
            <a:avLst>
              <a:gd name="adj1" fmla="val 50000"/>
              <a:gd name="adj2" fmla="val 45864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04520" name="Oval 8"/>
          <p:cNvSpPr>
            <a:spLocks noChangeArrowheads="1"/>
          </p:cNvSpPr>
          <p:nvPr/>
        </p:nvSpPr>
        <p:spPr bwMode="auto">
          <a:xfrm>
            <a:off x="1693863" y="3573463"/>
            <a:ext cx="1365250" cy="143986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04521" name="AutoShape 9"/>
          <p:cNvSpPr>
            <a:spLocks noChangeArrowheads="1"/>
          </p:cNvSpPr>
          <p:nvPr/>
        </p:nvSpPr>
        <p:spPr bwMode="auto">
          <a:xfrm rot="16200000">
            <a:off x="1582738" y="2312987"/>
            <a:ext cx="1728788" cy="792163"/>
          </a:xfrm>
          <a:prstGeom prst="leftRightArrow">
            <a:avLst>
              <a:gd name="adj1" fmla="val 50000"/>
              <a:gd name="adj2" fmla="val 43647"/>
            </a:avLst>
          </a:prstGeom>
          <a:solidFill>
            <a:srgbClr val="3399FF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04522" name="Oval 10"/>
          <p:cNvSpPr>
            <a:spLocks noChangeArrowheads="1"/>
          </p:cNvSpPr>
          <p:nvPr/>
        </p:nvSpPr>
        <p:spPr bwMode="auto">
          <a:xfrm>
            <a:off x="5364163" y="1989138"/>
            <a:ext cx="914400" cy="9144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04523" name="Oval 11"/>
          <p:cNvSpPr>
            <a:spLocks noChangeArrowheads="1"/>
          </p:cNvSpPr>
          <p:nvPr/>
        </p:nvSpPr>
        <p:spPr bwMode="auto">
          <a:xfrm>
            <a:off x="4500563" y="2492375"/>
            <a:ext cx="914400" cy="9144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04524" name="Oval 12"/>
          <p:cNvSpPr>
            <a:spLocks noChangeArrowheads="1"/>
          </p:cNvSpPr>
          <p:nvPr/>
        </p:nvSpPr>
        <p:spPr bwMode="auto">
          <a:xfrm>
            <a:off x="5364163" y="2997200"/>
            <a:ext cx="914400" cy="9144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04525" name="Oval 13"/>
          <p:cNvSpPr>
            <a:spLocks noChangeArrowheads="1"/>
          </p:cNvSpPr>
          <p:nvPr/>
        </p:nvSpPr>
        <p:spPr bwMode="auto">
          <a:xfrm>
            <a:off x="6300788" y="1484313"/>
            <a:ext cx="914400" cy="9144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04526" name="Oval 14"/>
          <p:cNvSpPr>
            <a:spLocks noChangeArrowheads="1"/>
          </p:cNvSpPr>
          <p:nvPr/>
        </p:nvSpPr>
        <p:spPr bwMode="auto">
          <a:xfrm>
            <a:off x="6300788" y="2492375"/>
            <a:ext cx="914400" cy="9144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04527" name="Oval 15"/>
          <p:cNvSpPr>
            <a:spLocks noChangeArrowheads="1"/>
          </p:cNvSpPr>
          <p:nvPr/>
        </p:nvSpPr>
        <p:spPr bwMode="auto">
          <a:xfrm>
            <a:off x="6227763" y="3500438"/>
            <a:ext cx="914400" cy="914400"/>
          </a:xfrm>
          <a:prstGeom prst="ellipse">
            <a:avLst/>
          </a:prstGeom>
          <a:solidFill>
            <a:srgbClr val="CCFFFF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04528" name="Text Box 16"/>
          <p:cNvSpPr txBox="1">
            <a:spLocks noChangeArrowheads="1"/>
          </p:cNvSpPr>
          <p:nvPr/>
        </p:nvSpPr>
        <p:spPr bwMode="auto">
          <a:xfrm>
            <a:off x="5294313" y="2781300"/>
            <a:ext cx="3022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800" b="1">
                <a:solidFill>
                  <a:srgbClr val="333399"/>
                </a:solidFill>
                <a:cs typeface="+mn-cs"/>
              </a:rPr>
              <a:t>ostatní resorty</a:t>
            </a:r>
          </a:p>
        </p:txBody>
      </p:sp>
      <p:sp>
        <p:nvSpPr>
          <p:cNvPr id="704529" name="Oval 17"/>
          <p:cNvSpPr>
            <a:spLocks noChangeArrowheads="1"/>
          </p:cNvSpPr>
          <p:nvPr/>
        </p:nvSpPr>
        <p:spPr bwMode="auto">
          <a:xfrm>
            <a:off x="4787900" y="5157788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04530" name="Oval 18"/>
          <p:cNvSpPr>
            <a:spLocks noChangeArrowheads="1"/>
          </p:cNvSpPr>
          <p:nvPr/>
        </p:nvSpPr>
        <p:spPr bwMode="auto">
          <a:xfrm>
            <a:off x="5078413" y="5157788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04531" name="Oval 19"/>
          <p:cNvSpPr>
            <a:spLocks noChangeArrowheads="1"/>
          </p:cNvSpPr>
          <p:nvPr/>
        </p:nvSpPr>
        <p:spPr bwMode="auto">
          <a:xfrm>
            <a:off x="5364163" y="5157788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04532" name="Oval 20"/>
          <p:cNvSpPr>
            <a:spLocks noChangeArrowheads="1"/>
          </p:cNvSpPr>
          <p:nvPr/>
        </p:nvSpPr>
        <p:spPr bwMode="auto">
          <a:xfrm>
            <a:off x="5651500" y="5157788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04533" name="Oval 21"/>
          <p:cNvSpPr>
            <a:spLocks noChangeArrowheads="1"/>
          </p:cNvSpPr>
          <p:nvPr/>
        </p:nvSpPr>
        <p:spPr bwMode="auto">
          <a:xfrm>
            <a:off x="4211638" y="5157788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04534" name="Oval 22"/>
          <p:cNvSpPr>
            <a:spLocks noChangeArrowheads="1"/>
          </p:cNvSpPr>
          <p:nvPr/>
        </p:nvSpPr>
        <p:spPr bwMode="auto">
          <a:xfrm>
            <a:off x="4211638" y="5516563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04535" name="Oval 23"/>
          <p:cNvSpPr>
            <a:spLocks noChangeArrowheads="1"/>
          </p:cNvSpPr>
          <p:nvPr/>
        </p:nvSpPr>
        <p:spPr bwMode="auto">
          <a:xfrm>
            <a:off x="4500563" y="5516563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04536" name="Oval 24"/>
          <p:cNvSpPr>
            <a:spLocks noChangeArrowheads="1"/>
          </p:cNvSpPr>
          <p:nvPr/>
        </p:nvSpPr>
        <p:spPr bwMode="auto">
          <a:xfrm>
            <a:off x="4500563" y="5157788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04537" name="Oval 25"/>
          <p:cNvSpPr>
            <a:spLocks noChangeArrowheads="1"/>
          </p:cNvSpPr>
          <p:nvPr/>
        </p:nvSpPr>
        <p:spPr bwMode="auto">
          <a:xfrm>
            <a:off x="4787900" y="5516563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04538" name="Oval 26"/>
          <p:cNvSpPr>
            <a:spLocks noChangeArrowheads="1"/>
          </p:cNvSpPr>
          <p:nvPr/>
        </p:nvSpPr>
        <p:spPr bwMode="auto">
          <a:xfrm>
            <a:off x="5078413" y="5516563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04539" name="Oval 27"/>
          <p:cNvSpPr>
            <a:spLocks noChangeArrowheads="1"/>
          </p:cNvSpPr>
          <p:nvPr/>
        </p:nvSpPr>
        <p:spPr bwMode="auto">
          <a:xfrm>
            <a:off x="5364163" y="5516563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04540" name="Oval 28"/>
          <p:cNvSpPr>
            <a:spLocks noChangeArrowheads="1"/>
          </p:cNvSpPr>
          <p:nvPr/>
        </p:nvSpPr>
        <p:spPr bwMode="auto">
          <a:xfrm>
            <a:off x="4211638" y="5876925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04541" name="Oval 29"/>
          <p:cNvSpPr>
            <a:spLocks noChangeArrowheads="1"/>
          </p:cNvSpPr>
          <p:nvPr/>
        </p:nvSpPr>
        <p:spPr bwMode="auto">
          <a:xfrm>
            <a:off x="4500563" y="5876925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04542" name="Oval 30"/>
          <p:cNvSpPr>
            <a:spLocks noChangeArrowheads="1"/>
          </p:cNvSpPr>
          <p:nvPr/>
        </p:nvSpPr>
        <p:spPr bwMode="auto">
          <a:xfrm>
            <a:off x="4787900" y="5876925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04543" name="Oval 31"/>
          <p:cNvSpPr>
            <a:spLocks noChangeArrowheads="1"/>
          </p:cNvSpPr>
          <p:nvPr/>
        </p:nvSpPr>
        <p:spPr bwMode="auto">
          <a:xfrm>
            <a:off x="3924300" y="5876925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04544" name="Oval 32"/>
          <p:cNvSpPr>
            <a:spLocks noChangeArrowheads="1"/>
          </p:cNvSpPr>
          <p:nvPr/>
        </p:nvSpPr>
        <p:spPr bwMode="auto">
          <a:xfrm>
            <a:off x="3924300" y="5516563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04545" name="Oval 33"/>
          <p:cNvSpPr>
            <a:spLocks noChangeArrowheads="1"/>
          </p:cNvSpPr>
          <p:nvPr/>
        </p:nvSpPr>
        <p:spPr bwMode="auto">
          <a:xfrm>
            <a:off x="3924300" y="5157788"/>
            <a:ext cx="215900" cy="2159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04546" name="Text Box 34"/>
          <p:cNvSpPr txBox="1">
            <a:spLocks noChangeArrowheads="1"/>
          </p:cNvSpPr>
          <p:nvPr/>
        </p:nvSpPr>
        <p:spPr bwMode="auto">
          <a:xfrm>
            <a:off x="5942013" y="5157788"/>
            <a:ext cx="3346450" cy="1190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solidFill>
                  <a:srgbClr val="364688"/>
                </a:solidFill>
                <a:cs typeface="+mn-cs"/>
              </a:rPr>
              <a:t>všechny další organizace, instituce, orgány veřejné správy, občanské iniciativy, spolky, rodiny a jednotlivci</a:t>
            </a:r>
          </a:p>
        </p:txBody>
      </p:sp>
    </p:spTree>
    <p:extLst>
      <p:ext uri="{BB962C8B-B14F-4D97-AF65-F5344CB8AC3E}">
        <p14:creationId xmlns:p14="http://schemas.microsoft.com/office/powerpoint/2010/main" val="35821621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4514" grpId="0" animBg="1"/>
      <p:bldP spid="704516" grpId="0" animBg="1"/>
      <p:bldP spid="704517" grpId="0"/>
      <p:bldP spid="704518" grpId="0" animBg="1"/>
      <p:bldP spid="704519" grpId="0" animBg="1"/>
      <p:bldP spid="704520" grpId="0" animBg="1"/>
      <p:bldP spid="704521" grpId="0" animBg="1"/>
      <p:bldP spid="704522" grpId="0" animBg="1"/>
      <p:bldP spid="704523" grpId="0" animBg="1"/>
      <p:bldP spid="704524" grpId="0" animBg="1"/>
      <p:bldP spid="704525" grpId="0" animBg="1"/>
      <p:bldP spid="704526" grpId="0" animBg="1"/>
      <p:bldP spid="704527" grpId="0" animBg="1"/>
      <p:bldP spid="704528" grpId="0"/>
      <p:bldP spid="704529" grpId="0" animBg="1"/>
      <p:bldP spid="704530" grpId="0" animBg="1"/>
      <p:bldP spid="704531" grpId="0" animBg="1"/>
      <p:bldP spid="704532" grpId="0" animBg="1"/>
      <p:bldP spid="704533" grpId="0" animBg="1"/>
      <p:bldP spid="704534" grpId="0" animBg="1"/>
      <p:bldP spid="704535" grpId="0" animBg="1"/>
      <p:bldP spid="704536" grpId="0" animBg="1"/>
      <p:bldP spid="704537" grpId="0" animBg="1"/>
      <p:bldP spid="704538" grpId="0" animBg="1"/>
      <p:bldP spid="704539" grpId="0" animBg="1"/>
      <p:bldP spid="704540" grpId="0" animBg="1"/>
      <p:bldP spid="704541" grpId="0" animBg="1"/>
      <p:bldP spid="704542" grpId="0" animBg="1"/>
      <p:bldP spid="704543" grpId="0" animBg="1"/>
      <p:bldP spid="704544" grpId="0" animBg="1"/>
      <p:bldP spid="704545" grpId="0" animBg="1"/>
      <p:bldP spid="70454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ChangeArrowheads="1"/>
          </p:cNvSpPr>
          <p:nvPr/>
        </p:nvSpPr>
        <p:spPr bwMode="auto">
          <a:xfrm>
            <a:off x="468313" y="11255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cs-CZ" sz="4400" b="1" dirty="0">
                <a:solidFill>
                  <a:srgbClr val="0000CC"/>
                </a:solidFill>
                <a:latin typeface="Arial Black" panose="020B0A04020102020204" pitchFamily="34" charset="0"/>
              </a:rPr>
              <a:t>FUNKCE ZDRAVOTNICTVÍ</a:t>
            </a:r>
          </a:p>
        </p:txBody>
      </p:sp>
      <p:sp>
        <p:nvSpPr>
          <p:cNvPr id="292867" name="Rectangle 3"/>
          <p:cNvSpPr>
            <a:spLocks noChangeArrowheads="1"/>
          </p:cNvSpPr>
          <p:nvPr/>
        </p:nvSpPr>
        <p:spPr bwMode="auto">
          <a:xfrm>
            <a:off x="684213" y="2636838"/>
            <a:ext cx="8229600" cy="324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cs-CZ" sz="3600" b="1" dirty="0">
                <a:solidFill>
                  <a:srgbClr val="0000CC"/>
                </a:solidFill>
              </a:rPr>
              <a:t>V širším smyslu: </a:t>
            </a:r>
            <a:r>
              <a:rPr lang="cs-CZ" sz="3600" b="1" dirty="0"/>
              <a:t>vhodně usměrňovat a koordinovat systém péče o zdraví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cs-CZ" sz="3600" b="1" dirty="0">
                <a:solidFill>
                  <a:srgbClr val="0000CC"/>
                </a:solidFill>
              </a:rPr>
              <a:t>V užším smyslu: </a:t>
            </a:r>
            <a:r>
              <a:rPr lang="cs-CZ" sz="3600" b="1" dirty="0"/>
              <a:t>poskytovat zdravotnické služby a řídit (ať už přímo nebo nepřímo) soustavu zdravotnictví  </a:t>
            </a:r>
          </a:p>
        </p:txBody>
      </p:sp>
    </p:spTree>
    <p:extLst>
      <p:ext uri="{BB962C8B-B14F-4D97-AF65-F5344CB8AC3E}">
        <p14:creationId xmlns:p14="http://schemas.microsoft.com/office/powerpoint/2010/main" val="26414556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Oval 2"/>
          <p:cNvSpPr>
            <a:spLocks noChangeArrowheads="1"/>
          </p:cNvSpPr>
          <p:nvPr/>
        </p:nvSpPr>
        <p:spPr bwMode="auto">
          <a:xfrm>
            <a:off x="252413" y="836613"/>
            <a:ext cx="8205787" cy="5545137"/>
          </a:xfrm>
          <a:prstGeom prst="ellipse">
            <a:avLst/>
          </a:prstGeom>
          <a:solidFill>
            <a:srgbClr val="99CCFF"/>
          </a:solidFill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3891" name="Oval 3"/>
          <p:cNvSpPr>
            <a:spLocks noChangeArrowheads="1"/>
          </p:cNvSpPr>
          <p:nvPr/>
        </p:nvSpPr>
        <p:spPr bwMode="auto">
          <a:xfrm>
            <a:off x="2484438" y="1844675"/>
            <a:ext cx="3673475" cy="3529013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3892" name="Rectangle 4"/>
          <p:cNvSpPr>
            <a:spLocks noChangeArrowheads="1"/>
          </p:cNvSpPr>
          <p:nvPr/>
        </p:nvSpPr>
        <p:spPr bwMode="auto">
          <a:xfrm>
            <a:off x="5795963" y="2924175"/>
            <a:ext cx="1944687" cy="122555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3893" name="Oval 5"/>
          <p:cNvSpPr>
            <a:spLocks noChangeArrowheads="1"/>
          </p:cNvSpPr>
          <p:nvPr/>
        </p:nvSpPr>
        <p:spPr bwMode="auto">
          <a:xfrm>
            <a:off x="4427538" y="1844675"/>
            <a:ext cx="3673475" cy="3529013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3894" name="Oval 6"/>
          <p:cNvSpPr>
            <a:spLocks noChangeArrowheads="1"/>
          </p:cNvSpPr>
          <p:nvPr/>
        </p:nvSpPr>
        <p:spPr bwMode="auto">
          <a:xfrm>
            <a:off x="611188" y="1844675"/>
            <a:ext cx="3673475" cy="3529013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3895" name="Rectangle 7"/>
          <p:cNvSpPr>
            <a:spLocks noChangeArrowheads="1"/>
          </p:cNvSpPr>
          <p:nvPr/>
        </p:nvSpPr>
        <p:spPr bwMode="auto">
          <a:xfrm>
            <a:off x="3348038" y="3141663"/>
            <a:ext cx="2232025" cy="792162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3896" name="Rectangle 8"/>
          <p:cNvSpPr>
            <a:spLocks noChangeArrowheads="1"/>
          </p:cNvSpPr>
          <p:nvPr/>
        </p:nvSpPr>
        <p:spPr bwMode="auto">
          <a:xfrm>
            <a:off x="684213" y="609600"/>
            <a:ext cx="7991475" cy="562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r>
              <a:rPr lang="cs-CZ" sz="4400" b="1">
                <a:solidFill>
                  <a:srgbClr val="000000"/>
                </a:solidFill>
              </a:rPr>
              <a:t/>
            </a:r>
            <a:br>
              <a:rPr lang="cs-CZ" sz="4400" b="1">
                <a:solidFill>
                  <a:srgbClr val="000000"/>
                </a:solidFill>
              </a:rPr>
            </a:br>
            <a:r>
              <a:rPr lang="cs-CZ" sz="4400" b="1">
                <a:solidFill>
                  <a:srgbClr val="000000"/>
                </a:solidFill>
              </a:rPr>
              <a:t/>
            </a:r>
            <a:br>
              <a:rPr lang="cs-CZ" sz="4400" b="1">
                <a:solidFill>
                  <a:srgbClr val="000000"/>
                </a:solidFill>
              </a:rPr>
            </a:br>
            <a:r>
              <a:rPr lang="cs-CZ" sz="4400" b="1">
                <a:solidFill>
                  <a:srgbClr val="000000"/>
                </a:solidFill>
              </a:rPr>
              <a:t/>
            </a:r>
            <a:br>
              <a:rPr lang="cs-CZ" sz="4400" b="1">
                <a:solidFill>
                  <a:srgbClr val="000000"/>
                </a:solidFill>
              </a:rPr>
            </a:br>
            <a:r>
              <a:rPr lang="cs-CZ" sz="4400" b="1">
                <a:solidFill>
                  <a:srgbClr val="000000"/>
                </a:solidFill>
              </a:rPr>
              <a:t/>
            </a:r>
            <a:br>
              <a:rPr lang="cs-CZ" sz="4400" b="1">
                <a:solidFill>
                  <a:srgbClr val="000000"/>
                </a:solidFill>
              </a:rPr>
            </a:br>
            <a:endParaRPr lang="cs-CZ" sz="4400" b="1">
              <a:solidFill>
                <a:srgbClr val="000000"/>
              </a:solidFill>
            </a:endParaRPr>
          </a:p>
        </p:txBody>
      </p:sp>
      <p:sp>
        <p:nvSpPr>
          <p:cNvPr id="293897" name="Text Box 9"/>
          <p:cNvSpPr txBox="1">
            <a:spLocks noChangeArrowheads="1"/>
          </p:cNvSpPr>
          <p:nvPr/>
        </p:nvSpPr>
        <p:spPr bwMode="auto">
          <a:xfrm>
            <a:off x="827088" y="3357563"/>
            <a:ext cx="14398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sz="2800" b="1">
                <a:solidFill>
                  <a:srgbClr val="333399"/>
                </a:solidFill>
              </a:rPr>
              <a:t>POPIS</a:t>
            </a:r>
          </a:p>
        </p:txBody>
      </p:sp>
      <p:sp>
        <p:nvSpPr>
          <p:cNvPr id="293898" name="Text Box 10"/>
          <p:cNvSpPr txBox="1">
            <a:spLocks noChangeArrowheads="1"/>
          </p:cNvSpPr>
          <p:nvPr/>
        </p:nvSpPr>
        <p:spPr bwMode="auto">
          <a:xfrm>
            <a:off x="3421063" y="3357563"/>
            <a:ext cx="2159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sz="2800" b="1">
                <a:solidFill>
                  <a:srgbClr val="333399"/>
                </a:solidFill>
              </a:rPr>
              <a:t>ANALÝZA</a:t>
            </a:r>
          </a:p>
        </p:txBody>
      </p:sp>
      <p:sp>
        <p:nvSpPr>
          <p:cNvPr id="293899" name="Text Box 11"/>
          <p:cNvSpPr txBox="1">
            <a:spLocks noChangeArrowheads="1"/>
          </p:cNvSpPr>
          <p:nvPr/>
        </p:nvSpPr>
        <p:spPr bwMode="auto">
          <a:xfrm>
            <a:off x="6011863" y="3141663"/>
            <a:ext cx="20891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sz="2800" b="1">
                <a:solidFill>
                  <a:srgbClr val="333399"/>
                </a:solidFill>
              </a:rPr>
              <a:t>PÉČE O ZDRAVÍ</a:t>
            </a:r>
          </a:p>
        </p:txBody>
      </p:sp>
      <p:sp>
        <p:nvSpPr>
          <p:cNvPr id="293900" name="Oval 12"/>
          <p:cNvSpPr>
            <a:spLocks noChangeArrowheads="1"/>
          </p:cNvSpPr>
          <p:nvPr/>
        </p:nvSpPr>
        <p:spPr bwMode="auto">
          <a:xfrm>
            <a:off x="5580063" y="4076700"/>
            <a:ext cx="1296987" cy="1223963"/>
          </a:xfrm>
          <a:prstGeom prst="ellipse">
            <a:avLst/>
          </a:prstGeom>
          <a:solidFill>
            <a:srgbClr val="3399FF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3901" name="Text Box 13"/>
          <p:cNvSpPr txBox="1">
            <a:spLocks noChangeArrowheads="1"/>
          </p:cNvSpPr>
          <p:nvPr/>
        </p:nvSpPr>
        <p:spPr bwMode="auto">
          <a:xfrm>
            <a:off x="900113" y="188913"/>
            <a:ext cx="734695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cs-CZ" sz="4400" b="1">
                <a:solidFill>
                  <a:srgbClr val="333399"/>
                </a:solidFill>
              </a:rPr>
              <a:t>SOCIÁLNÍ PROSTŘEDÍ</a:t>
            </a:r>
          </a:p>
        </p:txBody>
      </p:sp>
    </p:spTree>
    <p:extLst>
      <p:ext uri="{BB962C8B-B14F-4D97-AF65-F5344CB8AC3E}">
        <p14:creationId xmlns:p14="http://schemas.microsoft.com/office/powerpoint/2010/main" val="35172171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3890" grpId="0" animBg="1"/>
      <p:bldP spid="293891" grpId="0" animBg="1"/>
      <p:bldP spid="293892" grpId="0" animBg="1"/>
      <p:bldP spid="293893" grpId="0" animBg="1"/>
      <p:bldP spid="293894" grpId="0" animBg="1"/>
      <p:bldP spid="293895" grpId="0" animBg="1"/>
      <p:bldP spid="293897" grpId="0"/>
      <p:bldP spid="293898" grpId="0"/>
      <p:bldP spid="293899" grpId="0"/>
      <p:bldP spid="29390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620688"/>
            <a:ext cx="8964613" cy="2150442"/>
          </a:xfrm>
          <a:extLst/>
        </p:spPr>
        <p:txBody>
          <a:bodyPr/>
          <a:lstStyle/>
          <a:p>
            <a:pPr algn="ctr" eaLnBrk="1" hangingPunct="1">
              <a:spcAft>
                <a:spcPts val="3200"/>
              </a:spcAft>
              <a:defRPr/>
            </a:pPr>
            <a:r>
              <a:rPr lang="cs-CZ" sz="4400" dirty="0" smtClean="0">
                <a:solidFill>
                  <a:srgbClr val="0000CC"/>
                </a:solidFill>
              </a:rPr>
              <a:t>Zkouška</a:t>
            </a:r>
            <a:r>
              <a:rPr lang="cs-CZ" sz="2400" dirty="0">
                <a:solidFill>
                  <a:srgbClr val="0000CC"/>
                </a:solidFill>
              </a:rPr>
              <a:t/>
            </a:r>
            <a:br>
              <a:rPr lang="cs-CZ" sz="2400" dirty="0">
                <a:solidFill>
                  <a:srgbClr val="0000CC"/>
                </a:solidFill>
              </a:rPr>
            </a:br>
            <a:endParaRPr lang="cs-CZ" sz="3600" b="1" dirty="0" smtClean="0">
              <a:ln w="12700">
                <a:solidFill>
                  <a:srgbClr val="0000CC"/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2276872"/>
            <a:ext cx="8382000" cy="3246934"/>
          </a:xfrm>
          <a:extLst/>
        </p:spPr>
        <p:txBody>
          <a:bodyPr/>
          <a:lstStyle/>
          <a:p>
            <a:pPr marL="0" indent="0" eaLnBrk="1" hangingPunct="1">
              <a:lnSpc>
                <a:spcPct val="80000"/>
              </a:lnSpc>
              <a:buClr>
                <a:srgbClr val="C00000"/>
              </a:buClr>
              <a:buNone/>
              <a:defRPr/>
            </a:pPr>
            <a:endParaRPr lang="cs-CZ" sz="2800" b="1" dirty="0" smtClean="0"/>
          </a:p>
          <a:p>
            <a:pPr eaLnBrk="1" hangingPunct="1">
              <a:lnSpc>
                <a:spcPct val="150000"/>
              </a:lnSpc>
              <a:buClr>
                <a:srgbClr val="C00000"/>
              </a:buClr>
              <a:defRPr/>
            </a:pPr>
            <a:r>
              <a:rPr lang="cs-CZ" sz="2800" b="1" dirty="0" smtClean="0"/>
              <a:t>Možnost </a:t>
            </a:r>
            <a:r>
              <a:rPr lang="cs-CZ" sz="2800" b="1" dirty="0" err="1" smtClean="0"/>
              <a:t>předtermínů</a:t>
            </a:r>
            <a:r>
              <a:rPr lang="cs-CZ" sz="2800" b="1" dirty="0" smtClean="0"/>
              <a:t> 18. a 25. </a:t>
            </a:r>
            <a:r>
              <a:rPr lang="cs-CZ" sz="2800" b="1" dirty="0" smtClean="0"/>
              <a:t>5. </a:t>
            </a:r>
            <a:r>
              <a:rPr lang="cs-CZ" sz="2800" b="1" dirty="0" smtClean="0"/>
              <a:t>20145</a:t>
            </a:r>
          </a:p>
          <a:p>
            <a:pPr eaLnBrk="1" hangingPunct="1">
              <a:lnSpc>
                <a:spcPct val="150000"/>
              </a:lnSpc>
              <a:buClr>
                <a:srgbClr val="C00000"/>
              </a:buClr>
              <a:defRPr/>
            </a:pPr>
            <a:r>
              <a:rPr lang="cs-CZ" sz="2800" b="1" dirty="0" smtClean="0"/>
              <a:t>Další </a:t>
            </a:r>
            <a:r>
              <a:rPr lang="cs-CZ" sz="2800" b="1" dirty="0" smtClean="0"/>
              <a:t>termín v řádném zkouškovém období</a:t>
            </a:r>
          </a:p>
          <a:p>
            <a:pPr marL="0" indent="0" eaLnBrk="1" hangingPunct="1">
              <a:lnSpc>
                <a:spcPct val="80000"/>
              </a:lnSpc>
              <a:buClr>
                <a:srgbClr val="C00000"/>
              </a:buClr>
              <a:buNone/>
              <a:defRPr/>
            </a:pPr>
            <a:endParaRPr lang="cs-CZ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18891168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765175"/>
            <a:ext cx="7696200" cy="806450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>
                <a:solidFill>
                  <a:schemeClr val="tx1"/>
                </a:solidFill>
              </a:rPr>
              <a:t/>
            </a:r>
            <a:br>
              <a:rPr lang="cs-CZ" dirty="0" smtClean="0">
                <a:solidFill>
                  <a:schemeClr val="tx1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/>
            </a:r>
            <a:br>
              <a:rPr lang="cs-CZ" dirty="0">
                <a:solidFill>
                  <a:schemeClr val="tx1"/>
                </a:solidFill>
              </a:rPr>
            </a:br>
            <a:r>
              <a:rPr lang="cs-CZ" dirty="0" smtClean="0">
                <a:solidFill>
                  <a:srgbClr val="0000CC"/>
                </a:solidFill>
              </a:rPr>
              <a:t/>
            </a:r>
            <a:br>
              <a:rPr lang="cs-CZ" dirty="0" smtClean="0">
                <a:solidFill>
                  <a:srgbClr val="0000CC"/>
                </a:solidFill>
              </a:rPr>
            </a:br>
            <a:r>
              <a:rPr lang="cs-CZ" cap="all" dirty="0" smtClean="0">
                <a:solidFill>
                  <a:srgbClr val="0000CC"/>
                </a:solidFill>
              </a:rPr>
              <a:t/>
            </a:r>
            <a:br>
              <a:rPr lang="cs-CZ" cap="all" dirty="0" smtClean="0">
                <a:solidFill>
                  <a:srgbClr val="0000CC"/>
                </a:solidFill>
              </a:rPr>
            </a:br>
            <a:r>
              <a:rPr lang="cs-CZ" cap="all" dirty="0" smtClean="0">
                <a:solidFill>
                  <a:srgbClr val="0000CC"/>
                </a:solidFill>
              </a:rPr>
              <a:t/>
            </a:r>
            <a:br>
              <a:rPr lang="cs-CZ" cap="all" dirty="0" smtClean="0">
                <a:solidFill>
                  <a:srgbClr val="0000CC"/>
                </a:solidFill>
              </a:rPr>
            </a:br>
            <a:r>
              <a:rPr lang="cs-CZ" cap="all" dirty="0">
                <a:solidFill>
                  <a:srgbClr val="0000CC"/>
                </a:solidFill>
              </a:rPr>
              <a:t/>
            </a:r>
            <a:br>
              <a:rPr lang="cs-CZ" cap="all" dirty="0">
                <a:solidFill>
                  <a:srgbClr val="0000CC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/>
            </a:r>
            <a:br>
              <a:rPr lang="cs-CZ" dirty="0">
                <a:solidFill>
                  <a:schemeClr val="tx1"/>
                </a:solidFill>
              </a:rPr>
            </a:br>
            <a:endParaRPr lang="cs-CZ" cap="all" dirty="0" smtClean="0">
              <a:solidFill>
                <a:srgbClr val="0000CC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611560" y="1484784"/>
            <a:ext cx="7696200" cy="1296987"/>
          </a:xfrm>
          <a:ln w="76200"/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cs-CZ" sz="4000" b="1" cap="all" dirty="0" smtClean="0">
                <a:solidFill>
                  <a:srgbClr val="0000CC"/>
                </a:solidFill>
                <a:latin typeface="+mj-lt"/>
                <a:ea typeface="Arial Unicode MS" pitchFamily="34" charset="-128"/>
                <a:cs typeface="Rod" pitchFamily="49" charset="-79"/>
              </a:rPr>
              <a:t>HODNOCENÍ ZDRAVOTNÍ SITUACE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endParaRPr lang="cs-CZ" sz="4000" b="1" cap="all" dirty="0">
              <a:solidFill>
                <a:srgbClr val="0000CC"/>
              </a:solidFill>
              <a:latin typeface="+mj-lt"/>
              <a:ea typeface="Arial Unicode MS" pitchFamily="34" charset="-128"/>
              <a:cs typeface="Rod" pitchFamily="49" charset="-79"/>
            </a:endParaRPr>
          </a:p>
          <a:p>
            <a:pPr marL="0" indent="0" algn="ctr" eaLnBrk="1" hangingPunct="1">
              <a:buClr>
                <a:srgbClr val="FF0000"/>
              </a:buClr>
              <a:buSzPct val="100000"/>
              <a:buFont typeface="Wingdings" pitchFamily="2" charset="2"/>
              <a:buNone/>
              <a:defRPr/>
            </a:pPr>
            <a:endParaRPr lang="cs-CZ" sz="3700" dirty="0" smtClean="0"/>
          </a:p>
          <a:p>
            <a:pPr marL="0" indent="0" eaLnBrk="1" hangingPunct="1">
              <a:buClr>
                <a:srgbClr val="FF0000"/>
              </a:buClr>
              <a:buSzPct val="100000"/>
              <a:buFont typeface="Wingdings" pitchFamily="2" charset="2"/>
              <a:buNone/>
              <a:defRPr/>
            </a:pPr>
            <a:endParaRPr lang="cs-CZ" sz="1600" dirty="0">
              <a:solidFill>
                <a:srgbClr val="0000CC"/>
              </a:solidFill>
            </a:endParaRPr>
          </a:p>
          <a:p>
            <a:pPr marL="0" indent="0" eaLnBrk="1" hangingPunct="1">
              <a:buClr>
                <a:srgbClr val="FF0000"/>
              </a:buClr>
              <a:buSzPct val="100000"/>
              <a:buFont typeface="Wingdings" pitchFamily="2" charset="2"/>
              <a:buNone/>
              <a:defRPr/>
            </a:pPr>
            <a:endParaRPr lang="cs-CZ" sz="1600" dirty="0"/>
          </a:p>
        </p:txBody>
      </p:sp>
      <p:sp>
        <p:nvSpPr>
          <p:cNvPr id="87043" name="Obdélník 1"/>
          <p:cNvSpPr>
            <a:spLocks noChangeArrowheads="1"/>
          </p:cNvSpPr>
          <p:nvPr/>
        </p:nvSpPr>
        <p:spPr bwMode="auto">
          <a:xfrm>
            <a:off x="2916238" y="1196975"/>
            <a:ext cx="71437" cy="46038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None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9887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143000"/>
          </a:xfrm>
        </p:spPr>
        <p:txBody>
          <a:bodyPr/>
          <a:lstStyle/>
          <a:p>
            <a:r>
              <a:rPr lang="cs-CZ" sz="4000" dirty="0" smtClean="0">
                <a:solidFill>
                  <a:srgbClr val="0000CC"/>
                </a:solidFill>
                <a:latin typeface="Arial Black" pitchFamily="34" charset="0"/>
              </a:rPr>
              <a:t>HODNOCENÍ ZDRAVOTNÍ SITUACE</a:t>
            </a:r>
            <a:endParaRPr lang="cs-CZ" sz="4000" dirty="0">
              <a:solidFill>
                <a:srgbClr val="0000CC"/>
              </a:solidFill>
              <a:latin typeface="Arial Black" pitchFamily="34" charset="0"/>
            </a:endParaRPr>
          </a:p>
        </p:txBody>
      </p:sp>
      <p:sp>
        <p:nvSpPr>
          <p:cNvPr id="550914" name="Rectangle 2"/>
          <p:cNvSpPr>
            <a:spLocks noGrp="1" noChangeArrowheads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/>
          <a:lstStyle/>
          <a:p>
            <a:pPr marL="0" indent="0" defTabSz="1166813">
              <a:lnSpc>
                <a:spcPct val="90000"/>
              </a:lnSpc>
              <a:buFontTx/>
              <a:buNone/>
              <a:tabLst>
                <a:tab pos="993775" algn="l"/>
                <a:tab pos="1435100" algn="l"/>
              </a:tabLst>
            </a:pPr>
            <a:endParaRPr lang="cs-CZ" sz="1400" b="1" dirty="0">
              <a:solidFill>
                <a:schemeClr val="accent2"/>
              </a:solidFill>
            </a:endParaRPr>
          </a:p>
          <a:p>
            <a:pPr marL="0" indent="0" defTabSz="1166813">
              <a:lnSpc>
                <a:spcPct val="90000"/>
              </a:lnSpc>
              <a:buFontTx/>
              <a:buNone/>
              <a:tabLst>
                <a:tab pos="993775" algn="l"/>
                <a:tab pos="1435100" algn="l"/>
              </a:tabLst>
            </a:pPr>
            <a:r>
              <a:rPr lang="cs-CZ" b="1" dirty="0"/>
              <a:t>O závažných zdravotních problémech vypovídají</a:t>
            </a:r>
            <a:r>
              <a:rPr lang="cs-CZ" b="1" dirty="0" smtClean="0"/>
              <a:t>:</a:t>
            </a:r>
          </a:p>
          <a:p>
            <a:pPr marL="0" indent="0" defTabSz="1166813">
              <a:lnSpc>
                <a:spcPct val="90000"/>
              </a:lnSpc>
              <a:buFontTx/>
              <a:buNone/>
              <a:tabLst>
                <a:tab pos="993775" algn="l"/>
                <a:tab pos="1435100" algn="l"/>
              </a:tabLst>
            </a:pPr>
            <a:endParaRPr lang="cs-CZ" b="1" dirty="0"/>
          </a:p>
          <a:p>
            <a:pPr marL="514350" indent="-514350" defTabSz="1166813">
              <a:lnSpc>
                <a:spcPct val="90000"/>
              </a:lnSpc>
              <a:buFont typeface="+mj-lt"/>
              <a:buAutoNum type="arabicPeriod"/>
              <a:tabLst>
                <a:tab pos="993775" algn="l"/>
                <a:tab pos="1435100" algn="l"/>
              </a:tabLst>
            </a:pPr>
            <a:r>
              <a:rPr lang="cs-CZ" b="1" dirty="0" smtClean="0">
                <a:solidFill>
                  <a:srgbClr val="0000CC"/>
                </a:solidFill>
              </a:rPr>
              <a:t>ukazatele </a:t>
            </a:r>
            <a:r>
              <a:rPr lang="cs-CZ" b="1" dirty="0">
                <a:solidFill>
                  <a:srgbClr val="0000CC"/>
                </a:solidFill>
              </a:rPr>
              <a:t>zdravotního </a:t>
            </a:r>
            <a:r>
              <a:rPr lang="cs-CZ" b="1" dirty="0" smtClean="0">
                <a:solidFill>
                  <a:srgbClr val="0000CC"/>
                </a:solidFill>
              </a:rPr>
              <a:t>stavu obyvatelstva</a:t>
            </a:r>
            <a:endParaRPr lang="cs-CZ" b="1" dirty="0">
              <a:solidFill>
                <a:srgbClr val="0000CC"/>
              </a:solidFill>
            </a:endParaRPr>
          </a:p>
          <a:p>
            <a:pPr marL="514350" indent="-514350" defTabSz="1166813">
              <a:lnSpc>
                <a:spcPct val="90000"/>
              </a:lnSpc>
              <a:buFont typeface="+mj-lt"/>
              <a:buAutoNum type="arabicPeriod"/>
              <a:tabLst>
                <a:tab pos="993775" algn="l"/>
                <a:tab pos="1435100" algn="l"/>
              </a:tabLst>
            </a:pPr>
            <a:r>
              <a:rPr lang="cs-CZ" b="1" dirty="0" smtClean="0">
                <a:solidFill>
                  <a:srgbClr val="0000CC"/>
                </a:solidFill>
              </a:rPr>
              <a:t>charakteristiky </a:t>
            </a:r>
            <a:r>
              <a:rPr lang="cs-CZ" b="1" dirty="0">
                <a:solidFill>
                  <a:srgbClr val="0000CC"/>
                </a:solidFill>
              </a:rPr>
              <a:t>životního způsobu</a:t>
            </a:r>
          </a:p>
          <a:p>
            <a:pPr marL="514350" indent="-514350" defTabSz="1166813">
              <a:lnSpc>
                <a:spcPct val="90000"/>
              </a:lnSpc>
              <a:buFont typeface="+mj-lt"/>
              <a:buAutoNum type="arabicPeriod"/>
              <a:tabLst>
                <a:tab pos="993775" algn="l"/>
                <a:tab pos="1435100" algn="l"/>
              </a:tabLst>
            </a:pPr>
            <a:r>
              <a:rPr lang="cs-CZ" b="1" dirty="0" smtClean="0">
                <a:solidFill>
                  <a:srgbClr val="0000CC"/>
                </a:solidFill>
              </a:rPr>
              <a:t>charakteristiky </a:t>
            </a:r>
            <a:r>
              <a:rPr lang="cs-CZ" b="1" dirty="0">
                <a:solidFill>
                  <a:srgbClr val="0000CC"/>
                </a:solidFill>
              </a:rPr>
              <a:t>životního prostředí</a:t>
            </a:r>
          </a:p>
          <a:p>
            <a:pPr marL="514350" indent="-514350" defTabSz="1166813">
              <a:lnSpc>
                <a:spcPct val="90000"/>
              </a:lnSpc>
              <a:buFont typeface="+mj-lt"/>
              <a:buAutoNum type="arabicPeriod"/>
              <a:tabLst>
                <a:tab pos="993775" algn="l"/>
                <a:tab pos="1435100" algn="l"/>
              </a:tabLst>
            </a:pPr>
            <a:r>
              <a:rPr lang="cs-CZ" b="1" dirty="0" smtClean="0">
                <a:solidFill>
                  <a:srgbClr val="0000CC"/>
                </a:solidFill>
              </a:rPr>
              <a:t>stav</a:t>
            </a:r>
            <a:r>
              <a:rPr lang="cs-CZ" b="1" dirty="0">
                <a:solidFill>
                  <a:srgbClr val="0000CC"/>
                </a:solidFill>
              </a:rPr>
              <a:t>, činnost a výsledky zdravotnictví.</a:t>
            </a:r>
          </a:p>
        </p:txBody>
      </p:sp>
    </p:spTree>
    <p:extLst>
      <p:ext uri="{BB962C8B-B14F-4D97-AF65-F5344CB8AC3E}">
        <p14:creationId xmlns:p14="http://schemas.microsoft.com/office/powerpoint/2010/main" val="28100013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rgbClr val="0000CC"/>
                </a:solidFill>
                <a:latin typeface="Arial Black" pitchFamily="34" charset="0"/>
              </a:rPr>
              <a:t>Zdravotní situace v ČR</a:t>
            </a:r>
            <a:endParaRPr lang="cs-CZ" dirty="0">
              <a:solidFill>
                <a:srgbClr val="0000CC"/>
              </a:solidFill>
              <a:latin typeface="Arial Black" pitchFamily="34" charset="0"/>
            </a:endParaRPr>
          </a:p>
        </p:txBody>
      </p:sp>
      <p:sp>
        <p:nvSpPr>
          <p:cNvPr id="550914" name="Rectangle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defTabSz="1166813">
              <a:lnSpc>
                <a:spcPct val="90000"/>
              </a:lnSpc>
              <a:buFontTx/>
              <a:buNone/>
              <a:tabLst>
                <a:tab pos="993775" algn="l"/>
                <a:tab pos="1435100" algn="l"/>
              </a:tabLst>
            </a:pPr>
            <a:endParaRPr lang="cs-CZ" sz="2600" b="1" dirty="0" smtClean="0"/>
          </a:p>
          <a:p>
            <a:pPr marL="0" indent="0" defTabSz="1166813">
              <a:lnSpc>
                <a:spcPct val="90000"/>
              </a:lnSpc>
              <a:buFontTx/>
              <a:buNone/>
              <a:tabLst>
                <a:tab pos="993775" algn="l"/>
                <a:tab pos="1435100" algn="l"/>
              </a:tabLst>
            </a:pPr>
            <a:r>
              <a:rPr lang="cs-CZ" sz="2600" b="1" dirty="0" smtClean="0"/>
              <a:t>Zdravotní </a:t>
            </a:r>
            <a:r>
              <a:rPr lang="cs-CZ" sz="2600" b="1" dirty="0"/>
              <a:t>situace v České republice se v některých aspektech zlepšuje. </a:t>
            </a:r>
            <a:endParaRPr lang="cs-CZ" sz="2600" b="1" dirty="0" smtClean="0"/>
          </a:p>
          <a:p>
            <a:pPr marL="0" indent="0" defTabSz="1166813">
              <a:lnSpc>
                <a:spcPct val="90000"/>
              </a:lnSpc>
              <a:buFontTx/>
              <a:buNone/>
              <a:tabLst>
                <a:tab pos="993775" algn="l"/>
                <a:tab pos="1435100" algn="l"/>
              </a:tabLst>
            </a:pPr>
            <a:endParaRPr lang="cs-CZ" sz="2600" b="1" dirty="0"/>
          </a:p>
          <a:p>
            <a:pPr marL="0" indent="0" defTabSz="1166813">
              <a:lnSpc>
                <a:spcPct val="90000"/>
              </a:lnSpc>
              <a:buFontTx/>
              <a:buNone/>
              <a:tabLst>
                <a:tab pos="993775" algn="l"/>
                <a:tab pos="1435100" algn="l"/>
              </a:tabLst>
            </a:pPr>
            <a:endParaRPr lang="cs-CZ" sz="2600" b="1" dirty="0" smtClean="0"/>
          </a:p>
          <a:p>
            <a:pPr marL="0" indent="0" defTabSz="1166813">
              <a:lnSpc>
                <a:spcPct val="90000"/>
              </a:lnSpc>
              <a:buFontTx/>
              <a:buNone/>
              <a:tabLst>
                <a:tab pos="993775" algn="l"/>
                <a:tab pos="1435100" algn="l"/>
              </a:tabLst>
            </a:pPr>
            <a:r>
              <a:rPr lang="cs-CZ" sz="2600" b="1" dirty="0" smtClean="0"/>
              <a:t>Vývoj</a:t>
            </a:r>
            <a:r>
              <a:rPr lang="cs-CZ" sz="2600" b="1" dirty="0"/>
              <a:t>, úroveň ani rozložení zdraví lidí však neodpovídá ani potřebám ani skutečným možnostem.</a:t>
            </a:r>
          </a:p>
          <a:p>
            <a:pPr marL="0" indent="0" defTabSz="1166813">
              <a:lnSpc>
                <a:spcPct val="90000"/>
              </a:lnSpc>
              <a:buFontTx/>
              <a:buNone/>
              <a:tabLst>
                <a:tab pos="993775" algn="l"/>
                <a:tab pos="1435100" algn="l"/>
              </a:tabLst>
            </a:pPr>
            <a:endParaRPr lang="cs-CZ" sz="1400" b="1" dirty="0">
              <a:solidFill>
                <a:schemeClr val="accent2"/>
              </a:solidFill>
            </a:endParaRPr>
          </a:p>
          <a:p>
            <a:pPr marL="0" indent="0" defTabSz="1166813">
              <a:lnSpc>
                <a:spcPct val="90000"/>
              </a:lnSpc>
              <a:buFontTx/>
              <a:buNone/>
              <a:tabLst>
                <a:tab pos="993775" algn="l"/>
                <a:tab pos="1435100" algn="l"/>
              </a:tabLst>
            </a:pPr>
            <a:endParaRPr lang="cs-CZ" sz="26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0789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476672"/>
            <a:ext cx="8964488" cy="1584176"/>
          </a:xfrm>
        </p:spPr>
        <p:txBody>
          <a:bodyPr/>
          <a:lstStyle/>
          <a:p>
            <a:pPr marL="762000" indent="-762000" algn="l">
              <a:buFontTx/>
              <a:buAutoNum type="alphaUcPeriod"/>
            </a:pPr>
            <a:r>
              <a:rPr lang="cs-CZ" sz="3200" b="1" dirty="0">
                <a:solidFill>
                  <a:srgbClr val="0000CC"/>
                </a:solidFill>
                <a:latin typeface="Arial Black" panose="020B0A04020102020204" pitchFamily="34" charset="0"/>
              </a:rPr>
              <a:t>ZDRAVOTNÍ </a:t>
            </a:r>
            <a:r>
              <a:rPr lang="cs-CZ" sz="3200" b="1" dirty="0" smtClean="0">
                <a:solidFill>
                  <a:srgbClr val="0000CC"/>
                </a:solidFill>
                <a:latin typeface="Arial Black" panose="020B0A04020102020204" pitchFamily="34" charset="0"/>
              </a:rPr>
              <a:t>STAV OBYVATELSTVA </a:t>
            </a:r>
            <a:r>
              <a:rPr lang="cs-CZ" sz="3200" b="1" dirty="0">
                <a:solidFill>
                  <a:srgbClr val="0000CC"/>
                </a:solidFill>
                <a:latin typeface="Arial Black" panose="020B0A04020102020204" pitchFamily="34" charset="0"/>
              </a:rPr>
              <a:t/>
            </a:r>
            <a:br>
              <a:rPr lang="cs-CZ" sz="3200" b="1" dirty="0">
                <a:solidFill>
                  <a:srgbClr val="0000CC"/>
                </a:solidFill>
                <a:latin typeface="Arial Black" panose="020B0A04020102020204" pitchFamily="34" charset="0"/>
              </a:rPr>
            </a:br>
            <a:r>
              <a:rPr lang="cs-CZ" sz="3200" b="1" dirty="0">
                <a:solidFill>
                  <a:srgbClr val="0000CC"/>
                </a:solidFill>
                <a:latin typeface="Arial Black" panose="020B0A04020102020204" pitchFamily="34" charset="0"/>
              </a:rPr>
              <a:t>(ZDRAVÍ LIDÍ)</a:t>
            </a:r>
            <a:br>
              <a:rPr lang="cs-CZ" sz="3200" b="1" dirty="0">
                <a:solidFill>
                  <a:srgbClr val="0000CC"/>
                </a:solidFill>
                <a:latin typeface="Arial Black" panose="020B0A04020102020204" pitchFamily="34" charset="0"/>
              </a:rPr>
            </a:br>
            <a:endParaRPr lang="cs-CZ" sz="3200" b="1" dirty="0">
              <a:solidFill>
                <a:srgbClr val="0000CC"/>
              </a:solidFill>
              <a:latin typeface="Arial Black" panose="020B0A04020102020204" pitchFamily="34" charset="0"/>
            </a:endParaRPr>
          </a:p>
        </p:txBody>
      </p:sp>
      <p:sp>
        <p:nvSpPr>
          <p:cNvPr id="551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772816"/>
            <a:ext cx="7772400" cy="4608934"/>
          </a:xfrm>
        </p:spPr>
        <p:txBody>
          <a:bodyPr/>
          <a:lstStyle/>
          <a:p>
            <a:pPr>
              <a:lnSpc>
                <a:spcPct val="80000"/>
              </a:lnSpc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cs-CZ" sz="2800" b="1" dirty="0" smtClean="0"/>
              <a:t>Střední délka </a:t>
            </a:r>
            <a:r>
              <a:rPr lang="cs-CZ" sz="2800" b="1" dirty="0"/>
              <a:t>života </a:t>
            </a:r>
            <a:endParaRPr lang="cs-CZ" sz="2800" b="1" dirty="0" smtClean="0"/>
          </a:p>
          <a:p>
            <a:pPr>
              <a:lnSpc>
                <a:spcPct val="80000"/>
              </a:lnSpc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endParaRPr lang="cs-CZ" sz="2000" b="1" dirty="0" smtClean="0"/>
          </a:p>
          <a:p>
            <a:pPr>
              <a:lnSpc>
                <a:spcPct val="80000"/>
              </a:lnSpc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cs-CZ" sz="2800" b="1" dirty="0" smtClean="0"/>
              <a:t>V </a:t>
            </a:r>
            <a:r>
              <a:rPr lang="cs-CZ" sz="2800" b="1" dirty="0"/>
              <a:t>ČR je vysoký výskyt chorob kardiovaskulárních, nádorových onemocnění i psychických nemocí. </a:t>
            </a:r>
            <a:endParaRPr lang="cs-CZ" sz="2800" b="1" dirty="0" smtClean="0"/>
          </a:p>
          <a:p>
            <a:pPr>
              <a:lnSpc>
                <a:spcPct val="80000"/>
              </a:lnSpc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endParaRPr lang="cs-CZ" sz="2000" b="1" dirty="0"/>
          </a:p>
          <a:p>
            <a:pPr>
              <a:lnSpc>
                <a:spcPct val="80000"/>
              </a:lnSpc>
              <a:buClr>
                <a:srgbClr val="C00000"/>
              </a:buClr>
              <a:buSzPct val="150000"/>
              <a:buFont typeface="Arial" panose="020B0604020202020204" pitchFamily="34" charset="0"/>
              <a:buChar char="•"/>
            </a:pPr>
            <a:r>
              <a:rPr lang="cs-CZ" sz="2800" b="1" dirty="0"/>
              <a:t>I když je možno doložit některá dílčí zlepšení, zaostávání úrovně zdraví lidí </a:t>
            </a:r>
            <a:r>
              <a:rPr lang="cs-CZ" sz="2800" b="1" dirty="0" smtClean="0"/>
              <a:t>v ČR </a:t>
            </a:r>
            <a:r>
              <a:rPr lang="cs-CZ" sz="2800" b="1" dirty="0"/>
              <a:t>ve srovnání s vyspělými zeměmi přetrvává. Jedním z východisek zlepšení situace by měla být úvaha </a:t>
            </a:r>
            <a:r>
              <a:rPr lang="cs-CZ" sz="2800" b="1" dirty="0" smtClean="0"/>
              <a:t>o determinantách </a:t>
            </a:r>
            <a:r>
              <a:rPr lang="cs-CZ" sz="2800" b="1" dirty="0"/>
              <a:t>zdraví lidí, prioritách </a:t>
            </a:r>
            <a:r>
              <a:rPr lang="cs-CZ" sz="2800" b="1" dirty="0" smtClean="0"/>
              <a:t>i o možných </a:t>
            </a:r>
            <a:r>
              <a:rPr lang="cs-CZ" sz="2800" b="1" dirty="0"/>
              <a:t>regulačních mechanismech. </a:t>
            </a:r>
          </a:p>
        </p:txBody>
      </p:sp>
    </p:spTree>
    <p:extLst>
      <p:ext uri="{BB962C8B-B14F-4D97-AF65-F5344CB8AC3E}">
        <p14:creationId xmlns:p14="http://schemas.microsoft.com/office/powerpoint/2010/main" val="30704005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193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620713"/>
            <a:ext cx="7772400" cy="1143000"/>
          </a:xfrm>
        </p:spPr>
        <p:txBody>
          <a:bodyPr/>
          <a:lstStyle/>
          <a:p>
            <a:pPr algn="l"/>
            <a:r>
              <a:rPr lang="cs-CZ" sz="4000" b="1" dirty="0">
                <a:solidFill>
                  <a:srgbClr val="0000CC"/>
                </a:solidFill>
                <a:latin typeface="Arial Black" pitchFamily="34" charset="0"/>
              </a:rPr>
              <a:t>B. ŽIVOTNÍ ZPŮSOB</a:t>
            </a:r>
          </a:p>
        </p:txBody>
      </p:sp>
      <p:sp>
        <p:nvSpPr>
          <p:cNvPr id="552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87450" y="1773238"/>
            <a:ext cx="7270750" cy="4876800"/>
          </a:xfrm>
        </p:spPr>
        <p:txBody>
          <a:bodyPr/>
          <a:lstStyle/>
          <a:p>
            <a:pPr>
              <a:lnSpc>
                <a:spcPct val="90000"/>
              </a:lnSpc>
              <a:buClr>
                <a:srgbClr val="C00000"/>
              </a:buClr>
              <a:buSzPct val="150000"/>
            </a:pPr>
            <a:r>
              <a:rPr lang="cs-CZ" b="1" dirty="0" smtClean="0"/>
              <a:t>kuřáctví</a:t>
            </a:r>
            <a:r>
              <a:rPr lang="cs-CZ" b="1" dirty="0"/>
              <a:t>, </a:t>
            </a:r>
            <a:endParaRPr lang="cs-CZ" b="1" dirty="0" smtClean="0"/>
          </a:p>
          <a:p>
            <a:pPr>
              <a:lnSpc>
                <a:spcPct val="90000"/>
              </a:lnSpc>
              <a:buClr>
                <a:srgbClr val="C00000"/>
              </a:buClr>
              <a:buSzPct val="150000"/>
            </a:pPr>
            <a:r>
              <a:rPr lang="cs-CZ" b="1" dirty="0" smtClean="0"/>
              <a:t>energeticky </a:t>
            </a:r>
            <a:r>
              <a:rPr lang="cs-CZ" b="1" dirty="0"/>
              <a:t>nadměrná a nevhodně složená strava, </a:t>
            </a:r>
            <a:endParaRPr lang="cs-CZ" b="1" dirty="0" smtClean="0"/>
          </a:p>
          <a:p>
            <a:pPr>
              <a:lnSpc>
                <a:spcPct val="90000"/>
              </a:lnSpc>
              <a:buClr>
                <a:srgbClr val="C00000"/>
              </a:buClr>
              <a:buSzPct val="150000"/>
            </a:pPr>
            <a:r>
              <a:rPr lang="cs-CZ" b="1" dirty="0" smtClean="0"/>
              <a:t>nízká </a:t>
            </a:r>
            <a:r>
              <a:rPr lang="cs-CZ" b="1" dirty="0"/>
              <a:t>pohybová aktivita, </a:t>
            </a:r>
            <a:endParaRPr lang="cs-CZ" b="1" dirty="0" smtClean="0"/>
          </a:p>
          <a:p>
            <a:pPr>
              <a:lnSpc>
                <a:spcPct val="90000"/>
              </a:lnSpc>
              <a:buClr>
                <a:srgbClr val="C00000"/>
              </a:buClr>
              <a:buSzPct val="150000"/>
            </a:pPr>
            <a:r>
              <a:rPr lang="cs-CZ" b="1" dirty="0" smtClean="0"/>
              <a:t>vysoká </a:t>
            </a:r>
            <a:r>
              <a:rPr lang="cs-CZ" b="1" dirty="0"/>
              <a:t>úroveň psychických tenzí a stresů, </a:t>
            </a:r>
            <a:endParaRPr lang="cs-CZ" b="1" dirty="0" smtClean="0"/>
          </a:p>
          <a:p>
            <a:pPr>
              <a:lnSpc>
                <a:spcPct val="90000"/>
              </a:lnSpc>
              <a:buClr>
                <a:srgbClr val="C00000"/>
              </a:buClr>
              <a:buSzPct val="150000"/>
            </a:pPr>
            <a:r>
              <a:rPr lang="cs-CZ" b="1" dirty="0" smtClean="0"/>
              <a:t>zneužívání </a:t>
            </a:r>
            <a:r>
              <a:rPr lang="cs-CZ" b="1" dirty="0"/>
              <a:t>alkoholu, léků a drog, </a:t>
            </a:r>
            <a:endParaRPr lang="cs-CZ" b="1" dirty="0" smtClean="0"/>
          </a:p>
          <a:p>
            <a:pPr>
              <a:lnSpc>
                <a:spcPct val="90000"/>
              </a:lnSpc>
              <a:buClr>
                <a:srgbClr val="C00000"/>
              </a:buClr>
              <a:buSzPct val="150000"/>
            </a:pPr>
            <a:r>
              <a:rPr lang="cs-CZ" b="1" dirty="0" smtClean="0"/>
              <a:t>nevhodné </a:t>
            </a:r>
            <a:r>
              <a:rPr lang="cs-CZ" b="1" dirty="0"/>
              <a:t>sexuální chování apod.</a:t>
            </a:r>
          </a:p>
          <a:p>
            <a:pPr marL="0" indent="0">
              <a:lnSpc>
                <a:spcPct val="90000"/>
              </a:lnSpc>
              <a:buClr>
                <a:srgbClr val="C00000"/>
              </a:buClr>
              <a:buSzPct val="150000"/>
            </a:pP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3576016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6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390525"/>
            <a:ext cx="8610600" cy="607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016674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395288"/>
            <a:ext cx="8601075" cy="606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4965423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366713"/>
            <a:ext cx="8629650" cy="6124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5029885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404813"/>
            <a:ext cx="8639175" cy="6048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0858743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3" y="266700"/>
            <a:ext cx="6886575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50895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620688"/>
            <a:ext cx="8964613" cy="2150442"/>
          </a:xfrm>
          <a:extLst/>
        </p:spPr>
        <p:txBody>
          <a:bodyPr/>
          <a:lstStyle/>
          <a:p>
            <a:pPr algn="ctr" eaLnBrk="1" hangingPunct="1">
              <a:spcAft>
                <a:spcPts val="3200"/>
              </a:spcAft>
              <a:defRPr/>
            </a:pPr>
            <a:r>
              <a:rPr lang="cs-CZ" sz="4400" dirty="0" smtClean="0">
                <a:solidFill>
                  <a:srgbClr val="0000CC"/>
                </a:solidFill>
              </a:rPr>
              <a:t>STUDIJNÍ MATERIÁLY</a:t>
            </a:r>
            <a:br>
              <a:rPr lang="cs-CZ" sz="4400" dirty="0" smtClean="0">
                <a:solidFill>
                  <a:srgbClr val="0000CC"/>
                </a:solidFill>
              </a:rPr>
            </a:br>
            <a:r>
              <a:rPr lang="cs-CZ" sz="4400" dirty="0" smtClean="0">
                <a:solidFill>
                  <a:srgbClr val="0000CC"/>
                </a:solidFill>
              </a:rPr>
              <a:t/>
            </a:r>
            <a:br>
              <a:rPr lang="cs-CZ" sz="4400" dirty="0" smtClean="0">
                <a:solidFill>
                  <a:srgbClr val="0000CC"/>
                </a:solidFill>
              </a:rPr>
            </a:br>
            <a:r>
              <a:rPr lang="cs-CZ" sz="2400" dirty="0">
                <a:solidFill>
                  <a:srgbClr val="0000CC"/>
                </a:solidFill>
              </a:rPr>
              <a:t/>
            </a:r>
            <a:br>
              <a:rPr lang="cs-CZ" sz="2400" dirty="0">
                <a:solidFill>
                  <a:srgbClr val="0000CC"/>
                </a:solidFill>
              </a:rPr>
            </a:br>
            <a:endParaRPr lang="cs-CZ" sz="3600" b="1" dirty="0" smtClean="0">
              <a:ln w="12700">
                <a:solidFill>
                  <a:srgbClr val="0000CC"/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764704"/>
            <a:ext cx="8382000" cy="3246934"/>
          </a:xfrm>
          <a:extLst/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chemeClr val="tx1"/>
              </a:buClr>
              <a:buFont typeface="Wingdings" pitchFamily="2" charset="2"/>
              <a:buNone/>
              <a:defRPr/>
            </a:pPr>
            <a:endParaRPr lang="cs-CZ" sz="2800" dirty="0" smtClean="0">
              <a:solidFill>
                <a:schemeClr val="tx2"/>
              </a:solidFill>
            </a:endParaRPr>
          </a:p>
          <a:p>
            <a:pPr eaLnBrk="1" hangingPunct="1">
              <a:lnSpc>
                <a:spcPct val="80000"/>
              </a:lnSpc>
              <a:buClr>
                <a:schemeClr val="tx1"/>
              </a:buClr>
              <a:defRPr/>
            </a:pPr>
            <a:endParaRPr lang="cs-CZ" sz="2800" dirty="0" smtClean="0">
              <a:ln>
                <a:solidFill>
                  <a:srgbClr val="00B050"/>
                </a:solidFill>
              </a:ln>
              <a:solidFill>
                <a:srgbClr val="92D050"/>
              </a:solidFill>
            </a:endParaRPr>
          </a:p>
          <a:p>
            <a:pPr eaLnBrk="1" hangingPunct="1">
              <a:lnSpc>
                <a:spcPct val="80000"/>
              </a:lnSpc>
              <a:buClr>
                <a:srgbClr val="C00000"/>
              </a:buClr>
              <a:defRPr/>
            </a:pPr>
            <a:r>
              <a:rPr lang="cs-CZ" sz="2800" b="1" dirty="0" err="1" smtClean="0"/>
              <a:t>Powerpointové</a:t>
            </a:r>
            <a:r>
              <a:rPr lang="cs-CZ" sz="2800" b="1" dirty="0" smtClean="0"/>
              <a:t> prezentace v </a:t>
            </a:r>
            <a:r>
              <a:rPr lang="cs-CZ" sz="2800" b="1" dirty="0" err="1" smtClean="0"/>
              <a:t>ISu</a:t>
            </a:r>
            <a:endParaRPr lang="cs-CZ" sz="2800" b="1" dirty="0" smtClean="0"/>
          </a:p>
          <a:p>
            <a:pPr eaLnBrk="1" hangingPunct="1">
              <a:lnSpc>
                <a:spcPct val="80000"/>
              </a:lnSpc>
              <a:buClr>
                <a:srgbClr val="C00000"/>
              </a:buClr>
              <a:defRPr/>
            </a:pPr>
            <a:endParaRPr lang="cs-CZ" sz="2800" b="1" dirty="0"/>
          </a:p>
          <a:p>
            <a:pPr eaLnBrk="1" hangingPunct="1">
              <a:lnSpc>
                <a:spcPct val="80000"/>
              </a:lnSpc>
              <a:buClr>
                <a:srgbClr val="C00000"/>
              </a:buClr>
              <a:defRPr/>
            </a:pPr>
            <a:r>
              <a:rPr lang="cs-CZ" sz="2800" b="1" dirty="0" smtClean="0"/>
              <a:t>Holčík, J., Žáček, A., Koupilová, I.: Sociální lékařství. Brno, MU 2012, 137 s.</a:t>
            </a:r>
          </a:p>
          <a:p>
            <a:pPr eaLnBrk="1" hangingPunct="1">
              <a:lnSpc>
                <a:spcPct val="80000"/>
              </a:lnSpc>
              <a:buClr>
                <a:srgbClr val="C00000"/>
              </a:buClr>
              <a:defRPr/>
            </a:pPr>
            <a:endParaRPr lang="cs-CZ" sz="2800" b="1" dirty="0"/>
          </a:p>
          <a:p>
            <a:pPr eaLnBrk="1" hangingPunct="1">
              <a:lnSpc>
                <a:spcPct val="80000"/>
              </a:lnSpc>
              <a:buClr>
                <a:srgbClr val="C00000"/>
              </a:buClr>
              <a:defRPr/>
            </a:pPr>
            <a:r>
              <a:rPr lang="cs-CZ" sz="2800" b="1" dirty="0" smtClean="0"/>
              <a:t>Holčík, J.: Systém péče o zdraví a zdravotní gramotnost. Brno, MU 2010, 293 s.</a:t>
            </a:r>
          </a:p>
          <a:p>
            <a:pPr eaLnBrk="1" hangingPunct="1">
              <a:lnSpc>
                <a:spcPct val="80000"/>
              </a:lnSpc>
              <a:buClr>
                <a:srgbClr val="C00000"/>
              </a:buClr>
              <a:defRPr/>
            </a:pPr>
            <a:endParaRPr lang="cs-CZ" sz="2800" b="1" dirty="0"/>
          </a:p>
          <a:p>
            <a:pPr eaLnBrk="1" hangingPunct="1">
              <a:lnSpc>
                <a:spcPct val="80000"/>
              </a:lnSpc>
              <a:buClr>
                <a:srgbClr val="C00000"/>
              </a:buClr>
              <a:defRPr/>
            </a:pPr>
            <a:r>
              <a:rPr lang="cs-CZ" sz="2800" b="1" dirty="0" smtClean="0"/>
              <a:t>Žáček, A., Holčík, J.: Sociální lékařství II. Brno, MU 1992, 130 s.</a:t>
            </a:r>
          </a:p>
          <a:p>
            <a:pPr marL="0" indent="0" eaLnBrk="1" hangingPunct="1">
              <a:lnSpc>
                <a:spcPct val="80000"/>
              </a:lnSpc>
              <a:buClr>
                <a:srgbClr val="C00000"/>
              </a:buClr>
              <a:buNone/>
              <a:defRPr/>
            </a:pPr>
            <a:endParaRPr lang="cs-CZ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27129765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692150"/>
            <a:ext cx="7342187" cy="1143000"/>
          </a:xfrm>
        </p:spPr>
        <p:txBody>
          <a:bodyPr/>
          <a:lstStyle/>
          <a:p>
            <a:pPr algn="l"/>
            <a:r>
              <a:rPr lang="cs-CZ" sz="4000" b="1" dirty="0">
                <a:solidFill>
                  <a:srgbClr val="0000CC"/>
                </a:solidFill>
                <a:latin typeface="Arial Black" pitchFamily="34" charset="0"/>
              </a:rPr>
              <a:t>C. ŽIVOTNÍ PROSTŘEDÍ</a:t>
            </a:r>
          </a:p>
        </p:txBody>
      </p:sp>
      <p:sp>
        <p:nvSpPr>
          <p:cNvPr id="553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69988" y="1800225"/>
            <a:ext cx="7775575" cy="4525963"/>
          </a:xfrm>
        </p:spPr>
        <p:txBody>
          <a:bodyPr/>
          <a:lstStyle/>
          <a:p>
            <a:pPr>
              <a:spcBef>
                <a:spcPct val="0"/>
              </a:spcBef>
              <a:buClr>
                <a:srgbClr val="C00000"/>
              </a:buClr>
              <a:buSzPct val="150000"/>
            </a:pPr>
            <a:r>
              <a:rPr lang="cs-CZ" b="1" dirty="0" smtClean="0"/>
              <a:t>znečišťování </a:t>
            </a:r>
            <a:r>
              <a:rPr lang="cs-CZ" b="1" dirty="0"/>
              <a:t>ovzduší, vody, půdy, potravin, </a:t>
            </a:r>
            <a:endParaRPr lang="cs-CZ" b="1" dirty="0" smtClean="0"/>
          </a:p>
          <a:p>
            <a:pPr>
              <a:spcBef>
                <a:spcPct val="0"/>
              </a:spcBef>
              <a:buClr>
                <a:srgbClr val="C00000"/>
              </a:buClr>
              <a:buSzPct val="150000"/>
            </a:pPr>
            <a:r>
              <a:rPr lang="cs-CZ" b="1" dirty="0" smtClean="0"/>
              <a:t>chemizace </a:t>
            </a:r>
            <a:r>
              <a:rPr lang="cs-CZ" b="1" dirty="0"/>
              <a:t>zemědělství </a:t>
            </a:r>
            <a:endParaRPr lang="cs-CZ" b="1" dirty="0" smtClean="0"/>
          </a:p>
          <a:p>
            <a:pPr>
              <a:spcBef>
                <a:spcPct val="0"/>
              </a:spcBef>
              <a:buClr>
                <a:srgbClr val="C00000"/>
              </a:buClr>
              <a:buSzPct val="150000"/>
            </a:pPr>
            <a:r>
              <a:rPr lang="cs-CZ" b="1" dirty="0" smtClean="0"/>
              <a:t>škodlivé </a:t>
            </a:r>
            <a:r>
              <a:rPr lang="cs-CZ" b="1" dirty="0"/>
              <a:t>fyzikální faktory, hluk, záření apod.</a:t>
            </a:r>
          </a:p>
        </p:txBody>
      </p:sp>
    </p:spTree>
    <p:extLst>
      <p:ext uri="{BB962C8B-B14F-4D97-AF65-F5344CB8AC3E}">
        <p14:creationId xmlns:p14="http://schemas.microsoft.com/office/powerpoint/2010/main" val="23070165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98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609600"/>
            <a:ext cx="8496300" cy="1143000"/>
          </a:xfrm>
        </p:spPr>
        <p:txBody>
          <a:bodyPr/>
          <a:lstStyle/>
          <a:p>
            <a:r>
              <a:rPr lang="cs-CZ" sz="4000" b="1" dirty="0">
                <a:solidFill>
                  <a:srgbClr val="0000CC"/>
                </a:solidFill>
                <a:latin typeface="Arial Black" pitchFamily="34" charset="0"/>
              </a:rPr>
              <a:t>D. SYSTÉM ZDRAVOTNICTVÍ</a:t>
            </a:r>
          </a:p>
        </p:txBody>
      </p:sp>
      <p:sp>
        <p:nvSpPr>
          <p:cNvPr id="555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628775"/>
            <a:ext cx="7772400" cy="4968875"/>
          </a:xfrm>
        </p:spPr>
        <p:txBody>
          <a:bodyPr/>
          <a:lstStyle/>
          <a:p>
            <a:pPr marL="0" indent="0">
              <a:lnSpc>
                <a:spcPct val="90000"/>
              </a:lnSpc>
              <a:buFontTx/>
              <a:buNone/>
            </a:pPr>
            <a:r>
              <a:rPr lang="cs-CZ" b="1" dirty="0"/>
              <a:t>Zdravotnictví bylo v minulých desetiletích řízeno převážně byrokratickými metodami, centralisticky, bez zpětné vazby </a:t>
            </a:r>
            <a:r>
              <a:rPr lang="cs-CZ" b="1" dirty="0" smtClean="0"/>
              <a:t>a s minimálními </a:t>
            </a:r>
            <a:r>
              <a:rPr lang="cs-CZ" b="1" dirty="0"/>
              <a:t>zdroji.</a:t>
            </a:r>
          </a:p>
          <a:p>
            <a:pPr marL="0" indent="0">
              <a:lnSpc>
                <a:spcPct val="90000"/>
              </a:lnSpc>
              <a:buFontTx/>
              <a:buNone/>
            </a:pPr>
            <a:endParaRPr lang="cs-CZ" sz="1000" b="1" dirty="0"/>
          </a:p>
          <a:p>
            <a:pPr marL="0" indent="0">
              <a:lnSpc>
                <a:spcPct val="90000"/>
              </a:lnSpc>
              <a:buFontTx/>
              <a:buNone/>
            </a:pPr>
            <a:r>
              <a:rPr lang="cs-CZ" b="1" dirty="0"/>
              <a:t>Péče o zdraví je dosud pojímána resortně, s nedostatečným důrazem na prevenci, podporu a rozvoj zdraví a na primární zdravotní péči.</a:t>
            </a:r>
          </a:p>
          <a:p>
            <a:pPr marL="0" indent="0">
              <a:lnSpc>
                <a:spcPct val="90000"/>
              </a:lnSpc>
              <a:buFontTx/>
              <a:buNone/>
            </a:pPr>
            <a:endParaRPr lang="cs-CZ" sz="1000" b="1" dirty="0"/>
          </a:p>
        </p:txBody>
      </p:sp>
    </p:spTree>
    <p:extLst>
      <p:ext uri="{BB962C8B-B14F-4D97-AF65-F5344CB8AC3E}">
        <p14:creationId xmlns:p14="http://schemas.microsoft.com/office/powerpoint/2010/main" val="1722103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501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2"/>
          <p:cNvSpPr>
            <a:spLocks noChangeArrowheads="1"/>
          </p:cNvSpPr>
          <p:nvPr/>
        </p:nvSpPr>
        <p:spPr bwMode="auto">
          <a:xfrm>
            <a:off x="468313" y="765175"/>
            <a:ext cx="84963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cs-CZ" sz="4000" b="1" dirty="0">
                <a:solidFill>
                  <a:srgbClr val="0000CC"/>
                </a:solidFill>
                <a:latin typeface="Arial Black" pitchFamily="34" charset="0"/>
              </a:rPr>
              <a:t>D. SYSTÉM ZDRAVOTNICTVÍ</a:t>
            </a:r>
            <a:br>
              <a:rPr lang="cs-CZ" sz="4000" b="1" dirty="0">
                <a:solidFill>
                  <a:srgbClr val="0000CC"/>
                </a:solidFill>
                <a:latin typeface="Arial Black" pitchFamily="34" charset="0"/>
              </a:rPr>
            </a:br>
            <a:r>
              <a:rPr lang="cs-CZ" sz="4000" b="1" dirty="0">
                <a:solidFill>
                  <a:srgbClr val="0000CC"/>
                </a:solidFill>
                <a:latin typeface="Arial Black" pitchFamily="34" charset="0"/>
              </a:rPr>
              <a:t>(pokračování)</a:t>
            </a:r>
          </a:p>
        </p:txBody>
      </p:sp>
      <p:sp>
        <p:nvSpPr>
          <p:cNvPr id="556035" name="Rectangle 3"/>
          <p:cNvSpPr>
            <a:spLocks noChangeArrowheads="1"/>
          </p:cNvSpPr>
          <p:nvPr/>
        </p:nvSpPr>
        <p:spPr bwMode="auto">
          <a:xfrm>
            <a:off x="684213" y="2205038"/>
            <a:ext cx="8137525" cy="406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cs-CZ" sz="3200" dirty="0"/>
              <a:t>V současné době zdravotnictví prochází obtížným obdobím transformace. Nesnáze se projevují v oblasti </a:t>
            </a:r>
            <a:r>
              <a:rPr lang="cs-CZ" sz="3200" b="1" dirty="0"/>
              <a:t>zdrojů </a:t>
            </a:r>
            <a:r>
              <a:rPr lang="cs-CZ" sz="3200" dirty="0"/>
              <a:t>(peníze, lidé, zařízení, znalosti), </a:t>
            </a:r>
            <a:r>
              <a:rPr lang="cs-CZ" sz="3200" b="1" dirty="0"/>
              <a:t>činností</a:t>
            </a:r>
            <a:r>
              <a:rPr lang="cs-CZ" sz="3200" dirty="0"/>
              <a:t> (účinnost, efektivita a kvalita zdravotnických služeb) i </a:t>
            </a:r>
            <a:r>
              <a:rPr lang="cs-CZ" sz="3200" b="1" dirty="0"/>
              <a:t>výstupů a dopadů </a:t>
            </a:r>
            <a:r>
              <a:rPr lang="cs-CZ" sz="3200" dirty="0"/>
              <a:t>zdravotní péče (spokojenost občanů a saturování zdravotnických potřeb).</a:t>
            </a:r>
            <a:r>
              <a:rPr lang="cs-CZ" sz="2000" dirty="0"/>
              <a:t> </a:t>
            </a:r>
          </a:p>
          <a:p>
            <a:pPr>
              <a:lnSpc>
                <a:spcPct val="80000"/>
              </a:lnSpc>
              <a:spcBef>
                <a:spcPct val="20000"/>
              </a:spcBef>
            </a:pPr>
            <a:endParaRPr lang="cs-CZ" sz="600" dirty="0"/>
          </a:p>
        </p:txBody>
      </p:sp>
    </p:spTree>
    <p:extLst>
      <p:ext uri="{BB962C8B-B14F-4D97-AF65-F5344CB8AC3E}">
        <p14:creationId xmlns:p14="http://schemas.microsoft.com/office/powerpoint/2010/main" val="34620287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5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71550" y="908050"/>
            <a:ext cx="7632700" cy="518795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cs-CZ" b="1" dirty="0">
                <a:solidFill>
                  <a:srgbClr val="0000CC"/>
                </a:solidFill>
              </a:rPr>
              <a:t>VÝCHODISKO</a:t>
            </a:r>
            <a:r>
              <a:rPr lang="cs-CZ" b="1" dirty="0">
                <a:solidFill>
                  <a:schemeClr val="accent2"/>
                </a:solidFill>
              </a:rPr>
              <a:t> </a:t>
            </a:r>
            <a:r>
              <a:rPr lang="cs-CZ" b="1" dirty="0"/>
              <a:t>ze současné situace nelze vidět jen v dílčích resortních organizačních opatřeních, ale v novém pojetí zdravotní péče, ve vytvoření a skutečně odborném zvládnutí moderního systému péče o zdraví, jehož základním dlouhodobě orientovaným cílem je: zlepšit zdraví lidí.</a:t>
            </a:r>
            <a:r>
              <a:rPr lang="cs-CZ" sz="2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787579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0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765175"/>
            <a:ext cx="7696200" cy="806450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>
                <a:solidFill>
                  <a:schemeClr val="tx1"/>
                </a:solidFill>
              </a:rPr>
              <a:t/>
            </a:r>
            <a:br>
              <a:rPr lang="cs-CZ" dirty="0" smtClean="0">
                <a:solidFill>
                  <a:schemeClr val="tx1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/>
            </a:r>
            <a:br>
              <a:rPr lang="cs-CZ" dirty="0">
                <a:solidFill>
                  <a:schemeClr val="tx1"/>
                </a:solidFill>
              </a:rPr>
            </a:br>
            <a:r>
              <a:rPr lang="cs-CZ" dirty="0" smtClean="0">
                <a:solidFill>
                  <a:srgbClr val="0000CC"/>
                </a:solidFill>
              </a:rPr>
              <a:t/>
            </a:r>
            <a:br>
              <a:rPr lang="cs-CZ" dirty="0" smtClean="0">
                <a:solidFill>
                  <a:srgbClr val="0000CC"/>
                </a:solidFill>
              </a:rPr>
            </a:br>
            <a:r>
              <a:rPr lang="cs-CZ" cap="all" dirty="0" smtClean="0">
                <a:solidFill>
                  <a:srgbClr val="0000CC"/>
                </a:solidFill>
              </a:rPr>
              <a:t/>
            </a:r>
            <a:br>
              <a:rPr lang="cs-CZ" cap="all" dirty="0" smtClean="0">
                <a:solidFill>
                  <a:srgbClr val="0000CC"/>
                </a:solidFill>
              </a:rPr>
            </a:br>
            <a:r>
              <a:rPr lang="cs-CZ" cap="all" dirty="0" smtClean="0">
                <a:solidFill>
                  <a:srgbClr val="0000CC"/>
                </a:solidFill>
              </a:rPr>
              <a:t/>
            </a:r>
            <a:br>
              <a:rPr lang="cs-CZ" cap="all" dirty="0" smtClean="0">
                <a:solidFill>
                  <a:srgbClr val="0000CC"/>
                </a:solidFill>
              </a:rPr>
            </a:br>
            <a:r>
              <a:rPr lang="cs-CZ" cap="all" dirty="0">
                <a:solidFill>
                  <a:srgbClr val="0000CC"/>
                </a:solidFill>
              </a:rPr>
              <a:t/>
            </a:r>
            <a:br>
              <a:rPr lang="cs-CZ" cap="all" dirty="0">
                <a:solidFill>
                  <a:srgbClr val="0000CC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/>
            </a:r>
            <a:br>
              <a:rPr lang="cs-CZ" dirty="0">
                <a:solidFill>
                  <a:schemeClr val="tx1"/>
                </a:solidFill>
              </a:rPr>
            </a:br>
            <a:endParaRPr lang="cs-CZ" cap="all" dirty="0" smtClean="0">
              <a:solidFill>
                <a:srgbClr val="0000CC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611560" y="1484784"/>
            <a:ext cx="7696200" cy="1296987"/>
          </a:xfrm>
          <a:ln w="76200"/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cs-CZ" sz="4000" b="1" cap="all" dirty="0" smtClean="0">
                <a:solidFill>
                  <a:srgbClr val="0000CC"/>
                </a:solidFill>
                <a:latin typeface="+mj-lt"/>
                <a:ea typeface="Arial Unicode MS" pitchFamily="34" charset="-128"/>
                <a:cs typeface="Rod" pitchFamily="49" charset="-79"/>
              </a:rPr>
              <a:t>Soustava Rutinní zdravotnické statistiky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endParaRPr lang="cs-CZ" sz="4000" b="1" cap="all" dirty="0">
              <a:solidFill>
                <a:srgbClr val="0000CC"/>
              </a:solidFill>
              <a:latin typeface="+mj-lt"/>
              <a:ea typeface="Arial Unicode MS" pitchFamily="34" charset="-128"/>
              <a:cs typeface="Rod" pitchFamily="49" charset="-79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cs-CZ" sz="2400" b="1" cap="all" dirty="0" smtClean="0">
                <a:solidFill>
                  <a:srgbClr val="0000CC"/>
                </a:solidFill>
                <a:ea typeface="Arial Unicode MS" pitchFamily="34" charset="-128"/>
                <a:cs typeface="Rod" pitchFamily="49" charset="-79"/>
              </a:rPr>
              <a:t>využití pro hodnocení zdravotního stavu obyvatelstva</a:t>
            </a:r>
            <a:endParaRPr lang="cs-CZ" sz="3200" b="1" dirty="0" smtClean="0">
              <a:solidFill>
                <a:srgbClr val="0000CC"/>
              </a:solidFill>
              <a:latin typeface="Garamond" pitchFamily="18" charset="0"/>
            </a:endParaRPr>
          </a:p>
          <a:p>
            <a:pPr marL="0" indent="0" algn="ctr" eaLnBrk="1" hangingPunct="1">
              <a:buClr>
                <a:srgbClr val="FF0000"/>
              </a:buClr>
              <a:buSzPct val="100000"/>
              <a:buFont typeface="Wingdings" pitchFamily="2" charset="2"/>
              <a:buNone/>
              <a:defRPr/>
            </a:pPr>
            <a:endParaRPr lang="cs-CZ" sz="3700" dirty="0" smtClean="0"/>
          </a:p>
          <a:p>
            <a:pPr marL="0" indent="0" eaLnBrk="1" hangingPunct="1">
              <a:buClr>
                <a:srgbClr val="FF0000"/>
              </a:buClr>
              <a:buSzPct val="100000"/>
              <a:buFont typeface="Wingdings" pitchFamily="2" charset="2"/>
              <a:buNone/>
              <a:defRPr/>
            </a:pPr>
            <a:endParaRPr lang="cs-CZ" sz="1600" dirty="0">
              <a:solidFill>
                <a:srgbClr val="0000CC"/>
              </a:solidFill>
            </a:endParaRPr>
          </a:p>
          <a:p>
            <a:pPr marL="0" indent="0" eaLnBrk="1" hangingPunct="1">
              <a:buClr>
                <a:srgbClr val="FF0000"/>
              </a:buClr>
              <a:buSzPct val="100000"/>
              <a:buFont typeface="Wingdings" pitchFamily="2" charset="2"/>
              <a:buNone/>
              <a:defRPr/>
            </a:pPr>
            <a:endParaRPr lang="cs-CZ" sz="1600" dirty="0"/>
          </a:p>
        </p:txBody>
      </p:sp>
      <p:sp>
        <p:nvSpPr>
          <p:cNvPr id="87043" name="Obdélník 1"/>
          <p:cNvSpPr>
            <a:spLocks noChangeArrowheads="1"/>
          </p:cNvSpPr>
          <p:nvPr/>
        </p:nvSpPr>
        <p:spPr bwMode="auto">
          <a:xfrm>
            <a:off x="2916238" y="1196975"/>
            <a:ext cx="71437" cy="46038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None/>
            </a:pPr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260350"/>
            <a:ext cx="7696200" cy="792163"/>
          </a:xfrm>
        </p:spPr>
        <p:txBody>
          <a:bodyPr/>
          <a:lstStyle/>
          <a:p>
            <a:pPr algn="ctr" eaLnBrk="1" hangingPunct="1"/>
            <a:r>
              <a:rPr lang="cs-CZ" sz="3100" dirty="0" smtClean="0">
                <a:solidFill>
                  <a:srgbClr val="0000CC"/>
                </a:solidFill>
              </a:rPr>
              <a:t>OKRUHY </a:t>
            </a:r>
          </a:p>
        </p:txBody>
      </p:sp>
      <p:sp>
        <p:nvSpPr>
          <p:cNvPr id="8195" name="Zástupný symbol pro obsah 1"/>
          <p:cNvSpPr>
            <a:spLocks noGrp="1"/>
          </p:cNvSpPr>
          <p:nvPr>
            <p:ph idx="1"/>
          </p:nvPr>
        </p:nvSpPr>
        <p:spPr>
          <a:xfrm>
            <a:off x="755650" y="1412875"/>
            <a:ext cx="7696200" cy="5545138"/>
          </a:xfrm>
        </p:spPr>
        <p:txBody>
          <a:bodyPr/>
          <a:lstStyle/>
          <a:p>
            <a:pPr marL="571500" indent="-571500" defTabSz="720000">
              <a:buClr>
                <a:srgbClr val="C00000"/>
              </a:buClr>
              <a:buSzPct val="100000"/>
              <a:buFont typeface="+mj-lt"/>
              <a:buAutoNum type="romanUcPeriod"/>
              <a:defRPr/>
            </a:pPr>
            <a:r>
              <a:rPr lang="cs-CZ" sz="2800" b="1" dirty="0" smtClean="0">
                <a:solidFill>
                  <a:srgbClr val="0000CC"/>
                </a:solidFill>
              </a:rPr>
              <a:t>Rutinní zdravotnická statistika</a:t>
            </a:r>
          </a:p>
          <a:p>
            <a:pPr marL="1371600" lvl="2" indent="-571500">
              <a:buClr>
                <a:srgbClr val="C00000"/>
              </a:buClr>
              <a:buSzPct val="100000"/>
              <a:buFont typeface="+mj-lt"/>
              <a:buAutoNum type="alphaLcParenR"/>
              <a:defRPr/>
            </a:pPr>
            <a:r>
              <a:rPr lang="cs-CZ" b="1" dirty="0" smtClean="0"/>
              <a:t>ÚZIS a NZIS</a:t>
            </a:r>
          </a:p>
          <a:p>
            <a:pPr marL="1371600" lvl="2" indent="-571500">
              <a:buClr>
                <a:srgbClr val="C00000"/>
              </a:buClr>
              <a:buSzPct val="100000"/>
              <a:buFont typeface="+mj-lt"/>
              <a:buAutoNum type="alphaLcParenR"/>
              <a:defRPr/>
            </a:pPr>
            <a:r>
              <a:rPr lang="cs-CZ" b="1" dirty="0" smtClean="0"/>
              <a:t>Okruhy informací ve zdravotnické statistice</a:t>
            </a:r>
          </a:p>
          <a:p>
            <a:pPr marL="1371600" lvl="2" indent="-571500">
              <a:buClr>
                <a:srgbClr val="C00000"/>
              </a:buClr>
              <a:buSzPct val="100000"/>
              <a:buFont typeface="+mj-lt"/>
              <a:buAutoNum type="alphaLcParenR"/>
              <a:defRPr/>
            </a:pPr>
            <a:r>
              <a:rPr lang="cs-CZ" b="1" dirty="0" smtClean="0"/>
              <a:t>Publikace</a:t>
            </a:r>
          </a:p>
          <a:p>
            <a:pPr marL="800100" lvl="2" indent="0">
              <a:buClr>
                <a:srgbClr val="FF0000"/>
              </a:buClr>
              <a:buSzPct val="100000"/>
              <a:buFontTx/>
              <a:buNone/>
              <a:defRPr/>
            </a:pPr>
            <a:endParaRPr lang="cs-CZ" b="1" dirty="0" smtClean="0"/>
          </a:p>
          <a:p>
            <a:pPr marL="571500" indent="-571500">
              <a:buClr>
                <a:srgbClr val="C00000"/>
              </a:buClr>
              <a:buSzPct val="100000"/>
              <a:buFont typeface="Arial Black" pitchFamily="34" charset="0"/>
              <a:buAutoNum type="romanUcPeriod"/>
              <a:defRPr/>
            </a:pPr>
            <a:r>
              <a:rPr lang="cs-CZ" sz="2800" b="1" dirty="0" smtClean="0">
                <a:solidFill>
                  <a:srgbClr val="0000CC"/>
                </a:solidFill>
              </a:rPr>
              <a:t>Statistiky využívané ke studiu zdravotního stavu populace</a:t>
            </a:r>
          </a:p>
          <a:p>
            <a:pPr marL="1257300" lvl="2" indent="-457200">
              <a:buClr>
                <a:srgbClr val="C00000"/>
              </a:buClr>
              <a:buSzPct val="100000"/>
              <a:buFont typeface="+mj-lt"/>
              <a:buAutoNum type="alphaLcParenR"/>
              <a:defRPr/>
            </a:pPr>
            <a:r>
              <a:rPr lang="cs-CZ" b="1" dirty="0" smtClean="0"/>
              <a:t>Demografická </a:t>
            </a:r>
            <a:r>
              <a:rPr lang="cs-CZ" b="1" dirty="0"/>
              <a:t>statistika</a:t>
            </a:r>
          </a:p>
          <a:p>
            <a:pPr marL="1257300" lvl="2" indent="-457200">
              <a:buClr>
                <a:srgbClr val="C00000"/>
              </a:buClr>
              <a:buSzPct val="100000"/>
              <a:buFont typeface="+mj-lt"/>
              <a:buAutoNum type="alphaLcParenR"/>
              <a:defRPr/>
            </a:pPr>
            <a:r>
              <a:rPr lang="cs-CZ" b="1" dirty="0"/>
              <a:t>S</a:t>
            </a:r>
            <a:r>
              <a:rPr lang="cs-CZ" b="1" dirty="0" smtClean="0"/>
              <a:t>tatistika </a:t>
            </a:r>
            <a:r>
              <a:rPr lang="cs-CZ" b="1" dirty="0"/>
              <a:t>nemocnosti</a:t>
            </a:r>
          </a:p>
          <a:p>
            <a:pPr marL="1257300" lvl="2" indent="-457200">
              <a:buClr>
                <a:srgbClr val="C00000"/>
              </a:buClr>
              <a:buSzPct val="100000"/>
              <a:buFont typeface="+mj-lt"/>
              <a:buAutoNum type="alphaLcParenR"/>
              <a:defRPr/>
            </a:pPr>
            <a:r>
              <a:rPr lang="cs-CZ" b="1" dirty="0"/>
              <a:t>S</a:t>
            </a:r>
            <a:r>
              <a:rPr lang="cs-CZ" b="1" dirty="0" smtClean="0"/>
              <a:t>tatistika zemřelých</a:t>
            </a:r>
            <a:endParaRPr lang="cs-CZ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650" y="1557338"/>
            <a:ext cx="7772400" cy="1362075"/>
          </a:xfrm>
        </p:spPr>
        <p:txBody>
          <a:bodyPr/>
          <a:lstStyle/>
          <a:p>
            <a:pPr marL="857250" indent="-857250">
              <a:buClr>
                <a:schemeClr val="tx2"/>
              </a:buClr>
              <a:buFont typeface="+mj-lt"/>
              <a:buAutoNum type="romanUcPeriod"/>
              <a:defRPr/>
            </a:pPr>
            <a:r>
              <a:rPr lang="cs-CZ" sz="3200" dirty="0">
                <a:solidFill>
                  <a:srgbClr val="0000CC"/>
                </a:solidFill>
              </a:rPr>
              <a:t>Rutinní zdravotnická statistika</a:t>
            </a:r>
            <a:br>
              <a:rPr lang="cs-CZ" sz="3200" dirty="0">
                <a:solidFill>
                  <a:srgbClr val="0000CC"/>
                </a:solidFill>
              </a:rPr>
            </a:br>
            <a:endParaRPr lang="cs-CZ" sz="3200" dirty="0"/>
          </a:p>
        </p:txBody>
      </p:sp>
      <p:sp>
        <p:nvSpPr>
          <p:cNvPr id="91138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404813"/>
            <a:ext cx="7696200" cy="1152525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b="1" cap="all" dirty="0" smtClean="0">
                <a:solidFill>
                  <a:srgbClr val="0000CC"/>
                </a:solidFill>
              </a:rPr>
              <a:t>Hodnocení zdravotního stavu populace</a:t>
            </a:r>
            <a:endParaRPr lang="cs-CZ" sz="3200" cap="all" dirty="0" smtClean="0">
              <a:solidFill>
                <a:srgbClr val="0000CC"/>
              </a:solidFill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2133600"/>
            <a:ext cx="7696200" cy="3389313"/>
          </a:xfrm>
        </p:spPr>
        <p:txBody>
          <a:bodyPr/>
          <a:lstStyle/>
          <a:p>
            <a:pPr eaLnBrk="1" hangingPunct="1">
              <a:spcAft>
                <a:spcPts val="800"/>
              </a:spcAft>
              <a:buFont typeface="Wingdings" pitchFamily="2" charset="2"/>
              <a:buNone/>
              <a:defRPr/>
            </a:pPr>
            <a:r>
              <a:rPr lang="cs-CZ" sz="3600" dirty="0" smtClean="0"/>
              <a:t>2 zdroje informací:</a:t>
            </a:r>
          </a:p>
          <a:p>
            <a:pPr lvl="1" eaLnBrk="1" hangingPunct="1">
              <a:spcAft>
                <a:spcPts val="800"/>
              </a:spcAft>
              <a:buClr>
                <a:schemeClr val="hlink"/>
              </a:buClr>
              <a:buSzPct val="105000"/>
              <a:defRPr/>
            </a:pPr>
            <a:r>
              <a:rPr lang="cs-CZ" sz="3600" dirty="0">
                <a:solidFill>
                  <a:srgbClr val="CC3300"/>
                </a:solidFill>
              </a:rPr>
              <a:t>rutinní </a:t>
            </a:r>
            <a:r>
              <a:rPr lang="cs-CZ" sz="3600" dirty="0" smtClean="0">
                <a:solidFill>
                  <a:srgbClr val="CC3300"/>
                </a:solidFill>
              </a:rPr>
              <a:t>statistiky</a:t>
            </a:r>
            <a:endParaRPr lang="cs-CZ" sz="3600" dirty="0"/>
          </a:p>
          <a:p>
            <a:pPr lvl="1" eaLnBrk="1" hangingPunct="1">
              <a:spcAft>
                <a:spcPts val="800"/>
              </a:spcAft>
              <a:buClr>
                <a:schemeClr val="hlink"/>
              </a:buClr>
              <a:buSzPct val="105000"/>
              <a:defRPr/>
            </a:pPr>
            <a:r>
              <a:rPr lang="cs-CZ" sz="3600" dirty="0" smtClean="0"/>
              <a:t>výběrová šetření</a:t>
            </a:r>
          </a:p>
          <a:p>
            <a:pPr marL="0" indent="0" eaLnBrk="1" hangingPunct="1">
              <a:spcAft>
                <a:spcPts val="800"/>
              </a:spcAft>
              <a:buClr>
                <a:schemeClr val="hlink"/>
              </a:buClr>
              <a:buFont typeface="Wingdings" pitchFamily="2" charset="2"/>
              <a:buNone/>
              <a:defRPr/>
            </a:pPr>
            <a:endParaRPr lang="cs-CZ" sz="3600" dirty="0"/>
          </a:p>
        </p:txBody>
      </p:sp>
      <p:sp>
        <p:nvSpPr>
          <p:cNvPr id="93187" name="Obdélník 1"/>
          <p:cNvSpPr>
            <a:spLocks noChangeArrowheads="1"/>
          </p:cNvSpPr>
          <p:nvPr/>
        </p:nvSpPr>
        <p:spPr bwMode="auto">
          <a:xfrm>
            <a:off x="-396875" y="1196975"/>
            <a:ext cx="914400" cy="914400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None/>
            </a:pPr>
            <a:endParaRPr lang="cs-CZ"/>
          </a:p>
        </p:txBody>
      </p:sp>
      <p:sp>
        <p:nvSpPr>
          <p:cNvPr id="93188" name="Obdélník 2"/>
          <p:cNvSpPr>
            <a:spLocks noChangeArrowheads="1"/>
          </p:cNvSpPr>
          <p:nvPr/>
        </p:nvSpPr>
        <p:spPr bwMode="auto">
          <a:xfrm>
            <a:off x="-1549400" y="1700213"/>
            <a:ext cx="73025" cy="46037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None/>
            </a:pPr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04813"/>
            <a:ext cx="7696200" cy="792162"/>
          </a:xfrm>
        </p:spPr>
        <p:txBody>
          <a:bodyPr/>
          <a:lstStyle/>
          <a:p>
            <a:pPr eaLnBrk="1" hangingPunct="1">
              <a:defRPr/>
            </a:pPr>
            <a:r>
              <a:rPr lang="cs-CZ" b="1" cap="all" dirty="0" smtClean="0">
                <a:solidFill>
                  <a:srgbClr val="0000CC"/>
                </a:solidFill>
              </a:rPr>
              <a:t>Rutinní statistiky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4213" y="1412875"/>
            <a:ext cx="7848600" cy="4824413"/>
          </a:xfrm>
        </p:spPr>
        <p:txBody>
          <a:bodyPr/>
          <a:lstStyle/>
          <a:p>
            <a:pPr marL="0" indent="0" eaLnBrk="1" hangingPunct="1">
              <a:buClr>
                <a:schemeClr val="hlink"/>
              </a:buClr>
              <a:buFont typeface="Wingdings" pitchFamily="2" charset="2"/>
              <a:buNone/>
              <a:defRPr/>
            </a:pPr>
            <a:endParaRPr lang="cs-CZ" dirty="0"/>
          </a:p>
          <a:p>
            <a:pPr eaLnBrk="1" hangingPunct="1">
              <a:buClr>
                <a:schemeClr val="hlink"/>
              </a:buClr>
              <a:defRPr/>
            </a:pPr>
            <a:r>
              <a:rPr lang="cs-CZ" dirty="0"/>
              <a:t>odvětvové rutinní statistiky </a:t>
            </a:r>
            <a:r>
              <a:rPr lang="cs-CZ" dirty="0">
                <a:hlinkClick r:id="rId4"/>
              </a:rPr>
              <a:t>www.czso.cz</a:t>
            </a:r>
            <a:endParaRPr lang="cs-CZ" dirty="0"/>
          </a:p>
          <a:p>
            <a:pPr eaLnBrk="1" hangingPunct="1">
              <a:buClr>
                <a:schemeClr val="hlink"/>
              </a:buClr>
              <a:defRPr/>
            </a:pPr>
            <a:endParaRPr lang="cs-CZ" b="1" dirty="0" smtClean="0"/>
          </a:p>
          <a:p>
            <a:pPr eaLnBrk="1" hangingPunct="1">
              <a:buClr>
                <a:schemeClr val="hlink"/>
              </a:buClr>
              <a:defRPr/>
            </a:pPr>
            <a:r>
              <a:rPr lang="cs-CZ" b="1" dirty="0" smtClean="0"/>
              <a:t>systematicky a </a:t>
            </a:r>
            <a:r>
              <a:rPr lang="cs-CZ" b="1" dirty="0"/>
              <a:t>pravidelně </a:t>
            </a:r>
            <a:r>
              <a:rPr lang="cs-CZ" dirty="0" smtClean="0"/>
              <a:t>sbíraná data</a:t>
            </a:r>
          </a:p>
          <a:p>
            <a:pPr marL="0" indent="0" eaLnBrk="1" hangingPunct="1">
              <a:buClr>
                <a:schemeClr val="hlink"/>
              </a:buClr>
              <a:buFont typeface="Wingdings" pitchFamily="2" charset="2"/>
              <a:buNone/>
              <a:defRPr/>
            </a:pPr>
            <a:endParaRPr lang="cs-CZ" dirty="0"/>
          </a:p>
          <a:p>
            <a:pPr eaLnBrk="1" hangingPunct="1">
              <a:buClr>
                <a:schemeClr val="hlink"/>
              </a:buClr>
              <a:defRPr/>
            </a:pPr>
            <a:r>
              <a:rPr lang="cs-CZ" dirty="0" smtClean="0"/>
              <a:t>soubory </a:t>
            </a:r>
            <a:r>
              <a:rPr lang="cs-CZ" b="1" dirty="0"/>
              <a:t>uspořádaných </a:t>
            </a:r>
            <a:r>
              <a:rPr lang="cs-CZ" b="1" dirty="0">
                <a:solidFill>
                  <a:srgbClr val="FF0000"/>
                </a:solidFill>
              </a:rPr>
              <a:t>dat</a:t>
            </a:r>
            <a:r>
              <a:rPr lang="cs-CZ" dirty="0"/>
              <a:t> a </a:t>
            </a:r>
            <a:r>
              <a:rPr lang="cs-CZ" b="1" dirty="0" smtClean="0">
                <a:solidFill>
                  <a:schemeClr val="tx2"/>
                </a:solidFill>
              </a:rPr>
              <a:t>ukazatelů</a:t>
            </a:r>
          </a:p>
          <a:p>
            <a:pPr eaLnBrk="1" hangingPunct="1">
              <a:buClr>
                <a:schemeClr val="hlink"/>
              </a:buClr>
              <a:defRPr/>
            </a:pPr>
            <a:endParaRPr lang="cs-CZ" b="1" dirty="0">
              <a:solidFill>
                <a:schemeClr val="tx2"/>
              </a:solidFill>
            </a:endParaRPr>
          </a:p>
          <a:p>
            <a:pPr marL="0" indent="0" eaLnBrk="1" hangingPunct="1">
              <a:buClr>
                <a:schemeClr val="hlink"/>
              </a:buClr>
              <a:buFont typeface="Wingdings" pitchFamily="2" charset="2"/>
              <a:buNone/>
              <a:defRPr/>
            </a:pPr>
            <a:endParaRPr lang="cs-CZ" dirty="0"/>
          </a:p>
          <a:p>
            <a:pPr eaLnBrk="1" hangingPunct="1">
              <a:buClr>
                <a:schemeClr val="hlink"/>
              </a:buClr>
              <a:buFont typeface="Wingdings" pitchFamily="2" charset="2"/>
              <a:buNone/>
              <a:defRPr/>
            </a:pPr>
            <a:endParaRPr lang="cs-CZ" b="1" dirty="0" smtClean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404813"/>
            <a:ext cx="8642350" cy="935037"/>
          </a:xfrm>
        </p:spPr>
        <p:txBody>
          <a:bodyPr/>
          <a:lstStyle/>
          <a:p>
            <a:pPr eaLnBrk="1" hangingPunct="1">
              <a:defRPr/>
            </a:pPr>
            <a:r>
              <a:rPr lang="cs-CZ" sz="3100" cap="all" dirty="0" smtClean="0">
                <a:solidFill>
                  <a:srgbClr val="0000CC"/>
                </a:solidFill>
              </a:rPr>
              <a:t>Absolutní a relativní ukazatele </a:t>
            </a:r>
            <a:r>
              <a:rPr lang="cs-CZ" sz="3000" dirty="0" smtClean="0">
                <a:solidFill>
                  <a:srgbClr val="0000CC"/>
                </a:solidFill>
              </a:rPr>
              <a:t/>
            </a:r>
            <a:br>
              <a:rPr lang="cs-CZ" sz="3000" dirty="0" smtClean="0">
                <a:solidFill>
                  <a:srgbClr val="0000CC"/>
                </a:solidFill>
              </a:rPr>
            </a:br>
            <a:r>
              <a:rPr lang="cs-CZ" sz="3000" dirty="0" smtClean="0">
                <a:solidFill>
                  <a:srgbClr val="0000CC"/>
                </a:solidFill>
              </a:rPr>
              <a:t>   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125538"/>
            <a:ext cx="7913687" cy="5732462"/>
          </a:xfrm>
        </p:spPr>
        <p:txBody>
          <a:bodyPr/>
          <a:lstStyle/>
          <a:p>
            <a:pPr eaLnBrk="1" hangingPunct="1">
              <a:buClr>
                <a:schemeClr val="tx2"/>
              </a:buClr>
              <a:defRPr/>
            </a:pPr>
            <a:r>
              <a:rPr lang="cs-CZ" sz="2800" b="1" dirty="0" smtClean="0"/>
              <a:t>Absolutní čísla:</a:t>
            </a:r>
          </a:p>
          <a:p>
            <a:pPr lvl="1" eaLnBrk="1" hangingPunct="1">
              <a:buClr>
                <a:srgbClr val="3D3DF5"/>
              </a:buClr>
              <a:defRPr/>
            </a:pPr>
            <a:r>
              <a:rPr lang="cs-CZ" sz="2400" dirty="0" smtClean="0"/>
              <a:t>Rozsah problému v populaci v prostoru a čase</a:t>
            </a:r>
          </a:p>
          <a:p>
            <a:pPr lvl="1" eaLnBrk="1" hangingPunct="1">
              <a:buClr>
                <a:srgbClr val="3D3DF5"/>
              </a:buClr>
              <a:defRPr/>
            </a:pPr>
            <a:r>
              <a:rPr lang="cs-CZ" sz="2400" dirty="0" smtClean="0"/>
              <a:t>Plánování a řízení zdravotnických služeb</a:t>
            </a:r>
          </a:p>
          <a:p>
            <a:pPr lvl="1" eaLnBrk="1" hangingPunct="1">
              <a:defRPr/>
            </a:pPr>
            <a:endParaRPr lang="cs-CZ" dirty="0" smtClean="0"/>
          </a:p>
          <a:p>
            <a:pPr eaLnBrk="1" hangingPunct="1">
              <a:buClr>
                <a:schemeClr val="tx2"/>
              </a:buClr>
              <a:defRPr/>
            </a:pPr>
            <a:r>
              <a:rPr lang="cs-CZ" sz="2800" b="1" dirty="0" smtClean="0"/>
              <a:t>Relativní čísla:</a:t>
            </a:r>
          </a:p>
          <a:p>
            <a:pPr lvl="1" eaLnBrk="1" hangingPunct="1">
              <a:buClr>
                <a:srgbClr val="3D3DF5"/>
              </a:buClr>
              <a:defRPr/>
            </a:pPr>
            <a:r>
              <a:rPr lang="cs-CZ" sz="2400" dirty="0" smtClean="0"/>
              <a:t>Výstižnější popis </a:t>
            </a:r>
          </a:p>
          <a:p>
            <a:pPr lvl="1" eaLnBrk="1" hangingPunct="1">
              <a:buClr>
                <a:srgbClr val="3D3DF5"/>
              </a:buClr>
              <a:defRPr/>
            </a:pPr>
            <a:r>
              <a:rPr lang="cs-CZ" sz="2400" b="1" dirty="0" smtClean="0"/>
              <a:t>Orientační</a:t>
            </a:r>
            <a:r>
              <a:rPr lang="cs-CZ" sz="2400" dirty="0" smtClean="0"/>
              <a:t> srovnání (x </a:t>
            </a:r>
            <a:r>
              <a:rPr lang="cs-CZ" sz="2400" cap="all" dirty="0" smtClean="0"/>
              <a:t>standardizace</a:t>
            </a:r>
            <a:r>
              <a:rPr lang="cs-CZ" sz="2400" dirty="0" smtClean="0"/>
              <a:t>)</a:t>
            </a:r>
          </a:p>
          <a:p>
            <a:pPr lvl="1" eaLnBrk="1" hangingPunct="1">
              <a:buClr>
                <a:srgbClr val="3D3DF5"/>
              </a:buClr>
              <a:defRPr/>
            </a:pPr>
            <a:endParaRPr lang="cs-CZ" sz="2400" dirty="0"/>
          </a:p>
          <a:p>
            <a:pPr marL="57150" indent="0" eaLnBrk="1" hangingPunct="1">
              <a:buClr>
                <a:srgbClr val="3D3DF5"/>
              </a:buClr>
              <a:buFont typeface="Wingdings" pitchFamily="2" charset="2"/>
              <a:buNone/>
              <a:defRPr/>
            </a:pPr>
            <a:r>
              <a:rPr lang="cs-CZ" dirty="0" smtClean="0">
                <a:solidFill>
                  <a:srgbClr val="0000CC"/>
                </a:solidFill>
                <a:latin typeface="+mj-lt"/>
              </a:rPr>
              <a:t>SLOŽITĚJŠÍ UKAZATELE</a:t>
            </a:r>
          </a:p>
          <a:p>
            <a:pPr marL="914400" lvl="1" indent="-457200" eaLnBrk="1" hangingPunct="1">
              <a:buClr>
                <a:srgbClr val="3D3DF5"/>
              </a:buClr>
              <a:defRPr/>
            </a:pPr>
            <a:r>
              <a:rPr lang="cs-CZ" sz="2400" dirty="0" smtClean="0"/>
              <a:t>Berou v potaz více údajů, matematické modely (SDŽ jako ukazatel úmrtnostních tabulek)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260648"/>
            <a:ext cx="7696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cap="all" dirty="0" smtClean="0">
                <a:solidFill>
                  <a:srgbClr val="0000CC"/>
                </a:solidFill>
              </a:rPr>
              <a:t>OSNOVA 1. PŘEDNÁŠKY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1052736"/>
            <a:ext cx="7989888" cy="460851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cs-CZ" dirty="0" smtClean="0"/>
              <a:t> </a:t>
            </a:r>
          </a:p>
          <a:p>
            <a:pPr>
              <a:buClr>
                <a:srgbClr val="C00000"/>
              </a:buClr>
            </a:pPr>
            <a:r>
              <a:rPr lang="cs-CZ" b="1" dirty="0" smtClean="0"/>
              <a:t>Zaměření </a:t>
            </a:r>
            <a:r>
              <a:rPr lang="cs-CZ" b="1" dirty="0"/>
              <a:t>a obsah oboru Sociální lékařství a veřejné </a:t>
            </a:r>
            <a:r>
              <a:rPr lang="cs-CZ" b="1" dirty="0" smtClean="0"/>
              <a:t>zdravotnictví </a:t>
            </a:r>
          </a:p>
          <a:p>
            <a:pPr>
              <a:buClr>
                <a:srgbClr val="C00000"/>
              </a:buClr>
            </a:pPr>
            <a:endParaRPr lang="cs-CZ" sz="2000" b="1" dirty="0" smtClean="0"/>
          </a:p>
          <a:p>
            <a:pPr>
              <a:buClr>
                <a:srgbClr val="C00000"/>
              </a:buClr>
            </a:pPr>
            <a:r>
              <a:rPr lang="cs-CZ" b="1" dirty="0" smtClean="0"/>
              <a:t>Systém péče o zdraví a zdravotnictví</a:t>
            </a:r>
          </a:p>
          <a:p>
            <a:pPr>
              <a:buClr>
                <a:srgbClr val="C00000"/>
              </a:buClr>
            </a:pPr>
            <a:endParaRPr lang="cs-CZ" sz="2000" b="1" dirty="0"/>
          </a:p>
          <a:p>
            <a:pPr>
              <a:buClr>
                <a:srgbClr val="C00000"/>
              </a:buClr>
            </a:pPr>
            <a:r>
              <a:rPr lang="cs-CZ" b="1" dirty="0" smtClean="0"/>
              <a:t>Hodnocení zdravotní situace</a:t>
            </a:r>
          </a:p>
          <a:p>
            <a:pPr>
              <a:buClr>
                <a:srgbClr val="C00000"/>
              </a:buClr>
            </a:pPr>
            <a:endParaRPr lang="cs-CZ" sz="2000" b="1" dirty="0"/>
          </a:p>
          <a:p>
            <a:pPr>
              <a:buClr>
                <a:srgbClr val="C00000"/>
              </a:buClr>
            </a:pPr>
            <a:r>
              <a:rPr lang="cs-CZ" b="1" dirty="0"/>
              <a:t>Soustava zdravotnické statistiky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cs-CZ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404813"/>
            <a:ext cx="8642350" cy="935037"/>
          </a:xfrm>
        </p:spPr>
        <p:txBody>
          <a:bodyPr/>
          <a:lstStyle/>
          <a:p>
            <a:pPr eaLnBrk="1" hangingPunct="1">
              <a:defRPr/>
            </a:pPr>
            <a:r>
              <a:rPr lang="cs-CZ" sz="3100" cap="all" dirty="0" smtClean="0">
                <a:solidFill>
                  <a:srgbClr val="0000CC"/>
                </a:solidFill>
              </a:rPr>
              <a:t>Absolutní ukazatele </a:t>
            </a:r>
            <a:r>
              <a:rPr lang="cs-CZ" sz="3000" dirty="0" smtClean="0">
                <a:solidFill>
                  <a:srgbClr val="0000CC"/>
                </a:solidFill>
              </a:rPr>
              <a:t/>
            </a:r>
            <a:br>
              <a:rPr lang="cs-CZ" sz="3000" dirty="0" smtClean="0">
                <a:solidFill>
                  <a:srgbClr val="0000CC"/>
                </a:solidFill>
              </a:rPr>
            </a:br>
            <a:r>
              <a:rPr lang="cs-CZ" sz="3000" dirty="0" smtClean="0">
                <a:solidFill>
                  <a:srgbClr val="0000CC"/>
                </a:solidFill>
              </a:rPr>
              <a:t>   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323850" y="1052513"/>
          <a:ext cx="8712968" cy="5042659"/>
        </p:xfrm>
        <a:graphic>
          <a:graphicData uri="http://schemas.openxmlformats.org/drawingml/2006/table">
            <a:tbl>
              <a:tblPr/>
              <a:tblGrid>
                <a:gridCol w="2178242"/>
                <a:gridCol w="2178242"/>
                <a:gridCol w="2178242"/>
                <a:gridCol w="2178242"/>
              </a:tblGrid>
              <a:tr h="202679">
                <a:tc gridSpan="4">
                  <a:txBody>
                    <a:bodyPr/>
                    <a:lstStyle/>
                    <a:p>
                      <a:r>
                        <a:rPr lang="cs-CZ" sz="800" dirty="0"/>
                        <a:t>Pohyb obyvatel České republiky podle ČSÚ </a:t>
                      </a:r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356396">
                <a:tc>
                  <a:txBody>
                    <a:bodyPr/>
                    <a:lstStyle/>
                    <a:p>
                      <a:r>
                        <a:rPr lang="cs-CZ" sz="2000" b="1" dirty="0" smtClean="0"/>
                        <a:t>ukazatel</a:t>
                      </a:r>
                      <a:endParaRPr lang="cs-CZ" sz="200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/>
                        <a:t>1. pololetí </a:t>
                      </a:r>
                      <a:r>
                        <a:rPr lang="cs-CZ" sz="2000" b="1" dirty="0" smtClean="0"/>
                        <a:t>2012</a:t>
                      </a:r>
                      <a:endParaRPr lang="cs-CZ" sz="200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/>
                        <a:t>1. pololetí </a:t>
                      </a:r>
                      <a:r>
                        <a:rPr lang="cs-CZ" sz="2000" b="1" dirty="0" smtClean="0"/>
                        <a:t>2013</a:t>
                      </a:r>
                      <a:endParaRPr lang="cs-CZ" sz="200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 smtClean="0"/>
                        <a:t>rozdíl</a:t>
                      </a:r>
                      <a:endParaRPr lang="cs-CZ" sz="200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</a:tr>
              <a:tr h="356396">
                <a:tc>
                  <a:txBody>
                    <a:bodyPr/>
                    <a:lstStyle/>
                    <a:p>
                      <a:r>
                        <a:rPr lang="cs-CZ" sz="2000" b="0" dirty="0" smtClean="0"/>
                        <a:t>sňatky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18 </a:t>
                      </a:r>
                      <a:r>
                        <a:rPr lang="cs-CZ" sz="2000" b="0" dirty="0" smtClean="0"/>
                        <a:t>599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16 </a:t>
                      </a:r>
                      <a:r>
                        <a:rPr lang="cs-CZ" sz="2000" b="0" dirty="0" smtClean="0"/>
                        <a:t>618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-1 </a:t>
                      </a:r>
                      <a:r>
                        <a:rPr lang="cs-CZ" sz="2000" b="0" dirty="0" smtClean="0"/>
                        <a:t>981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</a:tr>
              <a:tr h="356396">
                <a:tc>
                  <a:txBody>
                    <a:bodyPr/>
                    <a:lstStyle/>
                    <a:p>
                      <a:r>
                        <a:rPr lang="cs-CZ" sz="2000" b="0" dirty="0" smtClean="0"/>
                        <a:t>rozvody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12 </a:t>
                      </a:r>
                      <a:r>
                        <a:rPr lang="cs-CZ" sz="2000" b="0" dirty="0" smtClean="0"/>
                        <a:t>954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14 </a:t>
                      </a:r>
                      <a:r>
                        <a:rPr lang="cs-CZ" sz="2000" b="0" dirty="0" smtClean="0"/>
                        <a:t>220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 1 </a:t>
                      </a:r>
                      <a:r>
                        <a:rPr lang="cs-CZ" sz="2000" b="0" dirty="0" smtClean="0"/>
                        <a:t>266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</a:tr>
              <a:tr h="356396">
                <a:tc>
                  <a:txBody>
                    <a:bodyPr/>
                    <a:lstStyle/>
                    <a:p>
                      <a:r>
                        <a:rPr lang="cs-CZ" sz="2000" b="0" dirty="0"/>
                        <a:t>živě </a:t>
                      </a:r>
                      <a:r>
                        <a:rPr lang="cs-CZ" sz="2000" b="0" dirty="0" smtClean="0"/>
                        <a:t>narození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53 </a:t>
                      </a:r>
                      <a:r>
                        <a:rPr lang="cs-CZ" sz="2000" b="0" dirty="0" smtClean="0"/>
                        <a:t>638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52 </a:t>
                      </a:r>
                      <a:r>
                        <a:rPr lang="cs-CZ" sz="2000" b="0" dirty="0" smtClean="0"/>
                        <a:t>001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-1 </a:t>
                      </a:r>
                      <a:r>
                        <a:rPr lang="cs-CZ" sz="2000" b="0" dirty="0" smtClean="0"/>
                        <a:t>637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</a:tr>
              <a:tr h="356396">
                <a:tc>
                  <a:txBody>
                    <a:bodyPr/>
                    <a:lstStyle/>
                    <a:p>
                      <a:r>
                        <a:rPr lang="cs-CZ" sz="2000" b="0" dirty="0"/>
                        <a:t>- </a:t>
                      </a:r>
                      <a:r>
                        <a:rPr lang="cs-CZ" sz="1600" b="0" dirty="0"/>
                        <a:t>z toho mimo </a:t>
                      </a:r>
                      <a:r>
                        <a:rPr lang="cs-CZ" sz="1600" b="0" dirty="0" smtClean="0"/>
                        <a:t>manž.</a:t>
                      </a:r>
                      <a:endParaRPr lang="cs-CZ" sz="16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23 </a:t>
                      </a:r>
                      <a:r>
                        <a:rPr lang="cs-CZ" sz="2000" b="0" dirty="0" smtClean="0"/>
                        <a:t>077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23 </a:t>
                      </a:r>
                      <a:r>
                        <a:rPr lang="cs-CZ" sz="2000" b="0" dirty="0" smtClean="0"/>
                        <a:t>240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 smtClean="0"/>
                        <a:t>163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</a:tr>
              <a:tr h="356396">
                <a:tc>
                  <a:txBody>
                    <a:bodyPr/>
                    <a:lstStyle/>
                    <a:p>
                      <a:r>
                        <a:rPr lang="cs-CZ" sz="2000" b="0" dirty="0" smtClean="0"/>
                        <a:t>zemřelí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55 </a:t>
                      </a:r>
                      <a:r>
                        <a:rPr lang="cs-CZ" sz="2000" b="0" dirty="0" smtClean="0"/>
                        <a:t>659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55 </a:t>
                      </a:r>
                      <a:r>
                        <a:rPr lang="cs-CZ" sz="2000" b="0" dirty="0" smtClean="0"/>
                        <a:t>811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 smtClean="0"/>
                        <a:t>152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</a:tr>
              <a:tr h="356396">
                <a:tc>
                  <a:txBody>
                    <a:bodyPr/>
                    <a:lstStyle/>
                    <a:p>
                      <a:r>
                        <a:rPr lang="cs-CZ" sz="2000" b="0" dirty="0" smtClean="0"/>
                        <a:t>potraty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19 </a:t>
                      </a:r>
                      <a:r>
                        <a:rPr lang="cs-CZ" sz="2000" b="0" dirty="0" smtClean="0"/>
                        <a:t>442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18 </a:t>
                      </a:r>
                      <a:r>
                        <a:rPr lang="cs-CZ" sz="2000" b="0" dirty="0" smtClean="0"/>
                        <a:t>798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-</a:t>
                      </a:r>
                      <a:r>
                        <a:rPr lang="cs-CZ" sz="2000" b="0" dirty="0" smtClean="0"/>
                        <a:t>644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</a:tr>
              <a:tr h="356396">
                <a:tc>
                  <a:txBody>
                    <a:bodyPr/>
                    <a:lstStyle/>
                    <a:p>
                      <a:r>
                        <a:rPr lang="cs-CZ" sz="2000" b="0" dirty="0" smtClean="0"/>
                        <a:t>přistěhovalí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9 </a:t>
                      </a:r>
                      <a:r>
                        <a:rPr lang="cs-CZ" sz="2000" b="0" dirty="0" smtClean="0"/>
                        <a:t>237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16 </a:t>
                      </a:r>
                      <a:r>
                        <a:rPr lang="cs-CZ" sz="2000" b="0" dirty="0" smtClean="0"/>
                        <a:t>121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6 </a:t>
                      </a:r>
                      <a:r>
                        <a:rPr lang="cs-CZ" sz="2000" b="0" dirty="0" smtClean="0"/>
                        <a:t>884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</a:tr>
              <a:tr h="356396">
                <a:tc>
                  <a:txBody>
                    <a:bodyPr/>
                    <a:lstStyle/>
                    <a:p>
                      <a:r>
                        <a:rPr lang="cs-CZ" sz="2000" b="0" dirty="0" smtClean="0"/>
                        <a:t>vystěhovalí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3 </a:t>
                      </a:r>
                      <a:r>
                        <a:rPr lang="cs-CZ" sz="2000" b="0" dirty="0" smtClean="0"/>
                        <a:t>375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15 </a:t>
                      </a:r>
                      <a:r>
                        <a:rPr lang="cs-CZ" sz="2000" b="0" dirty="0" smtClean="0"/>
                        <a:t>514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12 </a:t>
                      </a:r>
                      <a:r>
                        <a:rPr lang="cs-CZ" sz="2000" b="0" dirty="0" smtClean="0"/>
                        <a:t>139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</a:tr>
              <a:tr h="341535">
                <a:tc>
                  <a:txBody>
                    <a:bodyPr/>
                    <a:lstStyle/>
                    <a:p>
                      <a:r>
                        <a:rPr lang="cs-CZ" sz="2000" b="0" dirty="0" smtClean="0"/>
                        <a:t>přir. přírůstek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-2 </a:t>
                      </a:r>
                      <a:r>
                        <a:rPr lang="cs-CZ" sz="2000" b="0" dirty="0" smtClean="0"/>
                        <a:t>021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- 3 </a:t>
                      </a:r>
                      <a:r>
                        <a:rPr lang="cs-CZ" sz="2000" b="0" dirty="0" smtClean="0"/>
                        <a:t>810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-1 789 </a:t>
                      </a:r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</a:tr>
              <a:tr h="353941">
                <a:tc>
                  <a:txBody>
                    <a:bodyPr/>
                    <a:lstStyle/>
                    <a:p>
                      <a:r>
                        <a:rPr lang="cs-CZ" sz="2000" b="0" dirty="0" smtClean="0"/>
                        <a:t>přírůstek stěhov.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5 </a:t>
                      </a:r>
                      <a:r>
                        <a:rPr lang="cs-CZ" sz="2000" b="0" dirty="0" smtClean="0"/>
                        <a:t>862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 smtClean="0"/>
                        <a:t>607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-5 </a:t>
                      </a:r>
                      <a:r>
                        <a:rPr lang="cs-CZ" sz="2000" b="0" dirty="0" smtClean="0"/>
                        <a:t>255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</a:tr>
              <a:tr h="424729">
                <a:tc>
                  <a:txBody>
                    <a:bodyPr/>
                    <a:lstStyle/>
                    <a:p>
                      <a:r>
                        <a:rPr lang="cs-CZ" sz="2000" b="0" dirty="0" smtClean="0"/>
                        <a:t>celk. přírůstek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3 </a:t>
                      </a:r>
                      <a:r>
                        <a:rPr lang="cs-CZ" sz="2000" b="0" dirty="0" smtClean="0"/>
                        <a:t>841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-3 </a:t>
                      </a:r>
                      <a:r>
                        <a:rPr lang="cs-CZ" sz="2000" b="0" dirty="0" smtClean="0"/>
                        <a:t>203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-7 </a:t>
                      </a:r>
                      <a:r>
                        <a:rPr lang="cs-CZ" sz="2000" b="0" dirty="0" smtClean="0"/>
                        <a:t>044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</a:tr>
              <a:tr h="510114">
                <a:tc>
                  <a:txBody>
                    <a:bodyPr/>
                    <a:lstStyle/>
                    <a:p>
                      <a:r>
                        <a:rPr lang="cs-CZ" sz="2000" b="0" dirty="0"/>
                        <a:t>stav </a:t>
                      </a:r>
                      <a:r>
                        <a:rPr lang="cs-CZ" sz="2000" b="0" dirty="0" smtClean="0"/>
                        <a:t>obyv. </a:t>
                      </a:r>
                      <a:r>
                        <a:rPr lang="cs-CZ" sz="2000" b="0" dirty="0"/>
                        <a:t>k </a:t>
                      </a:r>
                      <a:r>
                        <a:rPr lang="cs-CZ" sz="2000" b="0" dirty="0" smtClean="0"/>
                        <a:t>1. 7.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10 509 </a:t>
                      </a:r>
                      <a:r>
                        <a:rPr lang="cs-CZ" sz="2000" b="0" dirty="0" smtClean="0"/>
                        <a:t>286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10 512 </a:t>
                      </a:r>
                      <a:r>
                        <a:rPr lang="cs-CZ" sz="2000" b="0" dirty="0" smtClean="0"/>
                        <a:t>922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0" dirty="0"/>
                        <a:t>3 </a:t>
                      </a:r>
                      <a:r>
                        <a:rPr lang="cs-CZ" sz="2000" b="0" dirty="0" smtClean="0"/>
                        <a:t>636</a:t>
                      </a:r>
                      <a:endParaRPr lang="cs-CZ" sz="2000" b="0" dirty="0"/>
                    </a:p>
                  </a:txBody>
                  <a:tcPr marL="38833" marR="38833" marT="19416" marB="1941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45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993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3003550"/>
            <a:ext cx="96837" cy="276225"/>
          </a:xfrm>
        </p:spPr>
        <p:txBody>
          <a:bodyPr wrap="none" lIns="47610" tIns="0" rIns="47610" bIns="0" anchor="ctr">
            <a:spAutoFit/>
          </a:bodyPr>
          <a:lstStyle/>
          <a:p>
            <a:pPr marL="0" indent="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sz="1800" smtClean="0"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404813"/>
            <a:ext cx="8642350" cy="935037"/>
          </a:xfrm>
        </p:spPr>
        <p:txBody>
          <a:bodyPr/>
          <a:lstStyle/>
          <a:p>
            <a:pPr eaLnBrk="1" hangingPunct="1">
              <a:defRPr/>
            </a:pPr>
            <a:r>
              <a:rPr lang="cs-CZ" sz="3100" cap="all" dirty="0" smtClean="0">
                <a:solidFill>
                  <a:srgbClr val="0000CC"/>
                </a:solidFill>
              </a:rPr>
              <a:t>relativní ukazatele </a:t>
            </a:r>
            <a:r>
              <a:rPr lang="cs-CZ" sz="3000" dirty="0" smtClean="0">
                <a:solidFill>
                  <a:srgbClr val="0000CC"/>
                </a:solidFill>
              </a:rPr>
              <a:t/>
            </a:r>
            <a:br>
              <a:rPr lang="cs-CZ" sz="3000" dirty="0" smtClean="0">
                <a:solidFill>
                  <a:srgbClr val="0000CC"/>
                </a:solidFill>
              </a:rPr>
            </a:br>
            <a:r>
              <a:rPr lang="cs-CZ" sz="3000" dirty="0" smtClean="0">
                <a:solidFill>
                  <a:srgbClr val="0000CC"/>
                </a:solidFill>
              </a:rPr>
              <a:t>   </a:t>
            </a:r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288" y="3003550"/>
            <a:ext cx="96837" cy="276225"/>
          </a:xfrm>
        </p:spPr>
        <p:txBody>
          <a:bodyPr wrap="none" lIns="47610" tIns="0" rIns="47610" bIns="0" anchor="ctr">
            <a:spAutoFit/>
          </a:bodyPr>
          <a:lstStyle/>
          <a:p>
            <a:pPr marL="0" indent="0"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sz="1800" smtClean="0">
              <a:cs typeface="Arial" charset="0"/>
            </a:endParaRPr>
          </a:p>
        </p:txBody>
      </p:sp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250825" y="1052513"/>
          <a:ext cx="7992889" cy="4902585"/>
        </p:xfrm>
        <a:graphic>
          <a:graphicData uri="http://schemas.openxmlformats.org/drawingml/2006/table">
            <a:tbl>
              <a:tblPr/>
              <a:tblGrid>
                <a:gridCol w="1583404"/>
                <a:gridCol w="468808"/>
                <a:gridCol w="560372"/>
                <a:gridCol w="468808"/>
                <a:gridCol w="468808"/>
                <a:gridCol w="468808"/>
                <a:gridCol w="644611"/>
                <a:gridCol w="629961"/>
                <a:gridCol w="560372"/>
                <a:gridCol w="498109"/>
                <a:gridCol w="498109"/>
                <a:gridCol w="586009"/>
                <a:gridCol w="556710"/>
              </a:tblGrid>
              <a:tr h="257107">
                <a:tc>
                  <a:txBody>
                    <a:bodyPr/>
                    <a:lstStyle/>
                    <a:p>
                      <a:pPr algn="l" fontAlgn="b"/>
                      <a:r>
                        <a:rPr lang="cs-CZ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Tab.1.2.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 rowSpan="2" gridSpan="12">
                  <a:txBody>
                    <a:bodyPr/>
                    <a:lstStyle/>
                    <a:p>
                      <a:pPr algn="l" fontAlgn="b"/>
                      <a:r>
                        <a:rPr lang="cs-CZ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Pohyb obyvatelstva (relativní údaje na 1000 obyvatel) podle oblastí, krajů a okresů </a:t>
                      </a:r>
                      <a:br>
                        <a:rPr lang="cs-CZ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 roce 2012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57107">
                <a:tc>
                  <a:txBody>
                    <a:bodyPr/>
                    <a:lstStyle/>
                    <a:p>
                      <a:pPr algn="l" fontAlgn="b"/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 gridSpan="1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57107">
                <a:tc>
                  <a:txBody>
                    <a:bodyPr/>
                    <a:lstStyle/>
                    <a:p>
                      <a:pPr algn="l" fontAlgn="b"/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 rowSpan="2" gridSpan="12">
                  <a:txBody>
                    <a:bodyPr/>
                    <a:lstStyle/>
                    <a:p>
                      <a:pPr algn="l" fontAlgn="b"/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Population and vital statistics (relative data per 1,000 inhabitants): by area, region and district; </a:t>
                      </a:r>
                      <a:b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US" sz="10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 year 2012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57107">
                <a:tc>
                  <a:txBody>
                    <a:bodyPr/>
                    <a:lstStyle/>
                    <a:p>
                      <a:pPr algn="l" fontAlgn="b"/>
                      <a:endParaRPr lang="cs-CZ" sz="10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 gridSpan="1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9830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CE"/>
                        </a:rPr>
                        <a:t>Oblast. kraj, okres</a:t>
                      </a:r>
                      <a:b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CE"/>
                        </a:rPr>
                      </a:b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CE"/>
                        </a:rPr>
                        <a:t/>
                      </a:r>
                      <a:b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CE"/>
                        </a:rPr>
                      </a:br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CE"/>
                        </a:rPr>
                        <a:t/>
                      </a:r>
                      <a:b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Arial CE"/>
                        </a:rPr>
                      </a:br>
                      <a:r>
                        <a:rPr lang="en-US" sz="800" b="0" i="1" u="none" strike="noStrike">
                          <a:solidFill>
                            <a:srgbClr val="000000"/>
                          </a:solidFill>
                          <a:effectLst/>
                          <a:latin typeface="Arial CE"/>
                        </a:rPr>
                        <a:t/>
                      </a:r>
                      <a:br>
                        <a:rPr lang="en-US" sz="800" b="0" i="1" u="none" strike="noStrike">
                          <a:solidFill>
                            <a:srgbClr val="000000"/>
                          </a:solidFill>
                          <a:effectLst/>
                          <a:latin typeface="Arial CE"/>
                        </a:rPr>
                      </a:br>
                      <a:r>
                        <a:rPr lang="en-US" sz="800" b="0" i="1" u="none" strike="noStrike">
                          <a:solidFill>
                            <a:srgbClr val="000000"/>
                          </a:solidFill>
                          <a:effectLst/>
                          <a:latin typeface="Arial CE"/>
                        </a:rPr>
                        <a:t> Area, region, district</a:t>
                      </a:r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Arial CE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Sňatky</a:t>
                      </a:r>
                      <a:b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/>
                      </a:r>
                      <a:b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/>
                      </a:r>
                      <a:br>
                        <a:rPr lang="cs-CZ" sz="8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Mar-</a:t>
                      </a:r>
                      <a:br>
                        <a:rPr lang="cs-CZ" sz="8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riages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Rozvody</a:t>
                      </a:r>
                      <a:b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/>
                      </a:r>
                      <a:b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/>
                      </a:r>
                      <a:b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/>
                      </a:r>
                      <a:br>
                        <a:rPr lang="cs-CZ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Divorces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Živě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/>
                      </a:r>
                      <a:b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naro</a:t>
                      </a:r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</a:t>
                      </a:r>
                      <a:b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US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zení</a:t>
                      </a:r>
                      <a:r>
                        <a:rPr lang="en-US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/>
                      </a:r>
                      <a:br>
                        <a:rPr lang="en-US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US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Live </a:t>
                      </a:r>
                      <a:br>
                        <a:rPr lang="en-US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US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births</a:t>
                      </a:r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Potraty</a:t>
                      </a:r>
                      <a:b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/>
                      </a:r>
                      <a:b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/>
                      </a:r>
                      <a:b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Abor</a:t>
                      </a:r>
                      <a:r>
                        <a:rPr lang="cs-CZ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</a:t>
                      </a:r>
                      <a:br>
                        <a:rPr lang="cs-CZ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tions</a:t>
                      </a:r>
                      <a:r>
                        <a:rPr lang="cs-CZ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Zemřelí</a:t>
                      </a:r>
                      <a:b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/>
                      </a:r>
                      <a:b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/>
                      </a:r>
                      <a:b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/>
                      </a:r>
                      <a:b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Deaths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Koje-</a:t>
                      </a:r>
                      <a:b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necká</a:t>
                      </a:r>
                      <a:b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úmrtnost *)</a:t>
                      </a:r>
                      <a:r>
                        <a:rPr lang="cs-CZ" sz="8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/>
                      </a:r>
                      <a:br>
                        <a:rPr lang="cs-CZ" sz="8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Infant </a:t>
                      </a:r>
                      <a:br>
                        <a:rPr lang="cs-CZ" sz="8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mortality</a:t>
                      </a:r>
                      <a:r>
                        <a:rPr lang="cs-CZ" sz="800" b="0" i="1" u="none" strike="noStrike" baseline="30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*)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Novoro-</a:t>
                      </a:r>
                      <a:b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zenecká</a:t>
                      </a:r>
                      <a:b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úmrtnost*)</a:t>
                      </a:r>
                      <a:r>
                        <a:rPr lang="cs-CZ" sz="8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/>
                      </a:r>
                      <a:br>
                        <a:rPr lang="cs-CZ" sz="8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Neonatal </a:t>
                      </a:r>
                      <a:br>
                        <a:rPr lang="cs-CZ" sz="8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mortality</a:t>
                      </a:r>
                      <a:r>
                        <a:rPr lang="cs-CZ" sz="800" b="0" i="1" u="none" strike="noStrike" baseline="300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*)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Přirozený</a:t>
                      </a:r>
                      <a:b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přírůstek</a:t>
                      </a:r>
                      <a:b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/>
                      </a:r>
                      <a:br>
                        <a:rPr lang="cs-CZ" sz="8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Natural </a:t>
                      </a:r>
                      <a:br>
                        <a:rPr lang="cs-CZ" sz="8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increase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Přistě</a:t>
                      </a:r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</a:t>
                      </a:r>
                      <a:b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hovalí</a:t>
                      </a:r>
                      <a: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/>
                      </a:r>
                      <a:br>
                        <a:rPr lang="cs-CZ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/>
                      </a:r>
                      <a:br>
                        <a:rPr lang="cs-CZ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Immi</a:t>
                      </a:r>
                      <a:r>
                        <a:rPr lang="cs-CZ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</a:t>
                      </a:r>
                      <a:br>
                        <a:rPr lang="cs-CZ" sz="8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grants</a:t>
                      </a:r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Vystě-</a:t>
                      </a:r>
                      <a:b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hovalí</a:t>
                      </a:r>
                      <a:b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/>
                      </a:r>
                      <a:br>
                        <a:rPr lang="cs-CZ" sz="8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Emi-</a:t>
                      </a:r>
                      <a:br>
                        <a:rPr lang="cs-CZ" sz="8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grants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Přírůstek</a:t>
                      </a:r>
                      <a:b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stěho-</a:t>
                      </a:r>
                      <a:b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váním</a:t>
                      </a:r>
                      <a:r>
                        <a:rPr lang="cs-CZ" sz="8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/>
                      </a:r>
                      <a:br>
                        <a:rPr lang="cs-CZ" sz="8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Net </a:t>
                      </a:r>
                      <a:br>
                        <a:rPr lang="cs-CZ" sz="8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migration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Celkový</a:t>
                      </a:r>
                      <a:b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přírůstek</a:t>
                      </a:r>
                      <a:br>
                        <a:rPr lang="cs-CZ" sz="8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/>
                      </a:r>
                      <a:br>
                        <a:rPr lang="cs-CZ" sz="8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Total </a:t>
                      </a:r>
                      <a:br>
                        <a:rPr lang="cs-CZ" sz="8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800" b="0" i="1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increase</a:t>
                      </a:r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</a:tr>
              <a:tr h="241983"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cs-CZ" sz="8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</a:tr>
              <a:tr h="423470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Česká republika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10,3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10,3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</a:tr>
              <a:tr h="665453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oblast </a:t>
                      </a:r>
                      <a:r>
                        <a:rPr lang="cs-CZ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(NUTS 2):</a:t>
                      </a:r>
                      <a:br>
                        <a:rPr lang="cs-CZ" sz="1400" b="0" i="1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Praha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11,4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10,0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25,9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23,2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</a:tr>
              <a:tr h="211735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Střední Čechy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11,2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9,9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20,2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11,8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8,4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9,7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</a:tr>
              <a:tr h="211735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Jihozápad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10,3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10,4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-0,1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5,9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</a:tr>
              <a:tr h="211735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Severozápad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9,8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10,6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-0,9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7,5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9,0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-1,5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-2,4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</a:tr>
              <a:tr h="211735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Severovýchod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10,2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10,4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-0,1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6,5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6,9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-0,5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-0,6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</a:tr>
              <a:tr h="211735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Jihovýchod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10,4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10,1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6,5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5,9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0,6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</a:tr>
              <a:tr h="211735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Střední Morava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9,6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10,4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-0,8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5,7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-1,1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-1,9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</a:tr>
              <a:tr h="211735">
                <a:tc>
                  <a:txBody>
                    <a:bodyPr/>
                    <a:lstStyle/>
                    <a:p>
                      <a:pPr algn="l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Moravskoslezsko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4,2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9,6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10,7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2,2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1,2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-1,1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3,6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5,7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-2,2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-3,3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3900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765175"/>
            <a:ext cx="8280400" cy="1008063"/>
          </a:xfrm>
        </p:spPr>
        <p:txBody>
          <a:bodyPr/>
          <a:lstStyle/>
          <a:p>
            <a:pPr indent="-552450" eaLnBrk="1" hangingPunct="1">
              <a:lnSpc>
                <a:spcPct val="120000"/>
              </a:lnSpc>
              <a:defRPr/>
            </a:pPr>
            <a:r>
              <a:rPr lang="cs-CZ" sz="3600" cap="all" dirty="0" smtClean="0">
                <a:solidFill>
                  <a:srgbClr val="0000CC"/>
                </a:solidFill>
              </a:rPr>
              <a:t>Rutinní zdravotnická statistika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960563"/>
            <a:ext cx="7696200" cy="4897437"/>
          </a:xfrm>
        </p:spPr>
        <p:txBody>
          <a:bodyPr/>
          <a:lstStyle/>
          <a:p>
            <a:pPr marL="0" lvl="1" indent="0" eaLnBrk="1" hangingPunct="1">
              <a:buClr>
                <a:schemeClr val="tx2"/>
              </a:buClr>
              <a:buSzTx/>
              <a:buFontTx/>
              <a:buNone/>
              <a:defRPr/>
            </a:pPr>
            <a:r>
              <a:rPr lang="cs-CZ" sz="2800" cap="all" dirty="0">
                <a:solidFill>
                  <a:srgbClr val="C00000"/>
                </a:solidFill>
                <a:latin typeface="+mj-lt"/>
              </a:rPr>
              <a:t>Okruhy </a:t>
            </a:r>
            <a:r>
              <a:rPr lang="cs-CZ" sz="2800" cap="all" dirty="0" smtClean="0">
                <a:solidFill>
                  <a:srgbClr val="C00000"/>
                </a:solidFill>
                <a:latin typeface="+mj-lt"/>
              </a:rPr>
              <a:t>informací:</a:t>
            </a:r>
          </a:p>
          <a:p>
            <a:pPr marL="990600" lvl="1" indent="-590550" eaLnBrk="1" hangingPunct="1">
              <a:buClr>
                <a:schemeClr val="tx2"/>
              </a:buClr>
              <a:buSzTx/>
              <a:buFont typeface="Wingdings" pitchFamily="2" charset="2"/>
              <a:buAutoNum type="arabicPeriod"/>
              <a:defRPr/>
            </a:pPr>
            <a:r>
              <a:rPr lang="cs-CZ" b="1" dirty="0" smtClean="0"/>
              <a:t>Obyvatelstvo</a:t>
            </a:r>
          </a:p>
          <a:p>
            <a:pPr marL="990600" lvl="1" indent="-590550" eaLnBrk="1" hangingPunct="1">
              <a:buClr>
                <a:schemeClr val="tx2"/>
              </a:buClr>
              <a:buSzTx/>
              <a:buFont typeface="Wingdings" pitchFamily="2" charset="2"/>
              <a:buAutoNum type="arabicPeriod"/>
              <a:defRPr/>
            </a:pPr>
            <a:r>
              <a:rPr lang="cs-CZ" b="1" dirty="0" smtClean="0"/>
              <a:t>Zdravotní stav </a:t>
            </a:r>
          </a:p>
          <a:p>
            <a:pPr marL="990600" lvl="1" indent="-590550" eaLnBrk="1" hangingPunct="1">
              <a:buClr>
                <a:schemeClr val="tx2"/>
              </a:buClr>
              <a:buSzTx/>
              <a:buFont typeface="Wingdings" pitchFamily="2" charset="2"/>
              <a:buAutoNum type="arabicPeriod"/>
              <a:defRPr/>
            </a:pPr>
            <a:r>
              <a:rPr lang="cs-CZ" b="1" dirty="0" smtClean="0"/>
              <a:t>Síť a činnost zdravotnických zařízení</a:t>
            </a:r>
          </a:p>
          <a:p>
            <a:pPr marL="990600" lvl="1" indent="-590550" eaLnBrk="1" hangingPunct="1">
              <a:buClr>
                <a:schemeClr val="tx2"/>
              </a:buClr>
              <a:buSzTx/>
              <a:buFont typeface="Wingdings" pitchFamily="2" charset="2"/>
              <a:buAutoNum type="arabicPeriod"/>
              <a:defRPr/>
            </a:pPr>
            <a:r>
              <a:rPr lang="cs-CZ" b="1" dirty="0" smtClean="0"/>
              <a:t>Pracovníci</a:t>
            </a:r>
            <a:r>
              <a:rPr lang="cs-CZ" dirty="0" smtClean="0"/>
              <a:t> </a:t>
            </a:r>
            <a:r>
              <a:rPr lang="cs-CZ" b="1" dirty="0" smtClean="0"/>
              <a:t>ve zdravotnictví</a:t>
            </a:r>
          </a:p>
          <a:p>
            <a:pPr marL="990600" lvl="1" indent="-590550" eaLnBrk="1" hangingPunct="1">
              <a:buClr>
                <a:schemeClr val="tx2"/>
              </a:buClr>
              <a:buSzTx/>
              <a:buFont typeface="Wingdings" pitchFamily="2" charset="2"/>
              <a:buAutoNum type="arabicPeriod"/>
              <a:defRPr/>
            </a:pPr>
            <a:r>
              <a:rPr lang="cs-CZ" b="1" dirty="0" smtClean="0"/>
              <a:t>Ekonomické </a:t>
            </a:r>
            <a:r>
              <a:rPr lang="cs-CZ" b="1" dirty="0"/>
              <a:t>údaje</a:t>
            </a:r>
          </a:p>
          <a:p>
            <a:pPr marL="400050" lvl="1" indent="0" eaLnBrk="1" hangingPunct="1">
              <a:buClr>
                <a:schemeClr val="tx2"/>
              </a:buClr>
              <a:buSzTx/>
              <a:buFontTx/>
              <a:buNone/>
              <a:defRPr/>
            </a:pPr>
            <a:endParaRPr lang="cs-CZ" b="1" dirty="0" smtClean="0"/>
          </a:p>
          <a:p>
            <a:pPr marL="590550" indent="-590550" eaLnBrk="1" hangingPunct="1">
              <a:buSzTx/>
              <a:buFont typeface="Wingdings" pitchFamily="2" charset="2"/>
              <a:buNone/>
              <a:defRPr/>
            </a:pPr>
            <a:endParaRPr lang="cs-CZ" dirty="0" smtClean="0"/>
          </a:p>
        </p:txBody>
      </p:sp>
      <p:sp>
        <p:nvSpPr>
          <p:cNvPr id="105475" name="Text Box 4"/>
          <p:cNvSpPr txBox="1">
            <a:spLocks noChangeArrowheads="1"/>
          </p:cNvSpPr>
          <p:nvPr/>
        </p:nvSpPr>
        <p:spPr bwMode="auto">
          <a:xfrm>
            <a:off x="-344488" y="46736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620713"/>
            <a:ext cx="8567737" cy="792162"/>
          </a:xfrm>
        </p:spPr>
        <p:txBody>
          <a:bodyPr/>
          <a:lstStyle/>
          <a:p>
            <a:pPr eaLnBrk="1" hangingPunct="1"/>
            <a:r>
              <a:rPr lang="cs-CZ" sz="3100" smtClean="0">
                <a:solidFill>
                  <a:srgbClr val="0000CC"/>
                </a:solidFill>
              </a:rPr>
              <a:t>ÚZIS a NZIS</a:t>
            </a:r>
            <a:br>
              <a:rPr lang="cs-CZ" sz="3100" smtClean="0">
                <a:solidFill>
                  <a:srgbClr val="0000CC"/>
                </a:solidFill>
              </a:rPr>
            </a:br>
            <a:r>
              <a:rPr lang="cs-CZ" sz="3100" smtClean="0">
                <a:solidFill>
                  <a:srgbClr val="0000CC"/>
                </a:solidFill>
              </a:rPr>
              <a:t>	</a:t>
            </a:r>
            <a:endParaRPr lang="cs-CZ" sz="2200" smtClean="0">
              <a:solidFill>
                <a:srgbClr val="0000CC"/>
              </a:solidFill>
            </a:endParaRPr>
          </a:p>
        </p:txBody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341438"/>
            <a:ext cx="8497887" cy="5040312"/>
          </a:xfrm>
        </p:spPr>
        <p:txBody>
          <a:bodyPr/>
          <a:lstStyle/>
          <a:p>
            <a:pPr eaLnBrk="1" hangingPunct="1">
              <a:defRPr/>
            </a:pPr>
            <a:r>
              <a:rPr lang="cs-CZ" sz="2800" b="1" dirty="0">
                <a:solidFill>
                  <a:srgbClr val="0000CC"/>
                </a:solidFill>
              </a:rPr>
              <a:t>Ústav zdravotnických informací a statistiky</a:t>
            </a:r>
            <a:endParaRPr lang="cs-CZ" sz="2800" b="1" dirty="0" smtClean="0"/>
          </a:p>
          <a:p>
            <a:pPr lvl="1" eaLnBrk="1" hangingPunct="1"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cs-CZ" sz="2100" dirty="0" smtClean="0"/>
              <a:t>Ministerstvo  </a:t>
            </a:r>
            <a:r>
              <a:rPr lang="cs-CZ" sz="2100" dirty="0"/>
              <a:t>zdravotnictví </a:t>
            </a:r>
            <a:r>
              <a:rPr lang="cs-CZ" sz="2100" dirty="0" smtClean="0"/>
              <a:t>ČR  </a:t>
            </a:r>
          </a:p>
          <a:p>
            <a:pPr lvl="1" eaLnBrk="1" hangingPunct="1"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cs-CZ" sz="2400" b="1" dirty="0" smtClean="0">
                <a:hlinkClick r:id="rId3"/>
              </a:rPr>
              <a:t>www.uzis.cz</a:t>
            </a:r>
            <a:r>
              <a:rPr lang="cs-CZ" sz="2400" dirty="0" smtClean="0"/>
              <a:t> </a:t>
            </a:r>
            <a:endParaRPr lang="cs-CZ" sz="2100" dirty="0" smtClean="0"/>
          </a:p>
          <a:p>
            <a:pPr lvl="1" eaLnBrk="1" hangingPunct="1"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cs-CZ" sz="24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hlinkClick r:id="rId4"/>
              </a:rPr>
              <a:t>www.nczisk.sk</a:t>
            </a:r>
            <a:endParaRPr lang="cs-CZ" sz="2400" b="1" dirty="0" smtClean="0">
              <a:solidFill>
                <a:schemeClr val="bg2"/>
              </a:solidFill>
            </a:endParaRPr>
          </a:p>
          <a:p>
            <a:pPr marL="114300" indent="0" eaLnBrk="1" hangingPunct="1">
              <a:buFont typeface="Wingdings" pitchFamily="2" charset="2"/>
              <a:buNone/>
              <a:defRPr/>
            </a:pPr>
            <a:endParaRPr lang="cs-CZ" sz="2600" b="1" dirty="0" smtClean="0">
              <a:solidFill>
                <a:srgbClr val="0000CC"/>
              </a:solidFill>
            </a:endParaRPr>
          </a:p>
          <a:p>
            <a:pPr marL="457200" eaLnBrk="1" hangingPunct="1">
              <a:defRPr/>
            </a:pPr>
            <a:r>
              <a:rPr lang="cs-CZ" sz="2800" b="1" dirty="0" smtClean="0">
                <a:solidFill>
                  <a:srgbClr val="0000CC"/>
                </a:solidFill>
              </a:rPr>
              <a:t>Národní zdravotnický informační systém</a:t>
            </a:r>
          </a:p>
          <a:p>
            <a:pPr marL="857250" lvl="1" eaLnBrk="1" hangingPunct="1">
              <a:buClr>
                <a:schemeClr val="tx1">
                  <a:lumMod val="75000"/>
                  <a:lumOff val="25000"/>
                </a:schemeClr>
              </a:buClr>
              <a:defRPr/>
            </a:pPr>
            <a:r>
              <a:rPr lang="cs-CZ" sz="2000" dirty="0" smtClean="0"/>
              <a:t>sběr </a:t>
            </a:r>
            <a:r>
              <a:rPr lang="cs-CZ" sz="2000" dirty="0"/>
              <a:t>a zpracování zdravotnických </a:t>
            </a:r>
            <a:r>
              <a:rPr lang="cs-CZ" sz="2000" dirty="0" smtClean="0"/>
              <a:t>informací </a:t>
            </a:r>
          </a:p>
          <a:p>
            <a:pPr marL="857250" lvl="1" eaLnBrk="1" hangingPunct="1">
              <a:buClrTx/>
              <a:defRPr/>
            </a:pPr>
            <a:r>
              <a:rPr lang="cs-CZ" sz="2000" dirty="0" smtClean="0"/>
              <a:t>vedení zdravotních registrů </a:t>
            </a:r>
          </a:p>
          <a:p>
            <a:pPr marL="857250" lvl="1" eaLnBrk="1" hangingPunct="1">
              <a:buClrTx/>
              <a:defRPr/>
            </a:pPr>
            <a:r>
              <a:rPr lang="cs-CZ" sz="2000" dirty="0" smtClean="0"/>
              <a:t>poskytování </a:t>
            </a:r>
            <a:r>
              <a:rPr lang="cs-CZ" sz="2000" dirty="0"/>
              <a:t>informací </a:t>
            </a:r>
            <a:endParaRPr lang="cs-CZ" sz="2000" dirty="0" smtClean="0"/>
          </a:p>
          <a:p>
            <a:pPr marL="857250" lvl="1" eaLnBrk="1" hangingPunct="1">
              <a:buClrTx/>
              <a:defRPr/>
            </a:pPr>
            <a:r>
              <a:rPr lang="cs-CZ" sz="2000" dirty="0" smtClean="0"/>
              <a:t>využívání informací</a:t>
            </a:r>
            <a:endParaRPr lang="cs-CZ" dirty="0" smtClean="0"/>
          </a:p>
        </p:txBody>
      </p:sp>
      <p:sp>
        <p:nvSpPr>
          <p:cNvPr id="107523" name="Obdélník 1"/>
          <p:cNvSpPr>
            <a:spLocks noChangeArrowheads="1"/>
          </p:cNvSpPr>
          <p:nvPr/>
        </p:nvSpPr>
        <p:spPr bwMode="auto">
          <a:xfrm>
            <a:off x="6659563" y="3141663"/>
            <a:ext cx="46037" cy="4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None/>
            </a:pPr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3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115888"/>
            <a:ext cx="7920037" cy="661987"/>
          </a:xfrm>
        </p:spPr>
        <p:txBody>
          <a:bodyPr/>
          <a:lstStyle/>
          <a:p>
            <a:pPr eaLnBrk="1" hangingPunct="1"/>
            <a:r>
              <a:rPr lang="cs-CZ" smtClean="0"/>
              <a:t/>
            </a:r>
            <a:br>
              <a:rPr lang="cs-CZ" smtClean="0"/>
            </a:br>
            <a:r>
              <a:rPr lang="cs-CZ" sz="3000" smtClean="0">
                <a:solidFill>
                  <a:srgbClr val="0000CC"/>
                </a:solidFill>
              </a:rPr>
              <a:t>NZIS: Registry a informační systémy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1"/>
          </p:nvPr>
        </p:nvSpPr>
        <p:spPr>
          <a:xfrm>
            <a:off x="611188" y="879475"/>
            <a:ext cx="4354512" cy="5976938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cs-CZ" sz="1600" b="1" dirty="0">
                <a:solidFill>
                  <a:srgbClr val="0000CC"/>
                </a:solidFill>
              </a:rPr>
              <a:t>ČSÚ </a:t>
            </a:r>
            <a:r>
              <a:rPr lang="cs-CZ" sz="1600" dirty="0">
                <a:hlinkClick r:id="rId3"/>
              </a:rPr>
              <a:t>www.czso.cz</a:t>
            </a:r>
            <a:r>
              <a:rPr lang="cs-CZ" sz="1600" dirty="0"/>
              <a:t>  (ŠÚ SR </a:t>
            </a:r>
            <a:r>
              <a:rPr lang="cs-CZ" sz="1600" dirty="0">
                <a:hlinkClick r:id="rId4"/>
              </a:rPr>
              <a:t>www.statistics.sk</a:t>
            </a:r>
            <a:r>
              <a:rPr lang="cs-CZ" sz="1600" dirty="0"/>
              <a:t>)</a:t>
            </a:r>
            <a:endParaRPr lang="cs-CZ" sz="1600" b="1" dirty="0">
              <a:solidFill>
                <a:srgbClr val="0000CC"/>
              </a:solidFill>
            </a:endParaRPr>
          </a:p>
          <a:p>
            <a:pPr eaLnBrk="1" hangingPunct="1">
              <a:defRPr/>
            </a:pPr>
            <a:r>
              <a:rPr lang="cs-CZ" sz="1600" b="1" dirty="0"/>
              <a:t>Informační systém Demografie</a:t>
            </a:r>
          </a:p>
          <a:p>
            <a:pPr eaLnBrk="1" hangingPunct="1">
              <a:defRPr/>
            </a:pPr>
            <a:r>
              <a:rPr lang="cs-CZ" sz="1600" b="1" dirty="0"/>
              <a:t>Informační systém Bilance obyvatel  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cs-CZ" sz="1600" b="1" dirty="0" smtClean="0">
              <a:solidFill>
                <a:srgbClr val="0000CC"/>
              </a:solidFill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cs-CZ" sz="1600" b="1" dirty="0" smtClean="0">
                <a:solidFill>
                  <a:srgbClr val="0000CC"/>
                </a:solidFill>
              </a:rPr>
              <a:t>Zdravotnictví (ÚZIS, SZÚ)</a:t>
            </a:r>
            <a:endParaRPr lang="cs-CZ" sz="1600" b="1" dirty="0">
              <a:solidFill>
                <a:srgbClr val="0000CC"/>
              </a:solidFill>
            </a:endParaRPr>
          </a:p>
          <a:p>
            <a:pPr eaLnBrk="1" hangingPunct="1">
              <a:defRPr/>
            </a:pPr>
            <a:r>
              <a:rPr lang="cs-CZ" sz="1600" b="1" dirty="0" smtClean="0"/>
              <a:t>NR </a:t>
            </a:r>
            <a:r>
              <a:rPr lang="cs-CZ" sz="1600" b="1" dirty="0"/>
              <a:t>hospitalizovaných</a:t>
            </a:r>
          </a:p>
          <a:p>
            <a:pPr eaLnBrk="1" hangingPunct="1">
              <a:defRPr/>
            </a:pPr>
            <a:r>
              <a:rPr lang="cs-CZ" sz="1600" b="1" dirty="0"/>
              <a:t>NR rodiček</a:t>
            </a:r>
          </a:p>
          <a:p>
            <a:pPr eaLnBrk="1" hangingPunct="1">
              <a:defRPr/>
            </a:pPr>
            <a:r>
              <a:rPr lang="cs-CZ" sz="1600" b="1" dirty="0"/>
              <a:t>NR novorozenců</a:t>
            </a:r>
          </a:p>
          <a:p>
            <a:pPr eaLnBrk="1" hangingPunct="1">
              <a:defRPr/>
            </a:pPr>
            <a:r>
              <a:rPr lang="cs-CZ" sz="1600" b="1" dirty="0"/>
              <a:t>NR vrozených vad</a:t>
            </a:r>
          </a:p>
          <a:p>
            <a:pPr eaLnBrk="1" hangingPunct="1">
              <a:defRPr/>
            </a:pPr>
            <a:r>
              <a:rPr lang="cs-CZ" sz="1600" b="1" dirty="0"/>
              <a:t>NR potratů</a:t>
            </a:r>
          </a:p>
          <a:p>
            <a:pPr eaLnBrk="1" hangingPunct="1">
              <a:defRPr/>
            </a:pPr>
            <a:r>
              <a:rPr lang="cs-CZ" sz="1600" b="1" dirty="0"/>
              <a:t>NR asistované reprodukce</a:t>
            </a:r>
          </a:p>
          <a:p>
            <a:pPr eaLnBrk="1" hangingPunct="1">
              <a:defRPr/>
            </a:pPr>
            <a:r>
              <a:rPr lang="cs-CZ" sz="1600" b="1" dirty="0" smtClean="0"/>
              <a:t>Národní </a:t>
            </a:r>
            <a:r>
              <a:rPr lang="cs-CZ" sz="1600" b="1" dirty="0"/>
              <a:t>onkologický registr</a:t>
            </a:r>
          </a:p>
          <a:p>
            <a:pPr eaLnBrk="1" hangingPunct="1">
              <a:defRPr/>
            </a:pPr>
            <a:r>
              <a:rPr lang="cs-CZ" sz="1600" b="1" dirty="0"/>
              <a:t>NR cévní chirurgie</a:t>
            </a:r>
          </a:p>
          <a:p>
            <a:pPr eaLnBrk="1" hangingPunct="1">
              <a:defRPr/>
            </a:pPr>
            <a:r>
              <a:rPr lang="cs-CZ" sz="1600" b="1" dirty="0"/>
              <a:t>Národní kardiochirurgický registr </a:t>
            </a:r>
            <a:endParaRPr lang="cs-CZ" sz="1600" b="1" dirty="0" smtClean="0"/>
          </a:p>
          <a:p>
            <a:pPr eaLnBrk="1" hangingPunct="1">
              <a:defRPr/>
            </a:pPr>
            <a:r>
              <a:rPr lang="cs-CZ" sz="1600" b="1" dirty="0"/>
              <a:t>NR nemocí z povolání </a:t>
            </a:r>
            <a:endParaRPr lang="cs-CZ" sz="1600" b="1" dirty="0" smtClean="0"/>
          </a:p>
          <a:p>
            <a:pPr eaLnBrk="1" hangingPunct="1">
              <a:defRPr/>
            </a:pPr>
            <a:r>
              <a:rPr lang="cs-CZ" sz="1600" b="1" dirty="0" smtClean="0"/>
              <a:t>NR </a:t>
            </a:r>
            <a:r>
              <a:rPr lang="cs-CZ" sz="1600" b="1" dirty="0"/>
              <a:t>kloubních náhrad</a:t>
            </a:r>
          </a:p>
          <a:p>
            <a:pPr eaLnBrk="1" hangingPunct="1">
              <a:defRPr/>
            </a:pPr>
            <a:r>
              <a:rPr lang="cs-CZ" sz="1600" b="1" dirty="0"/>
              <a:t>NR kardiovaskulárních </a:t>
            </a:r>
            <a:r>
              <a:rPr lang="cs-CZ" sz="1600" b="1" dirty="0" smtClean="0"/>
              <a:t>intervencí</a:t>
            </a:r>
          </a:p>
          <a:p>
            <a:pPr eaLnBrk="1" hangingPunct="1">
              <a:defRPr/>
            </a:pPr>
            <a:r>
              <a:rPr lang="cs-CZ" sz="1600" b="1" dirty="0" smtClean="0"/>
              <a:t>NR </a:t>
            </a:r>
            <a:r>
              <a:rPr lang="cs-CZ" sz="1600" b="1" dirty="0"/>
              <a:t>uživatelů lékařsky indikovaných substitučních </a:t>
            </a:r>
            <a:r>
              <a:rPr lang="cs-CZ" sz="1600" b="1" dirty="0" smtClean="0"/>
              <a:t>látek</a:t>
            </a:r>
          </a:p>
          <a:p>
            <a:pPr eaLnBrk="1" hangingPunct="1">
              <a:defRPr/>
            </a:pPr>
            <a:endParaRPr lang="cs-CZ" sz="1600" b="1" dirty="0" smtClean="0">
              <a:solidFill>
                <a:srgbClr val="00B0F0"/>
              </a:solidFill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cs-CZ" sz="1600" dirty="0"/>
          </a:p>
          <a:p>
            <a:pPr eaLnBrk="1" hangingPunct="1">
              <a:defRPr/>
            </a:pPr>
            <a:endParaRPr lang="cs-CZ" sz="1200" dirty="0"/>
          </a:p>
          <a:p>
            <a:pPr lvl="2" eaLnBrk="1" hangingPunct="1">
              <a:defRPr/>
            </a:pPr>
            <a:endParaRPr lang="cs-CZ" sz="1200" dirty="0"/>
          </a:p>
          <a:p>
            <a:pPr marL="914400" lvl="2" indent="0" eaLnBrk="1" hangingPunct="1">
              <a:buFontTx/>
              <a:buNone/>
              <a:defRPr/>
            </a:pPr>
            <a:endParaRPr lang="cs-CZ" sz="1200" dirty="0"/>
          </a:p>
          <a:p>
            <a:pPr lvl="2" eaLnBrk="1" hangingPunct="1">
              <a:defRPr/>
            </a:pPr>
            <a:endParaRPr lang="cs-CZ" sz="1200" dirty="0"/>
          </a:p>
          <a:p>
            <a:pPr>
              <a:defRPr/>
            </a:pPr>
            <a:endParaRPr lang="cs-CZ" dirty="0" smtClean="0"/>
          </a:p>
          <a:p>
            <a:pPr marL="0" indent="0">
              <a:buFont typeface="Wingdings" pitchFamily="2" charset="2"/>
              <a:buNone/>
              <a:defRPr/>
            </a:pP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4946650" y="765175"/>
            <a:ext cx="4167188" cy="5903913"/>
          </a:xfrm>
        </p:spPr>
        <p:txBody>
          <a:bodyPr/>
          <a:lstStyle/>
          <a:p>
            <a:pPr eaLnBrk="1" hangingPunct="1">
              <a:defRPr/>
            </a:pPr>
            <a:endParaRPr lang="cs-CZ" sz="1600" b="1" dirty="0" smtClean="0">
              <a:solidFill>
                <a:srgbClr val="00B0F0"/>
              </a:solidFill>
            </a:endParaRPr>
          </a:p>
          <a:p>
            <a:pPr eaLnBrk="1" hangingPunct="1">
              <a:defRPr/>
            </a:pPr>
            <a:r>
              <a:rPr lang="cs-CZ" sz="1600" b="1" dirty="0" smtClean="0"/>
              <a:t>Informační </a:t>
            </a:r>
            <a:r>
              <a:rPr lang="cs-CZ" sz="1600" b="1" dirty="0"/>
              <a:t>systém Infekční nemoci  </a:t>
            </a:r>
          </a:p>
          <a:p>
            <a:pPr eaLnBrk="1" hangingPunct="1">
              <a:defRPr/>
            </a:pPr>
            <a:r>
              <a:rPr lang="cs-CZ" sz="1600" b="1" dirty="0"/>
              <a:t>Registr tuberkulózy </a:t>
            </a:r>
          </a:p>
          <a:p>
            <a:pPr eaLnBrk="1" hangingPunct="1">
              <a:defRPr/>
            </a:pPr>
            <a:r>
              <a:rPr lang="cs-CZ" sz="1600" b="1" dirty="0"/>
              <a:t>Registr pohlavních nemocí 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cs-CZ" sz="1600" b="1" dirty="0" smtClean="0"/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cs-CZ" sz="1600" b="1" dirty="0">
                <a:solidFill>
                  <a:srgbClr val="0000CC"/>
                </a:solidFill>
              </a:rPr>
              <a:t>ČSSZ</a:t>
            </a:r>
          </a:p>
          <a:p>
            <a:pPr eaLnBrk="1" hangingPunct="1">
              <a:defRPr/>
            </a:pPr>
            <a:r>
              <a:rPr lang="cs-CZ" sz="1600" b="1" dirty="0"/>
              <a:t>Informační systém Pracovní neschopnost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cs-CZ" sz="1600" dirty="0"/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cs-CZ" sz="1600" b="1" dirty="0">
                <a:solidFill>
                  <a:srgbClr val="0000CC"/>
                </a:solidFill>
              </a:rPr>
              <a:t>Zdravotnictví (ÚZIS, </a:t>
            </a:r>
            <a:r>
              <a:rPr lang="cs-CZ" sz="1600" b="1" dirty="0" smtClean="0">
                <a:solidFill>
                  <a:srgbClr val="0000CC"/>
                </a:solidFill>
              </a:rPr>
              <a:t>NCONZO, ZP)</a:t>
            </a:r>
            <a:r>
              <a:rPr lang="cs-CZ" sz="1600" dirty="0" smtClean="0"/>
              <a:t>                       </a:t>
            </a:r>
            <a:endParaRPr lang="cs-CZ" sz="1600" dirty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1600" b="1" dirty="0" smtClean="0"/>
              <a:t>Registr zdravotnických zařízení</a:t>
            </a:r>
            <a:endParaRPr lang="cs-CZ" sz="1600" b="1" dirty="0"/>
          </a:p>
          <a:p>
            <a:pPr eaLnBrk="1" hangingPunct="1">
              <a:defRPr/>
            </a:pPr>
            <a:r>
              <a:rPr lang="cs-CZ" sz="1600" b="1" dirty="0" smtClean="0"/>
              <a:t>Registr ekonomických výkazů</a:t>
            </a:r>
          </a:p>
          <a:p>
            <a:pPr eaLnBrk="1" hangingPunct="1">
              <a:defRPr/>
            </a:pPr>
            <a:r>
              <a:rPr lang="cs-CZ" sz="1600" b="1" dirty="0"/>
              <a:t>Registr lékařů, zubních lékařů a farmaceutů</a:t>
            </a:r>
          </a:p>
          <a:p>
            <a:pPr eaLnBrk="1" hangingPunct="1">
              <a:defRPr/>
            </a:pPr>
            <a:r>
              <a:rPr lang="cs-CZ" sz="1600" b="1" dirty="0" smtClean="0"/>
              <a:t>Registr zdravotnických pracovníků způsobilých k výkonu zdravotnického povolání bez odborného dohledu (NCONZO)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cs-CZ" sz="1600" b="1" dirty="0" smtClean="0">
              <a:solidFill>
                <a:srgbClr val="0000CC"/>
              </a:solidFill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cs-CZ" sz="1600" b="1" dirty="0" smtClean="0">
                <a:solidFill>
                  <a:srgbClr val="0000CC"/>
                </a:solidFill>
              </a:rPr>
              <a:t>Další zdroje: </a:t>
            </a:r>
            <a:r>
              <a:rPr lang="cs-CZ" sz="1600" b="1" dirty="0" smtClean="0"/>
              <a:t>MŠMT, MPSV, MF, ZP</a:t>
            </a:r>
            <a:endParaRPr lang="cs-CZ" sz="1600" b="1" dirty="0"/>
          </a:p>
          <a:p>
            <a:pPr lvl="3" eaLnBrk="1" hangingPunct="1">
              <a:defRPr/>
            </a:pPr>
            <a:endParaRPr lang="cs-CZ" sz="1600" dirty="0"/>
          </a:p>
          <a:p>
            <a:pPr marL="0" indent="0">
              <a:buFont typeface="Wingdings" pitchFamily="2" charset="2"/>
              <a:buNone/>
              <a:defRPr/>
            </a:pPr>
            <a:endParaRPr lang="cs-CZ" dirty="0"/>
          </a:p>
        </p:txBody>
      </p:sp>
      <p:sp>
        <p:nvSpPr>
          <p:cNvPr id="109572" name="Oválný popisek 3"/>
          <p:cNvSpPr>
            <a:spLocks noChangeArrowheads="1"/>
          </p:cNvSpPr>
          <p:nvPr/>
        </p:nvSpPr>
        <p:spPr bwMode="auto">
          <a:xfrm>
            <a:off x="8459788" y="4581525"/>
            <a:ext cx="914400" cy="612775"/>
          </a:xfrm>
          <a:prstGeom prst="wedgeEllipseCallout">
            <a:avLst>
              <a:gd name="adj1" fmla="val -20833"/>
              <a:gd name="adj2" fmla="val 625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None/>
            </a:pPr>
            <a:endParaRPr lang="cs-CZ"/>
          </a:p>
        </p:txBody>
      </p:sp>
      <p:sp>
        <p:nvSpPr>
          <p:cNvPr id="109573" name="Obláček 5"/>
          <p:cNvSpPr>
            <a:spLocks noChangeArrowheads="1"/>
          </p:cNvSpPr>
          <p:nvPr/>
        </p:nvSpPr>
        <p:spPr bwMode="auto">
          <a:xfrm>
            <a:off x="7812088" y="4221163"/>
            <a:ext cx="914400" cy="828675"/>
          </a:xfrm>
          <a:prstGeom prst="cloudCallout">
            <a:avLst>
              <a:gd name="adj1" fmla="val -20833"/>
              <a:gd name="adj2" fmla="val 62500"/>
            </a:avLst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None/>
            </a:pPr>
            <a:endParaRPr lang="cs-CZ"/>
          </a:p>
        </p:txBody>
      </p:sp>
      <p:sp>
        <p:nvSpPr>
          <p:cNvPr id="109574" name="Obdélník 3"/>
          <p:cNvSpPr>
            <a:spLocks noChangeArrowheads="1"/>
          </p:cNvSpPr>
          <p:nvPr/>
        </p:nvSpPr>
        <p:spPr bwMode="auto">
          <a:xfrm>
            <a:off x="2268538" y="1916113"/>
            <a:ext cx="44450" cy="4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None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2"/>
          <p:cNvSpPr>
            <a:spLocks noGrp="1"/>
          </p:cNvSpPr>
          <p:nvPr>
            <p:ph type="title"/>
          </p:nvPr>
        </p:nvSpPr>
        <p:spPr>
          <a:xfrm>
            <a:off x="323850" y="404813"/>
            <a:ext cx="7983538" cy="863600"/>
          </a:xfrm>
        </p:spPr>
        <p:txBody>
          <a:bodyPr/>
          <a:lstStyle/>
          <a:p>
            <a:pPr>
              <a:defRPr/>
            </a:pPr>
            <a:r>
              <a:rPr lang="cs-CZ" sz="3200" cap="all" dirty="0" smtClean="0">
                <a:solidFill>
                  <a:srgbClr val="0000CC"/>
                </a:solidFill>
              </a:rPr>
              <a:t>Publikace údajů ze  zdravotnické statistiky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323850" y="1484313"/>
            <a:ext cx="8640763" cy="5976937"/>
          </a:xfrm>
        </p:spPr>
        <p:txBody>
          <a:bodyPr/>
          <a:lstStyle/>
          <a:p>
            <a:pPr marL="0" indent="0" eaLnBrk="1" hangingPunct="1">
              <a:spcAft>
                <a:spcPts val="0"/>
              </a:spcAft>
              <a:buClr>
                <a:schemeClr val="tx2"/>
              </a:buClr>
              <a:buFont typeface="Wingdings" pitchFamily="2" charset="2"/>
              <a:buNone/>
              <a:defRPr/>
            </a:pPr>
            <a:r>
              <a:rPr lang="cs-CZ" sz="2400" b="1" dirty="0">
                <a:solidFill>
                  <a:srgbClr val="92D050"/>
                </a:solidFill>
                <a:latin typeface="+mj-lt"/>
                <a:hlinkClick r:id="rId3"/>
              </a:rPr>
              <a:t>Zdravotnická ročenka ČR</a:t>
            </a:r>
            <a:endParaRPr lang="cs-CZ" sz="2400" dirty="0" smtClean="0">
              <a:solidFill>
                <a:srgbClr val="92D050"/>
              </a:solidFill>
              <a:latin typeface="+mj-lt"/>
            </a:endParaRPr>
          </a:p>
          <a:p>
            <a:pPr lvl="1" eaLnBrk="1" hangingPunct="1">
              <a:spcAft>
                <a:spcPts val="0"/>
              </a:spcAft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cs-CZ" sz="2400" dirty="0" smtClean="0"/>
              <a:t>Souhrnná publikace, obsahuje 7 kapitol</a:t>
            </a:r>
          </a:p>
          <a:p>
            <a:pPr lvl="1">
              <a:spcAft>
                <a:spcPts val="800"/>
              </a:spcAft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cs-CZ" sz="2400" dirty="0" smtClean="0"/>
              <a:t>Vychází </a:t>
            </a:r>
            <a:r>
              <a:rPr lang="cs-CZ" sz="2400" dirty="0"/>
              <a:t>každoročně od r. 1960</a:t>
            </a:r>
          </a:p>
          <a:p>
            <a:pPr lvl="1">
              <a:spcAft>
                <a:spcPts val="1200"/>
              </a:spcAft>
              <a:buClr>
                <a:schemeClr val="tx2"/>
              </a:buClr>
              <a:buFont typeface="Arial" pitchFamily="34" charset="0"/>
              <a:buChar char="•"/>
              <a:defRPr/>
            </a:pPr>
            <a:r>
              <a:rPr lang="cs-CZ" sz="2400" dirty="0"/>
              <a:t>Od r. 2006 ročenky pro jednotlivé </a:t>
            </a:r>
            <a:r>
              <a:rPr lang="cs-CZ" sz="2400" dirty="0" smtClean="0"/>
              <a:t>kraje</a:t>
            </a:r>
          </a:p>
          <a:p>
            <a:pPr marL="0" indent="0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cs-CZ" sz="2400" b="1" dirty="0" smtClean="0">
                <a:latin typeface="+mj-lt"/>
                <a:hlinkClick r:id="rId4"/>
              </a:rPr>
              <a:t>Zdravotnická statistika</a:t>
            </a:r>
            <a:endParaRPr lang="cs-CZ" sz="2400" b="1" dirty="0" smtClean="0">
              <a:latin typeface="+mj-lt"/>
            </a:endParaRPr>
          </a:p>
          <a:p>
            <a:pPr marL="742950" lvl="2" indent="-342900">
              <a:spcAft>
                <a:spcPts val="1200"/>
              </a:spcAft>
              <a:buClr>
                <a:schemeClr val="tx2"/>
              </a:buClr>
              <a:defRPr/>
            </a:pPr>
            <a:r>
              <a:rPr lang="cs-CZ" sz="2400" dirty="0" smtClean="0"/>
              <a:t>monotematické publikace (např.: Zemřelí, Narození a zemřelí do 1 roku, Péče o nemocné cukrovkou, Potraty, Infekční nemoci, Hospitalizovaní).</a:t>
            </a:r>
            <a:endParaRPr lang="cs-CZ" sz="2400" dirty="0"/>
          </a:p>
          <a:p>
            <a:pPr marL="0" indent="0" eaLnBrk="1" hangingPunct="1">
              <a:spcAft>
                <a:spcPts val="0"/>
              </a:spcAft>
              <a:buClr>
                <a:schemeClr val="tx2"/>
              </a:buClr>
              <a:buFont typeface="Wingdings" pitchFamily="2" charset="2"/>
              <a:buNone/>
              <a:defRPr/>
            </a:pPr>
            <a:r>
              <a:rPr lang="cs-CZ" sz="2400" b="1" dirty="0" smtClean="0">
                <a:solidFill>
                  <a:srgbClr val="FF0000"/>
                </a:solidFill>
              </a:rPr>
              <a:t>Databáze</a:t>
            </a:r>
          </a:p>
          <a:p>
            <a:pPr lvl="1" eaLnBrk="1" hangingPunct="1">
              <a:spcAft>
                <a:spcPts val="0"/>
              </a:spcAft>
              <a:buClr>
                <a:schemeClr val="tx2"/>
              </a:buClr>
              <a:defRPr/>
            </a:pPr>
            <a:r>
              <a:rPr lang="cs-CZ" sz="2400" b="1" dirty="0" smtClean="0"/>
              <a:t>WHO, Eurostat, OECD, World Bank, OSN</a:t>
            </a:r>
            <a:endParaRPr lang="cs-CZ" sz="2400" b="1" dirty="0"/>
          </a:p>
          <a:p>
            <a:pPr lvl="1">
              <a:spcAft>
                <a:spcPts val="800"/>
              </a:spcAft>
              <a:buClr>
                <a:schemeClr val="tx1">
                  <a:lumMod val="50000"/>
                  <a:lumOff val="50000"/>
                </a:schemeClr>
              </a:buClr>
              <a:buFont typeface="Arial" pitchFamily="34" charset="0"/>
              <a:buChar char="•"/>
              <a:defRPr/>
            </a:pPr>
            <a:endParaRPr lang="cs-CZ" sz="19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650" y="1557338"/>
            <a:ext cx="7772400" cy="1362075"/>
          </a:xfrm>
        </p:spPr>
        <p:txBody>
          <a:bodyPr/>
          <a:lstStyle/>
          <a:p>
            <a:pPr marL="571500" indent="-571500">
              <a:buClr>
                <a:srgbClr val="FF0000"/>
              </a:buClr>
              <a:buFont typeface="+mj-lt"/>
              <a:buAutoNum type="romanUcPeriod" startAt="2"/>
              <a:defRPr/>
            </a:pPr>
            <a:r>
              <a:rPr lang="cs-CZ" sz="3200" dirty="0" smtClean="0">
                <a:solidFill>
                  <a:srgbClr val="0000CC"/>
                </a:solidFill>
              </a:rPr>
              <a:t>Dílčí Statistiky </a:t>
            </a:r>
            <a:r>
              <a:rPr lang="cs-CZ" sz="3200" dirty="0">
                <a:solidFill>
                  <a:srgbClr val="0000CC"/>
                </a:solidFill>
              </a:rPr>
              <a:t>využívané ke studiu zdravotního stavu populace</a:t>
            </a:r>
          </a:p>
        </p:txBody>
      </p:sp>
      <p:sp>
        <p:nvSpPr>
          <p:cNvPr id="113666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646238"/>
            <a:ext cx="7840663" cy="6054725"/>
          </a:xfrm>
        </p:spPr>
        <p:txBody>
          <a:bodyPr/>
          <a:lstStyle/>
          <a:p>
            <a:pPr marL="990600" lvl="1" indent="-590550" eaLnBrk="1" hangingPunct="1">
              <a:buClr>
                <a:schemeClr val="tx2"/>
              </a:buClr>
              <a:buSzTx/>
              <a:buFont typeface="Wingdings" pitchFamily="2" charset="2"/>
              <a:buAutoNum type="arabicPeriod"/>
              <a:defRPr/>
            </a:pPr>
            <a:endParaRPr lang="cs-CZ" b="1" dirty="0" smtClean="0"/>
          </a:p>
          <a:p>
            <a:pPr marL="990600" lvl="1" indent="-590550" eaLnBrk="1" hangingPunct="1">
              <a:buClr>
                <a:schemeClr val="tx2"/>
              </a:buClr>
              <a:buSzTx/>
              <a:buFont typeface="Wingdings" pitchFamily="2" charset="2"/>
              <a:buAutoNum type="arabicPeriod"/>
              <a:defRPr/>
            </a:pPr>
            <a:r>
              <a:rPr lang="cs-CZ" b="1" dirty="0" smtClean="0">
                <a:solidFill>
                  <a:srgbClr val="C00000"/>
                </a:solidFill>
                <a:latin typeface="+mj-lt"/>
              </a:rPr>
              <a:t>Obyvatelstvo</a:t>
            </a:r>
            <a:endParaRPr lang="cs-CZ" b="1" dirty="0">
              <a:solidFill>
                <a:srgbClr val="C00000"/>
              </a:solidFill>
              <a:latin typeface="+mj-lt"/>
            </a:endParaRPr>
          </a:p>
          <a:p>
            <a:pPr marL="990600" lvl="1" indent="-590550" eaLnBrk="1" hangingPunct="1">
              <a:buClr>
                <a:schemeClr val="tx2"/>
              </a:buClr>
              <a:buSzTx/>
              <a:buFont typeface="Wingdings" pitchFamily="2" charset="2"/>
              <a:buAutoNum type="arabicPeriod"/>
              <a:defRPr/>
            </a:pPr>
            <a:r>
              <a:rPr lang="cs-CZ" b="1" dirty="0">
                <a:solidFill>
                  <a:srgbClr val="C00000"/>
                </a:solidFill>
                <a:latin typeface="+mj-lt"/>
              </a:rPr>
              <a:t>Zdravotní stav </a:t>
            </a:r>
          </a:p>
          <a:p>
            <a:pPr marL="990600" lvl="1" indent="-590550" eaLnBrk="1" hangingPunct="1">
              <a:buClr>
                <a:schemeClr val="tx2"/>
              </a:buClr>
              <a:buSzTx/>
              <a:buFont typeface="Wingdings" pitchFamily="2" charset="2"/>
              <a:buAutoNum type="arabicPeriod"/>
              <a:defRPr/>
            </a:pPr>
            <a:r>
              <a:rPr lang="cs-CZ" b="1" dirty="0"/>
              <a:t>Síť a činnost zdravotnických zařízení</a:t>
            </a:r>
          </a:p>
          <a:p>
            <a:pPr marL="990600" lvl="1" indent="-590550" eaLnBrk="1" hangingPunct="1">
              <a:buClr>
                <a:schemeClr val="tx2"/>
              </a:buClr>
              <a:buSzTx/>
              <a:buFont typeface="Wingdings" pitchFamily="2" charset="2"/>
              <a:buAutoNum type="arabicPeriod"/>
              <a:defRPr/>
            </a:pPr>
            <a:r>
              <a:rPr lang="cs-CZ" b="1" dirty="0"/>
              <a:t>Pracovníci</a:t>
            </a:r>
            <a:r>
              <a:rPr lang="cs-CZ" dirty="0"/>
              <a:t> </a:t>
            </a:r>
            <a:r>
              <a:rPr lang="cs-CZ" b="1" dirty="0"/>
              <a:t>ve zdravotnictví</a:t>
            </a:r>
          </a:p>
          <a:p>
            <a:pPr marL="990600" lvl="1" indent="-590550" eaLnBrk="1" hangingPunct="1">
              <a:buClr>
                <a:schemeClr val="tx2"/>
              </a:buClr>
              <a:buSzTx/>
              <a:buFont typeface="Wingdings" pitchFamily="2" charset="2"/>
              <a:buAutoNum type="arabicPeriod"/>
              <a:defRPr/>
            </a:pPr>
            <a:r>
              <a:rPr lang="cs-CZ" b="1" dirty="0"/>
              <a:t>Ekonomické údaje</a:t>
            </a:r>
          </a:p>
        </p:txBody>
      </p:sp>
      <p:sp>
        <p:nvSpPr>
          <p:cNvPr id="115714" name="Text Box 4"/>
          <p:cNvSpPr txBox="1">
            <a:spLocks noChangeArrowheads="1"/>
          </p:cNvSpPr>
          <p:nvPr/>
        </p:nvSpPr>
        <p:spPr bwMode="auto">
          <a:xfrm>
            <a:off x="-344488" y="46736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3891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333375"/>
            <a:ext cx="8497888" cy="1143000"/>
          </a:xfrm>
        </p:spPr>
        <p:txBody>
          <a:bodyPr/>
          <a:lstStyle/>
          <a:p>
            <a:pPr indent="-552450" eaLnBrk="1" hangingPunct="1">
              <a:lnSpc>
                <a:spcPct val="80000"/>
              </a:lnSpc>
              <a:defRPr/>
            </a:pPr>
            <a:r>
              <a:rPr lang="cs-CZ" sz="3200" cap="all" dirty="0" smtClean="0">
                <a:solidFill>
                  <a:srgbClr val="0000CC"/>
                </a:solidFill>
              </a:rPr>
              <a:t>Ukazatele pro hodnocení   </a:t>
            </a:r>
            <a:br>
              <a:rPr lang="cs-CZ" sz="3200" cap="all" dirty="0" smtClean="0">
                <a:solidFill>
                  <a:srgbClr val="0000CC"/>
                </a:solidFill>
              </a:rPr>
            </a:br>
            <a:r>
              <a:rPr lang="cs-CZ" sz="3200" cap="all" dirty="0" smtClean="0">
                <a:solidFill>
                  <a:srgbClr val="0000CC"/>
                </a:solidFill>
              </a:rPr>
              <a:t>zdravotního stavu</a:t>
            </a:r>
          </a:p>
        </p:txBody>
      </p:sp>
      <p:sp>
        <p:nvSpPr>
          <p:cNvPr id="115716" name="Zahnutá šipka doleva 5"/>
          <p:cNvSpPr>
            <a:spLocks noChangeArrowheads="1"/>
          </p:cNvSpPr>
          <p:nvPr/>
        </p:nvSpPr>
        <p:spPr bwMode="auto">
          <a:xfrm>
            <a:off x="5219700" y="3068638"/>
            <a:ext cx="215900" cy="2232025"/>
          </a:xfrm>
          <a:prstGeom prst="curvedLeftArrow">
            <a:avLst>
              <a:gd name="adj1" fmla="val 25032"/>
              <a:gd name="adj2" fmla="val 50016"/>
              <a:gd name="adj3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None/>
            </a:pPr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63713" y="1268413"/>
            <a:ext cx="7840662" cy="6054725"/>
          </a:xfrm>
        </p:spPr>
        <p:txBody>
          <a:bodyPr/>
          <a:lstStyle/>
          <a:p>
            <a:pPr marL="0" indent="0" eaLnBrk="1" hangingPunct="1">
              <a:buClr>
                <a:schemeClr val="tx2"/>
              </a:buClr>
              <a:buSzTx/>
              <a:buFont typeface="Wingdings" pitchFamily="2" charset="2"/>
              <a:buNone/>
              <a:defRPr/>
            </a:pPr>
            <a:endParaRPr lang="cs-CZ" b="1" dirty="0" smtClean="0">
              <a:solidFill>
                <a:srgbClr val="0000CC"/>
              </a:solidFill>
            </a:endParaRPr>
          </a:p>
          <a:p>
            <a:pPr marL="0" indent="0" eaLnBrk="1" hangingPunct="1">
              <a:buClr>
                <a:schemeClr val="tx2"/>
              </a:buClr>
              <a:buSzTx/>
              <a:buFont typeface="Wingdings" pitchFamily="2" charset="2"/>
              <a:buNone/>
              <a:defRPr/>
            </a:pPr>
            <a:r>
              <a:rPr lang="cs-CZ" b="1" dirty="0" smtClean="0">
                <a:solidFill>
                  <a:srgbClr val="FF0000"/>
                </a:solidFill>
              </a:rPr>
              <a:t>    </a:t>
            </a:r>
            <a:r>
              <a:rPr lang="cs-CZ" b="1" dirty="0" smtClean="0">
                <a:solidFill>
                  <a:srgbClr val="C00000"/>
                </a:solidFill>
              </a:rPr>
              <a:t>Demografická statistika</a:t>
            </a:r>
          </a:p>
          <a:p>
            <a:pPr marL="0" indent="0" eaLnBrk="1" hangingPunct="1">
              <a:buClr>
                <a:schemeClr val="tx2"/>
              </a:buClr>
              <a:buSzTx/>
              <a:buFont typeface="Wingdings" pitchFamily="2" charset="2"/>
              <a:buNone/>
              <a:defRPr/>
            </a:pPr>
            <a:r>
              <a:rPr lang="cs-CZ" sz="3200" b="1" dirty="0" smtClean="0">
                <a:solidFill>
                  <a:schemeClr val="tx2"/>
                </a:solidFill>
              </a:rPr>
              <a:t>	</a:t>
            </a:r>
            <a:r>
              <a:rPr lang="cs-CZ" sz="2400" b="1" dirty="0" smtClean="0"/>
              <a:t>A</a:t>
            </a:r>
            <a:r>
              <a:rPr lang="cs-CZ" sz="2400" b="1" dirty="0"/>
              <a:t>: </a:t>
            </a:r>
            <a:r>
              <a:rPr lang="cs-CZ" sz="2400" b="1" dirty="0" smtClean="0"/>
              <a:t>Velikost a složení populace</a:t>
            </a:r>
            <a:endParaRPr lang="cs-CZ" sz="2400" b="1" dirty="0"/>
          </a:p>
          <a:p>
            <a:pPr marL="0" indent="0" eaLnBrk="1" hangingPunct="1">
              <a:buSzTx/>
              <a:buFont typeface="Wingdings" pitchFamily="2" charset="2"/>
              <a:buNone/>
              <a:defRPr/>
            </a:pPr>
            <a:r>
              <a:rPr lang="cs-CZ" sz="2400" b="1" dirty="0"/>
              <a:t>	B: </a:t>
            </a:r>
            <a:r>
              <a:rPr lang="cs-CZ" sz="2400" b="1" dirty="0" smtClean="0"/>
              <a:t>Demografické procesy</a:t>
            </a:r>
            <a:endParaRPr lang="cs-CZ" sz="2400" b="1" dirty="0"/>
          </a:p>
          <a:p>
            <a:pPr marL="0" indent="0" eaLnBrk="1" hangingPunct="1">
              <a:buClr>
                <a:schemeClr val="tx2"/>
              </a:buClr>
              <a:buSzTx/>
              <a:buFont typeface="Wingdings" pitchFamily="2" charset="2"/>
              <a:buNone/>
              <a:defRPr/>
            </a:pPr>
            <a:endParaRPr lang="cs-CZ" b="1" dirty="0" smtClean="0">
              <a:solidFill>
                <a:srgbClr val="0000CC"/>
              </a:solidFill>
            </a:endParaRPr>
          </a:p>
          <a:p>
            <a:pPr marL="0" indent="0" eaLnBrk="1" hangingPunct="1">
              <a:buClr>
                <a:schemeClr val="tx2"/>
              </a:buClr>
              <a:buSzTx/>
              <a:buFont typeface="Wingdings" pitchFamily="2" charset="2"/>
              <a:buNone/>
              <a:defRPr/>
            </a:pPr>
            <a:r>
              <a:rPr lang="cs-CZ" b="1" dirty="0" smtClean="0">
                <a:solidFill>
                  <a:srgbClr val="C00000"/>
                </a:solidFill>
              </a:rPr>
              <a:t>Statistika zdravotního stavu</a:t>
            </a:r>
            <a:endParaRPr lang="cs-CZ" b="1" dirty="0">
              <a:solidFill>
                <a:srgbClr val="C00000"/>
              </a:solidFill>
            </a:endParaRPr>
          </a:p>
          <a:p>
            <a:pPr marL="0" indent="0" eaLnBrk="1" hangingPunct="1">
              <a:buClr>
                <a:schemeClr val="tx2"/>
              </a:buClr>
              <a:buSzTx/>
              <a:buFont typeface="Wingdings" pitchFamily="2" charset="2"/>
              <a:buNone/>
              <a:defRPr/>
            </a:pPr>
            <a:r>
              <a:rPr lang="cs-CZ" b="1" dirty="0">
                <a:solidFill>
                  <a:srgbClr val="0000CC"/>
                </a:solidFill>
              </a:rPr>
              <a:t>	</a:t>
            </a:r>
            <a:r>
              <a:rPr lang="cs-CZ" sz="2400" b="1" dirty="0" smtClean="0"/>
              <a:t>A: Statistiky nemocnosti</a:t>
            </a:r>
          </a:p>
          <a:p>
            <a:pPr marL="0" indent="0" eaLnBrk="1" hangingPunct="1">
              <a:buSzTx/>
              <a:buFont typeface="Wingdings" pitchFamily="2" charset="2"/>
              <a:buNone/>
              <a:defRPr/>
            </a:pPr>
            <a:r>
              <a:rPr lang="cs-CZ" sz="3000" b="1" dirty="0"/>
              <a:t>	</a:t>
            </a:r>
            <a:r>
              <a:rPr lang="cs-CZ" sz="2400" b="1" dirty="0" smtClean="0"/>
              <a:t>B: Statistika zemřelých </a:t>
            </a:r>
          </a:p>
          <a:p>
            <a:pPr marL="800100" lvl="2" indent="0" eaLnBrk="1" hangingPunct="1">
              <a:buClr>
                <a:schemeClr val="tx2"/>
              </a:buClr>
              <a:buSzTx/>
              <a:buFontTx/>
              <a:buNone/>
              <a:defRPr/>
            </a:pPr>
            <a:endParaRPr lang="cs-CZ" b="1" dirty="0" smtClean="0"/>
          </a:p>
          <a:p>
            <a:pPr marL="400050" lvl="1" indent="0" eaLnBrk="1" hangingPunct="1">
              <a:buClr>
                <a:schemeClr val="tx2"/>
              </a:buClr>
              <a:buSzTx/>
              <a:buFontTx/>
              <a:buNone/>
              <a:defRPr/>
            </a:pPr>
            <a:endParaRPr lang="cs-CZ" b="1" dirty="0" smtClean="0"/>
          </a:p>
          <a:p>
            <a:pPr marL="590550" indent="-590550" eaLnBrk="1" hangingPunct="1">
              <a:buSzTx/>
              <a:buFont typeface="Wingdings" pitchFamily="2" charset="2"/>
              <a:buNone/>
              <a:defRPr/>
            </a:pPr>
            <a:endParaRPr lang="cs-CZ" dirty="0" smtClean="0"/>
          </a:p>
        </p:txBody>
      </p:sp>
      <p:sp>
        <p:nvSpPr>
          <p:cNvPr id="117762" name="Text Box 4"/>
          <p:cNvSpPr txBox="1">
            <a:spLocks noChangeArrowheads="1"/>
          </p:cNvSpPr>
          <p:nvPr/>
        </p:nvSpPr>
        <p:spPr bwMode="auto">
          <a:xfrm>
            <a:off x="-344488" y="46736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3891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33375"/>
            <a:ext cx="8497887" cy="1143000"/>
          </a:xfrm>
        </p:spPr>
        <p:txBody>
          <a:bodyPr/>
          <a:lstStyle/>
          <a:p>
            <a:pPr indent="-552450" eaLnBrk="1" hangingPunct="1">
              <a:lnSpc>
                <a:spcPct val="80000"/>
              </a:lnSpc>
              <a:defRPr/>
            </a:pPr>
            <a:r>
              <a:rPr lang="cs-CZ" sz="3200" cap="all" dirty="0" smtClean="0">
                <a:solidFill>
                  <a:srgbClr val="0000CC"/>
                </a:solidFill>
              </a:rPr>
              <a:t>Ukazatele </a:t>
            </a:r>
            <a:r>
              <a:rPr lang="cs-CZ" sz="3200" cap="all" dirty="0">
                <a:solidFill>
                  <a:srgbClr val="0000CC"/>
                </a:solidFill>
              </a:rPr>
              <a:t>pro hodnocení   </a:t>
            </a:r>
            <a:br>
              <a:rPr lang="cs-CZ" sz="3200" cap="all" dirty="0">
                <a:solidFill>
                  <a:srgbClr val="0000CC"/>
                </a:solidFill>
              </a:rPr>
            </a:br>
            <a:r>
              <a:rPr lang="cs-CZ" sz="3200" cap="all" dirty="0" smtClean="0">
                <a:solidFill>
                  <a:srgbClr val="0000CC"/>
                </a:solidFill>
              </a:rPr>
              <a:t>zdravotního </a:t>
            </a:r>
            <a:r>
              <a:rPr lang="cs-CZ" sz="3200" cap="all" dirty="0">
                <a:solidFill>
                  <a:srgbClr val="0000CC"/>
                </a:solidFill>
              </a:rPr>
              <a:t>stavu</a:t>
            </a:r>
            <a:endParaRPr lang="cs-CZ" sz="3200" cap="all" dirty="0" smtClean="0">
              <a:solidFill>
                <a:srgbClr val="0000CC"/>
              </a:solidFill>
            </a:endParaRPr>
          </a:p>
        </p:txBody>
      </p:sp>
      <p:sp>
        <p:nvSpPr>
          <p:cNvPr id="117764" name="Zahnutá šipka doleva 5"/>
          <p:cNvSpPr>
            <a:spLocks noChangeArrowheads="1"/>
          </p:cNvSpPr>
          <p:nvPr/>
        </p:nvSpPr>
        <p:spPr bwMode="auto">
          <a:xfrm>
            <a:off x="5219700" y="3068638"/>
            <a:ext cx="215900" cy="2232025"/>
          </a:xfrm>
          <a:prstGeom prst="curvedLeftArrow">
            <a:avLst>
              <a:gd name="adj1" fmla="val 25032"/>
              <a:gd name="adj2" fmla="val 50016"/>
              <a:gd name="adj3" fmla="val 2500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None/>
            </a:pPr>
            <a:endParaRPr lang="cs-CZ"/>
          </a:p>
        </p:txBody>
      </p:sp>
      <p:sp>
        <p:nvSpPr>
          <p:cNvPr id="7" name="Zahnutá šipka doleva 6"/>
          <p:cNvSpPr/>
          <p:nvPr/>
        </p:nvSpPr>
        <p:spPr bwMode="auto">
          <a:xfrm rot="21180426">
            <a:off x="7235825" y="1806575"/>
            <a:ext cx="1260475" cy="2778125"/>
          </a:xfrm>
          <a:prstGeom prst="curvedLeftArrow">
            <a:avLst>
              <a:gd name="adj1" fmla="val 25000"/>
              <a:gd name="adj2" fmla="val 50000"/>
              <a:gd name="adj3" fmla="val 21341"/>
            </a:avLst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None/>
              <a:defRPr/>
            </a:pPr>
            <a:endParaRPr lang="cs-CZ" dirty="0">
              <a:cs typeface="+mn-cs"/>
            </a:endParaRPr>
          </a:p>
        </p:txBody>
      </p:sp>
      <p:sp>
        <p:nvSpPr>
          <p:cNvPr id="11" name="Zahnutá šipka doleva 10"/>
          <p:cNvSpPr/>
          <p:nvPr/>
        </p:nvSpPr>
        <p:spPr bwMode="auto">
          <a:xfrm rot="11217581">
            <a:off x="406400" y="1743075"/>
            <a:ext cx="1366838" cy="2651125"/>
          </a:xfrm>
          <a:prstGeom prst="curvedLeftArrow">
            <a:avLst>
              <a:gd name="adj1" fmla="val 25000"/>
              <a:gd name="adj2" fmla="val 50000"/>
              <a:gd name="adj3" fmla="val 21341"/>
            </a:avLst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None/>
              <a:defRPr/>
            </a:pPr>
            <a:endParaRPr lang="cs-CZ" dirty="0"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-552450" eaLnBrk="1" hangingPunct="1">
              <a:lnSpc>
                <a:spcPct val="80000"/>
              </a:lnSpc>
              <a:defRPr/>
            </a:pPr>
            <a:r>
              <a:rPr lang="cs-CZ" sz="3200" cap="all" dirty="0" smtClean="0">
                <a:solidFill>
                  <a:srgbClr val="0000CC"/>
                </a:solidFill>
              </a:rPr>
              <a:t>Ukazatele demografické statistiky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827088" y="1700213"/>
            <a:ext cx="7416800" cy="4038600"/>
          </a:xfrm>
        </p:spPr>
        <p:txBody>
          <a:bodyPr/>
          <a:lstStyle/>
          <a:p>
            <a:pPr marL="0" indent="0" eaLnBrk="1" hangingPunct="1">
              <a:buSzTx/>
              <a:buFont typeface="Wingdings" pitchFamily="2" charset="2"/>
              <a:buNone/>
              <a:defRPr/>
            </a:pPr>
            <a:endParaRPr lang="cs-CZ" sz="2700" b="1" dirty="0" smtClean="0">
              <a:solidFill>
                <a:srgbClr val="0000CC"/>
              </a:solidFill>
            </a:endParaRPr>
          </a:p>
          <a:p>
            <a:pPr marL="0" indent="0" eaLnBrk="1" hangingPunct="1">
              <a:buSzTx/>
              <a:buFont typeface="Wingdings" pitchFamily="2" charset="2"/>
              <a:buNone/>
              <a:defRPr/>
            </a:pPr>
            <a:r>
              <a:rPr lang="cs-CZ" sz="2800" b="1" cap="all" dirty="0" smtClean="0">
                <a:solidFill>
                  <a:srgbClr val="C00000"/>
                </a:solidFill>
              </a:rPr>
              <a:t>Demografie </a:t>
            </a:r>
          </a:p>
          <a:p>
            <a:pPr eaLnBrk="1" hangingPunct="1">
              <a:buSzPct val="60000"/>
              <a:defRPr/>
            </a:pPr>
            <a:r>
              <a:rPr lang="cs-CZ" sz="2800" b="1" dirty="0" smtClean="0"/>
              <a:t>vědní obor, který se zabývá </a:t>
            </a:r>
            <a:r>
              <a:rPr lang="cs-CZ" sz="2800" b="1" dirty="0" smtClean="0">
                <a:solidFill>
                  <a:srgbClr val="C00000"/>
                </a:solidFill>
              </a:rPr>
              <a:t>REPRODUKCÍ LIDSKÝCH POPULACÍ</a:t>
            </a:r>
          </a:p>
          <a:p>
            <a:pPr eaLnBrk="1" hangingPunct="1">
              <a:buSzPct val="60000"/>
              <a:defRPr/>
            </a:pPr>
            <a:endParaRPr lang="cs-CZ" sz="2800" b="1" dirty="0">
              <a:solidFill>
                <a:srgbClr val="C00000"/>
              </a:solidFill>
            </a:endParaRPr>
          </a:p>
          <a:p>
            <a:pPr eaLnBrk="1" hangingPunct="1">
              <a:buSzPct val="60000"/>
              <a:defRPr/>
            </a:pPr>
            <a:r>
              <a:rPr lang="cs-CZ" sz="2800" b="1" dirty="0" smtClean="0"/>
              <a:t>demografická statistika</a:t>
            </a:r>
          </a:p>
          <a:p>
            <a:pPr marL="971550" lvl="1" indent="-514350" eaLnBrk="1" hangingPunct="1">
              <a:buClr>
                <a:schemeClr val="bg2"/>
              </a:buClr>
              <a:buSzPct val="100000"/>
              <a:buFont typeface="+mj-lt"/>
              <a:buAutoNum type="arabicPeriod"/>
              <a:defRPr/>
            </a:pPr>
            <a:r>
              <a:rPr lang="cs-CZ" sz="2800" b="1" dirty="0" smtClean="0"/>
              <a:t>demografická statika</a:t>
            </a:r>
          </a:p>
          <a:p>
            <a:pPr marL="971550" lvl="1" indent="-514350" eaLnBrk="1" hangingPunct="1">
              <a:buClr>
                <a:schemeClr val="bg2"/>
              </a:buClr>
              <a:buSzPct val="100000"/>
              <a:buFont typeface="+mj-lt"/>
              <a:buAutoNum type="arabicPeriod"/>
              <a:defRPr/>
            </a:pPr>
            <a:r>
              <a:rPr lang="cs-CZ" sz="2800" b="1" dirty="0" smtClean="0"/>
              <a:t>demografická dynamika</a:t>
            </a:r>
            <a:endParaRPr lang="cs-CZ" sz="2800" b="1" dirty="0"/>
          </a:p>
        </p:txBody>
      </p:sp>
      <p:sp>
        <p:nvSpPr>
          <p:cNvPr id="119811" name="Text Box 4"/>
          <p:cNvSpPr txBox="1">
            <a:spLocks noChangeArrowheads="1"/>
          </p:cNvSpPr>
          <p:nvPr/>
        </p:nvSpPr>
        <p:spPr bwMode="auto">
          <a:xfrm>
            <a:off x="-344488" y="46736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332656"/>
            <a:ext cx="7696200" cy="864096"/>
          </a:xfrm>
        </p:spPr>
        <p:txBody>
          <a:bodyPr/>
          <a:lstStyle/>
          <a:p>
            <a:pPr eaLnBrk="1" hangingPunct="1">
              <a:defRPr/>
            </a:pPr>
            <a:r>
              <a:rPr lang="cs-CZ" sz="4000" cap="all" dirty="0" smtClean="0">
                <a:solidFill>
                  <a:srgbClr val="0000CC"/>
                </a:solidFill>
              </a:rPr>
              <a:t>Sociální lékařství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1340768"/>
            <a:ext cx="7989888" cy="4608512"/>
          </a:xfrm>
        </p:spPr>
        <p:txBody>
          <a:bodyPr/>
          <a:lstStyle/>
          <a:p>
            <a:pPr eaLnBrk="1" hangingPunct="1">
              <a:buClr>
                <a:srgbClr val="C00000"/>
              </a:buClr>
              <a:defRPr/>
            </a:pPr>
            <a:r>
              <a:rPr lang="cs-CZ" b="1" dirty="0" smtClean="0"/>
              <a:t>Vědní</a:t>
            </a:r>
            <a:r>
              <a:rPr lang="cs-CZ" b="1" dirty="0"/>
              <a:t>, medicínský obor</a:t>
            </a:r>
            <a:r>
              <a:rPr lang="cs-CZ" dirty="0"/>
              <a:t> </a:t>
            </a:r>
          </a:p>
          <a:p>
            <a:pPr lvl="1" eaLnBrk="1" hangingPunct="1">
              <a:buClr>
                <a:srgbClr val="6565F7"/>
              </a:buClr>
              <a:buFont typeface="Arial" pitchFamily="34" charset="0"/>
              <a:buChar char="•"/>
              <a:defRPr/>
            </a:pPr>
            <a:r>
              <a:rPr lang="cs-CZ" sz="3100" b="1" dirty="0" smtClean="0"/>
              <a:t>zdraví populace</a:t>
            </a:r>
            <a:r>
              <a:rPr lang="cs-CZ" sz="3100" dirty="0" smtClean="0"/>
              <a:t>  </a:t>
            </a:r>
          </a:p>
          <a:p>
            <a:pPr lvl="1" eaLnBrk="1" hangingPunct="1">
              <a:buClr>
                <a:srgbClr val="6565F7"/>
              </a:buClr>
              <a:buFont typeface="Arial" pitchFamily="34" charset="0"/>
              <a:buChar char="•"/>
              <a:defRPr/>
            </a:pPr>
            <a:r>
              <a:rPr lang="cs-CZ" sz="3100" b="1" dirty="0"/>
              <a:t>s</a:t>
            </a:r>
            <a:r>
              <a:rPr lang="cs-CZ" sz="3100" b="1" dirty="0" smtClean="0"/>
              <a:t>ystém péče o zdraví ve společnosti</a:t>
            </a:r>
          </a:p>
          <a:p>
            <a:pPr marL="457200" lvl="1" indent="0" eaLnBrk="1" hangingPunct="1">
              <a:buClr>
                <a:srgbClr val="6565F7"/>
              </a:buClr>
              <a:buNone/>
              <a:defRPr/>
            </a:pPr>
            <a:endParaRPr lang="cs-CZ" sz="2400" b="1" dirty="0" smtClean="0"/>
          </a:p>
          <a:p>
            <a:pPr eaLnBrk="1" hangingPunct="1">
              <a:buClr>
                <a:srgbClr val="C00000"/>
              </a:buClr>
              <a:defRPr/>
            </a:pPr>
            <a:r>
              <a:rPr lang="cs-CZ" b="1" dirty="0" smtClean="0"/>
              <a:t>Interdisciplinární obor</a:t>
            </a:r>
          </a:p>
          <a:p>
            <a:pPr lvl="1" eaLnBrk="1" hangingPunct="1">
              <a:buClr>
                <a:srgbClr val="3D3DF5"/>
              </a:buClr>
              <a:buFont typeface="Arial" pitchFamily="34" charset="0"/>
              <a:buChar char="•"/>
              <a:defRPr/>
            </a:pPr>
            <a:r>
              <a:rPr lang="cs-CZ" dirty="0" smtClean="0"/>
              <a:t>epidemiologie, demografie, sociologie,     ekonomie, psychologie, právo, etika ad.</a:t>
            </a:r>
          </a:p>
          <a:p>
            <a:pPr marL="457200" lvl="1" indent="0" eaLnBrk="1" hangingPunct="1">
              <a:buClr>
                <a:srgbClr val="3D3DF5"/>
              </a:buClr>
              <a:buNone/>
              <a:defRPr/>
            </a:pPr>
            <a:endParaRPr lang="cs-CZ" sz="2400" dirty="0" smtClean="0"/>
          </a:p>
          <a:p>
            <a:pPr eaLnBrk="1" hangingPunct="1"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cs-CZ" b="1" cap="all" dirty="0">
                <a:solidFill>
                  <a:srgbClr val="0000CC"/>
                </a:solidFill>
              </a:rPr>
              <a:t>Je teoretickým základem oboru Veřejné zdravotnictví</a:t>
            </a:r>
          </a:p>
          <a:p>
            <a:pPr eaLnBrk="1" hangingPunct="1">
              <a:buClr>
                <a:srgbClr val="3D3DF5"/>
              </a:buClr>
              <a:buFont typeface="Arial" pitchFamily="34" charset="0"/>
              <a:buChar char="•"/>
              <a:defRPr/>
            </a:pPr>
            <a:endParaRPr lang="cs-CZ" dirty="0" smtClean="0"/>
          </a:p>
          <a:p>
            <a:pPr eaLnBrk="1" hangingPunct="1">
              <a:buClr>
                <a:srgbClr val="3D3DF5"/>
              </a:buClr>
              <a:buFont typeface="Arial" pitchFamily="34" charset="0"/>
              <a:buChar char="•"/>
              <a:defRPr/>
            </a:pPr>
            <a:endParaRPr lang="cs-CZ" dirty="0"/>
          </a:p>
          <a:p>
            <a:pPr eaLnBrk="1" hangingPunct="1">
              <a:buClr>
                <a:srgbClr val="3D3DF5"/>
              </a:buClr>
              <a:buFont typeface="Arial" pitchFamily="34" charset="0"/>
              <a:buChar char="•"/>
              <a:defRPr/>
            </a:pPr>
            <a:endParaRPr lang="cs-CZ" dirty="0" smtClean="0"/>
          </a:p>
          <a:p>
            <a:pPr lvl="1" eaLnBrk="1" hangingPunct="1">
              <a:buClr>
                <a:schemeClr val="tx1"/>
              </a:buClr>
              <a:buFont typeface="Arial" pitchFamily="34" charset="0"/>
              <a:buChar char="•"/>
              <a:defRPr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25464528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-552450" eaLnBrk="1" hangingPunct="1">
              <a:lnSpc>
                <a:spcPct val="80000"/>
              </a:lnSpc>
              <a:defRPr/>
            </a:pPr>
            <a:r>
              <a:rPr lang="cs-CZ" sz="3200" cap="all" dirty="0" smtClean="0">
                <a:solidFill>
                  <a:srgbClr val="0000CC"/>
                </a:solidFill>
              </a:rPr>
              <a:t>Ukazatele demografické statistiky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idx="1"/>
          </p:nvPr>
        </p:nvSpPr>
        <p:spPr>
          <a:xfrm>
            <a:off x="827088" y="1484313"/>
            <a:ext cx="7696200" cy="4038600"/>
          </a:xfrm>
        </p:spPr>
        <p:txBody>
          <a:bodyPr/>
          <a:lstStyle/>
          <a:p>
            <a:pPr marL="0" indent="0" eaLnBrk="1" hangingPunct="1">
              <a:buSzTx/>
              <a:buFont typeface="Wingdings" pitchFamily="2" charset="2"/>
              <a:buNone/>
              <a:defRPr/>
            </a:pPr>
            <a:endParaRPr lang="cs-CZ" sz="2700" b="1" dirty="0" smtClean="0">
              <a:solidFill>
                <a:srgbClr val="0000CC"/>
              </a:solidFill>
            </a:endParaRPr>
          </a:p>
          <a:p>
            <a:pPr marL="0" indent="0" eaLnBrk="1" hangingPunct="1">
              <a:buSzTx/>
              <a:buFont typeface="Wingdings" pitchFamily="2" charset="2"/>
              <a:buNone/>
              <a:defRPr/>
            </a:pPr>
            <a:r>
              <a:rPr lang="cs-CZ" sz="2800" b="1" cap="all" dirty="0" smtClean="0">
                <a:solidFill>
                  <a:srgbClr val="C00000"/>
                </a:solidFill>
              </a:rPr>
              <a:t>1. Demografická statika</a:t>
            </a:r>
          </a:p>
          <a:p>
            <a:pPr eaLnBrk="1" hangingPunct="1">
              <a:buClr>
                <a:schemeClr val="tx2"/>
              </a:buClr>
              <a:defRPr/>
            </a:pPr>
            <a:endParaRPr lang="cs-CZ" sz="2800" dirty="0" smtClean="0"/>
          </a:p>
          <a:p>
            <a:pPr eaLnBrk="1" hangingPunct="1">
              <a:buClr>
                <a:schemeClr val="tx2"/>
              </a:buClr>
              <a:defRPr/>
            </a:pPr>
            <a:r>
              <a:rPr lang="cs-CZ" sz="2800" b="1" dirty="0" smtClean="0"/>
              <a:t>Počet </a:t>
            </a:r>
            <a:r>
              <a:rPr lang="cs-CZ" sz="2800" b="1" dirty="0"/>
              <a:t>obyvatelstva</a:t>
            </a:r>
          </a:p>
          <a:p>
            <a:pPr eaLnBrk="1" hangingPunct="1">
              <a:buClr>
                <a:srgbClr val="C00000"/>
              </a:buClr>
              <a:defRPr/>
            </a:pPr>
            <a:r>
              <a:rPr lang="cs-CZ" sz="2800" b="1" dirty="0" smtClean="0"/>
              <a:t>Struktura </a:t>
            </a:r>
            <a:r>
              <a:rPr lang="cs-CZ" sz="2800" b="1" dirty="0"/>
              <a:t>obyvatelstva</a:t>
            </a:r>
          </a:p>
          <a:p>
            <a:pPr lvl="1" eaLnBrk="1" hangingPunct="1">
              <a:buClr>
                <a:srgbClr val="3D3DF5"/>
              </a:buClr>
              <a:defRPr/>
            </a:pPr>
            <a:r>
              <a:rPr lang="cs-CZ" sz="2800" b="1" dirty="0" smtClean="0"/>
              <a:t>Pohlaví</a:t>
            </a:r>
            <a:endParaRPr lang="cs-CZ" sz="2800" b="1" dirty="0">
              <a:solidFill>
                <a:srgbClr val="0000CC"/>
              </a:solidFill>
            </a:endParaRPr>
          </a:p>
          <a:p>
            <a:pPr lvl="1" eaLnBrk="1" hangingPunct="1">
              <a:buClr>
                <a:srgbClr val="3D3DF5"/>
              </a:buClr>
              <a:defRPr/>
            </a:pPr>
            <a:r>
              <a:rPr lang="cs-CZ" sz="2800" b="1" dirty="0" smtClean="0"/>
              <a:t>Věk</a:t>
            </a:r>
            <a:endParaRPr lang="cs-CZ" sz="2800" b="1" dirty="0"/>
          </a:p>
          <a:p>
            <a:pPr lvl="1" eaLnBrk="1" hangingPunct="1">
              <a:buClr>
                <a:srgbClr val="3D3DF5"/>
              </a:buClr>
              <a:defRPr/>
            </a:pPr>
            <a:r>
              <a:rPr lang="cs-CZ" sz="2800" b="1" dirty="0" smtClean="0"/>
              <a:t>Sociálně právní, ekonomické a kulturní znaky</a:t>
            </a:r>
            <a:endParaRPr lang="cs-CZ" sz="2800" b="1" dirty="0"/>
          </a:p>
          <a:p>
            <a:pPr marL="114300" indent="0" eaLnBrk="1" hangingPunct="1">
              <a:buClr>
                <a:srgbClr val="C00000"/>
              </a:buClr>
              <a:buFont typeface="Wingdings" pitchFamily="2" charset="2"/>
              <a:buNone/>
              <a:defRPr/>
            </a:pPr>
            <a:endParaRPr lang="cs-CZ" sz="3300" b="1" dirty="0"/>
          </a:p>
        </p:txBody>
      </p:sp>
      <p:sp>
        <p:nvSpPr>
          <p:cNvPr id="121859" name="Text Box 4"/>
          <p:cNvSpPr txBox="1">
            <a:spLocks noChangeArrowheads="1"/>
          </p:cNvSpPr>
          <p:nvPr/>
        </p:nvSpPr>
        <p:spPr bwMode="auto">
          <a:xfrm>
            <a:off x="-344488" y="46736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indent="-552450" eaLnBrk="1" hangingPunct="1">
              <a:lnSpc>
                <a:spcPct val="80000"/>
              </a:lnSpc>
              <a:defRPr/>
            </a:pPr>
            <a:r>
              <a:rPr lang="cs-CZ" sz="3200" cap="all" dirty="0" smtClean="0">
                <a:solidFill>
                  <a:srgbClr val="0000CC"/>
                </a:solidFill>
              </a:rPr>
              <a:t>Ukazatele demografické statistiky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idx="1"/>
          </p:nvPr>
        </p:nvSpPr>
        <p:spPr>
          <a:xfrm>
            <a:off x="755650" y="1628775"/>
            <a:ext cx="7696200" cy="4038600"/>
          </a:xfrm>
        </p:spPr>
        <p:txBody>
          <a:bodyPr/>
          <a:lstStyle/>
          <a:p>
            <a:pPr marL="0" indent="0" eaLnBrk="1" hangingPunct="1">
              <a:buSzTx/>
              <a:buFont typeface="Wingdings" pitchFamily="2" charset="2"/>
              <a:buNone/>
              <a:defRPr/>
            </a:pPr>
            <a:endParaRPr lang="cs-CZ" sz="2400" b="1" dirty="0" smtClean="0">
              <a:solidFill>
                <a:srgbClr val="0000CC"/>
              </a:solidFill>
            </a:endParaRPr>
          </a:p>
          <a:p>
            <a:pPr marL="0" indent="0" eaLnBrk="1" hangingPunct="1">
              <a:buSzTx/>
              <a:buFont typeface="Wingdings" pitchFamily="2" charset="2"/>
              <a:buNone/>
              <a:defRPr/>
            </a:pPr>
            <a:r>
              <a:rPr lang="cs-CZ" sz="2800" cap="all" dirty="0" smtClean="0">
                <a:solidFill>
                  <a:srgbClr val="C00000"/>
                </a:solidFill>
              </a:rPr>
              <a:t>2. Demografická dynamika</a:t>
            </a:r>
            <a:endParaRPr lang="cs-CZ" sz="2800" cap="all" dirty="0">
              <a:solidFill>
                <a:srgbClr val="C00000"/>
              </a:solidFill>
            </a:endParaRPr>
          </a:p>
          <a:p>
            <a:pPr marL="514350" indent="-457200" eaLnBrk="1" hangingPunct="1">
              <a:buClr>
                <a:srgbClr val="C00000"/>
              </a:buClr>
              <a:defRPr/>
            </a:pPr>
            <a:endParaRPr lang="cs-CZ" sz="2800" b="1" dirty="0" smtClean="0"/>
          </a:p>
          <a:p>
            <a:pPr marL="514350" indent="-457200" eaLnBrk="1" hangingPunct="1">
              <a:spcBef>
                <a:spcPts val="0"/>
              </a:spcBef>
              <a:buClr>
                <a:srgbClr val="C00000"/>
              </a:buClr>
              <a:defRPr/>
            </a:pPr>
            <a:r>
              <a:rPr lang="cs-CZ" sz="2800" b="1" dirty="0" smtClean="0"/>
              <a:t>Evidence </a:t>
            </a:r>
            <a:r>
              <a:rPr lang="cs-CZ" sz="2800" b="1" dirty="0"/>
              <a:t>a statistika ukončených </a:t>
            </a:r>
            <a:r>
              <a:rPr lang="cs-CZ" sz="2800" b="1" dirty="0" smtClean="0"/>
              <a:t>těhotenství</a:t>
            </a:r>
          </a:p>
          <a:p>
            <a:pPr marL="514350" indent="-457200" eaLnBrk="1" hangingPunct="1">
              <a:spcBef>
                <a:spcPts val="0"/>
              </a:spcBef>
              <a:buClr>
                <a:schemeClr val="tx2"/>
              </a:buClr>
              <a:defRPr/>
            </a:pPr>
            <a:endParaRPr lang="cs-CZ" sz="2800" b="1" dirty="0" smtClean="0"/>
          </a:p>
          <a:p>
            <a:pPr marL="514350" indent="-457200" eaLnBrk="1" hangingPunct="1">
              <a:spcBef>
                <a:spcPts val="0"/>
              </a:spcBef>
              <a:buClr>
                <a:schemeClr val="tx2"/>
              </a:buClr>
              <a:defRPr/>
            </a:pPr>
            <a:r>
              <a:rPr lang="cs-CZ" sz="2800" b="1" dirty="0" smtClean="0"/>
              <a:t>Evidence </a:t>
            </a:r>
            <a:r>
              <a:rPr lang="cs-CZ" sz="2800" b="1" dirty="0"/>
              <a:t>a statistika </a:t>
            </a:r>
            <a:r>
              <a:rPr lang="cs-CZ" sz="2800" b="1" dirty="0" smtClean="0"/>
              <a:t>úmrtí</a:t>
            </a:r>
          </a:p>
          <a:p>
            <a:pPr marL="514350" indent="-457200" eaLnBrk="1" hangingPunct="1">
              <a:spcBef>
                <a:spcPts val="0"/>
              </a:spcBef>
              <a:buClr>
                <a:schemeClr val="tx2"/>
              </a:buClr>
              <a:defRPr/>
            </a:pPr>
            <a:endParaRPr lang="cs-CZ" sz="2800" b="1" dirty="0" smtClean="0"/>
          </a:p>
          <a:p>
            <a:pPr marL="514350" indent="-457200" eaLnBrk="1" hangingPunct="1">
              <a:spcBef>
                <a:spcPts val="0"/>
              </a:spcBef>
              <a:buClr>
                <a:schemeClr val="tx2"/>
              </a:buClr>
              <a:defRPr/>
            </a:pPr>
            <a:r>
              <a:rPr lang="cs-CZ" sz="2800" b="1" dirty="0" smtClean="0"/>
              <a:t>Reprodukce obyvatelstva</a:t>
            </a:r>
            <a:endParaRPr lang="cs-CZ" sz="2800" b="1" dirty="0"/>
          </a:p>
        </p:txBody>
      </p:sp>
      <p:sp>
        <p:nvSpPr>
          <p:cNvPr id="123907" name="Text Box 4"/>
          <p:cNvSpPr txBox="1">
            <a:spLocks noChangeArrowheads="1"/>
          </p:cNvSpPr>
          <p:nvPr/>
        </p:nvSpPr>
        <p:spPr bwMode="auto">
          <a:xfrm>
            <a:off x="-344488" y="46736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836613"/>
            <a:ext cx="7696200" cy="649287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cap="all" dirty="0" smtClean="0">
                <a:solidFill>
                  <a:srgbClr val="0000CC"/>
                </a:solidFill>
              </a:rPr>
              <a:t>Ukazatele zdravotního stavu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341438"/>
            <a:ext cx="7696200" cy="5329237"/>
          </a:xfrm>
        </p:spPr>
        <p:txBody>
          <a:bodyPr/>
          <a:lstStyle/>
          <a:p>
            <a:pPr marL="0" indent="0" eaLnBrk="1" hangingPunct="1">
              <a:spcBef>
                <a:spcPts val="0"/>
              </a:spcBef>
              <a:buClr>
                <a:schemeClr val="tx2"/>
              </a:buClr>
              <a:buSzPct val="130000"/>
              <a:buFont typeface="Wingdings" pitchFamily="2" charset="2"/>
              <a:buNone/>
              <a:defRPr/>
            </a:pPr>
            <a:endParaRPr lang="cs-CZ" sz="2400" b="1" dirty="0" smtClean="0"/>
          </a:p>
          <a:p>
            <a:pPr marL="0" indent="0" eaLnBrk="1" hangingPunct="1">
              <a:spcBef>
                <a:spcPts val="0"/>
              </a:spcBef>
              <a:buClr>
                <a:schemeClr val="tx2"/>
              </a:buClr>
              <a:buSzPct val="130000"/>
              <a:buFont typeface="Wingdings" pitchFamily="2" charset="2"/>
              <a:buNone/>
              <a:defRPr/>
            </a:pPr>
            <a:r>
              <a:rPr lang="cs-CZ" sz="2800" b="1" dirty="0" smtClean="0">
                <a:solidFill>
                  <a:srgbClr val="0000CC"/>
                </a:solidFill>
              </a:rPr>
              <a:t>Negativní míry zdraví</a:t>
            </a:r>
          </a:p>
          <a:p>
            <a:pPr marL="0" indent="0" eaLnBrk="1" hangingPunct="1">
              <a:spcBef>
                <a:spcPts val="0"/>
              </a:spcBef>
              <a:buClr>
                <a:schemeClr val="tx2"/>
              </a:buClr>
              <a:buSzPct val="130000"/>
              <a:buFont typeface="Wingdings" pitchFamily="2" charset="2"/>
              <a:buNone/>
              <a:defRPr/>
            </a:pPr>
            <a:endParaRPr lang="cs-CZ" sz="2800" b="1" dirty="0"/>
          </a:p>
          <a:p>
            <a:pPr eaLnBrk="1" hangingPunct="1">
              <a:spcBef>
                <a:spcPts val="0"/>
              </a:spcBef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cs-CZ" sz="2800" b="1" dirty="0">
                <a:solidFill>
                  <a:srgbClr val="C00000"/>
                </a:solidFill>
              </a:rPr>
              <a:t>Evidence nemocí</a:t>
            </a:r>
          </a:p>
          <a:p>
            <a:pPr marL="0" indent="0" eaLnBrk="1" hangingPunct="1">
              <a:spcBef>
                <a:spcPts val="0"/>
              </a:spcBef>
              <a:buClr>
                <a:schemeClr val="tx2"/>
              </a:buClr>
              <a:buSzPct val="130000"/>
              <a:buFont typeface="Wingdings" pitchFamily="2" charset="2"/>
              <a:buNone/>
              <a:defRPr/>
            </a:pPr>
            <a:endParaRPr lang="cs-CZ" sz="2800" b="1" dirty="0" smtClean="0"/>
          </a:p>
          <a:p>
            <a:pPr eaLnBrk="1" hangingPunct="1">
              <a:spcBef>
                <a:spcPts val="0"/>
              </a:spcBef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cs-CZ" sz="2800" b="1" dirty="0">
                <a:solidFill>
                  <a:srgbClr val="C00000"/>
                </a:solidFill>
              </a:rPr>
              <a:t>Evidence úmrtí</a:t>
            </a:r>
          </a:p>
          <a:p>
            <a:pPr marL="0" indent="0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836613"/>
            <a:ext cx="7696200" cy="649287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cap="all" dirty="0" smtClean="0">
                <a:solidFill>
                  <a:srgbClr val="0000CC"/>
                </a:solidFill>
              </a:rPr>
              <a:t>Ukazatele zdravotního stavu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341438"/>
            <a:ext cx="7696200" cy="5329237"/>
          </a:xfrm>
        </p:spPr>
        <p:txBody>
          <a:bodyPr/>
          <a:lstStyle/>
          <a:p>
            <a:pPr marL="0" indent="0" eaLnBrk="1" hangingPunct="1">
              <a:spcBef>
                <a:spcPts val="0"/>
              </a:spcBef>
              <a:buClr>
                <a:schemeClr val="tx2"/>
              </a:buClr>
              <a:buSzPct val="130000"/>
              <a:buFont typeface="Wingdings" pitchFamily="2" charset="2"/>
              <a:buNone/>
              <a:defRPr/>
            </a:pPr>
            <a:endParaRPr lang="cs-CZ" sz="2400" b="1" dirty="0" smtClean="0"/>
          </a:p>
          <a:p>
            <a:pPr marL="0" indent="0" eaLnBrk="1" hangingPunct="1">
              <a:spcBef>
                <a:spcPts val="0"/>
              </a:spcBef>
              <a:buClr>
                <a:schemeClr val="tx2"/>
              </a:buClr>
              <a:buSzPct val="130000"/>
              <a:buFont typeface="Wingdings" pitchFamily="2" charset="2"/>
              <a:buNone/>
              <a:defRPr/>
            </a:pPr>
            <a:r>
              <a:rPr lang="cs-CZ" sz="2800" b="1" dirty="0" smtClean="0">
                <a:solidFill>
                  <a:srgbClr val="0000CC"/>
                </a:solidFill>
              </a:rPr>
              <a:t>Negativní míry zdraví</a:t>
            </a:r>
          </a:p>
          <a:p>
            <a:pPr marL="0" indent="0" eaLnBrk="1" hangingPunct="1">
              <a:spcBef>
                <a:spcPts val="0"/>
              </a:spcBef>
              <a:buClr>
                <a:schemeClr val="tx2"/>
              </a:buClr>
              <a:buSzPct val="130000"/>
              <a:buFont typeface="Wingdings" pitchFamily="2" charset="2"/>
              <a:buNone/>
              <a:defRPr/>
            </a:pPr>
            <a:endParaRPr lang="cs-CZ" sz="2800" b="1" dirty="0"/>
          </a:p>
          <a:p>
            <a:pPr eaLnBrk="1" hangingPunct="1">
              <a:spcBef>
                <a:spcPts val="0"/>
              </a:spcBef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cs-CZ" sz="2800" b="1" dirty="0">
                <a:solidFill>
                  <a:srgbClr val="C00000"/>
                </a:solidFill>
              </a:rPr>
              <a:t>Evidence </a:t>
            </a:r>
            <a:r>
              <a:rPr lang="cs-CZ" sz="2800" b="1" dirty="0" smtClean="0">
                <a:solidFill>
                  <a:srgbClr val="C00000"/>
                </a:solidFill>
              </a:rPr>
              <a:t>nemocí</a:t>
            </a:r>
            <a:endParaRPr lang="cs-CZ" sz="2800" b="1" dirty="0">
              <a:solidFill>
                <a:srgbClr val="C00000"/>
              </a:solidFill>
            </a:endParaRPr>
          </a:p>
          <a:p>
            <a:pPr lvl="1" eaLnBrk="1" hangingPunct="1">
              <a:spcBef>
                <a:spcPts val="0"/>
              </a:spcBef>
              <a:buClr>
                <a:srgbClr val="3D3DF5"/>
              </a:buClr>
              <a:buFont typeface="Arial" pitchFamily="34" charset="0"/>
              <a:buChar char="•"/>
              <a:defRPr/>
            </a:pPr>
            <a:r>
              <a:rPr lang="cs-CZ" sz="2800" dirty="0" smtClean="0"/>
              <a:t>Statistika pracovní neschopnosti</a:t>
            </a:r>
          </a:p>
          <a:p>
            <a:pPr lvl="1" eaLnBrk="1" hangingPunct="1">
              <a:spcBef>
                <a:spcPts val="0"/>
              </a:spcBef>
              <a:buClr>
                <a:srgbClr val="3D3DF5"/>
              </a:buClr>
              <a:buFont typeface="Arial" pitchFamily="34" charset="0"/>
              <a:buChar char="•"/>
              <a:defRPr/>
            </a:pPr>
            <a:r>
              <a:rPr lang="cs-CZ" sz="2800" dirty="0" smtClean="0"/>
              <a:t>Statistika </a:t>
            </a:r>
            <a:r>
              <a:rPr lang="cs-CZ" sz="2800" dirty="0"/>
              <a:t>hospitalizovaných</a:t>
            </a:r>
          </a:p>
          <a:p>
            <a:pPr lvl="1" eaLnBrk="1" hangingPunct="1">
              <a:spcBef>
                <a:spcPts val="0"/>
              </a:spcBef>
              <a:buClr>
                <a:srgbClr val="3D3DF5"/>
              </a:buClr>
              <a:buFont typeface="Arial" pitchFamily="34" charset="0"/>
              <a:buChar char="•"/>
              <a:defRPr/>
            </a:pPr>
            <a:r>
              <a:rPr lang="cs-CZ" sz="2800" dirty="0"/>
              <a:t>Statistika povinně hlášených </a:t>
            </a:r>
            <a:r>
              <a:rPr lang="cs-CZ" sz="2800" dirty="0" smtClean="0"/>
              <a:t>nemocí (72+17)</a:t>
            </a:r>
            <a:endParaRPr lang="cs-CZ" sz="2800" dirty="0"/>
          </a:p>
          <a:p>
            <a:pPr marL="0" indent="0" eaLnBrk="1" hangingPunct="1">
              <a:spcBef>
                <a:spcPts val="0"/>
              </a:spcBef>
              <a:buClr>
                <a:schemeClr val="tx2"/>
              </a:buClr>
              <a:buSzPct val="130000"/>
              <a:buFont typeface="Wingdings" pitchFamily="2" charset="2"/>
              <a:buNone/>
              <a:defRPr/>
            </a:pPr>
            <a:endParaRPr lang="cs-CZ" sz="2800" b="1" dirty="0" smtClean="0"/>
          </a:p>
          <a:p>
            <a:pPr eaLnBrk="1" hangingPunct="1">
              <a:spcBef>
                <a:spcPts val="0"/>
              </a:spcBef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cs-CZ" sz="2800" b="1" dirty="0">
                <a:solidFill>
                  <a:srgbClr val="C00000"/>
                </a:solidFill>
              </a:rPr>
              <a:t>Evidence </a:t>
            </a:r>
            <a:r>
              <a:rPr lang="cs-CZ" sz="2800" b="1" dirty="0" smtClean="0">
                <a:solidFill>
                  <a:srgbClr val="C00000"/>
                </a:solidFill>
              </a:rPr>
              <a:t>úmrtí</a:t>
            </a:r>
            <a:endParaRPr lang="cs-CZ" sz="2800" b="1" dirty="0">
              <a:solidFill>
                <a:srgbClr val="C00000"/>
              </a:solidFill>
            </a:endParaRPr>
          </a:p>
          <a:p>
            <a:pPr lvl="1" eaLnBrk="1" hangingPunct="1">
              <a:spcBef>
                <a:spcPts val="0"/>
              </a:spcBef>
              <a:buClr>
                <a:srgbClr val="3D3DF5"/>
              </a:buClr>
              <a:buFont typeface="Arial" pitchFamily="34" charset="0"/>
              <a:buChar char="•"/>
              <a:defRPr/>
            </a:pPr>
            <a:r>
              <a:rPr lang="cs-CZ" sz="2800" dirty="0"/>
              <a:t>Statistika zemřelých</a:t>
            </a:r>
          </a:p>
          <a:p>
            <a:pPr lvl="1" eaLnBrk="1" hangingPunct="1">
              <a:spcBef>
                <a:spcPts val="0"/>
              </a:spcBef>
              <a:buClr>
                <a:srgbClr val="3D3DF5"/>
              </a:buClr>
              <a:buFont typeface="Arial" pitchFamily="34" charset="0"/>
              <a:buChar char="•"/>
              <a:defRPr/>
            </a:pPr>
            <a:r>
              <a:rPr lang="cs-CZ" sz="2800" dirty="0"/>
              <a:t>Statistika příčin smrti</a:t>
            </a:r>
          </a:p>
          <a:p>
            <a:pPr marL="0" indent="0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549275"/>
            <a:ext cx="7696200" cy="792163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cap="all" dirty="0" smtClean="0">
                <a:solidFill>
                  <a:srgbClr val="0000CC"/>
                </a:solidFill>
              </a:rPr>
              <a:t>Mezinárodní klasifikace nemocí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628775"/>
            <a:ext cx="7696200" cy="5329238"/>
          </a:xfrm>
        </p:spPr>
        <p:txBody>
          <a:bodyPr/>
          <a:lstStyle/>
          <a:p>
            <a:pPr marL="0" indent="0" eaLnBrk="1" hangingPunct="1"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defRPr/>
            </a:pPr>
            <a:r>
              <a:rPr lang="cs-CZ" sz="2400" b="1" dirty="0" smtClean="0"/>
              <a:t>  </a:t>
            </a:r>
            <a:r>
              <a:rPr lang="cs-CZ" sz="2800" b="1" dirty="0" smtClean="0">
                <a:hlinkClick r:id="rId3"/>
              </a:rPr>
              <a:t>Mezinárodní klasifikace nemocí</a:t>
            </a:r>
            <a:r>
              <a:rPr lang="cs-CZ" sz="2800" b="1" dirty="0" smtClean="0"/>
              <a:t>, 10.revize,                                      </a:t>
            </a:r>
          </a:p>
          <a:p>
            <a:pPr marL="0" indent="0" eaLnBrk="1" hangingPunct="1">
              <a:spcBef>
                <a:spcPts val="0"/>
              </a:spcBef>
              <a:spcAft>
                <a:spcPts val="1200"/>
              </a:spcAft>
              <a:buFont typeface="Wingdings" pitchFamily="2" charset="2"/>
              <a:buNone/>
              <a:defRPr/>
            </a:pPr>
            <a:r>
              <a:rPr lang="cs-CZ" sz="2800" b="1" dirty="0" smtClean="0"/>
              <a:t>    2. aktualizované vydání</a:t>
            </a:r>
          </a:p>
          <a:p>
            <a:pPr eaLnBrk="1" hangingPunct="1">
              <a:spcAft>
                <a:spcPts val="1200"/>
              </a:spcAft>
              <a:buClr>
                <a:srgbClr val="C00000"/>
              </a:buClr>
              <a:defRPr/>
            </a:pPr>
            <a:r>
              <a:rPr lang="cs-CZ" sz="2800" b="1" dirty="0"/>
              <a:t>Klasifikace nemocí</a:t>
            </a:r>
            <a:r>
              <a:rPr lang="cs-CZ" sz="2800" dirty="0"/>
              <a:t> (úrazů, vad, poruch, komplikací, léčebné péče atd.) </a:t>
            </a:r>
            <a:r>
              <a:rPr lang="cs-CZ" sz="2800" b="1" dirty="0"/>
              <a:t>do kapitol, podkapitol a skupin</a:t>
            </a:r>
            <a:r>
              <a:rPr lang="cs-CZ" sz="2800" dirty="0"/>
              <a:t>.</a:t>
            </a:r>
          </a:p>
          <a:p>
            <a:pPr eaLnBrk="1" hangingPunct="1">
              <a:spcAft>
                <a:spcPts val="1200"/>
              </a:spcAft>
              <a:buClr>
                <a:srgbClr val="C00000"/>
              </a:buClr>
              <a:defRPr/>
            </a:pPr>
            <a:r>
              <a:rPr lang="cs-CZ" sz="2800" dirty="0" smtClean="0"/>
              <a:t>22 </a:t>
            </a:r>
            <a:r>
              <a:rPr lang="cs-CZ" sz="2800" dirty="0"/>
              <a:t>kapitol, alfanumerické </a:t>
            </a:r>
            <a:r>
              <a:rPr lang="cs-CZ" sz="2800" dirty="0" smtClean="0"/>
              <a:t>kódy</a:t>
            </a:r>
            <a:endParaRPr lang="cs-CZ" sz="2800" dirty="0"/>
          </a:p>
          <a:p>
            <a:pPr eaLnBrk="1" hangingPunct="1">
              <a:spcAft>
                <a:spcPts val="1200"/>
              </a:spcAft>
              <a:buClr>
                <a:srgbClr val="C00000"/>
              </a:buClr>
              <a:defRPr/>
            </a:pPr>
            <a:r>
              <a:rPr lang="cs-CZ" sz="2800" dirty="0" smtClean="0"/>
              <a:t>Statistické zpracování a srovnávání.</a:t>
            </a:r>
          </a:p>
          <a:p>
            <a:pPr eaLnBrk="1" hangingPunct="1">
              <a:defRPr/>
            </a:pP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2275" y="17463"/>
            <a:ext cx="6048375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23850" y="692150"/>
            <a:ext cx="8496300" cy="469265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cs-CZ" b="1" dirty="0" smtClean="0"/>
              <a:t>MKN-10: </a:t>
            </a:r>
          </a:p>
          <a:p>
            <a:pPr eaLnBrk="1" hangingPunct="1">
              <a:buFont typeface="Wingdings" pitchFamily="2" charset="2"/>
              <a:buNone/>
            </a:pPr>
            <a:r>
              <a:rPr lang="cs-CZ" sz="2400" dirty="0" smtClean="0"/>
              <a:t>Příklad:  Zastavený zubní kaz</a:t>
            </a:r>
          </a:p>
          <a:p>
            <a:pPr eaLnBrk="1" hangingPunct="1">
              <a:buFont typeface="Wingdings" pitchFamily="2" charset="2"/>
              <a:buNone/>
            </a:pPr>
            <a:endParaRPr lang="cs-CZ" sz="2400" dirty="0" smtClean="0"/>
          </a:p>
          <a:p>
            <a:pPr marL="457200" lvl="1" indent="0" eaLnBrk="1" hangingPunct="1">
              <a:buClr>
                <a:srgbClr val="0000CC"/>
              </a:buClr>
              <a:buSzPct val="160000"/>
              <a:buFontTx/>
              <a:buNone/>
            </a:pPr>
            <a:r>
              <a:rPr lang="cs-CZ" dirty="0" smtClean="0"/>
              <a:t>XI. Kapitola: Nemoci trávicího ústrojí</a:t>
            </a:r>
          </a:p>
          <a:p>
            <a:pPr marL="914400" lvl="2" indent="0" eaLnBrk="1" hangingPunct="1">
              <a:buFontTx/>
              <a:buNone/>
            </a:pPr>
            <a:r>
              <a:rPr lang="cs-CZ" sz="3100" dirty="0" smtClean="0"/>
              <a:t>Nemoci ústní dutiny, slinných žláz a čelistí (K00-K14)</a:t>
            </a:r>
          </a:p>
          <a:p>
            <a:pPr marL="1371600" lvl="3" indent="0" eaLnBrk="1" hangingPunct="1">
              <a:buFontTx/>
              <a:buNone/>
            </a:pPr>
            <a:r>
              <a:rPr lang="cs-CZ" sz="3600" dirty="0" smtClean="0"/>
              <a:t>Zubní kaz K02</a:t>
            </a:r>
          </a:p>
          <a:p>
            <a:pPr marL="1828800" lvl="4" indent="0" eaLnBrk="1" hangingPunct="1">
              <a:buFontTx/>
              <a:buNone/>
            </a:pPr>
            <a:r>
              <a:rPr lang="cs-CZ" sz="4000" dirty="0" smtClean="0">
                <a:solidFill>
                  <a:srgbClr val="0000CC"/>
                </a:solidFill>
              </a:rPr>
              <a:t>K02.3: </a:t>
            </a:r>
            <a:r>
              <a:rPr lang="cs-CZ" sz="4000" dirty="0" smtClean="0"/>
              <a:t>Zastavený zubní kaz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600" smtClean="0">
                <a:solidFill>
                  <a:srgbClr val="0000CC"/>
                </a:solidFill>
              </a:rPr>
              <a:t>Ukazatele zdravotního stavu   </a:t>
            </a:r>
            <a:br>
              <a:rPr lang="cs-CZ" sz="3600" smtClean="0">
                <a:solidFill>
                  <a:srgbClr val="0000CC"/>
                </a:solidFill>
              </a:rPr>
            </a:br>
            <a:r>
              <a:rPr lang="cs-CZ" sz="3600" smtClean="0">
                <a:solidFill>
                  <a:srgbClr val="0000CC"/>
                </a:solidFill>
              </a:rPr>
              <a:t>založené na evidenci nemocí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idx="1"/>
          </p:nvPr>
        </p:nvSpPr>
        <p:spPr>
          <a:xfrm>
            <a:off x="755650" y="1889125"/>
            <a:ext cx="7696200" cy="49688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0000CC"/>
              </a:buClr>
              <a:buSzTx/>
              <a:buFont typeface="Wingdings" pitchFamily="2" charset="2"/>
              <a:buNone/>
              <a:defRPr/>
            </a:pPr>
            <a:endParaRPr lang="cs-CZ" sz="2800" b="1" dirty="0" smtClean="0">
              <a:latin typeface="+mj-lt"/>
            </a:endParaRPr>
          </a:p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cs-CZ" sz="2400" b="1" dirty="0" smtClean="0">
                <a:solidFill>
                  <a:srgbClr val="C00000"/>
                </a:solidFill>
              </a:rPr>
              <a:t>Incidence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endParaRPr lang="cs-CZ" sz="2400" dirty="0">
              <a:solidFill>
                <a:srgbClr val="C00000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cs-CZ" sz="2400" b="1" dirty="0" smtClean="0">
                <a:solidFill>
                  <a:srgbClr val="C00000"/>
                </a:solidFill>
              </a:rPr>
              <a:t>Prevalence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endParaRPr lang="cs-CZ" sz="2400" dirty="0" smtClean="0">
              <a:solidFill>
                <a:srgbClr val="C00000"/>
              </a:solidFill>
              <a:latin typeface="+mj-lt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b="1" dirty="0" smtClean="0">
                <a:solidFill>
                  <a:srgbClr val="C00000"/>
                </a:solidFill>
              </a:rPr>
              <a:t>Průměrná doba trvání nemoci</a:t>
            </a:r>
            <a:endParaRPr lang="cs-CZ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125538"/>
            <a:ext cx="4176713" cy="4967287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b="1" dirty="0" smtClean="0">
                <a:solidFill>
                  <a:srgbClr val="C00000"/>
                </a:solidFill>
                <a:latin typeface="+mj-lt"/>
              </a:rPr>
              <a:t>Klady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20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údaje pro popis zdravotního stavu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srovnávání, hodnocení trendů (vývoje v čase)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východisko pro počáteční fáze výzkumu (formulace pracovních hypotéz)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všeobecně dostupný a relativně levný zdroj informací</a:t>
            </a:r>
          </a:p>
        </p:txBody>
      </p:sp>
      <p:sp>
        <p:nvSpPr>
          <p:cNvPr id="9728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06938" y="1123950"/>
            <a:ext cx="4032250" cy="5184775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b="1" dirty="0" smtClean="0">
                <a:solidFill>
                  <a:srgbClr val="C00000"/>
                </a:solidFill>
                <a:latin typeface="+mj-lt"/>
              </a:rPr>
              <a:t>Zápory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20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fenomén ledovce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2400" dirty="0" smtClean="0"/>
          </a:p>
        </p:txBody>
      </p:sp>
      <p:sp>
        <p:nvSpPr>
          <p:cNvPr id="140291" name="Rectangle 5"/>
          <p:cNvSpPr>
            <a:spLocks noChangeArrowheads="1"/>
          </p:cNvSpPr>
          <p:nvPr/>
        </p:nvSpPr>
        <p:spPr bwMode="auto">
          <a:xfrm>
            <a:off x="611188" y="1125538"/>
            <a:ext cx="144462" cy="7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None/>
            </a:pPr>
            <a:endParaRPr lang="cs-CZ"/>
          </a:p>
        </p:txBody>
      </p:sp>
      <p:sp>
        <p:nvSpPr>
          <p:cNvPr id="140292" name="Rectangle 6"/>
          <p:cNvSpPr>
            <a:spLocks noChangeArrowheads="1"/>
          </p:cNvSpPr>
          <p:nvPr/>
        </p:nvSpPr>
        <p:spPr bwMode="auto">
          <a:xfrm>
            <a:off x="360363" y="1666875"/>
            <a:ext cx="4248150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None/>
            </a:pPr>
            <a:r>
              <a:rPr lang="cs-CZ"/>
              <a:t> 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None/>
            </a:pPr>
            <a:endParaRPr lang="cs-CZ"/>
          </a:p>
        </p:txBody>
      </p:sp>
      <p:sp>
        <p:nvSpPr>
          <p:cNvPr id="140293" name="Rectangle 7"/>
          <p:cNvSpPr>
            <a:spLocks noChangeArrowheads="1"/>
          </p:cNvSpPr>
          <p:nvPr/>
        </p:nvSpPr>
        <p:spPr bwMode="auto">
          <a:xfrm>
            <a:off x="539750" y="1196975"/>
            <a:ext cx="3887788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None/>
            </a:pPr>
            <a:endParaRPr lang="cs-CZ"/>
          </a:p>
        </p:txBody>
      </p:sp>
      <p:sp>
        <p:nvSpPr>
          <p:cNvPr id="140294" name="Rectangle 8"/>
          <p:cNvSpPr>
            <a:spLocks noChangeArrowheads="1"/>
          </p:cNvSpPr>
          <p:nvPr/>
        </p:nvSpPr>
        <p:spPr bwMode="auto">
          <a:xfrm>
            <a:off x="4716463" y="1557338"/>
            <a:ext cx="4032250" cy="475138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None/>
            </a:pPr>
            <a:endParaRPr lang="cs-CZ"/>
          </a:p>
        </p:txBody>
      </p:sp>
      <p:sp>
        <p:nvSpPr>
          <p:cNvPr id="66568" name="Nadpis 1"/>
          <p:cNvSpPr>
            <a:spLocks noGrp="1"/>
          </p:cNvSpPr>
          <p:nvPr>
            <p:ph type="title"/>
          </p:nvPr>
        </p:nvSpPr>
        <p:spPr>
          <a:xfrm>
            <a:off x="250825" y="260350"/>
            <a:ext cx="7696200" cy="814388"/>
          </a:xfrm>
        </p:spPr>
        <p:txBody>
          <a:bodyPr/>
          <a:lstStyle/>
          <a:p>
            <a:pPr>
              <a:defRPr/>
            </a:pPr>
            <a:r>
              <a:rPr lang="cs-CZ" cap="all" dirty="0" smtClean="0">
                <a:solidFill>
                  <a:srgbClr val="0000CC"/>
                </a:solidFill>
              </a:rPr>
              <a:t>Statistika nemocnosti</a:t>
            </a:r>
          </a:p>
        </p:txBody>
      </p:sp>
      <p:sp>
        <p:nvSpPr>
          <p:cNvPr id="140296" name="Rectangle 8"/>
          <p:cNvSpPr>
            <a:spLocks noChangeArrowheads="1"/>
          </p:cNvSpPr>
          <p:nvPr/>
        </p:nvSpPr>
        <p:spPr bwMode="auto">
          <a:xfrm>
            <a:off x="250825" y="1589088"/>
            <a:ext cx="4275138" cy="471963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None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8208962" cy="927100"/>
          </a:xfrm>
        </p:spPr>
        <p:txBody>
          <a:bodyPr/>
          <a:lstStyle/>
          <a:p>
            <a:pPr eaLnBrk="1" hangingPunct="1"/>
            <a:r>
              <a:rPr lang="cs-CZ" smtClean="0"/>
              <a:t>Fenomén ledovce</a:t>
            </a:r>
            <a:endParaRPr lang="cs-CZ" b="1" smtClean="0"/>
          </a:p>
        </p:txBody>
      </p:sp>
      <p:sp>
        <p:nvSpPr>
          <p:cNvPr id="142338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2205038"/>
            <a:ext cx="4321175" cy="3657600"/>
          </a:xfrm>
        </p:spPr>
        <p:txBody>
          <a:bodyPr/>
          <a:lstStyle/>
          <a:p>
            <a:pPr eaLnBrk="1" hangingPunct="1"/>
            <a:endParaRPr lang="cs-CZ" sz="2000" smtClean="0"/>
          </a:p>
          <a:p>
            <a:pPr eaLnBrk="1" hangingPunct="1"/>
            <a:r>
              <a:rPr lang="cs-CZ" sz="2000" smtClean="0"/>
              <a:t>Osoby, které navštíví zdravotnické zařízení.</a:t>
            </a:r>
          </a:p>
          <a:p>
            <a:pPr eaLnBrk="1" hangingPunct="1"/>
            <a:endParaRPr lang="cs-CZ" sz="2000" smtClean="0"/>
          </a:p>
          <a:p>
            <a:pPr eaLnBrk="1" hangingPunct="1">
              <a:buFont typeface="Wingdings" pitchFamily="2" charset="2"/>
              <a:buNone/>
            </a:pPr>
            <a:endParaRPr lang="cs-CZ" sz="2000" smtClean="0"/>
          </a:p>
          <a:p>
            <a:pPr eaLnBrk="1" hangingPunct="1"/>
            <a:r>
              <a:rPr lang="cs-CZ" sz="2000" smtClean="0"/>
              <a:t>Nemoc v latentní fázi. </a:t>
            </a:r>
          </a:p>
          <a:p>
            <a:pPr eaLnBrk="1" hangingPunct="1"/>
            <a:r>
              <a:rPr lang="cs-CZ" sz="2000" smtClean="0"/>
              <a:t>Nemocní, kteří nenavštíví ZZ.</a:t>
            </a:r>
          </a:p>
          <a:p>
            <a:pPr eaLnBrk="1" hangingPunct="1"/>
            <a:r>
              <a:rPr lang="cs-CZ" sz="2000" smtClean="0"/>
              <a:t>Trvalé následky nemocí - zdravotní handicapy. </a:t>
            </a:r>
          </a:p>
          <a:p>
            <a:pPr eaLnBrk="1" hangingPunct="1"/>
            <a:r>
              <a:rPr lang="cs-CZ" sz="2000" smtClean="0"/>
              <a:t>Osoby, jež nemoc nevnímají.</a:t>
            </a:r>
          </a:p>
        </p:txBody>
      </p:sp>
      <p:pic>
        <p:nvPicPr>
          <p:cNvPr id="142339" name="Picture 4" descr="Icebergfoto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60388" y="2060575"/>
            <a:ext cx="3651250" cy="3946525"/>
          </a:xfrm>
        </p:spPr>
      </p:pic>
      <p:sp>
        <p:nvSpPr>
          <p:cNvPr id="142340" name="Line 5"/>
          <p:cNvSpPr>
            <a:spLocks noChangeShapeType="1"/>
          </p:cNvSpPr>
          <p:nvPr/>
        </p:nvSpPr>
        <p:spPr bwMode="auto">
          <a:xfrm>
            <a:off x="4500563" y="3357563"/>
            <a:ext cx="3887787" cy="0"/>
          </a:xfrm>
          <a:prstGeom prst="line">
            <a:avLst/>
          </a:prstGeom>
          <a:noFill/>
          <a:ln w="1587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7544" y="548680"/>
            <a:ext cx="8229600" cy="5832648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cs-CZ" sz="6000" b="1" dirty="0" smtClean="0">
                <a:solidFill>
                  <a:schemeClr val="accent2"/>
                </a:solidFill>
              </a:rPr>
              <a:t>Veřejné zdravotnictví</a:t>
            </a:r>
            <a:endParaRPr lang="cs-CZ" sz="3600" b="1" cap="all" dirty="0" smtClean="0">
              <a:solidFill>
                <a:schemeClr val="accent2"/>
              </a:solidFill>
            </a:endParaRPr>
          </a:p>
          <a:p>
            <a:pPr marL="0" indent="0" algn="ctr">
              <a:buNone/>
            </a:pPr>
            <a:r>
              <a:rPr lang="cs-CZ" sz="3600" b="1" cap="all" dirty="0" smtClean="0">
                <a:solidFill>
                  <a:schemeClr val="accent2"/>
                </a:solidFill>
              </a:rPr>
              <a:t>Interdisciplinární obor</a:t>
            </a:r>
          </a:p>
          <a:p>
            <a:pPr marL="0" indent="0" algn="ctr">
              <a:buNone/>
            </a:pPr>
            <a:endParaRPr lang="cs-CZ" sz="3600" b="1" cap="all" dirty="0" smtClean="0">
              <a:solidFill>
                <a:schemeClr val="accent2"/>
              </a:solidFill>
            </a:endParaRPr>
          </a:p>
          <a:p>
            <a:r>
              <a:rPr lang="cs-CZ" b="1" dirty="0"/>
              <a:t>z</a:t>
            </a:r>
            <a:r>
              <a:rPr lang="cs-CZ" b="1" dirty="0" smtClean="0"/>
              <a:t>draví (populační přístup)</a:t>
            </a:r>
          </a:p>
          <a:p>
            <a:r>
              <a:rPr lang="cs-CZ" b="1" dirty="0" smtClean="0"/>
              <a:t>péče o zdraví (</a:t>
            </a:r>
            <a:r>
              <a:rPr lang="cs-CZ" b="1" i="1" dirty="0" err="1" smtClean="0"/>
              <a:t>health</a:t>
            </a:r>
            <a:r>
              <a:rPr lang="cs-CZ" b="1" i="1" dirty="0" smtClean="0"/>
              <a:t> in </a:t>
            </a:r>
            <a:r>
              <a:rPr lang="cs-CZ" b="1" i="1" dirty="0" err="1" smtClean="0"/>
              <a:t>all</a:t>
            </a:r>
            <a:r>
              <a:rPr lang="cs-CZ" b="1" i="1" dirty="0" smtClean="0"/>
              <a:t> </a:t>
            </a:r>
            <a:r>
              <a:rPr lang="cs-CZ" b="1" i="1" dirty="0" err="1" smtClean="0"/>
              <a:t>policies</a:t>
            </a:r>
            <a:r>
              <a:rPr lang="cs-CZ" b="1" i="1" dirty="0" smtClean="0"/>
              <a:t>; </a:t>
            </a:r>
            <a:r>
              <a:rPr lang="cs-CZ" b="1" i="1" dirty="0" err="1" smtClean="0"/>
              <a:t>whole</a:t>
            </a:r>
            <a:r>
              <a:rPr lang="cs-CZ" b="1" i="1" dirty="0" smtClean="0"/>
              <a:t> </a:t>
            </a:r>
            <a:r>
              <a:rPr lang="cs-CZ" b="1" i="1" dirty="0" err="1" smtClean="0"/>
              <a:t>government</a:t>
            </a:r>
            <a:r>
              <a:rPr lang="cs-CZ" b="1" i="1" dirty="0" smtClean="0"/>
              <a:t> </a:t>
            </a:r>
            <a:r>
              <a:rPr lang="cs-CZ" b="1" i="1" dirty="0" err="1" smtClean="0"/>
              <a:t>approach</a:t>
            </a:r>
            <a:r>
              <a:rPr lang="cs-CZ" b="1" dirty="0" smtClean="0"/>
              <a:t>)</a:t>
            </a:r>
          </a:p>
          <a:p>
            <a:r>
              <a:rPr lang="cs-CZ" b="1" dirty="0" smtClean="0"/>
              <a:t>zdravotnictví</a:t>
            </a:r>
          </a:p>
          <a:p>
            <a:endParaRPr lang="cs-CZ" sz="2400" b="1" dirty="0" smtClean="0">
              <a:solidFill>
                <a:schemeClr val="accent2"/>
              </a:solidFill>
            </a:endParaRPr>
          </a:p>
          <a:p>
            <a:r>
              <a:rPr lang="cs-CZ" sz="2800" b="1" dirty="0" smtClean="0"/>
              <a:t>Integrace poznatků a metod různých vědních oborů s cílem přispět ke zlepšení zdraví lidí.</a:t>
            </a:r>
          </a:p>
          <a:p>
            <a:pPr marL="514350" indent="-457200"/>
            <a:endParaRPr lang="cs-CZ" b="1" dirty="0">
              <a:solidFill>
                <a:schemeClr val="accent2"/>
              </a:solidFill>
            </a:endParaRPr>
          </a:p>
          <a:p>
            <a:pPr lvl="2"/>
            <a:endParaRPr lang="cs-CZ" sz="2800" b="1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2856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0825" y="1125538"/>
            <a:ext cx="4176713" cy="4967287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b="1" dirty="0" smtClean="0">
                <a:solidFill>
                  <a:srgbClr val="C00000"/>
                </a:solidFill>
                <a:latin typeface="+mj-lt"/>
              </a:rPr>
              <a:t>Klady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20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údaje pro popis zdravotního stavu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srovnávání, hodnocení trendů (vývoje v čase)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východisko pro počáteční fáze výzkumu (formulace pracovních hypotéz)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všeobecně dostupný a relativně levný zdroj informací</a:t>
            </a:r>
          </a:p>
        </p:txBody>
      </p:sp>
      <p:sp>
        <p:nvSpPr>
          <p:cNvPr id="9728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06938" y="1123950"/>
            <a:ext cx="4032250" cy="5184775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b="1" dirty="0" smtClean="0">
                <a:solidFill>
                  <a:srgbClr val="C00000"/>
                </a:solidFill>
                <a:latin typeface="+mj-lt"/>
              </a:rPr>
              <a:t>Zápory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20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cs-CZ" sz="2400" dirty="0" smtClean="0"/>
              <a:t>fenomén ledovce</a:t>
            </a:r>
          </a:p>
          <a:p>
            <a:pPr eaLnBrk="1" hangingPunct="1">
              <a:lnSpc>
                <a:spcPct val="80000"/>
              </a:lnSpc>
              <a:defRPr/>
            </a:pPr>
            <a:endParaRPr lang="cs-CZ" sz="2400" dirty="0" smtClean="0"/>
          </a:p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cs-CZ" sz="2400" dirty="0" smtClean="0"/>
              <a:t>nekompletnost dat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endParaRPr lang="cs-CZ" sz="2400" dirty="0"/>
          </a:p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cs-CZ" sz="2400" dirty="0" smtClean="0"/>
              <a:t>neznámá správnost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endParaRPr lang="cs-CZ" sz="2400" dirty="0"/>
          </a:p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endParaRPr lang="cs-CZ" sz="2400" dirty="0" smtClean="0"/>
          </a:p>
          <a:p>
            <a:pPr eaLnBrk="1" hangingPunct="1">
              <a:lnSpc>
                <a:spcPct val="80000"/>
              </a:lnSpc>
              <a:spcBef>
                <a:spcPts val="0"/>
              </a:spcBef>
              <a:defRPr/>
            </a:pPr>
            <a:r>
              <a:rPr lang="cs-CZ" sz="2400" dirty="0" smtClean="0"/>
              <a:t>živelnost, nepropojenost </a:t>
            </a:r>
          </a:p>
        </p:txBody>
      </p:sp>
      <p:sp>
        <p:nvSpPr>
          <p:cNvPr id="144387" name="Rectangle 5"/>
          <p:cNvSpPr>
            <a:spLocks noChangeArrowheads="1"/>
          </p:cNvSpPr>
          <p:nvPr/>
        </p:nvSpPr>
        <p:spPr bwMode="auto">
          <a:xfrm>
            <a:off x="611188" y="1125538"/>
            <a:ext cx="144462" cy="7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None/>
            </a:pPr>
            <a:endParaRPr lang="cs-CZ"/>
          </a:p>
        </p:txBody>
      </p:sp>
      <p:sp>
        <p:nvSpPr>
          <p:cNvPr id="144388" name="Rectangle 6"/>
          <p:cNvSpPr>
            <a:spLocks noChangeArrowheads="1"/>
          </p:cNvSpPr>
          <p:nvPr/>
        </p:nvSpPr>
        <p:spPr bwMode="auto">
          <a:xfrm>
            <a:off x="360363" y="1666875"/>
            <a:ext cx="4248150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None/>
            </a:pPr>
            <a:r>
              <a:rPr lang="cs-CZ"/>
              <a:t> 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None/>
            </a:pPr>
            <a:endParaRPr lang="cs-CZ"/>
          </a:p>
        </p:txBody>
      </p:sp>
      <p:sp>
        <p:nvSpPr>
          <p:cNvPr id="144389" name="Rectangle 7"/>
          <p:cNvSpPr>
            <a:spLocks noChangeArrowheads="1"/>
          </p:cNvSpPr>
          <p:nvPr/>
        </p:nvSpPr>
        <p:spPr bwMode="auto">
          <a:xfrm>
            <a:off x="539750" y="1196975"/>
            <a:ext cx="3887788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None/>
            </a:pPr>
            <a:endParaRPr lang="cs-CZ"/>
          </a:p>
        </p:txBody>
      </p:sp>
      <p:sp>
        <p:nvSpPr>
          <p:cNvPr id="144390" name="Rectangle 8"/>
          <p:cNvSpPr>
            <a:spLocks noChangeArrowheads="1"/>
          </p:cNvSpPr>
          <p:nvPr/>
        </p:nvSpPr>
        <p:spPr bwMode="auto">
          <a:xfrm>
            <a:off x="4716463" y="1557338"/>
            <a:ext cx="4032250" cy="475138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None/>
            </a:pPr>
            <a:endParaRPr lang="cs-CZ"/>
          </a:p>
        </p:txBody>
      </p:sp>
      <p:sp>
        <p:nvSpPr>
          <p:cNvPr id="66568" name="Nadpis 1"/>
          <p:cNvSpPr>
            <a:spLocks noGrp="1"/>
          </p:cNvSpPr>
          <p:nvPr>
            <p:ph type="title"/>
          </p:nvPr>
        </p:nvSpPr>
        <p:spPr>
          <a:xfrm>
            <a:off x="250825" y="260350"/>
            <a:ext cx="7696200" cy="814388"/>
          </a:xfrm>
        </p:spPr>
        <p:txBody>
          <a:bodyPr/>
          <a:lstStyle/>
          <a:p>
            <a:pPr>
              <a:defRPr/>
            </a:pPr>
            <a:r>
              <a:rPr lang="cs-CZ" cap="all" dirty="0" smtClean="0">
                <a:solidFill>
                  <a:srgbClr val="0000CC"/>
                </a:solidFill>
              </a:rPr>
              <a:t>Statistika nemocnosti</a:t>
            </a:r>
          </a:p>
        </p:txBody>
      </p:sp>
      <p:sp>
        <p:nvSpPr>
          <p:cNvPr id="144392" name="Rectangle 8"/>
          <p:cNvSpPr>
            <a:spLocks noChangeArrowheads="1"/>
          </p:cNvSpPr>
          <p:nvPr/>
        </p:nvSpPr>
        <p:spPr bwMode="auto">
          <a:xfrm>
            <a:off x="250825" y="1589088"/>
            <a:ext cx="4275138" cy="471963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None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836613"/>
            <a:ext cx="7696200" cy="649287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cap="all" dirty="0" smtClean="0">
                <a:solidFill>
                  <a:srgbClr val="0000CC"/>
                </a:solidFill>
              </a:rPr>
              <a:t>Ukazatele zdravotního stavu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341438"/>
            <a:ext cx="7696200" cy="5329237"/>
          </a:xfrm>
        </p:spPr>
        <p:txBody>
          <a:bodyPr/>
          <a:lstStyle/>
          <a:p>
            <a:pPr marL="0" indent="0" eaLnBrk="1" hangingPunct="1">
              <a:spcBef>
                <a:spcPts val="0"/>
              </a:spcBef>
              <a:buClr>
                <a:schemeClr val="tx2"/>
              </a:buClr>
              <a:buSzPct val="130000"/>
              <a:buFont typeface="Wingdings" pitchFamily="2" charset="2"/>
              <a:buNone/>
              <a:defRPr/>
            </a:pPr>
            <a:endParaRPr lang="cs-CZ" sz="2400" b="1" dirty="0" smtClean="0"/>
          </a:p>
          <a:p>
            <a:pPr eaLnBrk="1" hangingPunct="1">
              <a:spcBef>
                <a:spcPts val="0"/>
              </a:spcBef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endParaRPr lang="cs-CZ" sz="2800" b="1" dirty="0" smtClean="0">
              <a:solidFill>
                <a:srgbClr val="C00000"/>
              </a:solidFill>
            </a:endParaRPr>
          </a:p>
          <a:p>
            <a:pPr eaLnBrk="1" hangingPunct="1">
              <a:spcBef>
                <a:spcPts val="0"/>
              </a:spcBef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cs-CZ" sz="2800" b="1" dirty="0" smtClean="0">
                <a:solidFill>
                  <a:srgbClr val="C00000"/>
                </a:solidFill>
              </a:rPr>
              <a:t>Evidence </a:t>
            </a:r>
            <a:r>
              <a:rPr lang="cs-CZ" sz="2800" b="1" dirty="0">
                <a:solidFill>
                  <a:srgbClr val="C00000"/>
                </a:solidFill>
              </a:rPr>
              <a:t>úmrtí</a:t>
            </a:r>
          </a:p>
          <a:p>
            <a:pPr lvl="1" eaLnBrk="1" hangingPunct="1">
              <a:spcBef>
                <a:spcPts val="0"/>
              </a:spcBef>
              <a:buClr>
                <a:srgbClr val="3D3DF5"/>
              </a:buClr>
              <a:buFont typeface="Arial" pitchFamily="34" charset="0"/>
              <a:buChar char="•"/>
              <a:defRPr/>
            </a:pPr>
            <a:r>
              <a:rPr lang="cs-CZ" sz="2800" dirty="0"/>
              <a:t>Statistika zemřelých</a:t>
            </a:r>
          </a:p>
          <a:p>
            <a:pPr lvl="1" eaLnBrk="1" hangingPunct="1">
              <a:spcBef>
                <a:spcPts val="0"/>
              </a:spcBef>
              <a:buClr>
                <a:srgbClr val="3D3DF5"/>
              </a:buClr>
              <a:buFont typeface="Arial" pitchFamily="34" charset="0"/>
              <a:buChar char="•"/>
              <a:defRPr/>
            </a:pPr>
            <a:r>
              <a:rPr lang="cs-CZ" sz="2800" dirty="0"/>
              <a:t>Statistika příčin smrti</a:t>
            </a:r>
          </a:p>
          <a:p>
            <a:pPr marL="0" indent="0" eaLnBrk="1" hangingPunct="1">
              <a:spcBef>
                <a:spcPts val="0"/>
              </a:spcBef>
              <a:buFont typeface="Wingdings" pitchFamily="2" charset="2"/>
              <a:buNone/>
              <a:defRPr/>
            </a:pP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0" y="476250"/>
            <a:ext cx="7696200" cy="592138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cap="all" dirty="0" smtClean="0">
                <a:solidFill>
                  <a:srgbClr val="0000CC"/>
                </a:solidFill>
              </a:rPr>
              <a:t>Statistika zemřelých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905000"/>
            <a:ext cx="7986713" cy="4038600"/>
          </a:xfrm>
        </p:spPr>
        <p:txBody>
          <a:bodyPr/>
          <a:lstStyle/>
          <a:p>
            <a:pPr eaLnBrk="1" hangingPunct="1">
              <a:defRPr/>
            </a:pPr>
            <a:r>
              <a:rPr lang="cs-CZ" sz="2800" b="1" dirty="0">
                <a:solidFill>
                  <a:srgbClr val="C00000"/>
                </a:solidFill>
              </a:rPr>
              <a:t>ÚMRTNOST</a:t>
            </a:r>
            <a:r>
              <a:rPr lang="cs-CZ" sz="2800" b="1" dirty="0"/>
              <a:t> (mortalita)</a:t>
            </a:r>
            <a:r>
              <a:rPr lang="cs-CZ" sz="2800" dirty="0"/>
              <a:t> </a:t>
            </a:r>
            <a:r>
              <a:rPr lang="cs-CZ" sz="2800" dirty="0" smtClean="0"/>
              <a:t>jako indikátor zdraví   </a:t>
            </a:r>
          </a:p>
          <a:p>
            <a:pPr eaLnBrk="1" hangingPunct="1">
              <a:defRPr/>
            </a:pPr>
            <a:endParaRPr lang="cs-CZ" dirty="0"/>
          </a:p>
          <a:p>
            <a:pPr eaLnBrk="1" hangingPunct="1">
              <a:defRPr/>
            </a:pPr>
            <a:r>
              <a:rPr lang="cs-CZ" b="1" dirty="0" smtClean="0">
                <a:solidFill>
                  <a:srgbClr val="C00000"/>
                </a:solidFill>
              </a:rPr>
              <a:t>List </a:t>
            </a:r>
            <a:r>
              <a:rPr lang="cs-CZ" b="1" dirty="0">
                <a:solidFill>
                  <a:srgbClr val="C00000"/>
                </a:solidFill>
              </a:rPr>
              <a:t>o prohlídce </a:t>
            </a:r>
            <a:r>
              <a:rPr lang="cs-CZ" b="1" dirty="0" smtClean="0">
                <a:solidFill>
                  <a:srgbClr val="C00000"/>
                </a:solidFill>
              </a:rPr>
              <a:t>zemřelého</a:t>
            </a:r>
          </a:p>
          <a:p>
            <a:pPr eaLnBrk="1" hangingPunct="1">
              <a:defRPr/>
            </a:pPr>
            <a:endParaRPr lang="cs-CZ" b="1" dirty="0"/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cs-CZ" dirty="0"/>
          </a:p>
          <a:p>
            <a:pPr eaLnBrk="1" hangingPunct="1">
              <a:defRPr/>
            </a:pPr>
            <a:endParaRPr lang="cs-CZ" b="1" dirty="0" smtClean="0"/>
          </a:p>
          <a:p>
            <a:pPr marL="0" indent="0" eaLnBrk="1" hangingPunct="1">
              <a:buFont typeface="Wingdings" pitchFamily="2" charset="2"/>
              <a:buNone/>
              <a:defRPr/>
            </a:pPr>
            <a:endParaRPr lang="cs-CZ" b="1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82613" y="1290638"/>
            <a:ext cx="3771900" cy="5307012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cs-CZ" b="1" smtClean="0">
                <a:solidFill>
                  <a:srgbClr val="C00000"/>
                </a:solidFill>
              </a:rPr>
              <a:t>Přednosti</a:t>
            </a:r>
            <a:endParaRPr lang="cs-CZ" sz="2300" b="1" smtClean="0">
              <a:solidFill>
                <a:schemeClr val="tx2"/>
              </a:solidFill>
            </a:endParaRPr>
          </a:p>
          <a:p>
            <a:pPr eaLnBrk="1" hangingPunct="1"/>
            <a:r>
              <a:rPr lang="cs-CZ" sz="2300" smtClean="0"/>
              <a:t>úmrtí je neopakovatelné, snadno rozpoznatelné</a:t>
            </a:r>
          </a:p>
          <a:p>
            <a:pPr eaLnBrk="1" hangingPunct="1"/>
            <a:r>
              <a:rPr lang="cs-CZ" sz="2300" smtClean="0"/>
              <a:t>lze přesně časově určit</a:t>
            </a:r>
          </a:p>
          <a:p>
            <a:pPr eaLnBrk="1" hangingPunct="1"/>
            <a:r>
              <a:rPr lang="cs-CZ" sz="2300" smtClean="0"/>
              <a:t>lze měřit p-st výskytu úmrtí v populaci</a:t>
            </a:r>
          </a:p>
          <a:p>
            <a:pPr eaLnBrk="1" hangingPunct="1"/>
            <a:r>
              <a:rPr lang="cs-CZ" sz="2300" smtClean="0"/>
              <a:t>statistickou jednotkou je osoba</a:t>
            </a:r>
          </a:p>
          <a:p>
            <a:pPr eaLnBrk="1" hangingPunct="1"/>
            <a:r>
              <a:rPr lang="cs-CZ" sz="2300" smtClean="0"/>
              <a:t>dlouhodobé časové řady</a:t>
            </a:r>
          </a:p>
          <a:p>
            <a:pPr eaLnBrk="1" hangingPunct="1"/>
            <a:r>
              <a:rPr lang="cs-CZ" sz="2300" smtClean="0"/>
              <a:t>mezinárodní srovnání</a:t>
            </a:r>
          </a:p>
          <a:p>
            <a:pPr eaLnBrk="1" hangingPunct="1"/>
            <a:r>
              <a:rPr lang="cs-CZ" sz="2300" smtClean="0"/>
              <a:t>upřesnění příčiny smrti pitvou (stále méně)</a:t>
            </a:r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13288" y="1268413"/>
            <a:ext cx="4179887" cy="4537075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</a:pPr>
            <a:r>
              <a:rPr lang="cs-CZ" b="1" smtClean="0">
                <a:solidFill>
                  <a:srgbClr val="C00000"/>
                </a:solidFill>
              </a:rPr>
              <a:t>Zápory</a:t>
            </a:r>
            <a:endParaRPr lang="cs-CZ" sz="2300" b="1" smtClean="0">
              <a:solidFill>
                <a:schemeClr val="tx2"/>
              </a:solidFill>
            </a:endParaRPr>
          </a:p>
          <a:p>
            <a:pPr eaLnBrk="1" hangingPunct="1"/>
            <a:r>
              <a:rPr lang="cs-CZ" sz="2300" smtClean="0"/>
              <a:t>pouze nemoci vedoucí ke smrti</a:t>
            </a:r>
          </a:p>
          <a:p>
            <a:pPr eaLnBrk="1" hangingPunct="1"/>
            <a:r>
              <a:rPr lang="cs-CZ" sz="2300" smtClean="0"/>
              <a:t>informace o lidech, kteří nepatří do živé populace</a:t>
            </a:r>
          </a:p>
          <a:p>
            <a:pPr eaLnBrk="1" hangingPunct="1"/>
            <a:r>
              <a:rPr lang="cs-CZ" sz="2300" smtClean="0"/>
              <a:t>neznámá spolehlivost </a:t>
            </a:r>
            <a:r>
              <a:rPr lang="cs-CZ" sz="2300" i="1" smtClean="0"/>
              <a:t>(neznámá míra přesnosti „odhadu“ příčiny smrti, neznámá chybovost při vyplňování a kódování)</a:t>
            </a:r>
          </a:p>
        </p:txBody>
      </p:sp>
      <p:sp>
        <p:nvSpPr>
          <p:cNvPr id="150531" name="Rectangle 6"/>
          <p:cNvSpPr>
            <a:spLocks noChangeArrowheads="1"/>
          </p:cNvSpPr>
          <p:nvPr/>
        </p:nvSpPr>
        <p:spPr bwMode="auto">
          <a:xfrm>
            <a:off x="539750" y="1755775"/>
            <a:ext cx="3816350" cy="4841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None/>
            </a:pPr>
            <a:endParaRPr lang="cs-CZ"/>
          </a:p>
        </p:txBody>
      </p:sp>
      <p:sp>
        <p:nvSpPr>
          <p:cNvPr id="150532" name="Rectangle 7"/>
          <p:cNvSpPr>
            <a:spLocks noChangeArrowheads="1"/>
          </p:cNvSpPr>
          <p:nvPr/>
        </p:nvSpPr>
        <p:spPr bwMode="auto">
          <a:xfrm>
            <a:off x="4716463" y="1773238"/>
            <a:ext cx="4176712" cy="4103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None/>
            </a:pPr>
            <a:endParaRPr lang="cs-CZ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404813"/>
            <a:ext cx="7696200" cy="592137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cap="all" dirty="0" smtClean="0">
                <a:solidFill>
                  <a:srgbClr val="0000CC"/>
                </a:solidFill>
              </a:rPr>
              <a:t>Statistika zemřelých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3600" smtClean="0">
                <a:solidFill>
                  <a:srgbClr val="0000CC"/>
                </a:solidFill>
              </a:rPr>
              <a:t>Ukazatele zdravotního stavu   </a:t>
            </a:r>
            <a:br>
              <a:rPr lang="cs-CZ" sz="3600" smtClean="0">
                <a:solidFill>
                  <a:srgbClr val="0000CC"/>
                </a:solidFill>
              </a:rPr>
            </a:br>
            <a:r>
              <a:rPr lang="cs-CZ" sz="3600" smtClean="0">
                <a:solidFill>
                  <a:srgbClr val="0000CC"/>
                </a:solidFill>
              </a:rPr>
              <a:t>založené na evidenci úmrtí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1773238"/>
            <a:ext cx="7696200" cy="49688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Clr>
                <a:srgbClr val="0000CC"/>
              </a:buClr>
              <a:buSzTx/>
              <a:buFont typeface="Wingdings" pitchFamily="2" charset="2"/>
              <a:buNone/>
              <a:defRPr/>
            </a:pPr>
            <a:endParaRPr lang="cs-CZ" sz="2800" b="1" dirty="0" smtClean="0">
              <a:latin typeface="+mj-lt"/>
            </a:endParaRPr>
          </a:p>
          <a:p>
            <a:pPr eaLnBrk="1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defRPr/>
            </a:pPr>
            <a:r>
              <a:rPr lang="cs-CZ" sz="2400" b="1" dirty="0" smtClean="0">
                <a:solidFill>
                  <a:srgbClr val="0000CC"/>
                </a:solidFill>
              </a:rPr>
              <a:t>Hrubá míra úmrtnosti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defRPr/>
            </a:pPr>
            <a:r>
              <a:rPr lang="cs-CZ" sz="2400" b="1" dirty="0" smtClean="0">
                <a:solidFill>
                  <a:srgbClr val="0000CC"/>
                </a:solidFill>
              </a:rPr>
              <a:t>Standardizovaná úmrtnost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defRPr/>
            </a:pPr>
            <a:r>
              <a:rPr lang="cs-CZ" sz="2400" b="1" dirty="0" smtClean="0">
                <a:solidFill>
                  <a:srgbClr val="0000CC"/>
                </a:solidFill>
              </a:rPr>
              <a:t>Specifická úmrtnost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defRPr/>
            </a:pPr>
            <a:r>
              <a:rPr lang="cs-CZ" sz="2400" b="1" dirty="0" smtClean="0">
                <a:solidFill>
                  <a:srgbClr val="0000CC"/>
                </a:solidFill>
              </a:rPr>
              <a:t>Kojenecká úmrtnost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defRPr/>
            </a:pPr>
            <a:r>
              <a:rPr lang="cs-CZ" sz="2400" b="1" dirty="0" smtClean="0">
                <a:solidFill>
                  <a:srgbClr val="0000CC"/>
                </a:solidFill>
              </a:rPr>
              <a:t>Střední délka života</a:t>
            </a:r>
          </a:p>
          <a:p>
            <a:pPr eaLnBrk="1" hangingPunct="1">
              <a:lnSpc>
                <a:spcPct val="150000"/>
              </a:lnSpc>
              <a:spcBef>
                <a:spcPts val="0"/>
              </a:spcBef>
              <a:buClr>
                <a:schemeClr val="tx2"/>
              </a:buClr>
              <a:defRPr/>
            </a:pPr>
            <a:r>
              <a:rPr lang="cs-CZ" sz="2400" b="1" dirty="0" smtClean="0">
                <a:solidFill>
                  <a:srgbClr val="0000CC"/>
                </a:solidFill>
              </a:rPr>
              <a:t>Smrtnost</a:t>
            </a:r>
          </a:p>
          <a:p>
            <a:pPr eaLnBrk="1" hangingPunct="1">
              <a:lnSpc>
                <a:spcPct val="80000"/>
              </a:lnSpc>
              <a:spcBef>
                <a:spcPts val="0"/>
              </a:spcBef>
              <a:buClr>
                <a:schemeClr val="tx2"/>
              </a:buClr>
              <a:defRPr/>
            </a:pPr>
            <a:endParaRPr lang="cs-CZ" sz="2400" b="1" dirty="0" smtClean="0">
              <a:solidFill>
                <a:srgbClr val="0000CC"/>
              </a:solidFill>
            </a:endParaRPr>
          </a:p>
          <a:p>
            <a:pPr eaLnBrk="1" hangingPunct="1">
              <a:lnSpc>
                <a:spcPct val="80000"/>
              </a:lnSpc>
              <a:spcBef>
                <a:spcPts val="0"/>
              </a:spcBef>
              <a:buClr>
                <a:schemeClr val="tx2"/>
              </a:buClr>
              <a:defRPr/>
            </a:pPr>
            <a:endParaRPr lang="cs-CZ" sz="24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4"/>
          <p:cNvSpPr>
            <a:spLocks noGrp="1" noChangeArrowheads="1"/>
          </p:cNvSpPr>
          <p:nvPr>
            <p:ph type="title"/>
          </p:nvPr>
        </p:nvSpPr>
        <p:spPr>
          <a:xfrm>
            <a:off x="755650" y="692150"/>
            <a:ext cx="8712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b="1" dirty="0" smtClean="0">
                <a:solidFill>
                  <a:srgbClr val="0000CC"/>
                </a:solidFill>
              </a:rPr>
              <a:t>1. Hrubá míra úmrtnosti</a:t>
            </a:r>
            <a:br>
              <a:rPr lang="cs-CZ" sz="3200" b="1" dirty="0" smtClean="0">
                <a:solidFill>
                  <a:srgbClr val="0000CC"/>
                </a:solidFill>
              </a:rPr>
            </a:br>
            <a:endParaRPr lang="cs-CZ" sz="3200" cap="all" dirty="0" smtClean="0"/>
          </a:p>
        </p:txBody>
      </p:sp>
      <p:sp>
        <p:nvSpPr>
          <p:cNvPr id="154626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116013" y="1989138"/>
            <a:ext cx="4889500" cy="4038600"/>
          </a:xfrm>
        </p:spPr>
        <p:txBody>
          <a:bodyPr/>
          <a:lstStyle/>
          <a:p>
            <a:pPr marL="514350" indent="-514350" algn="ctr" eaLnBrk="1" hangingPunct="1">
              <a:buClr>
                <a:srgbClr val="0000CC"/>
              </a:buClr>
              <a:buSzTx/>
              <a:buFont typeface="Wingdings" pitchFamily="2" charset="2"/>
              <a:buNone/>
            </a:pPr>
            <a:r>
              <a:rPr lang="cs-CZ" sz="2700" b="1" smtClean="0"/>
              <a:t>počet zemřelých</a:t>
            </a:r>
          </a:p>
          <a:p>
            <a:pPr marL="514350" indent="-514350" algn="ctr" eaLnBrk="1" hangingPunct="1">
              <a:buClr>
                <a:srgbClr val="0000CC"/>
              </a:buClr>
              <a:buSzTx/>
              <a:buFont typeface="Wingdings" pitchFamily="2" charset="2"/>
              <a:buNone/>
            </a:pPr>
            <a:r>
              <a:rPr lang="cs-CZ" sz="2700" b="1" smtClean="0"/>
              <a:t>střední stav obyv.</a:t>
            </a:r>
            <a:endParaRPr lang="cs-CZ" sz="2700" b="1" smtClean="0">
              <a:solidFill>
                <a:srgbClr val="0000CC"/>
              </a:solidFill>
            </a:endParaRPr>
          </a:p>
          <a:p>
            <a:pPr marL="514350" indent="-514350" eaLnBrk="1" hangingPunct="1">
              <a:buClr>
                <a:srgbClr val="0000CC"/>
              </a:buClr>
              <a:buSzTx/>
              <a:buFont typeface="Wingdings" pitchFamily="2" charset="2"/>
              <a:buNone/>
            </a:pPr>
            <a:endParaRPr lang="cs-CZ" sz="2700" b="1" smtClean="0"/>
          </a:p>
          <a:p>
            <a:pPr marL="514350" indent="-514350" eaLnBrk="1" hangingPunct="1">
              <a:buFont typeface="Wingdings" pitchFamily="2" charset="2"/>
              <a:buNone/>
            </a:pPr>
            <a:endParaRPr lang="cs-CZ" sz="2700" smtClean="0"/>
          </a:p>
        </p:txBody>
      </p:sp>
      <p:sp>
        <p:nvSpPr>
          <p:cNvPr id="154627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5364163" y="2205038"/>
            <a:ext cx="1800225" cy="57467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cs-CZ" sz="1800" b="1" smtClean="0"/>
              <a:t>X</a:t>
            </a:r>
            <a:r>
              <a:rPr lang="cs-CZ" sz="2700" b="1" smtClean="0"/>
              <a:t> 1000</a:t>
            </a:r>
          </a:p>
        </p:txBody>
      </p:sp>
      <p:sp>
        <p:nvSpPr>
          <p:cNvPr id="154628" name="Line 7"/>
          <p:cNvSpPr>
            <a:spLocks noChangeShapeType="1"/>
          </p:cNvSpPr>
          <p:nvPr/>
        </p:nvSpPr>
        <p:spPr bwMode="auto">
          <a:xfrm>
            <a:off x="1908175" y="2492375"/>
            <a:ext cx="3313113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54629" name="Obdélník 2"/>
          <p:cNvSpPr>
            <a:spLocks noChangeArrowheads="1"/>
          </p:cNvSpPr>
          <p:nvPr/>
        </p:nvSpPr>
        <p:spPr bwMode="auto">
          <a:xfrm>
            <a:off x="1908175" y="1916113"/>
            <a:ext cx="914400" cy="914400"/>
          </a:xfrm>
          <a:prstGeom prst="rect">
            <a:avLst/>
          </a:prstGeom>
          <a:noFill/>
          <a:ln w="9525" algn="ctr">
            <a:noFill/>
            <a:round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bg2"/>
              </a:buClr>
              <a:buSzPct val="70000"/>
              <a:buFont typeface="Wingdings" pitchFamily="2" charset="2"/>
              <a:buNone/>
            </a:pPr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1" smtClean="0">
                <a:solidFill>
                  <a:srgbClr val="0000CC"/>
                </a:solidFill>
              </a:rPr>
              <a:t>2. Standardizovaná úmrtnost</a:t>
            </a:r>
            <a:br>
              <a:rPr lang="cs-CZ" sz="3600" b="1" smtClean="0">
                <a:solidFill>
                  <a:srgbClr val="0000CC"/>
                </a:solidFill>
              </a:rPr>
            </a:br>
            <a:endParaRPr lang="cs-CZ" smtClean="0"/>
          </a:p>
        </p:txBody>
      </p:sp>
      <p:sp>
        <p:nvSpPr>
          <p:cNvPr id="158722" name="Rectangle 3"/>
          <p:cNvSpPr>
            <a:spLocks noGrp="1" noChangeArrowheads="1"/>
          </p:cNvSpPr>
          <p:nvPr>
            <p:ph idx="1"/>
          </p:nvPr>
        </p:nvSpPr>
        <p:spPr>
          <a:xfrm>
            <a:off x="755650" y="1557338"/>
            <a:ext cx="7696200" cy="4038600"/>
          </a:xfrm>
        </p:spPr>
        <p:txBody>
          <a:bodyPr/>
          <a:lstStyle/>
          <a:p>
            <a:pPr marL="514350" indent="-514350" eaLnBrk="1" hangingPunct="1">
              <a:buClr>
                <a:srgbClr val="0000CC"/>
              </a:buClr>
              <a:buSzTx/>
              <a:buFont typeface="Wingdings" pitchFamily="2" charset="2"/>
              <a:buNone/>
            </a:pPr>
            <a:endParaRPr lang="cs-CZ" sz="2700" b="1" smtClean="0"/>
          </a:p>
          <a:p>
            <a:pPr marL="514350" indent="-514350" eaLnBrk="1" hangingPunct="1">
              <a:buClr>
                <a:schemeClr val="tx2"/>
              </a:buClr>
              <a:buSzTx/>
              <a:buFont typeface="Wingdings" pitchFamily="2" charset="2"/>
              <a:buChar char="§"/>
            </a:pPr>
            <a:r>
              <a:rPr lang="cs-CZ" sz="2800" b="1" smtClean="0"/>
              <a:t>Přepočítaná hodnota</a:t>
            </a:r>
            <a:r>
              <a:rPr lang="cs-CZ" sz="2800" smtClean="0"/>
              <a:t> hrubé úmrtnosti</a:t>
            </a:r>
          </a:p>
          <a:p>
            <a:pPr marL="514350" indent="-514350" eaLnBrk="1" hangingPunct="1">
              <a:buClr>
                <a:schemeClr val="tx2"/>
              </a:buClr>
              <a:buSzTx/>
              <a:buFont typeface="Wingdings" pitchFamily="2" charset="2"/>
              <a:buChar char="§"/>
            </a:pPr>
            <a:endParaRPr lang="cs-CZ" sz="2800" b="1" smtClean="0"/>
          </a:p>
          <a:p>
            <a:pPr marL="514350" indent="-514350" eaLnBrk="1" hangingPunct="1">
              <a:buClr>
                <a:schemeClr val="tx2"/>
              </a:buClr>
              <a:buSzTx/>
              <a:buFont typeface="Wingdings" pitchFamily="2" charset="2"/>
              <a:buChar char="§"/>
            </a:pPr>
            <a:r>
              <a:rPr lang="cs-CZ" sz="2800" b="1" smtClean="0"/>
              <a:t>Srovnávání úmrtností </a:t>
            </a:r>
            <a:r>
              <a:rPr lang="cs-CZ" sz="2800" smtClean="0"/>
              <a:t>v populacích s rozdílnou věkovou strukturou</a:t>
            </a:r>
          </a:p>
          <a:p>
            <a:pPr marL="514350" indent="-514350" eaLnBrk="1" hangingPunct="1">
              <a:buClr>
                <a:schemeClr val="tx2"/>
              </a:buClr>
              <a:buSzTx/>
              <a:buFont typeface="Wingdings" pitchFamily="2" charset="2"/>
              <a:buChar char="§"/>
            </a:pPr>
            <a:endParaRPr lang="cs-CZ" sz="28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1628775"/>
            <a:ext cx="7842250" cy="4038600"/>
          </a:xfrm>
        </p:spPr>
        <p:txBody>
          <a:bodyPr/>
          <a:lstStyle/>
          <a:p>
            <a:pPr marL="514350" indent="-514350" eaLnBrk="1" hangingPunct="1">
              <a:buClr>
                <a:srgbClr val="0000CC"/>
              </a:buClr>
              <a:buSzTx/>
              <a:buFont typeface="Wingdings" pitchFamily="2" charset="2"/>
              <a:buAutoNum type="arabicPeriod"/>
              <a:defRPr/>
            </a:pPr>
            <a:endParaRPr lang="cs-CZ" sz="2700" b="1" dirty="0" smtClean="0">
              <a:solidFill>
                <a:srgbClr val="0000CC"/>
              </a:solidFill>
            </a:endParaRPr>
          </a:p>
          <a:p>
            <a:pPr marL="514350" indent="-514350" eaLnBrk="1" hangingPunct="1">
              <a:buClr>
                <a:srgbClr val="0000CC"/>
              </a:buClr>
              <a:buSzTx/>
              <a:buFont typeface="Wingdings" pitchFamily="2" charset="2"/>
              <a:buNone/>
              <a:defRPr/>
            </a:pPr>
            <a:endParaRPr lang="cs-CZ" sz="2700" b="1" dirty="0" smtClean="0"/>
          </a:p>
          <a:p>
            <a:pPr marL="514350" indent="-514350" eaLnBrk="1" hangingPunct="1">
              <a:buClr>
                <a:srgbClr val="0000CC"/>
              </a:buClr>
              <a:buSzTx/>
              <a:buFont typeface="Wingdings" pitchFamily="2" charset="2"/>
              <a:buNone/>
              <a:defRPr/>
            </a:pPr>
            <a:r>
              <a:rPr lang="cs-CZ" sz="2700" b="1" dirty="0" smtClean="0"/>
              <a:t>	počet zemřelých ve věku x</a:t>
            </a:r>
          </a:p>
          <a:p>
            <a:pPr marL="514350" indent="-514350" eaLnBrk="1" hangingPunct="1">
              <a:buClr>
                <a:srgbClr val="0000CC"/>
              </a:buClr>
              <a:buSzTx/>
              <a:buFont typeface="Wingdings" pitchFamily="2" charset="2"/>
              <a:buNone/>
              <a:defRPr/>
            </a:pPr>
            <a:r>
              <a:rPr lang="cs-CZ" sz="2700" b="1" dirty="0" smtClean="0"/>
              <a:t>	střední stav obyv. ve věku x</a:t>
            </a:r>
            <a:endParaRPr lang="cs-CZ" sz="2700" b="1" dirty="0" smtClean="0">
              <a:solidFill>
                <a:srgbClr val="0000CC"/>
              </a:solidFill>
            </a:endParaRPr>
          </a:p>
          <a:p>
            <a:pPr marL="514350" indent="-514350" eaLnBrk="1" hangingPunct="1">
              <a:buClr>
                <a:srgbClr val="0000CC"/>
              </a:buClr>
              <a:buSzTx/>
              <a:buFont typeface="Wingdings" pitchFamily="2" charset="2"/>
              <a:buNone/>
              <a:defRPr/>
            </a:pPr>
            <a:endParaRPr lang="cs-CZ" sz="2700" b="1" dirty="0" smtClean="0"/>
          </a:p>
          <a:p>
            <a:pPr marL="514350" indent="-514350" eaLnBrk="1" hangingPunct="1">
              <a:buFont typeface="Wingdings" pitchFamily="2" charset="2"/>
              <a:buNone/>
              <a:defRPr/>
            </a:pPr>
            <a:endParaRPr lang="cs-CZ" sz="2700" dirty="0" smtClean="0"/>
          </a:p>
          <a:p>
            <a:pPr eaLnBrk="1" hangingPunct="1">
              <a:defRPr/>
            </a:pPr>
            <a:endParaRPr lang="cs-CZ" sz="2400" dirty="0" smtClean="0"/>
          </a:p>
          <a:p>
            <a:pPr eaLnBrk="1" hangingPunct="1">
              <a:defRPr/>
            </a:pPr>
            <a:endParaRPr lang="cs-CZ" sz="2400" dirty="0"/>
          </a:p>
          <a:p>
            <a:pPr eaLnBrk="1" hangingPunct="1">
              <a:defRPr/>
            </a:pPr>
            <a:r>
              <a:rPr lang="cs-CZ" sz="2400" dirty="0" smtClean="0"/>
              <a:t>za </a:t>
            </a:r>
            <a:r>
              <a:rPr lang="cs-CZ" sz="2400" b="1" dirty="0" smtClean="0"/>
              <a:t>x</a:t>
            </a:r>
            <a:r>
              <a:rPr lang="cs-CZ" sz="2400" dirty="0" smtClean="0"/>
              <a:t> se dosazuje buď konkrétní věk (20 let) nebo věková skupina (20-25 let).</a:t>
            </a:r>
          </a:p>
        </p:txBody>
      </p:sp>
      <p:sp>
        <p:nvSpPr>
          <p:cNvPr id="16077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227763" y="2852738"/>
            <a:ext cx="1800225" cy="576262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cs-CZ" sz="1800" b="1" smtClean="0"/>
              <a:t>X</a:t>
            </a:r>
            <a:r>
              <a:rPr lang="cs-CZ" sz="2700" b="1" smtClean="0"/>
              <a:t> 1000</a:t>
            </a:r>
          </a:p>
        </p:txBody>
      </p:sp>
      <p:sp>
        <p:nvSpPr>
          <p:cNvPr id="160771" name="Line 5"/>
          <p:cNvSpPr>
            <a:spLocks noChangeShapeType="1"/>
          </p:cNvSpPr>
          <p:nvPr/>
        </p:nvSpPr>
        <p:spPr bwMode="auto">
          <a:xfrm>
            <a:off x="1116013" y="3141663"/>
            <a:ext cx="4826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60772" name="Rectangle 4"/>
          <p:cNvSpPr>
            <a:spLocks noGrp="1" noChangeArrowheads="1"/>
          </p:cNvSpPr>
          <p:nvPr>
            <p:ph type="title"/>
          </p:nvPr>
        </p:nvSpPr>
        <p:spPr>
          <a:xfrm>
            <a:off x="719138" y="836613"/>
            <a:ext cx="8424862" cy="1143000"/>
          </a:xfrm>
        </p:spPr>
        <p:txBody>
          <a:bodyPr/>
          <a:lstStyle/>
          <a:p>
            <a:r>
              <a:rPr lang="cs-CZ" sz="3600" b="1" smtClean="0">
                <a:solidFill>
                  <a:srgbClr val="0000CC"/>
                </a:solidFill>
              </a:rPr>
              <a:t>3. Specifická úmrtnost</a:t>
            </a:r>
            <a:br>
              <a:rPr lang="cs-CZ" sz="3600" b="1" smtClean="0">
                <a:solidFill>
                  <a:srgbClr val="0000CC"/>
                </a:solidFill>
              </a:rPr>
            </a:br>
            <a:endParaRPr lang="cs-CZ" sz="36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1188" y="1196975"/>
            <a:ext cx="7554912" cy="5327650"/>
          </a:xfrm>
        </p:spPr>
        <p:txBody>
          <a:bodyPr/>
          <a:lstStyle/>
          <a:p>
            <a:pPr marL="514350" indent="-514350" eaLnBrk="1" hangingPunct="1">
              <a:buClr>
                <a:srgbClr val="0000CC"/>
              </a:buClr>
              <a:buSzTx/>
              <a:buFont typeface="Wingdings" pitchFamily="2" charset="2"/>
              <a:buNone/>
              <a:defRPr/>
            </a:pPr>
            <a:r>
              <a:rPr lang="cs-CZ" sz="2300" b="1" dirty="0" smtClean="0"/>
              <a:t>	počet zemřelých do 1 roku</a:t>
            </a:r>
          </a:p>
          <a:p>
            <a:pPr marL="514350" indent="-514350" eaLnBrk="1" hangingPunct="1">
              <a:buClr>
                <a:srgbClr val="0000CC"/>
              </a:buClr>
              <a:buSzTx/>
              <a:buFont typeface="Wingdings" pitchFamily="2" charset="2"/>
              <a:buNone/>
              <a:defRPr/>
            </a:pPr>
            <a:r>
              <a:rPr lang="cs-CZ" sz="2300" b="1" dirty="0" smtClean="0"/>
              <a:t>	    počet živě narozených</a:t>
            </a:r>
            <a:endParaRPr lang="cs-CZ" sz="2300" b="1" dirty="0" smtClean="0">
              <a:solidFill>
                <a:srgbClr val="0000CC"/>
              </a:solidFill>
            </a:endParaRPr>
          </a:p>
          <a:p>
            <a:pPr marL="514350" indent="-514350" eaLnBrk="1" hangingPunct="1">
              <a:buClr>
                <a:srgbClr val="0000CC"/>
              </a:buClr>
              <a:buSzTx/>
              <a:buFont typeface="Wingdings" pitchFamily="2" charset="2"/>
              <a:buNone/>
              <a:defRPr/>
            </a:pPr>
            <a:endParaRPr lang="cs-CZ" sz="2300" b="1" dirty="0" smtClean="0"/>
          </a:p>
          <a:p>
            <a:pPr eaLnBrk="1" hangingPunct="1"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cs-CZ" dirty="0" smtClean="0"/>
              <a:t>Ukazatel zdravotního stavu i socioekon. poměrů</a:t>
            </a:r>
          </a:p>
          <a:p>
            <a:pPr eaLnBrk="1" hangingPunct="1">
              <a:buClr>
                <a:srgbClr val="C00000"/>
              </a:buClr>
              <a:buSzPct val="150000"/>
              <a:buFont typeface="Arial" pitchFamily="34" charset="0"/>
              <a:buChar char="•"/>
              <a:defRPr/>
            </a:pPr>
            <a:r>
              <a:rPr lang="cs-CZ" dirty="0" smtClean="0"/>
              <a:t>Další ukazatele úmrtnosti kolem porodu:	</a:t>
            </a:r>
          </a:p>
          <a:p>
            <a:pPr lvl="1" eaLnBrk="1" hangingPunct="1">
              <a:buClr>
                <a:srgbClr val="3D3DF5"/>
              </a:buClr>
              <a:buFont typeface="Arial" pitchFamily="34" charset="0"/>
              <a:buChar char="•"/>
              <a:defRPr/>
            </a:pPr>
            <a:r>
              <a:rPr lang="cs-CZ" sz="2800" dirty="0" smtClean="0"/>
              <a:t>  </a:t>
            </a:r>
            <a:r>
              <a:rPr lang="cs-CZ" dirty="0" smtClean="0"/>
              <a:t>poporodní (do 3 dnů)</a:t>
            </a:r>
          </a:p>
          <a:p>
            <a:pPr lvl="1" eaLnBrk="1" hangingPunct="1">
              <a:buClr>
                <a:srgbClr val="3D3DF5"/>
              </a:buClr>
              <a:buFont typeface="Arial" pitchFamily="34" charset="0"/>
              <a:buChar char="•"/>
              <a:defRPr/>
            </a:pPr>
            <a:r>
              <a:rPr lang="cs-CZ" dirty="0" smtClean="0"/>
              <a:t>	časná (do 7 dnů)</a:t>
            </a:r>
          </a:p>
          <a:p>
            <a:pPr lvl="1" eaLnBrk="1" hangingPunct="1">
              <a:buClr>
                <a:srgbClr val="3D3DF5"/>
              </a:buClr>
              <a:buFont typeface="Arial" pitchFamily="34" charset="0"/>
              <a:buChar char="•"/>
              <a:defRPr/>
            </a:pPr>
            <a:r>
              <a:rPr lang="cs-CZ" dirty="0" smtClean="0"/>
              <a:t>	novorozenecká (do 27 dnů)</a:t>
            </a:r>
          </a:p>
          <a:p>
            <a:pPr lvl="1" eaLnBrk="1" hangingPunct="1">
              <a:buClr>
                <a:srgbClr val="3D3DF5"/>
              </a:buClr>
              <a:buFont typeface="Arial" pitchFamily="34" charset="0"/>
              <a:buChar char="•"/>
              <a:defRPr/>
            </a:pPr>
            <a:r>
              <a:rPr lang="cs-CZ" dirty="0" smtClean="0"/>
              <a:t>	ponovorozenecká (od 28 dnů do 1 roku)</a:t>
            </a:r>
          </a:p>
          <a:p>
            <a:pPr lvl="1" eaLnBrk="1" hangingPunct="1">
              <a:buClr>
                <a:srgbClr val="3D3DF5"/>
              </a:buClr>
              <a:buFont typeface="Arial" pitchFamily="34" charset="0"/>
              <a:buChar char="•"/>
              <a:defRPr/>
            </a:pPr>
            <a:r>
              <a:rPr lang="cs-CZ" dirty="0" smtClean="0"/>
              <a:t>	perinatální (mrtvě narození + časná úmrtnost)</a:t>
            </a:r>
          </a:p>
          <a:p>
            <a:pPr marL="514350" indent="-514350" eaLnBrk="1" hangingPunct="1">
              <a:buClr>
                <a:srgbClr val="E40404"/>
              </a:buClr>
              <a:buSzTx/>
              <a:buFont typeface="Wingdings" pitchFamily="2" charset="2"/>
              <a:buChar char="§"/>
              <a:defRPr/>
            </a:pPr>
            <a:endParaRPr lang="cs-CZ" sz="2300" dirty="0" smtClean="0"/>
          </a:p>
        </p:txBody>
      </p:sp>
      <p:sp>
        <p:nvSpPr>
          <p:cNvPr id="16281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084888" y="1412875"/>
            <a:ext cx="1800225" cy="57626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cs-CZ" sz="1600" b="1" smtClean="0"/>
              <a:t>X</a:t>
            </a:r>
            <a:r>
              <a:rPr lang="cs-CZ" sz="2300" b="1" smtClean="0"/>
              <a:t> 1000</a:t>
            </a:r>
          </a:p>
        </p:txBody>
      </p:sp>
      <p:sp>
        <p:nvSpPr>
          <p:cNvPr id="162819" name="Line 5"/>
          <p:cNvSpPr>
            <a:spLocks noChangeShapeType="1"/>
          </p:cNvSpPr>
          <p:nvPr/>
        </p:nvSpPr>
        <p:spPr bwMode="auto">
          <a:xfrm>
            <a:off x="1116013" y="1628775"/>
            <a:ext cx="4826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62820" name="Rectangle 4"/>
          <p:cNvSpPr>
            <a:spLocks noGrp="1" noChangeArrowheads="1"/>
          </p:cNvSpPr>
          <p:nvPr>
            <p:ph type="title"/>
          </p:nvPr>
        </p:nvSpPr>
        <p:spPr>
          <a:xfrm>
            <a:off x="755650" y="404813"/>
            <a:ext cx="8280400" cy="1143000"/>
          </a:xfrm>
        </p:spPr>
        <p:txBody>
          <a:bodyPr/>
          <a:lstStyle/>
          <a:p>
            <a:r>
              <a:rPr lang="cs-CZ" sz="3600" b="1" smtClean="0">
                <a:solidFill>
                  <a:srgbClr val="0000CC"/>
                </a:solidFill>
              </a:rPr>
              <a:t>4. Kojenecká úmrtnost</a:t>
            </a:r>
            <a:r>
              <a:rPr lang="cs-CZ" sz="3600" b="1" smtClean="0"/>
              <a:t/>
            </a:r>
            <a:br>
              <a:rPr lang="cs-CZ" sz="3600" b="1" smtClean="0"/>
            </a:br>
            <a:endParaRPr lang="cs-CZ" sz="36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484313"/>
            <a:ext cx="7696200" cy="4038600"/>
          </a:xfrm>
        </p:spPr>
        <p:txBody>
          <a:bodyPr/>
          <a:lstStyle/>
          <a:p>
            <a:pPr marL="590550" indent="-590550" eaLnBrk="1" hangingPunct="1">
              <a:buClr>
                <a:srgbClr val="0000CC"/>
              </a:buClr>
              <a:buSzTx/>
              <a:buFont typeface="Wingdings" pitchFamily="2" charset="2"/>
              <a:buNone/>
            </a:pPr>
            <a:endParaRPr lang="cs-CZ" sz="2700" b="1" smtClean="0"/>
          </a:p>
          <a:p>
            <a:pPr marL="590550" indent="-590550" eaLnBrk="1" hangingPunct="1">
              <a:buClr>
                <a:schemeClr val="tx2"/>
              </a:buClr>
              <a:buSzTx/>
              <a:buFont typeface="Wingdings" pitchFamily="2" charset="2"/>
              <a:buChar char="§"/>
            </a:pPr>
            <a:r>
              <a:rPr lang="cs-CZ" sz="2700" b="1" smtClean="0"/>
              <a:t>ukazatel úmrtnostních tabulek</a:t>
            </a:r>
          </a:p>
          <a:p>
            <a:pPr marL="590550" indent="-590550" eaLnBrk="1" hangingPunct="1">
              <a:buClr>
                <a:schemeClr val="tx2"/>
              </a:buClr>
              <a:buSzTx/>
              <a:buFont typeface="Wingdings" pitchFamily="2" charset="2"/>
              <a:buChar char="§"/>
            </a:pPr>
            <a:endParaRPr lang="cs-CZ" sz="2700" b="1" smtClean="0"/>
          </a:p>
          <a:p>
            <a:pPr marL="590550" indent="-590550" eaLnBrk="1" hangingPunct="1">
              <a:buClr>
                <a:schemeClr val="tx2"/>
              </a:buClr>
              <a:buSzTx/>
              <a:buFont typeface="Wingdings" pitchFamily="2" charset="2"/>
              <a:buChar char="§"/>
            </a:pPr>
            <a:r>
              <a:rPr lang="cs-CZ" sz="2700" b="1" smtClean="0"/>
              <a:t>průměrný počet roků, které má naději prožít osoba právě x-letá</a:t>
            </a:r>
            <a:endParaRPr lang="cs-CZ" sz="2700" smtClean="0"/>
          </a:p>
        </p:txBody>
      </p:sp>
      <p:sp>
        <p:nvSpPr>
          <p:cNvPr id="164866" name="Rectangle 4"/>
          <p:cNvSpPr>
            <a:spLocks noGrp="1" noChangeArrowheads="1"/>
          </p:cNvSpPr>
          <p:nvPr>
            <p:ph type="title"/>
          </p:nvPr>
        </p:nvSpPr>
        <p:spPr>
          <a:xfrm>
            <a:off x="628650" y="476250"/>
            <a:ext cx="8497888" cy="1143000"/>
          </a:xfrm>
        </p:spPr>
        <p:txBody>
          <a:bodyPr/>
          <a:lstStyle/>
          <a:p>
            <a:r>
              <a:rPr lang="cs-CZ" sz="3600" b="1" smtClean="0">
                <a:solidFill>
                  <a:srgbClr val="0000CC"/>
                </a:solidFill>
              </a:rPr>
              <a:t>5. Střední délka života e</a:t>
            </a:r>
            <a:r>
              <a:rPr lang="cs-CZ" sz="3600" b="1" baseline="-25000" smtClean="0">
                <a:solidFill>
                  <a:srgbClr val="0000CC"/>
                </a:solidFill>
              </a:rPr>
              <a:t>x</a:t>
            </a:r>
            <a:br>
              <a:rPr lang="cs-CZ" sz="3600" b="1" baseline="-25000" smtClean="0">
                <a:solidFill>
                  <a:srgbClr val="0000CC"/>
                </a:solidFill>
              </a:rPr>
            </a:br>
            <a:endParaRPr lang="cs-CZ" sz="36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7544" y="548680"/>
            <a:ext cx="8229600" cy="5832648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cs-CZ" sz="6000" b="1" dirty="0" smtClean="0">
                <a:solidFill>
                  <a:schemeClr val="accent2"/>
                </a:solidFill>
              </a:rPr>
              <a:t>Veřejné zdravotnictví</a:t>
            </a:r>
          </a:p>
          <a:p>
            <a:pPr marL="0" indent="0" algn="ctr">
              <a:buNone/>
            </a:pPr>
            <a:r>
              <a:rPr lang="cs-CZ" sz="3600" b="1" dirty="0" smtClean="0">
                <a:solidFill>
                  <a:schemeClr val="accent2"/>
                </a:solidFill>
              </a:rPr>
              <a:t> </a:t>
            </a:r>
            <a:r>
              <a:rPr lang="cs-CZ" sz="3600" b="1" cap="all" dirty="0" smtClean="0">
                <a:solidFill>
                  <a:schemeClr val="accent2"/>
                </a:solidFill>
              </a:rPr>
              <a:t>Hodnotový základ</a:t>
            </a:r>
          </a:p>
          <a:p>
            <a:pPr marL="0" indent="0">
              <a:buNone/>
            </a:pPr>
            <a:endParaRPr lang="cs-CZ" b="1" dirty="0" smtClean="0"/>
          </a:p>
          <a:p>
            <a:pPr marL="0" indent="0">
              <a:buNone/>
            </a:pPr>
            <a:r>
              <a:rPr lang="cs-CZ" b="1" dirty="0" smtClean="0"/>
              <a:t>Zdraví a péče o zdraví </a:t>
            </a:r>
          </a:p>
          <a:p>
            <a:pPr lvl="1"/>
            <a:r>
              <a:rPr lang="cs-CZ" b="1" dirty="0"/>
              <a:t>v</a:t>
            </a:r>
            <a:r>
              <a:rPr lang="cs-CZ" b="1" dirty="0" smtClean="0"/>
              <a:t>šeobecná humánní hodnota</a:t>
            </a:r>
          </a:p>
          <a:p>
            <a:pPr lvl="2"/>
            <a:r>
              <a:rPr lang="cs-CZ" b="1" dirty="0" smtClean="0"/>
              <a:t>důležitý individuální zájem a potřeba</a:t>
            </a:r>
          </a:p>
          <a:p>
            <a:pPr lvl="2"/>
            <a:r>
              <a:rPr lang="cs-CZ" b="1" dirty="0" smtClean="0"/>
              <a:t>významná sociální hodnota</a:t>
            </a:r>
          </a:p>
          <a:p>
            <a:pPr marL="514350" lvl="1" indent="0">
              <a:buNone/>
            </a:pPr>
            <a:endParaRPr lang="cs-CZ" b="1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4331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1341438"/>
            <a:ext cx="7842250" cy="4038600"/>
          </a:xfrm>
        </p:spPr>
        <p:txBody>
          <a:bodyPr/>
          <a:lstStyle/>
          <a:p>
            <a:pPr marL="514350" indent="-514350" eaLnBrk="1" hangingPunct="1">
              <a:buClr>
                <a:srgbClr val="0000CC"/>
              </a:buClr>
              <a:buSzTx/>
              <a:buFont typeface="Wingdings" pitchFamily="2" charset="2"/>
              <a:buNone/>
            </a:pPr>
            <a:endParaRPr lang="cs-CZ" sz="2700" b="1" smtClean="0"/>
          </a:p>
          <a:p>
            <a:pPr marL="514350" indent="-514350" eaLnBrk="1" hangingPunct="1">
              <a:buClr>
                <a:srgbClr val="0000CC"/>
              </a:buClr>
              <a:buSzTx/>
              <a:buFont typeface="Wingdings" pitchFamily="2" charset="2"/>
              <a:buNone/>
            </a:pPr>
            <a:r>
              <a:rPr lang="cs-CZ" sz="2700" b="1" smtClean="0"/>
              <a:t>		počet úmrtí na určitou nemoc</a:t>
            </a:r>
          </a:p>
          <a:p>
            <a:pPr marL="514350" indent="-514350" eaLnBrk="1" hangingPunct="1">
              <a:buClr>
                <a:srgbClr val="0000CC"/>
              </a:buClr>
              <a:buSzTx/>
              <a:buFont typeface="Wingdings" pitchFamily="2" charset="2"/>
              <a:buNone/>
            </a:pPr>
            <a:r>
              <a:rPr lang="cs-CZ" sz="2700" b="1" smtClean="0"/>
              <a:t>výchozí počet nemocných na tutéž nemoc</a:t>
            </a:r>
            <a:endParaRPr lang="cs-CZ" sz="2700" b="1" smtClean="0">
              <a:solidFill>
                <a:srgbClr val="0000CC"/>
              </a:solidFill>
            </a:endParaRPr>
          </a:p>
          <a:p>
            <a:pPr marL="514350" indent="-514350" eaLnBrk="1" hangingPunct="1">
              <a:buClr>
                <a:srgbClr val="0000CC"/>
              </a:buClr>
              <a:buSzTx/>
              <a:buFont typeface="Wingdings" pitchFamily="2" charset="2"/>
              <a:buNone/>
            </a:pPr>
            <a:endParaRPr lang="cs-CZ" sz="2700" b="1" smtClean="0"/>
          </a:p>
          <a:p>
            <a:pPr marL="514350" indent="-514350" eaLnBrk="1" hangingPunct="1">
              <a:buClr>
                <a:schemeClr val="tx2"/>
              </a:buClr>
              <a:buSzTx/>
              <a:buFont typeface="Wingdings" pitchFamily="2" charset="2"/>
              <a:buChar char="§"/>
            </a:pPr>
            <a:r>
              <a:rPr lang="cs-CZ" sz="2700" smtClean="0"/>
              <a:t>posuzování klinické závažnosti nemoci nebo úspěšnosti léčby</a:t>
            </a:r>
          </a:p>
          <a:p>
            <a:pPr marL="514350" indent="-514350" eaLnBrk="1" hangingPunct="1">
              <a:buClr>
                <a:schemeClr val="tx2"/>
              </a:buClr>
              <a:buSzTx/>
              <a:buFont typeface="Wingdings" pitchFamily="2" charset="2"/>
              <a:buChar char="§"/>
            </a:pPr>
            <a:r>
              <a:rPr lang="cs-CZ" sz="2700" smtClean="0"/>
              <a:t>smrtnost a úmrtnost určité nemoci </a:t>
            </a:r>
          </a:p>
          <a:p>
            <a:pPr marL="914400" lvl="1" indent="-514350" eaLnBrk="1" hangingPunct="1">
              <a:buClr>
                <a:schemeClr val="tx2"/>
              </a:buClr>
              <a:buSzTx/>
              <a:buFont typeface="Wingdings" pitchFamily="2" charset="2"/>
              <a:buChar char="§"/>
            </a:pPr>
            <a:r>
              <a:rPr lang="cs-CZ" sz="2300" smtClean="0"/>
              <a:t>Např. tetanus má vysokou smrtnost, ale nízkou úmrtnost, u IM je to naopak.</a:t>
            </a:r>
          </a:p>
        </p:txBody>
      </p:sp>
      <p:sp>
        <p:nvSpPr>
          <p:cNvPr id="16691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7740650" y="2133600"/>
            <a:ext cx="1800225" cy="57626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cs-CZ" sz="1800" b="1" smtClean="0"/>
              <a:t>X</a:t>
            </a:r>
            <a:r>
              <a:rPr lang="cs-CZ" sz="2700" b="1" smtClean="0"/>
              <a:t> 1000</a:t>
            </a:r>
          </a:p>
        </p:txBody>
      </p:sp>
      <p:sp>
        <p:nvSpPr>
          <p:cNvPr id="166915" name="Line 5"/>
          <p:cNvSpPr>
            <a:spLocks noChangeShapeType="1"/>
          </p:cNvSpPr>
          <p:nvPr/>
        </p:nvSpPr>
        <p:spPr bwMode="auto">
          <a:xfrm>
            <a:off x="755650" y="2349500"/>
            <a:ext cx="6840538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66916" name="Rectangle 4"/>
          <p:cNvSpPr>
            <a:spLocks noGrp="1" noChangeArrowheads="1"/>
          </p:cNvSpPr>
          <p:nvPr>
            <p:ph type="title"/>
          </p:nvPr>
        </p:nvSpPr>
        <p:spPr>
          <a:xfrm>
            <a:off x="719138" y="549275"/>
            <a:ext cx="8424862" cy="1143000"/>
          </a:xfrm>
        </p:spPr>
        <p:txBody>
          <a:bodyPr/>
          <a:lstStyle/>
          <a:p>
            <a:r>
              <a:rPr lang="cs-CZ" sz="3600" b="1" smtClean="0">
                <a:solidFill>
                  <a:srgbClr val="0000CC"/>
                </a:solidFill>
              </a:rPr>
              <a:t>6. Smrtnost</a:t>
            </a:r>
            <a:br>
              <a:rPr lang="cs-CZ" sz="3600" b="1" smtClean="0">
                <a:solidFill>
                  <a:srgbClr val="0000CC"/>
                </a:solidFill>
              </a:rPr>
            </a:br>
            <a:endParaRPr lang="cs-CZ" sz="36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916113"/>
            <a:ext cx="7918450" cy="4321175"/>
          </a:xfrm>
        </p:spPr>
        <p:txBody>
          <a:bodyPr/>
          <a:lstStyle/>
          <a:p>
            <a:pPr eaLnBrk="1" hangingPunct="1">
              <a:buClr>
                <a:schemeClr val="tx2"/>
              </a:buClr>
              <a:defRPr/>
            </a:pPr>
            <a:r>
              <a:rPr lang="cs-CZ" dirty="0" smtClean="0">
                <a:solidFill>
                  <a:srgbClr val="0000CC"/>
                </a:solidFill>
                <a:latin typeface="+mj-lt"/>
              </a:rPr>
              <a:t>Struktura zemřelých podle příčin smrti</a:t>
            </a:r>
          </a:p>
          <a:p>
            <a:pPr lvl="1" eaLnBrk="1" hangingPunct="1">
              <a:buClr>
                <a:srgbClr val="3D3DF5"/>
              </a:buClr>
              <a:defRPr/>
            </a:pPr>
            <a:r>
              <a:rPr lang="cs-CZ" sz="2800" dirty="0" smtClean="0"/>
              <a:t>Klasifikace příčin smrti podle MKN</a:t>
            </a:r>
          </a:p>
          <a:p>
            <a:pPr lvl="1" eaLnBrk="1" hangingPunct="1">
              <a:buClr>
                <a:srgbClr val="3D3DF5"/>
              </a:buClr>
              <a:defRPr/>
            </a:pPr>
            <a:r>
              <a:rPr lang="cs-CZ" sz="2800" dirty="0" smtClean="0"/>
              <a:t>Podle pohlaví a věku</a:t>
            </a:r>
          </a:p>
          <a:p>
            <a:pPr lvl="1" eaLnBrk="1" hangingPunct="1">
              <a:defRPr/>
            </a:pPr>
            <a:endParaRPr lang="cs-CZ" sz="2800" dirty="0"/>
          </a:p>
          <a:p>
            <a:pPr eaLnBrk="1" hangingPunct="1">
              <a:buClr>
                <a:schemeClr val="tx2"/>
              </a:buClr>
              <a:defRPr/>
            </a:pPr>
            <a:r>
              <a:rPr lang="cs-CZ" sz="2800" b="1" dirty="0" smtClean="0"/>
              <a:t>Srovnávání</a:t>
            </a:r>
          </a:p>
          <a:p>
            <a:pPr lvl="1" eaLnBrk="1" hangingPunct="1">
              <a:buClr>
                <a:srgbClr val="3D3DF5"/>
              </a:buClr>
              <a:defRPr/>
            </a:pPr>
            <a:r>
              <a:rPr lang="cs-CZ" dirty="0" smtClean="0"/>
              <a:t>Standardizace úmrtnosti podle příčin smrti</a:t>
            </a:r>
          </a:p>
          <a:p>
            <a:pPr lvl="1" eaLnBrk="1" hangingPunct="1">
              <a:buClr>
                <a:srgbClr val="3D3DF5"/>
              </a:buClr>
              <a:defRPr/>
            </a:pPr>
            <a:r>
              <a:rPr lang="cs-CZ" dirty="0" smtClean="0"/>
              <a:t>Neznámá přesnost</a:t>
            </a:r>
          </a:p>
          <a:p>
            <a:pPr lvl="1" eaLnBrk="1" hangingPunct="1">
              <a:defRPr/>
            </a:pPr>
            <a:endParaRPr lang="cs-CZ" b="1" dirty="0" smtClean="0"/>
          </a:p>
        </p:txBody>
      </p:sp>
      <p:sp>
        <p:nvSpPr>
          <p:cNvPr id="63491" name="Rectangle 4"/>
          <p:cNvSpPr>
            <a:spLocks noGrp="1" noChangeArrowheads="1"/>
          </p:cNvSpPr>
          <p:nvPr>
            <p:ph type="title"/>
          </p:nvPr>
        </p:nvSpPr>
        <p:spPr>
          <a:xfrm>
            <a:off x="395288" y="1052513"/>
            <a:ext cx="8353425" cy="519112"/>
          </a:xfrm>
        </p:spPr>
        <p:txBody>
          <a:bodyPr/>
          <a:lstStyle/>
          <a:p>
            <a:pPr eaLnBrk="1" hangingPunct="1">
              <a:defRPr/>
            </a:pPr>
            <a:r>
              <a:rPr lang="cs-CZ" sz="3200" cap="all" dirty="0" smtClean="0">
                <a:solidFill>
                  <a:srgbClr val="0000CC"/>
                </a:solidFill>
              </a:rPr>
              <a:t>statistika příčin smrti</a:t>
            </a:r>
            <a:r>
              <a:rPr lang="cs-CZ" sz="3200" cap="all" dirty="0" smtClean="0">
                <a:solidFill>
                  <a:srgbClr val="92D050"/>
                </a:solidFill>
              </a:rPr>
              <a:t/>
            </a:r>
            <a:br>
              <a:rPr lang="cs-CZ" sz="3200" cap="all" dirty="0" smtClean="0">
                <a:solidFill>
                  <a:srgbClr val="92D050"/>
                </a:solidFill>
              </a:rPr>
            </a:br>
            <a:endParaRPr lang="cs-CZ" sz="32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0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8175" y="57150"/>
            <a:ext cx="5281613" cy="668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79613" y="115888"/>
            <a:ext cx="5040312" cy="665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79613" y="76200"/>
            <a:ext cx="5046662" cy="679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1" name="Obrázek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89063" y="836613"/>
            <a:ext cx="6108700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52563" y="1268413"/>
            <a:ext cx="6238875" cy="43211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050" y="115888"/>
            <a:ext cx="4906963" cy="666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34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85913" y="1125538"/>
            <a:ext cx="5507037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8538" y="188913"/>
            <a:ext cx="4622800" cy="656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>
          <a:xfrm>
            <a:off x="7388" y="476672"/>
            <a:ext cx="9029700" cy="1143000"/>
          </a:xfrm>
        </p:spPr>
        <p:txBody>
          <a:bodyPr/>
          <a:lstStyle/>
          <a:p>
            <a:r>
              <a:rPr lang="cs-CZ" sz="4000" b="1" dirty="0">
                <a:solidFill>
                  <a:schemeClr val="accent2"/>
                </a:solidFill>
              </a:rPr>
              <a:t>INDIVIDUÁLNÍ HODNOTA ZDRAVÍ</a:t>
            </a: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628800"/>
            <a:ext cx="8543925" cy="5762625"/>
          </a:xfrm>
        </p:spPr>
        <p:txBody>
          <a:bodyPr/>
          <a:lstStyle/>
          <a:p>
            <a:pPr marL="361950" indent="-361950">
              <a:spcAft>
                <a:spcPts val="1200"/>
              </a:spcAft>
            </a:pPr>
            <a:r>
              <a:rPr lang="cs-CZ" dirty="0" smtClean="0"/>
              <a:t>důležitá, ale nikoliv nejdůležitější hodnota</a:t>
            </a:r>
          </a:p>
          <a:p>
            <a:pPr marL="361950" indent="-361950">
              <a:spcAft>
                <a:spcPts val="1200"/>
              </a:spcAft>
            </a:pPr>
            <a:r>
              <a:rPr lang="cs-CZ" dirty="0" smtClean="0"/>
              <a:t>pud sebezáchovy </a:t>
            </a:r>
            <a:endParaRPr lang="cs-CZ" sz="1000" dirty="0" smtClean="0"/>
          </a:p>
          <a:p>
            <a:pPr marL="361950" indent="-361950">
              <a:spcAft>
                <a:spcPts val="1200"/>
              </a:spcAft>
            </a:pPr>
            <a:r>
              <a:rPr lang="cs-CZ" dirty="0" smtClean="0"/>
              <a:t>mnoho </a:t>
            </a:r>
            <a:r>
              <a:rPr lang="cs-CZ" dirty="0"/>
              <a:t>lidí hodnotu zdraví </a:t>
            </a:r>
            <a:r>
              <a:rPr lang="cs-CZ" dirty="0" smtClean="0"/>
              <a:t>podceňuje </a:t>
            </a:r>
            <a:endParaRPr lang="cs-CZ" sz="900" dirty="0" smtClean="0"/>
          </a:p>
          <a:p>
            <a:pPr marL="361950" indent="-361950">
              <a:spcAft>
                <a:spcPts val="1200"/>
              </a:spcAft>
            </a:pPr>
            <a:r>
              <a:rPr lang="cs-CZ" dirty="0" smtClean="0"/>
              <a:t>je důležité </a:t>
            </a:r>
            <a:r>
              <a:rPr lang="cs-CZ" b="1" dirty="0"/>
              <a:t>pomáhat</a:t>
            </a:r>
            <a:r>
              <a:rPr lang="cs-CZ" dirty="0"/>
              <a:t> občanům, aby si hodnotu svého zdraví uvědomili, když jsou ještě zdraví, aby si zdraví vážili a naučili se je účinně </a:t>
            </a:r>
            <a:r>
              <a:rPr lang="cs-CZ" dirty="0" smtClean="0"/>
              <a:t>chránit </a:t>
            </a:r>
          </a:p>
        </p:txBody>
      </p:sp>
    </p:spTree>
    <p:extLst>
      <p:ext uri="{BB962C8B-B14F-4D97-AF65-F5344CB8AC3E}">
        <p14:creationId xmlns:p14="http://schemas.microsoft.com/office/powerpoint/2010/main" val="383032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7363" y="1428750"/>
            <a:ext cx="5629275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26" name="Rectangle 2"/>
          <p:cNvSpPr>
            <a:spLocks noChangeArrowheads="1"/>
          </p:cNvSpPr>
          <p:nvPr/>
        </p:nvSpPr>
        <p:spPr bwMode="auto">
          <a:xfrm>
            <a:off x="0" y="0"/>
            <a:ext cx="10345738" cy="6623050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27" name="Text Box 3"/>
          <p:cNvSpPr txBox="1">
            <a:spLocks noChangeArrowheads="1"/>
          </p:cNvSpPr>
          <p:nvPr/>
        </p:nvSpPr>
        <p:spPr bwMode="auto">
          <a:xfrm>
            <a:off x="1331913" y="636588"/>
            <a:ext cx="70548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>
                <a:solidFill>
                  <a:srgbClr val="333399"/>
                </a:solidFill>
              </a:rPr>
              <a:t>NADĚJE DOŽITÍ PŘI NAROZENÍ (MUŽI + ŽENY)</a:t>
            </a:r>
          </a:p>
        </p:txBody>
      </p:sp>
      <p:sp>
        <p:nvSpPr>
          <p:cNvPr id="717828" name="Line 4"/>
          <p:cNvSpPr>
            <a:spLocks noChangeShapeType="1"/>
          </p:cNvSpPr>
          <p:nvPr/>
        </p:nvSpPr>
        <p:spPr bwMode="auto">
          <a:xfrm flipH="1">
            <a:off x="996950" y="5762625"/>
            <a:ext cx="1539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29" name="Line 5"/>
          <p:cNvSpPr>
            <a:spLocks noChangeShapeType="1"/>
          </p:cNvSpPr>
          <p:nvPr/>
        </p:nvSpPr>
        <p:spPr bwMode="auto">
          <a:xfrm flipH="1">
            <a:off x="1073150" y="5486400"/>
            <a:ext cx="777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30" name="Line 6"/>
          <p:cNvSpPr>
            <a:spLocks noChangeShapeType="1"/>
          </p:cNvSpPr>
          <p:nvPr/>
        </p:nvSpPr>
        <p:spPr bwMode="auto">
          <a:xfrm flipH="1">
            <a:off x="1060450" y="6029325"/>
            <a:ext cx="777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31" name="Line 7"/>
          <p:cNvSpPr>
            <a:spLocks noChangeShapeType="1"/>
          </p:cNvSpPr>
          <p:nvPr/>
        </p:nvSpPr>
        <p:spPr bwMode="auto">
          <a:xfrm flipH="1">
            <a:off x="984250" y="5754688"/>
            <a:ext cx="1539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32" name="Rectangle 8"/>
          <p:cNvSpPr>
            <a:spLocks noChangeArrowheads="1"/>
          </p:cNvSpPr>
          <p:nvPr/>
        </p:nvSpPr>
        <p:spPr bwMode="auto">
          <a:xfrm>
            <a:off x="628650" y="5602288"/>
            <a:ext cx="25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65</a:t>
            </a:r>
          </a:p>
        </p:txBody>
      </p:sp>
      <p:sp>
        <p:nvSpPr>
          <p:cNvPr id="717833" name="Line 9"/>
          <p:cNvSpPr>
            <a:spLocks noChangeShapeType="1"/>
          </p:cNvSpPr>
          <p:nvPr/>
        </p:nvSpPr>
        <p:spPr bwMode="auto">
          <a:xfrm>
            <a:off x="1138238" y="5754688"/>
            <a:ext cx="7153275" cy="1587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34" name="Line 10"/>
          <p:cNvSpPr>
            <a:spLocks noChangeShapeType="1"/>
          </p:cNvSpPr>
          <p:nvPr/>
        </p:nvSpPr>
        <p:spPr bwMode="auto">
          <a:xfrm flipH="1">
            <a:off x="1060450" y="5478463"/>
            <a:ext cx="777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35" name="Line 11"/>
          <p:cNvSpPr>
            <a:spLocks noChangeShapeType="1"/>
          </p:cNvSpPr>
          <p:nvPr/>
        </p:nvSpPr>
        <p:spPr bwMode="auto">
          <a:xfrm flipH="1">
            <a:off x="1060450" y="5202238"/>
            <a:ext cx="777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36" name="Line 12"/>
          <p:cNvSpPr>
            <a:spLocks noChangeShapeType="1"/>
          </p:cNvSpPr>
          <p:nvPr/>
        </p:nvSpPr>
        <p:spPr bwMode="auto">
          <a:xfrm flipH="1">
            <a:off x="1060450" y="4926013"/>
            <a:ext cx="777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37" name="Line 13"/>
          <p:cNvSpPr>
            <a:spLocks noChangeShapeType="1"/>
          </p:cNvSpPr>
          <p:nvPr/>
        </p:nvSpPr>
        <p:spPr bwMode="auto">
          <a:xfrm flipH="1">
            <a:off x="1060450" y="4649788"/>
            <a:ext cx="777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38" name="Line 14"/>
          <p:cNvSpPr>
            <a:spLocks noChangeShapeType="1"/>
          </p:cNvSpPr>
          <p:nvPr/>
        </p:nvSpPr>
        <p:spPr bwMode="auto">
          <a:xfrm flipH="1">
            <a:off x="984250" y="4375150"/>
            <a:ext cx="1539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39" name="Rectangle 15"/>
          <p:cNvSpPr>
            <a:spLocks noChangeArrowheads="1"/>
          </p:cNvSpPr>
          <p:nvPr/>
        </p:nvSpPr>
        <p:spPr bwMode="auto">
          <a:xfrm>
            <a:off x="603250" y="4222750"/>
            <a:ext cx="254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70</a:t>
            </a:r>
          </a:p>
        </p:txBody>
      </p:sp>
      <p:sp>
        <p:nvSpPr>
          <p:cNvPr id="717840" name="Line 16"/>
          <p:cNvSpPr>
            <a:spLocks noChangeShapeType="1"/>
          </p:cNvSpPr>
          <p:nvPr/>
        </p:nvSpPr>
        <p:spPr bwMode="auto">
          <a:xfrm>
            <a:off x="1138238" y="4375150"/>
            <a:ext cx="7172325" cy="1588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41" name="Line 17"/>
          <p:cNvSpPr>
            <a:spLocks noChangeShapeType="1"/>
          </p:cNvSpPr>
          <p:nvPr/>
        </p:nvSpPr>
        <p:spPr bwMode="auto">
          <a:xfrm flipH="1">
            <a:off x="1060450" y="4098925"/>
            <a:ext cx="777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42" name="Line 18"/>
          <p:cNvSpPr>
            <a:spLocks noChangeShapeType="1"/>
          </p:cNvSpPr>
          <p:nvPr/>
        </p:nvSpPr>
        <p:spPr bwMode="auto">
          <a:xfrm flipH="1">
            <a:off x="1060450" y="3822700"/>
            <a:ext cx="777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43" name="Line 19"/>
          <p:cNvSpPr>
            <a:spLocks noChangeShapeType="1"/>
          </p:cNvSpPr>
          <p:nvPr/>
        </p:nvSpPr>
        <p:spPr bwMode="auto">
          <a:xfrm flipH="1">
            <a:off x="1060450" y="3546475"/>
            <a:ext cx="777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44" name="Line 20"/>
          <p:cNvSpPr>
            <a:spLocks noChangeShapeType="1"/>
          </p:cNvSpPr>
          <p:nvPr/>
        </p:nvSpPr>
        <p:spPr bwMode="auto">
          <a:xfrm flipH="1">
            <a:off x="1060450" y="3270250"/>
            <a:ext cx="777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45" name="Line 21"/>
          <p:cNvSpPr>
            <a:spLocks noChangeShapeType="1"/>
          </p:cNvSpPr>
          <p:nvPr/>
        </p:nvSpPr>
        <p:spPr bwMode="auto">
          <a:xfrm flipH="1">
            <a:off x="984250" y="2994025"/>
            <a:ext cx="1539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46" name="Rectangle 22"/>
          <p:cNvSpPr>
            <a:spLocks noChangeArrowheads="1"/>
          </p:cNvSpPr>
          <p:nvPr/>
        </p:nvSpPr>
        <p:spPr bwMode="auto">
          <a:xfrm>
            <a:off x="603250" y="2843213"/>
            <a:ext cx="25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75</a:t>
            </a:r>
          </a:p>
        </p:txBody>
      </p:sp>
      <p:sp>
        <p:nvSpPr>
          <p:cNvPr id="717847" name="Line 23"/>
          <p:cNvSpPr>
            <a:spLocks noChangeShapeType="1"/>
          </p:cNvSpPr>
          <p:nvPr/>
        </p:nvSpPr>
        <p:spPr bwMode="auto">
          <a:xfrm>
            <a:off x="1138238" y="2994025"/>
            <a:ext cx="7161212" cy="1588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48" name="Line 24"/>
          <p:cNvSpPr>
            <a:spLocks noChangeShapeType="1"/>
          </p:cNvSpPr>
          <p:nvPr/>
        </p:nvSpPr>
        <p:spPr bwMode="auto">
          <a:xfrm flipH="1">
            <a:off x="1060450" y="2719388"/>
            <a:ext cx="777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49" name="Line 25"/>
          <p:cNvSpPr>
            <a:spLocks noChangeShapeType="1"/>
          </p:cNvSpPr>
          <p:nvPr/>
        </p:nvSpPr>
        <p:spPr bwMode="auto">
          <a:xfrm flipH="1">
            <a:off x="1060450" y="2443163"/>
            <a:ext cx="777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50" name="Line 26"/>
          <p:cNvSpPr>
            <a:spLocks noChangeShapeType="1"/>
          </p:cNvSpPr>
          <p:nvPr/>
        </p:nvSpPr>
        <p:spPr bwMode="auto">
          <a:xfrm flipH="1">
            <a:off x="1060450" y="2166938"/>
            <a:ext cx="777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51" name="Line 27"/>
          <p:cNvSpPr>
            <a:spLocks noChangeShapeType="1"/>
          </p:cNvSpPr>
          <p:nvPr/>
        </p:nvSpPr>
        <p:spPr bwMode="auto">
          <a:xfrm flipH="1">
            <a:off x="1060450" y="1890713"/>
            <a:ext cx="777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52" name="Line 28"/>
          <p:cNvSpPr>
            <a:spLocks noChangeShapeType="1"/>
          </p:cNvSpPr>
          <p:nvPr/>
        </p:nvSpPr>
        <p:spPr bwMode="auto">
          <a:xfrm flipH="1">
            <a:off x="984250" y="1614488"/>
            <a:ext cx="1539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53" name="Rectangle 29"/>
          <p:cNvSpPr>
            <a:spLocks noChangeArrowheads="1"/>
          </p:cNvSpPr>
          <p:nvPr/>
        </p:nvSpPr>
        <p:spPr bwMode="auto">
          <a:xfrm>
            <a:off x="603250" y="1463675"/>
            <a:ext cx="254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80</a:t>
            </a:r>
          </a:p>
        </p:txBody>
      </p:sp>
      <p:sp>
        <p:nvSpPr>
          <p:cNvPr id="717854" name="Line 30"/>
          <p:cNvSpPr>
            <a:spLocks noChangeShapeType="1"/>
          </p:cNvSpPr>
          <p:nvPr/>
        </p:nvSpPr>
        <p:spPr bwMode="auto">
          <a:xfrm>
            <a:off x="1138238" y="1614488"/>
            <a:ext cx="7180262" cy="1587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55" name="Line 31"/>
          <p:cNvSpPr>
            <a:spLocks noChangeShapeType="1"/>
          </p:cNvSpPr>
          <p:nvPr/>
        </p:nvSpPr>
        <p:spPr bwMode="auto">
          <a:xfrm>
            <a:off x="1176338" y="5762625"/>
            <a:ext cx="7161212" cy="11113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56" name="Line 32"/>
          <p:cNvSpPr>
            <a:spLocks noChangeShapeType="1"/>
          </p:cNvSpPr>
          <p:nvPr/>
        </p:nvSpPr>
        <p:spPr bwMode="auto">
          <a:xfrm>
            <a:off x="1150938" y="5762625"/>
            <a:ext cx="3175" cy="1095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57" name="Rectangle 33"/>
          <p:cNvSpPr>
            <a:spLocks noChangeArrowheads="1"/>
          </p:cNvSpPr>
          <p:nvPr/>
        </p:nvSpPr>
        <p:spPr bwMode="auto">
          <a:xfrm>
            <a:off x="849313" y="5894388"/>
            <a:ext cx="508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1970</a:t>
            </a:r>
          </a:p>
        </p:txBody>
      </p:sp>
      <p:sp>
        <p:nvSpPr>
          <p:cNvPr id="717858" name="Line 34"/>
          <p:cNvSpPr>
            <a:spLocks noChangeShapeType="1"/>
          </p:cNvSpPr>
          <p:nvPr/>
        </p:nvSpPr>
        <p:spPr bwMode="auto">
          <a:xfrm flipV="1">
            <a:off x="1138238" y="1614488"/>
            <a:ext cx="3175" cy="414813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59" name="Line 35"/>
          <p:cNvSpPr>
            <a:spLocks noChangeShapeType="1"/>
          </p:cNvSpPr>
          <p:nvPr/>
        </p:nvSpPr>
        <p:spPr bwMode="auto">
          <a:xfrm>
            <a:off x="1339850" y="5762625"/>
            <a:ext cx="1588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60" name="Line 36"/>
          <p:cNvSpPr>
            <a:spLocks noChangeShapeType="1"/>
          </p:cNvSpPr>
          <p:nvPr/>
        </p:nvSpPr>
        <p:spPr bwMode="auto">
          <a:xfrm>
            <a:off x="1509713" y="5762625"/>
            <a:ext cx="1587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61" name="Line 37"/>
          <p:cNvSpPr>
            <a:spLocks noChangeShapeType="1"/>
          </p:cNvSpPr>
          <p:nvPr/>
        </p:nvSpPr>
        <p:spPr bwMode="auto">
          <a:xfrm>
            <a:off x="1697038" y="5762625"/>
            <a:ext cx="3175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62" name="Line 38"/>
          <p:cNvSpPr>
            <a:spLocks noChangeShapeType="1"/>
          </p:cNvSpPr>
          <p:nvPr/>
        </p:nvSpPr>
        <p:spPr bwMode="auto">
          <a:xfrm>
            <a:off x="1868488" y="5762625"/>
            <a:ext cx="3175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63" name="Line 39"/>
          <p:cNvSpPr>
            <a:spLocks noChangeShapeType="1"/>
          </p:cNvSpPr>
          <p:nvPr/>
        </p:nvSpPr>
        <p:spPr bwMode="auto">
          <a:xfrm>
            <a:off x="2055813" y="5762625"/>
            <a:ext cx="0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64" name="Line 40"/>
          <p:cNvSpPr>
            <a:spLocks noChangeShapeType="1"/>
          </p:cNvSpPr>
          <p:nvPr/>
        </p:nvSpPr>
        <p:spPr bwMode="auto">
          <a:xfrm>
            <a:off x="2227263" y="5762625"/>
            <a:ext cx="1587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65" name="Line 41"/>
          <p:cNvSpPr>
            <a:spLocks noChangeShapeType="1"/>
          </p:cNvSpPr>
          <p:nvPr/>
        </p:nvSpPr>
        <p:spPr bwMode="auto">
          <a:xfrm>
            <a:off x="2414588" y="5762625"/>
            <a:ext cx="3175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66" name="Line 42"/>
          <p:cNvSpPr>
            <a:spLocks noChangeShapeType="1"/>
          </p:cNvSpPr>
          <p:nvPr/>
        </p:nvSpPr>
        <p:spPr bwMode="auto">
          <a:xfrm>
            <a:off x="2584450" y="5762625"/>
            <a:ext cx="1588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67" name="Line 43"/>
          <p:cNvSpPr>
            <a:spLocks noChangeShapeType="1"/>
          </p:cNvSpPr>
          <p:nvPr/>
        </p:nvSpPr>
        <p:spPr bwMode="auto">
          <a:xfrm>
            <a:off x="2773363" y="5762625"/>
            <a:ext cx="0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68" name="Line 44"/>
          <p:cNvSpPr>
            <a:spLocks noChangeShapeType="1"/>
          </p:cNvSpPr>
          <p:nvPr/>
        </p:nvSpPr>
        <p:spPr bwMode="auto">
          <a:xfrm>
            <a:off x="2944813" y="5762625"/>
            <a:ext cx="1587" cy="1095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69" name="Rectangle 45"/>
          <p:cNvSpPr>
            <a:spLocks noChangeArrowheads="1"/>
          </p:cNvSpPr>
          <p:nvPr/>
        </p:nvSpPr>
        <p:spPr bwMode="auto">
          <a:xfrm>
            <a:off x="2640013" y="5894388"/>
            <a:ext cx="508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1980</a:t>
            </a:r>
          </a:p>
        </p:txBody>
      </p:sp>
      <p:sp>
        <p:nvSpPr>
          <p:cNvPr id="717870" name="Line 46"/>
          <p:cNvSpPr>
            <a:spLocks noChangeShapeType="1"/>
          </p:cNvSpPr>
          <p:nvPr/>
        </p:nvSpPr>
        <p:spPr bwMode="auto">
          <a:xfrm flipH="1" flipV="1">
            <a:off x="2933700" y="1614488"/>
            <a:ext cx="11113" cy="4122737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71" name="Line 47"/>
          <p:cNvSpPr>
            <a:spLocks noChangeShapeType="1"/>
          </p:cNvSpPr>
          <p:nvPr/>
        </p:nvSpPr>
        <p:spPr bwMode="auto">
          <a:xfrm>
            <a:off x="3132138" y="5762625"/>
            <a:ext cx="3175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72" name="Line 48"/>
          <p:cNvSpPr>
            <a:spLocks noChangeShapeType="1"/>
          </p:cNvSpPr>
          <p:nvPr/>
        </p:nvSpPr>
        <p:spPr bwMode="auto">
          <a:xfrm>
            <a:off x="3302000" y="5762625"/>
            <a:ext cx="1588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73" name="Line 49"/>
          <p:cNvSpPr>
            <a:spLocks noChangeShapeType="1"/>
          </p:cNvSpPr>
          <p:nvPr/>
        </p:nvSpPr>
        <p:spPr bwMode="auto">
          <a:xfrm>
            <a:off x="3490913" y="5762625"/>
            <a:ext cx="0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74" name="Line 50"/>
          <p:cNvSpPr>
            <a:spLocks noChangeShapeType="1"/>
          </p:cNvSpPr>
          <p:nvPr/>
        </p:nvSpPr>
        <p:spPr bwMode="auto">
          <a:xfrm>
            <a:off x="3662363" y="5762625"/>
            <a:ext cx="1587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75" name="Line 51"/>
          <p:cNvSpPr>
            <a:spLocks noChangeShapeType="1"/>
          </p:cNvSpPr>
          <p:nvPr/>
        </p:nvSpPr>
        <p:spPr bwMode="auto">
          <a:xfrm>
            <a:off x="3846513" y="5762625"/>
            <a:ext cx="3175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76" name="Line 52"/>
          <p:cNvSpPr>
            <a:spLocks noChangeShapeType="1"/>
          </p:cNvSpPr>
          <p:nvPr/>
        </p:nvSpPr>
        <p:spPr bwMode="auto">
          <a:xfrm>
            <a:off x="4019550" y="5762625"/>
            <a:ext cx="1588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77" name="Line 53"/>
          <p:cNvSpPr>
            <a:spLocks noChangeShapeType="1"/>
          </p:cNvSpPr>
          <p:nvPr/>
        </p:nvSpPr>
        <p:spPr bwMode="auto">
          <a:xfrm>
            <a:off x="4208463" y="5762625"/>
            <a:ext cx="0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78" name="Line 54"/>
          <p:cNvSpPr>
            <a:spLocks noChangeShapeType="1"/>
          </p:cNvSpPr>
          <p:nvPr/>
        </p:nvSpPr>
        <p:spPr bwMode="auto">
          <a:xfrm>
            <a:off x="4376738" y="5762625"/>
            <a:ext cx="3175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79" name="Line 55"/>
          <p:cNvSpPr>
            <a:spLocks noChangeShapeType="1"/>
          </p:cNvSpPr>
          <p:nvPr/>
        </p:nvSpPr>
        <p:spPr bwMode="auto">
          <a:xfrm>
            <a:off x="4564063" y="5762625"/>
            <a:ext cx="3175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80" name="Line 56"/>
          <p:cNvSpPr>
            <a:spLocks noChangeShapeType="1"/>
          </p:cNvSpPr>
          <p:nvPr/>
        </p:nvSpPr>
        <p:spPr bwMode="auto">
          <a:xfrm>
            <a:off x="4737100" y="5762625"/>
            <a:ext cx="1588" cy="1095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81" name="Rectangle 57"/>
          <p:cNvSpPr>
            <a:spLocks noChangeArrowheads="1"/>
          </p:cNvSpPr>
          <p:nvPr/>
        </p:nvSpPr>
        <p:spPr bwMode="auto">
          <a:xfrm>
            <a:off x="4432300" y="5894388"/>
            <a:ext cx="508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1990</a:t>
            </a:r>
          </a:p>
        </p:txBody>
      </p:sp>
      <p:sp>
        <p:nvSpPr>
          <p:cNvPr id="717882" name="Line 58"/>
          <p:cNvSpPr>
            <a:spLocks noChangeShapeType="1"/>
          </p:cNvSpPr>
          <p:nvPr/>
        </p:nvSpPr>
        <p:spPr bwMode="auto">
          <a:xfrm flipV="1">
            <a:off x="4724400" y="1614488"/>
            <a:ext cx="1588" cy="4160837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83" name="Line 59"/>
          <p:cNvSpPr>
            <a:spLocks noChangeShapeType="1"/>
          </p:cNvSpPr>
          <p:nvPr/>
        </p:nvSpPr>
        <p:spPr bwMode="auto">
          <a:xfrm>
            <a:off x="4922838" y="5762625"/>
            <a:ext cx="3175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84" name="Line 60"/>
          <p:cNvSpPr>
            <a:spLocks noChangeShapeType="1"/>
          </p:cNvSpPr>
          <p:nvPr/>
        </p:nvSpPr>
        <p:spPr bwMode="auto">
          <a:xfrm>
            <a:off x="5094288" y="5762625"/>
            <a:ext cx="3175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85" name="Line 61"/>
          <p:cNvSpPr>
            <a:spLocks noChangeShapeType="1"/>
          </p:cNvSpPr>
          <p:nvPr/>
        </p:nvSpPr>
        <p:spPr bwMode="auto">
          <a:xfrm>
            <a:off x="5281613" y="5762625"/>
            <a:ext cx="3175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86" name="Line 62"/>
          <p:cNvSpPr>
            <a:spLocks noChangeShapeType="1"/>
          </p:cNvSpPr>
          <p:nvPr/>
        </p:nvSpPr>
        <p:spPr bwMode="auto">
          <a:xfrm>
            <a:off x="5453063" y="5762625"/>
            <a:ext cx="1587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87" name="Line 63"/>
          <p:cNvSpPr>
            <a:spLocks noChangeShapeType="1"/>
          </p:cNvSpPr>
          <p:nvPr/>
        </p:nvSpPr>
        <p:spPr bwMode="auto">
          <a:xfrm>
            <a:off x="5640388" y="5762625"/>
            <a:ext cx="3175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88" name="Line 64"/>
          <p:cNvSpPr>
            <a:spLocks noChangeShapeType="1"/>
          </p:cNvSpPr>
          <p:nvPr/>
        </p:nvSpPr>
        <p:spPr bwMode="auto">
          <a:xfrm>
            <a:off x="5811838" y="5762625"/>
            <a:ext cx="3175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89" name="Line 65"/>
          <p:cNvSpPr>
            <a:spLocks noChangeShapeType="1"/>
          </p:cNvSpPr>
          <p:nvPr/>
        </p:nvSpPr>
        <p:spPr bwMode="auto">
          <a:xfrm>
            <a:off x="5999163" y="5762625"/>
            <a:ext cx="1587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90" name="Line 66"/>
          <p:cNvSpPr>
            <a:spLocks noChangeShapeType="1"/>
          </p:cNvSpPr>
          <p:nvPr/>
        </p:nvSpPr>
        <p:spPr bwMode="auto">
          <a:xfrm>
            <a:off x="6170613" y="5762625"/>
            <a:ext cx="1587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91" name="Line 67"/>
          <p:cNvSpPr>
            <a:spLocks noChangeShapeType="1"/>
          </p:cNvSpPr>
          <p:nvPr/>
        </p:nvSpPr>
        <p:spPr bwMode="auto">
          <a:xfrm>
            <a:off x="6357938" y="5762625"/>
            <a:ext cx="3175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92" name="Line 68"/>
          <p:cNvSpPr>
            <a:spLocks noChangeShapeType="1"/>
          </p:cNvSpPr>
          <p:nvPr/>
        </p:nvSpPr>
        <p:spPr bwMode="auto">
          <a:xfrm>
            <a:off x="6529388" y="5762625"/>
            <a:ext cx="3175" cy="1095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93" name="Rectangle 69"/>
          <p:cNvSpPr>
            <a:spLocks noChangeArrowheads="1"/>
          </p:cNvSpPr>
          <p:nvPr/>
        </p:nvSpPr>
        <p:spPr bwMode="auto">
          <a:xfrm>
            <a:off x="6224588" y="5894388"/>
            <a:ext cx="508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2000</a:t>
            </a:r>
          </a:p>
        </p:txBody>
      </p:sp>
      <p:sp>
        <p:nvSpPr>
          <p:cNvPr id="717894" name="Line 70"/>
          <p:cNvSpPr>
            <a:spLocks noChangeShapeType="1"/>
          </p:cNvSpPr>
          <p:nvPr/>
        </p:nvSpPr>
        <p:spPr bwMode="auto">
          <a:xfrm flipH="1" flipV="1">
            <a:off x="6519863" y="1614488"/>
            <a:ext cx="9525" cy="4160837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95" name="Line 71"/>
          <p:cNvSpPr>
            <a:spLocks noChangeShapeType="1"/>
          </p:cNvSpPr>
          <p:nvPr/>
        </p:nvSpPr>
        <p:spPr bwMode="auto">
          <a:xfrm>
            <a:off x="6716713" y="5762625"/>
            <a:ext cx="0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96" name="Line 72"/>
          <p:cNvSpPr>
            <a:spLocks noChangeShapeType="1"/>
          </p:cNvSpPr>
          <p:nvPr/>
        </p:nvSpPr>
        <p:spPr bwMode="auto">
          <a:xfrm>
            <a:off x="6888163" y="5762625"/>
            <a:ext cx="1587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97" name="Line 73"/>
          <p:cNvSpPr>
            <a:spLocks noChangeShapeType="1"/>
          </p:cNvSpPr>
          <p:nvPr/>
        </p:nvSpPr>
        <p:spPr bwMode="auto">
          <a:xfrm>
            <a:off x="7075488" y="5762625"/>
            <a:ext cx="3175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98" name="Line 74"/>
          <p:cNvSpPr>
            <a:spLocks noChangeShapeType="1"/>
          </p:cNvSpPr>
          <p:nvPr/>
        </p:nvSpPr>
        <p:spPr bwMode="auto">
          <a:xfrm>
            <a:off x="7245350" y="5762625"/>
            <a:ext cx="1588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899" name="Line 75"/>
          <p:cNvSpPr>
            <a:spLocks noChangeShapeType="1"/>
          </p:cNvSpPr>
          <p:nvPr/>
        </p:nvSpPr>
        <p:spPr bwMode="auto">
          <a:xfrm>
            <a:off x="7434263" y="5762625"/>
            <a:ext cx="0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00" name="Line 76"/>
          <p:cNvSpPr>
            <a:spLocks noChangeShapeType="1"/>
          </p:cNvSpPr>
          <p:nvPr/>
        </p:nvSpPr>
        <p:spPr bwMode="auto">
          <a:xfrm>
            <a:off x="7605713" y="5762625"/>
            <a:ext cx="1587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01" name="Line 77"/>
          <p:cNvSpPr>
            <a:spLocks noChangeShapeType="1"/>
          </p:cNvSpPr>
          <p:nvPr/>
        </p:nvSpPr>
        <p:spPr bwMode="auto">
          <a:xfrm>
            <a:off x="7789863" y="5762625"/>
            <a:ext cx="1587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02" name="Line 78"/>
          <p:cNvSpPr>
            <a:spLocks noChangeShapeType="1"/>
          </p:cNvSpPr>
          <p:nvPr/>
        </p:nvSpPr>
        <p:spPr bwMode="auto">
          <a:xfrm>
            <a:off x="7962900" y="5762625"/>
            <a:ext cx="1588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03" name="Line 79"/>
          <p:cNvSpPr>
            <a:spLocks noChangeShapeType="1"/>
          </p:cNvSpPr>
          <p:nvPr/>
        </p:nvSpPr>
        <p:spPr bwMode="auto">
          <a:xfrm>
            <a:off x="8151813" y="5762625"/>
            <a:ext cx="0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04" name="Line 80"/>
          <p:cNvSpPr>
            <a:spLocks noChangeShapeType="1"/>
          </p:cNvSpPr>
          <p:nvPr/>
        </p:nvSpPr>
        <p:spPr bwMode="auto">
          <a:xfrm>
            <a:off x="8320088" y="5762625"/>
            <a:ext cx="3175" cy="1095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05" name="Rectangle 81"/>
          <p:cNvSpPr>
            <a:spLocks noChangeArrowheads="1"/>
          </p:cNvSpPr>
          <p:nvPr/>
        </p:nvSpPr>
        <p:spPr bwMode="auto">
          <a:xfrm>
            <a:off x="8015288" y="5894388"/>
            <a:ext cx="508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2010</a:t>
            </a:r>
          </a:p>
        </p:txBody>
      </p:sp>
      <p:sp>
        <p:nvSpPr>
          <p:cNvPr id="717906" name="Line 82"/>
          <p:cNvSpPr>
            <a:spLocks noChangeShapeType="1"/>
          </p:cNvSpPr>
          <p:nvPr/>
        </p:nvSpPr>
        <p:spPr bwMode="auto">
          <a:xfrm flipH="1" flipV="1">
            <a:off x="8310563" y="1614488"/>
            <a:ext cx="9525" cy="4148137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07" name="Freeform 83"/>
          <p:cNvSpPr>
            <a:spLocks/>
          </p:cNvSpPr>
          <p:nvPr/>
        </p:nvSpPr>
        <p:spPr bwMode="auto">
          <a:xfrm>
            <a:off x="1327150" y="2298700"/>
            <a:ext cx="6811963" cy="2163763"/>
          </a:xfrm>
          <a:custGeom>
            <a:avLst/>
            <a:gdLst>
              <a:gd name="T0" fmla="*/ 0 w 437"/>
              <a:gd name="T1" fmla="*/ 196 h 196"/>
              <a:gd name="T2" fmla="*/ 11 w 437"/>
              <a:gd name="T3" fmla="*/ 179 h 196"/>
              <a:gd name="T4" fmla="*/ 23 w 437"/>
              <a:gd name="T5" fmla="*/ 188 h 196"/>
              <a:gd name="T6" fmla="*/ 34 w 437"/>
              <a:gd name="T7" fmla="*/ 186 h 196"/>
              <a:gd name="T8" fmla="*/ 46 w 437"/>
              <a:gd name="T9" fmla="*/ 178 h 196"/>
              <a:gd name="T10" fmla="*/ 57 w 437"/>
              <a:gd name="T11" fmla="*/ 175 h 196"/>
              <a:gd name="T12" fmla="*/ 69 w 437"/>
              <a:gd name="T13" fmla="*/ 174 h 196"/>
              <a:gd name="T14" fmla="*/ 80 w 437"/>
              <a:gd name="T15" fmla="*/ 172 h 196"/>
              <a:gd name="T16" fmla="*/ 92 w 437"/>
              <a:gd name="T17" fmla="*/ 170 h 196"/>
              <a:gd name="T18" fmla="*/ 103 w 437"/>
              <a:gd name="T19" fmla="*/ 180 h 196"/>
              <a:gd name="T20" fmla="*/ 115 w 437"/>
              <a:gd name="T21" fmla="*/ 172 h 196"/>
              <a:gd name="T22" fmla="*/ 126 w 437"/>
              <a:gd name="T23" fmla="*/ 169 h 196"/>
              <a:gd name="T24" fmla="*/ 138 w 437"/>
              <a:gd name="T25" fmla="*/ 174 h 196"/>
              <a:gd name="T26" fmla="*/ 149 w 437"/>
              <a:gd name="T27" fmla="*/ 171 h 196"/>
              <a:gd name="T28" fmla="*/ 172 w 437"/>
              <a:gd name="T29" fmla="*/ 160 h 196"/>
              <a:gd name="T30" fmla="*/ 184 w 437"/>
              <a:gd name="T31" fmla="*/ 148 h 196"/>
              <a:gd name="T32" fmla="*/ 195 w 437"/>
              <a:gd name="T33" fmla="*/ 144 h 196"/>
              <a:gd name="T34" fmla="*/ 207 w 437"/>
              <a:gd name="T35" fmla="*/ 143 h 196"/>
              <a:gd name="T36" fmla="*/ 218 w 437"/>
              <a:gd name="T37" fmla="*/ 150 h 196"/>
              <a:gd name="T38" fmla="*/ 230 w 437"/>
              <a:gd name="T39" fmla="*/ 137 h 196"/>
              <a:gd name="T40" fmla="*/ 241 w 437"/>
              <a:gd name="T41" fmla="*/ 127 h 196"/>
              <a:gd name="T42" fmla="*/ 253 w 437"/>
              <a:gd name="T43" fmla="*/ 114 h 196"/>
              <a:gd name="T44" fmla="*/ 264 w 437"/>
              <a:gd name="T45" fmla="*/ 109 h 196"/>
              <a:gd name="T46" fmla="*/ 276 w 437"/>
              <a:gd name="T47" fmla="*/ 105 h 196"/>
              <a:gd name="T48" fmla="*/ 287 w 437"/>
              <a:gd name="T49" fmla="*/ 87 h 196"/>
              <a:gd name="T50" fmla="*/ 299 w 437"/>
              <a:gd name="T51" fmla="*/ 85 h 196"/>
              <a:gd name="T52" fmla="*/ 310 w 437"/>
              <a:gd name="T53" fmla="*/ 69 h 196"/>
              <a:gd name="T54" fmla="*/ 322 w 437"/>
              <a:gd name="T55" fmla="*/ 64 h 196"/>
              <a:gd name="T56" fmla="*/ 333 w 437"/>
              <a:gd name="T57" fmla="*/ 58 h 196"/>
              <a:gd name="T58" fmla="*/ 345 w 437"/>
              <a:gd name="T59" fmla="*/ 52 h 196"/>
              <a:gd name="T60" fmla="*/ 356 w 437"/>
              <a:gd name="T61" fmla="*/ 50 h 196"/>
              <a:gd name="T62" fmla="*/ 368 w 437"/>
              <a:gd name="T63" fmla="*/ 53 h 196"/>
              <a:gd name="T64" fmla="*/ 379 w 437"/>
              <a:gd name="T65" fmla="*/ 39 h 196"/>
              <a:gd name="T66" fmla="*/ 391 w 437"/>
              <a:gd name="T67" fmla="*/ 33 h 196"/>
              <a:gd name="T68" fmla="*/ 402 w 437"/>
              <a:gd name="T69" fmla="*/ 18 h 196"/>
              <a:gd name="T70" fmla="*/ 414 w 437"/>
              <a:gd name="T71" fmla="*/ 11 h 196"/>
              <a:gd name="T72" fmla="*/ 425 w 437"/>
              <a:gd name="T73" fmla="*/ 3 h 196"/>
              <a:gd name="T74" fmla="*/ 437 w 437"/>
              <a:gd name="T75" fmla="*/ 0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37" h="196">
                <a:moveTo>
                  <a:pt x="0" y="196"/>
                </a:moveTo>
                <a:lnTo>
                  <a:pt x="11" y="179"/>
                </a:lnTo>
                <a:lnTo>
                  <a:pt x="23" y="188"/>
                </a:lnTo>
                <a:lnTo>
                  <a:pt x="34" y="186"/>
                </a:lnTo>
                <a:lnTo>
                  <a:pt x="46" y="178"/>
                </a:lnTo>
                <a:lnTo>
                  <a:pt x="57" y="175"/>
                </a:lnTo>
                <a:lnTo>
                  <a:pt x="69" y="174"/>
                </a:lnTo>
                <a:lnTo>
                  <a:pt x="80" y="172"/>
                </a:lnTo>
                <a:lnTo>
                  <a:pt x="92" y="170"/>
                </a:lnTo>
                <a:lnTo>
                  <a:pt x="103" y="180"/>
                </a:lnTo>
                <a:lnTo>
                  <a:pt x="115" y="172"/>
                </a:lnTo>
                <a:lnTo>
                  <a:pt x="126" y="169"/>
                </a:lnTo>
                <a:lnTo>
                  <a:pt x="138" y="174"/>
                </a:lnTo>
                <a:lnTo>
                  <a:pt x="149" y="171"/>
                </a:lnTo>
                <a:lnTo>
                  <a:pt x="172" y="160"/>
                </a:lnTo>
                <a:lnTo>
                  <a:pt x="184" y="148"/>
                </a:lnTo>
                <a:lnTo>
                  <a:pt x="195" y="144"/>
                </a:lnTo>
                <a:lnTo>
                  <a:pt x="207" y="143"/>
                </a:lnTo>
                <a:lnTo>
                  <a:pt x="218" y="150"/>
                </a:lnTo>
                <a:lnTo>
                  <a:pt x="230" y="137"/>
                </a:lnTo>
                <a:lnTo>
                  <a:pt x="241" y="127"/>
                </a:lnTo>
                <a:lnTo>
                  <a:pt x="253" y="114"/>
                </a:lnTo>
                <a:lnTo>
                  <a:pt x="264" y="109"/>
                </a:lnTo>
                <a:lnTo>
                  <a:pt x="276" y="105"/>
                </a:lnTo>
                <a:lnTo>
                  <a:pt x="287" y="87"/>
                </a:lnTo>
                <a:lnTo>
                  <a:pt x="299" y="85"/>
                </a:lnTo>
                <a:lnTo>
                  <a:pt x="310" y="69"/>
                </a:lnTo>
                <a:lnTo>
                  <a:pt x="322" y="64"/>
                </a:lnTo>
                <a:lnTo>
                  <a:pt x="333" y="58"/>
                </a:lnTo>
                <a:lnTo>
                  <a:pt x="345" y="52"/>
                </a:lnTo>
                <a:lnTo>
                  <a:pt x="356" y="50"/>
                </a:lnTo>
                <a:lnTo>
                  <a:pt x="368" y="53"/>
                </a:lnTo>
                <a:lnTo>
                  <a:pt x="379" y="39"/>
                </a:lnTo>
                <a:lnTo>
                  <a:pt x="391" y="33"/>
                </a:lnTo>
                <a:lnTo>
                  <a:pt x="402" y="18"/>
                </a:lnTo>
                <a:lnTo>
                  <a:pt x="414" y="11"/>
                </a:lnTo>
                <a:lnTo>
                  <a:pt x="425" y="3"/>
                </a:lnTo>
                <a:lnTo>
                  <a:pt x="437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08" name="Oval 84"/>
          <p:cNvSpPr>
            <a:spLocks noChangeArrowheads="1"/>
          </p:cNvSpPr>
          <p:nvPr/>
        </p:nvSpPr>
        <p:spPr bwMode="auto">
          <a:xfrm>
            <a:off x="1277938" y="4429125"/>
            <a:ext cx="93662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09" name="Oval 85"/>
          <p:cNvSpPr>
            <a:spLocks noChangeArrowheads="1"/>
          </p:cNvSpPr>
          <p:nvPr/>
        </p:nvSpPr>
        <p:spPr bwMode="auto">
          <a:xfrm>
            <a:off x="1452563" y="4241800"/>
            <a:ext cx="92075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10" name="Oval 86"/>
          <p:cNvSpPr>
            <a:spLocks noChangeArrowheads="1"/>
          </p:cNvSpPr>
          <p:nvPr/>
        </p:nvSpPr>
        <p:spPr bwMode="auto">
          <a:xfrm>
            <a:off x="1638300" y="4341813"/>
            <a:ext cx="93663" cy="65087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11" name="Oval 87"/>
          <p:cNvSpPr>
            <a:spLocks noChangeArrowheads="1"/>
          </p:cNvSpPr>
          <p:nvPr/>
        </p:nvSpPr>
        <p:spPr bwMode="auto">
          <a:xfrm>
            <a:off x="1808163" y="4319588"/>
            <a:ext cx="95250" cy="65087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12" name="Oval 88"/>
          <p:cNvSpPr>
            <a:spLocks noChangeArrowheads="1"/>
          </p:cNvSpPr>
          <p:nvPr/>
        </p:nvSpPr>
        <p:spPr bwMode="auto">
          <a:xfrm>
            <a:off x="1995488" y="4230688"/>
            <a:ext cx="93662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13" name="Oval 89"/>
          <p:cNvSpPr>
            <a:spLocks noChangeArrowheads="1"/>
          </p:cNvSpPr>
          <p:nvPr/>
        </p:nvSpPr>
        <p:spPr bwMode="auto">
          <a:xfrm>
            <a:off x="2170113" y="4197350"/>
            <a:ext cx="92075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14" name="Oval 90"/>
          <p:cNvSpPr>
            <a:spLocks noChangeArrowheads="1"/>
          </p:cNvSpPr>
          <p:nvPr/>
        </p:nvSpPr>
        <p:spPr bwMode="auto">
          <a:xfrm>
            <a:off x="2354263" y="4186238"/>
            <a:ext cx="95250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15" name="Oval 91"/>
          <p:cNvSpPr>
            <a:spLocks noChangeArrowheads="1"/>
          </p:cNvSpPr>
          <p:nvPr/>
        </p:nvSpPr>
        <p:spPr bwMode="auto">
          <a:xfrm>
            <a:off x="2525713" y="4164013"/>
            <a:ext cx="95250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16" name="Oval 92"/>
          <p:cNvSpPr>
            <a:spLocks noChangeArrowheads="1"/>
          </p:cNvSpPr>
          <p:nvPr/>
        </p:nvSpPr>
        <p:spPr bwMode="auto">
          <a:xfrm>
            <a:off x="2713038" y="4141788"/>
            <a:ext cx="93662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17" name="Oval 93"/>
          <p:cNvSpPr>
            <a:spLocks noChangeArrowheads="1"/>
          </p:cNvSpPr>
          <p:nvPr/>
        </p:nvSpPr>
        <p:spPr bwMode="auto">
          <a:xfrm>
            <a:off x="2884488" y="4252913"/>
            <a:ext cx="93662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18" name="Oval 94"/>
          <p:cNvSpPr>
            <a:spLocks noChangeArrowheads="1"/>
          </p:cNvSpPr>
          <p:nvPr/>
        </p:nvSpPr>
        <p:spPr bwMode="auto">
          <a:xfrm>
            <a:off x="3071813" y="4164013"/>
            <a:ext cx="95250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19" name="Oval 95"/>
          <p:cNvSpPr>
            <a:spLocks noChangeArrowheads="1"/>
          </p:cNvSpPr>
          <p:nvPr/>
        </p:nvSpPr>
        <p:spPr bwMode="auto">
          <a:xfrm>
            <a:off x="3243263" y="4132263"/>
            <a:ext cx="95250" cy="65087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20" name="Oval 96"/>
          <p:cNvSpPr>
            <a:spLocks noChangeArrowheads="1"/>
          </p:cNvSpPr>
          <p:nvPr/>
        </p:nvSpPr>
        <p:spPr bwMode="auto">
          <a:xfrm>
            <a:off x="3430588" y="4186238"/>
            <a:ext cx="92075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21" name="Oval 97"/>
          <p:cNvSpPr>
            <a:spLocks noChangeArrowheads="1"/>
          </p:cNvSpPr>
          <p:nvPr/>
        </p:nvSpPr>
        <p:spPr bwMode="auto">
          <a:xfrm>
            <a:off x="3600450" y="4152900"/>
            <a:ext cx="93663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22" name="Oval 98"/>
          <p:cNvSpPr>
            <a:spLocks noChangeArrowheads="1"/>
          </p:cNvSpPr>
          <p:nvPr/>
        </p:nvSpPr>
        <p:spPr bwMode="auto">
          <a:xfrm>
            <a:off x="3960813" y="4032250"/>
            <a:ext cx="92075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23" name="Oval 99"/>
          <p:cNvSpPr>
            <a:spLocks noChangeArrowheads="1"/>
          </p:cNvSpPr>
          <p:nvPr/>
        </p:nvSpPr>
        <p:spPr bwMode="auto">
          <a:xfrm>
            <a:off x="4146550" y="3900488"/>
            <a:ext cx="93663" cy="65087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24" name="Oval 100"/>
          <p:cNvSpPr>
            <a:spLocks noChangeArrowheads="1"/>
          </p:cNvSpPr>
          <p:nvPr/>
        </p:nvSpPr>
        <p:spPr bwMode="auto">
          <a:xfrm>
            <a:off x="4318000" y="3856038"/>
            <a:ext cx="93663" cy="65087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25" name="Oval 101"/>
          <p:cNvSpPr>
            <a:spLocks noChangeArrowheads="1"/>
          </p:cNvSpPr>
          <p:nvPr/>
        </p:nvSpPr>
        <p:spPr bwMode="auto">
          <a:xfrm>
            <a:off x="4506913" y="3844925"/>
            <a:ext cx="90487" cy="65088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26" name="Oval 102"/>
          <p:cNvSpPr>
            <a:spLocks noChangeArrowheads="1"/>
          </p:cNvSpPr>
          <p:nvPr/>
        </p:nvSpPr>
        <p:spPr bwMode="auto">
          <a:xfrm>
            <a:off x="4678363" y="3921125"/>
            <a:ext cx="92075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27" name="Oval 103"/>
          <p:cNvSpPr>
            <a:spLocks noChangeArrowheads="1"/>
          </p:cNvSpPr>
          <p:nvPr/>
        </p:nvSpPr>
        <p:spPr bwMode="auto">
          <a:xfrm>
            <a:off x="4864100" y="3778250"/>
            <a:ext cx="93663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28" name="Oval 104"/>
          <p:cNvSpPr>
            <a:spLocks noChangeArrowheads="1"/>
          </p:cNvSpPr>
          <p:nvPr/>
        </p:nvSpPr>
        <p:spPr bwMode="auto">
          <a:xfrm>
            <a:off x="5035550" y="3668713"/>
            <a:ext cx="93663" cy="65087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29" name="Oval 105"/>
          <p:cNvSpPr>
            <a:spLocks noChangeArrowheads="1"/>
          </p:cNvSpPr>
          <p:nvPr/>
        </p:nvSpPr>
        <p:spPr bwMode="auto">
          <a:xfrm>
            <a:off x="5221288" y="3524250"/>
            <a:ext cx="93662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30" name="Oval 106"/>
          <p:cNvSpPr>
            <a:spLocks noChangeArrowheads="1"/>
          </p:cNvSpPr>
          <p:nvPr/>
        </p:nvSpPr>
        <p:spPr bwMode="auto">
          <a:xfrm>
            <a:off x="5395913" y="3468688"/>
            <a:ext cx="92075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31" name="Oval 107"/>
          <p:cNvSpPr>
            <a:spLocks noChangeArrowheads="1"/>
          </p:cNvSpPr>
          <p:nvPr/>
        </p:nvSpPr>
        <p:spPr bwMode="auto">
          <a:xfrm>
            <a:off x="5581650" y="3425825"/>
            <a:ext cx="93663" cy="65088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32" name="Oval 108"/>
          <p:cNvSpPr>
            <a:spLocks noChangeArrowheads="1"/>
          </p:cNvSpPr>
          <p:nvPr/>
        </p:nvSpPr>
        <p:spPr bwMode="auto">
          <a:xfrm>
            <a:off x="5751513" y="3225800"/>
            <a:ext cx="95250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33" name="Oval 109"/>
          <p:cNvSpPr>
            <a:spLocks noChangeArrowheads="1"/>
          </p:cNvSpPr>
          <p:nvPr/>
        </p:nvSpPr>
        <p:spPr bwMode="auto">
          <a:xfrm>
            <a:off x="5938838" y="3203575"/>
            <a:ext cx="93662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34" name="Oval 110"/>
          <p:cNvSpPr>
            <a:spLocks noChangeArrowheads="1"/>
          </p:cNvSpPr>
          <p:nvPr/>
        </p:nvSpPr>
        <p:spPr bwMode="auto">
          <a:xfrm>
            <a:off x="6113463" y="3027363"/>
            <a:ext cx="92075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35" name="Oval 111"/>
          <p:cNvSpPr>
            <a:spLocks noChangeArrowheads="1"/>
          </p:cNvSpPr>
          <p:nvPr/>
        </p:nvSpPr>
        <p:spPr bwMode="auto">
          <a:xfrm>
            <a:off x="6297613" y="2971800"/>
            <a:ext cx="95250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36" name="Oval 112"/>
          <p:cNvSpPr>
            <a:spLocks noChangeArrowheads="1"/>
          </p:cNvSpPr>
          <p:nvPr/>
        </p:nvSpPr>
        <p:spPr bwMode="auto">
          <a:xfrm>
            <a:off x="6469063" y="2906713"/>
            <a:ext cx="95250" cy="65087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37" name="Oval 113"/>
          <p:cNvSpPr>
            <a:spLocks noChangeArrowheads="1"/>
          </p:cNvSpPr>
          <p:nvPr/>
        </p:nvSpPr>
        <p:spPr bwMode="auto">
          <a:xfrm>
            <a:off x="6656388" y="2840038"/>
            <a:ext cx="93662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38" name="Oval 114"/>
          <p:cNvSpPr>
            <a:spLocks noChangeArrowheads="1"/>
          </p:cNvSpPr>
          <p:nvPr/>
        </p:nvSpPr>
        <p:spPr bwMode="auto">
          <a:xfrm>
            <a:off x="6826250" y="2817813"/>
            <a:ext cx="93663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39" name="Oval 115"/>
          <p:cNvSpPr>
            <a:spLocks noChangeArrowheads="1"/>
          </p:cNvSpPr>
          <p:nvPr/>
        </p:nvSpPr>
        <p:spPr bwMode="auto">
          <a:xfrm>
            <a:off x="7015163" y="2851150"/>
            <a:ext cx="92075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40" name="Oval 116"/>
          <p:cNvSpPr>
            <a:spLocks noChangeArrowheads="1"/>
          </p:cNvSpPr>
          <p:nvPr/>
        </p:nvSpPr>
        <p:spPr bwMode="auto">
          <a:xfrm>
            <a:off x="7186613" y="2697163"/>
            <a:ext cx="95250" cy="65087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41" name="Oval 117"/>
          <p:cNvSpPr>
            <a:spLocks noChangeArrowheads="1"/>
          </p:cNvSpPr>
          <p:nvPr/>
        </p:nvSpPr>
        <p:spPr bwMode="auto">
          <a:xfrm>
            <a:off x="7373938" y="2630488"/>
            <a:ext cx="92075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42" name="Oval 118"/>
          <p:cNvSpPr>
            <a:spLocks noChangeArrowheads="1"/>
          </p:cNvSpPr>
          <p:nvPr/>
        </p:nvSpPr>
        <p:spPr bwMode="auto">
          <a:xfrm>
            <a:off x="7543800" y="2465388"/>
            <a:ext cx="93663" cy="65087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43" name="Oval 119"/>
          <p:cNvSpPr>
            <a:spLocks noChangeArrowheads="1"/>
          </p:cNvSpPr>
          <p:nvPr/>
        </p:nvSpPr>
        <p:spPr bwMode="auto">
          <a:xfrm>
            <a:off x="7732713" y="2387600"/>
            <a:ext cx="92075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44" name="Oval 120"/>
          <p:cNvSpPr>
            <a:spLocks noChangeArrowheads="1"/>
          </p:cNvSpPr>
          <p:nvPr/>
        </p:nvSpPr>
        <p:spPr bwMode="auto">
          <a:xfrm>
            <a:off x="7904163" y="2298700"/>
            <a:ext cx="92075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45" name="Oval 121"/>
          <p:cNvSpPr>
            <a:spLocks noChangeArrowheads="1"/>
          </p:cNvSpPr>
          <p:nvPr/>
        </p:nvSpPr>
        <p:spPr bwMode="auto">
          <a:xfrm>
            <a:off x="8089900" y="2265363"/>
            <a:ext cx="93663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7946" name="Text Box 122"/>
          <p:cNvSpPr txBox="1">
            <a:spLocks noChangeArrowheads="1"/>
          </p:cNvSpPr>
          <p:nvPr/>
        </p:nvSpPr>
        <p:spPr bwMode="auto">
          <a:xfrm>
            <a:off x="3049588" y="2509838"/>
            <a:ext cx="32988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solidFill>
                  <a:srgbClr val="FF3300"/>
                </a:solidFill>
              </a:rPr>
              <a:t>ČESKÁ REPUBLIKA</a:t>
            </a:r>
          </a:p>
        </p:txBody>
      </p:sp>
      <p:sp>
        <p:nvSpPr>
          <p:cNvPr id="717947" name="Text Box 123"/>
          <p:cNvSpPr txBox="1">
            <a:spLocks noChangeArrowheads="1"/>
          </p:cNvSpPr>
          <p:nvPr/>
        </p:nvSpPr>
        <p:spPr bwMode="auto">
          <a:xfrm>
            <a:off x="539750" y="1125538"/>
            <a:ext cx="6477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>
                <a:solidFill>
                  <a:srgbClr val="000000"/>
                </a:solidFill>
              </a:rPr>
              <a:t>věk</a:t>
            </a:r>
          </a:p>
        </p:txBody>
      </p:sp>
      <p:sp>
        <p:nvSpPr>
          <p:cNvPr id="717948" name="Text Box 124"/>
          <p:cNvSpPr txBox="1">
            <a:spLocks noChangeArrowheads="1"/>
          </p:cNvSpPr>
          <p:nvPr/>
        </p:nvSpPr>
        <p:spPr bwMode="auto">
          <a:xfrm>
            <a:off x="6881813" y="6146800"/>
            <a:ext cx="193198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>
                <a:solidFill>
                  <a:srgbClr val="000000"/>
                </a:solidFill>
              </a:rPr>
              <a:t>kalendářní roky</a:t>
            </a:r>
          </a:p>
        </p:txBody>
      </p:sp>
    </p:spTree>
    <p:extLst>
      <p:ext uri="{BB962C8B-B14F-4D97-AF65-F5344CB8AC3E}">
        <p14:creationId xmlns:p14="http://schemas.microsoft.com/office/powerpoint/2010/main" val="396572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850" name="Rectangle 2"/>
          <p:cNvSpPr>
            <a:spLocks noChangeArrowheads="1"/>
          </p:cNvSpPr>
          <p:nvPr/>
        </p:nvSpPr>
        <p:spPr bwMode="auto">
          <a:xfrm>
            <a:off x="0" y="0"/>
            <a:ext cx="10345738" cy="6623050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51" name="Text Box 3"/>
          <p:cNvSpPr txBox="1">
            <a:spLocks noChangeArrowheads="1"/>
          </p:cNvSpPr>
          <p:nvPr/>
        </p:nvSpPr>
        <p:spPr bwMode="auto">
          <a:xfrm>
            <a:off x="1116013" y="115888"/>
            <a:ext cx="7346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>
                <a:solidFill>
                  <a:srgbClr val="333399"/>
                </a:solidFill>
              </a:rPr>
              <a:t>NADĚJE DOŽITÍ PŘI NAROZENÍ (MUŽI + ŽENY)</a:t>
            </a:r>
          </a:p>
        </p:txBody>
      </p:sp>
      <p:sp>
        <p:nvSpPr>
          <p:cNvPr id="718852" name="Line 4"/>
          <p:cNvSpPr>
            <a:spLocks noChangeShapeType="1"/>
          </p:cNvSpPr>
          <p:nvPr/>
        </p:nvSpPr>
        <p:spPr bwMode="auto">
          <a:xfrm flipV="1">
            <a:off x="1062038" y="661988"/>
            <a:ext cx="3175" cy="551973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53" name="Line 5"/>
          <p:cNvSpPr>
            <a:spLocks noChangeShapeType="1"/>
          </p:cNvSpPr>
          <p:nvPr/>
        </p:nvSpPr>
        <p:spPr bwMode="auto">
          <a:xfrm flipH="1">
            <a:off x="908050" y="6181725"/>
            <a:ext cx="1539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54" name="Rectangle 6"/>
          <p:cNvSpPr>
            <a:spLocks noChangeArrowheads="1"/>
          </p:cNvSpPr>
          <p:nvPr/>
        </p:nvSpPr>
        <p:spPr bwMode="auto">
          <a:xfrm>
            <a:off x="527050" y="6030913"/>
            <a:ext cx="25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60</a:t>
            </a:r>
          </a:p>
        </p:txBody>
      </p:sp>
      <p:sp>
        <p:nvSpPr>
          <p:cNvPr id="718855" name="Line 7"/>
          <p:cNvSpPr>
            <a:spLocks noChangeShapeType="1"/>
          </p:cNvSpPr>
          <p:nvPr/>
        </p:nvSpPr>
        <p:spPr bwMode="auto">
          <a:xfrm flipH="1">
            <a:off x="984250" y="5905500"/>
            <a:ext cx="777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56" name="Line 8"/>
          <p:cNvSpPr>
            <a:spLocks noChangeShapeType="1"/>
          </p:cNvSpPr>
          <p:nvPr/>
        </p:nvSpPr>
        <p:spPr bwMode="auto">
          <a:xfrm flipH="1">
            <a:off x="984250" y="5629275"/>
            <a:ext cx="777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57" name="Line 9"/>
          <p:cNvSpPr>
            <a:spLocks noChangeShapeType="1"/>
          </p:cNvSpPr>
          <p:nvPr/>
        </p:nvSpPr>
        <p:spPr bwMode="auto">
          <a:xfrm flipH="1">
            <a:off x="984250" y="5353050"/>
            <a:ext cx="777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58" name="Line 10"/>
          <p:cNvSpPr>
            <a:spLocks noChangeShapeType="1"/>
          </p:cNvSpPr>
          <p:nvPr/>
        </p:nvSpPr>
        <p:spPr bwMode="auto">
          <a:xfrm flipH="1">
            <a:off x="984250" y="5076825"/>
            <a:ext cx="777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59" name="Line 11"/>
          <p:cNvSpPr>
            <a:spLocks noChangeShapeType="1"/>
          </p:cNvSpPr>
          <p:nvPr/>
        </p:nvSpPr>
        <p:spPr bwMode="auto">
          <a:xfrm flipH="1">
            <a:off x="908050" y="4802188"/>
            <a:ext cx="1539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60" name="Rectangle 12"/>
          <p:cNvSpPr>
            <a:spLocks noChangeArrowheads="1"/>
          </p:cNvSpPr>
          <p:nvPr/>
        </p:nvSpPr>
        <p:spPr bwMode="auto">
          <a:xfrm>
            <a:off x="527050" y="4649788"/>
            <a:ext cx="25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65</a:t>
            </a:r>
          </a:p>
        </p:txBody>
      </p:sp>
      <p:sp>
        <p:nvSpPr>
          <p:cNvPr id="718861" name="Line 13"/>
          <p:cNvSpPr>
            <a:spLocks noChangeShapeType="1"/>
          </p:cNvSpPr>
          <p:nvPr/>
        </p:nvSpPr>
        <p:spPr bwMode="auto">
          <a:xfrm>
            <a:off x="1062038" y="4802188"/>
            <a:ext cx="7153275" cy="1587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62" name="Line 14"/>
          <p:cNvSpPr>
            <a:spLocks noChangeShapeType="1"/>
          </p:cNvSpPr>
          <p:nvPr/>
        </p:nvSpPr>
        <p:spPr bwMode="auto">
          <a:xfrm flipH="1">
            <a:off x="984250" y="4525963"/>
            <a:ext cx="777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63" name="Line 15"/>
          <p:cNvSpPr>
            <a:spLocks noChangeShapeType="1"/>
          </p:cNvSpPr>
          <p:nvPr/>
        </p:nvSpPr>
        <p:spPr bwMode="auto">
          <a:xfrm flipH="1">
            <a:off x="984250" y="4249738"/>
            <a:ext cx="777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64" name="Line 16"/>
          <p:cNvSpPr>
            <a:spLocks noChangeShapeType="1"/>
          </p:cNvSpPr>
          <p:nvPr/>
        </p:nvSpPr>
        <p:spPr bwMode="auto">
          <a:xfrm flipH="1">
            <a:off x="984250" y="3973513"/>
            <a:ext cx="777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65" name="Line 17"/>
          <p:cNvSpPr>
            <a:spLocks noChangeShapeType="1"/>
          </p:cNvSpPr>
          <p:nvPr/>
        </p:nvSpPr>
        <p:spPr bwMode="auto">
          <a:xfrm flipH="1">
            <a:off x="984250" y="3697288"/>
            <a:ext cx="777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66" name="Line 18"/>
          <p:cNvSpPr>
            <a:spLocks noChangeShapeType="1"/>
          </p:cNvSpPr>
          <p:nvPr/>
        </p:nvSpPr>
        <p:spPr bwMode="auto">
          <a:xfrm flipH="1">
            <a:off x="908050" y="3422650"/>
            <a:ext cx="1539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67" name="Rectangle 19"/>
          <p:cNvSpPr>
            <a:spLocks noChangeArrowheads="1"/>
          </p:cNvSpPr>
          <p:nvPr/>
        </p:nvSpPr>
        <p:spPr bwMode="auto">
          <a:xfrm>
            <a:off x="527050" y="3270250"/>
            <a:ext cx="254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70</a:t>
            </a:r>
          </a:p>
        </p:txBody>
      </p:sp>
      <p:sp>
        <p:nvSpPr>
          <p:cNvPr id="718868" name="Line 20"/>
          <p:cNvSpPr>
            <a:spLocks noChangeShapeType="1"/>
          </p:cNvSpPr>
          <p:nvPr/>
        </p:nvSpPr>
        <p:spPr bwMode="auto">
          <a:xfrm>
            <a:off x="1062038" y="3422650"/>
            <a:ext cx="7172325" cy="1588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69" name="Line 21"/>
          <p:cNvSpPr>
            <a:spLocks noChangeShapeType="1"/>
          </p:cNvSpPr>
          <p:nvPr/>
        </p:nvSpPr>
        <p:spPr bwMode="auto">
          <a:xfrm flipH="1">
            <a:off x="984250" y="3146425"/>
            <a:ext cx="777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70" name="Line 22"/>
          <p:cNvSpPr>
            <a:spLocks noChangeShapeType="1"/>
          </p:cNvSpPr>
          <p:nvPr/>
        </p:nvSpPr>
        <p:spPr bwMode="auto">
          <a:xfrm flipH="1">
            <a:off x="984250" y="2870200"/>
            <a:ext cx="777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71" name="Line 23"/>
          <p:cNvSpPr>
            <a:spLocks noChangeShapeType="1"/>
          </p:cNvSpPr>
          <p:nvPr/>
        </p:nvSpPr>
        <p:spPr bwMode="auto">
          <a:xfrm flipH="1">
            <a:off x="984250" y="2593975"/>
            <a:ext cx="777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72" name="Line 24"/>
          <p:cNvSpPr>
            <a:spLocks noChangeShapeType="1"/>
          </p:cNvSpPr>
          <p:nvPr/>
        </p:nvSpPr>
        <p:spPr bwMode="auto">
          <a:xfrm flipH="1">
            <a:off x="984250" y="2317750"/>
            <a:ext cx="777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73" name="Line 25"/>
          <p:cNvSpPr>
            <a:spLocks noChangeShapeType="1"/>
          </p:cNvSpPr>
          <p:nvPr/>
        </p:nvSpPr>
        <p:spPr bwMode="auto">
          <a:xfrm flipH="1">
            <a:off x="908050" y="2041525"/>
            <a:ext cx="153988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74" name="Rectangle 26"/>
          <p:cNvSpPr>
            <a:spLocks noChangeArrowheads="1"/>
          </p:cNvSpPr>
          <p:nvPr/>
        </p:nvSpPr>
        <p:spPr bwMode="auto">
          <a:xfrm>
            <a:off x="527050" y="1890713"/>
            <a:ext cx="25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75</a:t>
            </a:r>
          </a:p>
        </p:txBody>
      </p:sp>
      <p:sp>
        <p:nvSpPr>
          <p:cNvPr id="718875" name="Line 27"/>
          <p:cNvSpPr>
            <a:spLocks noChangeShapeType="1"/>
          </p:cNvSpPr>
          <p:nvPr/>
        </p:nvSpPr>
        <p:spPr bwMode="auto">
          <a:xfrm>
            <a:off x="1062038" y="2041525"/>
            <a:ext cx="7161212" cy="1588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76" name="Line 28"/>
          <p:cNvSpPr>
            <a:spLocks noChangeShapeType="1"/>
          </p:cNvSpPr>
          <p:nvPr/>
        </p:nvSpPr>
        <p:spPr bwMode="auto">
          <a:xfrm flipH="1">
            <a:off x="984250" y="1766888"/>
            <a:ext cx="777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77" name="Line 29"/>
          <p:cNvSpPr>
            <a:spLocks noChangeShapeType="1"/>
          </p:cNvSpPr>
          <p:nvPr/>
        </p:nvSpPr>
        <p:spPr bwMode="auto">
          <a:xfrm flipH="1">
            <a:off x="984250" y="1490663"/>
            <a:ext cx="777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78" name="Line 30"/>
          <p:cNvSpPr>
            <a:spLocks noChangeShapeType="1"/>
          </p:cNvSpPr>
          <p:nvPr/>
        </p:nvSpPr>
        <p:spPr bwMode="auto">
          <a:xfrm flipH="1">
            <a:off x="984250" y="1214438"/>
            <a:ext cx="777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79" name="Line 31"/>
          <p:cNvSpPr>
            <a:spLocks noChangeShapeType="1"/>
          </p:cNvSpPr>
          <p:nvPr/>
        </p:nvSpPr>
        <p:spPr bwMode="auto">
          <a:xfrm flipH="1">
            <a:off x="984250" y="938213"/>
            <a:ext cx="777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80" name="Line 32"/>
          <p:cNvSpPr>
            <a:spLocks noChangeShapeType="1"/>
          </p:cNvSpPr>
          <p:nvPr/>
        </p:nvSpPr>
        <p:spPr bwMode="auto">
          <a:xfrm flipH="1">
            <a:off x="908050" y="661988"/>
            <a:ext cx="153988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81" name="Rectangle 33"/>
          <p:cNvSpPr>
            <a:spLocks noChangeArrowheads="1"/>
          </p:cNvSpPr>
          <p:nvPr/>
        </p:nvSpPr>
        <p:spPr bwMode="auto">
          <a:xfrm>
            <a:off x="527050" y="511175"/>
            <a:ext cx="254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80</a:t>
            </a:r>
          </a:p>
        </p:txBody>
      </p:sp>
      <p:sp>
        <p:nvSpPr>
          <p:cNvPr id="718882" name="Line 34"/>
          <p:cNvSpPr>
            <a:spLocks noChangeShapeType="1"/>
          </p:cNvSpPr>
          <p:nvPr/>
        </p:nvSpPr>
        <p:spPr bwMode="auto">
          <a:xfrm>
            <a:off x="1062038" y="661988"/>
            <a:ext cx="7180262" cy="1587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83" name="Line 35"/>
          <p:cNvSpPr>
            <a:spLocks noChangeShapeType="1"/>
          </p:cNvSpPr>
          <p:nvPr/>
        </p:nvSpPr>
        <p:spPr bwMode="auto">
          <a:xfrm>
            <a:off x="1062038" y="6181725"/>
            <a:ext cx="7161212" cy="11113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84" name="Line 36"/>
          <p:cNvSpPr>
            <a:spLocks noChangeShapeType="1"/>
          </p:cNvSpPr>
          <p:nvPr/>
        </p:nvSpPr>
        <p:spPr bwMode="auto">
          <a:xfrm>
            <a:off x="1062038" y="6181725"/>
            <a:ext cx="3175" cy="1095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85" name="Rectangle 37"/>
          <p:cNvSpPr>
            <a:spLocks noChangeArrowheads="1"/>
          </p:cNvSpPr>
          <p:nvPr/>
        </p:nvSpPr>
        <p:spPr bwMode="auto">
          <a:xfrm>
            <a:off x="760413" y="6313488"/>
            <a:ext cx="508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1970</a:t>
            </a:r>
          </a:p>
        </p:txBody>
      </p:sp>
      <p:sp>
        <p:nvSpPr>
          <p:cNvPr id="718886" name="Line 38"/>
          <p:cNvSpPr>
            <a:spLocks noChangeShapeType="1"/>
          </p:cNvSpPr>
          <p:nvPr/>
        </p:nvSpPr>
        <p:spPr bwMode="auto">
          <a:xfrm flipV="1">
            <a:off x="1062038" y="661988"/>
            <a:ext cx="3175" cy="551973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87" name="Line 39"/>
          <p:cNvSpPr>
            <a:spLocks noChangeShapeType="1"/>
          </p:cNvSpPr>
          <p:nvPr/>
        </p:nvSpPr>
        <p:spPr bwMode="auto">
          <a:xfrm>
            <a:off x="1250950" y="6181725"/>
            <a:ext cx="1588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88" name="Line 40"/>
          <p:cNvSpPr>
            <a:spLocks noChangeShapeType="1"/>
          </p:cNvSpPr>
          <p:nvPr/>
        </p:nvSpPr>
        <p:spPr bwMode="auto">
          <a:xfrm>
            <a:off x="1420813" y="6181725"/>
            <a:ext cx="1587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89" name="Line 41"/>
          <p:cNvSpPr>
            <a:spLocks noChangeShapeType="1"/>
          </p:cNvSpPr>
          <p:nvPr/>
        </p:nvSpPr>
        <p:spPr bwMode="auto">
          <a:xfrm>
            <a:off x="1608138" y="6181725"/>
            <a:ext cx="3175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90" name="Line 42"/>
          <p:cNvSpPr>
            <a:spLocks noChangeShapeType="1"/>
          </p:cNvSpPr>
          <p:nvPr/>
        </p:nvSpPr>
        <p:spPr bwMode="auto">
          <a:xfrm>
            <a:off x="1779588" y="6181725"/>
            <a:ext cx="3175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91" name="Line 43"/>
          <p:cNvSpPr>
            <a:spLocks noChangeShapeType="1"/>
          </p:cNvSpPr>
          <p:nvPr/>
        </p:nvSpPr>
        <p:spPr bwMode="auto">
          <a:xfrm>
            <a:off x="1966913" y="6181725"/>
            <a:ext cx="0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92" name="Line 44"/>
          <p:cNvSpPr>
            <a:spLocks noChangeShapeType="1"/>
          </p:cNvSpPr>
          <p:nvPr/>
        </p:nvSpPr>
        <p:spPr bwMode="auto">
          <a:xfrm>
            <a:off x="2138363" y="6181725"/>
            <a:ext cx="1587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93" name="Line 45"/>
          <p:cNvSpPr>
            <a:spLocks noChangeShapeType="1"/>
          </p:cNvSpPr>
          <p:nvPr/>
        </p:nvSpPr>
        <p:spPr bwMode="auto">
          <a:xfrm>
            <a:off x="2325688" y="6181725"/>
            <a:ext cx="3175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94" name="Line 46"/>
          <p:cNvSpPr>
            <a:spLocks noChangeShapeType="1"/>
          </p:cNvSpPr>
          <p:nvPr/>
        </p:nvSpPr>
        <p:spPr bwMode="auto">
          <a:xfrm>
            <a:off x="2495550" y="6181725"/>
            <a:ext cx="1588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95" name="Line 47"/>
          <p:cNvSpPr>
            <a:spLocks noChangeShapeType="1"/>
          </p:cNvSpPr>
          <p:nvPr/>
        </p:nvSpPr>
        <p:spPr bwMode="auto">
          <a:xfrm>
            <a:off x="2684463" y="6181725"/>
            <a:ext cx="0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96" name="Line 48"/>
          <p:cNvSpPr>
            <a:spLocks noChangeShapeType="1"/>
          </p:cNvSpPr>
          <p:nvPr/>
        </p:nvSpPr>
        <p:spPr bwMode="auto">
          <a:xfrm>
            <a:off x="2855913" y="6181725"/>
            <a:ext cx="1587" cy="1095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97" name="Rectangle 49"/>
          <p:cNvSpPr>
            <a:spLocks noChangeArrowheads="1"/>
          </p:cNvSpPr>
          <p:nvPr/>
        </p:nvSpPr>
        <p:spPr bwMode="auto">
          <a:xfrm>
            <a:off x="2551113" y="6313488"/>
            <a:ext cx="508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1980</a:t>
            </a:r>
          </a:p>
        </p:txBody>
      </p:sp>
      <p:sp>
        <p:nvSpPr>
          <p:cNvPr id="718898" name="Line 50"/>
          <p:cNvSpPr>
            <a:spLocks noChangeShapeType="1"/>
          </p:cNvSpPr>
          <p:nvPr/>
        </p:nvSpPr>
        <p:spPr bwMode="auto">
          <a:xfrm flipV="1">
            <a:off x="2855913" y="661988"/>
            <a:ext cx="1587" cy="5519737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899" name="Line 51"/>
          <p:cNvSpPr>
            <a:spLocks noChangeShapeType="1"/>
          </p:cNvSpPr>
          <p:nvPr/>
        </p:nvSpPr>
        <p:spPr bwMode="auto">
          <a:xfrm>
            <a:off x="3043238" y="6181725"/>
            <a:ext cx="3175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00" name="Line 52"/>
          <p:cNvSpPr>
            <a:spLocks noChangeShapeType="1"/>
          </p:cNvSpPr>
          <p:nvPr/>
        </p:nvSpPr>
        <p:spPr bwMode="auto">
          <a:xfrm>
            <a:off x="3213100" y="6181725"/>
            <a:ext cx="1588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01" name="Line 53"/>
          <p:cNvSpPr>
            <a:spLocks noChangeShapeType="1"/>
          </p:cNvSpPr>
          <p:nvPr/>
        </p:nvSpPr>
        <p:spPr bwMode="auto">
          <a:xfrm>
            <a:off x="3402013" y="6181725"/>
            <a:ext cx="0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02" name="Line 54"/>
          <p:cNvSpPr>
            <a:spLocks noChangeShapeType="1"/>
          </p:cNvSpPr>
          <p:nvPr/>
        </p:nvSpPr>
        <p:spPr bwMode="auto">
          <a:xfrm>
            <a:off x="3573463" y="6181725"/>
            <a:ext cx="1587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03" name="Line 55"/>
          <p:cNvSpPr>
            <a:spLocks noChangeShapeType="1"/>
          </p:cNvSpPr>
          <p:nvPr/>
        </p:nvSpPr>
        <p:spPr bwMode="auto">
          <a:xfrm>
            <a:off x="3757613" y="6181725"/>
            <a:ext cx="3175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04" name="Line 56"/>
          <p:cNvSpPr>
            <a:spLocks noChangeShapeType="1"/>
          </p:cNvSpPr>
          <p:nvPr/>
        </p:nvSpPr>
        <p:spPr bwMode="auto">
          <a:xfrm>
            <a:off x="3930650" y="6181725"/>
            <a:ext cx="1588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05" name="Line 57"/>
          <p:cNvSpPr>
            <a:spLocks noChangeShapeType="1"/>
          </p:cNvSpPr>
          <p:nvPr/>
        </p:nvSpPr>
        <p:spPr bwMode="auto">
          <a:xfrm>
            <a:off x="4119563" y="6181725"/>
            <a:ext cx="0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06" name="Line 58"/>
          <p:cNvSpPr>
            <a:spLocks noChangeShapeType="1"/>
          </p:cNvSpPr>
          <p:nvPr/>
        </p:nvSpPr>
        <p:spPr bwMode="auto">
          <a:xfrm>
            <a:off x="4287838" y="6181725"/>
            <a:ext cx="3175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07" name="Line 59"/>
          <p:cNvSpPr>
            <a:spLocks noChangeShapeType="1"/>
          </p:cNvSpPr>
          <p:nvPr/>
        </p:nvSpPr>
        <p:spPr bwMode="auto">
          <a:xfrm>
            <a:off x="4475163" y="6181725"/>
            <a:ext cx="3175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08" name="Line 60"/>
          <p:cNvSpPr>
            <a:spLocks noChangeShapeType="1"/>
          </p:cNvSpPr>
          <p:nvPr/>
        </p:nvSpPr>
        <p:spPr bwMode="auto">
          <a:xfrm>
            <a:off x="4648200" y="6181725"/>
            <a:ext cx="1588" cy="1095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09" name="Rectangle 61"/>
          <p:cNvSpPr>
            <a:spLocks noChangeArrowheads="1"/>
          </p:cNvSpPr>
          <p:nvPr/>
        </p:nvSpPr>
        <p:spPr bwMode="auto">
          <a:xfrm>
            <a:off x="4343400" y="6313488"/>
            <a:ext cx="508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1990</a:t>
            </a:r>
          </a:p>
        </p:txBody>
      </p:sp>
      <p:sp>
        <p:nvSpPr>
          <p:cNvPr id="718910" name="Line 62"/>
          <p:cNvSpPr>
            <a:spLocks noChangeShapeType="1"/>
          </p:cNvSpPr>
          <p:nvPr/>
        </p:nvSpPr>
        <p:spPr bwMode="auto">
          <a:xfrm flipV="1">
            <a:off x="4648200" y="661988"/>
            <a:ext cx="1588" cy="5519737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11" name="Line 63"/>
          <p:cNvSpPr>
            <a:spLocks noChangeShapeType="1"/>
          </p:cNvSpPr>
          <p:nvPr/>
        </p:nvSpPr>
        <p:spPr bwMode="auto">
          <a:xfrm>
            <a:off x="4833938" y="6181725"/>
            <a:ext cx="3175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12" name="Line 64"/>
          <p:cNvSpPr>
            <a:spLocks noChangeShapeType="1"/>
          </p:cNvSpPr>
          <p:nvPr/>
        </p:nvSpPr>
        <p:spPr bwMode="auto">
          <a:xfrm>
            <a:off x="5005388" y="6181725"/>
            <a:ext cx="3175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13" name="Line 65"/>
          <p:cNvSpPr>
            <a:spLocks noChangeShapeType="1"/>
          </p:cNvSpPr>
          <p:nvPr/>
        </p:nvSpPr>
        <p:spPr bwMode="auto">
          <a:xfrm>
            <a:off x="5192713" y="6181725"/>
            <a:ext cx="3175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14" name="Line 66"/>
          <p:cNvSpPr>
            <a:spLocks noChangeShapeType="1"/>
          </p:cNvSpPr>
          <p:nvPr/>
        </p:nvSpPr>
        <p:spPr bwMode="auto">
          <a:xfrm>
            <a:off x="5364163" y="6181725"/>
            <a:ext cx="1587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15" name="Line 67"/>
          <p:cNvSpPr>
            <a:spLocks noChangeShapeType="1"/>
          </p:cNvSpPr>
          <p:nvPr/>
        </p:nvSpPr>
        <p:spPr bwMode="auto">
          <a:xfrm>
            <a:off x="5551488" y="6181725"/>
            <a:ext cx="3175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16" name="Line 68"/>
          <p:cNvSpPr>
            <a:spLocks noChangeShapeType="1"/>
          </p:cNvSpPr>
          <p:nvPr/>
        </p:nvSpPr>
        <p:spPr bwMode="auto">
          <a:xfrm>
            <a:off x="5722938" y="6181725"/>
            <a:ext cx="3175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17" name="Line 69"/>
          <p:cNvSpPr>
            <a:spLocks noChangeShapeType="1"/>
          </p:cNvSpPr>
          <p:nvPr/>
        </p:nvSpPr>
        <p:spPr bwMode="auto">
          <a:xfrm>
            <a:off x="5910263" y="6181725"/>
            <a:ext cx="1587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18" name="Line 70"/>
          <p:cNvSpPr>
            <a:spLocks noChangeShapeType="1"/>
          </p:cNvSpPr>
          <p:nvPr/>
        </p:nvSpPr>
        <p:spPr bwMode="auto">
          <a:xfrm>
            <a:off x="6081713" y="6181725"/>
            <a:ext cx="1587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19" name="Line 71"/>
          <p:cNvSpPr>
            <a:spLocks noChangeShapeType="1"/>
          </p:cNvSpPr>
          <p:nvPr/>
        </p:nvSpPr>
        <p:spPr bwMode="auto">
          <a:xfrm>
            <a:off x="6269038" y="6181725"/>
            <a:ext cx="3175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20" name="Line 72"/>
          <p:cNvSpPr>
            <a:spLocks noChangeShapeType="1"/>
          </p:cNvSpPr>
          <p:nvPr/>
        </p:nvSpPr>
        <p:spPr bwMode="auto">
          <a:xfrm>
            <a:off x="6440488" y="6181725"/>
            <a:ext cx="3175" cy="1095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21" name="Rectangle 73"/>
          <p:cNvSpPr>
            <a:spLocks noChangeArrowheads="1"/>
          </p:cNvSpPr>
          <p:nvPr/>
        </p:nvSpPr>
        <p:spPr bwMode="auto">
          <a:xfrm>
            <a:off x="6135688" y="6313488"/>
            <a:ext cx="508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2000</a:t>
            </a:r>
          </a:p>
        </p:txBody>
      </p:sp>
      <p:sp>
        <p:nvSpPr>
          <p:cNvPr id="718922" name="Line 74"/>
          <p:cNvSpPr>
            <a:spLocks noChangeShapeType="1"/>
          </p:cNvSpPr>
          <p:nvPr/>
        </p:nvSpPr>
        <p:spPr bwMode="auto">
          <a:xfrm flipV="1">
            <a:off x="6440488" y="661988"/>
            <a:ext cx="3175" cy="5519737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23" name="Line 75"/>
          <p:cNvSpPr>
            <a:spLocks noChangeShapeType="1"/>
          </p:cNvSpPr>
          <p:nvPr/>
        </p:nvSpPr>
        <p:spPr bwMode="auto">
          <a:xfrm>
            <a:off x="6627813" y="6181725"/>
            <a:ext cx="0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24" name="Line 76"/>
          <p:cNvSpPr>
            <a:spLocks noChangeShapeType="1"/>
          </p:cNvSpPr>
          <p:nvPr/>
        </p:nvSpPr>
        <p:spPr bwMode="auto">
          <a:xfrm>
            <a:off x="6799263" y="6181725"/>
            <a:ext cx="1587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25" name="Line 77"/>
          <p:cNvSpPr>
            <a:spLocks noChangeShapeType="1"/>
          </p:cNvSpPr>
          <p:nvPr/>
        </p:nvSpPr>
        <p:spPr bwMode="auto">
          <a:xfrm>
            <a:off x="6986588" y="6181725"/>
            <a:ext cx="3175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26" name="Line 78"/>
          <p:cNvSpPr>
            <a:spLocks noChangeShapeType="1"/>
          </p:cNvSpPr>
          <p:nvPr/>
        </p:nvSpPr>
        <p:spPr bwMode="auto">
          <a:xfrm>
            <a:off x="7156450" y="6181725"/>
            <a:ext cx="1588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27" name="Line 79"/>
          <p:cNvSpPr>
            <a:spLocks noChangeShapeType="1"/>
          </p:cNvSpPr>
          <p:nvPr/>
        </p:nvSpPr>
        <p:spPr bwMode="auto">
          <a:xfrm>
            <a:off x="7345363" y="6181725"/>
            <a:ext cx="0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28" name="Line 80"/>
          <p:cNvSpPr>
            <a:spLocks noChangeShapeType="1"/>
          </p:cNvSpPr>
          <p:nvPr/>
        </p:nvSpPr>
        <p:spPr bwMode="auto">
          <a:xfrm>
            <a:off x="7516813" y="6181725"/>
            <a:ext cx="1587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29" name="Line 81"/>
          <p:cNvSpPr>
            <a:spLocks noChangeShapeType="1"/>
          </p:cNvSpPr>
          <p:nvPr/>
        </p:nvSpPr>
        <p:spPr bwMode="auto">
          <a:xfrm>
            <a:off x="7700963" y="6181725"/>
            <a:ext cx="1587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30" name="Line 82"/>
          <p:cNvSpPr>
            <a:spLocks noChangeShapeType="1"/>
          </p:cNvSpPr>
          <p:nvPr/>
        </p:nvSpPr>
        <p:spPr bwMode="auto">
          <a:xfrm>
            <a:off x="7874000" y="6181725"/>
            <a:ext cx="1588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31" name="Line 83"/>
          <p:cNvSpPr>
            <a:spLocks noChangeShapeType="1"/>
          </p:cNvSpPr>
          <p:nvPr/>
        </p:nvSpPr>
        <p:spPr bwMode="auto">
          <a:xfrm>
            <a:off x="8062913" y="6181725"/>
            <a:ext cx="0" cy="555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32" name="Line 84"/>
          <p:cNvSpPr>
            <a:spLocks noChangeShapeType="1"/>
          </p:cNvSpPr>
          <p:nvPr/>
        </p:nvSpPr>
        <p:spPr bwMode="auto">
          <a:xfrm>
            <a:off x="8231188" y="6181725"/>
            <a:ext cx="3175" cy="10953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33" name="Rectangle 85"/>
          <p:cNvSpPr>
            <a:spLocks noChangeArrowheads="1"/>
          </p:cNvSpPr>
          <p:nvPr/>
        </p:nvSpPr>
        <p:spPr bwMode="auto">
          <a:xfrm>
            <a:off x="7926388" y="6313488"/>
            <a:ext cx="508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2010</a:t>
            </a:r>
          </a:p>
        </p:txBody>
      </p:sp>
      <p:sp>
        <p:nvSpPr>
          <p:cNvPr id="718934" name="Line 86"/>
          <p:cNvSpPr>
            <a:spLocks noChangeShapeType="1"/>
          </p:cNvSpPr>
          <p:nvPr/>
        </p:nvSpPr>
        <p:spPr bwMode="auto">
          <a:xfrm flipV="1">
            <a:off x="8231188" y="661988"/>
            <a:ext cx="3175" cy="5519737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35" name="Freeform 87"/>
          <p:cNvSpPr>
            <a:spLocks/>
          </p:cNvSpPr>
          <p:nvPr/>
        </p:nvSpPr>
        <p:spPr bwMode="auto">
          <a:xfrm>
            <a:off x="1062038" y="2538413"/>
            <a:ext cx="6283325" cy="1666875"/>
          </a:xfrm>
          <a:custGeom>
            <a:avLst/>
            <a:gdLst>
              <a:gd name="T0" fmla="*/ 0 w 403"/>
              <a:gd name="T1" fmla="*/ 9 h 151"/>
              <a:gd name="T2" fmla="*/ 12 w 403"/>
              <a:gd name="T3" fmla="*/ 0 h 151"/>
              <a:gd name="T4" fmla="*/ 23 w 403"/>
              <a:gd name="T5" fmla="*/ 47 h 151"/>
              <a:gd name="T6" fmla="*/ 35 w 403"/>
              <a:gd name="T7" fmla="*/ 64 h 151"/>
              <a:gd name="T8" fmla="*/ 46 w 403"/>
              <a:gd name="T9" fmla="*/ 79 h 151"/>
              <a:gd name="T10" fmla="*/ 58 w 403"/>
              <a:gd name="T11" fmla="*/ 124 h 151"/>
              <a:gd name="T12" fmla="*/ 69 w 403"/>
              <a:gd name="T13" fmla="*/ 120 h 151"/>
              <a:gd name="T14" fmla="*/ 81 w 403"/>
              <a:gd name="T15" fmla="*/ 129 h 151"/>
              <a:gd name="T16" fmla="*/ 92 w 403"/>
              <a:gd name="T17" fmla="*/ 127 h 151"/>
              <a:gd name="T18" fmla="*/ 104 w 403"/>
              <a:gd name="T19" fmla="*/ 132 h 151"/>
              <a:gd name="T20" fmla="*/ 115 w 403"/>
              <a:gd name="T21" fmla="*/ 151 h 151"/>
              <a:gd name="T22" fmla="*/ 127 w 403"/>
              <a:gd name="T23" fmla="*/ 124 h 151"/>
              <a:gd name="T24" fmla="*/ 138 w 403"/>
              <a:gd name="T25" fmla="*/ 141 h 151"/>
              <a:gd name="T26" fmla="*/ 150 w 403"/>
              <a:gd name="T27" fmla="*/ 147 h 151"/>
              <a:gd name="T28" fmla="*/ 161 w 403"/>
              <a:gd name="T29" fmla="*/ 148 h 151"/>
              <a:gd name="T30" fmla="*/ 173 w 403"/>
              <a:gd name="T31" fmla="*/ 130 h 151"/>
              <a:gd name="T32" fmla="*/ 184 w 403"/>
              <a:gd name="T33" fmla="*/ 118 h 151"/>
              <a:gd name="T34" fmla="*/ 196 w 403"/>
              <a:gd name="T35" fmla="*/ 115 h 151"/>
              <a:gd name="T36" fmla="*/ 207 w 403"/>
              <a:gd name="T37" fmla="*/ 120 h 151"/>
              <a:gd name="T38" fmla="*/ 219 w 403"/>
              <a:gd name="T39" fmla="*/ 97 h 151"/>
              <a:gd name="T40" fmla="*/ 230 w 403"/>
              <a:gd name="T41" fmla="*/ 87 h 151"/>
              <a:gd name="T42" fmla="*/ 242 w 403"/>
              <a:gd name="T43" fmla="*/ 103 h 151"/>
              <a:gd name="T44" fmla="*/ 253 w 403"/>
              <a:gd name="T45" fmla="*/ 111 h 151"/>
              <a:gd name="T46" fmla="*/ 265 w 403"/>
              <a:gd name="T47" fmla="*/ 131 h 151"/>
              <a:gd name="T48" fmla="*/ 276 w 403"/>
              <a:gd name="T49" fmla="*/ 143 h 151"/>
              <a:gd name="T50" fmla="*/ 288 w 403"/>
              <a:gd name="T51" fmla="*/ 133 h 151"/>
              <a:gd name="T52" fmla="*/ 299 w 403"/>
              <a:gd name="T53" fmla="*/ 134 h 151"/>
              <a:gd name="T54" fmla="*/ 311 w 403"/>
              <a:gd name="T55" fmla="*/ 110 h 151"/>
              <a:gd name="T56" fmla="*/ 322 w 403"/>
              <a:gd name="T57" fmla="*/ 113 h 151"/>
              <a:gd name="T58" fmla="*/ 334 w 403"/>
              <a:gd name="T59" fmla="*/ 83 h 151"/>
              <a:gd name="T60" fmla="*/ 345 w 403"/>
              <a:gd name="T61" fmla="*/ 91 h 151"/>
              <a:gd name="T62" fmla="*/ 357 w 403"/>
              <a:gd name="T63" fmla="*/ 78 h 151"/>
              <a:gd name="T64" fmla="*/ 368 w 403"/>
              <a:gd name="T65" fmla="*/ 80 h 151"/>
              <a:gd name="T66" fmla="*/ 380 w 403"/>
              <a:gd name="T67" fmla="*/ 71 h 151"/>
              <a:gd name="T68" fmla="*/ 391 w 403"/>
              <a:gd name="T69" fmla="*/ 51 h 151"/>
              <a:gd name="T70" fmla="*/ 403 w 403"/>
              <a:gd name="T71" fmla="*/ 66 h 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03" h="151">
                <a:moveTo>
                  <a:pt x="0" y="9"/>
                </a:moveTo>
                <a:lnTo>
                  <a:pt x="12" y="0"/>
                </a:lnTo>
                <a:lnTo>
                  <a:pt x="23" y="47"/>
                </a:lnTo>
                <a:lnTo>
                  <a:pt x="35" y="64"/>
                </a:lnTo>
                <a:lnTo>
                  <a:pt x="46" y="79"/>
                </a:lnTo>
                <a:lnTo>
                  <a:pt x="58" y="124"/>
                </a:lnTo>
                <a:lnTo>
                  <a:pt x="69" y="120"/>
                </a:lnTo>
                <a:lnTo>
                  <a:pt x="81" y="129"/>
                </a:lnTo>
                <a:lnTo>
                  <a:pt x="92" y="127"/>
                </a:lnTo>
                <a:lnTo>
                  <a:pt x="104" y="132"/>
                </a:lnTo>
                <a:lnTo>
                  <a:pt x="115" y="151"/>
                </a:lnTo>
                <a:lnTo>
                  <a:pt x="127" y="124"/>
                </a:lnTo>
                <a:lnTo>
                  <a:pt x="138" y="141"/>
                </a:lnTo>
                <a:lnTo>
                  <a:pt x="150" y="147"/>
                </a:lnTo>
                <a:lnTo>
                  <a:pt x="161" y="148"/>
                </a:lnTo>
                <a:lnTo>
                  <a:pt x="173" y="130"/>
                </a:lnTo>
                <a:lnTo>
                  <a:pt x="184" y="118"/>
                </a:lnTo>
                <a:lnTo>
                  <a:pt x="196" y="115"/>
                </a:lnTo>
                <a:lnTo>
                  <a:pt x="207" y="120"/>
                </a:lnTo>
                <a:lnTo>
                  <a:pt x="219" y="97"/>
                </a:lnTo>
                <a:lnTo>
                  <a:pt x="230" y="87"/>
                </a:lnTo>
                <a:lnTo>
                  <a:pt x="242" y="103"/>
                </a:lnTo>
                <a:lnTo>
                  <a:pt x="253" y="111"/>
                </a:lnTo>
                <a:lnTo>
                  <a:pt x="265" y="131"/>
                </a:lnTo>
                <a:lnTo>
                  <a:pt x="276" y="143"/>
                </a:lnTo>
                <a:lnTo>
                  <a:pt x="288" y="133"/>
                </a:lnTo>
                <a:lnTo>
                  <a:pt x="299" y="134"/>
                </a:lnTo>
                <a:lnTo>
                  <a:pt x="311" y="110"/>
                </a:lnTo>
                <a:lnTo>
                  <a:pt x="322" y="113"/>
                </a:lnTo>
                <a:lnTo>
                  <a:pt x="334" y="83"/>
                </a:lnTo>
                <a:lnTo>
                  <a:pt x="345" y="91"/>
                </a:lnTo>
                <a:lnTo>
                  <a:pt x="357" y="78"/>
                </a:lnTo>
                <a:lnTo>
                  <a:pt x="368" y="80"/>
                </a:lnTo>
                <a:lnTo>
                  <a:pt x="380" y="71"/>
                </a:lnTo>
                <a:lnTo>
                  <a:pt x="391" y="51"/>
                </a:lnTo>
                <a:lnTo>
                  <a:pt x="403" y="66"/>
                </a:lnTo>
              </a:path>
            </a:pathLst>
          </a:custGeom>
          <a:noFill/>
          <a:ln w="1270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36" name="Freeform 88"/>
          <p:cNvSpPr>
            <a:spLocks/>
          </p:cNvSpPr>
          <p:nvPr/>
        </p:nvSpPr>
        <p:spPr bwMode="auto">
          <a:xfrm>
            <a:off x="1062038" y="3046413"/>
            <a:ext cx="6811962" cy="1236662"/>
          </a:xfrm>
          <a:custGeom>
            <a:avLst/>
            <a:gdLst>
              <a:gd name="T0" fmla="*/ 0 w 437"/>
              <a:gd name="T1" fmla="*/ 19 h 112"/>
              <a:gd name="T2" fmla="*/ 12 w 437"/>
              <a:gd name="T3" fmla="*/ 13 h 112"/>
              <a:gd name="T4" fmla="*/ 23 w 437"/>
              <a:gd name="T5" fmla="*/ 18 h 112"/>
              <a:gd name="T6" fmla="*/ 35 w 437"/>
              <a:gd name="T7" fmla="*/ 13 h 112"/>
              <a:gd name="T8" fmla="*/ 46 w 437"/>
              <a:gd name="T9" fmla="*/ 16 h 112"/>
              <a:gd name="T10" fmla="*/ 58 w 437"/>
              <a:gd name="T11" fmla="*/ 30 h 112"/>
              <a:gd name="T12" fmla="*/ 69 w 437"/>
              <a:gd name="T13" fmla="*/ 35 h 112"/>
              <a:gd name="T14" fmla="*/ 81 w 437"/>
              <a:gd name="T15" fmla="*/ 37 h 112"/>
              <a:gd name="T16" fmla="*/ 92 w 437"/>
              <a:gd name="T17" fmla="*/ 39 h 112"/>
              <a:gd name="T18" fmla="*/ 104 w 437"/>
              <a:gd name="T19" fmla="*/ 42 h 112"/>
              <a:gd name="T20" fmla="*/ 115 w 437"/>
              <a:gd name="T21" fmla="*/ 43 h 112"/>
              <a:gd name="T22" fmla="*/ 127 w 437"/>
              <a:gd name="T23" fmla="*/ 40 h 112"/>
              <a:gd name="T24" fmla="*/ 138 w 437"/>
              <a:gd name="T25" fmla="*/ 34 h 112"/>
              <a:gd name="T26" fmla="*/ 150 w 437"/>
              <a:gd name="T27" fmla="*/ 34 h 112"/>
              <a:gd name="T28" fmla="*/ 161 w 437"/>
              <a:gd name="T29" fmla="*/ 42 h 112"/>
              <a:gd name="T30" fmla="*/ 173 w 437"/>
              <a:gd name="T31" fmla="*/ 35 h 112"/>
              <a:gd name="T32" fmla="*/ 184 w 437"/>
              <a:gd name="T33" fmla="*/ 0 h 112"/>
              <a:gd name="T34" fmla="*/ 196 w 437"/>
              <a:gd name="T35" fmla="*/ 6 h 112"/>
              <a:gd name="T36" fmla="*/ 207 w 437"/>
              <a:gd name="T37" fmla="*/ 8 h 112"/>
              <a:gd name="T38" fmla="*/ 219 w 437"/>
              <a:gd name="T39" fmla="*/ 9 h 112"/>
              <a:gd name="T40" fmla="*/ 230 w 437"/>
              <a:gd name="T41" fmla="*/ 20 h 112"/>
              <a:gd name="T42" fmla="*/ 242 w 437"/>
              <a:gd name="T43" fmla="*/ 42 h 112"/>
              <a:gd name="T44" fmla="*/ 253 w 437"/>
              <a:gd name="T45" fmla="*/ 57 h 112"/>
              <a:gd name="T46" fmla="*/ 265 w 437"/>
              <a:gd name="T47" fmla="*/ 76 h 112"/>
              <a:gd name="T48" fmla="*/ 276 w 437"/>
              <a:gd name="T49" fmla="*/ 92 h 112"/>
              <a:gd name="T50" fmla="*/ 288 w 437"/>
              <a:gd name="T51" fmla="*/ 112 h 112"/>
              <a:gd name="T52" fmla="*/ 299 w 437"/>
              <a:gd name="T53" fmla="*/ 105 h 112"/>
              <a:gd name="T54" fmla="*/ 311 w 437"/>
              <a:gd name="T55" fmla="*/ 90 h 112"/>
              <a:gd name="T56" fmla="*/ 322 w 437"/>
              <a:gd name="T57" fmla="*/ 69 h 112"/>
              <a:gd name="T58" fmla="*/ 334 w 437"/>
              <a:gd name="T59" fmla="*/ 79 h 112"/>
              <a:gd name="T60" fmla="*/ 345 w 437"/>
              <a:gd name="T61" fmla="*/ 87 h 112"/>
              <a:gd name="T62" fmla="*/ 357 w 437"/>
              <a:gd name="T63" fmla="*/ 82 h 112"/>
              <a:gd name="T64" fmla="*/ 368 w 437"/>
              <a:gd name="T65" fmla="*/ 88 h 112"/>
              <a:gd name="T66" fmla="*/ 380 w 437"/>
              <a:gd name="T67" fmla="*/ 88 h 112"/>
              <a:gd name="T68" fmla="*/ 391 w 437"/>
              <a:gd name="T69" fmla="*/ 91 h 112"/>
              <a:gd name="T70" fmla="*/ 403 w 437"/>
              <a:gd name="T71" fmla="*/ 101 h 112"/>
              <a:gd name="T72" fmla="*/ 414 w 437"/>
              <a:gd name="T73" fmla="*/ 84 h 112"/>
              <a:gd name="T74" fmla="*/ 437 w 437"/>
              <a:gd name="T75" fmla="*/ 82 h 1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37" h="112">
                <a:moveTo>
                  <a:pt x="0" y="19"/>
                </a:moveTo>
                <a:lnTo>
                  <a:pt x="12" y="13"/>
                </a:lnTo>
                <a:lnTo>
                  <a:pt x="23" y="18"/>
                </a:lnTo>
                <a:lnTo>
                  <a:pt x="35" y="13"/>
                </a:lnTo>
                <a:lnTo>
                  <a:pt x="46" y="16"/>
                </a:lnTo>
                <a:lnTo>
                  <a:pt x="58" y="30"/>
                </a:lnTo>
                <a:lnTo>
                  <a:pt x="69" y="35"/>
                </a:lnTo>
                <a:lnTo>
                  <a:pt x="81" y="37"/>
                </a:lnTo>
                <a:lnTo>
                  <a:pt x="92" y="39"/>
                </a:lnTo>
                <a:lnTo>
                  <a:pt x="104" y="42"/>
                </a:lnTo>
                <a:lnTo>
                  <a:pt x="115" y="43"/>
                </a:lnTo>
                <a:lnTo>
                  <a:pt x="127" y="40"/>
                </a:lnTo>
                <a:lnTo>
                  <a:pt x="138" y="34"/>
                </a:lnTo>
                <a:lnTo>
                  <a:pt x="150" y="34"/>
                </a:lnTo>
                <a:lnTo>
                  <a:pt x="161" y="42"/>
                </a:lnTo>
                <a:lnTo>
                  <a:pt x="173" y="35"/>
                </a:lnTo>
                <a:lnTo>
                  <a:pt x="184" y="0"/>
                </a:lnTo>
                <a:lnTo>
                  <a:pt x="196" y="6"/>
                </a:lnTo>
                <a:lnTo>
                  <a:pt x="207" y="8"/>
                </a:lnTo>
                <a:lnTo>
                  <a:pt x="219" y="9"/>
                </a:lnTo>
                <a:lnTo>
                  <a:pt x="230" y="20"/>
                </a:lnTo>
                <a:lnTo>
                  <a:pt x="242" y="42"/>
                </a:lnTo>
                <a:lnTo>
                  <a:pt x="253" y="57"/>
                </a:lnTo>
                <a:lnTo>
                  <a:pt x="265" y="76"/>
                </a:lnTo>
                <a:lnTo>
                  <a:pt x="276" y="92"/>
                </a:lnTo>
                <a:lnTo>
                  <a:pt x="288" y="112"/>
                </a:lnTo>
                <a:lnTo>
                  <a:pt x="299" y="105"/>
                </a:lnTo>
                <a:lnTo>
                  <a:pt x="311" y="90"/>
                </a:lnTo>
                <a:lnTo>
                  <a:pt x="322" y="69"/>
                </a:lnTo>
                <a:lnTo>
                  <a:pt x="334" y="79"/>
                </a:lnTo>
                <a:lnTo>
                  <a:pt x="345" y="87"/>
                </a:lnTo>
                <a:lnTo>
                  <a:pt x="357" y="82"/>
                </a:lnTo>
                <a:lnTo>
                  <a:pt x="368" y="88"/>
                </a:lnTo>
                <a:lnTo>
                  <a:pt x="380" y="88"/>
                </a:lnTo>
                <a:lnTo>
                  <a:pt x="391" y="91"/>
                </a:lnTo>
                <a:lnTo>
                  <a:pt x="403" y="101"/>
                </a:lnTo>
                <a:lnTo>
                  <a:pt x="414" y="84"/>
                </a:lnTo>
                <a:lnTo>
                  <a:pt x="437" y="82"/>
                </a:lnTo>
              </a:path>
            </a:pathLst>
          </a:custGeom>
          <a:noFill/>
          <a:ln w="1270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37" name="Freeform 89"/>
          <p:cNvSpPr>
            <a:spLocks/>
          </p:cNvSpPr>
          <p:nvPr/>
        </p:nvSpPr>
        <p:spPr bwMode="auto">
          <a:xfrm>
            <a:off x="3043238" y="4360863"/>
            <a:ext cx="3038475" cy="804862"/>
          </a:xfrm>
          <a:custGeom>
            <a:avLst/>
            <a:gdLst>
              <a:gd name="T0" fmla="*/ 0 w 195"/>
              <a:gd name="T1" fmla="*/ 73 h 73"/>
              <a:gd name="T2" fmla="*/ 11 w 195"/>
              <a:gd name="T3" fmla="*/ 45 h 73"/>
              <a:gd name="T4" fmla="*/ 46 w 195"/>
              <a:gd name="T5" fmla="*/ 48 h 73"/>
              <a:gd name="T6" fmla="*/ 57 w 195"/>
              <a:gd name="T7" fmla="*/ 62 h 73"/>
              <a:gd name="T8" fmla="*/ 69 w 195"/>
              <a:gd name="T9" fmla="*/ 33 h 73"/>
              <a:gd name="T10" fmla="*/ 80 w 195"/>
              <a:gd name="T11" fmla="*/ 36 h 73"/>
              <a:gd name="T12" fmla="*/ 92 w 195"/>
              <a:gd name="T13" fmla="*/ 36 h 73"/>
              <a:gd name="T14" fmla="*/ 103 w 195"/>
              <a:gd name="T15" fmla="*/ 0 h 73"/>
              <a:gd name="T16" fmla="*/ 115 w 195"/>
              <a:gd name="T17" fmla="*/ 25 h 73"/>
              <a:gd name="T18" fmla="*/ 126 w 195"/>
              <a:gd name="T19" fmla="*/ 5 h 73"/>
              <a:gd name="T20" fmla="*/ 138 w 195"/>
              <a:gd name="T21" fmla="*/ 59 h 73"/>
              <a:gd name="T22" fmla="*/ 149 w 195"/>
              <a:gd name="T23" fmla="*/ 66 h 73"/>
              <a:gd name="T24" fmla="*/ 161 w 195"/>
              <a:gd name="T25" fmla="*/ 34 h 73"/>
              <a:gd name="T26" fmla="*/ 172 w 195"/>
              <a:gd name="T27" fmla="*/ 49 h 73"/>
              <a:gd name="T28" fmla="*/ 184 w 195"/>
              <a:gd name="T29" fmla="*/ 26 h 73"/>
              <a:gd name="T30" fmla="*/ 195 w 195"/>
              <a:gd name="T31" fmla="*/ 13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95" h="73">
                <a:moveTo>
                  <a:pt x="0" y="73"/>
                </a:moveTo>
                <a:lnTo>
                  <a:pt x="11" y="45"/>
                </a:lnTo>
                <a:lnTo>
                  <a:pt x="46" y="48"/>
                </a:lnTo>
                <a:lnTo>
                  <a:pt x="57" y="62"/>
                </a:lnTo>
                <a:lnTo>
                  <a:pt x="69" y="33"/>
                </a:lnTo>
                <a:lnTo>
                  <a:pt x="80" y="36"/>
                </a:lnTo>
                <a:lnTo>
                  <a:pt x="92" y="36"/>
                </a:lnTo>
                <a:lnTo>
                  <a:pt x="103" y="0"/>
                </a:lnTo>
                <a:lnTo>
                  <a:pt x="115" y="25"/>
                </a:lnTo>
                <a:lnTo>
                  <a:pt x="126" y="5"/>
                </a:lnTo>
                <a:lnTo>
                  <a:pt x="138" y="59"/>
                </a:lnTo>
                <a:lnTo>
                  <a:pt x="149" y="66"/>
                </a:lnTo>
                <a:lnTo>
                  <a:pt x="161" y="34"/>
                </a:lnTo>
                <a:lnTo>
                  <a:pt x="172" y="49"/>
                </a:lnTo>
                <a:lnTo>
                  <a:pt x="184" y="26"/>
                </a:lnTo>
                <a:lnTo>
                  <a:pt x="195" y="13"/>
                </a:lnTo>
              </a:path>
            </a:pathLst>
          </a:custGeom>
          <a:noFill/>
          <a:ln w="1270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38" name="Freeform 90"/>
          <p:cNvSpPr>
            <a:spLocks/>
          </p:cNvSpPr>
          <p:nvPr/>
        </p:nvSpPr>
        <p:spPr bwMode="auto">
          <a:xfrm>
            <a:off x="3043238" y="2395538"/>
            <a:ext cx="4302125" cy="3255962"/>
          </a:xfrm>
          <a:custGeom>
            <a:avLst/>
            <a:gdLst>
              <a:gd name="T0" fmla="*/ 0 w 276"/>
              <a:gd name="T1" fmla="*/ 167 h 295"/>
              <a:gd name="T2" fmla="*/ 11 w 276"/>
              <a:gd name="T3" fmla="*/ 163 h 295"/>
              <a:gd name="T4" fmla="*/ 46 w 276"/>
              <a:gd name="T5" fmla="*/ 124 h 295"/>
              <a:gd name="T6" fmla="*/ 57 w 276"/>
              <a:gd name="T7" fmla="*/ 104 h 295"/>
              <a:gd name="T8" fmla="*/ 69 w 276"/>
              <a:gd name="T9" fmla="*/ 114 h 295"/>
              <a:gd name="T10" fmla="*/ 80 w 276"/>
              <a:gd name="T11" fmla="*/ 132 h 295"/>
              <a:gd name="T12" fmla="*/ 92 w 276"/>
              <a:gd name="T13" fmla="*/ 106 h 295"/>
              <a:gd name="T14" fmla="*/ 103 w 276"/>
              <a:gd name="T15" fmla="*/ 92 h 295"/>
              <a:gd name="T16" fmla="*/ 115 w 276"/>
              <a:gd name="T17" fmla="*/ 85 h 295"/>
              <a:gd name="T18" fmla="*/ 126 w 276"/>
              <a:gd name="T19" fmla="*/ 143 h 295"/>
              <a:gd name="T20" fmla="*/ 138 w 276"/>
              <a:gd name="T21" fmla="*/ 295 h 295"/>
              <a:gd name="T22" fmla="*/ 149 w 276"/>
              <a:gd name="T23" fmla="*/ 195 h 295"/>
              <a:gd name="T24" fmla="*/ 161 w 276"/>
              <a:gd name="T25" fmla="*/ 144 h 295"/>
              <a:gd name="T26" fmla="*/ 172 w 276"/>
              <a:gd name="T27" fmla="*/ 128 h 295"/>
              <a:gd name="T28" fmla="*/ 184 w 276"/>
              <a:gd name="T29" fmla="*/ 87 h 295"/>
              <a:gd name="T30" fmla="*/ 195 w 276"/>
              <a:gd name="T31" fmla="*/ 70 h 295"/>
              <a:gd name="T32" fmla="*/ 207 w 276"/>
              <a:gd name="T33" fmla="*/ 45 h 295"/>
              <a:gd name="T34" fmla="*/ 218 w 276"/>
              <a:gd name="T35" fmla="*/ 52 h 295"/>
              <a:gd name="T36" fmla="*/ 230 w 276"/>
              <a:gd name="T37" fmla="*/ 36 h 295"/>
              <a:gd name="T38" fmla="*/ 241 w 276"/>
              <a:gd name="T39" fmla="*/ 39 h 295"/>
              <a:gd name="T40" fmla="*/ 253 w 276"/>
              <a:gd name="T41" fmla="*/ 24 h 295"/>
              <a:gd name="T42" fmla="*/ 264 w 276"/>
              <a:gd name="T43" fmla="*/ 10 h 295"/>
              <a:gd name="T44" fmla="*/ 276 w 276"/>
              <a:gd name="T45" fmla="*/ 0 h 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76" h="295">
                <a:moveTo>
                  <a:pt x="0" y="167"/>
                </a:moveTo>
                <a:lnTo>
                  <a:pt x="11" y="163"/>
                </a:lnTo>
                <a:lnTo>
                  <a:pt x="46" y="124"/>
                </a:lnTo>
                <a:lnTo>
                  <a:pt x="57" y="104"/>
                </a:lnTo>
                <a:lnTo>
                  <a:pt x="69" y="114"/>
                </a:lnTo>
                <a:lnTo>
                  <a:pt x="80" y="132"/>
                </a:lnTo>
                <a:lnTo>
                  <a:pt x="92" y="106"/>
                </a:lnTo>
                <a:lnTo>
                  <a:pt x="103" y="92"/>
                </a:lnTo>
                <a:lnTo>
                  <a:pt x="115" y="85"/>
                </a:lnTo>
                <a:lnTo>
                  <a:pt x="126" y="143"/>
                </a:lnTo>
                <a:lnTo>
                  <a:pt x="138" y="295"/>
                </a:lnTo>
                <a:lnTo>
                  <a:pt x="149" y="195"/>
                </a:lnTo>
                <a:lnTo>
                  <a:pt x="161" y="144"/>
                </a:lnTo>
                <a:lnTo>
                  <a:pt x="172" y="128"/>
                </a:lnTo>
                <a:lnTo>
                  <a:pt x="184" y="87"/>
                </a:lnTo>
                <a:lnTo>
                  <a:pt x="195" y="70"/>
                </a:lnTo>
                <a:lnTo>
                  <a:pt x="207" y="45"/>
                </a:lnTo>
                <a:lnTo>
                  <a:pt x="218" y="52"/>
                </a:lnTo>
                <a:lnTo>
                  <a:pt x="230" y="36"/>
                </a:lnTo>
                <a:lnTo>
                  <a:pt x="241" y="39"/>
                </a:lnTo>
                <a:lnTo>
                  <a:pt x="253" y="24"/>
                </a:lnTo>
                <a:lnTo>
                  <a:pt x="264" y="10"/>
                </a:lnTo>
                <a:lnTo>
                  <a:pt x="276" y="0"/>
                </a:lnTo>
              </a:path>
            </a:pathLst>
          </a:custGeom>
          <a:noFill/>
          <a:ln w="1270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39" name="Freeform 91"/>
          <p:cNvSpPr>
            <a:spLocks/>
          </p:cNvSpPr>
          <p:nvPr/>
        </p:nvSpPr>
        <p:spPr bwMode="auto">
          <a:xfrm>
            <a:off x="1062038" y="3422650"/>
            <a:ext cx="6454775" cy="1654175"/>
          </a:xfrm>
          <a:custGeom>
            <a:avLst/>
            <a:gdLst>
              <a:gd name="T0" fmla="*/ 0 w 414"/>
              <a:gd name="T1" fmla="*/ 37 h 150"/>
              <a:gd name="T2" fmla="*/ 12 w 414"/>
              <a:gd name="T3" fmla="*/ 28 h 150"/>
              <a:gd name="T4" fmla="*/ 23 w 414"/>
              <a:gd name="T5" fmla="*/ 31 h 150"/>
              <a:gd name="T6" fmla="*/ 35 w 414"/>
              <a:gd name="T7" fmla="*/ 31 h 150"/>
              <a:gd name="T8" fmla="*/ 46 w 414"/>
              <a:gd name="T9" fmla="*/ 31 h 150"/>
              <a:gd name="T10" fmla="*/ 58 w 414"/>
              <a:gd name="T11" fmla="*/ 46 h 150"/>
              <a:gd name="T12" fmla="*/ 69 w 414"/>
              <a:gd name="T13" fmla="*/ 52 h 150"/>
              <a:gd name="T14" fmla="*/ 81 w 414"/>
              <a:gd name="T15" fmla="*/ 53 h 150"/>
              <a:gd name="T16" fmla="*/ 92 w 414"/>
              <a:gd name="T17" fmla="*/ 53 h 150"/>
              <a:gd name="T18" fmla="*/ 104 w 414"/>
              <a:gd name="T19" fmla="*/ 63 h 150"/>
              <a:gd name="T20" fmla="*/ 115 w 414"/>
              <a:gd name="T21" fmla="*/ 61 h 150"/>
              <a:gd name="T22" fmla="*/ 127 w 414"/>
              <a:gd name="T23" fmla="*/ 56 h 150"/>
              <a:gd name="T24" fmla="*/ 138 w 414"/>
              <a:gd name="T25" fmla="*/ 40 h 150"/>
              <a:gd name="T26" fmla="*/ 150 w 414"/>
              <a:gd name="T27" fmla="*/ 45 h 150"/>
              <a:gd name="T28" fmla="*/ 161 w 414"/>
              <a:gd name="T29" fmla="*/ 60 h 150"/>
              <a:gd name="T30" fmla="*/ 173 w 414"/>
              <a:gd name="T31" fmla="*/ 42 h 150"/>
              <a:gd name="T32" fmla="*/ 184 w 414"/>
              <a:gd name="T33" fmla="*/ 0 h 150"/>
              <a:gd name="T34" fmla="*/ 196 w 414"/>
              <a:gd name="T35" fmla="*/ 0 h 150"/>
              <a:gd name="T36" fmla="*/ 207 w 414"/>
              <a:gd name="T37" fmla="*/ 5 h 150"/>
              <a:gd name="T38" fmla="*/ 219 w 414"/>
              <a:gd name="T39" fmla="*/ 9 h 150"/>
              <a:gd name="T40" fmla="*/ 230 w 414"/>
              <a:gd name="T41" fmla="*/ 18 h 150"/>
              <a:gd name="T42" fmla="*/ 242 w 414"/>
              <a:gd name="T43" fmla="*/ 25 h 150"/>
              <a:gd name="T44" fmla="*/ 253 w 414"/>
              <a:gd name="T45" fmla="*/ 52 h 150"/>
              <a:gd name="T46" fmla="*/ 265 w 414"/>
              <a:gd name="T47" fmla="*/ 122 h 150"/>
              <a:gd name="T48" fmla="*/ 276 w 414"/>
              <a:gd name="T49" fmla="*/ 150 h 150"/>
              <a:gd name="T50" fmla="*/ 288 w 414"/>
              <a:gd name="T51" fmla="*/ 133 h 150"/>
              <a:gd name="T52" fmla="*/ 299 w 414"/>
              <a:gd name="T53" fmla="*/ 102 h 150"/>
              <a:gd name="T54" fmla="*/ 311 w 414"/>
              <a:gd name="T55" fmla="*/ 78 h 150"/>
              <a:gd name="T56" fmla="*/ 322 w 414"/>
              <a:gd name="T57" fmla="*/ 69 h 150"/>
              <a:gd name="T58" fmla="*/ 334 w 414"/>
              <a:gd name="T59" fmla="*/ 100 h 150"/>
              <a:gd name="T60" fmla="*/ 345 w 414"/>
              <a:gd name="T61" fmla="*/ 114 h 150"/>
              <a:gd name="T62" fmla="*/ 357 w 414"/>
              <a:gd name="T63" fmla="*/ 117 h 150"/>
              <a:gd name="T64" fmla="*/ 368 w 414"/>
              <a:gd name="T65" fmla="*/ 123 h 150"/>
              <a:gd name="T66" fmla="*/ 380 w 414"/>
              <a:gd name="T67" fmla="*/ 126 h 150"/>
              <a:gd name="T68" fmla="*/ 391 w 414"/>
              <a:gd name="T69" fmla="*/ 115 h 150"/>
              <a:gd name="T70" fmla="*/ 403 w 414"/>
              <a:gd name="T71" fmla="*/ 116 h 150"/>
              <a:gd name="T72" fmla="*/ 414 w 414"/>
              <a:gd name="T73" fmla="*/ 83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14" h="150">
                <a:moveTo>
                  <a:pt x="0" y="37"/>
                </a:moveTo>
                <a:lnTo>
                  <a:pt x="12" y="28"/>
                </a:lnTo>
                <a:lnTo>
                  <a:pt x="23" y="31"/>
                </a:lnTo>
                <a:lnTo>
                  <a:pt x="35" y="31"/>
                </a:lnTo>
                <a:lnTo>
                  <a:pt x="46" y="31"/>
                </a:lnTo>
                <a:lnTo>
                  <a:pt x="58" y="46"/>
                </a:lnTo>
                <a:lnTo>
                  <a:pt x="69" y="52"/>
                </a:lnTo>
                <a:lnTo>
                  <a:pt x="81" y="53"/>
                </a:lnTo>
                <a:lnTo>
                  <a:pt x="92" y="53"/>
                </a:lnTo>
                <a:lnTo>
                  <a:pt x="104" y="63"/>
                </a:lnTo>
                <a:lnTo>
                  <a:pt x="115" y="61"/>
                </a:lnTo>
                <a:lnTo>
                  <a:pt x="127" y="56"/>
                </a:lnTo>
                <a:lnTo>
                  <a:pt x="138" y="40"/>
                </a:lnTo>
                <a:lnTo>
                  <a:pt x="150" y="45"/>
                </a:lnTo>
                <a:lnTo>
                  <a:pt x="161" y="60"/>
                </a:lnTo>
                <a:lnTo>
                  <a:pt x="173" y="42"/>
                </a:lnTo>
                <a:lnTo>
                  <a:pt x="184" y="0"/>
                </a:lnTo>
                <a:lnTo>
                  <a:pt x="196" y="0"/>
                </a:lnTo>
                <a:lnTo>
                  <a:pt x="207" y="5"/>
                </a:lnTo>
                <a:lnTo>
                  <a:pt x="219" y="9"/>
                </a:lnTo>
                <a:lnTo>
                  <a:pt x="230" y="18"/>
                </a:lnTo>
                <a:lnTo>
                  <a:pt x="242" y="25"/>
                </a:lnTo>
                <a:lnTo>
                  <a:pt x="253" y="52"/>
                </a:lnTo>
                <a:lnTo>
                  <a:pt x="265" y="122"/>
                </a:lnTo>
                <a:lnTo>
                  <a:pt x="276" y="150"/>
                </a:lnTo>
                <a:lnTo>
                  <a:pt x="288" y="133"/>
                </a:lnTo>
                <a:lnTo>
                  <a:pt x="299" y="102"/>
                </a:lnTo>
                <a:lnTo>
                  <a:pt x="311" y="78"/>
                </a:lnTo>
                <a:lnTo>
                  <a:pt x="322" y="69"/>
                </a:lnTo>
                <a:lnTo>
                  <a:pt x="334" y="100"/>
                </a:lnTo>
                <a:lnTo>
                  <a:pt x="345" y="114"/>
                </a:lnTo>
                <a:lnTo>
                  <a:pt x="357" y="117"/>
                </a:lnTo>
                <a:lnTo>
                  <a:pt x="368" y="123"/>
                </a:lnTo>
                <a:lnTo>
                  <a:pt x="380" y="126"/>
                </a:lnTo>
                <a:lnTo>
                  <a:pt x="391" y="115"/>
                </a:lnTo>
                <a:lnTo>
                  <a:pt x="403" y="116"/>
                </a:lnTo>
                <a:lnTo>
                  <a:pt x="414" y="83"/>
                </a:lnTo>
              </a:path>
            </a:pathLst>
          </a:custGeom>
          <a:noFill/>
          <a:ln w="1270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40" name="Freeform 92"/>
          <p:cNvSpPr>
            <a:spLocks/>
          </p:cNvSpPr>
          <p:nvPr/>
        </p:nvSpPr>
        <p:spPr bwMode="auto">
          <a:xfrm>
            <a:off x="3043238" y="3587750"/>
            <a:ext cx="4830762" cy="971550"/>
          </a:xfrm>
          <a:custGeom>
            <a:avLst/>
            <a:gdLst>
              <a:gd name="T0" fmla="*/ 0 w 310"/>
              <a:gd name="T1" fmla="*/ 79 h 88"/>
              <a:gd name="T2" fmla="*/ 11 w 310"/>
              <a:gd name="T3" fmla="*/ 71 h 88"/>
              <a:gd name="T4" fmla="*/ 46 w 310"/>
              <a:gd name="T5" fmla="*/ 82 h 88"/>
              <a:gd name="T6" fmla="*/ 57 w 310"/>
              <a:gd name="T7" fmla="*/ 28 h 88"/>
              <a:gd name="T8" fmla="*/ 69 w 310"/>
              <a:gd name="T9" fmla="*/ 18 h 88"/>
              <a:gd name="T10" fmla="*/ 80 w 310"/>
              <a:gd name="T11" fmla="*/ 16 h 88"/>
              <a:gd name="T12" fmla="*/ 92 w 310"/>
              <a:gd name="T13" fmla="*/ 8 h 88"/>
              <a:gd name="T14" fmla="*/ 103 w 310"/>
              <a:gd name="T15" fmla="*/ 19 h 88"/>
              <a:gd name="T16" fmla="*/ 115 w 310"/>
              <a:gd name="T17" fmla="*/ 43 h 88"/>
              <a:gd name="T18" fmla="*/ 126 w 310"/>
              <a:gd name="T19" fmla="*/ 37 h 88"/>
              <a:gd name="T20" fmla="*/ 138 w 310"/>
              <a:gd name="T21" fmla="*/ 44 h 88"/>
              <a:gd name="T22" fmla="*/ 149 w 310"/>
              <a:gd name="T23" fmla="*/ 84 h 88"/>
              <a:gd name="T24" fmla="*/ 161 w 310"/>
              <a:gd name="T25" fmla="*/ 88 h 88"/>
              <a:gd name="T26" fmla="*/ 172 w 310"/>
              <a:gd name="T27" fmla="*/ 67 h 88"/>
              <a:gd name="T28" fmla="*/ 184 w 310"/>
              <a:gd name="T29" fmla="*/ 60 h 88"/>
              <a:gd name="T30" fmla="*/ 195 w 310"/>
              <a:gd name="T31" fmla="*/ 37 h 88"/>
              <a:gd name="T32" fmla="*/ 207 w 310"/>
              <a:gd name="T33" fmla="*/ 44 h 88"/>
              <a:gd name="T34" fmla="*/ 218 w 310"/>
              <a:gd name="T35" fmla="*/ 41 h 88"/>
              <a:gd name="T36" fmla="*/ 230 w 310"/>
              <a:gd name="T37" fmla="*/ 28 h 88"/>
              <a:gd name="T38" fmla="*/ 241 w 310"/>
              <a:gd name="T39" fmla="*/ 32 h 88"/>
              <a:gd name="T40" fmla="*/ 253 w 310"/>
              <a:gd name="T41" fmla="*/ 33 h 88"/>
              <a:gd name="T42" fmla="*/ 264 w 310"/>
              <a:gd name="T43" fmla="*/ 20 h 88"/>
              <a:gd name="T44" fmla="*/ 276 w 310"/>
              <a:gd name="T45" fmla="*/ 41 h 88"/>
              <a:gd name="T46" fmla="*/ 287 w 310"/>
              <a:gd name="T47" fmla="*/ 22 h 88"/>
              <a:gd name="T48" fmla="*/ 299 w 310"/>
              <a:gd name="T49" fmla="*/ 11 h 88"/>
              <a:gd name="T50" fmla="*/ 310 w 310"/>
              <a:gd name="T51" fmla="*/ 0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310" h="88">
                <a:moveTo>
                  <a:pt x="0" y="79"/>
                </a:moveTo>
                <a:lnTo>
                  <a:pt x="11" y="71"/>
                </a:lnTo>
                <a:lnTo>
                  <a:pt x="46" y="82"/>
                </a:lnTo>
                <a:lnTo>
                  <a:pt x="57" y="28"/>
                </a:lnTo>
                <a:lnTo>
                  <a:pt x="69" y="18"/>
                </a:lnTo>
                <a:lnTo>
                  <a:pt x="80" y="16"/>
                </a:lnTo>
                <a:lnTo>
                  <a:pt x="92" y="8"/>
                </a:lnTo>
                <a:lnTo>
                  <a:pt x="103" y="19"/>
                </a:lnTo>
                <a:lnTo>
                  <a:pt x="115" y="43"/>
                </a:lnTo>
                <a:lnTo>
                  <a:pt x="126" y="37"/>
                </a:lnTo>
                <a:lnTo>
                  <a:pt x="138" y="44"/>
                </a:lnTo>
                <a:lnTo>
                  <a:pt x="149" y="84"/>
                </a:lnTo>
                <a:lnTo>
                  <a:pt x="161" y="88"/>
                </a:lnTo>
                <a:lnTo>
                  <a:pt x="172" y="67"/>
                </a:lnTo>
                <a:lnTo>
                  <a:pt x="184" y="60"/>
                </a:lnTo>
                <a:lnTo>
                  <a:pt x="195" y="37"/>
                </a:lnTo>
                <a:lnTo>
                  <a:pt x="207" y="44"/>
                </a:lnTo>
                <a:lnTo>
                  <a:pt x="218" y="41"/>
                </a:lnTo>
                <a:lnTo>
                  <a:pt x="230" y="28"/>
                </a:lnTo>
                <a:lnTo>
                  <a:pt x="241" y="32"/>
                </a:lnTo>
                <a:lnTo>
                  <a:pt x="253" y="33"/>
                </a:lnTo>
                <a:lnTo>
                  <a:pt x="264" y="20"/>
                </a:lnTo>
                <a:lnTo>
                  <a:pt x="276" y="41"/>
                </a:lnTo>
                <a:lnTo>
                  <a:pt x="287" y="22"/>
                </a:lnTo>
                <a:lnTo>
                  <a:pt x="299" y="11"/>
                </a:lnTo>
                <a:lnTo>
                  <a:pt x="310" y="0"/>
                </a:lnTo>
              </a:path>
            </a:pathLst>
          </a:custGeom>
          <a:noFill/>
          <a:ln w="1270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41" name="Freeform 93"/>
          <p:cNvSpPr>
            <a:spLocks/>
          </p:cNvSpPr>
          <p:nvPr/>
        </p:nvSpPr>
        <p:spPr bwMode="auto">
          <a:xfrm>
            <a:off x="1062038" y="2527300"/>
            <a:ext cx="7000875" cy="1281113"/>
          </a:xfrm>
          <a:custGeom>
            <a:avLst/>
            <a:gdLst>
              <a:gd name="T0" fmla="*/ 0 w 449"/>
              <a:gd name="T1" fmla="*/ 62 h 116"/>
              <a:gd name="T2" fmla="*/ 12 w 449"/>
              <a:gd name="T3" fmla="*/ 44 h 116"/>
              <a:gd name="T4" fmla="*/ 23 w 449"/>
              <a:gd name="T5" fmla="*/ 54 h 116"/>
              <a:gd name="T6" fmla="*/ 35 w 449"/>
              <a:gd name="T7" fmla="*/ 45 h 116"/>
              <a:gd name="T8" fmla="*/ 46 w 449"/>
              <a:gd name="T9" fmla="*/ 49 h 116"/>
              <a:gd name="T10" fmla="*/ 58 w 449"/>
              <a:gd name="T11" fmla="*/ 57 h 116"/>
              <a:gd name="T12" fmla="*/ 69 w 449"/>
              <a:gd name="T13" fmla="*/ 60 h 116"/>
              <a:gd name="T14" fmla="*/ 81 w 449"/>
              <a:gd name="T15" fmla="*/ 61 h 116"/>
              <a:gd name="T16" fmla="*/ 104 w 449"/>
              <a:gd name="T17" fmla="*/ 68 h 116"/>
              <a:gd name="T18" fmla="*/ 115 w 449"/>
              <a:gd name="T19" fmla="*/ 68 h 116"/>
              <a:gd name="T20" fmla="*/ 127 w 449"/>
              <a:gd name="T21" fmla="*/ 68 h 116"/>
              <a:gd name="T22" fmla="*/ 138 w 449"/>
              <a:gd name="T23" fmla="*/ 58 h 116"/>
              <a:gd name="T24" fmla="*/ 150 w 449"/>
              <a:gd name="T25" fmla="*/ 57 h 116"/>
              <a:gd name="T26" fmla="*/ 161 w 449"/>
              <a:gd name="T27" fmla="*/ 71 h 116"/>
              <a:gd name="T28" fmla="*/ 173 w 449"/>
              <a:gd name="T29" fmla="*/ 65 h 116"/>
              <a:gd name="T30" fmla="*/ 184 w 449"/>
              <a:gd name="T31" fmla="*/ 23 h 116"/>
              <a:gd name="T32" fmla="*/ 196 w 449"/>
              <a:gd name="T33" fmla="*/ 26 h 116"/>
              <a:gd name="T34" fmla="*/ 207 w 449"/>
              <a:gd name="T35" fmla="*/ 30 h 116"/>
              <a:gd name="T36" fmla="*/ 219 w 449"/>
              <a:gd name="T37" fmla="*/ 36 h 116"/>
              <a:gd name="T38" fmla="*/ 230 w 449"/>
              <a:gd name="T39" fmla="*/ 42 h 116"/>
              <a:gd name="T40" fmla="*/ 242 w 449"/>
              <a:gd name="T41" fmla="*/ 65 h 116"/>
              <a:gd name="T42" fmla="*/ 253 w 449"/>
              <a:gd name="T43" fmla="*/ 69 h 116"/>
              <a:gd name="T44" fmla="*/ 265 w 449"/>
              <a:gd name="T45" fmla="*/ 106 h 116"/>
              <a:gd name="T46" fmla="*/ 276 w 449"/>
              <a:gd name="T47" fmla="*/ 116 h 116"/>
              <a:gd name="T48" fmla="*/ 288 w 449"/>
              <a:gd name="T49" fmla="*/ 102 h 116"/>
              <a:gd name="T50" fmla="*/ 299 w 449"/>
              <a:gd name="T51" fmla="*/ 73 h 116"/>
              <a:gd name="T52" fmla="*/ 311 w 449"/>
              <a:gd name="T53" fmla="*/ 52 h 116"/>
              <a:gd name="T54" fmla="*/ 322 w 449"/>
              <a:gd name="T55" fmla="*/ 45 h 116"/>
              <a:gd name="T56" fmla="*/ 334 w 449"/>
              <a:gd name="T57" fmla="*/ 36 h 116"/>
              <a:gd name="T58" fmla="*/ 345 w 449"/>
              <a:gd name="T59" fmla="*/ 26 h 116"/>
              <a:gd name="T60" fmla="*/ 357 w 449"/>
              <a:gd name="T61" fmla="*/ 38 h 116"/>
              <a:gd name="T62" fmla="*/ 368 w 449"/>
              <a:gd name="T63" fmla="*/ 35 h 116"/>
              <a:gd name="T64" fmla="*/ 380 w 449"/>
              <a:gd name="T65" fmla="*/ 29 h 116"/>
              <a:gd name="T66" fmla="*/ 391 w 449"/>
              <a:gd name="T67" fmla="*/ 31 h 116"/>
              <a:gd name="T68" fmla="*/ 403 w 449"/>
              <a:gd name="T69" fmla="*/ 48 h 116"/>
              <a:gd name="T70" fmla="*/ 414 w 449"/>
              <a:gd name="T71" fmla="*/ 52 h 116"/>
              <a:gd name="T72" fmla="*/ 426 w 449"/>
              <a:gd name="T73" fmla="*/ 56 h 116"/>
              <a:gd name="T74" fmla="*/ 437 w 449"/>
              <a:gd name="T75" fmla="*/ 30 h 116"/>
              <a:gd name="T76" fmla="*/ 449 w 449"/>
              <a:gd name="T77" fmla="*/ 0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49" h="116">
                <a:moveTo>
                  <a:pt x="0" y="62"/>
                </a:moveTo>
                <a:lnTo>
                  <a:pt x="12" y="44"/>
                </a:lnTo>
                <a:lnTo>
                  <a:pt x="23" y="54"/>
                </a:lnTo>
                <a:lnTo>
                  <a:pt x="35" y="45"/>
                </a:lnTo>
                <a:lnTo>
                  <a:pt x="46" y="49"/>
                </a:lnTo>
                <a:lnTo>
                  <a:pt x="58" y="57"/>
                </a:lnTo>
                <a:lnTo>
                  <a:pt x="69" y="60"/>
                </a:lnTo>
                <a:lnTo>
                  <a:pt x="81" y="61"/>
                </a:lnTo>
                <a:lnTo>
                  <a:pt x="104" y="68"/>
                </a:lnTo>
                <a:lnTo>
                  <a:pt x="115" y="68"/>
                </a:lnTo>
                <a:lnTo>
                  <a:pt x="127" y="68"/>
                </a:lnTo>
                <a:lnTo>
                  <a:pt x="138" y="58"/>
                </a:lnTo>
                <a:lnTo>
                  <a:pt x="150" y="57"/>
                </a:lnTo>
                <a:lnTo>
                  <a:pt x="161" y="71"/>
                </a:lnTo>
                <a:lnTo>
                  <a:pt x="173" y="65"/>
                </a:lnTo>
                <a:lnTo>
                  <a:pt x="184" y="23"/>
                </a:lnTo>
                <a:lnTo>
                  <a:pt x="196" y="26"/>
                </a:lnTo>
                <a:lnTo>
                  <a:pt x="207" y="30"/>
                </a:lnTo>
                <a:lnTo>
                  <a:pt x="219" y="36"/>
                </a:lnTo>
                <a:lnTo>
                  <a:pt x="230" y="42"/>
                </a:lnTo>
                <a:lnTo>
                  <a:pt x="242" y="65"/>
                </a:lnTo>
                <a:lnTo>
                  <a:pt x="253" y="69"/>
                </a:lnTo>
                <a:lnTo>
                  <a:pt x="265" y="106"/>
                </a:lnTo>
                <a:lnTo>
                  <a:pt x="276" y="116"/>
                </a:lnTo>
                <a:lnTo>
                  <a:pt x="288" y="102"/>
                </a:lnTo>
                <a:lnTo>
                  <a:pt x="299" y="73"/>
                </a:lnTo>
                <a:lnTo>
                  <a:pt x="311" y="52"/>
                </a:lnTo>
                <a:lnTo>
                  <a:pt x="322" y="45"/>
                </a:lnTo>
                <a:lnTo>
                  <a:pt x="334" y="36"/>
                </a:lnTo>
                <a:lnTo>
                  <a:pt x="345" y="26"/>
                </a:lnTo>
                <a:lnTo>
                  <a:pt x="357" y="38"/>
                </a:lnTo>
                <a:lnTo>
                  <a:pt x="368" y="35"/>
                </a:lnTo>
                <a:lnTo>
                  <a:pt x="380" y="29"/>
                </a:lnTo>
                <a:lnTo>
                  <a:pt x="391" y="31"/>
                </a:lnTo>
                <a:lnTo>
                  <a:pt x="403" y="48"/>
                </a:lnTo>
                <a:lnTo>
                  <a:pt x="414" y="52"/>
                </a:lnTo>
                <a:lnTo>
                  <a:pt x="426" y="56"/>
                </a:lnTo>
                <a:lnTo>
                  <a:pt x="437" y="30"/>
                </a:lnTo>
                <a:lnTo>
                  <a:pt x="449" y="0"/>
                </a:lnTo>
              </a:path>
            </a:pathLst>
          </a:custGeom>
          <a:noFill/>
          <a:ln w="1270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42" name="Freeform 94"/>
          <p:cNvSpPr>
            <a:spLocks/>
          </p:cNvSpPr>
          <p:nvPr/>
        </p:nvSpPr>
        <p:spPr bwMode="auto">
          <a:xfrm>
            <a:off x="1062038" y="2725738"/>
            <a:ext cx="6811962" cy="1943100"/>
          </a:xfrm>
          <a:custGeom>
            <a:avLst/>
            <a:gdLst>
              <a:gd name="T0" fmla="*/ 0 w 437"/>
              <a:gd name="T1" fmla="*/ 66 h 176"/>
              <a:gd name="T2" fmla="*/ 12 w 437"/>
              <a:gd name="T3" fmla="*/ 67 h 176"/>
              <a:gd name="T4" fmla="*/ 23 w 437"/>
              <a:gd name="T5" fmla="*/ 62 h 176"/>
              <a:gd name="T6" fmla="*/ 35 w 437"/>
              <a:gd name="T7" fmla="*/ 63 h 176"/>
              <a:gd name="T8" fmla="*/ 46 w 437"/>
              <a:gd name="T9" fmla="*/ 64 h 176"/>
              <a:gd name="T10" fmla="*/ 58 w 437"/>
              <a:gd name="T11" fmla="*/ 84 h 176"/>
              <a:gd name="T12" fmla="*/ 69 w 437"/>
              <a:gd name="T13" fmla="*/ 88 h 176"/>
              <a:gd name="T14" fmla="*/ 81 w 437"/>
              <a:gd name="T15" fmla="*/ 80 h 176"/>
              <a:gd name="T16" fmla="*/ 92 w 437"/>
              <a:gd name="T17" fmla="*/ 83 h 176"/>
              <a:gd name="T18" fmla="*/ 104 w 437"/>
              <a:gd name="T19" fmla="*/ 94 h 176"/>
              <a:gd name="T20" fmla="*/ 115 w 437"/>
              <a:gd name="T21" fmla="*/ 84 h 176"/>
              <a:gd name="T22" fmla="*/ 127 w 437"/>
              <a:gd name="T23" fmla="*/ 87 h 176"/>
              <a:gd name="T24" fmla="*/ 138 w 437"/>
              <a:gd name="T25" fmla="*/ 71 h 176"/>
              <a:gd name="T26" fmla="*/ 150 w 437"/>
              <a:gd name="T27" fmla="*/ 77 h 176"/>
              <a:gd name="T28" fmla="*/ 161 w 437"/>
              <a:gd name="T29" fmla="*/ 77 h 176"/>
              <a:gd name="T30" fmla="*/ 173 w 437"/>
              <a:gd name="T31" fmla="*/ 73 h 176"/>
              <a:gd name="T32" fmla="*/ 184 w 437"/>
              <a:gd name="T33" fmla="*/ 38 h 176"/>
              <a:gd name="T34" fmla="*/ 196 w 437"/>
              <a:gd name="T35" fmla="*/ 37 h 176"/>
              <a:gd name="T36" fmla="*/ 207 w 437"/>
              <a:gd name="T37" fmla="*/ 38 h 176"/>
              <a:gd name="T38" fmla="*/ 219 w 437"/>
              <a:gd name="T39" fmla="*/ 50 h 176"/>
              <a:gd name="T40" fmla="*/ 230 w 437"/>
              <a:gd name="T41" fmla="*/ 74 h 176"/>
              <a:gd name="T42" fmla="*/ 242 w 437"/>
              <a:gd name="T43" fmla="*/ 85 h 176"/>
              <a:gd name="T44" fmla="*/ 253 w 437"/>
              <a:gd name="T45" fmla="*/ 100 h 176"/>
              <a:gd name="T46" fmla="*/ 265 w 437"/>
              <a:gd name="T47" fmla="*/ 148 h 176"/>
              <a:gd name="T48" fmla="*/ 276 w 437"/>
              <a:gd name="T49" fmla="*/ 176 h 176"/>
              <a:gd name="T50" fmla="*/ 288 w 437"/>
              <a:gd name="T51" fmla="*/ 155 h 176"/>
              <a:gd name="T52" fmla="*/ 299 w 437"/>
              <a:gd name="T53" fmla="*/ 96 h 176"/>
              <a:gd name="T54" fmla="*/ 311 w 437"/>
              <a:gd name="T55" fmla="*/ 80 h 176"/>
              <a:gd name="T56" fmla="*/ 322 w 437"/>
              <a:gd name="T57" fmla="*/ 89 h 176"/>
              <a:gd name="T58" fmla="*/ 334 w 437"/>
              <a:gd name="T59" fmla="*/ 63 h 176"/>
              <a:gd name="T60" fmla="*/ 345 w 437"/>
              <a:gd name="T61" fmla="*/ 48 h 176"/>
              <a:gd name="T62" fmla="*/ 357 w 437"/>
              <a:gd name="T63" fmla="*/ 60 h 176"/>
              <a:gd name="T64" fmla="*/ 368 w 437"/>
              <a:gd name="T65" fmla="*/ 52 h 176"/>
              <a:gd name="T66" fmla="*/ 380 w 437"/>
              <a:gd name="T67" fmla="*/ 39 h 176"/>
              <a:gd name="T68" fmla="*/ 391 w 437"/>
              <a:gd name="T69" fmla="*/ 31 h 176"/>
              <a:gd name="T70" fmla="*/ 403 w 437"/>
              <a:gd name="T71" fmla="*/ 37 h 176"/>
              <a:gd name="T72" fmla="*/ 414 w 437"/>
              <a:gd name="T73" fmla="*/ 39 h 176"/>
              <a:gd name="T74" fmla="*/ 426 w 437"/>
              <a:gd name="T75" fmla="*/ 33 h 176"/>
              <a:gd name="T76" fmla="*/ 437 w 437"/>
              <a:gd name="T77" fmla="*/ 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37" h="176">
                <a:moveTo>
                  <a:pt x="0" y="66"/>
                </a:moveTo>
                <a:lnTo>
                  <a:pt x="12" y="67"/>
                </a:lnTo>
                <a:lnTo>
                  <a:pt x="23" y="62"/>
                </a:lnTo>
                <a:lnTo>
                  <a:pt x="35" y="63"/>
                </a:lnTo>
                <a:lnTo>
                  <a:pt x="46" y="64"/>
                </a:lnTo>
                <a:lnTo>
                  <a:pt x="58" y="84"/>
                </a:lnTo>
                <a:lnTo>
                  <a:pt x="69" y="88"/>
                </a:lnTo>
                <a:lnTo>
                  <a:pt x="81" y="80"/>
                </a:lnTo>
                <a:lnTo>
                  <a:pt x="92" y="83"/>
                </a:lnTo>
                <a:lnTo>
                  <a:pt x="104" y="94"/>
                </a:lnTo>
                <a:lnTo>
                  <a:pt x="115" y="84"/>
                </a:lnTo>
                <a:lnTo>
                  <a:pt x="127" y="87"/>
                </a:lnTo>
                <a:lnTo>
                  <a:pt x="138" y="71"/>
                </a:lnTo>
                <a:lnTo>
                  <a:pt x="150" y="77"/>
                </a:lnTo>
                <a:lnTo>
                  <a:pt x="161" y="77"/>
                </a:lnTo>
                <a:lnTo>
                  <a:pt x="173" y="73"/>
                </a:lnTo>
                <a:lnTo>
                  <a:pt x="184" y="38"/>
                </a:lnTo>
                <a:lnTo>
                  <a:pt x="196" y="37"/>
                </a:lnTo>
                <a:lnTo>
                  <a:pt x="207" y="38"/>
                </a:lnTo>
                <a:lnTo>
                  <a:pt x="219" y="50"/>
                </a:lnTo>
                <a:lnTo>
                  <a:pt x="230" y="74"/>
                </a:lnTo>
                <a:lnTo>
                  <a:pt x="242" y="85"/>
                </a:lnTo>
                <a:lnTo>
                  <a:pt x="253" y="100"/>
                </a:lnTo>
                <a:lnTo>
                  <a:pt x="265" y="148"/>
                </a:lnTo>
                <a:lnTo>
                  <a:pt x="276" y="176"/>
                </a:lnTo>
                <a:lnTo>
                  <a:pt x="288" y="155"/>
                </a:lnTo>
                <a:lnTo>
                  <a:pt x="299" y="96"/>
                </a:lnTo>
                <a:lnTo>
                  <a:pt x="311" y="80"/>
                </a:lnTo>
                <a:lnTo>
                  <a:pt x="322" y="89"/>
                </a:lnTo>
                <a:lnTo>
                  <a:pt x="334" y="63"/>
                </a:lnTo>
                <a:lnTo>
                  <a:pt x="345" y="48"/>
                </a:lnTo>
                <a:lnTo>
                  <a:pt x="357" y="60"/>
                </a:lnTo>
                <a:lnTo>
                  <a:pt x="368" y="52"/>
                </a:lnTo>
                <a:lnTo>
                  <a:pt x="380" y="39"/>
                </a:lnTo>
                <a:lnTo>
                  <a:pt x="391" y="31"/>
                </a:lnTo>
                <a:lnTo>
                  <a:pt x="403" y="37"/>
                </a:lnTo>
                <a:lnTo>
                  <a:pt x="414" y="39"/>
                </a:lnTo>
                <a:lnTo>
                  <a:pt x="426" y="33"/>
                </a:lnTo>
                <a:lnTo>
                  <a:pt x="437" y="0"/>
                </a:lnTo>
              </a:path>
            </a:pathLst>
          </a:custGeom>
          <a:noFill/>
          <a:ln w="1270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43" name="Freeform 95"/>
          <p:cNvSpPr>
            <a:spLocks/>
          </p:cNvSpPr>
          <p:nvPr/>
        </p:nvSpPr>
        <p:spPr bwMode="auto">
          <a:xfrm>
            <a:off x="1062038" y="3643313"/>
            <a:ext cx="7000875" cy="1047750"/>
          </a:xfrm>
          <a:custGeom>
            <a:avLst/>
            <a:gdLst>
              <a:gd name="T0" fmla="*/ 0 w 449"/>
              <a:gd name="T1" fmla="*/ 33 h 95"/>
              <a:gd name="T2" fmla="*/ 12 w 449"/>
              <a:gd name="T3" fmla="*/ 10 h 95"/>
              <a:gd name="T4" fmla="*/ 23 w 449"/>
              <a:gd name="T5" fmla="*/ 32 h 95"/>
              <a:gd name="T6" fmla="*/ 35 w 449"/>
              <a:gd name="T7" fmla="*/ 41 h 95"/>
              <a:gd name="T8" fmla="*/ 46 w 449"/>
              <a:gd name="T9" fmla="*/ 20 h 95"/>
              <a:gd name="T10" fmla="*/ 58 w 449"/>
              <a:gd name="T11" fmla="*/ 70 h 95"/>
              <a:gd name="T12" fmla="*/ 69 w 449"/>
              <a:gd name="T13" fmla="*/ 83 h 95"/>
              <a:gd name="T14" fmla="*/ 81 w 449"/>
              <a:gd name="T15" fmla="*/ 83 h 95"/>
              <a:gd name="T16" fmla="*/ 92 w 449"/>
              <a:gd name="T17" fmla="*/ 78 h 95"/>
              <a:gd name="T18" fmla="*/ 104 w 449"/>
              <a:gd name="T19" fmla="*/ 86 h 95"/>
              <a:gd name="T20" fmla="*/ 115 w 449"/>
              <a:gd name="T21" fmla="*/ 84 h 95"/>
              <a:gd name="T22" fmla="*/ 127 w 449"/>
              <a:gd name="T23" fmla="*/ 57 h 95"/>
              <a:gd name="T24" fmla="*/ 138 w 449"/>
              <a:gd name="T25" fmla="*/ 39 h 95"/>
              <a:gd name="T26" fmla="*/ 150 w 449"/>
              <a:gd name="T27" fmla="*/ 50 h 95"/>
              <a:gd name="T28" fmla="*/ 161 w 449"/>
              <a:gd name="T29" fmla="*/ 72 h 95"/>
              <a:gd name="T30" fmla="*/ 173 w 449"/>
              <a:gd name="T31" fmla="*/ 55 h 95"/>
              <a:gd name="T32" fmla="*/ 184 w 449"/>
              <a:gd name="T33" fmla="*/ 0 h 95"/>
              <a:gd name="T34" fmla="*/ 196 w 449"/>
              <a:gd name="T35" fmla="*/ 13 h 95"/>
              <a:gd name="T36" fmla="*/ 207 w 449"/>
              <a:gd name="T37" fmla="*/ 26 h 95"/>
              <a:gd name="T38" fmla="*/ 219 w 449"/>
              <a:gd name="T39" fmla="*/ 16 h 95"/>
              <a:gd name="T40" fmla="*/ 230 w 449"/>
              <a:gd name="T41" fmla="*/ 10 h 95"/>
              <a:gd name="T42" fmla="*/ 242 w 449"/>
              <a:gd name="T43" fmla="*/ 11 h 95"/>
              <a:gd name="T44" fmla="*/ 253 w 449"/>
              <a:gd name="T45" fmla="*/ 23 h 95"/>
              <a:gd name="T46" fmla="*/ 265 w 449"/>
              <a:gd name="T47" fmla="*/ 61 h 95"/>
              <a:gd name="T48" fmla="*/ 276 w 449"/>
              <a:gd name="T49" fmla="*/ 95 h 95"/>
              <a:gd name="T50" fmla="*/ 288 w 449"/>
              <a:gd name="T51" fmla="*/ 93 h 95"/>
              <a:gd name="T52" fmla="*/ 299 w 449"/>
              <a:gd name="T53" fmla="*/ 64 h 95"/>
              <a:gd name="T54" fmla="*/ 311 w 449"/>
              <a:gd name="T55" fmla="*/ 61 h 95"/>
              <a:gd name="T56" fmla="*/ 322 w 449"/>
              <a:gd name="T57" fmla="*/ 51 h 95"/>
              <a:gd name="T58" fmla="*/ 334 w 449"/>
              <a:gd name="T59" fmla="*/ 23 h 95"/>
              <a:gd name="T60" fmla="*/ 345 w 449"/>
              <a:gd name="T61" fmla="*/ 35 h 95"/>
              <a:gd name="T62" fmla="*/ 357 w 449"/>
              <a:gd name="T63" fmla="*/ 13 h 95"/>
              <a:gd name="T64" fmla="*/ 368 w 449"/>
              <a:gd name="T65" fmla="*/ 30 h 95"/>
              <a:gd name="T66" fmla="*/ 380 w 449"/>
              <a:gd name="T67" fmla="*/ 32 h 95"/>
              <a:gd name="T68" fmla="*/ 391 w 449"/>
              <a:gd name="T69" fmla="*/ 23 h 95"/>
              <a:gd name="T70" fmla="*/ 403 w 449"/>
              <a:gd name="T71" fmla="*/ 37 h 95"/>
              <a:gd name="T72" fmla="*/ 414 w 449"/>
              <a:gd name="T73" fmla="*/ 44 h 95"/>
              <a:gd name="T74" fmla="*/ 426 w 449"/>
              <a:gd name="T75" fmla="*/ 33 h 95"/>
              <a:gd name="T76" fmla="*/ 437 w 449"/>
              <a:gd name="T77" fmla="*/ 17 h 95"/>
              <a:gd name="T78" fmla="*/ 449 w 449"/>
              <a:gd name="T79" fmla="*/ 1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49" h="95">
                <a:moveTo>
                  <a:pt x="0" y="33"/>
                </a:moveTo>
                <a:lnTo>
                  <a:pt x="12" y="10"/>
                </a:lnTo>
                <a:lnTo>
                  <a:pt x="23" y="32"/>
                </a:lnTo>
                <a:lnTo>
                  <a:pt x="35" y="41"/>
                </a:lnTo>
                <a:lnTo>
                  <a:pt x="46" y="20"/>
                </a:lnTo>
                <a:lnTo>
                  <a:pt x="58" y="70"/>
                </a:lnTo>
                <a:lnTo>
                  <a:pt x="69" y="83"/>
                </a:lnTo>
                <a:lnTo>
                  <a:pt x="81" y="83"/>
                </a:lnTo>
                <a:lnTo>
                  <a:pt x="92" y="78"/>
                </a:lnTo>
                <a:lnTo>
                  <a:pt x="104" y="86"/>
                </a:lnTo>
                <a:lnTo>
                  <a:pt x="115" y="84"/>
                </a:lnTo>
                <a:lnTo>
                  <a:pt x="127" y="57"/>
                </a:lnTo>
                <a:lnTo>
                  <a:pt x="138" y="39"/>
                </a:lnTo>
                <a:lnTo>
                  <a:pt x="150" y="50"/>
                </a:lnTo>
                <a:lnTo>
                  <a:pt x="161" y="72"/>
                </a:lnTo>
                <a:lnTo>
                  <a:pt x="173" y="55"/>
                </a:lnTo>
                <a:lnTo>
                  <a:pt x="184" y="0"/>
                </a:lnTo>
                <a:lnTo>
                  <a:pt x="196" y="13"/>
                </a:lnTo>
                <a:lnTo>
                  <a:pt x="207" y="26"/>
                </a:lnTo>
                <a:lnTo>
                  <a:pt x="219" y="16"/>
                </a:lnTo>
                <a:lnTo>
                  <a:pt x="230" y="10"/>
                </a:lnTo>
                <a:lnTo>
                  <a:pt x="242" y="11"/>
                </a:lnTo>
                <a:lnTo>
                  <a:pt x="253" y="23"/>
                </a:lnTo>
                <a:lnTo>
                  <a:pt x="265" y="61"/>
                </a:lnTo>
                <a:lnTo>
                  <a:pt x="276" y="95"/>
                </a:lnTo>
                <a:lnTo>
                  <a:pt x="288" y="93"/>
                </a:lnTo>
                <a:lnTo>
                  <a:pt x="299" y="64"/>
                </a:lnTo>
                <a:lnTo>
                  <a:pt x="311" y="61"/>
                </a:lnTo>
                <a:lnTo>
                  <a:pt x="322" y="51"/>
                </a:lnTo>
                <a:lnTo>
                  <a:pt x="334" y="23"/>
                </a:lnTo>
                <a:lnTo>
                  <a:pt x="345" y="35"/>
                </a:lnTo>
                <a:lnTo>
                  <a:pt x="357" y="13"/>
                </a:lnTo>
                <a:lnTo>
                  <a:pt x="368" y="30"/>
                </a:lnTo>
                <a:lnTo>
                  <a:pt x="380" y="32"/>
                </a:lnTo>
                <a:lnTo>
                  <a:pt x="391" y="23"/>
                </a:lnTo>
                <a:lnTo>
                  <a:pt x="403" y="37"/>
                </a:lnTo>
                <a:lnTo>
                  <a:pt x="414" y="44"/>
                </a:lnTo>
                <a:lnTo>
                  <a:pt x="426" y="33"/>
                </a:lnTo>
                <a:lnTo>
                  <a:pt x="437" y="17"/>
                </a:lnTo>
                <a:lnTo>
                  <a:pt x="449" y="10"/>
                </a:lnTo>
              </a:path>
            </a:pathLst>
          </a:custGeom>
          <a:noFill/>
          <a:ln w="1270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44" name="Freeform 96"/>
          <p:cNvSpPr>
            <a:spLocks/>
          </p:cNvSpPr>
          <p:nvPr/>
        </p:nvSpPr>
        <p:spPr bwMode="auto">
          <a:xfrm>
            <a:off x="3043238" y="3708400"/>
            <a:ext cx="4830762" cy="1258888"/>
          </a:xfrm>
          <a:custGeom>
            <a:avLst/>
            <a:gdLst>
              <a:gd name="T0" fmla="*/ 0 w 310"/>
              <a:gd name="T1" fmla="*/ 50 h 114"/>
              <a:gd name="T2" fmla="*/ 11 w 310"/>
              <a:gd name="T3" fmla="*/ 41 h 114"/>
              <a:gd name="T4" fmla="*/ 46 w 310"/>
              <a:gd name="T5" fmla="*/ 35 h 114"/>
              <a:gd name="T6" fmla="*/ 57 w 310"/>
              <a:gd name="T7" fmla="*/ 0 h 114"/>
              <a:gd name="T8" fmla="*/ 69 w 310"/>
              <a:gd name="T9" fmla="*/ 4 h 114"/>
              <a:gd name="T10" fmla="*/ 80 w 310"/>
              <a:gd name="T11" fmla="*/ 10 h 114"/>
              <a:gd name="T12" fmla="*/ 92 w 310"/>
              <a:gd name="T13" fmla="*/ 5 h 114"/>
              <a:gd name="T14" fmla="*/ 103 w 310"/>
              <a:gd name="T15" fmla="*/ 4 h 114"/>
              <a:gd name="T16" fmla="*/ 115 w 310"/>
              <a:gd name="T17" fmla="*/ 15 h 114"/>
              <a:gd name="T18" fmla="*/ 126 w 310"/>
              <a:gd name="T19" fmla="*/ 18 h 114"/>
              <a:gd name="T20" fmla="*/ 138 w 310"/>
              <a:gd name="T21" fmla="*/ 64 h 114"/>
              <a:gd name="T22" fmla="*/ 149 w 310"/>
              <a:gd name="T23" fmla="*/ 76 h 114"/>
              <a:gd name="T24" fmla="*/ 161 w 310"/>
              <a:gd name="T25" fmla="*/ 108 h 114"/>
              <a:gd name="T26" fmla="*/ 172 w 310"/>
              <a:gd name="T27" fmla="*/ 114 h 114"/>
              <a:gd name="T28" fmla="*/ 184 w 310"/>
              <a:gd name="T29" fmla="*/ 104 h 114"/>
              <a:gd name="T30" fmla="*/ 195 w 310"/>
              <a:gd name="T31" fmla="*/ 99 h 114"/>
              <a:gd name="T32" fmla="*/ 207 w 310"/>
              <a:gd name="T33" fmla="*/ 74 h 114"/>
              <a:gd name="T34" fmla="*/ 218 w 310"/>
              <a:gd name="T35" fmla="*/ 80 h 114"/>
              <a:gd name="T36" fmla="*/ 230 w 310"/>
              <a:gd name="T37" fmla="*/ 77 h 114"/>
              <a:gd name="T38" fmla="*/ 241 w 310"/>
              <a:gd name="T39" fmla="*/ 70 h 114"/>
              <a:gd name="T40" fmla="*/ 253 w 310"/>
              <a:gd name="T41" fmla="*/ 77 h 114"/>
              <a:gd name="T42" fmla="*/ 264 w 310"/>
              <a:gd name="T43" fmla="*/ 69 h 114"/>
              <a:gd name="T44" fmla="*/ 276 w 310"/>
              <a:gd name="T45" fmla="*/ 77 h 114"/>
              <a:gd name="T46" fmla="*/ 287 w 310"/>
              <a:gd name="T47" fmla="*/ 69 h 114"/>
              <a:gd name="T48" fmla="*/ 299 w 310"/>
              <a:gd name="T49" fmla="*/ 65 h 114"/>
              <a:gd name="T50" fmla="*/ 310 w 310"/>
              <a:gd name="T51" fmla="*/ 44 h 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310" h="114">
                <a:moveTo>
                  <a:pt x="0" y="50"/>
                </a:moveTo>
                <a:lnTo>
                  <a:pt x="11" y="41"/>
                </a:lnTo>
                <a:lnTo>
                  <a:pt x="46" y="35"/>
                </a:lnTo>
                <a:lnTo>
                  <a:pt x="57" y="0"/>
                </a:lnTo>
                <a:lnTo>
                  <a:pt x="69" y="4"/>
                </a:lnTo>
                <a:lnTo>
                  <a:pt x="80" y="10"/>
                </a:lnTo>
                <a:lnTo>
                  <a:pt x="92" y="5"/>
                </a:lnTo>
                <a:lnTo>
                  <a:pt x="103" y="4"/>
                </a:lnTo>
                <a:lnTo>
                  <a:pt x="115" y="15"/>
                </a:lnTo>
                <a:lnTo>
                  <a:pt x="126" y="18"/>
                </a:lnTo>
                <a:lnTo>
                  <a:pt x="138" y="64"/>
                </a:lnTo>
                <a:lnTo>
                  <a:pt x="149" y="76"/>
                </a:lnTo>
                <a:lnTo>
                  <a:pt x="161" y="108"/>
                </a:lnTo>
                <a:lnTo>
                  <a:pt x="172" y="114"/>
                </a:lnTo>
                <a:lnTo>
                  <a:pt x="184" y="104"/>
                </a:lnTo>
                <a:lnTo>
                  <a:pt x="195" y="99"/>
                </a:lnTo>
                <a:lnTo>
                  <a:pt x="207" y="74"/>
                </a:lnTo>
                <a:lnTo>
                  <a:pt x="218" y="80"/>
                </a:lnTo>
                <a:lnTo>
                  <a:pt x="230" y="77"/>
                </a:lnTo>
                <a:lnTo>
                  <a:pt x="241" y="70"/>
                </a:lnTo>
                <a:lnTo>
                  <a:pt x="253" y="77"/>
                </a:lnTo>
                <a:lnTo>
                  <a:pt x="264" y="69"/>
                </a:lnTo>
                <a:lnTo>
                  <a:pt x="276" y="77"/>
                </a:lnTo>
                <a:lnTo>
                  <a:pt x="287" y="69"/>
                </a:lnTo>
                <a:lnTo>
                  <a:pt x="299" y="65"/>
                </a:lnTo>
                <a:lnTo>
                  <a:pt x="310" y="44"/>
                </a:lnTo>
              </a:path>
            </a:pathLst>
          </a:custGeom>
          <a:noFill/>
          <a:ln w="1270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45" name="Freeform 97"/>
          <p:cNvSpPr>
            <a:spLocks/>
          </p:cNvSpPr>
          <p:nvPr/>
        </p:nvSpPr>
        <p:spPr bwMode="auto">
          <a:xfrm>
            <a:off x="3043238" y="2571750"/>
            <a:ext cx="4302125" cy="860425"/>
          </a:xfrm>
          <a:custGeom>
            <a:avLst/>
            <a:gdLst>
              <a:gd name="T0" fmla="*/ 0 w 276"/>
              <a:gd name="T1" fmla="*/ 46 h 78"/>
              <a:gd name="T2" fmla="*/ 11 w 276"/>
              <a:gd name="T3" fmla="*/ 30 h 78"/>
              <a:gd name="T4" fmla="*/ 46 w 276"/>
              <a:gd name="T5" fmla="*/ 34 h 78"/>
              <a:gd name="T6" fmla="*/ 57 w 276"/>
              <a:gd name="T7" fmla="*/ 31 h 78"/>
              <a:gd name="T8" fmla="*/ 69 w 276"/>
              <a:gd name="T9" fmla="*/ 26 h 78"/>
              <a:gd name="T10" fmla="*/ 80 w 276"/>
              <a:gd name="T11" fmla="*/ 29 h 78"/>
              <a:gd name="T12" fmla="*/ 92 w 276"/>
              <a:gd name="T13" fmla="*/ 21 h 78"/>
              <a:gd name="T14" fmla="*/ 103 w 276"/>
              <a:gd name="T15" fmla="*/ 3 h 78"/>
              <a:gd name="T16" fmla="*/ 115 w 276"/>
              <a:gd name="T17" fmla="*/ 2 h 78"/>
              <a:gd name="T18" fmla="*/ 126 w 276"/>
              <a:gd name="T19" fmla="*/ 49 h 78"/>
              <a:gd name="T20" fmla="*/ 149 w 276"/>
              <a:gd name="T21" fmla="*/ 78 h 78"/>
              <a:gd name="T22" fmla="*/ 161 w 276"/>
              <a:gd name="T23" fmla="*/ 69 h 78"/>
              <a:gd name="T24" fmla="*/ 172 w 276"/>
              <a:gd name="T25" fmla="*/ 60 h 78"/>
              <a:gd name="T26" fmla="*/ 184 w 276"/>
              <a:gd name="T27" fmla="*/ 54 h 78"/>
              <a:gd name="T28" fmla="*/ 195 w 276"/>
              <a:gd name="T29" fmla="*/ 47 h 78"/>
              <a:gd name="T30" fmla="*/ 207 w 276"/>
              <a:gd name="T31" fmla="*/ 42 h 78"/>
              <a:gd name="T32" fmla="*/ 218 w 276"/>
              <a:gd name="T33" fmla="*/ 44 h 78"/>
              <a:gd name="T34" fmla="*/ 230 w 276"/>
              <a:gd name="T35" fmla="*/ 39 h 78"/>
              <a:gd name="T36" fmla="*/ 241 w 276"/>
              <a:gd name="T37" fmla="*/ 39 h 78"/>
              <a:gd name="T38" fmla="*/ 253 w 276"/>
              <a:gd name="T39" fmla="*/ 27 h 78"/>
              <a:gd name="T40" fmla="*/ 264 w 276"/>
              <a:gd name="T41" fmla="*/ 42 h 78"/>
              <a:gd name="T42" fmla="*/ 276 w 276"/>
              <a:gd name="T43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276" h="78">
                <a:moveTo>
                  <a:pt x="0" y="46"/>
                </a:moveTo>
                <a:lnTo>
                  <a:pt x="11" y="30"/>
                </a:lnTo>
                <a:lnTo>
                  <a:pt x="46" y="34"/>
                </a:lnTo>
                <a:lnTo>
                  <a:pt x="57" y="31"/>
                </a:lnTo>
                <a:lnTo>
                  <a:pt x="69" y="26"/>
                </a:lnTo>
                <a:lnTo>
                  <a:pt x="80" y="29"/>
                </a:lnTo>
                <a:lnTo>
                  <a:pt x="92" y="21"/>
                </a:lnTo>
                <a:lnTo>
                  <a:pt x="103" y="3"/>
                </a:lnTo>
                <a:lnTo>
                  <a:pt x="115" y="2"/>
                </a:lnTo>
                <a:lnTo>
                  <a:pt x="126" y="49"/>
                </a:lnTo>
                <a:lnTo>
                  <a:pt x="149" y="78"/>
                </a:lnTo>
                <a:lnTo>
                  <a:pt x="161" y="69"/>
                </a:lnTo>
                <a:lnTo>
                  <a:pt x="172" y="60"/>
                </a:lnTo>
                <a:lnTo>
                  <a:pt x="184" y="54"/>
                </a:lnTo>
                <a:lnTo>
                  <a:pt x="195" y="47"/>
                </a:lnTo>
                <a:lnTo>
                  <a:pt x="207" y="42"/>
                </a:lnTo>
                <a:lnTo>
                  <a:pt x="218" y="44"/>
                </a:lnTo>
                <a:lnTo>
                  <a:pt x="230" y="39"/>
                </a:lnTo>
                <a:lnTo>
                  <a:pt x="241" y="39"/>
                </a:lnTo>
                <a:lnTo>
                  <a:pt x="253" y="27"/>
                </a:lnTo>
                <a:lnTo>
                  <a:pt x="264" y="42"/>
                </a:lnTo>
                <a:lnTo>
                  <a:pt x="276" y="0"/>
                </a:lnTo>
              </a:path>
            </a:pathLst>
          </a:custGeom>
          <a:noFill/>
          <a:ln w="1270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46" name="Freeform 98"/>
          <p:cNvSpPr>
            <a:spLocks/>
          </p:cNvSpPr>
          <p:nvPr/>
        </p:nvSpPr>
        <p:spPr bwMode="auto">
          <a:xfrm>
            <a:off x="3043238" y="2230438"/>
            <a:ext cx="4830762" cy="2097087"/>
          </a:xfrm>
          <a:custGeom>
            <a:avLst/>
            <a:gdLst>
              <a:gd name="T0" fmla="*/ 0 w 310"/>
              <a:gd name="T1" fmla="*/ 126 h 190"/>
              <a:gd name="T2" fmla="*/ 11 w 310"/>
              <a:gd name="T3" fmla="*/ 115 h 190"/>
              <a:gd name="T4" fmla="*/ 46 w 310"/>
              <a:gd name="T5" fmla="*/ 117 h 190"/>
              <a:gd name="T6" fmla="*/ 57 w 310"/>
              <a:gd name="T7" fmla="*/ 86 h 190"/>
              <a:gd name="T8" fmla="*/ 69 w 310"/>
              <a:gd name="T9" fmla="*/ 85 h 190"/>
              <a:gd name="T10" fmla="*/ 80 w 310"/>
              <a:gd name="T11" fmla="*/ 83 h 190"/>
              <a:gd name="T12" fmla="*/ 92 w 310"/>
              <a:gd name="T13" fmla="*/ 93 h 190"/>
              <a:gd name="T14" fmla="*/ 103 w 310"/>
              <a:gd name="T15" fmla="*/ 109 h 190"/>
              <a:gd name="T16" fmla="*/ 115 w 310"/>
              <a:gd name="T17" fmla="*/ 113 h 190"/>
              <a:gd name="T18" fmla="*/ 126 w 310"/>
              <a:gd name="T19" fmla="*/ 128 h 190"/>
              <a:gd name="T20" fmla="*/ 138 w 310"/>
              <a:gd name="T21" fmla="*/ 155 h 190"/>
              <a:gd name="T22" fmla="*/ 149 w 310"/>
              <a:gd name="T23" fmla="*/ 190 h 190"/>
              <a:gd name="T24" fmla="*/ 161 w 310"/>
              <a:gd name="T25" fmla="*/ 164 h 190"/>
              <a:gd name="T26" fmla="*/ 172 w 310"/>
              <a:gd name="T27" fmla="*/ 108 h 190"/>
              <a:gd name="T28" fmla="*/ 184 w 310"/>
              <a:gd name="T29" fmla="*/ 104 h 190"/>
              <a:gd name="T30" fmla="*/ 195 w 310"/>
              <a:gd name="T31" fmla="*/ 114 h 190"/>
              <a:gd name="T32" fmla="*/ 207 w 310"/>
              <a:gd name="T33" fmla="*/ 93 h 190"/>
              <a:gd name="T34" fmla="*/ 218 w 310"/>
              <a:gd name="T35" fmla="*/ 84 h 190"/>
              <a:gd name="T36" fmla="*/ 230 w 310"/>
              <a:gd name="T37" fmla="*/ 90 h 190"/>
              <a:gd name="T38" fmla="*/ 241 w 310"/>
              <a:gd name="T39" fmla="*/ 77 h 190"/>
              <a:gd name="T40" fmla="*/ 253 w 310"/>
              <a:gd name="T41" fmla="*/ 64 h 190"/>
              <a:gd name="T42" fmla="*/ 264 w 310"/>
              <a:gd name="T43" fmla="*/ 51 h 190"/>
              <a:gd name="T44" fmla="*/ 276 w 310"/>
              <a:gd name="T45" fmla="*/ 36 h 190"/>
              <a:gd name="T46" fmla="*/ 287 w 310"/>
              <a:gd name="T47" fmla="*/ 30 h 190"/>
              <a:gd name="T48" fmla="*/ 299 w 310"/>
              <a:gd name="T49" fmla="*/ 28 h 190"/>
              <a:gd name="T50" fmla="*/ 310 w 310"/>
              <a:gd name="T51" fmla="*/ 0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310" h="190">
                <a:moveTo>
                  <a:pt x="0" y="126"/>
                </a:moveTo>
                <a:lnTo>
                  <a:pt x="11" y="115"/>
                </a:lnTo>
                <a:lnTo>
                  <a:pt x="46" y="117"/>
                </a:lnTo>
                <a:lnTo>
                  <a:pt x="57" y="86"/>
                </a:lnTo>
                <a:lnTo>
                  <a:pt x="69" y="85"/>
                </a:lnTo>
                <a:lnTo>
                  <a:pt x="80" y="83"/>
                </a:lnTo>
                <a:lnTo>
                  <a:pt x="92" y="93"/>
                </a:lnTo>
                <a:lnTo>
                  <a:pt x="103" y="109"/>
                </a:lnTo>
                <a:lnTo>
                  <a:pt x="115" y="113"/>
                </a:lnTo>
                <a:lnTo>
                  <a:pt x="126" y="128"/>
                </a:lnTo>
                <a:lnTo>
                  <a:pt x="138" y="155"/>
                </a:lnTo>
                <a:lnTo>
                  <a:pt x="149" y="190"/>
                </a:lnTo>
                <a:lnTo>
                  <a:pt x="161" y="164"/>
                </a:lnTo>
                <a:lnTo>
                  <a:pt x="172" y="108"/>
                </a:lnTo>
                <a:lnTo>
                  <a:pt x="184" y="104"/>
                </a:lnTo>
                <a:lnTo>
                  <a:pt x="195" y="114"/>
                </a:lnTo>
                <a:lnTo>
                  <a:pt x="207" y="93"/>
                </a:lnTo>
                <a:lnTo>
                  <a:pt x="218" y="84"/>
                </a:lnTo>
                <a:lnTo>
                  <a:pt x="230" y="90"/>
                </a:lnTo>
                <a:lnTo>
                  <a:pt x="241" y="77"/>
                </a:lnTo>
                <a:lnTo>
                  <a:pt x="253" y="64"/>
                </a:lnTo>
                <a:lnTo>
                  <a:pt x="264" y="51"/>
                </a:lnTo>
                <a:lnTo>
                  <a:pt x="276" y="36"/>
                </a:lnTo>
                <a:lnTo>
                  <a:pt x="287" y="30"/>
                </a:lnTo>
                <a:lnTo>
                  <a:pt x="299" y="28"/>
                </a:lnTo>
                <a:lnTo>
                  <a:pt x="310" y="0"/>
                </a:lnTo>
              </a:path>
            </a:pathLst>
          </a:custGeom>
          <a:noFill/>
          <a:ln w="1270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47" name="Freeform 99"/>
          <p:cNvSpPr>
            <a:spLocks/>
          </p:cNvSpPr>
          <p:nvPr/>
        </p:nvSpPr>
        <p:spPr bwMode="auto">
          <a:xfrm>
            <a:off x="3043238" y="2803525"/>
            <a:ext cx="4657725" cy="1169988"/>
          </a:xfrm>
          <a:custGeom>
            <a:avLst/>
            <a:gdLst>
              <a:gd name="T0" fmla="*/ 0 w 299"/>
              <a:gd name="T1" fmla="*/ 22 h 106"/>
              <a:gd name="T2" fmla="*/ 11 w 299"/>
              <a:gd name="T3" fmla="*/ 18 h 106"/>
              <a:gd name="T4" fmla="*/ 46 w 299"/>
              <a:gd name="T5" fmla="*/ 32 h 106"/>
              <a:gd name="T6" fmla="*/ 57 w 299"/>
              <a:gd name="T7" fmla="*/ 3 h 106"/>
              <a:gd name="T8" fmla="*/ 69 w 299"/>
              <a:gd name="T9" fmla="*/ 0 h 106"/>
              <a:gd name="T10" fmla="*/ 80 w 299"/>
              <a:gd name="T11" fmla="*/ 6 h 106"/>
              <a:gd name="T12" fmla="*/ 92 w 299"/>
              <a:gd name="T13" fmla="*/ 10 h 106"/>
              <a:gd name="T14" fmla="*/ 103 w 299"/>
              <a:gd name="T15" fmla="*/ 25 h 106"/>
              <a:gd name="T16" fmla="*/ 115 w 299"/>
              <a:gd name="T17" fmla="*/ 39 h 106"/>
              <a:gd name="T18" fmla="*/ 126 w 299"/>
              <a:gd name="T19" fmla="*/ 47 h 106"/>
              <a:gd name="T20" fmla="*/ 138 w 299"/>
              <a:gd name="T21" fmla="*/ 75 h 106"/>
              <a:gd name="T22" fmla="*/ 149 w 299"/>
              <a:gd name="T23" fmla="*/ 81 h 106"/>
              <a:gd name="T24" fmla="*/ 161 w 299"/>
              <a:gd name="T25" fmla="*/ 91 h 106"/>
              <a:gd name="T26" fmla="*/ 172 w 299"/>
              <a:gd name="T27" fmla="*/ 91 h 106"/>
              <a:gd name="T28" fmla="*/ 184 w 299"/>
              <a:gd name="T29" fmla="*/ 92 h 106"/>
              <a:gd name="T30" fmla="*/ 195 w 299"/>
              <a:gd name="T31" fmla="*/ 92 h 106"/>
              <a:gd name="T32" fmla="*/ 207 w 299"/>
              <a:gd name="T33" fmla="*/ 106 h 106"/>
              <a:gd name="T34" fmla="*/ 218 w 299"/>
              <a:gd name="T35" fmla="*/ 81 h 106"/>
              <a:gd name="T36" fmla="*/ 230 w 299"/>
              <a:gd name="T37" fmla="*/ 93 h 106"/>
              <a:gd name="T38" fmla="*/ 241 w 299"/>
              <a:gd name="T39" fmla="*/ 106 h 106"/>
              <a:gd name="T40" fmla="*/ 253 w 299"/>
              <a:gd name="T41" fmla="*/ 93 h 106"/>
              <a:gd name="T42" fmla="*/ 264 w 299"/>
              <a:gd name="T43" fmla="*/ 82 h 106"/>
              <a:gd name="T44" fmla="*/ 276 w 299"/>
              <a:gd name="T45" fmla="*/ 85 h 106"/>
              <a:gd name="T46" fmla="*/ 299 w 299"/>
              <a:gd name="T47" fmla="*/ 47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99" h="106">
                <a:moveTo>
                  <a:pt x="0" y="22"/>
                </a:moveTo>
                <a:lnTo>
                  <a:pt x="11" y="18"/>
                </a:lnTo>
                <a:lnTo>
                  <a:pt x="46" y="32"/>
                </a:lnTo>
                <a:lnTo>
                  <a:pt x="57" y="3"/>
                </a:lnTo>
                <a:lnTo>
                  <a:pt x="69" y="0"/>
                </a:lnTo>
                <a:lnTo>
                  <a:pt x="80" y="6"/>
                </a:lnTo>
                <a:lnTo>
                  <a:pt x="92" y="10"/>
                </a:lnTo>
                <a:lnTo>
                  <a:pt x="103" y="25"/>
                </a:lnTo>
                <a:lnTo>
                  <a:pt x="115" y="39"/>
                </a:lnTo>
                <a:lnTo>
                  <a:pt x="126" y="47"/>
                </a:lnTo>
                <a:lnTo>
                  <a:pt x="138" y="75"/>
                </a:lnTo>
                <a:lnTo>
                  <a:pt x="149" y="81"/>
                </a:lnTo>
                <a:lnTo>
                  <a:pt x="161" y="91"/>
                </a:lnTo>
                <a:lnTo>
                  <a:pt x="172" y="91"/>
                </a:lnTo>
                <a:lnTo>
                  <a:pt x="184" y="92"/>
                </a:lnTo>
                <a:lnTo>
                  <a:pt x="195" y="92"/>
                </a:lnTo>
                <a:lnTo>
                  <a:pt x="207" y="106"/>
                </a:lnTo>
                <a:lnTo>
                  <a:pt x="218" y="81"/>
                </a:lnTo>
                <a:lnTo>
                  <a:pt x="230" y="93"/>
                </a:lnTo>
                <a:lnTo>
                  <a:pt x="241" y="106"/>
                </a:lnTo>
                <a:lnTo>
                  <a:pt x="253" y="93"/>
                </a:lnTo>
                <a:lnTo>
                  <a:pt x="264" y="82"/>
                </a:lnTo>
                <a:lnTo>
                  <a:pt x="276" y="85"/>
                </a:lnTo>
                <a:lnTo>
                  <a:pt x="299" y="47"/>
                </a:lnTo>
              </a:path>
            </a:pathLst>
          </a:custGeom>
          <a:noFill/>
          <a:ln w="1270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48" name="Freeform 100"/>
          <p:cNvSpPr>
            <a:spLocks/>
          </p:cNvSpPr>
          <p:nvPr/>
        </p:nvSpPr>
        <p:spPr bwMode="auto">
          <a:xfrm>
            <a:off x="3043238" y="2384425"/>
            <a:ext cx="4657725" cy="1611313"/>
          </a:xfrm>
          <a:custGeom>
            <a:avLst/>
            <a:gdLst>
              <a:gd name="T0" fmla="*/ 0 w 299"/>
              <a:gd name="T1" fmla="*/ 116 h 146"/>
              <a:gd name="T2" fmla="*/ 11 w 299"/>
              <a:gd name="T3" fmla="*/ 102 h 146"/>
              <a:gd name="T4" fmla="*/ 46 w 299"/>
              <a:gd name="T5" fmla="*/ 99 h 146"/>
              <a:gd name="T6" fmla="*/ 57 w 299"/>
              <a:gd name="T7" fmla="*/ 93 h 146"/>
              <a:gd name="T8" fmla="*/ 69 w 299"/>
              <a:gd name="T9" fmla="*/ 88 h 146"/>
              <a:gd name="T10" fmla="*/ 80 w 299"/>
              <a:gd name="T11" fmla="*/ 100 h 146"/>
              <a:gd name="T12" fmla="*/ 92 w 299"/>
              <a:gd name="T13" fmla="*/ 73 h 146"/>
              <a:gd name="T14" fmla="*/ 103 w 299"/>
              <a:gd name="T15" fmla="*/ 60 h 146"/>
              <a:gd name="T16" fmla="*/ 115 w 299"/>
              <a:gd name="T17" fmla="*/ 67 h 146"/>
              <a:gd name="T18" fmla="*/ 126 w 299"/>
              <a:gd name="T19" fmla="*/ 122 h 146"/>
              <a:gd name="T20" fmla="*/ 138 w 299"/>
              <a:gd name="T21" fmla="*/ 129 h 146"/>
              <a:gd name="T22" fmla="*/ 149 w 299"/>
              <a:gd name="T23" fmla="*/ 146 h 146"/>
              <a:gd name="T24" fmla="*/ 161 w 299"/>
              <a:gd name="T25" fmla="*/ 108 h 146"/>
              <a:gd name="T26" fmla="*/ 172 w 299"/>
              <a:gd name="T27" fmla="*/ 84 h 146"/>
              <a:gd name="T28" fmla="*/ 184 w 299"/>
              <a:gd name="T29" fmla="*/ 69 h 146"/>
              <a:gd name="T30" fmla="*/ 195 w 299"/>
              <a:gd name="T31" fmla="*/ 55 h 146"/>
              <a:gd name="T32" fmla="*/ 207 w 299"/>
              <a:gd name="T33" fmla="*/ 63 h 146"/>
              <a:gd name="T34" fmla="*/ 218 w 299"/>
              <a:gd name="T35" fmla="*/ 54 h 146"/>
              <a:gd name="T36" fmla="*/ 230 w 299"/>
              <a:gd name="T37" fmla="*/ 35 h 146"/>
              <a:gd name="T38" fmla="*/ 241 w 299"/>
              <a:gd name="T39" fmla="*/ 34 h 146"/>
              <a:gd name="T40" fmla="*/ 253 w 299"/>
              <a:gd name="T41" fmla="*/ 44 h 146"/>
              <a:gd name="T42" fmla="*/ 264 w 299"/>
              <a:gd name="T43" fmla="*/ 32 h 146"/>
              <a:gd name="T44" fmla="*/ 299 w 299"/>
              <a:gd name="T45" fmla="*/ 0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99" h="146">
                <a:moveTo>
                  <a:pt x="0" y="116"/>
                </a:moveTo>
                <a:lnTo>
                  <a:pt x="11" y="102"/>
                </a:lnTo>
                <a:lnTo>
                  <a:pt x="46" y="99"/>
                </a:lnTo>
                <a:lnTo>
                  <a:pt x="57" y="93"/>
                </a:lnTo>
                <a:lnTo>
                  <a:pt x="69" y="88"/>
                </a:lnTo>
                <a:lnTo>
                  <a:pt x="80" y="100"/>
                </a:lnTo>
                <a:lnTo>
                  <a:pt x="92" y="73"/>
                </a:lnTo>
                <a:lnTo>
                  <a:pt x="103" y="60"/>
                </a:lnTo>
                <a:lnTo>
                  <a:pt x="115" y="67"/>
                </a:lnTo>
                <a:lnTo>
                  <a:pt x="126" y="122"/>
                </a:lnTo>
                <a:lnTo>
                  <a:pt x="138" y="129"/>
                </a:lnTo>
                <a:lnTo>
                  <a:pt x="149" y="146"/>
                </a:lnTo>
                <a:lnTo>
                  <a:pt x="161" y="108"/>
                </a:lnTo>
                <a:lnTo>
                  <a:pt x="172" y="84"/>
                </a:lnTo>
                <a:lnTo>
                  <a:pt x="184" y="69"/>
                </a:lnTo>
                <a:lnTo>
                  <a:pt x="195" y="55"/>
                </a:lnTo>
                <a:lnTo>
                  <a:pt x="207" y="63"/>
                </a:lnTo>
                <a:lnTo>
                  <a:pt x="218" y="54"/>
                </a:lnTo>
                <a:lnTo>
                  <a:pt x="230" y="35"/>
                </a:lnTo>
                <a:lnTo>
                  <a:pt x="241" y="34"/>
                </a:lnTo>
                <a:lnTo>
                  <a:pt x="253" y="44"/>
                </a:lnTo>
                <a:lnTo>
                  <a:pt x="264" y="32"/>
                </a:lnTo>
                <a:lnTo>
                  <a:pt x="299" y="0"/>
                </a:lnTo>
              </a:path>
            </a:pathLst>
          </a:custGeom>
          <a:noFill/>
          <a:ln w="12700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49" name="Freeform 101"/>
          <p:cNvSpPr>
            <a:spLocks/>
          </p:cNvSpPr>
          <p:nvPr/>
        </p:nvSpPr>
        <p:spPr bwMode="auto">
          <a:xfrm>
            <a:off x="2855913" y="3389313"/>
            <a:ext cx="5018087" cy="1246187"/>
          </a:xfrm>
          <a:custGeom>
            <a:avLst/>
            <a:gdLst>
              <a:gd name="T0" fmla="*/ 0 w 322"/>
              <a:gd name="T1" fmla="*/ 50 h 113"/>
              <a:gd name="T2" fmla="*/ 12 w 322"/>
              <a:gd name="T3" fmla="*/ 44 h 113"/>
              <a:gd name="T4" fmla="*/ 23 w 322"/>
              <a:gd name="T5" fmla="*/ 34 h 113"/>
              <a:gd name="T6" fmla="*/ 35 w 322"/>
              <a:gd name="T7" fmla="*/ 37 h 113"/>
              <a:gd name="T8" fmla="*/ 46 w 322"/>
              <a:gd name="T9" fmla="*/ 47 h 113"/>
              <a:gd name="T10" fmla="*/ 58 w 322"/>
              <a:gd name="T11" fmla="*/ 35 h 113"/>
              <a:gd name="T12" fmla="*/ 69 w 322"/>
              <a:gd name="T13" fmla="*/ 0 h 113"/>
              <a:gd name="T14" fmla="*/ 81 w 322"/>
              <a:gd name="T15" fmla="*/ 1 h 113"/>
              <a:gd name="T16" fmla="*/ 92 w 322"/>
              <a:gd name="T17" fmla="*/ 10 h 113"/>
              <a:gd name="T18" fmla="*/ 104 w 322"/>
              <a:gd name="T19" fmla="*/ 5 h 113"/>
              <a:gd name="T20" fmla="*/ 115 w 322"/>
              <a:gd name="T21" fmla="*/ 10 h 113"/>
              <a:gd name="T22" fmla="*/ 127 w 322"/>
              <a:gd name="T23" fmla="*/ 20 h 113"/>
              <a:gd name="T24" fmla="*/ 138 w 322"/>
              <a:gd name="T25" fmla="*/ 43 h 113"/>
              <a:gd name="T26" fmla="*/ 150 w 322"/>
              <a:gd name="T27" fmla="*/ 93 h 113"/>
              <a:gd name="T28" fmla="*/ 161 w 322"/>
              <a:gd name="T29" fmla="*/ 113 h 113"/>
              <a:gd name="T30" fmla="*/ 173 w 322"/>
              <a:gd name="T31" fmla="*/ 107 h 113"/>
              <a:gd name="T32" fmla="*/ 184 w 322"/>
              <a:gd name="T33" fmla="*/ 87 h 113"/>
              <a:gd name="T34" fmla="*/ 196 w 322"/>
              <a:gd name="T35" fmla="*/ 68 h 113"/>
              <a:gd name="T36" fmla="*/ 207 w 322"/>
              <a:gd name="T37" fmla="*/ 57 h 113"/>
              <a:gd name="T38" fmla="*/ 219 w 322"/>
              <a:gd name="T39" fmla="*/ 70 h 113"/>
              <a:gd name="T40" fmla="*/ 230 w 322"/>
              <a:gd name="T41" fmla="*/ 79 h 113"/>
              <a:gd name="T42" fmla="*/ 242 w 322"/>
              <a:gd name="T43" fmla="*/ 77 h 113"/>
              <a:gd name="T44" fmla="*/ 253 w 322"/>
              <a:gd name="T45" fmla="*/ 81 h 113"/>
              <a:gd name="T46" fmla="*/ 265 w 322"/>
              <a:gd name="T47" fmla="*/ 82 h 113"/>
              <a:gd name="T48" fmla="*/ 276 w 322"/>
              <a:gd name="T49" fmla="*/ 73 h 113"/>
              <a:gd name="T50" fmla="*/ 288 w 322"/>
              <a:gd name="T51" fmla="*/ 76 h 113"/>
              <a:gd name="T52" fmla="*/ 299 w 322"/>
              <a:gd name="T53" fmla="*/ 55 h 113"/>
              <a:gd name="T54" fmla="*/ 311 w 322"/>
              <a:gd name="T55" fmla="*/ 53 h 113"/>
              <a:gd name="T56" fmla="*/ 322 w 322"/>
              <a:gd name="T57" fmla="*/ 51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22" h="113">
                <a:moveTo>
                  <a:pt x="0" y="50"/>
                </a:moveTo>
                <a:lnTo>
                  <a:pt x="12" y="44"/>
                </a:lnTo>
                <a:lnTo>
                  <a:pt x="23" y="34"/>
                </a:lnTo>
                <a:lnTo>
                  <a:pt x="35" y="37"/>
                </a:lnTo>
                <a:lnTo>
                  <a:pt x="46" y="47"/>
                </a:lnTo>
                <a:lnTo>
                  <a:pt x="58" y="35"/>
                </a:lnTo>
                <a:lnTo>
                  <a:pt x="69" y="0"/>
                </a:lnTo>
                <a:lnTo>
                  <a:pt x="81" y="1"/>
                </a:lnTo>
                <a:lnTo>
                  <a:pt x="92" y="10"/>
                </a:lnTo>
                <a:lnTo>
                  <a:pt x="104" y="5"/>
                </a:lnTo>
                <a:lnTo>
                  <a:pt x="115" y="10"/>
                </a:lnTo>
                <a:lnTo>
                  <a:pt x="127" y="20"/>
                </a:lnTo>
                <a:lnTo>
                  <a:pt x="138" y="43"/>
                </a:lnTo>
                <a:lnTo>
                  <a:pt x="150" y="93"/>
                </a:lnTo>
                <a:lnTo>
                  <a:pt x="161" y="113"/>
                </a:lnTo>
                <a:lnTo>
                  <a:pt x="173" y="107"/>
                </a:lnTo>
                <a:lnTo>
                  <a:pt x="184" y="87"/>
                </a:lnTo>
                <a:lnTo>
                  <a:pt x="196" y="68"/>
                </a:lnTo>
                <a:lnTo>
                  <a:pt x="207" y="57"/>
                </a:lnTo>
                <a:lnTo>
                  <a:pt x="219" y="70"/>
                </a:lnTo>
                <a:lnTo>
                  <a:pt x="230" y="79"/>
                </a:lnTo>
                <a:lnTo>
                  <a:pt x="242" y="77"/>
                </a:lnTo>
                <a:lnTo>
                  <a:pt x="253" y="81"/>
                </a:lnTo>
                <a:lnTo>
                  <a:pt x="265" y="82"/>
                </a:lnTo>
                <a:lnTo>
                  <a:pt x="276" y="73"/>
                </a:lnTo>
                <a:lnTo>
                  <a:pt x="288" y="76"/>
                </a:lnTo>
                <a:lnTo>
                  <a:pt x="299" y="55"/>
                </a:lnTo>
                <a:lnTo>
                  <a:pt x="311" y="53"/>
                </a:lnTo>
                <a:lnTo>
                  <a:pt x="322" y="51"/>
                </a:lnTo>
              </a:path>
            </a:pathLst>
          </a:custGeom>
          <a:noFill/>
          <a:ln w="38100">
            <a:solidFill>
              <a:srgbClr val="008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50" name="Freeform 102"/>
          <p:cNvSpPr>
            <a:spLocks/>
          </p:cNvSpPr>
          <p:nvPr/>
        </p:nvSpPr>
        <p:spPr bwMode="auto">
          <a:xfrm>
            <a:off x="1250950" y="1346200"/>
            <a:ext cx="6811963" cy="2163763"/>
          </a:xfrm>
          <a:custGeom>
            <a:avLst/>
            <a:gdLst>
              <a:gd name="T0" fmla="*/ 0 w 437"/>
              <a:gd name="T1" fmla="*/ 196 h 196"/>
              <a:gd name="T2" fmla="*/ 11 w 437"/>
              <a:gd name="T3" fmla="*/ 179 h 196"/>
              <a:gd name="T4" fmla="*/ 23 w 437"/>
              <a:gd name="T5" fmla="*/ 188 h 196"/>
              <a:gd name="T6" fmla="*/ 34 w 437"/>
              <a:gd name="T7" fmla="*/ 186 h 196"/>
              <a:gd name="T8" fmla="*/ 46 w 437"/>
              <a:gd name="T9" fmla="*/ 178 h 196"/>
              <a:gd name="T10" fmla="*/ 57 w 437"/>
              <a:gd name="T11" fmla="*/ 175 h 196"/>
              <a:gd name="T12" fmla="*/ 69 w 437"/>
              <a:gd name="T13" fmla="*/ 174 h 196"/>
              <a:gd name="T14" fmla="*/ 80 w 437"/>
              <a:gd name="T15" fmla="*/ 172 h 196"/>
              <a:gd name="T16" fmla="*/ 92 w 437"/>
              <a:gd name="T17" fmla="*/ 170 h 196"/>
              <a:gd name="T18" fmla="*/ 103 w 437"/>
              <a:gd name="T19" fmla="*/ 180 h 196"/>
              <a:gd name="T20" fmla="*/ 115 w 437"/>
              <a:gd name="T21" fmla="*/ 172 h 196"/>
              <a:gd name="T22" fmla="*/ 126 w 437"/>
              <a:gd name="T23" fmla="*/ 169 h 196"/>
              <a:gd name="T24" fmla="*/ 138 w 437"/>
              <a:gd name="T25" fmla="*/ 174 h 196"/>
              <a:gd name="T26" fmla="*/ 149 w 437"/>
              <a:gd name="T27" fmla="*/ 171 h 196"/>
              <a:gd name="T28" fmla="*/ 172 w 437"/>
              <a:gd name="T29" fmla="*/ 160 h 196"/>
              <a:gd name="T30" fmla="*/ 184 w 437"/>
              <a:gd name="T31" fmla="*/ 148 h 196"/>
              <a:gd name="T32" fmla="*/ 195 w 437"/>
              <a:gd name="T33" fmla="*/ 144 h 196"/>
              <a:gd name="T34" fmla="*/ 207 w 437"/>
              <a:gd name="T35" fmla="*/ 143 h 196"/>
              <a:gd name="T36" fmla="*/ 218 w 437"/>
              <a:gd name="T37" fmla="*/ 150 h 196"/>
              <a:gd name="T38" fmla="*/ 230 w 437"/>
              <a:gd name="T39" fmla="*/ 137 h 196"/>
              <a:gd name="T40" fmla="*/ 241 w 437"/>
              <a:gd name="T41" fmla="*/ 127 h 196"/>
              <a:gd name="T42" fmla="*/ 253 w 437"/>
              <a:gd name="T43" fmla="*/ 114 h 196"/>
              <a:gd name="T44" fmla="*/ 264 w 437"/>
              <a:gd name="T45" fmla="*/ 109 h 196"/>
              <a:gd name="T46" fmla="*/ 276 w 437"/>
              <a:gd name="T47" fmla="*/ 105 h 196"/>
              <a:gd name="T48" fmla="*/ 287 w 437"/>
              <a:gd name="T49" fmla="*/ 87 h 196"/>
              <a:gd name="T50" fmla="*/ 299 w 437"/>
              <a:gd name="T51" fmla="*/ 85 h 196"/>
              <a:gd name="T52" fmla="*/ 310 w 437"/>
              <a:gd name="T53" fmla="*/ 69 h 196"/>
              <a:gd name="T54" fmla="*/ 322 w 437"/>
              <a:gd name="T55" fmla="*/ 64 h 196"/>
              <a:gd name="T56" fmla="*/ 333 w 437"/>
              <a:gd name="T57" fmla="*/ 58 h 196"/>
              <a:gd name="T58" fmla="*/ 345 w 437"/>
              <a:gd name="T59" fmla="*/ 52 h 196"/>
              <a:gd name="T60" fmla="*/ 356 w 437"/>
              <a:gd name="T61" fmla="*/ 50 h 196"/>
              <a:gd name="T62" fmla="*/ 368 w 437"/>
              <a:gd name="T63" fmla="*/ 53 h 196"/>
              <a:gd name="T64" fmla="*/ 379 w 437"/>
              <a:gd name="T65" fmla="*/ 39 h 196"/>
              <a:gd name="T66" fmla="*/ 391 w 437"/>
              <a:gd name="T67" fmla="*/ 33 h 196"/>
              <a:gd name="T68" fmla="*/ 402 w 437"/>
              <a:gd name="T69" fmla="*/ 18 h 196"/>
              <a:gd name="T70" fmla="*/ 414 w 437"/>
              <a:gd name="T71" fmla="*/ 11 h 196"/>
              <a:gd name="T72" fmla="*/ 425 w 437"/>
              <a:gd name="T73" fmla="*/ 3 h 196"/>
              <a:gd name="T74" fmla="*/ 437 w 437"/>
              <a:gd name="T75" fmla="*/ 0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37" h="196">
                <a:moveTo>
                  <a:pt x="0" y="196"/>
                </a:moveTo>
                <a:lnTo>
                  <a:pt x="11" y="179"/>
                </a:lnTo>
                <a:lnTo>
                  <a:pt x="23" y="188"/>
                </a:lnTo>
                <a:lnTo>
                  <a:pt x="34" y="186"/>
                </a:lnTo>
                <a:lnTo>
                  <a:pt x="46" y="178"/>
                </a:lnTo>
                <a:lnTo>
                  <a:pt x="57" y="175"/>
                </a:lnTo>
                <a:lnTo>
                  <a:pt x="69" y="174"/>
                </a:lnTo>
                <a:lnTo>
                  <a:pt x="80" y="172"/>
                </a:lnTo>
                <a:lnTo>
                  <a:pt x="92" y="170"/>
                </a:lnTo>
                <a:lnTo>
                  <a:pt x="103" y="180"/>
                </a:lnTo>
                <a:lnTo>
                  <a:pt x="115" y="172"/>
                </a:lnTo>
                <a:lnTo>
                  <a:pt x="126" y="169"/>
                </a:lnTo>
                <a:lnTo>
                  <a:pt x="138" y="174"/>
                </a:lnTo>
                <a:lnTo>
                  <a:pt x="149" y="171"/>
                </a:lnTo>
                <a:lnTo>
                  <a:pt x="172" y="160"/>
                </a:lnTo>
                <a:lnTo>
                  <a:pt x="184" y="148"/>
                </a:lnTo>
                <a:lnTo>
                  <a:pt x="195" y="144"/>
                </a:lnTo>
                <a:lnTo>
                  <a:pt x="207" y="143"/>
                </a:lnTo>
                <a:lnTo>
                  <a:pt x="218" y="150"/>
                </a:lnTo>
                <a:lnTo>
                  <a:pt x="230" y="137"/>
                </a:lnTo>
                <a:lnTo>
                  <a:pt x="241" y="127"/>
                </a:lnTo>
                <a:lnTo>
                  <a:pt x="253" y="114"/>
                </a:lnTo>
                <a:lnTo>
                  <a:pt x="264" y="109"/>
                </a:lnTo>
                <a:lnTo>
                  <a:pt x="276" y="105"/>
                </a:lnTo>
                <a:lnTo>
                  <a:pt x="287" y="87"/>
                </a:lnTo>
                <a:lnTo>
                  <a:pt x="299" y="85"/>
                </a:lnTo>
                <a:lnTo>
                  <a:pt x="310" y="69"/>
                </a:lnTo>
                <a:lnTo>
                  <a:pt x="322" y="64"/>
                </a:lnTo>
                <a:lnTo>
                  <a:pt x="333" y="58"/>
                </a:lnTo>
                <a:lnTo>
                  <a:pt x="345" y="52"/>
                </a:lnTo>
                <a:lnTo>
                  <a:pt x="356" y="50"/>
                </a:lnTo>
                <a:lnTo>
                  <a:pt x="368" y="53"/>
                </a:lnTo>
                <a:lnTo>
                  <a:pt x="379" y="39"/>
                </a:lnTo>
                <a:lnTo>
                  <a:pt x="391" y="33"/>
                </a:lnTo>
                <a:lnTo>
                  <a:pt x="402" y="18"/>
                </a:lnTo>
                <a:lnTo>
                  <a:pt x="414" y="11"/>
                </a:lnTo>
                <a:lnTo>
                  <a:pt x="425" y="3"/>
                </a:lnTo>
                <a:lnTo>
                  <a:pt x="437" y="0"/>
                </a:lnTo>
              </a:path>
            </a:pathLst>
          </a:custGeom>
          <a:noFill/>
          <a:ln w="3810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51" name="Freeform 103"/>
          <p:cNvSpPr>
            <a:spLocks/>
          </p:cNvSpPr>
          <p:nvPr/>
        </p:nvSpPr>
        <p:spPr bwMode="auto">
          <a:xfrm>
            <a:off x="2808288" y="3906838"/>
            <a:ext cx="93662" cy="66675"/>
          </a:xfrm>
          <a:custGeom>
            <a:avLst/>
            <a:gdLst>
              <a:gd name="T0" fmla="*/ 0 w 49"/>
              <a:gd name="T1" fmla="*/ 0 h 42"/>
              <a:gd name="T2" fmla="*/ 25 w 49"/>
              <a:gd name="T3" fmla="*/ 42 h 42"/>
              <a:gd name="T4" fmla="*/ 49 w 49"/>
              <a:gd name="T5" fmla="*/ 0 h 42"/>
              <a:gd name="T6" fmla="*/ 0 w 49"/>
              <a:gd name="T7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" h="42">
                <a:moveTo>
                  <a:pt x="0" y="0"/>
                </a:moveTo>
                <a:lnTo>
                  <a:pt x="25" y="42"/>
                </a:lnTo>
                <a:lnTo>
                  <a:pt x="4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52" name="Freeform 104"/>
          <p:cNvSpPr>
            <a:spLocks/>
          </p:cNvSpPr>
          <p:nvPr/>
        </p:nvSpPr>
        <p:spPr bwMode="auto">
          <a:xfrm>
            <a:off x="2995613" y="3841750"/>
            <a:ext cx="95250" cy="65088"/>
          </a:xfrm>
          <a:custGeom>
            <a:avLst/>
            <a:gdLst>
              <a:gd name="T0" fmla="*/ 0 w 49"/>
              <a:gd name="T1" fmla="*/ 0 h 41"/>
              <a:gd name="T2" fmla="*/ 25 w 49"/>
              <a:gd name="T3" fmla="*/ 41 h 41"/>
              <a:gd name="T4" fmla="*/ 49 w 49"/>
              <a:gd name="T5" fmla="*/ 0 h 41"/>
              <a:gd name="T6" fmla="*/ 0 w 49"/>
              <a:gd name="T7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" h="41">
                <a:moveTo>
                  <a:pt x="0" y="0"/>
                </a:moveTo>
                <a:lnTo>
                  <a:pt x="25" y="41"/>
                </a:lnTo>
                <a:lnTo>
                  <a:pt x="4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53" name="Freeform 105"/>
          <p:cNvSpPr>
            <a:spLocks/>
          </p:cNvSpPr>
          <p:nvPr/>
        </p:nvSpPr>
        <p:spPr bwMode="auto">
          <a:xfrm>
            <a:off x="3167063" y="3730625"/>
            <a:ext cx="95250" cy="66675"/>
          </a:xfrm>
          <a:custGeom>
            <a:avLst/>
            <a:gdLst>
              <a:gd name="T0" fmla="*/ 0 w 49"/>
              <a:gd name="T1" fmla="*/ 0 h 42"/>
              <a:gd name="T2" fmla="*/ 24 w 49"/>
              <a:gd name="T3" fmla="*/ 42 h 42"/>
              <a:gd name="T4" fmla="*/ 49 w 49"/>
              <a:gd name="T5" fmla="*/ 0 h 42"/>
              <a:gd name="T6" fmla="*/ 0 w 49"/>
              <a:gd name="T7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" h="42">
                <a:moveTo>
                  <a:pt x="0" y="0"/>
                </a:moveTo>
                <a:lnTo>
                  <a:pt x="24" y="42"/>
                </a:lnTo>
                <a:lnTo>
                  <a:pt x="4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54" name="Freeform 106"/>
          <p:cNvSpPr>
            <a:spLocks/>
          </p:cNvSpPr>
          <p:nvPr/>
        </p:nvSpPr>
        <p:spPr bwMode="auto">
          <a:xfrm>
            <a:off x="3354388" y="3763963"/>
            <a:ext cx="92075" cy="66675"/>
          </a:xfrm>
          <a:custGeom>
            <a:avLst/>
            <a:gdLst>
              <a:gd name="T0" fmla="*/ 0 w 48"/>
              <a:gd name="T1" fmla="*/ 0 h 42"/>
              <a:gd name="T2" fmla="*/ 24 w 48"/>
              <a:gd name="T3" fmla="*/ 42 h 42"/>
              <a:gd name="T4" fmla="*/ 48 w 48"/>
              <a:gd name="T5" fmla="*/ 0 h 42"/>
              <a:gd name="T6" fmla="*/ 0 w 48"/>
              <a:gd name="T7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8" h="42">
                <a:moveTo>
                  <a:pt x="0" y="0"/>
                </a:moveTo>
                <a:lnTo>
                  <a:pt x="24" y="42"/>
                </a:lnTo>
                <a:lnTo>
                  <a:pt x="4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55" name="Freeform 107"/>
          <p:cNvSpPr>
            <a:spLocks/>
          </p:cNvSpPr>
          <p:nvPr/>
        </p:nvSpPr>
        <p:spPr bwMode="auto">
          <a:xfrm>
            <a:off x="3524250" y="3875088"/>
            <a:ext cx="93663" cy="65087"/>
          </a:xfrm>
          <a:custGeom>
            <a:avLst/>
            <a:gdLst>
              <a:gd name="T0" fmla="*/ 0 w 49"/>
              <a:gd name="T1" fmla="*/ 0 h 41"/>
              <a:gd name="T2" fmla="*/ 25 w 49"/>
              <a:gd name="T3" fmla="*/ 41 h 41"/>
              <a:gd name="T4" fmla="*/ 49 w 49"/>
              <a:gd name="T5" fmla="*/ 0 h 41"/>
              <a:gd name="T6" fmla="*/ 0 w 49"/>
              <a:gd name="T7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" h="41">
                <a:moveTo>
                  <a:pt x="0" y="0"/>
                </a:moveTo>
                <a:lnTo>
                  <a:pt x="25" y="41"/>
                </a:lnTo>
                <a:lnTo>
                  <a:pt x="4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56" name="Freeform 108"/>
          <p:cNvSpPr>
            <a:spLocks/>
          </p:cNvSpPr>
          <p:nvPr/>
        </p:nvSpPr>
        <p:spPr bwMode="auto">
          <a:xfrm>
            <a:off x="3713163" y="3741738"/>
            <a:ext cx="95250" cy="66675"/>
          </a:xfrm>
          <a:custGeom>
            <a:avLst/>
            <a:gdLst>
              <a:gd name="T0" fmla="*/ 0 w 49"/>
              <a:gd name="T1" fmla="*/ 0 h 42"/>
              <a:gd name="T2" fmla="*/ 24 w 49"/>
              <a:gd name="T3" fmla="*/ 42 h 42"/>
              <a:gd name="T4" fmla="*/ 49 w 49"/>
              <a:gd name="T5" fmla="*/ 0 h 42"/>
              <a:gd name="T6" fmla="*/ 0 w 49"/>
              <a:gd name="T7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" h="42">
                <a:moveTo>
                  <a:pt x="0" y="0"/>
                </a:moveTo>
                <a:lnTo>
                  <a:pt x="24" y="42"/>
                </a:lnTo>
                <a:lnTo>
                  <a:pt x="4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57" name="Freeform 109"/>
          <p:cNvSpPr>
            <a:spLocks/>
          </p:cNvSpPr>
          <p:nvPr/>
        </p:nvSpPr>
        <p:spPr bwMode="auto">
          <a:xfrm>
            <a:off x="3884613" y="3355975"/>
            <a:ext cx="92075" cy="66675"/>
          </a:xfrm>
          <a:custGeom>
            <a:avLst/>
            <a:gdLst>
              <a:gd name="T0" fmla="*/ 0 w 49"/>
              <a:gd name="T1" fmla="*/ 0 h 42"/>
              <a:gd name="T2" fmla="*/ 25 w 49"/>
              <a:gd name="T3" fmla="*/ 42 h 42"/>
              <a:gd name="T4" fmla="*/ 49 w 49"/>
              <a:gd name="T5" fmla="*/ 0 h 42"/>
              <a:gd name="T6" fmla="*/ 0 w 49"/>
              <a:gd name="T7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" h="42">
                <a:moveTo>
                  <a:pt x="0" y="0"/>
                </a:moveTo>
                <a:lnTo>
                  <a:pt x="25" y="42"/>
                </a:lnTo>
                <a:lnTo>
                  <a:pt x="4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58" name="Freeform 110"/>
          <p:cNvSpPr>
            <a:spLocks/>
          </p:cNvSpPr>
          <p:nvPr/>
        </p:nvSpPr>
        <p:spPr bwMode="auto">
          <a:xfrm>
            <a:off x="4070350" y="3367088"/>
            <a:ext cx="93663" cy="65087"/>
          </a:xfrm>
          <a:custGeom>
            <a:avLst/>
            <a:gdLst>
              <a:gd name="T0" fmla="*/ 0 w 49"/>
              <a:gd name="T1" fmla="*/ 0 h 41"/>
              <a:gd name="T2" fmla="*/ 25 w 49"/>
              <a:gd name="T3" fmla="*/ 41 h 41"/>
              <a:gd name="T4" fmla="*/ 49 w 49"/>
              <a:gd name="T5" fmla="*/ 0 h 41"/>
              <a:gd name="T6" fmla="*/ 0 w 49"/>
              <a:gd name="T7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" h="41">
                <a:moveTo>
                  <a:pt x="0" y="0"/>
                </a:moveTo>
                <a:lnTo>
                  <a:pt x="25" y="41"/>
                </a:lnTo>
                <a:lnTo>
                  <a:pt x="4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59" name="Freeform 111"/>
          <p:cNvSpPr>
            <a:spLocks/>
          </p:cNvSpPr>
          <p:nvPr/>
        </p:nvSpPr>
        <p:spPr bwMode="auto">
          <a:xfrm>
            <a:off x="4241800" y="3465513"/>
            <a:ext cx="93663" cy="66675"/>
          </a:xfrm>
          <a:custGeom>
            <a:avLst/>
            <a:gdLst>
              <a:gd name="T0" fmla="*/ 0 w 49"/>
              <a:gd name="T1" fmla="*/ 0 h 42"/>
              <a:gd name="T2" fmla="*/ 24 w 49"/>
              <a:gd name="T3" fmla="*/ 42 h 42"/>
              <a:gd name="T4" fmla="*/ 49 w 49"/>
              <a:gd name="T5" fmla="*/ 0 h 42"/>
              <a:gd name="T6" fmla="*/ 0 w 49"/>
              <a:gd name="T7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" h="42">
                <a:moveTo>
                  <a:pt x="0" y="0"/>
                </a:moveTo>
                <a:lnTo>
                  <a:pt x="24" y="42"/>
                </a:lnTo>
                <a:lnTo>
                  <a:pt x="4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60" name="Freeform 112"/>
          <p:cNvSpPr>
            <a:spLocks/>
          </p:cNvSpPr>
          <p:nvPr/>
        </p:nvSpPr>
        <p:spPr bwMode="auto">
          <a:xfrm>
            <a:off x="4430713" y="3411538"/>
            <a:ext cx="90487" cy="65087"/>
          </a:xfrm>
          <a:custGeom>
            <a:avLst/>
            <a:gdLst>
              <a:gd name="T0" fmla="*/ 0 w 48"/>
              <a:gd name="T1" fmla="*/ 0 h 41"/>
              <a:gd name="T2" fmla="*/ 24 w 48"/>
              <a:gd name="T3" fmla="*/ 41 h 41"/>
              <a:gd name="T4" fmla="*/ 48 w 48"/>
              <a:gd name="T5" fmla="*/ 0 h 41"/>
              <a:gd name="T6" fmla="*/ 0 w 48"/>
              <a:gd name="T7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8" h="41">
                <a:moveTo>
                  <a:pt x="0" y="0"/>
                </a:moveTo>
                <a:lnTo>
                  <a:pt x="24" y="41"/>
                </a:lnTo>
                <a:lnTo>
                  <a:pt x="4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61" name="Freeform 113"/>
          <p:cNvSpPr>
            <a:spLocks/>
          </p:cNvSpPr>
          <p:nvPr/>
        </p:nvSpPr>
        <p:spPr bwMode="auto">
          <a:xfrm>
            <a:off x="4602163" y="3465513"/>
            <a:ext cx="92075" cy="66675"/>
          </a:xfrm>
          <a:custGeom>
            <a:avLst/>
            <a:gdLst>
              <a:gd name="T0" fmla="*/ 0 w 49"/>
              <a:gd name="T1" fmla="*/ 0 h 42"/>
              <a:gd name="T2" fmla="*/ 25 w 49"/>
              <a:gd name="T3" fmla="*/ 42 h 42"/>
              <a:gd name="T4" fmla="*/ 49 w 49"/>
              <a:gd name="T5" fmla="*/ 0 h 42"/>
              <a:gd name="T6" fmla="*/ 0 w 49"/>
              <a:gd name="T7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" h="42">
                <a:moveTo>
                  <a:pt x="0" y="0"/>
                </a:moveTo>
                <a:lnTo>
                  <a:pt x="25" y="42"/>
                </a:lnTo>
                <a:lnTo>
                  <a:pt x="4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62" name="Freeform 114"/>
          <p:cNvSpPr>
            <a:spLocks/>
          </p:cNvSpPr>
          <p:nvPr/>
        </p:nvSpPr>
        <p:spPr bwMode="auto">
          <a:xfrm>
            <a:off x="4787900" y="3576638"/>
            <a:ext cx="93663" cy="66675"/>
          </a:xfrm>
          <a:custGeom>
            <a:avLst/>
            <a:gdLst>
              <a:gd name="T0" fmla="*/ 0 w 49"/>
              <a:gd name="T1" fmla="*/ 0 h 42"/>
              <a:gd name="T2" fmla="*/ 24 w 49"/>
              <a:gd name="T3" fmla="*/ 42 h 42"/>
              <a:gd name="T4" fmla="*/ 49 w 49"/>
              <a:gd name="T5" fmla="*/ 0 h 42"/>
              <a:gd name="T6" fmla="*/ 0 w 49"/>
              <a:gd name="T7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" h="42">
                <a:moveTo>
                  <a:pt x="0" y="0"/>
                </a:moveTo>
                <a:lnTo>
                  <a:pt x="24" y="42"/>
                </a:lnTo>
                <a:lnTo>
                  <a:pt x="4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63" name="Freeform 115"/>
          <p:cNvSpPr>
            <a:spLocks/>
          </p:cNvSpPr>
          <p:nvPr/>
        </p:nvSpPr>
        <p:spPr bwMode="auto">
          <a:xfrm>
            <a:off x="4959350" y="3830638"/>
            <a:ext cx="93663" cy="65087"/>
          </a:xfrm>
          <a:custGeom>
            <a:avLst/>
            <a:gdLst>
              <a:gd name="T0" fmla="*/ 0 w 48"/>
              <a:gd name="T1" fmla="*/ 0 h 41"/>
              <a:gd name="T2" fmla="*/ 24 w 48"/>
              <a:gd name="T3" fmla="*/ 41 h 41"/>
              <a:gd name="T4" fmla="*/ 48 w 48"/>
              <a:gd name="T5" fmla="*/ 0 h 41"/>
              <a:gd name="T6" fmla="*/ 0 w 48"/>
              <a:gd name="T7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8" h="41">
                <a:moveTo>
                  <a:pt x="0" y="0"/>
                </a:moveTo>
                <a:lnTo>
                  <a:pt x="24" y="41"/>
                </a:lnTo>
                <a:lnTo>
                  <a:pt x="4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64" name="Freeform 116"/>
          <p:cNvSpPr>
            <a:spLocks/>
          </p:cNvSpPr>
          <p:nvPr/>
        </p:nvSpPr>
        <p:spPr bwMode="auto">
          <a:xfrm>
            <a:off x="5145088" y="4381500"/>
            <a:ext cx="93662" cy="66675"/>
          </a:xfrm>
          <a:custGeom>
            <a:avLst/>
            <a:gdLst>
              <a:gd name="T0" fmla="*/ 0 w 49"/>
              <a:gd name="T1" fmla="*/ 0 h 42"/>
              <a:gd name="T2" fmla="*/ 25 w 49"/>
              <a:gd name="T3" fmla="*/ 42 h 42"/>
              <a:gd name="T4" fmla="*/ 49 w 49"/>
              <a:gd name="T5" fmla="*/ 0 h 42"/>
              <a:gd name="T6" fmla="*/ 0 w 49"/>
              <a:gd name="T7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" h="42">
                <a:moveTo>
                  <a:pt x="0" y="0"/>
                </a:moveTo>
                <a:lnTo>
                  <a:pt x="25" y="42"/>
                </a:lnTo>
                <a:lnTo>
                  <a:pt x="4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65" name="Freeform 117"/>
          <p:cNvSpPr>
            <a:spLocks/>
          </p:cNvSpPr>
          <p:nvPr/>
        </p:nvSpPr>
        <p:spPr bwMode="auto">
          <a:xfrm>
            <a:off x="5319713" y="4603750"/>
            <a:ext cx="92075" cy="65088"/>
          </a:xfrm>
          <a:custGeom>
            <a:avLst/>
            <a:gdLst>
              <a:gd name="T0" fmla="*/ 0 w 49"/>
              <a:gd name="T1" fmla="*/ 0 h 41"/>
              <a:gd name="T2" fmla="*/ 24 w 49"/>
              <a:gd name="T3" fmla="*/ 41 h 41"/>
              <a:gd name="T4" fmla="*/ 49 w 49"/>
              <a:gd name="T5" fmla="*/ 0 h 41"/>
              <a:gd name="T6" fmla="*/ 0 w 49"/>
              <a:gd name="T7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" h="41">
                <a:moveTo>
                  <a:pt x="0" y="0"/>
                </a:moveTo>
                <a:lnTo>
                  <a:pt x="24" y="41"/>
                </a:lnTo>
                <a:lnTo>
                  <a:pt x="4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66" name="Freeform 118"/>
          <p:cNvSpPr>
            <a:spLocks/>
          </p:cNvSpPr>
          <p:nvPr/>
        </p:nvSpPr>
        <p:spPr bwMode="auto">
          <a:xfrm>
            <a:off x="5505450" y="4537075"/>
            <a:ext cx="93663" cy="66675"/>
          </a:xfrm>
          <a:custGeom>
            <a:avLst/>
            <a:gdLst>
              <a:gd name="T0" fmla="*/ 0 w 49"/>
              <a:gd name="T1" fmla="*/ 0 h 42"/>
              <a:gd name="T2" fmla="*/ 24 w 49"/>
              <a:gd name="T3" fmla="*/ 42 h 42"/>
              <a:gd name="T4" fmla="*/ 49 w 49"/>
              <a:gd name="T5" fmla="*/ 0 h 42"/>
              <a:gd name="T6" fmla="*/ 0 w 49"/>
              <a:gd name="T7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" h="42">
                <a:moveTo>
                  <a:pt x="0" y="0"/>
                </a:moveTo>
                <a:lnTo>
                  <a:pt x="24" y="42"/>
                </a:lnTo>
                <a:lnTo>
                  <a:pt x="4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67" name="Freeform 119"/>
          <p:cNvSpPr>
            <a:spLocks/>
          </p:cNvSpPr>
          <p:nvPr/>
        </p:nvSpPr>
        <p:spPr bwMode="auto">
          <a:xfrm>
            <a:off x="5675313" y="4316413"/>
            <a:ext cx="95250" cy="65087"/>
          </a:xfrm>
          <a:custGeom>
            <a:avLst/>
            <a:gdLst>
              <a:gd name="T0" fmla="*/ 0 w 49"/>
              <a:gd name="T1" fmla="*/ 0 h 41"/>
              <a:gd name="T2" fmla="*/ 25 w 49"/>
              <a:gd name="T3" fmla="*/ 41 h 41"/>
              <a:gd name="T4" fmla="*/ 49 w 49"/>
              <a:gd name="T5" fmla="*/ 0 h 41"/>
              <a:gd name="T6" fmla="*/ 0 w 49"/>
              <a:gd name="T7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" h="41">
                <a:moveTo>
                  <a:pt x="0" y="0"/>
                </a:moveTo>
                <a:lnTo>
                  <a:pt x="25" y="41"/>
                </a:lnTo>
                <a:lnTo>
                  <a:pt x="4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68" name="Freeform 120"/>
          <p:cNvSpPr>
            <a:spLocks/>
          </p:cNvSpPr>
          <p:nvPr/>
        </p:nvSpPr>
        <p:spPr bwMode="auto">
          <a:xfrm>
            <a:off x="5862638" y="4106863"/>
            <a:ext cx="93662" cy="65087"/>
          </a:xfrm>
          <a:custGeom>
            <a:avLst/>
            <a:gdLst>
              <a:gd name="T0" fmla="*/ 0 w 49"/>
              <a:gd name="T1" fmla="*/ 0 h 41"/>
              <a:gd name="T2" fmla="*/ 25 w 49"/>
              <a:gd name="T3" fmla="*/ 41 h 41"/>
              <a:gd name="T4" fmla="*/ 49 w 49"/>
              <a:gd name="T5" fmla="*/ 0 h 41"/>
              <a:gd name="T6" fmla="*/ 0 w 49"/>
              <a:gd name="T7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" h="41">
                <a:moveTo>
                  <a:pt x="0" y="0"/>
                </a:moveTo>
                <a:lnTo>
                  <a:pt x="25" y="41"/>
                </a:lnTo>
                <a:lnTo>
                  <a:pt x="4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69" name="Freeform 121"/>
          <p:cNvSpPr>
            <a:spLocks/>
          </p:cNvSpPr>
          <p:nvPr/>
        </p:nvSpPr>
        <p:spPr bwMode="auto">
          <a:xfrm>
            <a:off x="6037263" y="3984625"/>
            <a:ext cx="92075" cy="66675"/>
          </a:xfrm>
          <a:custGeom>
            <a:avLst/>
            <a:gdLst>
              <a:gd name="T0" fmla="*/ 0 w 49"/>
              <a:gd name="T1" fmla="*/ 0 h 42"/>
              <a:gd name="T2" fmla="*/ 24 w 49"/>
              <a:gd name="T3" fmla="*/ 42 h 42"/>
              <a:gd name="T4" fmla="*/ 49 w 49"/>
              <a:gd name="T5" fmla="*/ 0 h 42"/>
              <a:gd name="T6" fmla="*/ 0 w 49"/>
              <a:gd name="T7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" h="42">
                <a:moveTo>
                  <a:pt x="0" y="0"/>
                </a:moveTo>
                <a:lnTo>
                  <a:pt x="24" y="42"/>
                </a:lnTo>
                <a:lnTo>
                  <a:pt x="4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70" name="Freeform 122"/>
          <p:cNvSpPr>
            <a:spLocks/>
          </p:cNvSpPr>
          <p:nvPr/>
        </p:nvSpPr>
        <p:spPr bwMode="auto">
          <a:xfrm>
            <a:off x="6221413" y="4129088"/>
            <a:ext cx="95250" cy="65087"/>
          </a:xfrm>
          <a:custGeom>
            <a:avLst/>
            <a:gdLst>
              <a:gd name="T0" fmla="*/ 0 w 49"/>
              <a:gd name="T1" fmla="*/ 0 h 41"/>
              <a:gd name="T2" fmla="*/ 25 w 49"/>
              <a:gd name="T3" fmla="*/ 41 h 41"/>
              <a:gd name="T4" fmla="*/ 49 w 49"/>
              <a:gd name="T5" fmla="*/ 0 h 41"/>
              <a:gd name="T6" fmla="*/ 0 w 49"/>
              <a:gd name="T7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" h="41">
                <a:moveTo>
                  <a:pt x="0" y="0"/>
                </a:moveTo>
                <a:lnTo>
                  <a:pt x="25" y="41"/>
                </a:lnTo>
                <a:lnTo>
                  <a:pt x="4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71" name="Freeform 123"/>
          <p:cNvSpPr>
            <a:spLocks/>
          </p:cNvSpPr>
          <p:nvPr/>
        </p:nvSpPr>
        <p:spPr bwMode="auto">
          <a:xfrm>
            <a:off x="6392863" y="4227513"/>
            <a:ext cx="95250" cy="66675"/>
          </a:xfrm>
          <a:custGeom>
            <a:avLst/>
            <a:gdLst>
              <a:gd name="T0" fmla="*/ 0 w 49"/>
              <a:gd name="T1" fmla="*/ 0 h 42"/>
              <a:gd name="T2" fmla="*/ 25 w 49"/>
              <a:gd name="T3" fmla="*/ 42 h 42"/>
              <a:gd name="T4" fmla="*/ 49 w 49"/>
              <a:gd name="T5" fmla="*/ 0 h 42"/>
              <a:gd name="T6" fmla="*/ 0 w 49"/>
              <a:gd name="T7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" h="42">
                <a:moveTo>
                  <a:pt x="0" y="0"/>
                </a:moveTo>
                <a:lnTo>
                  <a:pt x="25" y="42"/>
                </a:lnTo>
                <a:lnTo>
                  <a:pt x="4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72" name="Freeform 124"/>
          <p:cNvSpPr>
            <a:spLocks/>
          </p:cNvSpPr>
          <p:nvPr/>
        </p:nvSpPr>
        <p:spPr bwMode="auto">
          <a:xfrm>
            <a:off x="6580188" y="4205288"/>
            <a:ext cx="93662" cy="66675"/>
          </a:xfrm>
          <a:custGeom>
            <a:avLst/>
            <a:gdLst>
              <a:gd name="T0" fmla="*/ 0 w 49"/>
              <a:gd name="T1" fmla="*/ 0 h 42"/>
              <a:gd name="T2" fmla="*/ 24 w 49"/>
              <a:gd name="T3" fmla="*/ 42 h 42"/>
              <a:gd name="T4" fmla="*/ 49 w 49"/>
              <a:gd name="T5" fmla="*/ 0 h 42"/>
              <a:gd name="T6" fmla="*/ 0 w 49"/>
              <a:gd name="T7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" h="42">
                <a:moveTo>
                  <a:pt x="0" y="0"/>
                </a:moveTo>
                <a:lnTo>
                  <a:pt x="24" y="42"/>
                </a:lnTo>
                <a:lnTo>
                  <a:pt x="4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73" name="Freeform 125"/>
          <p:cNvSpPr>
            <a:spLocks/>
          </p:cNvSpPr>
          <p:nvPr/>
        </p:nvSpPr>
        <p:spPr bwMode="auto">
          <a:xfrm>
            <a:off x="6750050" y="4249738"/>
            <a:ext cx="93663" cy="66675"/>
          </a:xfrm>
          <a:custGeom>
            <a:avLst/>
            <a:gdLst>
              <a:gd name="T0" fmla="*/ 0 w 49"/>
              <a:gd name="T1" fmla="*/ 0 h 42"/>
              <a:gd name="T2" fmla="*/ 25 w 49"/>
              <a:gd name="T3" fmla="*/ 42 h 42"/>
              <a:gd name="T4" fmla="*/ 49 w 49"/>
              <a:gd name="T5" fmla="*/ 0 h 42"/>
              <a:gd name="T6" fmla="*/ 0 w 49"/>
              <a:gd name="T7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" h="42">
                <a:moveTo>
                  <a:pt x="0" y="0"/>
                </a:moveTo>
                <a:lnTo>
                  <a:pt x="25" y="42"/>
                </a:lnTo>
                <a:lnTo>
                  <a:pt x="4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74" name="Freeform 126"/>
          <p:cNvSpPr>
            <a:spLocks/>
          </p:cNvSpPr>
          <p:nvPr/>
        </p:nvSpPr>
        <p:spPr bwMode="auto">
          <a:xfrm>
            <a:off x="6938963" y="4260850"/>
            <a:ext cx="92075" cy="66675"/>
          </a:xfrm>
          <a:custGeom>
            <a:avLst/>
            <a:gdLst>
              <a:gd name="T0" fmla="*/ 0 w 49"/>
              <a:gd name="T1" fmla="*/ 0 h 42"/>
              <a:gd name="T2" fmla="*/ 25 w 49"/>
              <a:gd name="T3" fmla="*/ 42 h 42"/>
              <a:gd name="T4" fmla="*/ 49 w 49"/>
              <a:gd name="T5" fmla="*/ 0 h 42"/>
              <a:gd name="T6" fmla="*/ 0 w 49"/>
              <a:gd name="T7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" h="42">
                <a:moveTo>
                  <a:pt x="0" y="0"/>
                </a:moveTo>
                <a:lnTo>
                  <a:pt x="25" y="42"/>
                </a:lnTo>
                <a:lnTo>
                  <a:pt x="4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75" name="Freeform 127"/>
          <p:cNvSpPr>
            <a:spLocks/>
          </p:cNvSpPr>
          <p:nvPr/>
        </p:nvSpPr>
        <p:spPr bwMode="auto">
          <a:xfrm>
            <a:off x="7110413" y="4160838"/>
            <a:ext cx="95250" cy="66675"/>
          </a:xfrm>
          <a:custGeom>
            <a:avLst/>
            <a:gdLst>
              <a:gd name="T0" fmla="*/ 0 w 49"/>
              <a:gd name="T1" fmla="*/ 0 h 42"/>
              <a:gd name="T2" fmla="*/ 24 w 49"/>
              <a:gd name="T3" fmla="*/ 42 h 42"/>
              <a:gd name="T4" fmla="*/ 49 w 49"/>
              <a:gd name="T5" fmla="*/ 0 h 42"/>
              <a:gd name="T6" fmla="*/ 0 w 49"/>
              <a:gd name="T7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" h="42">
                <a:moveTo>
                  <a:pt x="0" y="0"/>
                </a:moveTo>
                <a:lnTo>
                  <a:pt x="24" y="42"/>
                </a:lnTo>
                <a:lnTo>
                  <a:pt x="4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76" name="Freeform 128"/>
          <p:cNvSpPr>
            <a:spLocks/>
          </p:cNvSpPr>
          <p:nvPr/>
        </p:nvSpPr>
        <p:spPr bwMode="auto">
          <a:xfrm>
            <a:off x="7297738" y="4194175"/>
            <a:ext cx="92075" cy="66675"/>
          </a:xfrm>
          <a:custGeom>
            <a:avLst/>
            <a:gdLst>
              <a:gd name="T0" fmla="*/ 0 w 48"/>
              <a:gd name="T1" fmla="*/ 0 h 42"/>
              <a:gd name="T2" fmla="*/ 24 w 48"/>
              <a:gd name="T3" fmla="*/ 42 h 42"/>
              <a:gd name="T4" fmla="*/ 48 w 48"/>
              <a:gd name="T5" fmla="*/ 0 h 42"/>
              <a:gd name="T6" fmla="*/ 0 w 48"/>
              <a:gd name="T7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8" h="42">
                <a:moveTo>
                  <a:pt x="0" y="0"/>
                </a:moveTo>
                <a:lnTo>
                  <a:pt x="24" y="42"/>
                </a:lnTo>
                <a:lnTo>
                  <a:pt x="4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77" name="Freeform 129"/>
          <p:cNvSpPr>
            <a:spLocks/>
          </p:cNvSpPr>
          <p:nvPr/>
        </p:nvSpPr>
        <p:spPr bwMode="auto">
          <a:xfrm>
            <a:off x="7467600" y="3962400"/>
            <a:ext cx="93663" cy="66675"/>
          </a:xfrm>
          <a:custGeom>
            <a:avLst/>
            <a:gdLst>
              <a:gd name="T0" fmla="*/ 0 w 49"/>
              <a:gd name="T1" fmla="*/ 0 h 42"/>
              <a:gd name="T2" fmla="*/ 25 w 49"/>
              <a:gd name="T3" fmla="*/ 42 h 42"/>
              <a:gd name="T4" fmla="*/ 49 w 49"/>
              <a:gd name="T5" fmla="*/ 0 h 42"/>
              <a:gd name="T6" fmla="*/ 0 w 49"/>
              <a:gd name="T7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" h="42">
                <a:moveTo>
                  <a:pt x="0" y="0"/>
                </a:moveTo>
                <a:lnTo>
                  <a:pt x="25" y="42"/>
                </a:lnTo>
                <a:lnTo>
                  <a:pt x="4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78" name="Freeform 130"/>
          <p:cNvSpPr>
            <a:spLocks/>
          </p:cNvSpPr>
          <p:nvPr/>
        </p:nvSpPr>
        <p:spPr bwMode="auto">
          <a:xfrm>
            <a:off x="7656513" y="3940175"/>
            <a:ext cx="92075" cy="66675"/>
          </a:xfrm>
          <a:custGeom>
            <a:avLst/>
            <a:gdLst>
              <a:gd name="T0" fmla="*/ 0 w 49"/>
              <a:gd name="T1" fmla="*/ 0 h 42"/>
              <a:gd name="T2" fmla="*/ 24 w 49"/>
              <a:gd name="T3" fmla="*/ 42 h 42"/>
              <a:gd name="T4" fmla="*/ 49 w 49"/>
              <a:gd name="T5" fmla="*/ 0 h 42"/>
              <a:gd name="T6" fmla="*/ 0 w 49"/>
              <a:gd name="T7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9" h="42">
                <a:moveTo>
                  <a:pt x="0" y="0"/>
                </a:moveTo>
                <a:lnTo>
                  <a:pt x="24" y="42"/>
                </a:lnTo>
                <a:lnTo>
                  <a:pt x="4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79" name="Freeform 131"/>
          <p:cNvSpPr>
            <a:spLocks/>
          </p:cNvSpPr>
          <p:nvPr/>
        </p:nvSpPr>
        <p:spPr bwMode="auto">
          <a:xfrm>
            <a:off x="7827963" y="3917950"/>
            <a:ext cx="92075" cy="66675"/>
          </a:xfrm>
          <a:custGeom>
            <a:avLst/>
            <a:gdLst>
              <a:gd name="T0" fmla="*/ 0 w 48"/>
              <a:gd name="T1" fmla="*/ 0 h 42"/>
              <a:gd name="T2" fmla="*/ 24 w 48"/>
              <a:gd name="T3" fmla="*/ 42 h 42"/>
              <a:gd name="T4" fmla="*/ 48 w 48"/>
              <a:gd name="T5" fmla="*/ 0 h 42"/>
              <a:gd name="T6" fmla="*/ 0 w 48"/>
              <a:gd name="T7" fmla="*/ 0 h 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8" h="42">
                <a:moveTo>
                  <a:pt x="0" y="0"/>
                </a:moveTo>
                <a:lnTo>
                  <a:pt x="24" y="42"/>
                </a:lnTo>
                <a:lnTo>
                  <a:pt x="4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80" name="Oval 132"/>
          <p:cNvSpPr>
            <a:spLocks noChangeArrowheads="1"/>
          </p:cNvSpPr>
          <p:nvPr/>
        </p:nvSpPr>
        <p:spPr bwMode="auto">
          <a:xfrm>
            <a:off x="1201738" y="3476625"/>
            <a:ext cx="93662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81" name="Oval 133"/>
          <p:cNvSpPr>
            <a:spLocks noChangeArrowheads="1"/>
          </p:cNvSpPr>
          <p:nvPr/>
        </p:nvSpPr>
        <p:spPr bwMode="auto">
          <a:xfrm>
            <a:off x="1376363" y="3289300"/>
            <a:ext cx="92075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82" name="Oval 134"/>
          <p:cNvSpPr>
            <a:spLocks noChangeArrowheads="1"/>
          </p:cNvSpPr>
          <p:nvPr/>
        </p:nvSpPr>
        <p:spPr bwMode="auto">
          <a:xfrm>
            <a:off x="1562100" y="3389313"/>
            <a:ext cx="93663" cy="65087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83" name="Oval 135"/>
          <p:cNvSpPr>
            <a:spLocks noChangeArrowheads="1"/>
          </p:cNvSpPr>
          <p:nvPr/>
        </p:nvSpPr>
        <p:spPr bwMode="auto">
          <a:xfrm>
            <a:off x="1731963" y="3367088"/>
            <a:ext cx="95250" cy="65087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84" name="Oval 136"/>
          <p:cNvSpPr>
            <a:spLocks noChangeArrowheads="1"/>
          </p:cNvSpPr>
          <p:nvPr/>
        </p:nvSpPr>
        <p:spPr bwMode="auto">
          <a:xfrm>
            <a:off x="1919288" y="3278188"/>
            <a:ext cx="93662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85" name="Oval 137"/>
          <p:cNvSpPr>
            <a:spLocks noChangeArrowheads="1"/>
          </p:cNvSpPr>
          <p:nvPr/>
        </p:nvSpPr>
        <p:spPr bwMode="auto">
          <a:xfrm>
            <a:off x="2093913" y="3244850"/>
            <a:ext cx="92075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86" name="Oval 138"/>
          <p:cNvSpPr>
            <a:spLocks noChangeArrowheads="1"/>
          </p:cNvSpPr>
          <p:nvPr/>
        </p:nvSpPr>
        <p:spPr bwMode="auto">
          <a:xfrm>
            <a:off x="2278063" y="3233738"/>
            <a:ext cx="95250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87" name="Oval 139"/>
          <p:cNvSpPr>
            <a:spLocks noChangeArrowheads="1"/>
          </p:cNvSpPr>
          <p:nvPr/>
        </p:nvSpPr>
        <p:spPr bwMode="auto">
          <a:xfrm>
            <a:off x="2449513" y="3211513"/>
            <a:ext cx="95250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88" name="Oval 140"/>
          <p:cNvSpPr>
            <a:spLocks noChangeArrowheads="1"/>
          </p:cNvSpPr>
          <p:nvPr/>
        </p:nvSpPr>
        <p:spPr bwMode="auto">
          <a:xfrm>
            <a:off x="2636838" y="3189288"/>
            <a:ext cx="93662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89" name="Oval 141"/>
          <p:cNvSpPr>
            <a:spLocks noChangeArrowheads="1"/>
          </p:cNvSpPr>
          <p:nvPr/>
        </p:nvSpPr>
        <p:spPr bwMode="auto">
          <a:xfrm>
            <a:off x="2808288" y="3300413"/>
            <a:ext cx="93662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90" name="Oval 142"/>
          <p:cNvSpPr>
            <a:spLocks noChangeArrowheads="1"/>
          </p:cNvSpPr>
          <p:nvPr/>
        </p:nvSpPr>
        <p:spPr bwMode="auto">
          <a:xfrm>
            <a:off x="2995613" y="3211513"/>
            <a:ext cx="95250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91" name="Oval 143"/>
          <p:cNvSpPr>
            <a:spLocks noChangeArrowheads="1"/>
          </p:cNvSpPr>
          <p:nvPr/>
        </p:nvSpPr>
        <p:spPr bwMode="auto">
          <a:xfrm>
            <a:off x="3167063" y="3179763"/>
            <a:ext cx="95250" cy="65087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92" name="Oval 144"/>
          <p:cNvSpPr>
            <a:spLocks noChangeArrowheads="1"/>
          </p:cNvSpPr>
          <p:nvPr/>
        </p:nvSpPr>
        <p:spPr bwMode="auto">
          <a:xfrm>
            <a:off x="3354388" y="3233738"/>
            <a:ext cx="92075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93" name="Oval 145"/>
          <p:cNvSpPr>
            <a:spLocks noChangeArrowheads="1"/>
          </p:cNvSpPr>
          <p:nvPr/>
        </p:nvSpPr>
        <p:spPr bwMode="auto">
          <a:xfrm>
            <a:off x="3524250" y="3200400"/>
            <a:ext cx="93663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94" name="Oval 146"/>
          <p:cNvSpPr>
            <a:spLocks noChangeArrowheads="1"/>
          </p:cNvSpPr>
          <p:nvPr/>
        </p:nvSpPr>
        <p:spPr bwMode="auto">
          <a:xfrm>
            <a:off x="3884613" y="3079750"/>
            <a:ext cx="92075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95" name="Oval 147"/>
          <p:cNvSpPr>
            <a:spLocks noChangeArrowheads="1"/>
          </p:cNvSpPr>
          <p:nvPr/>
        </p:nvSpPr>
        <p:spPr bwMode="auto">
          <a:xfrm>
            <a:off x="4070350" y="2947988"/>
            <a:ext cx="93663" cy="65087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96" name="Oval 148"/>
          <p:cNvSpPr>
            <a:spLocks noChangeArrowheads="1"/>
          </p:cNvSpPr>
          <p:nvPr/>
        </p:nvSpPr>
        <p:spPr bwMode="auto">
          <a:xfrm>
            <a:off x="4241800" y="2903538"/>
            <a:ext cx="93663" cy="65087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97" name="Oval 149"/>
          <p:cNvSpPr>
            <a:spLocks noChangeArrowheads="1"/>
          </p:cNvSpPr>
          <p:nvPr/>
        </p:nvSpPr>
        <p:spPr bwMode="auto">
          <a:xfrm>
            <a:off x="4430713" y="2892425"/>
            <a:ext cx="90487" cy="65088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98" name="Oval 150"/>
          <p:cNvSpPr>
            <a:spLocks noChangeArrowheads="1"/>
          </p:cNvSpPr>
          <p:nvPr/>
        </p:nvSpPr>
        <p:spPr bwMode="auto">
          <a:xfrm>
            <a:off x="4602163" y="2968625"/>
            <a:ext cx="92075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8999" name="Oval 151"/>
          <p:cNvSpPr>
            <a:spLocks noChangeArrowheads="1"/>
          </p:cNvSpPr>
          <p:nvPr/>
        </p:nvSpPr>
        <p:spPr bwMode="auto">
          <a:xfrm>
            <a:off x="4787900" y="2825750"/>
            <a:ext cx="93663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000" name="Oval 152"/>
          <p:cNvSpPr>
            <a:spLocks noChangeArrowheads="1"/>
          </p:cNvSpPr>
          <p:nvPr/>
        </p:nvSpPr>
        <p:spPr bwMode="auto">
          <a:xfrm>
            <a:off x="4959350" y="2716213"/>
            <a:ext cx="93663" cy="65087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001" name="Oval 153"/>
          <p:cNvSpPr>
            <a:spLocks noChangeArrowheads="1"/>
          </p:cNvSpPr>
          <p:nvPr/>
        </p:nvSpPr>
        <p:spPr bwMode="auto">
          <a:xfrm>
            <a:off x="5145088" y="2571750"/>
            <a:ext cx="93662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002" name="Oval 154"/>
          <p:cNvSpPr>
            <a:spLocks noChangeArrowheads="1"/>
          </p:cNvSpPr>
          <p:nvPr/>
        </p:nvSpPr>
        <p:spPr bwMode="auto">
          <a:xfrm>
            <a:off x="5319713" y="2516188"/>
            <a:ext cx="92075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003" name="Oval 155"/>
          <p:cNvSpPr>
            <a:spLocks noChangeArrowheads="1"/>
          </p:cNvSpPr>
          <p:nvPr/>
        </p:nvSpPr>
        <p:spPr bwMode="auto">
          <a:xfrm>
            <a:off x="5505450" y="2473325"/>
            <a:ext cx="93663" cy="65088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004" name="Oval 156"/>
          <p:cNvSpPr>
            <a:spLocks noChangeArrowheads="1"/>
          </p:cNvSpPr>
          <p:nvPr/>
        </p:nvSpPr>
        <p:spPr bwMode="auto">
          <a:xfrm>
            <a:off x="5675313" y="2273300"/>
            <a:ext cx="95250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005" name="Oval 157"/>
          <p:cNvSpPr>
            <a:spLocks noChangeArrowheads="1"/>
          </p:cNvSpPr>
          <p:nvPr/>
        </p:nvSpPr>
        <p:spPr bwMode="auto">
          <a:xfrm>
            <a:off x="5862638" y="2251075"/>
            <a:ext cx="93662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006" name="Oval 158"/>
          <p:cNvSpPr>
            <a:spLocks noChangeArrowheads="1"/>
          </p:cNvSpPr>
          <p:nvPr/>
        </p:nvSpPr>
        <p:spPr bwMode="auto">
          <a:xfrm>
            <a:off x="6037263" y="2074863"/>
            <a:ext cx="92075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007" name="Oval 159"/>
          <p:cNvSpPr>
            <a:spLocks noChangeArrowheads="1"/>
          </p:cNvSpPr>
          <p:nvPr/>
        </p:nvSpPr>
        <p:spPr bwMode="auto">
          <a:xfrm>
            <a:off x="6221413" y="2019300"/>
            <a:ext cx="95250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008" name="Oval 160"/>
          <p:cNvSpPr>
            <a:spLocks noChangeArrowheads="1"/>
          </p:cNvSpPr>
          <p:nvPr/>
        </p:nvSpPr>
        <p:spPr bwMode="auto">
          <a:xfrm>
            <a:off x="6392863" y="1954213"/>
            <a:ext cx="95250" cy="65087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009" name="Oval 161"/>
          <p:cNvSpPr>
            <a:spLocks noChangeArrowheads="1"/>
          </p:cNvSpPr>
          <p:nvPr/>
        </p:nvSpPr>
        <p:spPr bwMode="auto">
          <a:xfrm>
            <a:off x="6580188" y="1887538"/>
            <a:ext cx="93662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010" name="Oval 162"/>
          <p:cNvSpPr>
            <a:spLocks noChangeArrowheads="1"/>
          </p:cNvSpPr>
          <p:nvPr/>
        </p:nvSpPr>
        <p:spPr bwMode="auto">
          <a:xfrm>
            <a:off x="6750050" y="1865313"/>
            <a:ext cx="93663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011" name="Oval 163"/>
          <p:cNvSpPr>
            <a:spLocks noChangeArrowheads="1"/>
          </p:cNvSpPr>
          <p:nvPr/>
        </p:nvSpPr>
        <p:spPr bwMode="auto">
          <a:xfrm>
            <a:off x="6938963" y="1898650"/>
            <a:ext cx="92075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012" name="Oval 164"/>
          <p:cNvSpPr>
            <a:spLocks noChangeArrowheads="1"/>
          </p:cNvSpPr>
          <p:nvPr/>
        </p:nvSpPr>
        <p:spPr bwMode="auto">
          <a:xfrm>
            <a:off x="7110413" y="1744663"/>
            <a:ext cx="95250" cy="65087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013" name="Oval 165"/>
          <p:cNvSpPr>
            <a:spLocks noChangeArrowheads="1"/>
          </p:cNvSpPr>
          <p:nvPr/>
        </p:nvSpPr>
        <p:spPr bwMode="auto">
          <a:xfrm>
            <a:off x="7297738" y="1677988"/>
            <a:ext cx="92075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014" name="Oval 166"/>
          <p:cNvSpPr>
            <a:spLocks noChangeArrowheads="1"/>
          </p:cNvSpPr>
          <p:nvPr/>
        </p:nvSpPr>
        <p:spPr bwMode="auto">
          <a:xfrm>
            <a:off x="7467600" y="1512888"/>
            <a:ext cx="93663" cy="65087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015" name="Oval 167"/>
          <p:cNvSpPr>
            <a:spLocks noChangeArrowheads="1"/>
          </p:cNvSpPr>
          <p:nvPr/>
        </p:nvSpPr>
        <p:spPr bwMode="auto">
          <a:xfrm>
            <a:off x="7656513" y="1435100"/>
            <a:ext cx="92075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016" name="Oval 168"/>
          <p:cNvSpPr>
            <a:spLocks noChangeArrowheads="1"/>
          </p:cNvSpPr>
          <p:nvPr/>
        </p:nvSpPr>
        <p:spPr bwMode="auto">
          <a:xfrm>
            <a:off x="7827963" y="1346200"/>
            <a:ext cx="92075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017" name="Oval 169"/>
          <p:cNvSpPr>
            <a:spLocks noChangeArrowheads="1"/>
          </p:cNvSpPr>
          <p:nvPr/>
        </p:nvSpPr>
        <p:spPr bwMode="auto">
          <a:xfrm>
            <a:off x="8013700" y="1312863"/>
            <a:ext cx="93663" cy="66675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018" name="Text Box 170"/>
          <p:cNvSpPr txBox="1">
            <a:spLocks noChangeArrowheads="1"/>
          </p:cNvSpPr>
          <p:nvPr/>
        </p:nvSpPr>
        <p:spPr bwMode="auto">
          <a:xfrm>
            <a:off x="2973388" y="1557338"/>
            <a:ext cx="32988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solidFill>
                  <a:srgbClr val="FF3300"/>
                </a:solidFill>
              </a:rPr>
              <a:t>ČESKÁ REPUBLIKA</a:t>
            </a:r>
          </a:p>
        </p:txBody>
      </p:sp>
      <p:sp>
        <p:nvSpPr>
          <p:cNvPr id="719019" name="Text Box 171"/>
          <p:cNvSpPr txBox="1">
            <a:spLocks noChangeArrowheads="1"/>
          </p:cNvSpPr>
          <p:nvPr/>
        </p:nvSpPr>
        <p:spPr bwMode="auto">
          <a:xfrm>
            <a:off x="5491163" y="5013325"/>
            <a:ext cx="3124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solidFill>
                  <a:srgbClr val="006600"/>
                </a:solidFill>
              </a:rPr>
              <a:t>STÁTY BÝVALÉHO SOVĚTSKÉHO SVAZU</a:t>
            </a:r>
          </a:p>
        </p:txBody>
      </p:sp>
      <p:sp>
        <p:nvSpPr>
          <p:cNvPr id="719020" name="Text Box 172"/>
          <p:cNvSpPr txBox="1">
            <a:spLocks noChangeArrowheads="1"/>
          </p:cNvSpPr>
          <p:nvPr/>
        </p:nvSpPr>
        <p:spPr bwMode="auto">
          <a:xfrm>
            <a:off x="304800" y="133350"/>
            <a:ext cx="647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>
                <a:solidFill>
                  <a:srgbClr val="000000"/>
                </a:solidFill>
              </a:rPr>
              <a:t>věk</a:t>
            </a:r>
          </a:p>
        </p:txBody>
      </p:sp>
      <p:sp>
        <p:nvSpPr>
          <p:cNvPr id="719021" name="Text Box 173"/>
          <p:cNvSpPr txBox="1">
            <a:spLocks noChangeArrowheads="1"/>
          </p:cNvSpPr>
          <p:nvPr/>
        </p:nvSpPr>
        <p:spPr bwMode="auto">
          <a:xfrm>
            <a:off x="6754813" y="6515100"/>
            <a:ext cx="217328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>
                <a:solidFill>
                  <a:srgbClr val="000000"/>
                </a:solidFill>
              </a:rPr>
              <a:t>kalendářní roky</a:t>
            </a:r>
          </a:p>
        </p:txBody>
      </p:sp>
    </p:spTree>
    <p:extLst>
      <p:ext uri="{BB962C8B-B14F-4D97-AF65-F5344CB8AC3E}">
        <p14:creationId xmlns:p14="http://schemas.microsoft.com/office/powerpoint/2010/main" val="25870390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874" name="AutoShape 2"/>
          <p:cNvSpPr>
            <a:spLocks noChangeAspect="1" noChangeArrowheads="1" noTextEdit="1"/>
          </p:cNvSpPr>
          <p:nvPr/>
        </p:nvSpPr>
        <p:spPr bwMode="auto">
          <a:xfrm>
            <a:off x="0" y="165100"/>
            <a:ext cx="13044488" cy="639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875" name="Rectangle 3"/>
          <p:cNvSpPr>
            <a:spLocks noChangeArrowheads="1"/>
          </p:cNvSpPr>
          <p:nvPr/>
        </p:nvSpPr>
        <p:spPr bwMode="auto">
          <a:xfrm>
            <a:off x="0" y="165100"/>
            <a:ext cx="12091988" cy="6405563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876" name="Line 4"/>
          <p:cNvSpPr>
            <a:spLocks noChangeShapeType="1"/>
          </p:cNvSpPr>
          <p:nvPr/>
        </p:nvSpPr>
        <p:spPr bwMode="auto">
          <a:xfrm flipV="1">
            <a:off x="1135063" y="804863"/>
            <a:ext cx="0" cy="53387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877" name="Line 5"/>
          <p:cNvSpPr>
            <a:spLocks noChangeShapeType="1"/>
          </p:cNvSpPr>
          <p:nvPr/>
        </p:nvSpPr>
        <p:spPr bwMode="auto">
          <a:xfrm flipH="1">
            <a:off x="982663" y="6143625"/>
            <a:ext cx="152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878" name="Rectangle 6"/>
          <p:cNvSpPr>
            <a:spLocks noChangeArrowheads="1"/>
          </p:cNvSpPr>
          <p:nvPr/>
        </p:nvSpPr>
        <p:spPr bwMode="auto">
          <a:xfrm>
            <a:off x="592138" y="6002338"/>
            <a:ext cx="25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65</a:t>
            </a:r>
          </a:p>
        </p:txBody>
      </p:sp>
      <p:sp>
        <p:nvSpPr>
          <p:cNvPr id="719879" name="Line 7"/>
          <p:cNvSpPr>
            <a:spLocks noChangeShapeType="1"/>
          </p:cNvSpPr>
          <p:nvPr/>
        </p:nvSpPr>
        <p:spPr bwMode="auto">
          <a:xfrm>
            <a:off x="1135063" y="6143625"/>
            <a:ext cx="8689975" cy="1588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880" name="Line 8"/>
          <p:cNvSpPr>
            <a:spLocks noChangeShapeType="1"/>
          </p:cNvSpPr>
          <p:nvPr/>
        </p:nvSpPr>
        <p:spPr bwMode="auto">
          <a:xfrm flipH="1">
            <a:off x="1058863" y="5876925"/>
            <a:ext cx="762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881" name="Line 9"/>
          <p:cNvSpPr>
            <a:spLocks noChangeShapeType="1"/>
          </p:cNvSpPr>
          <p:nvPr/>
        </p:nvSpPr>
        <p:spPr bwMode="auto">
          <a:xfrm flipH="1">
            <a:off x="1058863" y="5610225"/>
            <a:ext cx="762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882" name="Line 10"/>
          <p:cNvSpPr>
            <a:spLocks noChangeShapeType="1"/>
          </p:cNvSpPr>
          <p:nvPr/>
        </p:nvSpPr>
        <p:spPr bwMode="auto">
          <a:xfrm flipH="1">
            <a:off x="1058863" y="5341938"/>
            <a:ext cx="762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883" name="Line 11"/>
          <p:cNvSpPr>
            <a:spLocks noChangeShapeType="1"/>
          </p:cNvSpPr>
          <p:nvPr/>
        </p:nvSpPr>
        <p:spPr bwMode="auto">
          <a:xfrm flipH="1">
            <a:off x="1058863" y="5075238"/>
            <a:ext cx="762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884" name="Line 12"/>
          <p:cNvSpPr>
            <a:spLocks noChangeShapeType="1"/>
          </p:cNvSpPr>
          <p:nvPr/>
        </p:nvSpPr>
        <p:spPr bwMode="auto">
          <a:xfrm flipH="1">
            <a:off x="982663" y="4808538"/>
            <a:ext cx="1524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885" name="Rectangle 13"/>
          <p:cNvSpPr>
            <a:spLocks noChangeArrowheads="1"/>
          </p:cNvSpPr>
          <p:nvPr/>
        </p:nvSpPr>
        <p:spPr bwMode="auto">
          <a:xfrm>
            <a:off x="592138" y="4668838"/>
            <a:ext cx="25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70</a:t>
            </a:r>
          </a:p>
        </p:txBody>
      </p:sp>
      <p:sp>
        <p:nvSpPr>
          <p:cNvPr id="719886" name="Line 14"/>
          <p:cNvSpPr>
            <a:spLocks noChangeShapeType="1"/>
          </p:cNvSpPr>
          <p:nvPr/>
        </p:nvSpPr>
        <p:spPr bwMode="auto">
          <a:xfrm>
            <a:off x="1135063" y="4814888"/>
            <a:ext cx="6950075" cy="1587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887" name="Line 15"/>
          <p:cNvSpPr>
            <a:spLocks noChangeShapeType="1"/>
          </p:cNvSpPr>
          <p:nvPr/>
        </p:nvSpPr>
        <p:spPr bwMode="auto">
          <a:xfrm flipH="1">
            <a:off x="1058863" y="4541838"/>
            <a:ext cx="762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888" name="Line 16"/>
          <p:cNvSpPr>
            <a:spLocks noChangeShapeType="1"/>
          </p:cNvSpPr>
          <p:nvPr/>
        </p:nvSpPr>
        <p:spPr bwMode="auto">
          <a:xfrm flipH="1">
            <a:off x="1058863" y="4275138"/>
            <a:ext cx="762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889" name="Line 17"/>
          <p:cNvSpPr>
            <a:spLocks noChangeShapeType="1"/>
          </p:cNvSpPr>
          <p:nvPr/>
        </p:nvSpPr>
        <p:spPr bwMode="auto">
          <a:xfrm flipH="1">
            <a:off x="1058863" y="4008438"/>
            <a:ext cx="762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890" name="Line 18"/>
          <p:cNvSpPr>
            <a:spLocks noChangeShapeType="1"/>
          </p:cNvSpPr>
          <p:nvPr/>
        </p:nvSpPr>
        <p:spPr bwMode="auto">
          <a:xfrm flipH="1">
            <a:off x="1058863" y="3741738"/>
            <a:ext cx="762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891" name="Line 19"/>
          <p:cNvSpPr>
            <a:spLocks noChangeShapeType="1"/>
          </p:cNvSpPr>
          <p:nvPr/>
        </p:nvSpPr>
        <p:spPr bwMode="auto">
          <a:xfrm flipH="1">
            <a:off x="982663" y="3475038"/>
            <a:ext cx="1524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892" name="Rectangle 20"/>
          <p:cNvSpPr>
            <a:spLocks noChangeArrowheads="1"/>
          </p:cNvSpPr>
          <p:nvPr/>
        </p:nvSpPr>
        <p:spPr bwMode="auto">
          <a:xfrm>
            <a:off x="592138" y="3333750"/>
            <a:ext cx="254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75</a:t>
            </a:r>
          </a:p>
        </p:txBody>
      </p:sp>
      <p:sp>
        <p:nvSpPr>
          <p:cNvPr id="719893" name="Line 21"/>
          <p:cNvSpPr>
            <a:spLocks noChangeShapeType="1"/>
          </p:cNvSpPr>
          <p:nvPr/>
        </p:nvSpPr>
        <p:spPr bwMode="auto">
          <a:xfrm>
            <a:off x="1135063" y="3475038"/>
            <a:ext cx="6943725" cy="1587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894" name="Line 22"/>
          <p:cNvSpPr>
            <a:spLocks noChangeShapeType="1"/>
          </p:cNvSpPr>
          <p:nvPr/>
        </p:nvSpPr>
        <p:spPr bwMode="auto">
          <a:xfrm flipH="1">
            <a:off x="1058863" y="3206750"/>
            <a:ext cx="762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895" name="Line 23"/>
          <p:cNvSpPr>
            <a:spLocks noChangeShapeType="1"/>
          </p:cNvSpPr>
          <p:nvPr/>
        </p:nvSpPr>
        <p:spPr bwMode="auto">
          <a:xfrm flipH="1">
            <a:off x="1058863" y="2940050"/>
            <a:ext cx="762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896" name="Line 24"/>
          <p:cNvSpPr>
            <a:spLocks noChangeShapeType="1"/>
          </p:cNvSpPr>
          <p:nvPr/>
        </p:nvSpPr>
        <p:spPr bwMode="auto">
          <a:xfrm flipH="1">
            <a:off x="1058863" y="2673350"/>
            <a:ext cx="762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897" name="Line 25"/>
          <p:cNvSpPr>
            <a:spLocks noChangeShapeType="1"/>
          </p:cNvSpPr>
          <p:nvPr/>
        </p:nvSpPr>
        <p:spPr bwMode="auto">
          <a:xfrm flipH="1">
            <a:off x="1058863" y="2406650"/>
            <a:ext cx="762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898" name="Line 26"/>
          <p:cNvSpPr>
            <a:spLocks noChangeShapeType="1"/>
          </p:cNvSpPr>
          <p:nvPr/>
        </p:nvSpPr>
        <p:spPr bwMode="auto">
          <a:xfrm flipH="1">
            <a:off x="982663" y="2139950"/>
            <a:ext cx="1524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899" name="Rectangle 27"/>
          <p:cNvSpPr>
            <a:spLocks noChangeArrowheads="1"/>
          </p:cNvSpPr>
          <p:nvPr/>
        </p:nvSpPr>
        <p:spPr bwMode="auto">
          <a:xfrm>
            <a:off x="592138" y="1998663"/>
            <a:ext cx="25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80</a:t>
            </a:r>
          </a:p>
        </p:txBody>
      </p:sp>
      <p:sp>
        <p:nvSpPr>
          <p:cNvPr id="719900" name="Line 28"/>
          <p:cNvSpPr>
            <a:spLocks noChangeShapeType="1"/>
          </p:cNvSpPr>
          <p:nvPr/>
        </p:nvSpPr>
        <p:spPr bwMode="auto">
          <a:xfrm>
            <a:off x="1135063" y="2139950"/>
            <a:ext cx="6937375" cy="1588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01" name="Line 29"/>
          <p:cNvSpPr>
            <a:spLocks noChangeShapeType="1"/>
          </p:cNvSpPr>
          <p:nvPr/>
        </p:nvSpPr>
        <p:spPr bwMode="auto">
          <a:xfrm flipH="1">
            <a:off x="1058863" y="1873250"/>
            <a:ext cx="762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02" name="Line 30"/>
          <p:cNvSpPr>
            <a:spLocks noChangeShapeType="1"/>
          </p:cNvSpPr>
          <p:nvPr/>
        </p:nvSpPr>
        <p:spPr bwMode="auto">
          <a:xfrm flipH="1">
            <a:off x="1058863" y="1606550"/>
            <a:ext cx="762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03" name="Line 31"/>
          <p:cNvSpPr>
            <a:spLocks noChangeShapeType="1"/>
          </p:cNvSpPr>
          <p:nvPr/>
        </p:nvSpPr>
        <p:spPr bwMode="auto">
          <a:xfrm flipH="1">
            <a:off x="1058863" y="1339850"/>
            <a:ext cx="762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04" name="Line 32"/>
          <p:cNvSpPr>
            <a:spLocks noChangeShapeType="1"/>
          </p:cNvSpPr>
          <p:nvPr/>
        </p:nvSpPr>
        <p:spPr bwMode="auto">
          <a:xfrm flipH="1">
            <a:off x="1058863" y="1073150"/>
            <a:ext cx="76200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05" name="Line 33"/>
          <p:cNvSpPr>
            <a:spLocks noChangeShapeType="1"/>
          </p:cNvSpPr>
          <p:nvPr/>
        </p:nvSpPr>
        <p:spPr bwMode="auto">
          <a:xfrm flipH="1">
            <a:off x="982663" y="804863"/>
            <a:ext cx="152400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06" name="Rectangle 34"/>
          <p:cNvSpPr>
            <a:spLocks noChangeArrowheads="1"/>
          </p:cNvSpPr>
          <p:nvPr/>
        </p:nvSpPr>
        <p:spPr bwMode="auto">
          <a:xfrm>
            <a:off x="592138" y="665163"/>
            <a:ext cx="25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85</a:t>
            </a:r>
          </a:p>
        </p:txBody>
      </p:sp>
      <p:sp>
        <p:nvSpPr>
          <p:cNvPr id="719907" name="Line 35"/>
          <p:cNvSpPr>
            <a:spLocks noChangeShapeType="1"/>
          </p:cNvSpPr>
          <p:nvPr/>
        </p:nvSpPr>
        <p:spPr bwMode="auto">
          <a:xfrm flipV="1">
            <a:off x="1135063" y="800100"/>
            <a:ext cx="6956425" cy="4763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08" name="Line 36"/>
          <p:cNvSpPr>
            <a:spLocks noChangeShapeType="1"/>
          </p:cNvSpPr>
          <p:nvPr/>
        </p:nvSpPr>
        <p:spPr bwMode="auto">
          <a:xfrm>
            <a:off x="1135063" y="6143625"/>
            <a:ext cx="6943725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09" name="Line 37"/>
          <p:cNvSpPr>
            <a:spLocks noChangeShapeType="1"/>
          </p:cNvSpPr>
          <p:nvPr/>
        </p:nvSpPr>
        <p:spPr bwMode="auto">
          <a:xfrm>
            <a:off x="1135063" y="6143625"/>
            <a:ext cx="0" cy="1063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10" name="Rectangle 38"/>
          <p:cNvSpPr>
            <a:spLocks noChangeArrowheads="1"/>
          </p:cNvSpPr>
          <p:nvPr/>
        </p:nvSpPr>
        <p:spPr bwMode="auto">
          <a:xfrm>
            <a:off x="903288" y="6283325"/>
            <a:ext cx="508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1970</a:t>
            </a:r>
          </a:p>
        </p:txBody>
      </p:sp>
      <p:sp>
        <p:nvSpPr>
          <p:cNvPr id="719911" name="Line 39"/>
          <p:cNvSpPr>
            <a:spLocks noChangeShapeType="1"/>
          </p:cNvSpPr>
          <p:nvPr/>
        </p:nvSpPr>
        <p:spPr bwMode="auto">
          <a:xfrm>
            <a:off x="1314450" y="6143625"/>
            <a:ext cx="1588" cy="523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12" name="Line 40"/>
          <p:cNvSpPr>
            <a:spLocks noChangeShapeType="1"/>
          </p:cNvSpPr>
          <p:nvPr/>
        </p:nvSpPr>
        <p:spPr bwMode="auto">
          <a:xfrm>
            <a:off x="1481138" y="6143625"/>
            <a:ext cx="3175" cy="523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13" name="Line 41"/>
          <p:cNvSpPr>
            <a:spLocks noChangeShapeType="1"/>
          </p:cNvSpPr>
          <p:nvPr/>
        </p:nvSpPr>
        <p:spPr bwMode="auto">
          <a:xfrm>
            <a:off x="1662113" y="6143625"/>
            <a:ext cx="1587" cy="523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14" name="Line 42"/>
          <p:cNvSpPr>
            <a:spLocks noChangeShapeType="1"/>
          </p:cNvSpPr>
          <p:nvPr/>
        </p:nvSpPr>
        <p:spPr bwMode="auto">
          <a:xfrm>
            <a:off x="1828800" y="6143625"/>
            <a:ext cx="1588" cy="523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15" name="Line 43"/>
          <p:cNvSpPr>
            <a:spLocks noChangeShapeType="1"/>
          </p:cNvSpPr>
          <p:nvPr/>
        </p:nvSpPr>
        <p:spPr bwMode="auto">
          <a:xfrm>
            <a:off x="2011363" y="6143625"/>
            <a:ext cx="0" cy="523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16" name="Line 44"/>
          <p:cNvSpPr>
            <a:spLocks noChangeShapeType="1"/>
          </p:cNvSpPr>
          <p:nvPr/>
        </p:nvSpPr>
        <p:spPr bwMode="auto">
          <a:xfrm>
            <a:off x="2176463" y="6143625"/>
            <a:ext cx="1587" cy="523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17" name="Line 45"/>
          <p:cNvSpPr>
            <a:spLocks noChangeShapeType="1"/>
          </p:cNvSpPr>
          <p:nvPr/>
        </p:nvSpPr>
        <p:spPr bwMode="auto">
          <a:xfrm>
            <a:off x="2357438" y="6143625"/>
            <a:ext cx="3175" cy="523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18" name="Line 46"/>
          <p:cNvSpPr>
            <a:spLocks noChangeShapeType="1"/>
          </p:cNvSpPr>
          <p:nvPr/>
        </p:nvSpPr>
        <p:spPr bwMode="auto">
          <a:xfrm>
            <a:off x="2525713" y="6143625"/>
            <a:ext cx="0" cy="523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19" name="Line 47"/>
          <p:cNvSpPr>
            <a:spLocks noChangeShapeType="1"/>
          </p:cNvSpPr>
          <p:nvPr/>
        </p:nvSpPr>
        <p:spPr bwMode="auto">
          <a:xfrm>
            <a:off x="2705100" y="6143625"/>
            <a:ext cx="1588" cy="523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20" name="Line 48"/>
          <p:cNvSpPr>
            <a:spLocks noChangeShapeType="1"/>
          </p:cNvSpPr>
          <p:nvPr/>
        </p:nvSpPr>
        <p:spPr bwMode="auto">
          <a:xfrm>
            <a:off x="2871788" y="6143625"/>
            <a:ext cx="3175" cy="1063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21" name="Rectangle 49"/>
          <p:cNvSpPr>
            <a:spLocks noChangeArrowheads="1"/>
          </p:cNvSpPr>
          <p:nvPr/>
        </p:nvSpPr>
        <p:spPr bwMode="auto">
          <a:xfrm>
            <a:off x="2641600" y="6283325"/>
            <a:ext cx="508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1980</a:t>
            </a:r>
          </a:p>
        </p:txBody>
      </p:sp>
      <p:sp>
        <p:nvSpPr>
          <p:cNvPr id="719922" name="Line 50"/>
          <p:cNvSpPr>
            <a:spLocks noChangeShapeType="1"/>
          </p:cNvSpPr>
          <p:nvPr/>
        </p:nvSpPr>
        <p:spPr bwMode="auto">
          <a:xfrm flipV="1">
            <a:off x="2871788" y="804863"/>
            <a:ext cx="3175" cy="5338762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23" name="Line 51"/>
          <p:cNvSpPr>
            <a:spLocks noChangeShapeType="1"/>
          </p:cNvSpPr>
          <p:nvPr/>
        </p:nvSpPr>
        <p:spPr bwMode="auto">
          <a:xfrm>
            <a:off x="3052763" y="6143625"/>
            <a:ext cx="1587" cy="523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24" name="Line 52"/>
          <p:cNvSpPr>
            <a:spLocks noChangeShapeType="1"/>
          </p:cNvSpPr>
          <p:nvPr/>
        </p:nvSpPr>
        <p:spPr bwMode="auto">
          <a:xfrm>
            <a:off x="3219450" y="6143625"/>
            <a:ext cx="1588" cy="523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25" name="Line 53"/>
          <p:cNvSpPr>
            <a:spLocks noChangeShapeType="1"/>
          </p:cNvSpPr>
          <p:nvPr/>
        </p:nvSpPr>
        <p:spPr bwMode="auto">
          <a:xfrm>
            <a:off x="3402013" y="6143625"/>
            <a:ext cx="0" cy="523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26" name="Line 54"/>
          <p:cNvSpPr>
            <a:spLocks noChangeShapeType="1"/>
          </p:cNvSpPr>
          <p:nvPr/>
        </p:nvSpPr>
        <p:spPr bwMode="auto">
          <a:xfrm>
            <a:off x="3567113" y="6143625"/>
            <a:ext cx="1587" cy="523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27" name="Line 55"/>
          <p:cNvSpPr>
            <a:spLocks noChangeShapeType="1"/>
          </p:cNvSpPr>
          <p:nvPr/>
        </p:nvSpPr>
        <p:spPr bwMode="auto">
          <a:xfrm>
            <a:off x="3748088" y="6143625"/>
            <a:ext cx="3175" cy="523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28" name="Line 56"/>
          <p:cNvSpPr>
            <a:spLocks noChangeShapeType="1"/>
          </p:cNvSpPr>
          <p:nvPr/>
        </p:nvSpPr>
        <p:spPr bwMode="auto">
          <a:xfrm>
            <a:off x="3916363" y="6143625"/>
            <a:ext cx="0" cy="523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29" name="Line 57"/>
          <p:cNvSpPr>
            <a:spLocks noChangeShapeType="1"/>
          </p:cNvSpPr>
          <p:nvPr/>
        </p:nvSpPr>
        <p:spPr bwMode="auto">
          <a:xfrm>
            <a:off x="4095750" y="6143625"/>
            <a:ext cx="1588" cy="523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30" name="Line 58"/>
          <p:cNvSpPr>
            <a:spLocks noChangeShapeType="1"/>
          </p:cNvSpPr>
          <p:nvPr/>
        </p:nvSpPr>
        <p:spPr bwMode="auto">
          <a:xfrm>
            <a:off x="4262438" y="6143625"/>
            <a:ext cx="3175" cy="523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31" name="Line 59"/>
          <p:cNvSpPr>
            <a:spLocks noChangeShapeType="1"/>
          </p:cNvSpPr>
          <p:nvPr/>
        </p:nvSpPr>
        <p:spPr bwMode="auto">
          <a:xfrm>
            <a:off x="4443413" y="6143625"/>
            <a:ext cx="1587" cy="523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32" name="Line 60"/>
          <p:cNvSpPr>
            <a:spLocks noChangeShapeType="1"/>
          </p:cNvSpPr>
          <p:nvPr/>
        </p:nvSpPr>
        <p:spPr bwMode="auto">
          <a:xfrm>
            <a:off x="4610100" y="6143625"/>
            <a:ext cx="1588" cy="1063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33" name="Rectangle 61"/>
          <p:cNvSpPr>
            <a:spLocks noChangeArrowheads="1"/>
          </p:cNvSpPr>
          <p:nvPr/>
        </p:nvSpPr>
        <p:spPr bwMode="auto">
          <a:xfrm>
            <a:off x="4379913" y="6283325"/>
            <a:ext cx="508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1990</a:t>
            </a:r>
          </a:p>
        </p:txBody>
      </p:sp>
      <p:sp>
        <p:nvSpPr>
          <p:cNvPr id="719934" name="Line 62"/>
          <p:cNvSpPr>
            <a:spLocks noChangeShapeType="1"/>
          </p:cNvSpPr>
          <p:nvPr/>
        </p:nvSpPr>
        <p:spPr bwMode="auto">
          <a:xfrm flipV="1">
            <a:off x="4610100" y="804863"/>
            <a:ext cx="1588" cy="5338762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35" name="Line 63"/>
          <p:cNvSpPr>
            <a:spLocks noChangeShapeType="1"/>
          </p:cNvSpPr>
          <p:nvPr/>
        </p:nvSpPr>
        <p:spPr bwMode="auto">
          <a:xfrm>
            <a:off x="4792663" y="6143625"/>
            <a:ext cx="0" cy="523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36" name="Line 64"/>
          <p:cNvSpPr>
            <a:spLocks noChangeShapeType="1"/>
          </p:cNvSpPr>
          <p:nvPr/>
        </p:nvSpPr>
        <p:spPr bwMode="auto">
          <a:xfrm>
            <a:off x="4957763" y="6143625"/>
            <a:ext cx="1587" cy="523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37" name="Line 65"/>
          <p:cNvSpPr>
            <a:spLocks noChangeShapeType="1"/>
          </p:cNvSpPr>
          <p:nvPr/>
        </p:nvSpPr>
        <p:spPr bwMode="auto">
          <a:xfrm>
            <a:off x="5138738" y="6143625"/>
            <a:ext cx="3175" cy="523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38" name="Line 66"/>
          <p:cNvSpPr>
            <a:spLocks noChangeShapeType="1"/>
          </p:cNvSpPr>
          <p:nvPr/>
        </p:nvSpPr>
        <p:spPr bwMode="auto">
          <a:xfrm>
            <a:off x="5307013" y="6143625"/>
            <a:ext cx="0" cy="523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39" name="Line 67"/>
          <p:cNvSpPr>
            <a:spLocks noChangeShapeType="1"/>
          </p:cNvSpPr>
          <p:nvPr/>
        </p:nvSpPr>
        <p:spPr bwMode="auto">
          <a:xfrm>
            <a:off x="5486400" y="6143625"/>
            <a:ext cx="1588" cy="523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40" name="Line 68"/>
          <p:cNvSpPr>
            <a:spLocks noChangeShapeType="1"/>
          </p:cNvSpPr>
          <p:nvPr/>
        </p:nvSpPr>
        <p:spPr bwMode="auto">
          <a:xfrm>
            <a:off x="5653088" y="6143625"/>
            <a:ext cx="3175" cy="523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41" name="Line 69"/>
          <p:cNvSpPr>
            <a:spLocks noChangeShapeType="1"/>
          </p:cNvSpPr>
          <p:nvPr/>
        </p:nvSpPr>
        <p:spPr bwMode="auto">
          <a:xfrm>
            <a:off x="5834063" y="6143625"/>
            <a:ext cx="1587" cy="523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42" name="Line 70"/>
          <p:cNvSpPr>
            <a:spLocks noChangeShapeType="1"/>
          </p:cNvSpPr>
          <p:nvPr/>
        </p:nvSpPr>
        <p:spPr bwMode="auto">
          <a:xfrm>
            <a:off x="6000750" y="6143625"/>
            <a:ext cx="1588" cy="523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43" name="Line 71"/>
          <p:cNvSpPr>
            <a:spLocks noChangeShapeType="1"/>
          </p:cNvSpPr>
          <p:nvPr/>
        </p:nvSpPr>
        <p:spPr bwMode="auto">
          <a:xfrm>
            <a:off x="6183313" y="6143625"/>
            <a:ext cx="0" cy="523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44" name="Line 72"/>
          <p:cNvSpPr>
            <a:spLocks noChangeShapeType="1"/>
          </p:cNvSpPr>
          <p:nvPr/>
        </p:nvSpPr>
        <p:spPr bwMode="auto">
          <a:xfrm>
            <a:off x="6348413" y="6143625"/>
            <a:ext cx="1587" cy="1063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45" name="Rectangle 73"/>
          <p:cNvSpPr>
            <a:spLocks noChangeArrowheads="1"/>
          </p:cNvSpPr>
          <p:nvPr/>
        </p:nvSpPr>
        <p:spPr bwMode="auto">
          <a:xfrm>
            <a:off x="6119813" y="6283325"/>
            <a:ext cx="508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2000</a:t>
            </a:r>
          </a:p>
        </p:txBody>
      </p:sp>
      <p:sp>
        <p:nvSpPr>
          <p:cNvPr id="719946" name="Line 74"/>
          <p:cNvSpPr>
            <a:spLocks noChangeShapeType="1"/>
          </p:cNvSpPr>
          <p:nvPr/>
        </p:nvSpPr>
        <p:spPr bwMode="auto">
          <a:xfrm flipV="1">
            <a:off x="6348413" y="804863"/>
            <a:ext cx="1587" cy="5338762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47" name="Line 75"/>
          <p:cNvSpPr>
            <a:spLocks noChangeShapeType="1"/>
          </p:cNvSpPr>
          <p:nvPr/>
        </p:nvSpPr>
        <p:spPr bwMode="auto">
          <a:xfrm>
            <a:off x="6529388" y="6143625"/>
            <a:ext cx="3175" cy="523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48" name="Line 76"/>
          <p:cNvSpPr>
            <a:spLocks noChangeShapeType="1"/>
          </p:cNvSpPr>
          <p:nvPr/>
        </p:nvSpPr>
        <p:spPr bwMode="auto">
          <a:xfrm>
            <a:off x="6697663" y="6143625"/>
            <a:ext cx="0" cy="523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49" name="Line 77"/>
          <p:cNvSpPr>
            <a:spLocks noChangeShapeType="1"/>
          </p:cNvSpPr>
          <p:nvPr/>
        </p:nvSpPr>
        <p:spPr bwMode="auto">
          <a:xfrm>
            <a:off x="6877050" y="6143625"/>
            <a:ext cx="1588" cy="523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50" name="Line 78"/>
          <p:cNvSpPr>
            <a:spLocks noChangeShapeType="1"/>
          </p:cNvSpPr>
          <p:nvPr/>
        </p:nvSpPr>
        <p:spPr bwMode="auto">
          <a:xfrm>
            <a:off x="7043738" y="6143625"/>
            <a:ext cx="3175" cy="523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51" name="Line 79"/>
          <p:cNvSpPr>
            <a:spLocks noChangeShapeType="1"/>
          </p:cNvSpPr>
          <p:nvPr/>
        </p:nvSpPr>
        <p:spPr bwMode="auto">
          <a:xfrm>
            <a:off x="7224713" y="6143625"/>
            <a:ext cx="1587" cy="523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52" name="Line 80"/>
          <p:cNvSpPr>
            <a:spLocks noChangeShapeType="1"/>
          </p:cNvSpPr>
          <p:nvPr/>
        </p:nvSpPr>
        <p:spPr bwMode="auto">
          <a:xfrm>
            <a:off x="7391400" y="6143625"/>
            <a:ext cx="1588" cy="523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53" name="Line 81"/>
          <p:cNvSpPr>
            <a:spLocks noChangeShapeType="1"/>
          </p:cNvSpPr>
          <p:nvPr/>
        </p:nvSpPr>
        <p:spPr bwMode="auto">
          <a:xfrm>
            <a:off x="7573963" y="6143625"/>
            <a:ext cx="0" cy="523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54" name="Line 82"/>
          <p:cNvSpPr>
            <a:spLocks noChangeShapeType="1"/>
          </p:cNvSpPr>
          <p:nvPr/>
        </p:nvSpPr>
        <p:spPr bwMode="auto">
          <a:xfrm>
            <a:off x="7739063" y="6143625"/>
            <a:ext cx="1587" cy="523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55" name="Line 83"/>
          <p:cNvSpPr>
            <a:spLocks noChangeShapeType="1"/>
          </p:cNvSpPr>
          <p:nvPr/>
        </p:nvSpPr>
        <p:spPr bwMode="auto">
          <a:xfrm>
            <a:off x="7920038" y="6143625"/>
            <a:ext cx="3175" cy="523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56" name="Line 84"/>
          <p:cNvSpPr>
            <a:spLocks noChangeShapeType="1"/>
          </p:cNvSpPr>
          <p:nvPr/>
        </p:nvSpPr>
        <p:spPr bwMode="auto">
          <a:xfrm>
            <a:off x="8088313" y="6143625"/>
            <a:ext cx="0" cy="10636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57" name="Rectangle 85"/>
          <p:cNvSpPr>
            <a:spLocks noChangeArrowheads="1"/>
          </p:cNvSpPr>
          <p:nvPr/>
        </p:nvSpPr>
        <p:spPr bwMode="auto">
          <a:xfrm>
            <a:off x="7856538" y="6283325"/>
            <a:ext cx="508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2010</a:t>
            </a:r>
          </a:p>
        </p:txBody>
      </p:sp>
      <p:sp>
        <p:nvSpPr>
          <p:cNvPr id="719958" name="Line 86"/>
          <p:cNvSpPr>
            <a:spLocks noChangeShapeType="1"/>
          </p:cNvSpPr>
          <p:nvPr/>
        </p:nvSpPr>
        <p:spPr bwMode="auto">
          <a:xfrm flipV="1">
            <a:off x="8088313" y="804863"/>
            <a:ext cx="0" cy="5338762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59" name="Freeform 87"/>
          <p:cNvSpPr>
            <a:spLocks/>
          </p:cNvSpPr>
          <p:nvPr/>
        </p:nvSpPr>
        <p:spPr bwMode="auto">
          <a:xfrm>
            <a:off x="3748088" y="2332038"/>
            <a:ext cx="3990975" cy="1889125"/>
          </a:xfrm>
          <a:custGeom>
            <a:avLst/>
            <a:gdLst>
              <a:gd name="T0" fmla="*/ 0 w 264"/>
              <a:gd name="T1" fmla="*/ 177 h 177"/>
              <a:gd name="T2" fmla="*/ 11 w 264"/>
              <a:gd name="T3" fmla="*/ 167 h 177"/>
              <a:gd name="T4" fmla="*/ 23 w 264"/>
              <a:gd name="T5" fmla="*/ 171 h 177"/>
              <a:gd name="T6" fmla="*/ 34 w 264"/>
              <a:gd name="T7" fmla="*/ 155 h 177"/>
              <a:gd name="T8" fmla="*/ 46 w 264"/>
              <a:gd name="T9" fmla="*/ 143 h 177"/>
              <a:gd name="T10" fmla="*/ 57 w 264"/>
              <a:gd name="T11" fmla="*/ 132 h 177"/>
              <a:gd name="T12" fmla="*/ 69 w 264"/>
              <a:gd name="T13" fmla="*/ 142 h 177"/>
              <a:gd name="T14" fmla="*/ 80 w 264"/>
              <a:gd name="T15" fmla="*/ 139 h 177"/>
              <a:gd name="T16" fmla="*/ 92 w 264"/>
              <a:gd name="T17" fmla="*/ 143 h 177"/>
              <a:gd name="T18" fmla="*/ 103 w 264"/>
              <a:gd name="T19" fmla="*/ 131 h 177"/>
              <a:gd name="T20" fmla="*/ 115 w 264"/>
              <a:gd name="T21" fmla="*/ 112 h 177"/>
              <a:gd name="T22" fmla="*/ 126 w 264"/>
              <a:gd name="T23" fmla="*/ 101 h 177"/>
              <a:gd name="T24" fmla="*/ 138 w 264"/>
              <a:gd name="T25" fmla="*/ 101 h 177"/>
              <a:gd name="T26" fmla="*/ 149 w 264"/>
              <a:gd name="T27" fmla="*/ 99 h 177"/>
              <a:gd name="T28" fmla="*/ 161 w 264"/>
              <a:gd name="T29" fmla="*/ 89 h 177"/>
              <a:gd name="T30" fmla="*/ 172 w 264"/>
              <a:gd name="T31" fmla="*/ 75 h 177"/>
              <a:gd name="T32" fmla="*/ 184 w 264"/>
              <a:gd name="T33" fmla="*/ 70 h 177"/>
              <a:gd name="T34" fmla="*/ 195 w 264"/>
              <a:gd name="T35" fmla="*/ 64 h 177"/>
              <a:gd name="T36" fmla="*/ 207 w 264"/>
              <a:gd name="T37" fmla="*/ 69 h 177"/>
              <a:gd name="T38" fmla="*/ 218 w 264"/>
              <a:gd name="T39" fmla="*/ 49 h 177"/>
              <a:gd name="T40" fmla="*/ 230 w 264"/>
              <a:gd name="T41" fmla="*/ 42 h 177"/>
              <a:gd name="T42" fmla="*/ 241 w 264"/>
              <a:gd name="T43" fmla="*/ 23 h 177"/>
              <a:gd name="T44" fmla="*/ 253 w 264"/>
              <a:gd name="T45" fmla="*/ 19 h 177"/>
              <a:gd name="T46" fmla="*/ 264 w 264"/>
              <a:gd name="T47" fmla="*/ 0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64" h="177">
                <a:moveTo>
                  <a:pt x="0" y="177"/>
                </a:moveTo>
                <a:lnTo>
                  <a:pt x="11" y="167"/>
                </a:lnTo>
                <a:lnTo>
                  <a:pt x="23" y="171"/>
                </a:lnTo>
                <a:lnTo>
                  <a:pt x="34" y="155"/>
                </a:lnTo>
                <a:lnTo>
                  <a:pt x="46" y="143"/>
                </a:lnTo>
                <a:lnTo>
                  <a:pt x="57" y="132"/>
                </a:lnTo>
                <a:lnTo>
                  <a:pt x="69" y="142"/>
                </a:lnTo>
                <a:lnTo>
                  <a:pt x="80" y="139"/>
                </a:lnTo>
                <a:lnTo>
                  <a:pt x="92" y="143"/>
                </a:lnTo>
                <a:lnTo>
                  <a:pt x="103" y="131"/>
                </a:lnTo>
                <a:lnTo>
                  <a:pt x="115" y="112"/>
                </a:lnTo>
                <a:lnTo>
                  <a:pt x="126" y="101"/>
                </a:lnTo>
                <a:lnTo>
                  <a:pt x="138" y="101"/>
                </a:lnTo>
                <a:lnTo>
                  <a:pt x="149" y="99"/>
                </a:lnTo>
                <a:lnTo>
                  <a:pt x="161" y="89"/>
                </a:lnTo>
                <a:lnTo>
                  <a:pt x="172" y="75"/>
                </a:lnTo>
                <a:lnTo>
                  <a:pt x="184" y="70"/>
                </a:lnTo>
                <a:lnTo>
                  <a:pt x="195" y="64"/>
                </a:lnTo>
                <a:lnTo>
                  <a:pt x="207" y="69"/>
                </a:lnTo>
                <a:lnTo>
                  <a:pt x="218" y="49"/>
                </a:lnTo>
                <a:lnTo>
                  <a:pt x="230" y="42"/>
                </a:lnTo>
                <a:lnTo>
                  <a:pt x="241" y="23"/>
                </a:lnTo>
                <a:lnTo>
                  <a:pt x="253" y="19"/>
                </a:lnTo>
                <a:lnTo>
                  <a:pt x="264" y="0"/>
                </a:lnTo>
              </a:path>
            </a:pathLst>
          </a:custGeom>
          <a:noFill/>
          <a:ln w="1587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60" name="Freeform 88"/>
          <p:cNvSpPr>
            <a:spLocks/>
          </p:cNvSpPr>
          <p:nvPr/>
        </p:nvSpPr>
        <p:spPr bwMode="auto">
          <a:xfrm>
            <a:off x="2871788" y="3644900"/>
            <a:ext cx="4352925" cy="1025525"/>
          </a:xfrm>
          <a:custGeom>
            <a:avLst/>
            <a:gdLst>
              <a:gd name="T0" fmla="*/ 0 w 288"/>
              <a:gd name="T1" fmla="*/ 96 h 96"/>
              <a:gd name="T2" fmla="*/ 23 w 288"/>
              <a:gd name="T3" fmla="*/ 87 h 96"/>
              <a:gd name="T4" fmla="*/ 46 w 288"/>
              <a:gd name="T5" fmla="*/ 88 h 96"/>
              <a:gd name="T6" fmla="*/ 58 w 288"/>
              <a:gd name="T7" fmla="*/ 88 h 96"/>
              <a:gd name="T8" fmla="*/ 69 w 288"/>
              <a:gd name="T9" fmla="*/ 86 h 96"/>
              <a:gd name="T10" fmla="*/ 81 w 288"/>
              <a:gd name="T11" fmla="*/ 51 h 96"/>
              <a:gd name="T12" fmla="*/ 92 w 288"/>
              <a:gd name="T13" fmla="*/ 55 h 96"/>
              <a:gd name="T14" fmla="*/ 104 w 288"/>
              <a:gd name="T15" fmla="*/ 80 h 96"/>
              <a:gd name="T16" fmla="*/ 115 w 288"/>
              <a:gd name="T17" fmla="*/ 81 h 96"/>
              <a:gd name="T18" fmla="*/ 127 w 288"/>
              <a:gd name="T19" fmla="*/ 83 h 96"/>
              <a:gd name="T20" fmla="*/ 138 w 288"/>
              <a:gd name="T21" fmla="*/ 57 h 96"/>
              <a:gd name="T22" fmla="*/ 150 w 288"/>
              <a:gd name="T23" fmla="*/ 43 h 96"/>
              <a:gd name="T24" fmla="*/ 161 w 288"/>
              <a:gd name="T25" fmla="*/ 46 h 96"/>
              <a:gd name="T26" fmla="*/ 173 w 288"/>
              <a:gd name="T27" fmla="*/ 48 h 96"/>
              <a:gd name="T28" fmla="*/ 184 w 288"/>
              <a:gd name="T29" fmla="*/ 34 h 96"/>
              <a:gd name="T30" fmla="*/ 196 w 288"/>
              <a:gd name="T31" fmla="*/ 35 h 96"/>
              <a:gd name="T32" fmla="*/ 207 w 288"/>
              <a:gd name="T33" fmla="*/ 39 h 96"/>
              <a:gd name="T34" fmla="*/ 219 w 288"/>
              <a:gd name="T35" fmla="*/ 28 h 96"/>
              <a:gd name="T36" fmla="*/ 230 w 288"/>
              <a:gd name="T37" fmla="*/ 23 h 96"/>
              <a:gd name="T38" fmla="*/ 242 w 288"/>
              <a:gd name="T39" fmla="*/ 14 h 96"/>
              <a:gd name="T40" fmla="*/ 253 w 288"/>
              <a:gd name="T41" fmla="*/ 11 h 96"/>
              <a:gd name="T42" fmla="*/ 265 w 288"/>
              <a:gd name="T43" fmla="*/ 11 h 96"/>
              <a:gd name="T44" fmla="*/ 276 w 288"/>
              <a:gd name="T45" fmla="*/ 0 h 96"/>
              <a:gd name="T46" fmla="*/ 288 w 288"/>
              <a:gd name="T47" fmla="*/ 1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288" h="96">
                <a:moveTo>
                  <a:pt x="0" y="96"/>
                </a:moveTo>
                <a:lnTo>
                  <a:pt x="23" y="87"/>
                </a:lnTo>
                <a:lnTo>
                  <a:pt x="46" y="88"/>
                </a:lnTo>
                <a:lnTo>
                  <a:pt x="58" y="88"/>
                </a:lnTo>
                <a:lnTo>
                  <a:pt x="69" y="86"/>
                </a:lnTo>
                <a:lnTo>
                  <a:pt x="81" y="51"/>
                </a:lnTo>
                <a:lnTo>
                  <a:pt x="92" y="55"/>
                </a:lnTo>
                <a:lnTo>
                  <a:pt x="104" y="80"/>
                </a:lnTo>
                <a:lnTo>
                  <a:pt x="115" y="81"/>
                </a:lnTo>
                <a:lnTo>
                  <a:pt x="127" y="83"/>
                </a:lnTo>
                <a:lnTo>
                  <a:pt x="138" y="57"/>
                </a:lnTo>
                <a:lnTo>
                  <a:pt x="150" y="43"/>
                </a:lnTo>
                <a:lnTo>
                  <a:pt x="161" y="46"/>
                </a:lnTo>
                <a:lnTo>
                  <a:pt x="173" y="48"/>
                </a:lnTo>
                <a:lnTo>
                  <a:pt x="184" y="34"/>
                </a:lnTo>
                <a:lnTo>
                  <a:pt x="196" y="35"/>
                </a:lnTo>
                <a:lnTo>
                  <a:pt x="207" y="39"/>
                </a:lnTo>
                <a:lnTo>
                  <a:pt x="219" y="28"/>
                </a:lnTo>
                <a:lnTo>
                  <a:pt x="230" y="23"/>
                </a:lnTo>
                <a:lnTo>
                  <a:pt x="242" y="14"/>
                </a:lnTo>
                <a:lnTo>
                  <a:pt x="253" y="11"/>
                </a:lnTo>
                <a:lnTo>
                  <a:pt x="265" y="11"/>
                </a:lnTo>
                <a:lnTo>
                  <a:pt x="276" y="0"/>
                </a:lnTo>
                <a:lnTo>
                  <a:pt x="288" y="1"/>
                </a:lnTo>
              </a:path>
            </a:pathLst>
          </a:custGeom>
          <a:noFill/>
          <a:ln w="1587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61" name="Freeform 89"/>
          <p:cNvSpPr>
            <a:spLocks/>
          </p:cNvSpPr>
          <p:nvPr/>
        </p:nvSpPr>
        <p:spPr bwMode="auto">
          <a:xfrm>
            <a:off x="1135063" y="3282950"/>
            <a:ext cx="6604000" cy="1547813"/>
          </a:xfrm>
          <a:custGeom>
            <a:avLst/>
            <a:gdLst>
              <a:gd name="T0" fmla="*/ 0 w 437"/>
              <a:gd name="T1" fmla="*/ 143 h 145"/>
              <a:gd name="T2" fmla="*/ 12 w 437"/>
              <a:gd name="T3" fmla="*/ 145 h 145"/>
              <a:gd name="T4" fmla="*/ 23 w 437"/>
              <a:gd name="T5" fmla="*/ 118 h 145"/>
              <a:gd name="T6" fmla="*/ 35 w 437"/>
              <a:gd name="T7" fmla="*/ 119 h 145"/>
              <a:gd name="T8" fmla="*/ 46 w 437"/>
              <a:gd name="T9" fmla="*/ 101 h 145"/>
              <a:gd name="T10" fmla="*/ 58 w 437"/>
              <a:gd name="T11" fmla="*/ 116 h 145"/>
              <a:gd name="T12" fmla="*/ 69 w 437"/>
              <a:gd name="T13" fmla="*/ 118 h 145"/>
              <a:gd name="T14" fmla="*/ 81 w 437"/>
              <a:gd name="T15" fmla="*/ 123 h 145"/>
              <a:gd name="T16" fmla="*/ 92 w 437"/>
              <a:gd name="T17" fmla="*/ 124 h 145"/>
              <a:gd name="T18" fmla="*/ 104 w 437"/>
              <a:gd name="T19" fmla="*/ 114 h 145"/>
              <a:gd name="T20" fmla="*/ 115 w 437"/>
              <a:gd name="T21" fmla="*/ 134 h 145"/>
              <a:gd name="T22" fmla="*/ 127 w 437"/>
              <a:gd name="T23" fmla="*/ 110 h 145"/>
              <a:gd name="T24" fmla="*/ 138 w 437"/>
              <a:gd name="T25" fmla="*/ 108 h 145"/>
              <a:gd name="T26" fmla="*/ 150 w 437"/>
              <a:gd name="T27" fmla="*/ 112 h 145"/>
              <a:gd name="T28" fmla="*/ 161 w 437"/>
              <a:gd name="T29" fmla="*/ 120 h 145"/>
              <a:gd name="T30" fmla="*/ 173 w 437"/>
              <a:gd name="T31" fmla="*/ 127 h 145"/>
              <a:gd name="T32" fmla="*/ 184 w 437"/>
              <a:gd name="T33" fmla="*/ 120 h 145"/>
              <a:gd name="T34" fmla="*/ 196 w 437"/>
              <a:gd name="T35" fmla="*/ 118 h 145"/>
              <a:gd name="T36" fmla="*/ 207 w 437"/>
              <a:gd name="T37" fmla="*/ 108 h 145"/>
              <a:gd name="T38" fmla="*/ 219 w 437"/>
              <a:gd name="T39" fmla="*/ 115 h 145"/>
              <a:gd name="T40" fmla="*/ 230 w 437"/>
              <a:gd name="T41" fmla="*/ 118 h 145"/>
              <a:gd name="T42" fmla="*/ 242 w 437"/>
              <a:gd name="T43" fmla="*/ 126 h 145"/>
              <a:gd name="T44" fmla="*/ 253 w 437"/>
              <a:gd name="T45" fmla="*/ 113 h 145"/>
              <a:gd name="T46" fmla="*/ 265 w 437"/>
              <a:gd name="T47" fmla="*/ 101 h 145"/>
              <a:gd name="T48" fmla="*/ 276 w 437"/>
              <a:gd name="T49" fmla="*/ 98 h 145"/>
              <a:gd name="T50" fmla="*/ 288 w 437"/>
              <a:gd name="T51" fmla="*/ 93 h 145"/>
              <a:gd name="T52" fmla="*/ 299 w 437"/>
              <a:gd name="T53" fmla="*/ 83 h 145"/>
              <a:gd name="T54" fmla="*/ 311 w 437"/>
              <a:gd name="T55" fmla="*/ 74 h 145"/>
              <a:gd name="T56" fmla="*/ 322 w 437"/>
              <a:gd name="T57" fmla="*/ 65 h 145"/>
              <a:gd name="T58" fmla="*/ 334 w 437"/>
              <a:gd name="T59" fmla="*/ 64 h 145"/>
              <a:gd name="T60" fmla="*/ 345 w 437"/>
              <a:gd name="T61" fmla="*/ 46 h 145"/>
              <a:gd name="T62" fmla="*/ 357 w 437"/>
              <a:gd name="T63" fmla="*/ 36 h 145"/>
              <a:gd name="T64" fmla="*/ 368 w 437"/>
              <a:gd name="T65" fmla="*/ 27 h 145"/>
              <a:gd name="T66" fmla="*/ 380 w 437"/>
              <a:gd name="T67" fmla="*/ 25 h 145"/>
              <a:gd name="T68" fmla="*/ 391 w 437"/>
              <a:gd name="T69" fmla="*/ 18 h 145"/>
              <a:gd name="T70" fmla="*/ 403 w 437"/>
              <a:gd name="T71" fmla="*/ 15 h 145"/>
              <a:gd name="T72" fmla="*/ 414 w 437"/>
              <a:gd name="T73" fmla="*/ 9 h 145"/>
              <a:gd name="T74" fmla="*/ 426 w 437"/>
              <a:gd name="T75" fmla="*/ 7 h 145"/>
              <a:gd name="T76" fmla="*/ 437 w 437"/>
              <a:gd name="T77" fmla="*/ 0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37" h="145">
                <a:moveTo>
                  <a:pt x="0" y="143"/>
                </a:moveTo>
                <a:lnTo>
                  <a:pt x="12" y="145"/>
                </a:lnTo>
                <a:lnTo>
                  <a:pt x="23" y="118"/>
                </a:lnTo>
                <a:lnTo>
                  <a:pt x="35" y="119"/>
                </a:lnTo>
                <a:lnTo>
                  <a:pt x="46" y="101"/>
                </a:lnTo>
                <a:lnTo>
                  <a:pt x="58" y="116"/>
                </a:lnTo>
                <a:lnTo>
                  <a:pt x="69" y="118"/>
                </a:lnTo>
                <a:lnTo>
                  <a:pt x="81" y="123"/>
                </a:lnTo>
                <a:lnTo>
                  <a:pt x="92" y="124"/>
                </a:lnTo>
                <a:lnTo>
                  <a:pt x="104" y="114"/>
                </a:lnTo>
                <a:lnTo>
                  <a:pt x="115" y="134"/>
                </a:lnTo>
                <a:lnTo>
                  <a:pt x="127" y="110"/>
                </a:lnTo>
                <a:lnTo>
                  <a:pt x="138" y="108"/>
                </a:lnTo>
                <a:lnTo>
                  <a:pt x="150" y="112"/>
                </a:lnTo>
                <a:lnTo>
                  <a:pt x="161" y="120"/>
                </a:lnTo>
                <a:lnTo>
                  <a:pt x="173" y="127"/>
                </a:lnTo>
                <a:lnTo>
                  <a:pt x="184" y="120"/>
                </a:lnTo>
                <a:lnTo>
                  <a:pt x="196" y="118"/>
                </a:lnTo>
                <a:lnTo>
                  <a:pt x="207" y="108"/>
                </a:lnTo>
                <a:lnTo>
                  <a:pt x="219" y="115"/>
                </a:lnTo>
                <a:lnTo>
                  <a:pt x="230" y="118"/>
                </a:lnTo>
                <a:lnTo>
                  <a:pt x="242" y="126"/>
                </a:lnTo>
                <a:lnTo>
                  <a:pt x="253" y="113"/>
                </a:lnTo>
                <a:lnTo>
                  <a:pt x="265" y="101"/>
                </a:lnTo>
                <a:lnTo>
                  <a:pt x="276" y="98"/>
                </a:lnTo>
                <a:lnTo>
                  <a:pt x="288" y="93"/>
                </a:lnTo>
                <a:lnTo>
                  <a:pt x="299" y="83"/>
                </a:lnTo>
                <a:lnTo>
                  <a:pt x="311" y="74"/>
                </a:lnTo>
                <a:lnTo>
                  <a:pt x="322" y="65"/>
                </a:lnTo>
                <a:lnTo>
                  <a:pt x="334" y="64"/>
                </a:lnTo>
                <a:lnTo>
                  <a:pt x="345" y="46"/>
                </a:lnTo>
                <a:lnTo>
                  <a:pt x="357" y="36"/>
                </a:lnTo>
                <a:lnTo>
                  <a:pt x="368" y="27"/>
                </a:lnTo>
                <a:lnTo>
                  <a:pt x="380" y="25"/>
                </a:lnTo>
                <a:lnTo>
                  <a:pt x="391" y="18"/>
                </a:lnTo>
                <a:lnTo>
                  <a:pt x="403" y="15"/>
                </a:lnTo>
                <a:lnTo>
                  <a:pt x="414" y="9"/>
                </a:lnTo>
                <a:lnTo>
                  <a:pt x="426" y="7"/>
                </a:lnTo>
                <a:lnTo>
                  <a:pt x="437" y="0"/>
                </a:lnTo>
              </a:path>
            </a:pathLst>
          </a:custGeom>
          <a:noFill/>
          <a:ln w="1587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62" name="Freeform 90"/>
          <p:cNvSpPr>
            <a:spLocks/>
          </p:cNvSpPr>
          <p:nvPr/>
        </p:nvSpPr>
        <p:spPr bwMode="auto">
          <a:xfrm>
            <a:off x="1135063" y="2128838"/>
            <a:ext cx="6604000" cy="2722562"/>
          </a:xfrm>
          <a:custGeom>
            <a:avLst/>
            <a:gdLst>
              <a:gd name="T0" fmla="*/ 0 w 437"/>
              <a:gd name="T1" fmla="*/ 239 h 255"/>
              <a:gd name="T2" fmla="*/ 12 w 437"/>
              <a:gd name="T3" fmla="*/ 233 h 255"/>
              <a:gd name="T4" fmla="*/ 23 w 437"/>
              <a:gd name="T5" fmla="*/ 211 h 255"/>
              <a:gd name="T6" fmla="*/ 35 w 437"/>
              <a:gd name="T7" fmla="*/ 252 h 255"/>
              <a:gd name="T8" fmla="*/ 46 w 437"/>
              <a:gd name="T9" fmla="*/ 232 h 255"/>
              <a:gd name="T10" fmla="*/ 58 w 437"/>
              <a:gd name="T11" fmla="*/ 242 h 255"/>
              <a:gd name="T12" fmla="*/ 69 w 437"/>
              <a:gd name="T13" fmla="*/ 248 h 255"/>
              <a:gd name="T14" fmla="*/ 81 w 437"/>
              <a:gd name="T15" fmla="*/ 220 h 255"/>
              <a:gd name="T16" fmla="*/ 92 w 437"/>
              <a:gd name="T17" fmla="*/ 255 h 255"/>
              <a:gd name="T18" fmla="*/ 104 w 437"/>
              <a:gd name="T19" fmla="*/ 222 h 255"/>
              <a:gd name="T20" fmla="*/ 115 w 437"/>
              <a:gd name="T21" fmla="*/ 242 h 255"/>
              <a:gd name="T22" fmla="*/ 127 w 437"/>
              <a:gd name="T23" fmla="*/ 218 h 255"/>
              <a:gd name="T24" fmla="*/ 138 w 437"/>
              <a:gd name="T25" fmla="*/ 195 h 255"/>
              <a:gd name="T26" fmla="*/ 150 w 437"/>
              <a:gd name="T27" fmla="*/ 201 h 255"/>
              <a:gd name="T28" fmla="*/ 161 w 437"/>
              <a:gd name="T29" fmla="*/ 168 h 255"/>
              <a:gd name="T30" fmla="*/ 173 w 437"/>
              <a:gd name="T31" fmla="*/ 172 h 255"/>
              <a:gd name="T32" fmla="*/ 184 w 437"/>
              <a:gd name="T33" fmla="*/ 136 h 255"/>
              <a:gd name="T34" fmla="*/ 196 w 437"/>
              <a:gd name="T35" fmla="*/ 132 h 255"/>
              <a:gd name="T36" fmla="*/ 207 w 437"/>
              <a:gd name="T37" fmla="*/ 117 h 255"/>
              <a:gd name="T38" fmla="*/ 219 w 437"/>
              <a:gd name="T39" fmla="*/ 102 h 255"/>
              <a:gd name="T40" fmla="*/ 230 w 437"/>
              <a:gd name="T41" fmla="*/ 96 h 255"/>
              <a:gd name="T42" fmla="*/ 242 w 437"/>
              <a:gd name="T43" fmla="*/ 101 h 255"/>
              <a:gd name="T44" fmla="*/ 253 w 437"/>
              <a:gd name="T45" fmla="*/ 110 h 255"/>
              <a:gd name="T46" fmla="*/ 265 w 437"/>
              <a:gd name="T47" fmla="*/ 76 h 255"/>
              <a:gd name="T48" fmla="*/ 276 w 437"/>
              <a:gd name="T49" fmla="*/ 75 h 255"/>
              <a:gd name="T50" fmla="*/ 288 w 437"/>
              <a:gd name="T51" fmla="*/ 68 h 255"/>
              <a:gd name="T52" fmla="*/ 299 w 437"/>
              <a:gd name="T53" fmla="*/ 64 h 255"/>
              <a:gd name="T54" fmla="*/ 311 w 437"/>
              <a:gd name="T55" fmla="*/ 62 h 255"/>
              <a:gd name="T56" fmla="*/ 322 w 437"/>
              <a:gd name="T57" fmla="*/ 64 h 255"/>
              <a:gd name="T58" fmla="*/ 334 w 437"/>
              <a:gd name="T59" fmla="*/ 68 h 255"/>
              <a:gd name="T60" fmla="*/ 345 w 437"/>
              <a:gd name="T61" fmla="*/ 45 h 255"/>
              <a:gd name="T62" fmla="*/ 357 w 437"/>
              <a:gd name="T63" fmla="*/ 30 h 255"/>
              <a:gd name="T64" fmla="*/ 368 w 437"/>
              <a:gd name="T65" fmla="*/ 33 h 255"/>
              <a:gd name="T66" fmla="*/ 380 w 437"/>
              <a:gd name="T67" fmla="*/ 35 h 255"/>
              <a:gd name="T68" fmla="*/ 391 w 437"/>
              <a:gd name="T69" fmla="*/ 15 h 255"/>
              <a:gd name="T70" fmla="*/ 403 w 437"/>
              <a:gd name="T71" fmla="*/ 15 h 255"/>
              <a:gd name="T72" fmla="*/ 414 w 437"/>
              <a:gd name="T73" fmla="*/ 11 h 255"/>
              <a:gd name="T74" fmla="*/ 426 w 437"/>
              <a:gd name="T75" fmla="*/ 0 h 255"/>
              <a:gd name="T76" fmla="*/ 437 w 437"/>
              <a:gd name="T77" fmla="*/ 4 h 2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37" h="255">
                <a:moveTo>
                  <a:pt x="0" y="239"/>
                </a:moveTo>
                <a:lnTo>
                  <a:pt x="12" y="233"/>
                </a:lnTo>
                <a:lnTo>
                  <a:pt x="23" y="211"/>
                </a:lnTo>
                <a:lnTo>
                  <a:pt x="35" y="252"/>
                </a:lnTo>
                <a:lnTo>
                  <a:pt x="46" y="232"/>
                </a:lnTo>
                <a:lnTo>
                  <a:pt x="58" y="242"/>
                </a:lnTo>
                <a:lnTo>
                  <a:pt x="69" y="248"/>
                </a:lnTo>
                <a:lnTo>
                  <a:pt x="81" y="220"/>
                </a:lnTo>
                <a:lnTo>
                  <a:pt x="92" y="255"/>
                </a:lnTo>
                <a:lnTo>
                  <a:pt x="104" y="222"/>
                </a:lnTo>
                <a:lnTo>
                  <a:pt x="115" y="242"/>
                </a:lnTo>
                <a:lnTo>
                  <a:pt x="127" y="218"/>
                </a:lnTo>
                <a:lnTo>
                  <a:pt x="138" y="195"/>
                </a:lnTo>
                <a:lnTo>
                  <a:pt x="150" y="201"/>
                </a:lnTo>
                <a:lnTo>
                  <a:pt x="161" y="168"/>
                </a:lnTo>
                <a:lnTo>
                  <a:pt x="173" y="172"/>
                </a:lnTo>
                <a:lnTo>
                  <a:pt x="184" y="136"/>
                </a:lnTo>
                <a:lnTo>
                  <a:pt x="196" y="132"/>
                </a:lnTo>
                <a:lnTo>
                  <a:pt x="207" y="117"/>
                </a:lnTo>
                <a:lnTo>
                  <a:pt x="219" y="102"/>
                </a:lnTo>
                <a:lnTo>
                  <a:pt x="230" y="96"/>
                </a:lnTo>
                <a:lnTo>
                  <a:pt x="242" y="101"/>
                </a:lnTo>
                <a:lnTo>
                  <a:pt x="253" y="110"/>
                </a:lnTo>
                <a:lnTo>
                  <a:pt x="265" y="76"/>
                </a:lnTo>
                <a:lnTo>
                  <a:pt x="276" y="75"/>
                </a:lnTo>
                <a:lnTo>
                  <a:pt x="288" y="68"/>
                </a:lnTo>
                <a:lnTo>
                  <a:pt x="299" y="64"/>
                </a:lnTo>
                <a:lnTo>
                  <a:pt x="311" y="62"/>
                </a:lnTo>
                <a:lnTo>
                  <a:pt x="322" y="64"/>
                </a:lnTo>
                <a:lnTo>
                  <a:pt x="334" y="68"/>
                </a:lnTo>
                <a:lnTo>
                  <a:pt x="345" y="45"/>
                </a:lnTo>
                <a:lnTo>
                  <a:pt x="357" y="30"/>
                </a:lnTo>
                <a:lnTo>
                  <a:pt x="368" y="33"/>
                </a:lnTo>
                <a:lnTo>
                  <a:pt x="380" y="35"/>
                </a:lnTo>
                <a:lnTo>
                  <a:pt x="391" y="15"/>
                </a:lnTo>
                <a:lnTo>
                  <a:pt x="403" y="15"/>
                </a:lnTo>
                <a:lnTo>
                  <a:pt x="414" y="11"/>
                </a:lnTo>
                <a:lnTo>
                  <a:pt x="426" y="0"/>
                </a:lnTo>
                <a:lnTo>
                  <a:pt x="437" y="4"/>
                </a:lnTo>
              </a:path>
            </a:pathLst>
          </a:custGeom>
          <a:noFill/>
          <a:ln w="1587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63" name="Freeform 91"/>
          <p:cNvSpPr>
            <a:spLocks/>
          </p:cNvSpPr>
          <p:nvPr/>
        </p:nvSpPr>
        <p:spPr bwMode="auto">
          <a:xfrm>
            <a:off x="1135063" y="3943350"/>
            <a:ext cx="6784975" cy="1239838"/>
          </a:xfrm>
          <a:custGeom>
            <a:avLst/>
            <a:gdLst>
              <a:gd name="T0" fmla="*/ 0 w 449"/>
              <a:gd name="T1" fmla="*/ 62 h 116"/>
              <a:gd name="T2" fmla="*/ 12 w 449"/>
              <a:gd name="T3" fmla="*/ 44 h 116"/>
              <a:gd name="T4" fmla="*/ 23 w 449"/>
              <a:gd name="T5" fmla="*/ 54 h 116"/>
              <a:gd name="T6" fmla="*/ 35 w 449"/>
              <a:gd name="T7" fmla="*/ 45 h 116"/>
              <a:gd name="T8" fmla="*/ 46 w 449"/>
              <a:gd name="T9" fmla="*/ 49 h 116"/>
              <a:gd name="T10" fmla="*/ 58 w 449"/>
              <a:gd name="T11" fmla="*/ 57 h 116"/>
              <a:gd name="T12" fmla="*/ 69 w 449"/>
              <a:gd name="T13" fmla="*/ 60 h 116"/>
              <a:gd name="T14" fmla="*/ 81 w 449"/>
              <a:gd name="T15" fmla="*/ 61 h 116"/>
              <a:gd name="T16" fmla="*/ 104 w 449"/>
              <a:gd name="T17" fmla="*/ 68 h 116"/>
              <a:gd name="T18" fmla="*/ 115 w 449"/>
              <a:gd name="T19" fmla="*/ 68 h 116"/>
              <a:gd name="T20" fmla="*/ 127 w 449"/>
              <a:gd name="T21" fmla="*/ 68 h 116"/>
              <a:gd name="T22" fmla="*/ 138 w 449"/>
              <a:gd name="T23" fmla="*/ 58 h 116"/>
              <a:gd name="T24" fmla="*/ 150 w 449"/>
              <a:gd name="T25" fmla="*/ 57 h 116"/>
              <a:gd name="T26" fmla="*/ 161 w 449"/>
              <a:gd name="T27" fmla="*/ 71 h 116"/>
              <a:gd name="T28" fmla="*/ 173 w 449"/>
              <a:gd name="T29" fmla="*/ 65 h 116"/>
              <a:gd name="T30" fmla="*/ 184 w 449"/>
              <a:gd name="T31" fmla="*/ 23 h 116"/>
              <a:gd name="T32" fmla="*/ 196 w 449"/>
              <a:gd name="T33" fmla="*/ 26 h 116"/>
              <a:gd name="T34" fmla="*/ 207 w 449"/>
              <a:gd name="T35" fmla="*/ 30 h 116"/>
              <a:gd name="T36" fmla="*/ 219 w 449"/>
              <a:gd name="T37" fmla="*/ 36 h 116"/>
              <a:gd name="T38" fmla="*/ 230 w 449"/>
              <a:gd name="T39" fmla="*/ 42 h 116"/>
              <a:gd name="T40" fmla="*/ 242 w 449"/>
              <a:gd name="T41" fmla="*/ 65 h 116"/>
              <a:gd name="T42" fmla="*/ 253 w 449"/>
              <a:gd name="T43" fmla="*/ 69 h 116"/>
              <a:gd name="T44" fmla="*/ 265 w 449"/>
              <a:gd name="T45" fmla="*/ 106 h 116"/>
              <a:gd name="T46" fmla="*/ 276 w 449"/>
              <a:gd name="T47" fmla="*/ 116 h 116"/>
              <a:gd name="T48" fmla="*/ 288 w 449"/>
              <a:gd name="T49" fmla="*/ 102 h 116"/>
              <a:gd name="T50" fmla="*/ 299 w 449"/>
              <a:gd name="T51" fmla="*/ 73 h 116"/>
              <a:gd name="T52" fmla="*/ 311 w 449"/>
              <a:gd name="T53" fmla="*/ 52 h 116"/>
              <a:gd name="T54" fmla="*/ 322 w 449"/>
              <a:gd name="T55" fmla="*/ 45 h 116"/>
              <a:gd name="T56" fmla="*/ 334 w 449"/>
              <a:gd name="T57" fmla="*/ 36 h 116"/>
              <a:gd name="T58" fmla="*/ 345 w 449"/>
              <a:gd name="T59" fmla="*/ 26 h 116"/>
              <a:gd name="T60" fmla="*/ 357 w 449"/>
              <a:gd name="T61" fmla="*/ 38 h 116"/>
              <a:gd name="T62" fmla="*/ 368 w 449"/>
              <a:gd name="T63" fmla="*/ 35 h 116"/>
              <a:gd name="T64" fmla="*/ 380 w 449"/>
              <a:gd name="T65" fmla="*/ 29 h 116"/>
              <a:gd name="T66" fmla="*/ 391 w 449"/>
              <a:gd name="T67" fmla="*/ 31 h 116"/>
              <a:gd name="T68" fmla="*/ 403 w 449"/>
              <a:gd name="T69" fmla="*/ 48 h 116"/>
              <a:gd name="T70" fmla="*/ 414 w 449"/>
              <a:gd name="T71" fmla="*/ 52 h 116"/>
              <a:gd name="T72" fmla="*/ 426 w 449"/>
              <a:gd name="T73" fmla="*/ 56 h 116"/>
              <a:gd name="T74" fmla="*/ 437 w 449"/>
              <a:gd name="T75" fmla="*/ 30 h 116"/>
              <a:gd name="T76" fmla="*/ 449 w 449"/>
              <a:gd name="T77" fmla="*/ 0 h 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49" h="116">
                <a:moveTo>
                  <a:pt x="0" y="62"/>
                </a:moveTo>
                <a:lnTo>
                  <a:pt x="12" y="44"/>
                </a:lnTo>
                <a:lnTo>
                  <a:pt x="23" y="54"/>
                </a:lnTo>
                <a:lnTo>
                  <a:pt x="35" y="45"/>
                </a:lnTo>
                <a:lnTo>
                  <a:pt x="46" y="49"/>
                </a:lnTo>
                <a:lnTo>
                  <a:pt x="58" y="57"/>
                </a:lnTo>
                <a:lnTo>
                  <a:pt x="69" y="60"/>
                </a:lnTo>
                <a:lnTo>
                  <a:pt x="81" y="61"/>
                </a:lnTo>
                <a:lnTo>
                  <a:pt x="104" y="68"/>
                </a:lnTo>
                <a:lnTo>
                  <a:pt x="115" y="68"/>
                </a:lnTo>
                <a:lnTo>
                  <a:pt x="127" y="68"/>
                </a:lnTo>
                <a:lnTo>
                  <a:pt x="138" y="58"/>
                </a:lnTo>
                <a:lnTo>
                  <a:pt x="150" y="57"/>
                </a:lnTo>
                <a:lnTo>
                  <a:pt x="161" y="71"/>
                </a:lnTo>
                <a:lnTo>
                  <a:pt x="173" y="65"/>
                </a:lnTo>
                <a:lnTo>
                  <a:pt x="184" y="23"/>
                </a:lnTo>
                <a:lnTo>
                  <a:pt x="196" y="26"/>
                </a:lnTo>
                <a:lnTo>
                  <a:pt x="207" y="30"/>
                </a:lnTo>
                <a:lnTo>
                  <a:pt x="219" y="36"/>
                </a:lnTo>
                <a:lnTo>
                  <a:pt x="230" y="42"/>
                </a:lnTo>
                <a:lnTo>
                  <a:pt x="242" y="65"/>
                </a:lnTo>
                <a:lnTo>
                  <a:pt x="253" y="69"/>
                </a:lnTo>
                <a:lnTo>
                  <a:pt x="265" y="106"/>
                </a:lnTo>
                <a:lnTo>
                  <a:pt x="276" y="116"/>
                </a:lnTo>
                <a:lnTo>
                  <a:pt x="288" y="102"/>
                </a:lnTo>
                <a:lnTo>
                  <a:pt x="299" y="73"/>
                </a:lnTo>
                <a:lnTo>
                  <a:pt x="311" y="52"/>
                </a:lnTo>
                <a:lnTo>
                  <a:pt x="322" y="45"/>
                </a:lnTo>
                <a:lnTo>
                  <a:pt x="334" y="36"/>
                </a:lnTo>
                <a:lnTo>
                  <a:pt x="345" y="26"/>
                </a:lnTo>
                <a:lnTo>
                  <a:pt x="357" y="38"/>
                </a:lnTo>
                <a:lnTo>
                  <a:pt x="368" y="35"/>
                </a:lnTo>
                <a:lnTo>
                  <a:pt x="380" y="29"/>
                </a:lnTo>
                <a:lnTo>
                  <a:pt x="391" y="31"/>
                </a:lnTo>
                <a:lnTo>
                  <a:pt x="403" y="48"/>
                </a:lnTo>
                <a:lnTo>
                  <a:pt x="414" y="52"/>
                </a:lnTo>
                <a:lnTo>
                  <a:pt x="426" y="56"/>
                </a:lnTo>
                <a:lnTo>
                  <a:pt x="437" y="30"/>
                </a:lnTo>
                <a:lnTo>
                  <a:pt x="449" y="0"/>
                </a:lnTo>
              </a:path>
            </a:pathLst>
          </a:custGeom>
          <a:noFill/>
          <a:ln w="1587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64" name="Freeform 92"/>
          <p:cNvSpPr>
            <a:spLocks/>
          </p:cNvSpPr>
          <p:nvPr/>
        </p:nvSpPr>
        <p:spPr bwMode="auto">
          <a:xfrm>
            <a:off x="1135063" y="4137025"/>
            <a:ext cx="6604000" cy="1878013"/>
          </a:xfrm>
          <a:custGeom>
            <a:avLst/>
            <a:gdLst>
              <a:gd name="T0" fmla="*/ 0 w 437"/>
              <a:gd name="T1" fmla="*/ 66 h 176"/>
              <a:gd name="T2" fmla="*/ 12 w 437"/>
              <a:gd name="T3" fmla="*/ 67 h 176"/>
              <a:gd name="T4" fmla="*/ 23 w 437"/>
              <a:gd name="T5" fmla="*/ 62 h 176"/>
              <a:gd name="T6" fmla="*/ 35 w 437"/>
              <a:gd name="T7" fmla="*/ 63 h 176"/>
              <a:gd name="T8" fmla="*/ 46 w 437"/>
              <a:gd name="T9" fmla="*/ 64 h 176"/>
              <a:gd name="T10" fmla="*/ 58 w 437"/>
              <a:gd name="T11" fmla="*/ 84 h 176"/>
              <a:gd name="T12" fmla="*/ 69 w 437"/>
              <a:gd name="T13" fmla="*/ 88 h 176"/>
              <a:gd name="T14" fmla="*/ 81 w 437"/>
              <a:gd name="T15" fmla="*/ 80 h 176"/>
              <a:gd name="T16" fmla="*/ 92 w 437"/>
              <a:gd name="T17" fmla="*/ 83 h 176"/>
              <a:gd name="T18" fmla="*/ 104 w 437"/>
              <a:gd name="T19" fmla="*/ 94 h 176"/>
              <a:gd name="T20" fmla="*/ 115 w 437"/>
              <a:gd name="T21" fmla="*/ 84 h 176"/>
              <a:gd name="T22" fmla="*/ 127 w 437"/>
              <a:gd name="T23" fmla="*/ 87 h 176"/>
              <a:gd name="T24" fmla="*/ 138 w 437"/>
              <a:gd name="T25" fmla="*/ 71 h 176"/>
              <a:gd name="T26" fmla="*/ 150 w 437"/>
              <a:gd name="T27" fmla="*/ 77 h 176"/>
              <a:gd name="T28" fmla="*/ 161 w 437"/>
              <a:gd name="T29" fmla="*/ 77 h 176"/>
              <a:gd name="T30" fmla="*/ 173 w 437"/>
              <a:gd name="T31" fmla="*/ 73 h 176"/>
              <a:gd name="T32" fmla="*/ 184 w 437"/>
              <a:gd name="T33" fmla="*/ 38 h 176"/>
              <a:gd name="T34" fmla="*/ 196 w 437"/>
              <a:gd name="T35" fmla="*/ 37 h 176"/>
              <a:gd name="T36" fmla="*/ 207 w 437"/>
              <a:gd name="T37" fmla="*/ 38 h 176"/>
              <a:gd name="T38" fmla="*/ 219 w 437"/>
              <a:gd name="T39" fmla="*/ 50 h 176"/>
              <a:gd name="T40" fmla="*/ 230 w 437"/>
              <a:gd name="T41" fmla="*/ 74 h 176"/>
              <a:gd name="T42" fmla="*/ 242 w 437"/>
              <a:gd name="T43" fmla="*/ 85 h 176"/>
              <a:gd name="T44" fmla="*/ 253 w 437"/>
              <a:gd name="T45" fmla="*/ 100 h 176"/>
              <a:gd name="T46" fmla="*/ 265 w 437"/>
              <a:gd name="T47" fmla="*/ 148 h 176"/>
              <a:gd name="T48" fmla="*/ 276 w 437"/>
              <a:gd name="T49" fmla="*/ 176 h 176"/>
              <a:gd name="T50" fmla="*/ 288 w 437"/>
              <a:gd name="T51" fmla="*/ 155 h 176"/>
              <a:gd name="T52" fmla="*/ 299 w 437"/>
              <a:gd name="T53" fmla="*/ 96 h 176"/>
              <a:gd name="T54" fmla="*/ 311 w 437"/>
              <a:gd name="T55" fmla="*/ 80 h 176"/>
              <a:gd name="T56" fmla="*/ 322 w 437"/>
              <a:gd name="T57" fmla="*/ 89 h 176"/>
              <a:gd name="T58" fmla="*/ 334 w 437"/>
              <a:gd name="T59" fmla="*/ 63 h 176"/>
              <a:gd name="T60" fmla="*/ 345 w 437"/>
              <a:gd name="T61" fmla="*/ 48 h 176"/>
              <a:gd name="T62" fmla="*/ 357 w 437"/>
              <a:gd name="T63" fmla="*/ 60 h 176"/>
              <a:gd name="T64" fmla="*/ 368 w 437"/>
              <a:gd name="T65" fmla="*/ 52 h 176"/>
              <a:gd name="T66" fmla="*/ 380 w 437"/>
              <a:gd name="T67" fmla="*/ 39 h 176"/>
              <a:gd name="T68" fmla="*/ 391 w 437"/>
              <a:gd name="T69" fmla="*/ 31 h 176"/>
              <a:gd name="T70" fmla="*/ 403 w 437"/>
              <a:gd name="T71" fmla="*/ 37 h 176"/>
              <a:gd name="T72" fmla="*/ 414 w 437"/>
              <a:gd name="T73" fmla="*/ 39 h 176"/>
              <a:gd name="T74" fmla="*/ 426 w 437"/>
              <a:gd name="T75" fmla="*/ 33 h 176"/>
              <a:gd name="T76" fmla="*/ 437 w 437"/>
              <a:gd name="T77" fmla="*/ 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37" h="176">
                <a:moveTo>
                  <a:pt x="0" y="66"/>
                </a:moveTo>
                <a:lnTo>
                  <a:pt x="12" y="67"/>
                </a:lnTo>
                <a:lnTo>
                  <a:pt x="23" y="62"/>
                </a:lnTo>
                <a:lnTo>
                  <a:pt x="35" y="63"/>
                </a:lnTo>
                <a:lnTo>
                  <a:pt x="46" y="64"/>
                </a:lnTo>
                <a:lnTo>
                  <a:pt x="58" y="84"/>
                </a:lnTo>
                <a:lnTo>
                  <a:pt x="69" y="88"/>
                </a:lnTo>
                <a:lnTo>
                  <a:pt x="81" y="80"/>
                </a:lnTo>
                <a:lnTo>
                  <a:pt x="92" y="83"/>
                </a:lnTo>
                <a:lnTo>
                  <a:pt x="104" y="94"/>
                </a:lnTo>
                <a:lnTo>
                  <a:pt x="115" y="84"/>
                </a:lnTo>
                <a:lnTo>
                  <a:pt x="127" y="87"/>
                </a:lnTo>
                <a:lnTo>
                  <a:pt x="138" y="71"/>
                </a:lnTo>
                <a:lnTo>
                  <a:pt x="150" y="77"/>
                </a:lnTo>
                <a:lnTo>
                  <a:pt x="161" y="77"/>
                </a:lnTo>
                <a:lnTo>
                  <a:pt x="173" y="73"/>
                </a:lnTo>
                <a:lnTo>
                  <a:pt x="184" y="38"/>
                </a:lnTo>
                <a:lnTo>
                  <a:pt x="196" y="37"/>
                </a:lnTo>
                <a:lnTo>
                  <a:pt x="207" y="38"/>
                </a:lnTo>
                <a:lnTo>
                  <a:pt x="219" y="50"/>
                </a:lnTo>
                <a:lnTo>
                  <a:pt x="230" y="74"/>
                </a:lnTo>
                <a:lnTo>
                  <a:pt x="242" y="85"/>
                </a:lnTo>
                <a:lnTo>
                  <a:pt x="253" y="100"/>
                </a:lnTo>
                <a:lnTo>
                  <a:pt x="265" y="148"/>
                </a:lnTo>
                <a:lnTo>
                  <a:pt x="276" y="176"/>
                </a:lnTo>
                <a:lnTo>
                  <a:pt x="288" y="155"/>
                </a:lnTo>
                <a:lnTo>
                  <a:pt x="299" y="96"/>
                </a:lnTo>
                <a:lnTo>
                  <a:pt x="311" y="80"/>
                </a:lnTo>
                <a:lnTo>
                  <a:pt x="322" y="89"/>
                </a:lnTo>
                <a:lnTo>
                  <a:pt x="334" y="63"/>
                </a:lnTo>
                <a:lnTo>
                  <a:pt x="345" y="48"/>
                </a:lnTo>
                <a:lnTo>
                  <a:pt x="357" y="60"/>
                </a:lnTo>
                <a:lnTo>
                  <a:pt x="368" y="52"/>
                </a:lnTo>
                <a:lnTo>
                  <a:pt x="380" y="39"/>
                </a:lnTo>
                <a:lnTo>
                  <a:pt x="391" y="31"/>
                </a:lnTo>
                <a:lnTo>
                  <a:pt x="403" y="37"/>
                </a:lnTo>
                <a:lnTo>
                  <a:pt x="414" y="39"/>
                </a:lnTo>
                <a:lnTo>
                  <a:pt x="426" y="33"/>
                </a:lnTo>
                <a:lnTo>
                  <a:pt x="437" y="0"/>
                </a:lnTo>
              </a:path>
            </a:pathLst>
          </a:custGeom>
          <a:noFill/>
          <a:ln w="1587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65" name="Freeform 93"/>
          <p:cNvSpPr>
            <a:spLocks/>
          </p:cNvSpPr>
          <p:nvPr/>
        </p:nvSpPr>
        <p:spPr bwMode="auto">
          <a:xfrm>
            <a:off x="1135063" y="3624263"/>
            <a:ext cx="6784975" cy="1450975"/>
          </a:xfrm>
          <a:custGeom>
            <a:avLst/>
            <a:gdLst>
              <a:gd name="T0" fmla="*/ 0 w 449"/>
              <a:gd name="T1" fmla="*/ 128 h 136"/>
              <a:gd name="T2" fmla="*/ 12 w 449"/>
              <a:gd name="T3" fmla="*/ 131 h 136"/>
              <a:gd name="T4" fmla="*/ 23 w 449"/>
              <a:gd name="T5" fmla="*/ 115 h 136"/>
              <a:gd name="T6" fmla="*/ 35 w 449"/>
              <a:gd name="T7" fmla="*/ 119 h 136"/>
              <a:gd name="T8" fmla="*/ 46 w 449"/>
              <a:gd name="T9" fmla="*/ 121 h 136"/>
              <a:gd name="T10" fmla="*/ 58 w 449"/>
              <a:gd name="T11" fmla="*/ 124 h 136"/>
              <a:gd name="T12" fmla="*/ 69 w 449"/>
              <a:gd name="T13" fmla="*/ 119 h 136"/>
              <a:gd name="T14" fmla="*/ 81 w 449"/>
              <a:gd name="T15" fmla="*/ 113 h 136"/>
              <a:gd name="T16" fmla="*/ 92 w 449"/>
              <a:gd name="T17" fmla="*/ 126 h 136"/>
              <a:gd name="T18" fmla="*/ 104 w 449"/>
              <a:gd name="T19" fmla="*/ 120 h 136"/>
              <a:gd name="T20" fmla="*/ 115 w 449"/>
              <a:gd name="T21" fmla="*/ 133 h 136"/>
              <a:gd name="T22" fmla="*/ 127 w 449"/>
              <a:gd name="T23" fmla="*/ 130 h 136"/>
              <a:gd name="T24" fmla="*/ 138 w 449"/>
              <a:gd name="T25" fmla="*/ 126 h 136"/>
              <a:gd name="T26" fmla="*/ 150 w 449"/>
              <a:gd name="T27" fmla="*/ 136 h 136"/>
              <a:gd name="T28" fmla="*/ 161 w 449"/>
              <a:gd name="T29" fmla="*/ 133 h 136"/>
              <a:gd name="T30" fmla="*/ 173 w 449"/>
              <a:gd name="T31" fmla="*/ 132 h 136"/>
              <a:gd name="T32" fmla="*/ 184 w 449"/>
              <a:gd name="T33" fmla="*/ 128 h 136"/>
              <a:gd name="T34" fmla="*/ 196 w 449"/>
              <a:gd name="T35" fmla="*/ 117 h 136"/>
              <a:gd name="T36" fmla="*/ 207 w 449"/>
              <a:gd name="T37" fmla="*/ 107 h 136"/>
              <a:gd name="T38" fmla="*/ 219 w 449"/>
              <a:gd name="T39" fmla="*/ 119 h 136"/>
              <a:gd name="T40" fmla="*/ 230 w 449"/>
              <a:gd name="T41" fmla="*/ 125 h 136"/>
              <a:gd name="T42" fmla="*/ 242 w 449"/>
              <a:gd name="T43" fmla="*/ 123 h 136"/>
              <a:gd name="T44" fmla="*/ 253 w 449"/>
              <a:gd name="T45" fmla="*/ 132 h 136"/>
              <a:gd name="T46" fmla="*/ 265 w 449"/>
              <a:gd name="T47" fmla="*/ 132 h 136"/>
              <a:gd name="T48" fmla="*/ 276 w 449"/>
              <a:gd name="T49" fmla="*/ 120 h 136"/>
              <a:gd name="T50" fmla="*/ 288 w 449"/>
              <a:gd name="T51" fmla="*/ 110 h 136"/>
              <a:gd name="T52" fmla="*/ 299 w 449"/>
              <a:gd name="T53" fmla="*/ 95 h 136"/>
              <a:gd name="T54" fmla="*/ 311 w 449"/>
              <a:gd name="T55" fmla="*/ 84 h 136"/>
              <a:gd name="T56" fmla="*/ 322 w 449"/>
              <a:gd name="T57" fmla="*/ 87 h 136"/>
              <a:gd name="T58" fmla="*/ 334 w 449"/>
              <a:gd name="T59" fmla="*/ 83 h 136"/>
              <a:gd name="T60" fmla="*/ 345 w 449"/>
              <a:gd name="T61" fmla="*/ 63 h 136"/>
              <a:gd name="T62" fmla="*/ 357 w 449"/>
              <a:gd name="T63" fmla="*/ 47 h 136"/>
              <a:gd name="T64" fmla="*/ 368 w 449"/>
              <a:gd name="T65" fmla="*/ 45 h 136"/>
              <a:gd name="T66" fmla="*/ 380 w 449"/>
              <a:gd name="T67" fmla="*/ 46 h 136"/>
              <a:gd name="T68" fmla="*/ 391 w 449"/>
              <a:gd name="T69" fmla="*/ 35 h 136"/>
              <a:gd name="T70" fmla="*/ 403 w 449"/>
              <a:gd name="T71" fmla="*/ 36 h 136"/>
              <a:gd name="T72" fmla="*/ 414 w 449"/>
              <a:gd name="T73" fmla="*/ 22 h 136"/>
              <a:gd name="T74" fmla="*/ 426 w 449"/>
              <a:gd name="T75" fmla="*/ 19 h 136"/>
              <a:gd name="T76" fmla="*/ 437 w 449"/>
              <a:gd name="T77" fmla="*/ 5 h 136"/>
              <a:gd name="T78" fmla="*/ 449 w 449"/>
              <a:gd name="T79" fmla="*/ 0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49" h="136">
                <a:moveTo>
                  <a:pt x="0" y="128"/>
                </a:moveTo>
                <a:lnTo>
                  <a:pt x="12" y="131"/>
                </a:lnTo>
                <a:lnTo>
                  <a:pt x="23" y="115"/>
                </a:lnTo>
                <a:lnTo>
                  <a:pt x="35" y="119"/>
                </a:lnTo>
                <a:lnTo>
                  <a:pt x="46" y="121"/>
                </a:lnTo>
                <a:lnTo>
                  <a:pt x="58" y="124"/>
                </a:lnTo>
                <a:lnTo>
                  <a:pt x="69" y="119"/>
                </a:lnTo>
                <a:lnTo>
                  <a:pt x="81" y="113"/>
                </a:lnTo>
                <a:lnTo>
                  <a:pt x="92" y="126"/>
                </a:lnTo>
                <a:lnTo>
                  <a:pt x="104" y="120"/>
                </a:lnTo>
                <a:lnTo>
                  <a:pt x="115" y="133"/>
                </a:lnTo>
                <a:lnTo>
                  <a:pt x="127" y="130"/>
                </a:lnTo>
                <a:lnTo>
                  <a:pt x="138" y="126"/>
                </a:lnTo>
                <a:lnTo>
                  <a:pt x="150" y="136"/>
                </a:lnTo>
                <a:lnTo>
                  <a:pt x="161" y="133"/>
                </a:lnTo>
                <a:lnTo>
                  <a:pt x="173" y="132"/>
                </a:lnTo>
                <a:lnTo>
                  <a:pt x="184" y="128"/>
                </a:lnTo>
                <a:lnTo>
                  <a:pt x="196" y="117"/>
                </a:lnTo>
                <a:lnTo>
                  <a:pt x="207" y="107"/>
                </a:lnTo>
                <a:lnTo>
                  <a:pt x="219" y="119"/>
                </a:lnTo>
                <a:lnTo>
                  <a:pt x="230" y="125"/>
                </a:lnTo>
                <a:lnTo>
                  <a:pt x="242" y="123"/>
                </a:lnTo>
                <a:lnTo>
                  <a:pt x="253" y="132"/>
                </a:lnTo>
                <a:lnTo>
                  <a:pt x="265" y="132"/>
                </a:lnTo>
                <a:lnTo>
                  <a:pt x="276" y="120"/>
                </a:lnTo>
                <a:lnTo>
                  <a:pt x="288" y="110"/>
                </a:lnTo>
                <a:lnTo>
                  <a:pt x="299" y="95"/>
                </a:lnTo>
                <a:lnTo>
                  <a:pt x="311" y="84"/>
                </a:lnTo>
                <a:lnTo>
                  <a:pt x="322" y="87"/>
                </a:lnTo>
                <a:lnTo>
                  <a:pt x="334" y="83"/>
                </a:lnTo>
                <a:lnTo>
                  <a:pt x="345" y="63"/>
                </a:lnTo>
                <a:lnTo>
                  <a:pt x="357" y="47"/>
                </a:lnTo>
                <a:lnTo>
                  <a:pt x="368" y="45"/>
                </a:lnTo>
                <a:lnTo>
                  <a:pt x="380" y="46"/>
                </a:lnTo>
                <a:lnTo>
                  <a:pt x="391" y="35"/>
                </a:lnTo>
                <a:lnTo>
                  <a:pt x="403" y="36"/>
                </a:lnTo>
                <a:lnTo>
                  <a:pt x="414" y="22"/>
                </a:lnTo>
                <a:lnTo>
                  <a:pt x="426" y="19"/>
                </a:lnTo>
                <a:lnTo>
                  <a:pt x="437" y="5"/>
                </a:lnTo>
                <a:lnTo>
                  <a:pt x="449" y="0"/>
                </a:lnTo>
              </a:path>
            </a:pathLst>
          </a:custGeom>
          <a:noFill/>
          <a:ln w="1587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66" name="Freeform 94"/>
          <p:cNvSpPr>
            <a:spLocks/>
          </p:cNvSpPr>
          <p:nvPr/>
        </p:nvSpPr>
        <p:spPr bwMode="auto">
          <a:xfrm>
            <a:off x="3052763" y="3656013"/>
            <a:ext cx="4686300" cy="2028825"/>
          </a:xfrm>
          <a:custGeom>
            <a:avLst/>
            <a:gdLst>
              <a:gd name="T0" fmla="*/ 0 w 310"/>
              <a:gd name="T1" fmla="*/ 126 h 190"/>
              <a:gd name="T2" fmla="*/ 11 w 310"/>
              <a:gd name="T3" fmla="*/ 115 h 190"/>
              <a:gd name="T4" fmla="*/ 46 w 310"/>
              <a:gd name="T5" fmla="*/ 117 h 190"/>
              <a:gd name="T6" fmla="*/ 57 w 310"/>
              <a:gd name="T7" fmla="*/ 86 h 190"/>
              <a:gd name="T8" fmla="*/ 69 w 310"/>
              <a:gd name="T9" fmla="*/ 85 h 190"/>
              <a:gd name="T10" fmla="*/ 80 w 310"/>
              <a:gd name="T11" fmla="*/ 83 h 190"/>
              <a:gd name="T12" fmla="*/ 92 w 310"/>
              <a:gd name="T13" fmla="*/ 93 h 190"/>
              <a:gd name="T14" fmla="*/ 103 w 310"/>
              <a:gd name="T15" fmla="*/ 109 h 190"/>
              <a:gd name="T16" fmla="*/ 115 w 310"/>
              <a:gd name="T17" fmla="*/ 113 h 190"/>
              <a:gd name="T18" fmla="*/ 126 w 310"/>
              <a:gd name="T19" fmla="*/ 128 h 190"/>
              <a:gd name="T20" fmla="*/ 138 w 310"/>
              <a:gd name="T21" fmla="*/ 155 h 190"/>
              <a:gd name="T22" fmla="*/ 149 w 310"/>
              <a:gd name="T23" fmla="*/ 190 h 190"/>
              <a:gd name="T24" fmla="*/ 161 w 310"/>
              <a:gd name="T25" fmla="*/ 164 h 190"/>
              <a:gd name="T26" fmla="*/ 172 w 310"/>
              <a:gd name="T27" fmla="*/ 108 h 190"/>
              <a:gd name="T28" fmla="*/ 184 w 310"/>
              <a:gd name="T29" fmla="*/ 104 h 190"/>
              <a:gd name="T30" fmla="*/ 195 w 310"/>
              <a:gd name="T31" fmla="*/ 114 h 190"/>
              <a:gd name="T32" fmla="*/ 207 w 310"/>
              <a:gd name="T33" fmla="*/ 93 h 190"/>
              <a:gd name="T34" fmla="*/ 218 w 310"/>
              <a:gd name="T35" fmla="*/ 84 h 190"/>
              <a:gd name="T36" fmla="*/ 230 w 310"/>
              <a:gd name="T37" fmla="*/ 90 h 190"/>
              <a:gd name="T38" fmla="*/ 241 w 310"/>
              <a:gd name="T39" fmla="*/ 77 h 190"/>
              <a:gd name="T40" fmla="*/ 253 w 310"/>
              <a:gd name="T41" fmla="*/ 64 h 190"/>
              <a:gd name="T42" fmla="*/ 264 w 310"/>
              <a:gd name="T43" fmla="*/ 51 h 190"/>
              <a:gd name="T44" fmla="*/ 276 w 310"/>
              <a:gd name="T45" fmla="*/ 36 h 190"/>
              <a:gd name="T46" fmla="*/ 287 w 310"/>
              <a:gd name="T47" fmla="*/ 30 h 190"/>
              <a:gd name="T48" fmla="*/ 299 w 310"/>
              <a:gd name="T49" fmla="*/ 28 h 190"/>
              <a:gd name="T50" fmla="*/ 310 w 310"/>
              <a:gd name="T51" fmla="*/ 0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310" h="190">
                <a:moveTo>
                  <a:pt x="0" y="126"/>
                </a:moveTo>
                <a:lnTo>
                  <a:pt x="11" y="115"/>
                </a:lnTo>
                <a:lnTo>
                  <a:pt x="46" y="117"/>
                </a:lnTo>
                <a:lnTo>
                  <a:pt x="57" y="86"/>
                </a:lnTo>
                <a:lnTo>
                  <a:pt x="69" y="85"/>
                </a:lnTo>
                <a:lnTo>
                  <a:pt x="80" y="83"/>
                </a:lnTo>
                <a:lnTo>
                  <a:pt x="92" y="93"/>
                </a:lnTo>
                <a:lnTo>
                  <a:pt x="103" y="109"/>
                </a:lnTo>
                <a:lnTo>
                  <a:pt x="115" y="113"/>
                </a:lnTo>
                <a:lnTo>
                  <a:pt x="126" y="128"/>
                </a:lnTo>
                <a:lnTo>
                  <a:pt x="138" y="155"/>
                </a:lnTo>
                <a:lnTo>
                  <a:pt x="149" y="190"/>
                </a:lnTo>
                <a:lnTo>
                  <a:pt x="161" y="164"/>
                </a:lnTo>
                <a:lnTo>
                  <a:pt x="172" y="108"/>
                </a:lnTo>
                <a:lnTo>
                  <a:pt x="184" y="104"/>
                </a:lnTo>
                <a:lnTo>
                  <a:pt x="195" y="114"/>
                </a:lnTo>
                <a:lnTo>
                  <a:pt x="207" y="93"/>
                </a:lnTo>
                <a:lnTo>
                  <a:pt x="218" y="84"/>
                </a:lnTo>
                <a:lnTo>
                  <a:pt x="230" y="90"/>
                </a:lnTo>
                <a:lnTo>
                  <a:pt x="241" y="77"/>
                </a:lnTo>
                <a:lnTo>
                  <a:pt x="253" y="64"/>
                </a:lnTo>
                <a:lnTo>
                  <a:pt x="264" y="51"/>
                </a:lnTo>
                <a:lnTo>
                  <a:pt x="276" y="36"/>
                </a:lnTo>
                <a:lnTo>
                  <a:pt x="287" y="30"/>
                </a:lnTo>
                <a:lnTo>
                  <a:pt x="299" y="28"/>
                </a:lnTo>
                <a:lnTo>
                  <a:pt x="310" y="0"/>
                </a:lnTo>
              </a:path>
            </a:pathLst>
          </a:custGeom>
          <a:noFill/>
          <a:ln w="1587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67" name="Freeform 95"/>
          <p:cNvSpPr>
            <a:spLocks/>
          </p:cNvSpPr>
          <p:nvPr/>
        </p:nvSpPr>
        <p:spPr bwMode="auto">
          <a:xfrm>
            <a:off x="6183313" y="1873250"/>
            <a:ext cx="1555750" cy="982663"/>
          </a:xfrm>
          <a:custGeom>
            <a:avLst/>
            <a:gdLst>
              <a:gd name="T0" fmla="*/ 0 w 103"/>
              <a:gd name="T1" fmla="*/ 71 h 92"/>
              <a:gd name="T2" fmla="*/ 11 w 103"/>
              <a:gd name="T3" fmla="*/ 78 h 92"/>
              <a:gd name="T4" fmla="*/ 23 w 103"/>
              <a:gd name="T5" fmla="*/ 41 h 92"/>
              <a:gd name="T6" fmla="*/ 34 w 103"/>
              <a:gd name="T7" fmla="*/ 92 h 92"/>
              <a:gd name="T8" fmla="*/ 46 w 103"/>
              <a:gd name="T9" fmla="*/ 41 h 92"/>
              <a:gd name="T10" fmla="*/ 57 w 103"/>
              <a:gd name="T11" fmla="*/ 37 h 92"/>
              <a:gd name="T12" fmla="*/ 69 w 103"/>
              <a:gd name="T13" fmla="*/ 50 h 92"/>
              <a:gd name="T14" fmla="*/ 80 w 103"/>
              <a:gd name="T15" fmla="*/ 10 h 92"/>
              <a:gd name="T16" fmla="*/ 92 w 103"/>
              <a:gd name="T17" fmla="*/ 14 h 92"/>
              <a:gd name="T18" fmla="*/ 103 w 103"/>
              <a:gd name="T19" fmla="*/ 0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3" h="92">
                <a:moveTo>
                  <a:pt x="0" y="71"/>
                </a:moveTo>
                <a:lnTo>
                  <a:pt x="11" y="78"/>
                </a:lnTo>
                <a:lnTo>
                  <a:pt x="23" y="41"/>
                </a:lnTo>
                <a:lnTo>
                  <a:pt x="34" y="92"/>
                </a:lnTo>
                <a:lnTo>
                  <a:pt x="46" y="41"/>
                </a:lnTo>
                <a:lnTo>
                  <a:pt x="57" y="37"/>
                </a:lnTo>
                <a:lnTo>
                  <a:pt x="69" y="50"/>
                </a:lnTo>
                <a:lnTo>
                  <a:pt x="80" y="10"/>
                </a:lnTo>
                <a:lnTo>
                  <a:pt x="92" y="14"/>
                </a:lnTo>
                <a:lnTo>
                  <a:pt x="103" y="0"/>
                </a:lnTo>
              </a:path>
            </a:pathLst>
          </a:custGeom>
          <a:noFill/>
          <a:ln w="1587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68" name="Freeform 96"/>
          <p:cNvSpPr>
            <a:spLocks/>
          </p:cNvSpPr>
          <p:nvPr/>
        </p:nvSpPr>
        <p:spPr bwMode="auto">
          <a:xfrm>
            <a:off x="2871788" y="3463925"/>
            <a:ext cx="5048250" cy="1323975"/>
          </a:xfrm>
          <a:custGeom>
            <a:avLst/>
            <a:gdLst>
              <a:gd name="T0" fmla="*/ 0 w 334"/>
              <a:gd name="T1" fmla="*/ 124 h 124"/>
              <a:gd name="T2" fmla="*/ 12 w 334"/>
              <a:gd name="T3" fmla="*/ 111 h 124"/>
              <a:gd name="T4" fmla="*/ 23 w 334"/>
              <a:gd name="T5" fmla="*/ 108 h 124"/>
              <a:gd name="T6" fmla="*/ 35 w 334"/>
              <a:gd name="T7" fmla="*/ 111 h 124"/>
              <a:gd name="T8" fmla="*/ 46 w 334"/>
              <a:gd name="T9" fmla="*/ 112 h 124"/>
              <a:gd name="T10" fmla="*/ 58 w 334"/>
              <a:gd name="T11" fmla="*/ 117 h 124"/>
              <a:gd name="T12" fmla="*/ 69 w 334"/>
              <a:gd name="T13" fmla="*/ 108 h 124"/>
              <a:gd name="T14" fmla="*/ 81 w 334"/>
              <a:gd name="T15" fmla="*/ 108 h 124"/>
              <a:gd name="T16" fmla="*/ 92 w 334"/>
              <a:gd name="T17" fmla="*/ 101 h 124"/>
              <a:gd name="T18" fmla="*/ 104 w 334"/>
              <a:gd name="T19" fmla="*/ 104 h 124"/>
              <a:gd name="T20" fmla="*/ 115 w 334"/>
              <a:gd name="T21" fmla="*/ 107 h 124"/>
              <a:gd name="T22" fmla="*/ 127 w 334"/>
              <a:gd name="T23" fmla="*/ 108 h 124"/>
              <a:gd name="T24" fmla="*/ 138 w 334"/>
              <a:gd name="T25" fmla="*/ 106 h 124"/>
              <a:gd name="T26" fmla="*/ 150 w 334"/>
              <a:gd name="T27" fmla="*/ 103 h 124"/>
              <a:gd name="T28" fmla="*/ 161 w 334"/>
              <a:gd name="T29" fmla="*/ 103 h 124"/>
              <a:gd name="T30" fmla="*/ 173 w 334"/>
              <a:gd name="T31" fmla="*/ 97 h 124"/>
              <a:gd name="T32" fmla="*/ 184 w 334"/>
              <a:gd name="T33" fmla="*/ 90 h 124"/>
              <a:gd name="T34" fmla="*/ 196 w 334"/>
              <a:gd name="T35" fmla="*/ 84 h 124"/>
              <a:gd name="T36" fmla="*/ 207 w 334"/>
              <a:gd name="T37" fmla="*/ 74 h 124"/>
              <a:gd name="T38" fmla="*/ 219 w 334"/>
              <a:gd name="T39" fmla="*/ 65 h 124"/>
              <a:gd name="T40" fmla="*/ 230 w 334"/>
              <a:gd name="T41" fmla="*/ 51 h 124"/>
              <a:gd name="T42" fmla="*/ 242 w 334"/>
              <a:gd name="T43" fmla="*/ 45 h 124"/>
              <a:gd name="T44" fmla="*/ 253 w 334"/>
              <a:gd name="T45" fmla="*/ 42 h 124"/>
              <a:gd name="T46" fmla="*/ 265 w 334"/>
              <a:gd name="T47" fmla="*/ 38 h 124"/>
              <a:gd name="T48" fmla="*/ 276 w 334"/>
              <a:gd name="T49" fmla="*/ 28 h 124"/>
              <a:gd name="T50" fmla="*/ 288 w 334"/>
              <a:gd name="T51" fmla="*/ 25 h 124"/>
              <a:gd name="T52" fmla="*/ 299 w 334"/>
              <a:gd name="T53" fmla="*/ 17 h 124"/>
              <a:gd name="T54" fmla="*/ 311 w 334"/>
              <a:gd name="T55" fmla="*/ 11 h 124"/>
              <a:gd name="T56" fmla="*/ 322 w 334"/>
              <a:gd name="T57" fmla="*/ 2 h 124"/>
              <a:gd name="T58" fmla="*/ 334 w 334"/>
              <a:gd name="T59" fmla="*/ 0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34" h="124">
                <a:moveTo>
                  <a:pt x="0" y="124"/>
                </a:moveTo>
                <a:lnTo>
                  <a:pt x="12" y="111"/>
                </a:lnTo>
                <a:lnTo>
                  <a:pt x="23" y="108"/>
                </a:lnTo>
                <a:lnTo>
                  <a:pt x="35" y="111"/>
                </a:lnTo>
                <a:lnTo>
                  <a:pt x="46" y="112"/>
                </a:lnTo>
                <a:lnTo>
                  <a:pt x="58" y="117"/>
                </a:lnTo>
                <a:lnTo>
                  <a:pt x="69" y="108"/>
                </a:lnTo>
                <a:lnTo>
                  <a:pt x="81" y="108"/>
                </a:lnTo>
                <a:lnTo>
                  <a:pt x="92" y="101"/>
                </a:lnTo>
                <a:lnTo>
                  <a:pt x="104" y="104"/>
                </a:lnTo>
                <a:lnTo>
                  <a:pt x="115" y="107"/>
                </a:lnTo>
                <a:lnTo>
                  <a:pt x="127" y="108"/>
                </a:lnTo>
                <a:lnTo>
                  <a:pt x="138" y="106"/>
                </a:lnTo>
                <a:lnTo>
                  <a:pt x="150" y="103"/>
                </a:lnTo>
                <a:lnTo>
                  <a:pt x="161" y="103"/>
                </a:lnTo>
                <a:lnTo>
                  <a:pt x="173" y="97"/>
                </a:lnTo>
                <a:lnTo>
                  <a:pt x="184" y="90"/>
                </a:lnTo>
                <a:lnTo>
                  <a:pt x="196" y="84"/>
                </a:lnTo>
                <a:lnTo>
                  <a:pt x="207" y="74"/>
                </a:lnTo>
                <a:lnTo>
                  <a:pt x="219" y="65"/>
                </a:lnTo>
                <a:lnTo>
                  <a:pt x="230" y="51"/>
                </a:lnTo>
                <a:lnTo>
                  <a:pt x="242" y="45"/>
                </a:lnTo>
                <a:lnTo>
                  <a:pt x="253" y="42"/>
                </a:lnTo>
                <a:lnTo>
                  <a:pt x="265" y="38"/>
                </a:lnTo>
                <a:lnTo>
                  <a:pt x="276" y="28"/>
                </a:lnTo>
                <a:lnTo>
                  <a:pt x="288" y="25"/>
                </a:lnTo>
                <a:lnTo>
                  <a:pt x="299" y="17"/>
                </a:lnTo>
                <a:lnTo>
                  <a:pt x="311" y="11"/>
                </a:lnTo>
                <a:lnTo>
                  <a:pt x="322" y="2"/>
                </a:lnTo>
                <a:lnTo>
                  <a:pt x="334" y="0"/>
                </a:lnTo>
              </a:path>
            </a:pathLst>
          </a:custGeom>
          <a:noFill/>
          <a:ln w="46038">
            <a:solidFill>
              <a:srgbClr val="008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69" name="Freeform 97"/>
          <p:cNvSpPr>
            <a:spLocks/>
          </p:cNvSpPr>
          <p:nvPr/>
        </p:nvSpPr>
        <p:spPr bwMode="auto">
          <a:xfrm>
            <a:off x="1314450" y="2801938"/>
            <a:ext cx="6605588" cy="2092325"/>
          </a:xfrm>
          <a:custGeom>
            <a:avLst/>
            <a:gdLst>
              <a:gd name="T0" fmla="*/ 0 w 437"/>
              <a:gd name="T1" fmla="*/ 196 h 196"/>
              <a:gd name="T2" fmla="*/ 11 w 437"/>
              <a:gd name="T3" fmla="*/ 179 h 196"/>
              <a:gd name="T4" fmla="*/ 23 w 437"/>
              <a:gd name="T5" fmla="*/ 188 h 196"/>
              <a:gd name="T6" fmla="*/ 34 w 437"/>
              <a:gd name="T7" fmla="*/ 186 h 196"/>
              <a:gd name="T8" fmla="*/ 46 w 437"/>
              <a:gd name="T9" fmla="*/ 178 h 196"/>
              <a:gd name="T10" fmla="*/ 57 w 437"/>
              <a:gd name="T11" fmla="*/ 175 h 196"/>
              <a:gd name="T12" fmla="*/ 69 w 437"/>
              <a:gd name="T13" fmla="*/ 174 h 196"/>
              <a:gd name="T14" fmla="*/ 80 w 437"/>
              <a:gd name="T15" fmla="*/ 172 h 196"/>
              <a:gd name="T16" fmla="*/ 92 w 437"/>
              <a:gd name="T17" fmla="*/ 170 h 196"/>
              <a:gd name="T18" fmla="*/ 103 w 437"/>
              <a:gd name="T19" fmla="*/ 180 h 196"/>
              <a:gd name="T20" fmla="*/ 115 w 437"/>
              <a:gd name="T21" fmla="*/ 172 h 196"/>
              <a:gd name="T22" fmla="*/ 126 w 437"/>
              <a:gd name="T23" fmla="*/ 169 h 196"/>
              <a:gd name="T24" fmla="*/ 138 w 437"/>
              <a:gd name="T25" fmla="*/ 174 h 196"/>
              <a:gd name="T26" fmla="*/ 149 w 437"/>
              <a:gd name="T27" fmla="*/ 171 h 196"/>
              <a:gd name="T28" fmla="*/ 172 w 437"/>
              <a:gd name="T29" fmla="*/ 160 h 196"/>
              <a:gd name="T30" fmla="*/ 184 w 437"/>
              <a:gd name="T31" fmla="*/ 148 h 196"/>
              <a:gd name="T32" fmla="*/ 195 w 437"/>
              <a:gd name="T33" fmla="*/ 144 h 196"/>
              <a:gd name="T34" fmla="*/ 207 w 437"/>
              <a:gd name="T35" fmla="*/ 143 h 196"/>
              <a:gd name="T36" fmla="*/ 218 w 437"/>
              <a:gd name="T37" fmla="*/ 150 h 196"/>
              <a:gd name="T38" fmla="*/ 230 w 437"/>
              <a:gd name="T39" fmla="*/ 137 h 196"/>
              <a:gd name="T40" fmla="*/ 241 w 437"/>
              <a:gd name="T41" fmla="*/ 127 h 196"/>
              <a:gd name="T42" fmla="*/ 253 w 437"/>
              <a:gd name="T43" fmla="*/ 114 h 196"/>
              <a:gd name="T44" fmla="*/ 264 w 437"/>
              <a:gd name="T45" fmla="*/ 109 h 196"/>
              <a:gd name="T46" fmla="*/ 276 w 437"/>
              <a:gd name="T47" fmla="*/ 105 h 196"/>
              <a:gd name="T48" fmla="*/ 287 w 437"/>
              <a:gd name="T49" fmla="*/ 87 h 196"/>
              <a:gd name="T50" fmla="*/ 299 w 437"/>
              <a:gd name="T51" fmla="*/ 85 h 196"/>
              <a:gd name="T52" fmla="*/ 310 w 437"/>
              <a:gd name="T53" fmla="*/ 69 h 196"/>
              <a:gd name="T54" fmla="*/ 322 w 437"/>
              <a:gd name="T55" fmla="*/ 64 h 196"/>
              <a:gd name="T56" fmla="*/ 333 w 437"/>
              <a:gd name="T57" fmla="*/ 58 h 196"/>
              <a:gd name="T58" fmla="*/ 345 w 437"/>
              <a:gd name="T59" fmla="*/ 52 h 196"/>
              <a:gd name="T60" fmla="*/ 356 w 437"/>
              <a:gd name="T61" fmla="*/ 50 h 196"/>
              <a:gd name="T62" fmla="*/ 368 w 437"/>
              <a:gd name="T63" fmla="*/ 53 h 196"/>
              <a:gd name="T64" fmla="*/ 379 w 437"/>
              <a:gd name="T65" fmla="*/ 39 h 196"/>
              <a:gd name="T66" fmla="*/ 391 w 437"/>
              <a:gd name="T67" fmla="*/ 33 h 196"/>
              <a:gd name="T68" fmla="*/ 402 w 437"/>
              <a:gd name="T69" fmla="*/ 18 h 196"/>
              <a:gd name="T70" fmla="*/ 414 w 437"/>
              <a:gd name="T71" fmla="*/ 11 h 196"/>
              <a:gd name="T72" fmla="*/ 425 w 437"/>
              <a:gd name="T73" fmla="*/ 3 h 196"/>
              <a:gd name="T74" fmla="*/ 437 w 437"/>
              <a:gd name="T75" fmla="*/ 0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37" h="196">
                <a:moveTo>
                  <a:pt x="0" y="196"/>
                </a:moveTo>
                <a:lnTo>
                  <a:pt x="11" y="179"/>
                </a:lnTo>
                <a:lnTo>
                  <a:pt x="23" y="188"/>
                </a:lnTo>
                <a:lnTo>
                  <a:pt x="34" y="186"/>
                </a:lnTo>
                <a:lnTo>
                  <a:pt x="46" y="178"/>
                </a:lnTo>
                <a:lnTo>
                  <a:pt x="57" y="175"/>
                </a:lnTo>
                <a:lnTo>
                  <a:pt x="69" y="174"/>
                </a:lnTo>
                <a:lnTo>
                  <a:pt x="80" y="172"/>
                </a:lnTo>
                <a:lnTo>
                  <a:pt x="92" y="170"/>
                </a:lnTo>
                <a:lnTo>
                  <a:pt x="103" y="180"/>
                </a:lnTo>
                <a:lnTo>
                  <a:pt x="115" y="172"/>
                </a:lnTo>
                <a:lnTo>
                  <a:pt x="126" y="169"/>
                </a:lnTo>
                <a:lnTo>
                  <a:pt x="138" y="174"/>
                </a:lnTo>
                <a:lnTo>
                  <a:pt x="149" y="171"/>
                </a:lnTo>
                <a:lnTo>
                  <a:pt x="172" y="160"/>
                </a:lnTo>
                <a:lnTo>
                  <a:pt x="184" y="148"/>
                </a:lnTo>
                <a:lnTo>
                  <a:pt x="195" y="144"/>
                </a:lnTo>
                <a:lnTo>
                  <a:pt x="207" y="143"/>
                </a:lnTo>
                <a:lnTo>
                  <a:pt x="218" y="150"/>
                </a:lnTo>
                <a:lnTo>
                  <a:pt x="230" y="137"/>
                </a:lnTo>
                <a:lnTo>
                  <a:pt x="241" y="127"/>
                </a:lnTo>
                <a:lnTo>
                  <a:pt x="253" y="114"/>
                </a:lnTo>
                <a:lnTo>
                  <a:pt x="264" y="109"/>
                </a:lnTo>
                <a:lnTo>
                  <a:pt x="276" y="105"/>
                </a:lnTo>
                <a:lnTo>
                  <a:pt x="287" y="87"/>
                </a:lnTo>
                <a:lnTo>
                  <a:pt x="299" y="85"/>
                </a:lnTo>
                <a:lnTo>
                  <a:pt x="310" y="69"/>
                </a:lnTo>
                <a:lnTo>
                  <a:pt x="322" y="64"/>
                </a:lnTo>
                <a:lnTo>
                  <a:pt x="333" y="58"/>
                </a:lnTo>
                <a:lnTo>
                  <a:pt x="345" y="52"/>
                </a:lnTo>
                <a:lnTo>
                  <a:pt x="356" y="50"/>
                </a:lnTo>
                <a:lnTo>
                  <a:pt x="368" y="53"/>
                </a:lnTo>
                <a:lnTo>
                  <a:pt x="379" y="39"/>
                </a:lnTo>
                <a:lnTo>
                  <a:pt x="391" y="33"/>
                </a:lnTo>
                <a:lnTo>
                  <a:pt x="402" y="18"/>
                </a:lnTo>
                <a:lnTo>
                  <a:pt x="414" y="11"/>
                </a:lnTo>
                <a:lnTo>
                  <a:pt x="425" y="3"/>
                </a:lnTo>
                <a:lnTo>
                  <a:pt x="437" y="0"/>
                </a:lnTo>
              </a:path>
            </a:pathLst>
          </a:custGeom>
          <a:noFill/>
          <a:ln w="46038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70" name="Freeform 98"/>
          <p:cNvSpPr>
            <a:spLocks/>
          </p:cNvSpPr>
          <p:nvPr/>
        </p:nvSpPr>
        <p:spPr bwMode="auto">
          <a:xfrm>
            <a:off x="2827338" y="4756150"/>
            <a:ext cx="92075" cy="63500"/>
          </a:xfrm>
          <a:custGeom>
            <a:avLst/>
            <a:gdLst>
              <a:gd name="T0" fmla="*/ 0 w 57"/>
              <a:gd name="T1" fmla="*/ 0 h 40"/>
              <a:gd name="T2" fmla="*/ 28 w 57"/>
              <a:gd name="T3" fmla="*/ 40 h 40"/>
              <a:gd name="T4" fmla="*/ 57 w 57"/>
              <a:gd name="T5" fmla="*/ 0 h 40"/>
              <a:gd name="T6" fmla="*/ 0 w 57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7" h="40">
                <a:moveTo>
                  <a:pt x="0" y="0"/>
                </a:moveTo>
                <a:lnTo>
                  <a:pt x="28" y="40"/>
                </a:lnTo>
                <a:lnTo>
                  <a:pt x="5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71" name="Freeform 99"/>
          <p:cNvSpPr>
            <a:spLocks/>
          </p:cNvSpPr>
          <p:nvPr/>
        </p:nvSpPr>
        <p:spPr bwMode="auto">
          <a:xfrm>
            <a:off x="3008313" y="4616450"/>
            <a:ext cx="90487" cy="63500"/>
          </a:xfrm>
          <a:custGeom>
            <a:avLst/>
            <a:gdLst>
              <a:gd name="T0" fmla="*/ 0 w 57"/>
              <a:gd name="T1" fmla="*/ 0 h 40"/>
              <a:gd name="T2" fmla="*/ 28 w 57"/>
              <a:gd name="T3" fmla="*/ 40 h 40"/>
              <a:gd name="T4" fmla="*/ 57 w 57"/>
              <a:gd name="T5" fmla="*/ 0 h 40"/>
              <a:gd name="T6" fmla="*/ 0 w 57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7" h="40">
                <a:moveTo>
                  <a:pt x="0" y="0"/>
                </a:moveTo>
                <a:lnTo>
                  <a:pt x="28" y="40"/>
                </a:lnTo>
                <a:lnTo>
                  <a:pt x="5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72" name="Freeform 100"/>
          <p:cNvSpPr>
            <a:spLocks/>
          </p:cNvSpPr>
          <p:nvPr/>
        </p:nvSpPr>
        <p:spPr bwMode="auto">
          <a:xfrm>
            <a:off x="3175000" y="4584700"/>
            <a:ext cx="90488" cy="63500"/>
          </a:xfrm>
          <a:custGeom>
            <a:avLst/>
            <a:gdLst>
              <a:gd name="T0" fmla="*/ 0 w 57"/>
              <a:gd name="T1" fmla="*/ 0 h 40"/>
              <a:gd name="T2" fmla="*/ 28 w 57"/>
              <a:gd name="T3" fmla="*/ 40 h 40"/>
              <a:gd name="T4" fmla="*/ 57 w 57"/>
              <a:gd name="T5" fmla="*/ 0 h 40"/>
              <a:gd name="T6" fmla="*/ 0 w 57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7" h="40">
                <a:moveTo>
                  <a:pt x="0" y="0"/>
                </a:moveTo>
                <a:lnTo>
                  <a:pt x="28" y="40"/>
                </a:lnTo>
                <a:lnTo>
                  <a:pt x="5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73" name="Freeform 101"/>
          <p:cNvSpPr>
            <a:spLocks/>
          </p:cNvSpPr>
          <p:nvPr/>
        </p:nvSpPr>
        <p:spPr bwMode="auto">
          <a:xfrm>
            <a:off x="3357563" y="4616450"/>
            <a:ext cx="88900" cy="63500"/>
          </a:xfrm>
          <a:custGeom>
            <a:avLst/>
            <a:gdLst>
              <a:gd name="T0" fmla="*/ 0 w 57"/>
              <a:gd name="T1" fmla="*/ 0 h 40"/>
              <a:gd name="T2" fmla="*/ 28 w 57"/>
              <a:gd name="T3" fmla="*/ 40 h 40"/>
              <a:gd name="T4" fmla="*/ 57 w 57"/>
              <a:gd name="T5" fmla="*/ 0 h 40"/>
              <a:gd name="T6" fmla="*/ 0 w 57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7" h="40">
                <a:moveTo>
                  <a:pt x="0" y="0"/>
                </a:moveTo>
                <a:lnTo>
                  <a:pt x="28" y="40"/>
                </a:lnTo>
                <a:lnTo>
                  <a:pt x="5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74" name="Freeform 102"/>
          <p:cNvSpPr>
            <a:spLocks/>
          </p:cNvSpPr>
          <p:nvPr/>
        </p:nvSpPr>
        <p:spPr bwMode="auto">
          <a:xfrm>
            <a:off x="3522663" y="4627563"/>
            <a:ext cx="90487" cy="63500"/>
          </a:xfrm>
          <a:custGeom>
            <a:avLst/>
            <a:gdLst>
              <a:gd name="T0" fmla="*/ 0 w 58"/>
              <a:gd name="T1" fmla="*/ 0 h 40"/>
              <a:gd name="T2" fmla="*/ 29 w 58"/>
              <a:gd name="T3" fmla="*/ 40 h 40"/>
              <a:gd name="T4" fmla="*/ 58 w 58"/>
              <a:gd name="T5" fmla="*/ 0 h 40"/>
              <a:gd name="T6" fmla="*/ 0 w 58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0">
                <a:moveTo>
                  <a:pt x="0" y="0"/>
                </a:moveTo>
                <a:lnTo>
                  <a:pt x="29" y="40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75" name="Freeform 103"/>
          <p:cNvSpPr>
            <a:spLocks/>
          </p:cNvSpPr>
          <p:nvPr/>
        </p:nvSpPr>
        <p:spPr bwMode="auto">
          <a:xfrm>
            <a:off x="3703638" y="4679950"/>
            <a:ext cx="92075" cy="65088"/>
          </a:xfrm>
          <a:custGeom>
            <a:avLst/>
            <a:gdLst>
              <a:gd name="T0" fmla="*/ 0 w 57"/>
              <a:gd name="T1" fmla="*/ 0 h 41"/>
              <a:gd name="T2" fmla="*/ 28 w 57"/>
              <a:gd name="T3" fmla="*/ 41 h 41"/>
              <a:gd name="T4" fmla="*/ 57 w 57"/>
              <a:gd name="T5" fmla="*/ 0 h 41"/>
              <a:gd name="T6" fmla="*/ 0 w 57"/>
              <a:gd name="T7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7" h="41">
                <a:moveTo>
                  <a:pt x="0" y="0"/>
                </a:moveTo>
                <a:lnTo>
                  <a:pt x="28" y="41"/>
                </a:lnTo>
                <a:lnTo>
                  <a:pt x="5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76" name="Freeform 104"/>
          <p:cNvSpPr>
            <a:spLocks/>
          </p:cNvSpPr>
          <p:nvPr/>
        </p:nvSpPr>
        <p:spPr bwMode="auto">
          <a:xfrm>
            <a:off x="3868738" y="4584700"/>
            <a:ext cx="92075" cy="63500"/>
          </a:xfrm>
          <a:custGeom>
            <a:avLst/>
            <a:gdLst>
              <a:gd name="T0" fmla="*/ 0 w 58"/>
              <a:gd name="T1" fmla="*/ 0 h 40"/>
              <a:gd name="T2" fmla="*/ 29 w 58"/>
              <a:gd name="T3" fmla="*/ 40 h 40"/>
              <a:gd name="T4" fmla="*/ 58 w 58"/>
              <a:gd name="T5" fmla="*/ 0 h 40"/>
              <a:gd name="T6" fmla="*/ 0 w 58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0">
                <a:moveTo>
                  <a:pt x="0" y="0"/>
                </a:moveTo>
                <a:lnTo>
                  <a:pt x="29" y="40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77" name="Freeform 105"/>
          <p:cNvSpPr>
            <a:spLocks/>
          </p:cNvSpPr>
          <p:nvPr/>
        </p:nvSpPr>
        <p:spPr bwMode="auto">
          <a:xfrm>
            <a:off x="4051300" y="4584700"/>
            <a:ext cx="90488" cy="63500"/>
          </a:xfrm>
          <a:custGeom>
            <a:avLst/>
            <a:gdLst>
              <a:gd name="T0" fmla="*/ 0 w 57"/>
              <a:gd name="T1" fmla="*/ 0 h 40"/>
              <a:gd name="T2" fmla="*/ 28 w 57"/>
              <a:gd name="T3" fmla="*/ 40 h 40"/>
              <a:gd name="T4" fmla="*/ 57 w 57"/>
              <a:gd name="T5" fmla="*/ 0 h 40"/>
              <a:gd name="T6" fmla="*/ 0 w 57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7" h="40">
                <a:moveTo>
                  <a:pt x="0" y="0"/>
                </a:moveTo>
                <a:lnTo>
                  <a:pt x="28" y="40"/>
                </a:lnTo>
                <a:lnTo>
                  <a:pt x="5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78" name="Freeform 106"/>
          <p:cNvSpPr>
            <a:spLocks/>
          </p:cNvSpPr>
          <p:nvPr/>
        </p:nvSpPr>
        <p:spPr bwMode="auto">
          <a:xfrm>
            <a:off x="4216400" y="4510088"/>
            <a:ext cx="93663" cy="63500"/>
          </a:xfrm>
          <a:custGeom>
            <a:avLst/>
            <a:gdLst>
              <a:gd name="T0" fmla="*/ 0 w 58"/>
              <a:gd name="T1" fmla="*/ 0 h 40"/>
              <a:gd name="T2" fmla="*/ 29 w 58"/>
              <a:gd name="T3" fmla="*/ 40 h 40"/>
              <a:gd name="T4" fmla="*/ 58 w 58"/>
              <a:gd name="T5" fmla="*/ 0 h 40"/>
              <a:gd name="T6" fmla="*/ 0 w 58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0">
                <a:moveTo>
                  <a:pt x="0" y="0"/>
                </a:moveTo>
                <a:lnTo>
                  <a:pt x="29" y="40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79" name="Freeform 107"/>
          <p:cNvSpPr>
            <a:spLocks/>
          </p:cNvSpPr>
          <p:nvPr/>
        </p:nvSpPr>
        <p:spPr bwMode="auto">
          <a:xfrm>
            <a:off x="4398963" y="4541838"/>
            <a:ext cx="90487" cy="63500"/>
          </a:xfrm>
          <a:custGeom>
            <a:avLst/>
            <a:gdLst>
              <a:gd name="T0" fmla="*/ 0 w 57"/>
              <a:gd name="T1" fmla="*/ 0 h 40"/>
              <a:gd name="T2" fmla="*/ 28 w 57"/>
              <a:gd name="T3" fmla="*/ 40 h 40"/>
              <a:gd name="T4" fmla="*/ 57 w 57"/>
              <a:gd name="T5" fmla="*/ 0 h 40"/>
              <a:gd name="T6" fmla="*/ 0 w 57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7" h="40">
                <a:moveTo>
                  <a:pt x="0" y="0"/>
                </a:moveTo>
                <a:lnTo>
                  <a:pt x="28" y="40"/>
                </a:lnTo>
                <a:lnTo>
                  <a:pt x="5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80" name="Freeform 108"/>
          <p:cNvSpPr>
            <a:spLocks/>
          </p:cNvSpPr>
          <p:nvPr/>
        </p:nvSpPr>
        <p:spPr bwMode="auto">
          <a:xfrm>
            <a:off x="4564063" y="4573588"/>
            <a:ext cx="92075" cy="65087"/>
          </a:xfrm>
          <a:custGeom>
            <a:avLst/>
            <a:gdLst>
              <a:gd name="T0" fmla="*/ 0 w 58"/>
              <a:gd name="T1" fmla="*/ 0 h 41"/>
              <a:gd name="T2" fmla="*/ 29 w 58"/>
              <a:gd name="T3" fmla="*/ 41 h 41"/>
              <a:gd name="T4" fmla="*/ 58 w 58"/>
              <a:gd name="T5" fmla="*/ 0 h 41"/>
              <a:gd name="T6" fmla="*/ 0 w 58"/>
              <a:gd name="T7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1">
                <a:moveTo>
                  <a:pt x="0" y="0"/>
                </a:moveTo>
                <a:lnTo>
                  <a:pt x="29" y="41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81" name="Freeform 109"/>
          <p:cNvSpPr>
            <a:spLocks/>
          </p:cNvSpPr>
          <p:nvPr/>
        </p:nvSpPr>
        <p:spPr bwMode="auto">
          <a:xfrm>
            <a:off x="4748213" y="4584700"/>
            <a:ext cx="88900" cy="63500"/>
          </a:xfrm>
          <a:custGeom>
            <a:avLst/>
            <a:gdLst>
              <a:gd name="T0" fmla="*/ 0 w 57"/>
              <a:gd name="T1" fmla="*/ 0 h 40"/>
              <a:gd name="T2" fmla="*/ 28 w 57"/>
              <a:gd name="T3" fmla="*/ 40 h 40"/>
              <a:gd name="T4" fmla="*/ 57 w 57"/>
              <a:gd name="T5" fmla="*/ 0 h 40"/>
              <a:gd name="T6" fmla="*/ 0 w 57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7" h="40">
                <a:moveTo>
                  <a:pt x="0" y="0"/>
                </a:moveTo>
                <a:lnTo>
                  <a:pt x="28" y="40"/>
                </a:lnTo>
                <a:lnTo>
                  <a:pt x="5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82" name="Freeform 110"/>
          <p:cNvSpPr>
            <a:spLocks/>
          </p:cNvSpPr>
          <p:nvPr/>
        </p:nvSpPr>
        <p:spPr bwMode="auto">
          <a:xfrm>
            <a:off x="4913313" y="4564063"/>
            <a:ext cx="90487" cy="63500"/>
          </a:xfrm>
          <a:custGeom>
            <a:avLst/>
            <a:gdLst>
              <a:gd name="T0" fmla="*/ 0 w 58"/>
              <a:gd name="T1" fmla="*/ 0 h 40"/>
              <a:gd name="T2" fmla="*/ 29 w 58"/>
              <a:gd name="T3" fmla="*/ 40 h 40"/>
              <a:gd name="T4" fmla="*/ 58 w 58"/>
              <a:gd name="T5" fmla="*/ 0 h 40"/>
              <a:gd name="T6" fmla="*/ 0 w 58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0">
                <a:moveTo>
                  <a:pt x="0" y="0"/>
                </a:moveTo>
                <a:lnTo>
                  <a:pt x="29" y="40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83" name="Freeform 111"/>
          <p:cNvSpPr>
            <a:spLocks/>
          </p:cNvSpPr>
          <p:nvPr/>
        </p:nvSpPr>
        <p:spPr bwMode="auto">
          <a:xfrm>
            <a:off x="5094288" y="4530725"/>
            <a:ext cx="92075" cy="65088"/>
          </a:xfrm>
          <a:custGeom>
            <a:avLst/>
            <a:gdLst>
              <a:gd name="T0" fmla="*/ 0 w 57"/>
              <a:gd name="T1" fmla="*/ 0 h 41"/>
              <a:gd name="T2" fmla="*/ 28 w 57"/>
              <a:gd name="T3" fmla="*/ 41 h 41"/>
              <a:gd name="T4" fmla="*/ 57 w 57"/>
              <a:gd name="T5" fmla="*/ 0 h 41"/>
              <a:gd name="T6" fmla="*/ 0 w 57"/>
              <a:gd name="T7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7" h="41">
                <a:moveTo>
                  <a:pt x="0" y="0"/>
                </a:moveTo>
                <a:lnTo>
                  <a:pt x="28" y="41"/>
                </a:lnTo>
                <a:lnTo>
                  <a:pt x="5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84" name="Freeform 112"/>
          <p:cNvSpPr>
            <a:spLocks/>
          </p:cNvSpPr>
          <p:nvPr/>
        </p:nvSpPr>
        <p:spPr bwMode="auto">
          <a:xfrm>
            <a:off x="5259388" y="4530725"/>
            <a:ext cx="92075" cy="65088"/>
          </a:xfrm>
          <a:custGeom>
            <a:avLst/>
            <a:gdLst>
              <a:gd name="T0" fmla="*/ 0 w 58"/>
              <a:gd name="T1" fmla="*/ 0 h 41"/>
              <a:gd name="T2" fmla="*/ 29 w 58"/>
              <a:gd name="T3" fmla="*/ 41 h 41"/>
              <a:gd name="T4" fmla="*/ 58 w 58"/>
              <a:gd name="T5" fmla="*/ 0 h 41"/>
              <a:gd name="T6" fmla="*/ 0 w 58"/>
              <a:gd name="T7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1">
                <a:moveTo>
                  <a:pt x="0" y="0"/>
                </a:moveTo>
                <a:lnTo>
                  <a:pt x="29" y="41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85" name="Freeform 113"/>
          <p:cNvSpPr>
            <a:spLocks/>
          </p:cNvSpPr>
          <p:nvPr/>
        </p:nvSpPr>
        <p:spPr bwMode="auto">
          <a:xfrm>
            <a:off x="5441950" y="4467225"/>
            <a:ext cx="90488" cy="63500"/>
          </a:xfrm>
          <a:custGeom>
            <a:avLst/>
            <a:gdLst>
              <a:gd name="T0" fmla="*/ 0 w 57"/>
              <a:gd name="T1" fmla="*/ 0 h 40"/>
              <a:gd name="T2" fmla="*/ 28 w 57"/>
              <a:gd name="T3" fmla="*/ 40 h 40"/>
              <a:gd name="T4" fmla="*/ 57 w 57"/>
              <a:gd name="T5" fmla="*/ 0 h 40"/>
              <a:gd name="T6" fmla="*/ 0 w 57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7" h="40">
                <a:moveTo>
                  <a:pt x="0" y="0"/>
                </a:moveTo>
                <a:lnTo>
                  <a:pt x="28" y="40"/>
                </a:lnTo>
                <a:lnTo>
                  <a:pt x="5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86" name="Freeform 114"/>
          <p:cNvSpPr>
            <a:spLocks/>
          </p:cNvSpPr>
          <p:nvPr/>
        </p:nvSpPr>
        <p:spPr bwMode="auto">
          <a:xfrm>
            <a:off x="5607050" y="4392613"/>
            <a:ext cx="93663" cy="63500"/>
          </a:xfrm>
          <a:custGeom>
            <a:avLst/>
            <a:gdLst>
              <a:gd name="T0" fmla="*/ 0 w 58"/>
              <a:gd name="T1" fmla="*/ 0 h 40"/>
              <a:gd name="T2" fmla="*/ 29 w 58"/>
              <a:gd name="T3" fmla="*/ 40 h 40"/>
              <a:gd name="T4" fmla="*/ 58 w 58"/>
              <a:gd name="T5" fmla="*/ 0 h 40"/>
              <a:gd name="T6" fmla="*/ 0 w 58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0">
                <a:moveTo>
                  <a:pt x="0" y="0"/>
                </a:moveTo>
                <a:lnTo>
                  <a:pt x="29" y="40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87" name="Freeform 115"/>
          <p:cNvSpPr>
            <a:spLocks/>
          </p:cNvSpPr>
          <p:nvPr/>
        </p:nvSpPr>
        <p:spPr bwMode="auto">
          <a:xfrm>
            <a:off x="5789613" y="4329113"/>
            <a:ext cx="90487" cy="63500"/>
          </a:xfrm>
          <a:custGeom>
            <a:avLst/>
            <a:gdLst>
              <a:gd name="T0" fmla="*/ 0 w 57"/>
              <a:gd name="T1" fmla="*/ 0 h 40"/>
              <a:gd name="T2" fmla="*/ 28 w 57"/>
              <a:gd name="T3" fmla="*/ 40 h 40"/>
              <a:gd name="T4" fmla="*/ 57 w 57"/>
              <a:gd name="T5" fmla="*/ 0 h 40"/>
              <a:gd name="T6" fmla="*/ 0 w 57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7" h="40">
                <a:moveTo>
                  <a:pt x="0" y="0"/>
                </a:moveTo>
                <a:lnTo>
                  <a:pt x="28" y="40"/>
                </a:lnTo>
                <a:lnTo>
                  <a:pt x="5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88" name="Freeform 116"/>
          <p:cNvSpPr>
            <a:spLocks/>
          </p:cNvSpPr>
          <p:nvPr/>
        </p:nvSpPr>
        <p:spPr bwMode="auto">
          <a:xfrm>
            <a:off x="5954713" y="4221163"/>
            <a:ext cx="92075" cy="65087"/>
          </a:xfrm>
          <a:custGeom>
            <a:avLst/>
            <a:gdLst>
              <a:gd name="T0" fmla="*/ 0 w 58"/>
              <a:gd name="T1" fmla="*/ 0 h 41"/>
              <a:gd name="T2" fmla="*/ 29 w 58"/>
              <a:gd name="T3" fmla="*/ 41 h 41"/>
              <a:gd name="T4" fmla="*/ 58 w 58"/>
              <a:gd name="T5" fmla="*/ 0 h 41"/>
              <a:gd name="T6" fmla="*/ 0 w 58"/>
              <a:gd name="T7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1">
                <a:moveTo>
                  <a:pt x="0" y="0"/>
                </a:moveTo>
                <a:lnTo>
                  <a:pt x="29" y="41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89" name="Freeform 117"/>
          <p:cNvSpPr>
            <a:spLocks/>
          </p:cNvSpPr>
          <p:nvPr/>
        </p:nvSpPr>
        <p:spPr bwMode="auto">
          <a:xfrm>
            <a:off x="6138863" y="4125913"/>
            <a:ext cx="88900" cy="63500"/>
          </a:xfrm>
          <a:custGeom>
            <a:avLst/>
            <a:gdLst>
              <a:gd name="T0" fmla="*/ 0 w 57"/>
              <a:gd name="T1" fmla="*/ 0 h 40"/>
              <a:gd name="T2" fmla="*/ 28 w 57"/>
              <a:gd name="T3" fmla="*/ 40 h 40"/>
              <a:gd name="T4" fmla="*/ 57 w 57"/>
              <a:gd name="T5" fmla="*/ 0 h 40"/>
              <a:gd name="T6" fmla="*/ 0 w 57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7" h="40">
                <a:moveTo>
                  <a:pt x="0" y="0"/>
                </a:moveTo>
                <a:lnTo>
                  <a:pt x="28" y="40"/>
                </a:lnTo>
                <a:lnTo>
                  <a:pt x="5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90" name="Freeform 118"/>
          <p:cNvSpPr>
            <a:spLocks/>
          </p:cNvSpPr>
          <p:nvPr/>
        </p:nvSpPr>
        <p:spPr bwMode="auto">
          <a:xfrm>
            <a:off x="6303963" y="3976688"/>
            <a:ext cx="90487" cy="63500"/>
          </a:xfrm>
          <a:custGeom>
            <a:avLst/>
            <a:gdLst>
              <a:gd name="T0" fmla="*/ 0 w 58"/>
              <a:gd name="T1" fmla="*/ 0 h 40"/>
              <a:gd name="T2" fmla="*/ 29 w 58"/>
              <a:gd name="T3" fmla="*/ 40 h 40"/>
              <a:gd name="T4" fmla="*/ 58 w 58"/>
              <a:gd name="T5" fmla="*/ 0 h 40"/>
              <a:gd name="T6" fmla="*/ 0 w 58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0">
                <a:moveTo>
                  <a:pt x="0" y="0"/>
                </a:moveTo>
                <a:lnTo>
                  <a:pt x="29" y="40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91" name="Freeform 119"/>
          <p:cNvSpPr>
            <a:spLocks/>
          </p:cNvSpPr>
          <p:nvPr/>
        </p:nvSpPr>
        <p:spPr bwMode="auto">
          <a:xfrm>
            <a:off x="6484938" y="3911600"/>
            <a:ext cx="92075" cy="65088"/>
          </a:xfrm>
          <a:custGeom>
            <a:avLst/>
            <a:gdLst>
              <a:gd name="T0" fmla="*/ 0 w 57"/>
              <a:gd name="T1" fmla="*/ 0 h 41"/>
              <a:gd name="T2" fmla="*/ 28 w 57"/>
              <a:gd name="T3" fmla="*/ 41 h 41"/>
              <a:gd name="T4" fmla="*/ 57 w 57"/>
              <a:gd name="T5" fmla="*/ 0 h 41"/>
              <a:gd name="T6" fmla="*/ 0 w 57"/>
              <a:gd name="T7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7" h="41">
                <a:moveTo>
                  <a:pt x="0" y="0"/>
                </a:moveTo>
                <a:lnTo>
                  <a:pt x="28" y="41"/>
                </a:lnTo>
                <a:lnTo>
                  <a:pt x="5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92" name="Freeform 120"/>
          <p:cNvSpPr>
            <a:spLocks/>
          </p:cNvSpPr>
          <p:nvPr/>
        </p:nvSpPr>
        <p:spPr bwMode="auto">
          <a:xfrm>
            <a:off x="6650038" y="3879850"/>
            <a:ext cx="92075" cy="63500"/>
          </a:xfrm>
          <a:custGeom>
            <a:avLst/>
            <a:gdLst>
              <a:gd name="T0" fmla="*/ 0 w 58"/>
              <a:gd name="T1" fmla="*/ 0 h 40"/>
              <a:gd name="T2" fmla="*/ 29 w 58"/>
              <a:gd name="T3" fmla="*/ 40 h 40"/>
              <a:gd name="T4" fmla="*/ 58 w 58"/>
              <a:gd name="T5" fmla="*/ 0 h 40"/>
              <a:gd name="T6" fmla="*/ 0 w 58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0">
                <a:moveTo>
                  <a:pt x="0" y="0"/>
                </a:moveTo>
                <a:lnTo>
                  <a:pt x="29" y="40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93" name="Freeform 121"/>
          <p:cNvSpPr>
            <a:spLocks/>
          </p:cNvSpPr>
          <p:nvPr/>
        </p:nvSpPr>
        <p:spPr bwMode="auto">
          <a:xfrm>
            <a:off x="6832600" y="3836988"/>
            <a:ext cx="90488" cy="65087"/>
          </a:xfrm>
          <a:custGeom>
            <a:avLst/>
            <a:gdLst>
              <a:gd name="T0" fmla="*/ 0 w 57"/>
              <a:gd name="T1" fmla="*/ 0 h 41"/>
              <a:gd name="T2" fmla="*/ 28 w 57"/>
              <a:gd name="T3" fmla="*/ 41 h 41"/>
              <a:gd name="T4" fmla="*/ 57 w 57"/>
              <a:gd name="T5" fmla="*/ 0 h 41"/>
              <a:gd name="T6" fmla="*/ 0 w 57"/>
              <a:gd name="T7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7" h="41">
                <a:moveTo>
                  <a:pt x="0" y="0"/>
                </a:moveTo>
                <a:lnTo>
                  <a:pt x="28" y="41"/>
                </a:lnTo>
                <a:lnTo>
                  <a:pt x="5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94" name="Freeform 122"/>
          <p:cNvSpPr>
            <a:spLocks/>
          </p:cNvSpPr>
          <p:nvPr/>
        </p:nvSpPr>
        <p:spPr bwMode="auto">
          <a:xfrm>
            <a:off x="6997700" y="3730625"/>
            <a:ext cx="93663" cy="63500"/>
          </a:xfrm>
          <a:custGeom>
            <a:avLst/>
            <a:gdLst>
              <a:gd name="T0" fmla="*/ 0 w 58"/>
              <a:gd name="T1" fmla="*/ 0 h 40"/>
              <a:gd name="T2" fmla="*/ 29 w 58"/>
              <a:gd name="T3" fmla="*/ 40 h 40"/>
              <a:gd name="T4" fmla="*/ 58 w 58"/>
              <a:gd name="T5" fmla="*/ 0 h 40"/>
              <a:gd name="T6" fmla="*/ 0 w 58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0">
                <a:moveTo>
                  <a:pt x="0" y="0"/>
                </a:moveTo>
                <a:lnTo>
                  <a:pt x="29" y="40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95" name="Freeform 123"/>
          <p:cNvSpPr>
            <a:spLocks/>
          </p:cNvSpPr>
          <p:nvPr/>
        </p:nvSpPr>
        <p:spPr bwMode="auto">
          <a:xfrm>
            <a:off x="7180263" y="3698875"/>
            <a:ext cx="90487" cy="63500"/>
          </a:xfrm>
          <a:custGeom>
            <a:avLst/>
            <a:gdLst>
              <a:gd name="T0" fmla="*/ 0 w 57"/>
              <a:gd name="T1" fmla="*/ 0 h 40"/>
              <a:gd name="T2" fmla="*/ 28 w 57"/>
              <a:gd name="T3" fmla="*/ 40 h 40"/>
              <a:gd name="T4" fmla="*/ 57 w 57"/>
              <a:gd name="T5" fmla="*/ 0 h 40"/>
              <a:gd name="T6" fmla="*/ 0 w 57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7" h="40">
                <a:moveTo>
                  <a:pt x="0" y="0"/>
                </a:moveTo>
                <a:lnTo>
                  <a:pt x="28" y="40"/>
                </a:lnTo>
                <a:lnTo>
                  <a:pt x="5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96" name="Freeform 124"/>
          <p:cNvSpPr>
            <a:spLocks/>
          </p:cNvSpPr>
          <p:nvPr/>
        </p:nvSpPr>
        <p:spPr bwMode="auto">
          <a:xfrm>
            <a:off x="7345363" y="3613150"/>
            <a:ext cx="92075" cy="63500"/>
          </a:xfrm>
          <a:custGeom>
            <a:avLst/>
            <a:gdLst>
              <a:gd name="T0" fmla="*/ 0 w 58"/>
              <a:gd name="T1" fmla="*/ 0 h 40"/>
              <a:gd name="T2" fmla="*/ 29 w 58"/>
              <a:gd name="T3" fmla="*/ 40 h 40"/>
              <a:gd name="T4" fmla="*/ 58 w 58"/>
              <a:gd name="T5" fmla="*/ 0 h 40"/>
              <a:gd name="T6" fmla="*/ 0 w 58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0">
                <a:moveTo>
                  <a:pt x="0" y="0"/>
                </a:moveTo>
                <a:lnTo>
                  <a:pt x="29" y="40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97" name="Freeform 125"/>
          <p:cNvSpPr>
            <a:spLocks/>
          </p:cNvSpPr>
          <p:nvPr/>
        </p:nvSpPr>
        <p:spPr bwMode="auto">
          <a:xfrm>
            <a:off x="7529513" y="3549650"/>
            <a:ext cx="88900" cy="63500"/>
          </a:xfrm>
          <a:custGeom>
            <a:avLst/>
            <a:gdLst>
              <a:gd name="T0" fmla="*/ 0 w 57"/>
              <a:gd name="T1" fmla="*/ 0 h 40"/>
              <a:gd name="T2" fmla="*/ 28 w 57"/>
              <a:gd name="T3" fmla="*/ 40 h 40"/>
              <a:gd name="T4" fmla="*/ 57 w 57"/>
              <a:gd name="T5" fmla="*/ 0 h 40"/>
              <a:gd name="T6" fmla="*/ 0 w 57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7" h="40">
                <a:moveTo>
                  <a:pt x="0" y="0"/>
                </a:moveTo>
                <a:lnTo>
                  <a:pt x="28" y="40"/>
                </a:lnTo>
                <a:lnTo>
                  <a:pt x="5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98" name="Freeform 126"/>
          <p:cNvSpPr>
            <a:spLocks/>
          </p:cNvSpPr>
          <p:nvPr/>
        </p:nvSpPr>
        <p:spPr bwMode="auto">
          <a:xfrm>
            <a:off x="7694613" y="3452813"/>
            <a:ext cx="90487" cy="65087"/>
          </a:xfrm>
          <a:custGeom>
            <a:avLst/>
            <a:gdLst>
              <a:gd name="T0" fmla="*/ 0 w 58"/>
              <a:gd name="T1" fmla="*/ 0 h 41"/>
              <a:gd name="T2" fmla="*/ 29 w 58"/>
              <a:gd name="T3" fmla="*/ 41 h 41"/>
              <a:gd name="T4" fmla="*/ 58 w 58"/>
              <a:gd name="T5" fmla="*/ 0 h 41"/>
              <a:gd name="T6" fmla="*/ 0 w 58"/>
              <a:gd name="T7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1">
                <a:moveTo>
                  <a:pt x="0" y="0"/>
                </a:moveTo>
                <a:lnTo>
                  <a:pt x="29" y="41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19999" name="Freeform 127"/>
          <p:cNvSpPr>
            <a:spLocks/>
          </p:cNvSpPr>
          <p:nvPr/>
        </p:nvSpPr>
        <p:spPr bwMode="auto">
          <a:xfrm>
            <a:off x="7875588" y="3432175"/>
            <a:ext cx="92075" cy="63500"/>
          </a:xfrm>
          <a:custGeom>
            <a:avLst/>
            <a:gdLst>
              <a:gd name="T0" fmla="*/ 0 w 57"/>
              <a:gd name="T1" fmla="*/ 0 h 40"/>
              <a:gd name="T2" fmla="*/ 28 w 57"/>
              <a:gd name="T3" fmla="*/ 40 h 40"/>
              <a:gd name="T4" fmla="*/ 57 w 57"/>
              <a:gd name="T5" fmla="*/ 0 h 40"/>
              <a:gd name="T6" fmla="*/ 0 w 57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7" h="40">
                <a:moveTo>
                  <a:pt x="0" y="0"/>
                </a:moveTo>
                <a:lnTo>
                  <a:pt x="28" y="40"/>
                </a:lnTo>
                <a:lnTo>
                  <a:pt x="5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00" name="Oval 128"/>
          <p:cNvSpPr>
            <a:spLocks noChangeArrowheads="1"/>
          </p:cNvSpPr>
          <p:nvPr/>
        </p:nvSpPr>
        <p:spPr bwMode="auto">
          <a:xfrm>
            <a:off x="1270000" y="4862513"/>
            <a:ext cx="90488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01" name="Oval 129"/>
          <p:cNvSpPr>
            <a:spLocks noChangeArrowheads="1"/>
          </p:cNvSpPr>
          <p:nvPr/>
        </p:nvSpPr>
        <p:spPr bwMode="auto">
          <a:xfrm>
            <a:off x="1436688" y="4679950"/>
            <a:ext cx="92075" cy="65088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02" name="Oval 130"/>
          <p:cNvSpPr>
            <a:spLocks noChangeArrowheads="1"/>
          </p:cNvSpPr>
          <p:nvPr/>
        </p:nvSpPr>
        <p:spPr bwMode="auto">
          <a:xfrm>
            <a:off x="1617663" y="4776788"/>
            <a:ext cx="90487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03" name="Oval 131"/>
          <p:cNvSpPr>
            <a:spLocks noChangeArrowheads="1"/>
          </p:cNvSpPr>
          <p:nvPr/>
        </p:nvSpPr>
        <p:spPr bwMode="auto">
          <a:xfrm>
            <a:off x="1784350" y="4756150"/>
            <a:ext cx="90488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04" name="Oval 132"/>
          <p:cNvSpPr>
            <a:spLocks noChangeArrowheads="1"/>
          </p:cNvSpPr>
          <p:nvPr/>
        </p:nvSpPr>
        <p:spPr bwMode="auto">
          <a:xfrm>
            <a:off x="1966913" y="4670425"/>
            <a:ext cx="88900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05" name="Oval 133"/>
          <p:cNvSpPr>
            <a:spLocks noChangeArrowheads="1"/>
          </p:cNvSpPr>
          <p:nvPr/>
        </p:nvSpPr>
        <p:spPr bwMode="auto">
          <a:xfrm>
            <a:off x="2132013" y="4638675"/>
            <a:ext cx="90487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06" name="Oval 134"/>
          <p:cNvSpPr>
            <a:spLocks noChangeArrowheads="1"/>
          </p:cNvSpPr>
          <p:nvPr/>
        </p:nvSpPr>
        <p:spPr bwMode="auto">
          <a:xfrm>
            <a:off x="2312988" y="4627563"/>
            <a:ext cx="92075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07" name="Oval 135"/>
          <p:cNvSpPr>
            <a:spLocks noChangeArrowheads="1"/>
          </p:cNvSpPr>
          <p:nvPr/>
        </p:nvSpPr>
        <p:spPr bwMode="auto">
          <a:xfrm>
            <a:off x="2481263" y="4605338"/>
            <a:ext cx="88900" cy="65087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08" name="Oval 136"/>
          <p:cNvSpPr>
            <a:spLocks noChangeArrowheads="1"/>
          </p:cNvSpPr>
          <p:nvPr/>
        </p:nvSpPr>
        <p:spPr bwMode="auto">
          <a:xfrm>
            <a:off x="2660650" y="4584700"/>
            <a:ext cx="90488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09" name="Oval 137"/>
          <p:cNvSpPr>
            <a:spLocks noChangeArrowheads="1"/>
          </p:cNvSpPr>
          <p:nvPr/>
        </p:nvSpPr>
        <p:spPr bwMode="auto">
          <a:xfrm>
            <a:off x="2827338" y="4691063"/>
            <a:ext cx="92075" cy="65087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10" name="Oval 138"/>
          <p:cNvSpPr>
            <a:spLocks noChangeArrowheads="1"/>
          </p:cNvSpPr>
          <p:nvPr/>
        </p:nvSpPr>
        <p:spPr bwMode="auto">
          <a:xfrm>
            <a:off x="3008313" y="4605338"/>
            <a:ext cx="90487" cy="65087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11" name="Oval 139"/>
          <p:cNvSpPr>
            <a:spLocks noChangeArrowheads="1"/>
          </p:cNvSpPr>
          <p:nvPr/>
        </p:nvSpPr>
        <p:spPr bwMode="auto">
          <a:xfrm>
            <a:off x="3175000" y="4573588"/>
            <a:ext cx="90488" cy="65087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12" name="Oval 140"/>
          <p:cNvSpPr>
            <a:spLocks noChangeArrowheads="1"/>
          </p:cNvSpPr>
          <p:nvPr/>
        </p:nvSpPr>
        <p:spPr bwMode="auto">
          <a:xfrm>
            <a:off x="3357563" y="4627563"/>
            <a:ext cx="88900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13" name="Oval 141"/>
          <p:cNvSpPr>
            <a:spLocks noChangeArrowheads="1"/>
          </p:cNvSpPr>
          <p:nvPr/>
        </p:nvSpPr>
        <p:spPr bwMode="auto">
          <a:xfrm>
            <a:off x="3522663" y="4595813"/>
            <a:ext cx="90487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14" name="Oval 142"/>
          <p:cNvSpPr>
            <a:spLocks noChangeArrowheads="1"/>
          </p:cNvSpPr>
          <p:nvPr/>
        </p:nvSpPr>
        <p:spPr bwMode="auto">
          <a:xfrm>
            <a:off x="3868738" y="4478338"/>
            <a:ext cx="92075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15" name="Oval 143"/>
          <p:cNvSpPr>
            <a:spLocks noChangeArrowheads="1"/>
          </p:cNvSpPr>
          <p:nvPr/>
        </p:nvSpPr>
        <p:spPr bwMode="auto">
          <a:xfrm>
            <a:off x="4051300" y="4349750"/>
            <a:ext cx="90488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16" name="Oval 144"/>
          <p:cNvSpPr>
            <a:spLocks noChangeArrowheads="1"/>
          </p:cNvSpPr>
          <p:nvPr/>
        </p:nvSpPr>
        <p:spPr bwMode="auto">
          <a:xfrm>
            <a:off x="4216400" y="4306888"/>
            <a:ext cx="93663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17" name="Oval 145"/>
          <p:cNvSpPr>
            <a:spLocks noChangeArrowheads="1"/>
          </p:cNvSpPr>
          <p:nvPr/>
        </p:nvSpPr>
        <p:spPr bwMode="auto">
          <a:xfrm>
            <a:off x="4398963" y="4295775"/>
            <a:ext cx="90487" cy="65088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18" name="Oval 146"/>
          <p:cNvSpPr>
            <a:spLocks noChangeArrowheads="1"/>
          </p:cNvSpPr>
          <p:nvPr/>
        </p:nvSpPr>
        <p:spPr bwMode="auto">
          <a:xfrm>
            <a:off x="4564063" y="4370388"/>
            <a:ext cx="92075" cy="65087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19" name="Oval 147"/>
          <p:cNvSpPr>
            <a:spLocks noChangeArrowheads="1"/>
          </p:cNvSpPr>
          <p:nvPr/>
        </p:nvSpPr>
        <p:spPr bwMode="auto">
          <a:xfrm>
            <a:off x="4748213" y="4232275"/>
            <a:ext cx="88900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20" name="Oval 148"/>
          <p:cNvSpPr>
            <a:spLocks noChangeArrowheads="1"/>
          </p:cNvSpPr>
          <p:nvPr/>
        </p:nvSpPr>
        <p:spPr bwMode="auto">
          <a:xfrm>
            <a:off x="4913313" y="4125913"/>
            <a:ext cx="90487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21" name="Oval 149"/>
          <p:cNvSpPr>
            <a:spLocks noChangeArrowheads="1"/>
          </p:cNvSpPr>
          <p:nvPr/>
        </p:nvSpPr>
        <p:spPr bwMode="auto">
          <a:xfrm>
            <a:off x="5094288" y="3986213"/>
            <a:ext cx="92075" cy="65087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22" name="Oval 150"/>
          <p:cNvSpPr>
            <a:spLocks noChangeArrowheads="1"/>
          </p:cNvSpPr>
          <p:nvPr/>
        </p:nvSpPr>
        <p:spPr bwMode="auto">
          <a:xfrm>
            <a:off x="5259388" y="3933825"/>
            <a:ext cx="92075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23" name="Oval 151"/>
          <p:cNvSpPr>
            <a:spLocks noChangeArrowheads="1"/>
          </p:cNvSpPr>
          <p:nvPr/>
        </p:nvSpPr>
        <p:spPr bwMode="auto">
          <a:xfrm>
            <a:off x="5441950" y="3890963"/>
            <a:ext cx="90488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24" name="Oval 152"/>
          <p:cNvSpPr>
            <a:spLocks noChangeArrowheads="1"/>
          </p:cNvSpPr>
          <p:nvPr/>
        </p:nvSpPr>
        <p:spPr bwMode="auto">
          <a:xfrm>
            <a:off x="5607050" y="3698875"/>
            <a:ext cx="93663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25" name="Oval 153"/>
          <p:cNvSpPr>
            <a:spLocks noChangeArrowheads="1"/>
          </p:cNvSpPr>
          <p:nvPr/>
        </p:nvSpPr>
        <p:spPr bwMode="auto">
          <a:xfrm>
            <a:off x="5789613" y="3676650"/>
            <a:ext cx="90487" cy="65088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26" name="Oval 154"/>
          <p:cNvSpPr>
            <a:spLocks noChangeArrowheads="1"/>
          </p:cNvSpPr>
          <p:nvPr/>
        </p:nvSpPr>
        <p:spPr bwMode="auto">
          <a:xfrm>
            <a:off x="5954713" y="3506788"/>
            <a:ext cx="92075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27" name="Oval 155"/>
          <p:cNvSpPr>
            <a:spLocks noChangeArrowheads="1"/>
          </p:cNvSpPr>
          <p:nvPr/>
        </p:nvSpPr>
        <p:spPr bwMode="auto">
          <a:xfrm>
            <a:off x="6138863" y="3452813"/>
            <a:ext cx="88900" cy="65087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28" name="Oval 156"/>
          <p:cNvSpPr>
            <a:spLocks noChangeArrowheads="1"/>
          </p:cNvSpPr>
          <p:nvPr/>
        </p:nvSpPr>
        <p:spPr bwMode="auto">
          <a:xfrm>
            <a:off x="6303963" y="3389313"/>
            <a:ext cx="90487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29" name="Oval 157"/>
          <p:cNvSpPr>
            <a:spLocks noChangeArrowheads="1"/>
          </p:cNvSpPr>
          <p:nvPr/>
        </p:nvSpPr>
        <p:spPr bwMode="auto">
          <a:xfrm>
            <a:off x="6484938" y="3324225"/>
            <a:ext cx="92075" cy="65088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30" name="Oval 158"/>
          <p:cNvSpPr>
            <a:spLocks noChangeArrowheads="1"/>
          </p:cNvSpPr>
          <p:nvPr/>
        </p:nvSpPr>
        <p:spPr bwMode="auto">
          <a:xfrm>
            <a:off x="6650038" y="3303588"/>
            <a:ext cx="92075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31" name="Oval 159"/>
          <p:cNvSpPr>
            <a:spLocks noChangeArrowheads="1"/>
          </p:cNvSpPr>
          <p:nvPr/>
        </p:nvSpPr>
        <p:spPr bwMode="auto">
          <a:xfrm>
            <a:off x="6832600" y="3335338"/>
            <a:ext cx="90488" cy="65087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32" name="Oval 160"/>
          <p:cNvSpPr>
            <a:spLocks noChangeArrowheads="1"/>
          </p:cNvSpPr>
          <p:nvPr/>
        </p:nvSpPr>
        <p:spPr bwMode="auto">
          <a:xfrm>
            <a:off x="6997700" y="3186113"/>
            <a:ext cx="93663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33" name="Oval 161"/>
          <p:cNvSpPr>
            <a:spLocks noChangeArrowheads="1"/>
          </p:cNvSpPr>
          <p:nvPr/>
        </p:nvSpPr>
        <p:spPr bwMode="auto">
          <a:xfrm>
            <a:off x="7180263" y="3122613"/>
            <a:ext cx="90487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34" name="Oval 162"/>
          <p:cNvSpPr>
            <a:spLocks noChangeArrowheads="1"/>
          </p:cNvSpPr>
          <p:nvPr/>
        </p:nvSpPr>
        <p:spPr bwMode="auto">
          <a:xfrm>
            <a:off x="7345363" y="2962275"/>
            <a:ext cx="92075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35" name="Oval 163"/>
          <p:cNvSpPr>
            <a:spLocks noChangeArrowheads="1"/>
          </p:cNvSpPr>
          <p:nvPr/>
        </p:nvSpPr>
        <p:spPr bwMode="auto">
          <a:xfrm>
            <a:off x="7529513" y="2887663"/>
            <a:ext cx="88900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36" name="Oval 164"/>
          <p:cNvSpPr>
            <a:spLocks noChangeArrowheads="1"/>
          </p:cNvSpPr>
          <p:nvPr/>
        </p:nvSpPr>
        <p:spPr bwMode="auto">
          <a:xfrm>
            <a:off x="7694613" y="2801938"/>
            <a:ext cx="90487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37" name="Oval 165"/>
          <p:cNvSpPr>
            <a:spLocks noChangeArrowheads="1"/>
          </p:cNvSpPr>
          <p:nvPr/>
        </p:nvSpPr>
        <p:spPr bwMode="auto">
          <a:xfrm>
            <a:off x="7875588" y="2770188"/>
            <a:ext cx="92075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038" name="Text Box 166"/>
          <p:cNvSpPr txBox="1">
            <a:spLocks noChangeArrowheads="1"/>
          </p:cNvSpPr>
          <p:nvPr/>
        </p:nvSpPr>
        <p:spPr bwMode="auto">
          <a:xfrm>
            <a:off x="6742113" y="6419850"/>
            <a:ext cx="2173287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>
                <a:solidFill>
                  <a:srgbClr val="000000"/>
                </a:solidFill>
              </a:rPr>
              <a:t>kalendářní roky</a:t>
            </a:r>
          </a:p>
        </p:txBody>
      </p:sp>
      <p:sp>
        <p:nvSpPr>
          <p:cNvPr id="720039" name="Text Box 167"/>
          <p:cNvSpPr txBox="1">
            <a:spLocks noChangeArrowheads="1"/>
          </p:cNvSpPr>
          <p:nvPr/>
        </p:nvSpPr>
        <p:spPr bwMode="auto">
          <a:xfrm>
            <a:off x="1131888" y="188913"/>
            <a:ext cx="73453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>
                <a:solidFill>
                  <a:srgbClr val="333399"/>
                </a:solidFill>
              </a:rPr>
              <a:t>NADĚJE DOŽITÍ PŘI NAROZENÍ (MUŽI + ŽENY)</a:t>
            </a:r>
          </a:p>
        </p:txBody>
      </p:sp>
      <p:sp>
        <p:nvSpPr>
          <p:cNvPr id="720040" name="Text Box 168"/>
          <p:cNvSpPr txBox="1">
            <a:spLocks noChangeArrowheads="1"/>
          </p:cNvSpPr>
          <p:nvPr/>
        </p:nvSpPr>
        <p:spPr bwMode="auto">
          <a:xfrm>
            <a:off x="468313" y="260350"/>
            <a:ext cx="647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>
                <a:solidFill>
                  <a:srgbClr val="000000"/>
                </a:solidFill>
              </a:rPr>
              <a:t>věk</a:t>
            </a:r>
          </a:p>
        </p:txBody>
      </p:sp>
      <p:sp>
        <p:nvSpPr>
          <p:cNvPr id="720041" name="Text Box 169"/>
          <p:cNvSpPr txBox="1">
            <a:spLocks noChangeArrowheads="1"/>
          </p:cNvSpPr>
          <p:nvPr/>
        </p:nvSpPr>
        <p:spPr bwMode="auto">
          <a:xfrm>
            <a:off x="3859213" y="2978150"/>
            <a:ext cx="25177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solidFill>
                  <a:srgbClr val="FF3300"/>
                </a:solidFill>
              </a:rPr>
              <a:t>ČESKÁ REPUBLIKA</a:t>
            </a:r>
          </a:p>
        </p:txBody>
      </p:sp>
      <p:sp>
        <p:nvSpPr>
          <p:cNvPr id="720042" name="Text Box 170"/>
          <p:cNvSpPr txBox="1">
            <a:spLocks noChangeArrowheads="1"/>
          </p:cNvSpPr>
          <p:nvPr/>
        </p:nvSpPr>
        <p:spPr bwMode="auto">
          <a:xfrm>
            <a:off x="4970463" y="4672013"/>
            <a:ext cx="273685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b="1">
                <a:solidFill>
                  <a:srgbClr val="006600"/>
                </a:solidFill>
              </a:rPr>
              <a:t>ČLENSKÉ ZEMĚ EU </a:t>
            </a:r>
          </a:p>
          <a:p>
            <a:pPr algn="ctr">
              <a:spcBef>
                <a:spcPct val="50000"/>
              </a:spcBef>
            </a:pPr>
            <a:r>
              <a:rPr lang="cs-CZ" sz="1400" b="1">
                <a:solidFill>
                  <a:srgbClr val="006600"/>
                </a:solidFill>
              </a:rPr>
              <a:t>(P0 1. KVĚTNU 2004)</a:t>
            </a:r>
          </a:p>
        </p:txBody>
      </p:sp>
    </p:spTree>
    <p:extLst>
      <p:ext uri="{BB962C8B-B14F-4D97-AF65-F5344CB8AC3E}">
        <p14:creationId xmlns:p14="http://schemas.microsoft.com/office/powerpoint/2010/main" val="42332213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898" name="Text Box 2"/>
          <p:cNvSpPr txBox="1">
            <a:spLocks noChangeArrowheads="1"/>
          </p:cNvSpPr>
          <p:nvPr/>
        </p:nvSpPr>
        <p:spPr bwMode="auto">
          <a:xfrm>
            <a:off x="1331913" y="188913"/>
            <a:ext cx="7346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>
                <a:solidFill>
                  <a:srgbClr val="333399"/>
                </a:solidFill>
              </a:rPr>
              <a:t>NADĚJE DOŽITÍ PŘI NAROZENÍ (MUŽI + ŽENY)</a:t>
            </a:r>
          </a:p>
        </p:txBody>
      </p:sp>
      <p:sp>
        <p:nvSpPr>
          <p:cNvPr id="720899" name="Rectangle 3"/>
          <p:cNvSpPr>
            <a:spLocks noChangeArrowheads="1"/>
          </p:cNvSpPr>
          <p:nvPr/>
        </p:nvSpPr>
        <p:spPr bwMode="auto">
          <a:xfrm>
            <a:off x="0" y="115888"/>
            <a:ext cx="12292013" cy="6419850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00" name="Line 4"/>
          <p:cNvSpPr>
            <a:spLocks noChangeShapeType="1"/>
          </p:cNvSpPr>
          <p:nvPr/>
        </p:nvSpPr>
        <p:spPr bwMode="auto">
          <a:xfrm flipV="1">
            <a:off x="1154113" y="757238"/>
            <a:ext cx="0" cy="53498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01" name="Line 5"/>
          <p:cNvSpPr>
            <a:spLocks noChangeShapeType="1"/>
          </p:cNvSpPr>
          <p:nvPr/>
        </p:nvSpPr>
        <p:spPr bwMode="auto">
          <a:xfrm flipH="1">
            <a:off x="998538" y="6107113"/>
            <a:ext cx="1555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02" name="Rectangle 6"/>
          <p:cNvSpPr>
            <a:spLocks noChangeArrowheads="1"/>
          </p:cNvSpPr>
          <p:nvPr/>
        </p:nvSpPr>
        <p:spPr bwMode="auto">
          <a:xfrm>
            <a:off x="614363" y="5967413"/>
            <a:ext cx="25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65</a:t>
            </a:r>
          </a:p>
        </p:txBody>
      </p:sp>
      <p:sp>
        <p:nvSpPr>
          <p:cNvPr id="720903" name="Line 7"/>
          <p:cNvSpPr>
            <a:spLocks noChangeShapeType="1"/>
          </p:cNvSpPr>
          <p:nvPr/>
        </p:nvSpPr>
        <p:spPr bwMode="auto">
          <a:xfrm flipV="1">
            <a:off x="1154113" y="6099175"/>
            <a:ext cx="7042150" cy="7938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04" name="Line 8"/>
          <p:cNvSpPr>
            <a:spLocks noChangeShapeType="1"/>
          </p:cNvSpPr>
          <p:nvPr/>
        </p:nvSpPr>
        <p:spPr bwMode="auto">
          <a:xfrm flipH="1">
            <a:off x="1074738" y="5840413"/>
            <a:ext cx="793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05" name="Line 9"/>
          <p:cNvSpPr>
            <a:spLocks noChangeShapeType="1"/>
          </p:cNvSpPr>
          <p:nvPr/>
        </p:nvSpPr>
        <p:spPr bwMode="auto">
          <a:xfrm flipH="1">
            <a:off x="1074738" y="5572125"/>
            <a:ext cx="793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06" name="Line 10"/>
          <p:cNvSpPr>
            <a:spLocks noChangeShapeType="1"/>
          </p:cNvSpPr>
          <p:nvPr/>
        </p:nvSpPr>
        <p:spPr bwMode="auto">
          <a:xfrm flipH="1">
            <a:off x="1074738" y="5305425"/>
            <a:ext cx="793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07" name="Line 11"/>
          <p:cNvSpPr>
            <a:spLocks noChangeShapeType="1"/>
          </p:cNvSpPr>
          <p:nvPr/>
        </p:nvSpPr>
        <p:spPr bwMode="auto">
          <a:xfrm flipH="1">
            <a:off x="1074738" y="5037138"/>
            <a:ext cx="793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08" name="Line 12"/>
          <p:cNvSpPr>
            <a:spLocks noChangeShapeType="1"/>
          </p:cNvSpPr>
          <p:nvPr/>
        </p:nvSpPr>
        <p:spPr bwMode="auto">
          <a:xfrm flipH="1">
            <a:off x="998538" y="4770438"/>
            <a:ext cx="1555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09" name="Rectangle 13"/>
          <p:cNvSpPr>
            <a:spLocks noChangeArrowheads="1"/>
          </p:cNvSpPr>
          <p:nvPr/>
        </p:nvSpPr>
        <p:spPr bwMode="auto">
          <a:xfrm>
            <a:off x="614363" y="4629150"/>
            <a:ext cx="254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70</a:t>
            </a:r>
          </a:p>
        </p:txBody>
      </p:sp>
      <p:sp>
        <p:nvSpPr>
          <p:cNvPr id="720910" name="Line 14"/>
          <p:cNvSpPr>
            <a:spLocks noChangeShapeType="1"/>
          </p:cNvSpPr>
          <p:nvPr/>
        </p:nvSpPr>
        <p:spPr bwMode="auto">
          <a:xfrm flipV="1">
            <a:off x="1154113" y="4752975"/>
            <a:ext cx="7051675" cy="17463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11" name="Line 15"/>
          <p:cNvSpPr>
            <a:spLocks noChangeShapeType="1"/>
          </p:cNvSpPr>
          <p:nvPr/>
        </p:nvSpPr>
        <p:spPr bwMode="auto">
          <a:xfrm flipH="1">
            <a:off x="1074738" y="4502150"/>
            <a:ext cx="793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12" name="Line 16"/>
          <p:cNvSpPr>
            <a:spLocks noChangeShapeType="1"/>
          </p:cNvSpPr>
          <p:nvPr/>
        </p:nvSpPr>
        <p:spPr bwMode="auto">
          <a:xfrm flipH="1">
            <a:off x="1074738" y="4235450"/>
            <a:ext cx="793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13" name="Line 17"/>
          <p:cNvSpPr>
            <a:spLocks noChangeShapeType="1"/>
          </p:cNvSpPr>
          <p:nvPr/>
        </p:nvSpPr>
        <p:spPr bwMode="auto">
          <a:xfrm flipH="1">
            <a:off x="1074738" y="3967163"/>
            <a:ext cx="793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14" name="Line 18"/>
          <p:cNvSpPr>
            <a:spLocks noChangeShapeType="1"/>
          </p:cNvSpPr>
          <p:nvPr/>
        </p:nvSpPr>
        <p:spPr bwMode="auto">
          <a:xfrm flipH="1">
            <a:off x="1074738" y="3700463"/>
            <a:ext cx="793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15" name="Line 19"/>
          <p:cNvSpPr>
            <a:spLocks noChangeShapeType="1"/>
          </p:cNvSpPr>
          <p:nvPr/>
        </p:nvSpPr>
        <p:spPr bwMode="auto">
          <a:xfrm flipH="1">
            <a:off x="998538" y="3432175"/>
            <a:ext cx="1555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16" name="Rectangle 20"/>
          <p:cNvSpPr>
            <a:spLocks noChangeArrowheads="1"/>
          </p:cNvSpPr>
          <p:nvPr/>
        </p:nvSpPr>
        <p:spPr bwMode="auto">
          <a:xfrm>
            <a:off x="614363" y="3292475"/>
            <a:ext cx="254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75</a:t>
            </a:r>
          </a:p>
        </p:txBody>
      </p:sp>
      <p:sp>
        <p:nvSpPr>
          <p:cNvPr id="720917" name="Line 21"/>
          <p:cNvSpPr>
            <a:spLocks noChangeShapeType="1"/>
          </p:cNvSpPr>
          <p:nvPr/>
        </p:nvSpPr>
        <p:spPr bwMode="auto">
          <a:xfrm>
            <a:off x="1154113" y="3432175"/>
            <a:ext cx="7070725" cy="1588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18" name="Line 22"/>
          <p:cNvSpPr>
            <a:spLocks noChangeShapeType="1"/>
          </p:cNvSpPr>
          <p:nvPr/>
        </p:nvSpPr>
        <p:spPr bwMode="auto">
          <a:xfrm flipH="1">
            <a:off x="1074738" y="3165475"/>
            <a:ext cx="793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19" name="Line 23"/>
          <p:cNvSpPr>
            <a:spLocks noChangeShapeType="1"/>
          </p:cNvSpPr>
          <p:nvPr/>
        </p:nvSpPr>
        <p:spPr bwMode="auto">
          <a:xfrm flipH="1">
            <a:off x="1074738" y="2897188"/>
            <a:ext cx="793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20" name="Line 24"/>
          <p:cNvSpPr>
            <a:spLocks noChangeShapeType="1"/>
          </p:cNvSpPr>
          <p:nvPr/>
        </p:nvSpPr>
        <p:spPr bwMode="auto">
          <a:xfrm flipH="1">
            <a:off x="1074738" y="2630488"/>
            <a:ext cx="793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21" name="Line 25"/>
          <p:cNvSpPr>
            <a:spLocks noChangeShapeType="1"/>
          </p:cNvSpPr>
          <p:nvPr/>
        </p:nvSpPr>
        <p:spPr bwMode="auto">
          <a:xfrm flipH="1">
            <a:off x="1074738" y="2362200"/>
            <a:ext cx="793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22" name="Line 26"/>
          <p:cNvSpPr>
            <a:spLocks noChangeShapeType="1"/>
          </p:cNvSpPr>
          <p:nvPr/>
        </p:nvSpPr>
        <p:spPr bwMode="auto">
          <a:xfrm flipH="1">
            <a:off x="998538" y="2095500"/>
            <a:ext cx="1555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23" name="Rectangle 27"/>
          <p:cNvSpPr>
            <a:spLocks noChangeArrowheads="1"/>
          </p:cNvSpPr>
          <p:nvPr/>
        </p:nvSpPr>
        <p:spPr bwMode="auto">
          <a:xfrm>
            <a:off x="614363" y="1954213"/>
            <a:ext cx="25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80</a:t>
            </a:r>
          </a:p>
        </p:txBody>
      </p:sp>
      <p:sp>
        <p:nvSpPr>
          <p:cNvPr id="720924" name="Line 28"/>
          <p:cNvSpPr>
            <a:spLocks noChangeShapeType="1"/>
          </p:cNvSpPr>
          <p:nvPr/>
        </p:nvSpPr>
        <p:spPr bwMode="auto">
          <a:xfrm>
            <a:off x="1154113" y="2095500"/>
            <a:ext cx="7070725" cy="1588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25" name="Line 29"/>
          <p:cNvSpPr>
            <a:spLocks noChangeShapeType="1"/>
          </p:cNvSpPr>
          <p:nvPr/>
        </p:nvSpPr>
        <p:spPr bwMode="auto">
          <a:xfrm flipH="1">
            <a:off x="1074738" y="1827213"/>
            <a:ext cx="793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26" name="Line 30"/>
          <p:cNvSpPr>
            <a:spLocks noChangeShapeType="1"/>
          </p:cNvSpPr>
          <p:nvPr/>
        </p:nvSpPr>
        <p:spPr bwMode="auto">
          <a:xfrm flipH="1">
            <a:off x="1074738" y="1560513"/>
            <a:ext cx="793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27" name="Line 31"/>
          <p:cNvSpPr>
            <a:spLocks noChangeShapeType="1"/>
          </p:cNvSpPr>
          <p:nvPr/>
        </p:nvSpPr>
        <p:spPr bwMode="auto">
          <a:xfrm flipH="1">
            <a:off x="1074738" y="1292225"/>
            <a:ext cx="793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28" name="Line 32"/>
          <p:cNvSpPr>
            <a:spLocks noChangeShapeType="1"/>
          </p:cNvSpPr>
          <p:nvPr/>
        </p:nvSpPr>
        <p:spPr bwMode="auto">
          <a:xfrm flipH="1">
            <a:off x="1074738" y="1025525"/>
            <a:ext cx="79375" cy="1588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29" name="Line 33"/>
          <p:cNvSpPr>
            <a:spLocks noChangeShapeType="1"/>
          </p:cNvSpPr>
          <p:nvPr/>
        </p:nvSpPr>
        <p:spPr bwMode="auto">
          <a:xfrm flipH="1">
            <a:off x="998538" y="757238"/>
            <a:ext cx="155575" cy="1587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30" name="Rectangle 34"/>
          <p:cNvSpPr>
            <a:spLocks noChangeArrowheads="1"/>
          </p:cNvSpPr>
          <p:nvPr/>
        </p:nvSpPr>
        <p:spPr bwMode="auto">
          <a:xfrm>
            <a:off x="614363" y="617538"/>
            <a:ext cx="25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85</a:t>
            </a:r>
          </a:p>
        </p:txBody>
      </p:sp>
      <p:sp>
        <p:nvSpPr>
          <p:cNvPr id="720931" name="Line 35"/>
          <p:cNvSpPr>
            <a:spLocks noChangeShapeType="1"/>
          </p:cNvSpPr>
          <p:nvPr/>
        </p:nvSpPr>
        <p:spPr bwMode="auto">
          <a:xfrm>
            <a:off x="1154113" y="757238"/>
            <a:ext cx="7070725" cy="1587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32" name="Line 36"/>
          <p:cNvSpPr>
            <a:spLocks noChangeShapeType="1"/>
          </p:cNvSpPr>
          <p:nvPr/>
        </p:nvSpPr>
        <p:spPr bwMode="auto">
          <a:xfrm>
            <a:off x="1154113" y="6107113"/>
            <a:ext cx="7061200" cy="15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33" name="Line 37"/>
          <p:cNvSpPr>
            <a:spLocks noChangeShapeType="1"/>
          </p:cNvSpPr>
          <p:nvPr/>
        </p:nvSpPr>
        <p:spPr bwMode="auto">
          <a:xfrm>
            <a:off x="1154113" y="6107113"/>
            <a:ext cx="0" cy="1079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34" name="Rectangle 38"/>
          <p:cNvSpPr>
            <a:spLocks noChangeArrowheads="1"/>
          </p:cNvSpPr>
          <p:nvPr/>
        </p:nvSpPr>
        <p:spPr bwMode="auto">
          <a:xfrm>
            <a:off x="855663" y="6235700"/>
            <a:ext cx="508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1970</a:t>
            </a:r>
          </a:p>
        </p:txBody>
      </p:sp>
      <p:sp>
        <p:nvSpPr>
          <p:cNvPr id="720935" name="Line 39"/>
          <p:cNvSpPr>
            <a:spLocks noChangeShapeType="1"/>
          </p:cNvSpPr>
          <p:nvPr/>
        </p:nvSpPr>
        <p:spPr bwMode="auto">
          <a:xfrm>
            <a:off x="1338263" y="6107113"/>
            <a:ext cx="0" cy="53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36" name="Line 40"/>
          <p:cNvSpPr>
            <a:spLocks noChangeShapeType="1"/>
          </p:cNvSpPr>
          <p:nvPr/>
        </p:nvSpPr>
        <p:spPr bwMode="auto">
          <a:xfrm>
            <a:off x="1504950" y="6107113"/>
            <a:ext cx="1588" cy="53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37" name="Line 41"/>
          <p:cNvSpPr>
            <a:spLocks noChangeShapeType="1"/>
          </p:cNvSpPr>
          <p:nvPr/>
        </p:nvSpPr>
        <p:spPr bwMode="auto">
          <a:xfrm>
            <a:off x="1690688" y="6107113"/>
            <a:ext cx="3175" cy="53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38" name="Line 42"/>
          <p:cNvSpPr>
            <a:spLocks noChangeShapeType="1"/>
          </p:cNvSpPr>
          <p:nvPr/>
        </p:nvSpPr>
        <p:spPr bwMode="auto">
          <a:xfrm>
            <a:off x="1858963" y="6107113"/>
            <a:ext cx="1587" cy="53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39" name="Line 43"/>
          <p:cNvSpPr>
            <a:spLocks noChangeShapeType="1"/>
          </p:cNvSpPr>
          <p:nvPr/>
        </p:nvSpPr>
        <p:spPr bwMode="auto">
          <a:xfrm>
            <a:off x="2043113" y="6107113"/>
            <a:ext cx="1587" cy="53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40" name="Line 44"/>
          <p:cNvSpPr>
            <a:spLocks noChangeShapeType="1"/>
          </p:cNvSpPr>
          <p:nvPr/>
        </p:nvSpPr>
        <p:spPr bwMode="auto">
          <a:xfrm>
            <a:off x="2214563" y="6107113"/>
            <a:ext cx="0" cy="53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41" name="Line 45"/>
          <p:cNvSpPr>
            <a:spLocks noChangeShapeType="1"/>
          </p:cNvSpPr>
          <p:nvPr/>
        </p:nvSpPr>
        <p:spPr bwMode="auto">
          <a:xfrm>
            <a:off x="2398713" y="6107113"/>
            <a:ext cx="0" cy="53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42" name="Line 46"/>
          <p:cNvSpPr>
            <a:spLocks noChangeShapeType="1"/>
          </p:cNvSpPr>
          <p:nvPr/>
        </p:nvSpPr>
        <p:spPr bwMode="auto">
          <a:xfrm>
            <a:off x="2565400" y="6107113"/>
            <a:ext cx="1588" cy="53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43" name="Line 47"/>
          <p:cNvSpPr>
            <a:spLocks noChangeShapeType="1"/>
          </p:cNvSpPr>
          <p:nvPr/>
        </p:nvSpPr>
        <p:spPr bwMode="auto">
          <a:xfrm>
            <a:off x="2749550" y="6107113"/>
            <a:ext cx="1588" cy="53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44" name="Line 48"/>
          <p:cNvSpPr>
            <a:spLocks noChangeShapeType="1"/>
          </p:cNvSpPr>
          <p:nvPr/>
        </p:nvSpPr>
        <p:spPr bwMode="auto">
          <a:xfrm>
            <a:off x="2919413" y="6107113"/>
            <a:ext cx="1587" cy="1079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45" name="Rectangle 49"/>
          <p:cNvSpPr>
            <a:spLocks noChangeArrowheads="1"/>
          </p:cNvSpPr>
          <p:nvPr/>
        </p:nvSpPr>
        <p:spPr bwMode="auto">
          <a:xfrm>
            <a:off x="2620963" y="6235700"/>
            <a:ext cx="508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1980</a:t>
            </a:r>
          </a:p>
        </p:txBody>
      </p:sp>
      <p:sp>
        <p:nvSpPr>
          <p:cNvPr id="720946" name="Line 50"/>
          <p:cNvSpPr>
            <a:spLocks noChangeShapeType="1"/>
          </p:cNvSpPr>
          <p:nvPr/>
        </p:nvSpPr>
        <p:spPr bwMode="auto">
          <a:xfrm flipV="1">
            <a:off x="2919413" y="757238"/>
            <a:ext cx="1587" cy="5349875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47" name="Line 51"/>
          <p:cNvSpPr>
            <a:spLocks noChangeShapeType="1"/>
          </p:cNvSpPr>
          <p:nvPr/>
        </p:nvSpPr>
        <p:spPr bwMode="auto">
          <a:xfrm>
            <a:off x="3103563" y="6107113"/>
            <a:ext cx="1587" cy="53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48" name="Line 52"/>
          <p:cNvSpPr>
            <a:spLocks noChangeShapeType="1"/>
          </p:cNvSpPr>
          <p:nvPr/>
        </p:nvSpPr>
        <p:spPr bwMode="auto">
          <a:xfrm>
            <a:off x="3271838" y="6107113"/>
            <a:ext cx="3175" cy="53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49" name="Line 53"/>
          <p:cNvSpPr>
            <a:spLocks noChangeShapeType="1"/>
          </p:cNvSpPr>
          <p:nvPr/>
        </p:nvSpPr>
        <p:spPr bwMode="auto">
          <a:xfrm>
            <a:off x="3459163" y="6107113"/>
            <a:ext cx="0" cy="53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50" name="Line 54"/>
          <p:cNvSpPr>
            <a:spLocks noChangeShapeType="1"/>
          </p:cNvSpPr>
          <p:nvPr/>
        </p:nvSpPr>
        <p:spPr bwMode="auto">
          <a:xfrm>
            <a:off x="3625850" y="6107113"/>
            <a:ext cx="1588" cy="53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51" name="Line 55"/>
          <p:cNvSpPr>
            <a:spLocks noChangeShapeType="1"/>
          </p:cNvSpPr>
          <p:nvPr/>
        </p:nvSpPr>
        <p:spPr bwMode="auto">
          <a:xfrm>
            <a:off x="3810000" y="6107113"/>
            <a:ext cx="1588" cy="53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52" name="Line 56"/>
          <p:cNvSpPr>
            <a:spLocks noChangeShapeType="1"/>
          </p:cNvSpPr>
          <p:nvPr/>
        </p:nvSpPr>
        <p:spPr bwMode="auto">
          <a:xfrm>
            <a:off x="3979863" y="6107113"/>
            <a:ext cx="1587" cy="53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53" name="Line 57"/>
          <p:cNvSpPr>
            <a:spLocks noChangeShapeType="1"/>
          </p:cNvSpPr>
          <p:nvPr/>
        </p:nvSpPr>
        <p:spPr bwMode="auto">
          <a:xfrm>
            <a:off x="4164013" y="6107113"/>
            <a:ext cx="1587" cy="53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54" name="Line 58"/>
          <p:cNvSpPr>
            <a:spLocks noChangeShapeType="1"/>
          </p:cNvSpPr>
          <p:nvPr/>
        </p:nvSpPr>
        <p:spPr bwMode="auto">
          <a:xfrm>
            <a:off x="4332288" y="6107113"/>
            <a:ext cx="3175" cy="53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55" name="Line 59"/>
          <p:cNvSpPr>
            <a:spLocks noChangeShapeType="1"/>
          </p:cNvSpPr>
          <p:nvPr/>
        </p:nvSpPr>
        <p:spPr bwMode="auto">
          <a:xfrm>
            <a:off x="4516438" y="6107113"/>
            <a:ext cx="3175" cy="53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56" name="Line 60"/>
          <p:cNvSpPr>
            <a:spLocks noChangeShapeType="1"/>
          </p:cNvSpPr>
          <p:nvPr/>
        </p:nvSpPr>
        <p:spPr bwMode="auto">
          <a:xfrm>
            <a:off x="4686300" y="6107113"/>
            <a:ext cx="1588" cy="1079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57" name="Rectangle 61"/>
          <p:cNvSpPr>
            <a:spLocks noChangeArrowheads="1"/>
          </p:cNvSpPr>
          <p:nvPr/>
        </p:nvSpPr>
        <p:spPr bwMode="auto">
          <a:xfrm>
            <a:off x="4387850" y="6235700"/>
            <a:ext cx="508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1990</a:t>
            </a:r>
          </a:p>
        </p:txBody>
      </p:sp>
      <p:sp>
        <p:nvSpPr>
          <p:cNvPr id="720958" name="Line 62"/>
          <p:cNvSpPr>
            <a:spLocks noChangeShapeType="1"/>
          </p:cNvSpPr>
          <p:nvPr/>
        </p:nvSpPr>
        <p:spPr bwMode="auto">
          <a:xfrm flipV="1">
            <a:off x="4686300" y="757238"/>
            <a:ext cx="1588" cy="5349875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59" name="Line 63"/>
          <p:cNvSpPr>
            <a:spLocks noChangeShapeType="1"/>
          </p:cNvSpPr>
          <p:nvPr/>
        </p:nvSpPr>
        <p:spPr bwMode="auto">
          <a:xfrm>
            <a:off x="4870450" y="6107113"/>
            <a:ext cx="1588" cy="53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60" name="Line 64"/>
          <p:cNvSpPr>
            <a:spLocks noChangeShapeType="1"/>
          </p:cNvSpPr>
          <p:nvPr/>
        </p:nvSpPr>
        <p:spPr bwMode="auto">
          <a:xfrm>
            <a:off x="5040313" y="6107113"/>
            <a:ext cx="0" cy="53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61" name="Line 65"/>
          <p:cNvSpPr>
            <a:spLocks noChangeShapeType="1"/>
          </p:cNvSpPr>
          <p:nvPr/>
        </p:nvSpPr>
        <p:spPr bwMode="auto">
          <a:xfrm>
            <a:off x="5224463" y="6107113"/>
            <a:ext cx="1587" cy="53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62" name="Line 66"/>
          <p:cNvSpPr>
            <a:spLocks noChangeShapeType="1"/>
          </p:cNvSpPr>
          <p:nvPr/>
        </p:nvSpPr>
        <p:spPr bwMode="auto">
          <a:xfrm>
            <a:off x="5392738" y="6107113"/>
            <a:ext cx="3175" cy="53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63" name="Line 67"/>
          <p:cNvSpPr>
            <a:spLocks noChangeShapeType="1"/>
          </p:cNvSpPr>
          <p:nvPr/>
        </p:nvSpPr>
        <p:spPr bwMode="auto">
          <a:xfrm>
            <a:off x="5576888" y="6107113"/>
            <a:ext cx="3175" cy="53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64" name="Line 68"/>
          <p:cNvSpPr>
            <a:spLocks noChangeShapeType="1"/>
          </p:cNvSpPr>
          <p:nvPr/>
        </p:nvSpPr>
        <p:spPr bwMode="auto">
          <a:xfrm>
            <a:off x="5746750" y="6107113"/>
            <a:ext cx="1588" cy="53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65" name="Line 69"/>
          <p:cNvSpPr>
            <a:spLocks noChangeShapeType="1"/>
          </p:cNvSpPr>
          <p:nvPr/>
        </p:nvSpPr>
        <p:spPr bwMode="auto">
          <a:xfrm>
            <a:off x="5930900" y="6107113"/>
            <a:ext cx="1588" cy="53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66" name="Line 70"/>
          <p:cNvSpPr>
            <a:spLocks noChangeShapeType="1"/>
          </p:cNvSpPr>
          <p:nvPr/>
        </p:nvSpPr>
        <p:spPr bwMode="auto">
          <a:xfrm>
            <a:off x="6100763" y="6107113"/>
            <a:ext cx="0" cy="53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67" name="Line 71"/>
          <p:cNvSpPr>
            <a:spLocks noChangeShapeType="1"/>
          </p:cNvSpPr>
          <p:nvPr/>
        </p:nvSpPr>
        <p:spPr bwMode="auto">
          <a:xfrm>
            <a:off x="6284913" y="6107113"/>
            <a:ext cx="0" cy="53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68" name="Line 72"/>
          <p:cNvSpPr>
            <a:spLocks noChangeShapeType="1"/>
          </p:cNvSpPr>
          <p:nvPr/>
        </p:nvSpPr>
        <p:spPr bwMode="auto">
          <a:xfrm>
            <a:off x="6453188" y="6107113"/>
            <a:ext cx="3175" cy="1079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69" name="Rectangle 73"/>
          <p:cNvSpPr>
            <a:spLocks noChangeArrowheads="1"/>
          </p:cNvSpPr>
          <p:nvPr/>
        </p:nvSpPr>
        <p:spPr bwMode="auto">
          <a:xfrm>
            <a:off x="6154738" y="6235700"/>
            <a:ext cx="508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2000</a:t>
            </a:r>
          </a:p>
        </p:txBody>
      </p:sp>
      <p:sp>
        <p:nvSpPr>
          <p:cNvPr id="720970" name="Line 74"/>
          <p:cNvSpPr>
            <a:spLocks noChangeShapeType="1"/>
          </p:cNvSpPr>
          <p:nvPr/>
        </p:nvSpPr>
        <p:spPr bwMode="auto">
          <a:xfrm flipV="1">
            <a:off x="6453188" y="757238"/>
            <a:ext cx="3175" cy="5349875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71" name="Line 75"/>
          <p:cNvSpPr>
            <a:spLocks noChangeShapeType="1"/>
          </p:cNvSpPr>
          <p:nvPr/>
        </p:nvSpPr>
        <p:spPr bwMode="auto">
          <a:xfrm>
            <a:off x="6637338" y="6107113"/>
            <a:ext cx="3175" cy="53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72" name="Line 76"/>
          <p:cNvSpPr>
            <a:spLocks noChangeShapeType="1"/>
          </p:cNvSpPr>
          <p:nvPr/>
        </p:nvSpPr>
        <p:spPr bwMode="auto">
          <a:xfrm>
            <a:off x="6807200" y="6107113"/>
            <a:ext cx="1588" cy="53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73" name="Line 77"/>
          <p:cNvSpPr>
            <a:spLocks noChangeShapeType="1"/>
          </p:cNvSpPr>
          <p:nvPr/>
        </p:nvSpPr>
        <p:spPr bwMode="auto">
          <a:xfrm>
            <a:off x="6991350" y="6107113"/>
            <a:ext cx="1588" cy="53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74" name="Line 78"/>
          <p:cNvSpPr>
            <a:spLocks noChangeShapeType="1"/>
          </p:cNvSpPr>
          <p:nvPr/>
        </p:nvSpPr>
        <p:spPr bwMode="auto">
          <a:xfrm>
            <a:off x="7161213" y="6107113"/>
            <a:ext cx="0" cy="53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75" name="Line 79"/>
          <p:cNvSpPr>
            <a:spLocks noChangeShapeType="1"/>
          </p:cNvSpPr>
          <p:nvPr/>
        </p:nvSpPr>
        <p:spPr bwMode="auto">
          <a:xfrm>
            <a:off x="7345363" y="6107113"/>
            <a:ext cx="0" cy="53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76" name="Line 80"/>
          <p:cNvSpPr>
            <a:spLocks noChangeShapeType="1"/>
          </p:cNvSpPr>
          <p:nvPr/>
        </p:nvSpPr>
        <p:spPr bwMode="auto">
          <a:xfrm>
            <a:off x="7513638" y="6107113"/>
            <a:ext cx="3175" cy="53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77" name="Line 81"/>
          <p:cNvSpPr>
            <a:spLocks noChangeShapeType="1"/>
          </p:cNvSpPr>
          <p:nvPr/>
        </p:nvSpPr>
        <p:spPr bwMode="auto">
          <a:xfrm>
            <a:off x="7697788" y="6107113"/>
            <a:ext cx="3175" cy="53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78" name="Line 82"/>
          <p:cNvSpPr>
            <a:spLocks noChangeShapeType="1"/>
          </p:cNvSpPr>
          <p:nvPr/>
        </p:nvSpPr>
        <p:spPr bwMode="auto">
          <a:xfrm>
            <a:off x="7866063" y="6107113"/>
            <a:ext cx="1587" cy="53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79" name="Line 83"/>
          <p:cNvSpPr>
            <a:spLocks noChangeShapeType="1"/>
          </p:cNvSpPr>
          <p:nvPr/>
        </p:nvSpPr>
        <p:spPr bwMode="auto">
          <a:xfrm>
            <a:off x="8050213" y="6107113"/>
            <a:ext cx="1587" cy="53975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80" name="Line 84"/>
          <p:cNvSpPr>
            <a:spLocks noChangeShapeType="1"/>
          </p:cNvSpPr>
          <p:nvPr/>
        </p:nvSpPr>
        <p:spPr bwMode="auto">
          <a:xfrm>
            <a:off x="8221663" y="6107113"/>
            <a:ext cx="0" cy="1079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81" name="Rectangle 85"/>
          <p:cNvSpPr>
            <a:spLocks noChangeArrowheads="1"/>
          </p:cNvSpPr>
          <p:nvPr/>
        </p:nvSpPr>
        <p:spPr bwMode="auto">
          <a:xfrm>
            <a:off x="7923213" y="6235700"/>
            <a:ext cx="508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cs-CZ">
                <a:solidFill>
                  <a:srgbClr val="000000"/>
                </a:solidFill>
              </a:rPr>
              <a:t>2010</a:t>
            </a:r>
          </a:p>
        </p:txBody>
      </p:sp>
      <p:sp>
        <p:nvSpPr>
          <p:cNvPr id="720982" name="Line 86"/>
          <p:cNvSpPr>
            <a:spLocks noChangeShapeType="1"/>
          </p:cNvSpPr>
          <p:nvPr/>
        </p:nvSpPr>
        <p:spPr bwMode="auto">
          <a:xfrm flipV="1">
            <a:off x="8221663" y="757238"/>
            <a:ext cx="0" cy="5349875"/>
          </a:xfrm>
          <a:prstGeom prst="line">
            <a:avLst/>
          </a:prstGeom>
          <a:noFill/>
          <a:ln w="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83" name="Freeform 87"/>
          <p:cNvSpPr>
            <a:spLocks/>
          </p:cNvSpPr>
          <p:nvPr/>
        </p:nvSpPr>
        <p:spPr bwMode="auto">
          <a:xfrm>
            <a:off x="1154113" y="1731963"/>
            <a:ext cx="6711950" cy="1765300"/>
          </a:xfrm>
          <a:custGeom>
            <a:avLst/>
            <a:gdLst>
              <a:gd name="T0" fmla="*/ 0 w 437"/>
              <a:gd name="T1" fmla="*/ 163 h 165"/>
              <a:gd name="T2" fmla="*/ 12 w 437"/>
              <a:gd name="T3" fmla="*/ 165 h 165"/>
              <a:gd name="T4" fmla="*/ 23 w 437"/>
              <a:gd name="T5" fmla="*/ 163 h 165"/>
              <a:gd name="T6" fmla="*/ 35 w 437"/>
              <a:gd name="T7" fmla="*/ 159 h 165"/>
              <a:gd name="T8" fmla="*/ 46 w 437"/>
              <a:gd name="T9" fmla="*/ 156 h 165"/>
              <a:gd name="T10" fmla="*/ 58 w 437"/>
              <a:gd name="T11" fmla="*/ 157 h 165"/>
              <a:gd name="T12" fmla="*/ 69 w 437"/>
              <a:gd name="T13" fmla="*/ 157 h 165"/>
              <a:gd name="T14" fmla="*/ 81 w 437"/>
              <a:gd name="T15" fmla="*/ 146 h 165"/>
              <a:gd name="T16" fmla="*/ 92 w 437"/>
              <a:gd name="T17" fmla="*/ 143 h 165"/>
              <a:gd name="T18" fmla="*/ 104 w 437"/>
              <a:gd name="T19" fmla="*/ 142 h 165"/>
              <a:gd name="T20" fmla="*/ 115 w 437"/>
              <a:gd name="T21" fmla="*/ 137 h 165"/>
              <a:gd name="T22" fmla="*/ 127 w 437"/>
              <a:gd name="T23" fmla="*/ 130 h 165"/>
              <a:gd name="T24" fmla="*/ 138 w 437"/>
              <a:gd name="T25" fmla="*/ 121 h 165"/>
              <a:gd name="T26" fmla="*/ 150 w 437"/>
              <a:gd name="T27" fmla="*/ 116 h 165"/>
              <a:gd name="T28" fmla="*/ 161 w 437"/>
              <a:gd name="T29" fmla="*/ 109 h 165"/>
              <a:gd name="T30" fmla="*/ 173 w 437"/>
              <a:gd name="T31" fmla="*/ 113 h 165"/>
              <a:gd name="T32" fmla="*/ 184 w 437"/>
              <a:gd name="T33" fmla="*/ 106 h 165"/>
              <a:gd name="T34" fmla="*/ 196 w 437"/>
              <a:gd name="T35" fmla="*/ 102 h 165"/>
              <a:gd name="T36" fmla="*/ 207 w 437"/>
              <a:gd name="T37" fmla="*/ 106 h 165"/>
              <a:gd name="T38" fmla="*/ 219 w 437"/>
              <a:gd name="T39" fmla="*/ 88 h 165"/>
              <a:gd name="T40" fmla="*/ 230 w 437"/>
              <a:gd name="T41" fmla="*/ 90 h 165"/>
              <a:gd name="T42" fmla="*/ 242 w 437"/>
              <a:gd name="T43" fmla="*/ 85 h 165"/>
              <a:gd name="T44" fmla="*/ 253 w 437"/>
              <a:gd name="T45" fmla="*/ 76 h 165"/>
              <a:gd name="T46" fmla="*/ 265 w 437"/>
              <a:gd name="T47" fmla="*/ 76 h 165"/>
              <a:gd name="T48" fmla="*/ 276 w 437"/>
              <a:gd name="T49" fmla="*/ 58 h 165"/>
              <a:gd name="T50" fmla="*/ 288 w 437"/>
              <a:gd name="T51" fmla="*/ 57 h 165"/>
              <a:gd name="T52" fmla="*/ 299 w 437"/>
              <a:gd name="T53" fmla="*/ 52 h 165"/>
              <a:gd name="T54" fmla="*/ 311 w 437"/>
              <a:gd name="T55" fmla="*/ 47 h 165"/>
              <a:gd name="T56" fmla="*/ 322 w 437"/>
              <a:gd name="T57" fmla="*/ 44 h 165"/>
              <a:gd name="T58" fmla="*/ 334 w 437"/>
              <a:gd name="T59" fmla="*/ 43 h 165"/>
              <a:gd name="T60" fmla="*/ 345 w 437"/>
              <a:gd name="T61" fmla="*/ 36 h 165"/>
              <a:gd name="T62" fmla="*/ 357 w 437"/>
              <a:gd name="T63" fmla="*/ 34 h 165"/>
              <a:gd name="T64" fmla="*/ 368 w 437"/>
              <a:gd name="T65" fmla="*/ 32 h 165"/>
              <a:gd name="T66" fmla="*/ 380 w 437"/>
              <a:gd name="T67" fmla="*/ 25 h 165"/>
              <a:gd name="T68" fmla="*/ 391 w 437"/>
              <a:gd name="T69" fmla="*/ 20 h 165"/>
              <a:gd name="T70" fmla="*/ 403 w 437"/>
              <a:gd name="T71" fmla="*/ 14 h 165"/>
              <a:gd name="T72" fmla="*/ 414 w 437"/>
              <a:gd name="T73" fmla="*/ 8 h 165"/>
              <a:gd name="T74" fmla="*/ 426 w 437"/>
              <a:gd name="T75" fmla="*/ 4 h 165"/>
              <a:gd name="T76" fmla="*/ 437 w 437"/>
              <a:gd name="T77" fmla="*/ 0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37" h="165">
                <a:moveTo>
                  <a:pt x="0" y="163"/>
                </a:moveTo>
                <a:lnTo>
                  <a:pt x="12" y="165"/>
                </a:lnTo>
                <a:lnTo>
                  <a:pt x="23" y="163"/>
                </a:lnTo>
                <a:lnTo>
                  <a:pt x="35" y="159"/>
                </a:lnTo>
                <a:lnTo>
                  <a:pt x="46" y="156"/>
                </a:lnTo>
                <a:lnTo>
                  <a:pt x="58" y="157"/>
                </a:lnTo>
                <a:lnTo>
                  <a:pt x="69" y="157"/>
                </a:lnTo>
                <a:lnTo>
                  <a:pt x="81" y="146"/>
                </a:lnTo>
                <a:lnTo>
                  <a:pt x="92" y="143"/>
                </a:lnTo>
                <a:lnTo>
                  <a:pt x="104" y="142"/>
                </a:lnTo>
                <a:lnTo>
                  <a:pt x="115" y="137"/>
                </a:lnTo>
                <a:lnTo>
                  <a:pt x="127" y="130"/>
                </a:lnTo>
                <a:lnTo>
                  <a:pt x="138" y="121"/>
                </a:lnTo>
                <a:lnTo>
                  <a:pt x="150" y="116"/>
                </a:lnTo>
                <a:lnTo>
                  <a:pt x="161" y="109"/>
                </a:lnTo>
                <a:lnTo>
                  <a:pt x="173" y="113"/>
                </a:lnTo>
                <a:lnTo>
                  <a:pt x="184" y="106"/>
                </a:lnTo>
                <a:lnTo>
                  <a:pt x="196" y="102"/>
                </a:lnTo>
                <a:lnTo>
                  <a:pt x="207" y="106"/>
                </a:lnTo>
                <a:lnTo>
                  <a:pt x="219" y="88"/>
                </a:lnTo>
                <a:lnTo>
                  <a:pt x="230" y="90"/>
                </a:lnTo>
                <a:lnTo>
                  <a:pt x="242" y="85"/>
                </a:lnTo>
                <a:lnTo>
                  <a:pt x="253" y="76"/>
                </a:lnTo>
                <a:lnTo>
                  <a:pt x="265" y="76"/>
                </a:lnTo>
                <a:lnTo>
                  <a:pt x="276" y="58"/>
                </a:lnTo>
                <a:lnTo>
                  <a:pt x="288" y="57"/>
                </a:lnTo>
                <a:lnTo>
                  <a:pt x="299" y="52"/>
                </a:lnTo>
                <a:lnTo>
                  <a:pt x="311" y="47"/>
                </a:lnTo>
                <a:lnTo>
                  <a:pt x="322" y="44"/>
                </a:lnTo>
                <a:lnTo>
                  <a:pt x="334" y="43"/>
                </a:lnTo>
                <a:lnTo>
                  <a:pt x="345" y="36"/>
                </a:lnTo>
                <a:lnTo>
                  <a:pt x="357" y="34"/>
                </a:lnTo>
                <a:lnTo>
                  <a:pt x="368" y="32"/>
                </a:lnTo>
                <a:lnTo>
                  <a:pt x="380" y="25"/>
                </a:lnTo>
                <a:lnTo>
                  <a:pt x="391" y="20"/>
                </a:lnTo>
                <a:lnTo>
                  <a:pt x="403" y="14"/>
                </a:lnTo>
                <a:lnTo>
                  <a:pt x="414" y="8"/>
                </a:lnTo>
                <a:lnTo>
                  <a:pt x="426" y="4"/>
                </a:lnTo>
                <a:lnTo>
                  <a:pt x="437" y="0"/>
                </a:lnTo>
              </a:path>
            </a:pathLst>
          </a:custGeom>
          <a:noFill/>
          <a:ln w="1587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84" name="Freeform 88"/>
          <p:cNvSpPr>
            <a:spLocks/>
          </p:cNvSpPr>
          <p:nvPr/>
        </p:nvSpPr>
        <p:spPr bwMode="auto">
          <a:xfrm>
            <a:off x="1154113" y="1689100"/>
            <a:ext cx="6711950" cy="2438400"/>
          </a:xfrm>
          <a:custGeom>
            <a:avLst/>
            <a:gdLst>
              <a:gd name="T0" fmla="*/ 0 w 437"/>
              <a:gd name="T1" fmla="*/ 216 h 228"/>
              <a:gd name="T2" fmla="*/ 12 w 437"/>
              <a:gd name="T3" fmla="*/ 228 h 228"/>
              <a:gd name="T4" fmla="*/ 23 w 437"/>
              <a:gd name="T5" fmla="*/ 198 h 228"/>
              <a:gd name="T6" fmla="*/ 35 w 437"/>
              <a:gd name="T7" fmla="*/ 208 h 228"/>
              <a:gd name="T8" fmla="*/ 46 w 437"/>
              <a:gd name="T9" fmla="*/ 200 h 228"/>
              <a:gd name="T10" fmla="*/ 58 w 437"/>
              <a:gd name="T11" fmla="*/ 206 h 228"/>
              <a:gd name="T12" fmla="*/ 69 w 437"/>
              <a:gd name="T13" fmla="*/ 193 h 228"/>
              <a:gd name="T14" fmla="*/ 81 w 437"/>
              <a:gd name="T15" fmla="*/ 181 h 228"/>
              <a:gd name="T16" fmla="*/ 92 w 437"/>
              <a:gd name="T17" fmla="*/ 178 h 228"/>
              <a:gd name="T18" fmla="*/ 104 w 437"/>
              <a:gd name="T19" fmla="*/ 164 h 228"/>
              <a:gd name="T20" fmla="*/ 115 w 437"/>
              <a:gd name="T21" fmla="*/ 148 h 228"/>
              <a:gd name="T22" fmla="*/ 127 w 437"/>
              <a:gd name="T23" fmla="*/ 144 h 228"/>
              <a:gd name="T24" fmla="*/ 138 w 437"/>
              <a:gd name="T25" fmla="*/ 128 h 228"/>
              <a:gd name="T26" fmla="*/ 150 w 437"/>
              <a:gd name="T27" fmla="*/ 134 h 228"/>
              <a:gd name="T28" fmla="*/ 161 w 437"/>
              <a:gd name="T29" fmla="*/ 123 h 228"/>
              <a:gd name="T30" fmla="*/ 173 w 437"/>
              <a:gd name="T31" fmla="*/ 126 h 228"/>
              <a:gd name="T32" fmla="*/ 184 w 437"/>
              <a:gd name="T33" fmla="*/ 119 h 228"/>
              <a:gd name="T34" fmla="*/ 196 w 437"/>
              <a:gd name="T35" fmla="*/ 113 h 228"/>
              <a:gd name="T36" fmla="*/ 207 w 437"/>
              <a:gd name="T37" fmla="*/ 113 h 228"/>
              <a:gd name="T38" fmla="*/ 219 w 437"/>
              <a:gd name="T39" fmla="*/ 113 h 228"/>
              <a:gd name="T40" fmla="*/ 230 w 437"/>
              <a:gd name="T41" fmla="*/ 113 h 228"/>
              <a:gd name="T42" fmla="*/ 242 w 437"/>
              <a:gd name="T43" fmla="*/ 111 h 228"/>
              <a:gd name="T44" fmla="*/ 253 w 437"/>
              <a:gd name="T45" fmla="*/ 98 h 228"/>
              <a:gd name="T46" fmla="*/ 265 w 437"/>
              <a:gd name="T47" fmla="*/ 94 h 228"/>
              <a:gd name="T48" fmla="*/ 276 w 437"/>
              <a:gd name="T49" fmla="*/ 86 h 228"/>
              <a:gd name="T50" fmla="*/ 288 w 437"/>
              <a:gd name="T51" fmla="*/ 85 h 228"/>
              <a:gd name="T52" fmla="*/ 299 w 437"/>
              <a:gd name="T53" fmla="*/ 82 h 228"/>
              <a:gd name="T54" fmla="*/ 311 w 437"/>
              <a:gd name="T55" fmla="*/ 70 h 228"/>
              <a:gd name="T56" fmla="*/ 322 w 437"/>
              <a:gd name="T57" fmla="*/ 70 h 228"/>
              <a:gd name="T58" fmla="*/ 334 w 437"/>
              <a:gd name="T59" fmla="*/ 68 h 228"/>
              <a:gd name="T60" fmla="*/ 345 w 437"/>
              <a:gd name="T61" fmla="*/ 51 h 228"/>
              <a:gd name="T62" fmla="*/ 357 w 437"/>
              <a:gd name="T63" fmla="*/ 43 h 228"/>
              <a:gd name="T64" fmla="*/ 368 w 437"/>
              <a:gd name="T65" fmla="*/ 41 h 228"/>
              <a:gd name="T66" fmla="*/ 380 w 437"/>
              <a:gd name="T67" fmla="*/ 44 h 228"/>
              <a:gd name="T68" fmla="*/ 391 w 437"/>
              <a:gd name="T69" fmla="*/ 27 h 228"/>
              <a:gd name="T70" fmla="*/ 403 w 437"/>
              <a:gd name="T71" fmla="*/ 27 h 228"/>
              <a:gd name="T72" fmla="*/ 414 w 437"/>
              <a:gd name="T73" fmla="*/ 7 h 228"/>
              <a:gd name="T74" fmla="*/ 426 w 437"/>
              <a:gd name="T75" fmla="*/ 8 h 228"/>
              <a:gd name="T76" fmla="*/ 437 w 437"/>
              <a:gd name="T77" fmla="*/ 0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37" h="228">
                <a:moveTo>
                  <a:pt x="0" y="216"/>
                </a:moveTo>
                <a:lnTo>
                  <a:pt x="12" y="228"/>
                </a:lnTo>
                <a:lnTo>
                  <a:pt x="23" y="198"/>
                </a:lnTo>
                <a:lnTo>
                  <a:pt x="35" y="208"/>
                </a:lnTo>
                <a:lnTo>
                  <a:pt x="46" y="200"/>
                </a:lnTo>
                <a:lnTo>
                  <a:pt x="58" y="206"/>
                </a:lnTo>
                <a:lnTo>
                  <a:pt x="69" y="193"/>
                </a:lnTo>
                <a:lnTo>
                  <a:pt x="81" y="181"/>
                </a:lnTo>
                <a:lnTo>
                  <a:pt x="92" y="178"/>
                </a:lnTo>
                <a:lnTo>
                  <a:pt x="104" y="164"/>
                </a:lnTo>
                <a:lnTo>
                  <a:pt x="115" y="148"/>
                </a:lnTo>
                <a:lnTo>
                  <a:pt x="127" y="144"/>
                </a:lnTo>
                <a:lnTo>
                  <a:pt x="138" y="128"/>
                </a:lnTo>
                <a:lnTo>
                  <a:pt x="150" y="134"/>
                </a:lnTo>
                <a:lnTo>
                  <a:pt x="161" y="123"/>
                </a:lnTo>
                <a:lnTo>
                  <a:pt x="173" y="126"/>
                </a:lnTo>
                <a:lnTo>
                  <a:pt x="184" y="119"/>
                </a:lnTo>
                <a:lnTo>
                  <a:pt x="196" y="113"/>
                </a:lnTo>
                <a:lnTo>
                  <a:pt x="207" y="113"/>
                </a:lnTo>
                <a:lnTo>
                  <a:pt x="219" y="113"/>
                </a:lnTo>
                <a:lnTo>
                  <a:pt x="230" y="113"/>
                </a:lnTo>
                <a:lnTo>
                  <a:pt x="242" y="111"/>
                </a:lnTo>
                <a:lnTo>
                  <a:pt x="253" y="98"/>
                </a:lnTo>
                <a:lnTo>
                  <a:pt x="265" y="94"/>
                </a:lnTo>
                <a:lnTo>
                  <a:pt x="276" y="86"/>
                </a:lnTo>
                <a:lnTo>
                  <a:pt x="288" y="85"/>
                </a:lnTo>
                <a:lnTo>
                  <a:pt x="299" y="82"/>
                </a:lnTo>
                <a:lnTo>
                  <a:pt x="311" y="70"/>
                </a:lnTo>
                <a:lnTo>
                  <a:pt x="322" y="70"/>
                </a:lnTo>
                <a:lnTo>
                  <a:pt x="334" y="68"/>
                </a:lnTo>
                <a:lnTo>
                  <a:pt x="345" y="51"/>
                </a:lnTo>
                <a:lnTo>
                  <a:pt x="357" y="43"/>
                </a:lnTo>
                <a:lnTo>
                  <a:pt x="368" y="41"/>
                </a:lnTo>
                <a:lnTo>
                  <a:pt x="380" y="44"/>
                </a:lnTo>
                <a:lnTo>
                  <a:pt x="391" y="27"/>
                </a:lnTo>
                <a:lnTo>
                  <a:pt x="403" y="27"/>
                </a:lnTo>
                <a:lnTo>
                  <a:pt x="414" y="7"/>
                </a:lnTo>
                <a:lnTo>
                  <a:pt x="426" y="8"/>
                </a:lnTo>
                <a:lnTo>
                  <a:pt x="437" y="0"/>
                </a:lnTo>
              </a:path>
            </a:pathLst>
          </a:custGeom>
          <a:noFill/>
          <a:ln w="1587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85" name="Freeform 89"/>
          <p:cNvSpPr>
            <a:spLocks/>
          </p:cNvSpPr>
          <p:nvPr/>
        </p:nvSpPr>
        <p:spPr bwMode="auto">
          <a:xfrm>
            <a:off x="1154113" y="1892300"/>
            <a:ext cx="6896100" cy="1882775"/>
          </a:xfrm>
          <a:custGeom>
            <a:avLst/>
            <a:gdLst>
              <a:gd name="T0" fmla="*/ 0 w 449"/>
              <a:gd name="T1" fmla="*/ 176 h 176"/>
              <a:gd name="T2" fmla="*/ 12 w 449"/>
              <a:gd name="T3" fmla="*/ 170 h 176"/>
              <a:gd name="T4" fmla="*/ 23 w 449"/>
              <a:gd name="T5" fmla="*/ 173 h 176"/>
              <a:gd name="T6" fmla="*/ 35 w 449"/>
              <a:gd name="T7" fmla="*/ 161 h 176"/>
              <a:gd name="T8" fmla="*/ 46 w 449"/>
              <a:gd name="T9" fmla="*/ 151 h 176"/>
              <a:gd name="T10" fmla="*/ 58 w 449"/>
              <a:gd name="T11" fmla="*/ 153 h 176"/>
              <a:gd name="T12" fmla="*/ 69 w 449"/>
              <a:gd name="T13" fmla="*/ 149 h 176"/>
              <a:gd name="T14" fmla="*/ 81 w 449"/>
              <a:gd name="T15" fmla="*/ 133 h 176"/>
              <a:gd name="T16" fmla="*/ 92 w 449"/>
              <a:gd name="T17" fmla="*/ 135 h 176"/>
              <a:gd name="T18" fmla="*/ 104 w 449"/>
              <a:gd name="T19" fmla="*/ 122 h 176"/>
              <a:gd name="T20" fmla="*/ 115 w 449"/>
              <a:gd name="T21" fmla="*/ 119 h 176"/>
              <a:gd name="T22" fmla="*/ 127 w 449"/>
              <a:gd name="T23" fmla="*/ 114 h 176"/>
              <a:gd name="T24" fmla="*/ 138 w 449"/>
              <a:gd name="T25" fmla="*/ 112 h 176"/>
              <a:gd name="T26" fmla="*/ 150 w 449"/>
              <a:gd name="T27" fmla="*/ 108 h 176"/>
              <a:gd name="T28" fmla="*/ 161 w 449"/>
              <a:gd name="T29" fmla="*/ 106 h 176"/>
              <a:gd name="T30" fmla="*/ 173 w 449"/>
              <a:gd name="T31" fmla="*/ 105 h 176"/>
              <a:gd name="T32" fmla="*/ 184 w 449"/>
              <a:gd name="T33" fmla="*/ 106 h 176"/>
              <a:gd name="T34" fmla="*/ 196 w 449"/>
              <a:gd name="T35" fmla="*/ 94 h 176"/>
              <a:gd name="T36" fmla="*/ 207 w 449"/>
              <a:gd name="T37" fmla="*/ 89 h 176"/>
              <a:gd name="T38" fmla="*/ 219 w 449"/>
              <a:gd name="T39" fmla="*/ 94 h 176"/>
              <a:gd name="T40" fmla="*/ 230 w 449"/>
              <a:gd name="T41" fmla="*/ 89 h 176"/>
              <a:gd name="T42" fmla="*/ 242 w 449"/>
              <a:gd name="T43" fmla="*/ 86 h 176"/>
              <a:gd name="T44" fmla="*/ 253 w 449"/>
              <a:gd name="T45" fmla="*/ 81 h 176"/>
              <a:gd name="T46" fmla="*/ 265 w 449"/>
              <a:gd name="T47" fmla="*/ 90 h 176"/>
              <a:gd name="T48" fmla="*/ 276 w 449"/>
              <a:gd name="T49" fmla="*/ 77 h 176"/>
              <a:gd name="T50" fmla="*/ 288 w 449"/>
              <a:gd name="T51" fmla="*/ 77 h 176"/>
              <a:gd name="T52" fmla="*/ 299 w 449"/>
              <a:gd name="T53" fmla="*/ 76 h 176"/>
              <a:gd name="T54" fmla="*/ 311 w 449"/>
              <a:gd name="T55" fmla="*/ 66 h 176"/>
              <a:gd name="T56" fmla="*/ 322 w 449"/>
              <a:gd name="T57" fmla="*/ 65 h 176"/>
              <a:gd name="T58" fmla="*/ 334 w 449"/>
              <a:gd name="T59" fmla="*/ 67 h 176"/>
              <a:gd name="T60" fmla="*/ 345 w 449"/>
              <a:gd name="T61" fmla="*/ 62 h 176"/>
              <a:gd name="T62" fmla="*/ 357 w 449"/>
              <a:gd name="T63" fmla="*/ 57 h 176"/>
              <a:gd name="T64" fmla="*/ 368 w 449"/>
              <a:gd name="T65" fmla="*/ 55 h 176"/>
              <a:gd name="T66" fmla="*/ 380 w 449"/>
              <a:gd name="T67" fmla="*/ 49 h 176"/>
              <a:gd name="T68" fmla="*/ 391 w 449"/>
              <a:gd name="T69" fmla="*/ 34 h 176"/>
              <a:gd name="T70" fmla="*/ 403 w 449"/>
              <a:gd name="T71" fmla="*/ 27 h 176"/>
              <a:gd name="T72" fmla="*/ 414 w 449"/>
              <a:gd name="T73" fmla="*/ 17 h 176"/>
              <a:gd name="T74" fmla="*/ 426 w 449"/>
              <a:gd name="T75" fmla="*/ 5 h 176"/>
              <a:gd name="T76" fmla="*/ 437 w 449"/>
              <a:gd name="T77" fmla="*/ 2 h 176"/>
              <a:gd name="T78" fmla="*/ 449 w 449"/>
              <a:gd name="T79" fmla="*/ 0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49" h="176">
                <a:moveTo>
                  <a:pt x="0" y="176"/>
                </a:moveTo>
                <a:lnTo>
                  <a:pt x="12" y="170"/>
                </a:lnTo>
                <a:lnTo>
                  <a:pt x="23" y="173"/>
                </a:lnTo>
                <a:lnTo>
                  <a:pt x="35" y="161"/>
                </a:lnTo>
                <a:lnTo>
                  <a:pt x="46" y="151"/>
                </a:lnTo>
                <a:lnTo>
                  <a:pt x="58" y="153"/>
                </a:lnTo>
                <a:lnTo>
                  <a:pt x="69" y="149"/>
                </a:lnTo>
                <a:lnTo>
                  <a:pt x="81" y="133"/>
                </a:lnTo>
                <a:lnTo>
                  <a:pt x="92" y="135"/>
                </a:lnTo>
                <a:lnTo>
                  <a:pt x="104" y="122"/>
                </a:lnTo>
                <a:lnTo>
                  <a:pt x="115" y="119"/>
                </a:lnTo>
                <a:lnTo>
                  <a:pt x="127" y="114"/>
                </a:lnTo>
                <a:lnTo>
                  <a:pt x="138" y="112"/>
                </a:lnTo>
                <a:lnTo>
                  <a:pt x="150" y="108"/>
                </a:lnTo>
                <a:lnTo>
                  <a:pt x="161" y="106"/>
                </a:lnTo>
                <a:lnTo>
                  <a:pt x="173" y="105"/>
                </a:lnTo>
                <a:lnTo>
                  <a:pt x="184" y="106"/>
                </a:lnTo>
                <a:lnTo>
                  <a:pt x="196" y="94"/>
                </a:lnTo>
                <a:lnTo>
                  <a:pt x="207" y="89"/>
                </a:lnTo>
                <a:lnTo>
                  <a:pt x="219" y="94"/>
                </a:lnTo>
                <a:lnTo>
                  <a:pt x="230" y="89"/>
                </a:lnTo>
                <a:lnTo>
                  <a:pt x="242" y="86"/>
                </a:lnTo>
                <a:lnTo>
                  <a:pt x="253" y="81"/>
                </a:lnTo>
                <a:lnTo>
                  <a:pt x="265" y="90"/>
                </a:lnTo>
                <a:lnTo>
                  <a:pt x="276" y="77"/>
                </a:lnTo>
                <a:lnTo>
                  <a:pt x="288" y="77"/>
                </a:lnTo>
                <a:lnTo>
                  <a:pt x="299" y="76"/>
                </a:lnTo>
                <a:lnTo>
                  <a:pt x="311" y="66"/>
                </a:lnTo>
                <a:lnTo>
                  <a:pt x="322" y="65"/>
                </a:lnTo>
                <a:lnTo>
                  <a:pt x="334" y="67"/>
                </a:lnTo>
                <a:lnTo>
                  <a:pt x="345" y="62"/>
                </a:lnTo>
                <a:lnTo>
                  <a:pt x="357" y="57"/>
                </a:lnTo>
                <a:lnTo>
                  <a:pt x="368" y="55"/>
                </a:lnTo>
                <a:lnTo>
                  <a:pt x="380" y="49"/>
                </a:lnTo>
                <a:lnTo>
                  <a:pt x="391" y="34"/>
                </a:lnTo>
                <a:lnTo>
                  <a:pt x="403" y="27"/>
                </a:lnTo>
                <a:lnTo>
                  <a:pt x="414" y="17"/>
                </a:lnTo>
                <a:lnTo>
                  <a:pt x="426" y="5"/>
                </a:lnTo>
                <a:lnTo>
                  <a:pt x="437" y="2"/>
                </a:lnTo>
                <a:lnTo>
                  <a:pt x="449" y="0"/>
                </a:lnTo>
              </a:path>
            </a:pathLst>
          </a:custGeom>
          <a:noFill/>
          <a:ln w="1587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86" name="Freeform 90"/>
          <p:cNvSpPr>
            <a:spLocks/>
          </p:cNvSpPr>
          <p:nvPr/>
        </p:nvSpPr>
        <p:spPr bwMode="auto">
          <a:xfrm>
            <a:off x="1338263" y="1806575"/>
            <a:ext cx="6527800" cy="3027363"/>
          </a:xfrm>
          <a:custGeom>
            <a:avLst/>
            <a:gdLst>
              <a:gd name="T0" fmla="*/ 0 w 425"/>
              <a:gd name="T1" fmla="*/ 283 h 283"/>
              <a:gd name="T2" fmla="*/ 11 w 425"/>
              <a:gd name="T3" fmla="*/ 255 h 283"/>
              <a:gd name="T4" fmla="*/ 23 w 425"/>
              <a:gd name="T5" fmla="*/ 256 h 283"/>
              <a:gd name="T6" fmla="*/ 34 w 425"/>
              <a:gd name="T7" fmla="*/ 250 h 283"/>
              <a:gd name="T8" fmla="*/ 46 w 425"/>
              <a:gd name="T9" fmla="*/ 251 h 283"/>
              <a:gd name="T10" fmla="*/ 57 w 425"/>
              <a:gd name="T11" fmla="*/ 251 h 283"/>
              <a:gd name="T12" fmla="*/ 69 w 425"/>
              <a:gd name="T13" fmla="*/ 211 h 283"/>
              <a:gd name="T14" fmla="*/ 80 w 425"/>
              <a:gd name="T15" fmla="*/ 226 h 283"/>
              <a:gd name="T16" fmla="*/ 92 w 425"/>
              <a:gd name="T17" fmla="*/ 213 h 283"/>
              <a:gd name="T18" fmla="*/ 103 w 425"/>
              <a:gd name="T19" fmla="*/ 210 h 283"/>
              <a:gd name="T20" fmla="*/ 115 w 425"/>
              <a:gd name="T21" fmla="*/ 216 h 283"/>
              <a:gd name="T22" fmla="*/ 126 w 425"/>
              <a:gd name="T23" fmla="*/ 213 h 283"/>
              <a:gd name="T24" fmla="*/ 138 w 425"/>
              <a:gd name="T25" fmla="*/ 194 h 283"/>
              <a:gd name="T26" fmla="*/ 149 w 425"/>
              <a:gd name="T27" fmla="*/ 195 h 283"/>
              <a:gd name="T28" fmla="*/ 161 w 425"/>
              <a:gd name="T29" fmla="*/ 183 h 283"/>
              <a:gd name="T30" fmla="*/ 172 w 425"/>
              <a:gd name="T31" fmla="*/ 165 h 283"/>
              <a:gd name="T32" fmla="*/ 184 w 425"/>
              <a:gd name="T33" fmla="*/ 174 h 283"/>
              <a:gd name="T34" fmla="*/ 195 w 425"/>
              <a:gd name="T35" fmla="*/ 160 h 283"/>
              <a:gd name="T36" fmla="*/ 207 w 425"/>
              <a:gd name="T37" fmla="*/ 152 h 283"/>
              <a:gd name="T38" fmla="*/ 218 w 425"/>
              <a:gd name="T39" fmla="*/ 138 h 283"/>
              <a:gd name="T40" fmla="*/ 230 w 425"/>
              <a:gd name="T41" fmla="*/ 137 h 283"/>
              <a:gd name="T42" fmla="*/ 241 w 425"/>
              <a:gd name="T43" fmla="*/ 124 h 283"/>
              <a:gd name="T44" fmla="*/ 253 w 425"/>
              <a:gd name="T45" fmla="*/ 127 h 283"/>
              <a:gd name="T46" fmla="*/ 264 w 425"/>
              <a:gd name="T47" fmla="*/ 101 h 283"/>
              <a:gd name="T48" fmla="*/ 276 w 425"/>
              <a:gd name="T49" fmla="*/ 92 h 283"/>
              <a:gd name="T50" fmla="*/ 287 w 425"/>
              <a:gd name="T51" fmla="*/ 98 h 283"/>
              <a:gd name="T52" fmla="*/ 299 w 425"/>
              <a:gd name="T53" fmla="*/ 82 h 283"/>
              <a:gd name="T54" fmla="*/ 310 w 425"/>
              <a:gd name="T55" fmla="*/ 84 h 283"/>
              <a:gd name="T56" fmla="*/ 322 w 425"/>
              <a:gd name="T57" fmla="*/ 61 h 283"/>
              <a:gd name="T58" fmla="*/ 333 w 425"/>
              <a:gd name="T59" fmla="*/ 62 h 283"/>
              <a:gd name="T60" fmla="*/ 345 w 425"/>
              <a:gd name="T61" fmla="*/ 67 h 283"/>
              <a:gd name="T62" fmla="*/ 356 w 425"/>
              <a:gd name="T63" fmla="*/ 64 h 283"/>
              <a:gd name="T64" fmla="*/ 368 w 425"/>
              <a:gd name="T65" fmla="*/ 75 h 283"/>
              <a:gd name="T66" fmla="*/ 379 w 425"/>
              <a:gd name="T67" fmla="*/ 37 h 283"/>
              <a:gd name="T68" fmla="*/ 391 w 425"/>
              <a:gd name="T69" fmla="*/ 33 h 283"/>
              <a:gd name="T70" fmla="*/ 402 w 425"/>
              <a:gd name="T71" fmla="*/ 35 h 283"/>
              <a:gd name="T72" fmla="*/ 414 w 425"/>
              <a:gd name="T73" fmla="*/ 28 h 283"/>
              <a:gd name="T74" fmla="*/ 425 w 425"/>
              <a:gd name="T75" fmla="*/ 0 h 2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25" h="283">
                <a:moveTo>
                  <a:pt x="0" y="283"/>
                </a:moveTo>
                <a:lnTo>
                  <a:pt x="11" y="255"/>
                </a:lnTo>
                <a:lnTo>
                  <a:pt x="23" y="256"/>
                </a:lnTo>
                <a:lnTo>
                  <a:pt x="34" y="250"/>
                </a:lnTo>
                <a:lnTo>
                  <a:pt x="46" y="251"/>
                </a:lnTo>
                <a:lnTo>
                  <a:pt x="57" y="251"/>
                </a:lnTo>
                <a:lnTo>
                  <a:pt x="69" y="211"/>
                </a:lnTo>
                <a:lnTo>
                  <a:pt x="80" y="226"/>
                </a:lnTo>
                <a:lnTo>
                  <a:pt x="92" y="213"/>
                </a:lnTo>
                <a:lnTo>
                  <a:pt x="103" y="210"/>
                </a:lnTo>
                <a:lnTo>
                  <a:pt x="115" y="216"/>
                </a:lnTo>
                <a:lnTo>
                  <a:pt x="126" y="213"/>
                </a:lnTo>
                <a:lnTo>
                  <a:pt x="138" y="194"/>
                </a:lnTo>
                <a:lnTo>
                  <a:pt x="149" y="195"/>
                </a:lnTo>
                <a:lnTo>
                  <a:pt x="161" y="183"/>
                </a:lnTo>
                <a:lnTo>
                  <a:pt x="172" y="165"/>
                </a:lnTo>
                <a:lnTo>
                  <a:pt x="184" y="174"/>
                </a:lnTo>
                <a:lnTo>
                  <a:pt x="195" y="160"/>
                </a:lnTo>
                <a:lnTo>
                  <a:pt x="207" y="152"/>
                </a:lnTo>
                <a:lnTo>
                  <a:pt x="218" y="138"/>
                </a:lnTo>
                <a:lnTo>
                  <a:pt x="230" y="137"/>
                </a:lnTo>
                <a:lnTo>
                  <a:pt x="241" y="124"/>
                </a:lnTo>
                <a:lnTo>
                  <a:pt x="253" y="127"/>
                </a:lnTo>
                <a:lnTo>
                  <a:pt x="264" y="101"/>
                </a:lnTo>
                <a:lnTo>
                  <a:pt x="276" y="92"/>
                </a:lnTo>
                <a:lnTo>
                  <a:pt x="287" y="98"/>
                </a:lnTo>
                <a:lnTo>
                  <a:pt x="299" y="82"/>
                </a:lnTo>
                <a:lnTo>
                  <a:pt x="310" y="84"/>
                </a:lnTo>
                <a:lnTo>
                  <a:pt x="322" y="61"/>
                </a:lnTo>
                <a:lnTo>
                  <a:pt x="333" y="62"/>
                </a:lnTo>
                <a:lnTo>
                  <a:pt x="345" y="67"/>
                </a:lnTo>
                <a:lnTo>
                  <a:pt x="356" y="64"/>
                </a:lnTo>
                <a:lnTo>
                  <a:pt x="368" y="75"/>
                </a:lnTo>
                <a:lnTo>
                  <a:pt x="379" y="37"/>
                </a:lnTo>
                <a:lnTo>
                  <a:pt x="391" y="33"/>
                </a:lnTo>
                <a:lnTo>
                  <a:pt x="402" y="35"/>
                </a:lnTo>
                <a:lnTo>
                  <a:pt x="414" y="28"/>
                </a:lnTo>
                <a:lnTo>
                  <a:pt x="425" y="0"/>
                </a:lnTo>
              </a:path>
            </a:pathLst>
          </a:custGeom>
          <a:noFill/>
          <a:ln w="1587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87" name="Freeform 91"/>
          <p:cNvSpPr>
            <a:spLocks/>
          </p:cNvSpPr>
          <p:nvPr/>
        </p:nvSpPr>
        <p:spPr bwMode="auto">
          <a:xfrm>
            <a:off x="1154113" y="1646238"/>
            <a:ext cx="6543675" cy="2674937"/>
          </a:xfrm>
          <a:custGeom>
            <a:avLst/>
            <a:gdLst>
              <a:gd name="T0" fmla="*/ 0 w 426"/>
              <a:gd name="T1" fmla="*/ 250 h 250"/>
              <a:gd name="T2" fmla="*/ 12 w 426"/>
              <a:gd name="T3" fmla="*/ 244 h 250"/>
              <a:gd name="T4" fmla="*/ 23 w 426"/>
              <a:gd name="T5" fmla="*/ 240 h 250"/>
              <a:gd name="T6" fmla="*/ 35 w 426"/>
              <a:gd name="T7" fmla="*/ 243 h 250"/>
              <a:gd name="T8" fmla="*/ 46 w 426"/>
              <a:gd name="T9" fmla="*/ 217 h 250"/>
              <a:gd name="T10" fmla="*/ 58 w 426"/>
              <a:gd name="T11" fmla="*/ 219 h 250"/>
              <a:gd name="T12" fmla="*/ 69 w 426"/>
              <a:gd name="T13" fmla="*/ 209 h 250"/>
              <a:gd name="T14" fmla="*/ 81 w 426"/>
              <a:gd name="T15" fmla="*/ 200 h 250"/>
              <a:gd name="T16" fmla="*/ 92 w 426"/>
              <a:gd name="T17" fmla="*/ 191 h 250"/>
              <a:gd name="T18" fmla="*/ 104 w 426"/>
              <a:gd name="T19" fmla="*/ 182 h 250"/>
              <a:gd name="T20" fmla="*/ 115 w 426"/>
              <a:gd name="T21" fmla="*/ 183 h 250"/>
              <a:gd name="T22" fmla="*/ 127 w 426"/>
              <a:gd name="T23" fmla="*/ 169 h 250"/>
              <a:gd name="T24" fmla="*/ 138 w 426"/>
              <a:gd name="T25" fmla="*/ 167 h 250"/>
              <a:gd name="T26" fmla="*/ 150 w 426"/>
              <a:gd name="T27" fmla="*/ 173 h 250"/>
              <a:gd name="T28" fmla="*/ 161 w 426"/>
              <a:gd name="T29" fmla="*/ 153 h 250"/>
              <a:gd name="T30" fmla="*/ 173 w 426"/>
              <a:gd name="T31" fmla="*/ 150 h 250"/>
              <a:gd name="T32" fmla="*/ 184 w 426"/>
              <a:gd name="T33" fmla="*/ 141 h 250"/>
              <a:gd name="T34" fmla="*/ 196 w 426"/>
              <a:gd name="T35" fmla="*/ 129 h 250"/>
              <a:gd name="T36" fmla="*/ 207 w 426"/>
              <a:gd name="T37" fmla="*/ 125 h 250"/>
              <a:gd name="T38" fmla="*/ 219 w 426"/>
              <a:gd name="T39" fmla="*/ 115 h 250"/>
              <a:gd name="T40" fmla="*/ 230 w 426"/>
              <a:gd name="T41" fmla="*/ 112 h 250"/>
              <a:gd name="T42" fmla="*/ 242 w 426"/>
              <a:gd name="T43" fmla="*/ 112 h 250"/>
              <a:gd name="T44" fmla="*/ 253 w 426"/>
              <a:gd name="T45" fmla="*/ 105 h 250"/>
              <a:gd name="T46" fmla="*/ 265 w 426"/>
              <a:gd name="T47" fmla="*/ 99 h 250"/>
              <a:gd name="T48" fmla="*/ 276 w 426"/>
              <a:gd name="T49" fmla="*/ 94 h 250"/>
              <a:gd name="T50" fmla="*/ 288 w 426"/>
              <a:gd name="T51" fmla="*/ 88 h 250"/>
              <a:gd name="T52" fmla="*/ 299 w 426"/>
              <a:gd name="T53" fmla="*/ 78 h 250"/>
              <a:gd name="T54" fmla="*/ 311 w 426"/>
              <a:gd name="T55" fmla="*/ 70 h 250"/>
              <a:gd name="T56" fmla="*/ 322 w 426"/>
              <a:gd name="T57" fmla="*/ 68 h 250"/>
              <a:gd name="T58" fmla="*/ 334 w 426"/>
              <a:gd name="T59" fmla="*/ 58 h 250"/>
              <a:gd name="T60" fmla="*/ 345 w 426"/>
              <a:gd name="T61" fmla="*/ 48 h 250"/>
              <a:gd name="T62" fmla="*/ 357 w 426"/>
              <a:gd name="T63" fmla="*/ 40 h 250"/>
              <a:gd name="T64" fmla="*/ 368 w 426"/>
              <a:gd name="T65" fmla="*/ 33 h 250"/>
              <a:gd name="T66" fmla="*/ 380 w 426"/>
              <a:gd name="T67" fmla="*/ 38 h 250"/>
              <a:gd name="T68" fmla="*/ 414 w 426"/>
              <a:gd name="T69" fmla="*/ 2 h 250"/>
              <a:gd name="T70" fmla="*/ 426 w 426"/>
              <a:gd name="T71" fmla="*/ 0 h 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26" h="250">
                <a:moveTo>
                  <a:pt x="0" y="250"/>
                </a:moveTo>
                <a:lnTo>
                  <a:pt x="12" y="244"/>
                </a:lnTo>
                <a:lnTo>
                  <a:pt x="23" y="240"/>
                </a:lnTo>
                <a:lnTo>
                  <a:pt x="35" y="243"/>
                </a:lnTo>
                <a:lnTo>
                  <a:pt x="46" y="217"/>
                </a:lnTo>
                <a:lnTo>
                  <a:pt x="58" y="219"/>
                </a:lnTo>
                <a:lnTo>
                  <a:pt x="69" y="209"/>
                </a:lnTo>
                <a:lnTo>
                  <a:pt x="81" y="200"/>
                </a:lnTo>
                <a:lnTo>
                  <a:pt x="92" y="191"/>
                </a:lnTo>
                <a:lnTo>
                  <a:pt x="104" y="182"/>
                </a:lnTo>
                <a:lnTo>
                  <a:pt x="115" y="183"/>
                </a:lnTo>
                <a:lnTo>
                  <a:pt x="127" y="169"/>
                </a:lnTo>
                <a:lnTo>
                  <a:pt x="138" y="167"/>
                </a:lnTo>
                <a:lnTo>
                  <a:pt x="150" y="173"/>
                </a:lnTo>
                <a:lnTo>
                  <a:pt x="161" y="153"/>
                </a:lnTo>
                <a:lnTo>
                  <a:pt x="173" y="150"/>
                </a:lnTo>
                <a:lnTo>
                  <a:pt x="184" y="141"/>
                </a:lnTo>
                <a:lnTo>
                  <a:pt x="196" y="129"/>
                </a:lnTo>
                <a:lnTo>
                  <a:pt x="207" y="125"/>
                </a:lnTo>
                <a:lnTo>
                  <a:pt x="219" y="115"/>
                </a:lnTo>
                <a:lnTo>
                  <a:pt x="230" y="112"/>
                </a:lnTo>
                <a:lnTo>
                  <a:pt x="242" y="112"/>
                </a:lnTo>
                <a:lnTo>
                  <a:pt x="253" y="105"/>
                </a:lnTo>
                <a:lnTo>
                  <a:pt x="265" y="99"/>
                </a:lnTo>
                <a:lnTo>
                  <a:pt x="276" y="94"/>
                </a:lnTo>
                <a:lnTo>
                  <a:pt x="288" y="88"/>
                </a:lnTo>
                <a:lnTo>
                  <a:pt x="299" y="78"/>
                </a:lnTo>
                <a:lnTo>
                  <a:pt x="311" y="70"/>
                </a:lnTo>
                <a:lnTo>
                  <a:pt x="322" y="68"/>
                </a:lnTo>
                <a:lnTo>
                  <a:pt x="334" y="58"/>
                </a:lnTo>
                <a:lnTo>
                  <a:pt x="345" y="48"/>
                </a:lnTo>
                <a:lnTo>
                  <a:pt x="357" y="40"/>
                </a:lnTo>
                <a:lnTo>
                  <a:pt x="368" y="33"/>
                </a:lnTo>
                <a:lnTo>
                  <a:pt x="380" y="38"/>
                </a:lnTo>
                <a:lnTo>
                  <a:pt x="414" y="2"/>
                </a:lnTo>
                <a:lnTo>
                  <a:pt x="426" y="0"/>
                </a:lnTo>
              </a:path>
            </a:pathLst>
          </a:custGeom>
          <a:noFill/>
          <a:ln w="1587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88" name="Freeform 92"/>
          <p:cNvSpPr>
            <a:spLocks/>
          </p:cNvSpPr>
          <p:nvPr/>
        </p:nvSpPr>
        <p:spPr bwMode="auto">
          <a:xfrm>
            <a:off x="1154113" y="1987550"/>
            <a:ext cx="6896100" cy="2579688"/>
          </a:xfrm>
          <a:custGeom>
            <a:avLst/>
            <a:gdLst>
              <a:gd name="T0" fmla="*/ 0 w 449"/>
              <a:gd name="T1" fmla="*/ 241 h 241"/>
              <a:gd name="T2" fmla="*/ 12 w 449"/>
              <a:gd name="T3" fmla="*/ 220 h 241"/>
              <a:gd name="T4" fmla="*/ 23 w 449"/>
              <a:gd name="T5" fmla="*/ 237 h 241"/>
              <a:gd name="T6" fmla="*/ 35 w 449"/>
              <a:gd name="T7" fmla="*/ 233 h 241"/>
              <a:gd name="T8" fmla="*/ 46 w 449"/>
              <a:gd name="T9" fmla="*/ 236 h 241"/>
              <a:gd name="T10" fmla="*/ 58 w 449"/>
              <a:gd name="T11" fmla="*/ 222 h 241"/>
              <a:gd name="T12" fmla="*/ 69 w 449"/>
              <a:gd name="T13" fmla="*/ 215 h 241"/>
              <a:gd name="T14" fmla="*/ 81 w 449"/>
              <a:gd name="T15" fmla="*/ 212 h 241"/>
              <a:gd name="T16" fmla="*/ 92 w 449"/>
              <a:gd name="T17" fmla="*/ 213 h 241"/>
              <a:gd name="T18" fmla="*/ 104 w 449"/>
              <a:gd name="T19" fmla="*/ 207 h 241"/>
              <a:gd name="T20" fmla="*/ 115 w 449"/>
              <a:gd name="T21" fmla="*/ 199 h 241"/>
              <a:gd name="T22" fmla="*/ 127 w 449"/>
              <a:gd name="T23" fmla="*/ 189 h 241"/>
              <a:gd name="T24" fmla="*/ 138 w 449"/>
              <a:gd name="T25" fmla="*/ 183 h 241"/>
              <a:gd name="T26" fmla="*/ 150 w 449"/>
              <a:gd name="T27" fmla="*/ 184 h 241"/>
              <a:gd name="T28" fmla="*/ 161 w 449"/>
              <a:gd name="T29" fmla="*/ 169 h 241"/>
              <a:gd name="T30" fmla="*/ 173 w 449"/>
              <a:gd name="T31" fmla="*/ 172 h 241"/>
              <a:gd name="T32" fmla="*/ 184 w 449"/>
              <a:gd name="T33" fmla="*/ 171 h 241"/>
              <a:gd name="T34" fmla="*/ 196 w 449"/>
              <a:gd name="T35" fmla="*/ 150 h 241"/>
              <a:gd name="T36" fmla="*/ 207 w 449"/>
              <a:gd name="T37" fmla="*/ 152 h 241"/>
              <a:gd name="T38" fmla="*/ 219 w 449"/>
              <a:gd name="T39" fmla="*/ 150 h 241"/>
              <a:gd name="T40" fmla="*/ 230 w 449"/>
              <a:gd name="T41" fmla="*/ 140 h 241"/>
              <a:gd name="T42" fmla="*/ 242 w 449"/>
              <a:gd name="T43" fmla="*/ 134 h 241"/>
              <a:gd name="T44" fmla="*/ 253 w 449"/>
              <a:gd name="T45" fmla="*/ 124 h 241"/>
              <a:gd name="T46" fmla="*/ 265 w 449"/>
              <a:gd name="T47" fmla="*/ 127 h 241"/>
              <a:gd name="T48" fmla="*/ 276 w 449"/>
              <a:gd name="T49" fmla="*/ 115 h 241"/>
              <a:gd name="T50" fmla="*/ 288 w 449"/>
              <a:gd name="T51" fmla="*/ 123 h 241"/>
              <a:gd name="T52" fmla="*/ 299 w 449"/>
              <a:gd name="T53" fmla="*/ 113 h 241"/>
              <a:gd name="T54" fmla="*/ 311 w 449"/>
              <a:gd name="T55" fmla="*/ 109 h 241"/>
              <a:gd name="T56" fmla="*/ 322 w 449"/>
              <a:gd name="T57" fmla="*/ 104 h 241"/>
              <a:gd name="T58" fmla="*/ 334 w 449"/>
              <a:gd name="T59" fmla="*/ 107 h 241"/>
              <a:gd name="T60" fmla="*/ 345 w 449"/>
              <a:gd name="T61" fmla="*/ 95 h 241"/>
              <a:gd name="T62" fmla="*/ 357 w 449"/>
              <a:gd name="T63" fmla="*/ 79 h 241"/>
              <a:gd name="T64" fmla="*/ 368 w 449"/>
              <a:gd name="T65" fmla="*/ 66 h 241"/>
              <a:gd name="T66" fmla="*/ 380 w 449"/>
              <a:gd name="T67" fmla="*/ 53 h 241"/>
              <a:gd name="T68" fmla="*/ 391 w 449"/>
              <a:gd name="T69" fmla="*/ 43 h 241"/>
              <a:gd name="T70" fmla="*/ 403 w 449"/>
              <a:gd name="T71" fmla="*/ 30 h 241"/>
              <a:gd name="T72" fmla="*/ 414 w 449"/>
              <a:gd name="T73" fmla="*/ 14 h 241"/>
              <a:gd name="T74" fmla="*/ 426 w 449"/>
              <a:gd name="T75" fmla="*/ 16 h 241"/>
              <a:gd name="T76" fmla="*/ 437 w 449"/>
              <a:gd name="T77" fmla="*/ 0 h 241"/>
              <a:gd name="T78" fmla="*/ 449 w 449"/>
              <a:gd name="T79" fmla="*/ 10 h 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49" h="241">
                <a:moveTo>
                  <a:pt x="0" y="241"/>
                </a:moveTo>
                <a:lnTo>
                  <a:pt x="12" y="220"/>
                </a:lnTo>
                <a:lnTo>
                  <a:pt x="23" y="237"/>
                </a:lnTo>
                <a:lnTo>
                  <a:pt x="35" y="233"/>
                </a:lnTo>
                <a:lnTo>
                  <a:pt x="46" y="236"/>
                </a:lnTo>
                <a:lnTo>
                  <a:pt x="58" y="222"/>
                </a:lnTo>
                <a:lnTo>
                  <a:pt x="69" y="215"/>
                </a:lnTo>
                <a:lnTo>
                  <a:pt x="81" y="212"/>
                </a:lnTo>
                <a:lnTo>
                  <a:pt x="92" y="213"/>
                </a:lnTo>
                <a:lnTo>
                  <a:pt x="104" y="207"/>
                </a:lnTo>
                <a:lnTo>
                  <a:pt x="115" y="199"/>
                </a:lnTo>
                <a:lnTo>
                  <a:pt x="127" y="189"/>
                </a:lnTo>
                <a:lnTo>
                  <a:pt x="138" y="183"/>
                </a:lnTo>
                <a:lnTo>
                  <a:pt x="150" y="184"/>
                </a:lnTo>
                <a:lnTo>
                  <a:pt x="161" y="169"/>
                </a:lnTo>
                <a:lnTo>
                  <a:pt x="173" y="172"/>
                </a:lnTo>
                <a:lnTo>
                  <a:pt x="184" y="171"/>
                </a:lnTo>
                <a:lnTo>
                  <a:pt x="196" y="150"/>
                </a:lnTo>
                <a:lnTo>
                  <a:pt x="207" y="152"/>
                </a:lnTo>
                <a:lnTo>
                  <a:pt x="219" y="150"/>
                </a:lnTo>
                <a:lnTo>
                  <a:pt x="230" y="140"/>
                </a:lnTo>
                <a:lnTo>
                  <a:pt x="242" y="134"/>
                </a:lnTo>
                <a:lnTo>
                  <a:pt x="253" y="124"/>
                </a:lnTo>
                <a:lnTo>
                  <a:pt x="265" y="127"/>
                </a:lnTo>
                <a:lnTo>
                  <a:pt x="276" y="115"/>
                </a:lnTo>
                <a:lnTo>
                  <a:pt x="288" y="123"/>
                </a:lnTo>
                <a:lnTo>
                  <a:pt x="299" y="113"/>
                </a:lnTo>
                <a:lnTo>
                  <a:pt x="311" y="109"/>
                </a:lnTo>
                <a:lnTo>
                  <a:pt x="322" y="104"/>
                </a:lnTo>
                <a:lnTo>
                  <a:pt x="334" y="107"/>
                </a:lnTo>
                <a:lnTo>
                  <a:pt x="345" y="95"/>
                </a:lnTo>
                <a:lnTo>
                  <a:pt x="357" y="79"/>
                </a:lnTo>
                <a:lnTo>
                  <a:pt x="368" y="66"/>
                </a:lnTo>
                <a:lnTo>
                  <a:pt x="380" y="53"/>
                </a:lnTo>
                <a:lnTo>
                  <a:pt x="391" y="43"/>
                </a:lnTo>
                <a:lnTo>
                  <a:pt x="403" y="30"/>
                </a:lnTo>
                <a:lnTo>
                  <a:pt x="414" y="14"/>
                </a:lnTo>
                <a:lnTo>
                  <a:pt x="426" y="16"/>
                </a:lnTo>
                <a:lnTo>
                  <a:pt x="437" y="0"/>
                </a:lnTo>
                <a:lnTo>
                  <a:pt x="449" y="10"/>
                </a:lnTo>
              </a:path>
            </a:pathLst>
          </a:custGeom>
          <a:noFill/>
          <a:ln w="1587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89" name="Freeform 93"/>
          <p:cNvSpPr>
            <a:spLocks/>
          </p:cNvSpPr>
          <p:nvPr/>
        </p:nvSpPr>
        <p:spPr bwMode="auto">
          <a:xfrm>
            <a:off x="1154113" y="2009775"/>
            <a:ext cx="6896100" cy="1743075"/>
          </a:xfrm>
          <a:custGeom>
            <a:avLst/>
            <a:gdLst>
              <a:gd name="T0" fmla="*/ 0 w 449"/>
              <a:gd name="T1" fmla="*/ 163 h 163"/>
              <a:gd name="T2" fmla="*/ 12 w 449"/>
              <a:gd name="T3" fmla="*/ 156 h 163"/>
              <a:gd name="T4" fmla="*/ 23 w 449"/>
              <a:gd name="T5" fmla="*/ 158 h 163"/>
              <a:gd name="T6" fmla="*/ 35 w 449"/>
              <a:gd name="T7" fmla="*/ 151 h 163"/>
              <a:gd name="T8" fmla="*/ 46 w 449"/>
              <a:gd name="T9" fmla="*/ 139 h 163"/>
              <a:gd name="T10" fmla="*/ 58 w 449"/>
              <a:gd name="T11" fmla="*/ 145 h 163"/>
              <a:gd name="T12" fmla="*/ 69 w 449"/>
              <a:gd name="T13" fmla="*/ 142 h 163"/>
              <a:gd name="T14" fmla="*/ 81 w 449"/>
              <a:gd name="T15" fmla="*/ 140 h 163"/>
              <a:gd name="T16" fmla="*/ 92 w 449"/>
              <a:gd name="T17" fmla="*/ 126 h 163"/>
              <a:gd name="T18" fmla="*/ 104 w 449"/>
              <a:gd name="T19" fmla="*/ 120 h 163"/>
              <a:gd name="T20" fmla="*/ 115 w 449"/>
              <a:gd name="T21" fmla="*/ 123 h 163"/>
              <a:gd name="T22" fmla="*/ 127 w 449"/>
              <a:gd name="T23" fmla="*/ 114 h 163"/>
              <a:gd name="T24" fmla="*/ 138 w 449"/>
              <a:gd name="T25" fmla="*/ 108 h 163"/>
              <a:gd name="T26" fmla="*/ 150 w 449"/>
              <a:gd name="T27" fmla="*/ 113 h 163"/>
              <a:gd name="T28" fmla="*/ 161 w 449"/>
              <a:gd name="T29" fmla="*/ 101 h 163"/>
              <a:gd name="T30" fmla="*/ 173 w 449"/>
              <a:gd name="T31" fmla="*/ 108 h 163"/>
              <a:gd name="T32" fmla="*/ 184 w 449"/>
              <a:gd name="T33" fmla="*/ 95 h 163"/>
              <a:gd name="T34" fmla="*/ 196 w 449"/>
              <a:gd name="T35" fmla="*/ 102 h 163"/>
              <a:gd name="T36" fmla="*/ 207 w 449"/>
              <a:gd name="T37" fmla="*/ 87 h 163"/>
              <a:gd name="T38" fmla="*/ 219 w 449"/>
              <a:gd name="T39" fmla="*/ 82 h 163"/>
              <a:gd name="T40" fmla="*/ 230 w 449"/>
              <a:gd name="T41" fmla="*/ 78 h 163"/>
              <a:gd name="T42" fmla="*/ 242 w 449"/>
              <a:gd name="T43" fmla="*/ 75 h 163"/>
              <a:gd name="T44" fmla="*/ 253 w 449"/>
              <a:gd name="T45" fmla="*/ 76 h 163"/>
              <a:gd name="T46" fmla="*/ 265 w 449"/>
              <a:gd name="T47" fmla="*/ 68 h 163"/>
              <a:gd name="T48" fmla="*/ 276 w 449"/>
              <a:gd name="T49" fmla="*/ 65 h 163"/>
              <a:gd name="T50" fmla="*/ 288 w 449"/>
              <a:gd name="T51" fmla="*/ 66 h 163"/>
              <a:gd name="T52" fmla="*/ 299 w 449"/>
              <a:gd name="T53" fmla="*/ 63 h 163"/>
              <a:gd name="T54" fmla="*/ 311 w 449"/>
              <a:gd name="T55" fmla="*/ 55 h 163"/>
              <a:gd name="T56" fmla="*/ 322 w 449"/>
              <a:gd name="T57" fmla="*/ 57 h 163"/>
              <a:gd name="T58" fmla="*/ 334 w 449"/>
              <a:gd name="T59" fmla="*/ 55 h 163"/>
              <a:gd name="T60" fmla="*/ 345 w 449"/>
              <a:gd name="T61" fmla="*/ 52 h 163"/>
              <a:gd name="T62" fmla="*/ 357 w 449"/>
              <a:gd name="T63" fmla="*/ 42 h 163"/>
              <a:gd name="T64" fmla="*/ 368 w 449"/>
              <a:gd name="T65" fmla="*/ 38 h 163"/>
              <a:gd name="T66" fmla="*/ 380 w 449"/>
              <a:gd name="T67" fmla="*/ 35 h 163"/>
              <a:gd name="T68" fmla="*/ 391 w 449"/>
              <a:gd name="T69" fmla="*/ 32 h 163"/>
              <a:gd name="T70" fmla="*/ 403 w 449"/>
              <a:gd name="T71" fmla="*/ 25 h 163"/>
              <a:gd name="T72" fmla="*/ 414 w 449"/>
              <a:gd name="T73" fmla="*/ 13 h 163"/>
              <a:gd name="T74" fmla="*/ 426 w 449"/>
              <a:gd name="T75" fmla="*/ 19 h 163"/>
              <a:gd name="T76" fmla="*/ 437 w 449"/>
              <a:gd name="T77" fmla="*/ 5 h 163"/>
              <a:gd name="T78" fmla="*/ 449 w 449"/>
              <a:gd name="T79" fmla="*/ 0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49" h="163">
                <a:moveTo>
                  <a:pt x="0" y="163"/>
                </a:moveTo>
                <a:lnTo>
                  <a:pt x="12" y="156"/>
                </a:lnTo>
                <a:lnTo>
                  <a:pt x="23" y="158"/>
                </a:lnTo>
                <a:lnTo>
                  <a:pt x="35" y="151"/>
                </a:lnTo>
                <a:lnTo>
                  <a:pt x="46" y="139"/>
                </a:lnTo>
                <a:lnTo>
                  <a:pt x="58" y="145"/>
                </a:lnTo>
                <a:lnTo>
                  <a:pt x="69" y="142"/>
                </a:lnTo>
                <a:lnTo>
                  <a:pt x="81" y="140"/>
                </a:lnTo>
                <a:lnTo>
                  <a:pt x="92" y="126"/>
                </a:lnTo>
                <a:lnTo>
                  <a:pt x="104" y="120"/>
                </a:lnTo>
                <a:lnTo>
                  <a:pt x="115" y="123"/>
                </a:lnTo>
                <a:lnTo>
                  <a:pt x="127" y="114"/>
                </a:lnTo>
                <a:lnTo>
                  <a:pt x="138" y="108"/>
                </a:lnTo>
                <a:lnTo>
                  <a:pt x="150" y="113"/>
                </a:lnTo>
                <a:lnTo>
                  <a:pt x="161" y="101"/>
                </a:lnTo>
                <a:lnTo>
                  <a:pt x="173" y="108"/>
                </a:lnTo>
                <a:lnTo>
                  <a:pt x="184" y="95"/>
                </a:lnTo>
                <a:lnTo>
                  <a:pt x="196" y="102"/>
                </a:lnTo>
                <a:lnTo>
                  <a:pt x="207" y="87"/>
                </a:lnTo>
                <a:lnTo>
                  <a:pt x="219" y="82"/>
                </a:lnTo>
                <a:lnTo>
                  <a:pt x="230" y="78"/>
                </a:lnTo>
                <a:lnTo>
                  <a:pt x="242" y="75"/>
                </a:lnTo>
                <a:lnTo>
                  <a:pt x="253" y="76"/>
                </a:lnTo>
                <a:lnTo>
                  <a:pt x="265" y="68"/>
                </a:lnTo>
                <a:lnTo>
                  <a:pt x="276" y="65"/>
                </a:lnTo>
                <a:lnTo>
                  <a:pt x="288" y="66"/>
                </a:lnTo>
                <a:lnTo>
                  <a:pt x="299" y="63"/>
                </a:lnTo>
                <a:lnTo>
                  <a:pt x="311" y="55"/>
                </a:lnTo>
                <a:lnTo>
                  <a:pt x="322" y="57"/>
                </a:lnTo>
                <a:lnTo>
                  <a:pt x="334" y="55"/>
                </a:lnTo>
                <a:lnTo>
                  <a:pt x="345" y="52"/>
                </a:lnTo>
                <a:lnTo>
                  <a:pt x="357" y="42"/>
                </a:lnTo>
                <a:lnTo>
                  <a:pt x="368" y="38"/>
                </a:lnTo>
                <a:lnTo>
                  <a:pt x="380" y="35"/>
                </a:lnTo>
                <a:lnTo>
                  <a:pt x="391" y="32"/>
                </a:lnTo>
                <a:lnTo>
                  <a:pt x="403" y="25"/>
                </a:lnTo>
                <a:lnTo>
                  <a:pt x="414" y="13"/>
                </a:lnTo>
                <a:lnTo>
                  <a:pt x="426" y="19"/>
                </a:lnTo>
                <a:lnTo>
                  <a:pt x="437" y="5"/>
                </a:lnTo>
                <a:lnTo>
                  <a:pt x="449" y="0"/>
                </a:lnTo>
              </a:path>
            </a:pathLst>
          </a:custGeom>
          <a:noFill/>
          <a:ln w="1587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90" name="Freeform 94"/>
          <p:cNvSpPr>
            <a:spLocks/>
          </p:cNvSpPr>
          <p:nvPr/>
        </p:nvSpPr>
        <p:spPr bwMode="auto">
          <a:xfrm>
            <a:off x="4686300" y="2095500"/>
            <a:ext cx="2827338" cy="1187450"/>
          </a:xfrm>
          <a:custGeom>
            <a:avLst/>
            <a:gdLst>
              <a:gd name="T0" fmla="*/ 0 w 184"/>
              <a:gd name="T1" fmla="*/ 111 h 111"/>
              <a:gd name="T2" fmla="*/ 12 w 184"/>
              <a:gd name="T3" fmla="*/ 107 h 111"/>
              <a:gd name="T4" fmla="*/ 23 w 184"/>
              <a:gd name="T5" fmla="*/ 95 h 111"/>
              <a:gd name="T6" fmla="*/ 35 w 184"/>
              <a:gd name="T7" fmla="*/ 93 h 111"/>
              <a:gd name="T8" fmla="*/ 46 w 184"/>
              <a:gd name="T9" fmla="*/ 85 h 111"/>
              <a:gd name="T10" fmla="*/ 58 w 184"/>
              <a:gd name="T11" fmla="*/ 79 h 111"/>
              <a:gd name="T12" fmla="*/ 69 w 184"/>
              <a:gd name="T13" fmla="*/ 73 h 111"/>
              <a:gd name="T14" fmla="*/ 81 w 184"/>
              <a:gd name="T15" fmla="*/ 62 h 111"/>
              <a:gd name="T16" fmla="*/ 92 w 184"/>
              <a:gd name="T17" fmla="*/ 54 h 111"/>
              <a:gd name="T18" fmla="*/ 104 w 184"/>
              <a:gd name="T19" fmla="*/ 48 h 111"/>
              <a:gd name="T20" fmla="*/ 115 w 184"/>
              <a:gd name="T21" fmla="*/ 40 h 111"/>
              <a:gd name="T22" fmla="*/ 127 w 184"/>
              <a:gd name="T23" fmla="*/ 31 h 111"/>
              <a:gd name="T24" fmla="*/ 138 w 184"/>
              <a:gd name="T25" fmla="*/ 31 h 111"/>
              <a:gd name="T26" fmla="*/ 150 w 184"/>
              <a:gd name="T27" fmla="*/ 32 h 111"/>
              <a:gd name="T28" fmla="*/ 161 w 184"/>
              <a:gd name="T29" fmla="*/ 16 h 111"/>
              <a:gd name="T30" fmla="*/ 173 w 184"/>
              <a:gd name="T31" fmla="*/ 11 h 111"/>
              <a:gd name="T32" fmla="*/ 184 w 184"/>
              <a:gd name="T33" fmla="*/ 0 h 1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84" h="111">
                <a:moveTo>
                  <a:pt x="0" y="111"/>
                </a:moveTo>
                <a:lnTo>
                  <a:pt x="12" y="107"/>
                </a:lnTo>
                <a:lnTo>
                  <a:pt x="23" y="95"/>
                </a:lnTo>
                <a:lnTo>
                  <a:pt x="35" y="93"/>
                </a:lnTo>
                <a:lnTo>
                  <a:pt x="46" y="85"/>
                </a:lnTo>
                <a:lnTo>
                  <a:pt x="58" y="79"/>
                </a:lnTo>
                <a:lnTo>
                  <a:pt x="69" y="73"/>
                </a:lnTo>
                <a:lnTo>
                  <a:pt x="81" y="62"/>
                </a:lnTo>
                <a:lnTo>
                  <a:pt x="92" y="54"/>
                </a:lnTo>
                <a:lnTo>
                  <a:pt x="104" y="48"/>
                </a:lnTo>
                <a:lnTo>
                  <a:pt x="115" y="40"/>
                </a:lnTo>
                <a:lnTo>
                  <a:pt x="127" y="31"/>
                </a:lnTo>
                <a:lnTo>
                  <a:pt x="138" y="31"/>
                </a:lnTo>
                <a:lnTo>
                  <a:pt x="150" y="32"/>
                </a:lnTo>
                <a:lnTo>
                  <a:pt x="161" y="16"/>
                </a:lnTo>
                <a:lnTo>
                  <a:pt x="173" y="11"/>
                </a:lnTo>
                <a:lnTo>
                  <a:pt x="184" y="0"/>
                </a:lnTo>
              </a:path>
            </a:pathLst>
          </a:custGeom>
          <a:noFill/>
          <a:ln w="1587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91" name="Freeform 95"/>
          <p:cNvSpPr>
            <a:spLocks/>
          </p:cNvSpPr>
          <p:nvPr/>
        </p:nvSpPr>
        <p:spPr bwMode="auto">
          <a:xfrm>
            <a:off x="1154113" y="1698625"/>
            <a:ext cx="6711950" cy="2300288"/>
          </a:xfrm>
          <a:custGeom>
            <a:avLst/>
            <a:gdLst>
              <a:gd name="T0" fmla="*/ 0 w 437"/>
              <a:gd name="T1" fmla="*/ 214 h 215"/>
              <a:gd name="T2" fmla="*/ 12 w 437"/>
              <a:gd name="T3" fmla="*/ 215 h 215"/>
              <a:gd name="T4" fmla="*/ 23 w 437"/>
              <a:gd name="T5" fmla="*/ 210 h 215"/>
              <a:gd name="T6" fmla="*/ 35 w 437"/>
              <a:gd name="T7" fmla="*/ 202 h 215"/>
              <a:gd name="T8" fmla="*/ 46 w 437"/>
              <a:gd name="T9" fmla="*/ 199 h 215"/>
              <a:gd name="T10" fmla="*/ 58 w 437"/>
              <a:gd name="T11" fmla="*/ 200 h 215"/>
              <a:gd name="T12" fmla="*/ 69 w 437"/>
              <a:gd name="T13" fmla="*/ 193 h 215"/>
              <a:gd name="T14" fmla="*/ 81 w 437"/>
              <a:gd name="T15" fmla="*/ 177 h 215"/>
              <a:gd name="T16" fmla="*/ 92 w 437"/>
              <a:gd name="T17" fmla="*/ 175 h 215"/>
              <a:gd name="T18" fmla="*/ 104 w 437"/>
              <a:gd name="T19" fmla="*/ 167 h 215"/>
              <a:gd name="T20" fmla="*/ 115 w 437"/>
              <a:gd name="T21" fmla="*/ 164 h 215"/>
              <a:gd name="T22" fmla="*/ 127 w 437"/>
              <a:gd name="T23" fmla="*/ 161 h 215"/>
              <a:gd name="T24" fmla="*/ 138 w 437"/>
              <a:gd name="T25" fmla="*/ 152 h 215"/>
              <a:gd name="T26" fmla="*/ 150 w 437"/>
              <a:gd name="T27" fmla="*/ 154 h 215"/>
              <a:gd name="T28" fmla="*/ 161 w 437"/>
              <a:gd name="T29" fmla="*/ 139 h 215"/>
              <a:gd name="T30" fmla="*/ 173 w 437"/>
              <a:gd name="T31" fmla="*/ 137 h 215"/>
              <a:gd name="T32" fmla="*/ 184 w 437"/>
              <a:gd name="T33" fmla="*/ 139 h 215"/>
              <a:gd name="T34" fmla="*/ 196 w 437"/>
              <a:gd name="T35" fmla="*/ 115 h 215"/>
              <a:gd name="T36" fmla="*/ 207 w 437"/>
              <a:gd name="T37" fmla="*/ 108 h 215"/>
              <a:gd name="T38" fmla="*/ 219 w 437"/>
              <a:gd name="T39" fmla="*/ 104 h 215"/>
              <a:gd name="T40" fmla="*/ 230 w 437"/>
              <a:gd name="T41" fmla="*/ 96 h 215"/>
              <a:gd name="T42" fmla="*/ 242 w 437"/>
              <a:gd name="T43" fmla="*/ 92 h 215"/>
              <a:gd name="T44" fmla="*/ 253 w 437"/>
              <a:gd name="T45" fmla="*/ 85 h 215"/>
              <a:gd name="T46" fmla="*/ 265 w 437"/>
              <a:gd name="T47" fmla="*/ 85 h 215"/>
              <a:gd name="T48" fmla="*/ 276 w 437"/>
              <a:gd name="T49" fmla="*/ 71 h 215"/>
              <a:gd name="T50" fmla="*/ 288 w 437"/>
              <a:gd name="T51" fmla="*/ 69 h 215"/>
              <a:gd name="T52" fmla="*/ 299 w 437"/>
              <a:gd name="T53" fmla="*/ 65 h 215"/>
              <a:gd name="T54" fmla="*/ 311 w 437"/>
              <a:gd name="T55" fmla="*/ 56 h 215"/>
              <a:gd name="T56" fmla="*/ 322 w 437"/>
              <a:gd name="T57" fmla="*/ 65 h 215"/>
              <a:gd name="T58" fmla="*/ 334 w 437"/>
              <a:gd name="T59" fmla="*/ 62 h 215"/>
              <a:gd name="T60" fmla="*/ 345 w 437"/>
              <a:gd name="T61" fmla="*/ 53 h 215"/>
              <a:gd name="T62" fmla="*/ 357 w 437"/>
              <a:gd name="T63" fmla="*/ 51 h 215"/>
              <a:gd name="T64" fmla="*/ 368 w 437"/>
              <a:gd name="T65" fmla="*/ 48 h 215"/>
              <a:gd name="T66" fmla="*/ 380 w 437"/>
              <a:gd name="T67" fmla="*/ 51 h 215"/>
              <a:gd name="T68" fmla="*/ 391 w 437"/>
              <a:gd name="T69" fmla="*/ 24 h 215"/>
              <a:gd name="T70" fmla="*/ 403 w 437"/>
              <a:gd name="T71" fmla="*/ 25 h 215"/>
              <a:gd name="T72" fmla="*/ 414 w 437"/>
              <a:gd name="T73" fmla="*/ 8 h 215"/>
              <a:gd name="T74" fmla="*/ 426 w 437"/>
              <a:gd name="T75" fmla="*/ 0 h 215"/>
              <a:gd name="T76" fmla="*/ 437 w 437"/>
              <a:gd name="T77" fmla="*/ 1 h 2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437" h="215">
                <a:moveTo>
                  <a:pt x="0" y="214"/>
                </a:moveTo>
                <a:lnTo>
                  <a:pt x="12" y="215"/>
                </a:lnTo>
                <a:lnTo>
                  <a:pt x="23" y="210"/>
                </a:lnTo>
                <a:lnTo>
                  <a:pt x="35" y="202"/>
                </a:lnTo>
                <a:lnTo>
                  <a:pt x="46" y="199"/>
                </a:lnTo>
                <a:lnTo>
                  <a:pt x="58" y="200"/>
                </a:lnTo>
                <a:lnTo>
                  <a:pt x="69" y="193"/>
                </a:lnTo>
                <a:lnTo>
                  <a:pt x="81" y="177"/>
                </a:lnTo>
                <a:lnTo>
                  <a:pt x="92" y="175"/>
                </a:lnTo>
                <a:lnTo>
                  <a:pt x="104" y="167"/>
                </a:lnTo>
                <a:lnTo>
                  <a:pt x="115" y="164"/>
                </a:lnTo>
                <a:lnTo>
                  <a:pt x="127" y="161"/>
                </a:lnTo>
                <a:lnTo>
                  <a:pt x="138" y="152"/>
                </a:lnTo>
                <a:lnTo>
                  <a:pt x="150" y="154"/>
                </a:lnTo>
                <a:lnTo>
                  <a:pt x="161" y="139"/>
                </a:lnTo>
                <a:lnTo>
                  <a:pt x="173" y="137"/>
                </a:lnTo>
                <a:lnTo>
                  <a:pt x="184" y="139"/>
                </a:lnTo>
                <a:lnTo>
                  <a:pt x="196" y="115"/>
                </a:lnTo>
                <a:lnTo>
                  <a:pt x="207" y="108"/>
                </a:lnTo>
                <a:lnTo>
                  <a:pt x="219" y="104"/>
                </a:lnTo>
                <a:lnTo>
                  <a:pt x="230" y="96"/>
                </a:lnTo>
                <a:lnTo>
                  <a:pt x="242" y="92"/>
                </a:lnTo>
                <a:lnTo>
                  <a:pt x="253" y="85"/>
                </a:lnTo>
                <a:lnTo>
                  <a:pt x="265" y="85"/>
                </a:lnTo>
                <a:lnTo>
                  <a:pt x="276" y="71"/>
                </a:lnTo>
                <a:lnTo>
                  <a:pt x="288" y="69"/>
                </a:lnTo>
                <a:lnTo>
                  <a:pt x="299" y="65"/>
                </a:lnTo>
                <a:lnTo>
                  <a:pt x="311" y="56"/>
                </a:lnTo>
                <a:lnTo>
                  <a:pt x="322" y="65"/>
                </a:lnTo>
                <a:lnTo>
                  <a:pt x="334" y="62"/>
                </a:lnTo>
                <a:lnTo>
                  <a:pt x="345" y="53"/>
                </a:lnTo>
                <a:lnTo>
                  <a:pt x="357" y="51"/>
                </a:lnTo>
                <a:lnTo>
                  <a:pt x="368" y="48"/>
                </a:lnTo>
                <a:lnTo>
                  <a:pt x="380" y="51"/>
                </a:lnTo>
                <a:lnTo>
                  <a:pt x="391" y="24"/>
                </a:lnTo>
                <a:lnTo>
                  <a:pt x="403" y="25"/>
                </a:lnTo>
                <a:lnTo>
                  <a:pt x="414" y="8"/>
                </a:lnTo>
                <a:lnTo>
                  <a:pt x="426" y="0"/>
                </a:lnTo>
                <a:lnTo>
                  <a:pt x="437" y="1"/>
                </a:lnTo>
              </a:path>
            </a:pathLst>
          </a:custGeom>
          <a:noFill/>
          <a:ln w="1587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92" name="Freeform 96"/>
          <p:cNvSpPr>
            <a:spLocks/>
          </p:cNvSpPr>
          <p:nvPr/>
        </p:nvSpPr>
        <p:spPr bwMode="auto">
          <a:xfrm>
            <a:off x="1154113" y="2041525"/>
            <a:ext cx="6896100" cy="2674938"/>
          </a:xfrm>
          <a:custGeom>
            <a:avLst/>
            <a:gdLst>
              <a:gd name="T0" fmla="*/ 0 w 449"/>
              <a:gd name="T1" fmla="*/ 245 h 250"/>
              <a:gd name="T2" fmla="*/ 12 w 449"/>
              <a:gd name="T3" fmla="*/ 250 h 250"/>
              <a:gd name="T4" fmla="*/ 23 w 449"/>
              <a:gd name="T5" fmla="*/ 232 h 250"/>
              <a:gd name="T6" fmla="*/ 35 w 449"/>
              <a:gd name="T7" fmla="*/ 219 h 250"/>
              <a:gd name="T8" fmla="*/ 46 w 449"/>
              <a:gd name="T9" fmla="*/ 220 h 250"/>
              <a:gd name="T10" fmla="*/ 58 w 449"/>
              <a:gd name="T11" fmla="*/ 207 h 250"/>
              <a:gd name="T12" fmla="*/ 69 w 449"/>
              <a:gd name="T13" fmla="*/ 202 h 250"/>
              <a:gd name="T14" fmla="*/ 81 w 449"/>
              <a:gd name="T15" fmla="*/ 190 h 250"/>
              <a:gd name="T16" fmla="*/ 92 w 449"/>
              <a:gd name="T17" fmla="*/ 176 h 250"/>
              <a:gd name="T18" fmla="*/ 104 w 449"/>
              <a:gd name="T19" fmla="*/ 168 h 250"/>
              <a:gd name="T20" fmla="*/ 115 w 449"/>
              <a:gd name="T21" fmla="*/ 162 h 250"/>
              <a:gd name="T22" fmla="*/ 127 w 449"/>
              <a:gd name="T23" fmla="*/ 154 h 250"/>
              <a:gd name="T24" fmla="*/ 138 w 449"/>
              <a:gd name="T25" fmla="*/ 138 h 250"/>
              <a:gd name="T26" fmla="*/ 150 w 449"/>
              <a:gd name="T27" fmla="*/ 141 h 250"/>
              <a:gd name="T28" fmla="*/ 161 w 449"/>
              <a:gd name="T29" fmla="*/ 132 h 250"/>
              <a:gd name="T30" fmla="*/ 173 w 449"/>
              <a:gd name="T31" fmla="*/ 143 h 250"/>
              <a:gd name="T32" fmla="*/ 184 w 449"/>
              <a:gd name="T33" fmla="*/ 133 h 250"/>
              <a:gd name="T34" fmla="*/ 196 w 449"/>
              <a:gd name="T35" fmla="*/ 131 h 250"/>
              <a:gd name="T36" fmla="*/ 207 w 449"/>
              <a:gd name="T37" fmla="*/ 132 h 250"/>
              <a:gd name="T38" fmla="*/ 219 w 449"/>
              <a:gd name="T39" fmla="*/ 127 h 250"/>
              <a:gd name="T40" fmla="*/ 230 w 449"/>
              <a:gd name="T41" fmla="*/ 127 h 250"/>
              <a:gd name="T42" fmla="*/ 242 w 449"/>
              <a:gd name="T43" fmla="*/ 116 h 250"/>
              <a:gd name="T44" fmla="*/ 253 w 449"/>
              <a:gd name="T45" fmla="*/ 110 h 250"/>
              <a:gd name="T46" fmla="*/ 265 w 449"/>
              <a:gd name="T47" fmla="*/ 105 h 250"/>
              <a:gd name="T48" fmla="*/ 276 w 449"/>
              <a:gd name="T49" fmla="*/ 85 h 250"/>
              <a:gd name="T50" fmla="*/ 288 w 449"/>
              <a:gd name="T51" fmla="*/ 86 h 250"/>
              <a:gd name="T52" fmla="*/ 299 w 449"/>
              <a:gd name="T53" fmla="*/ 79 h 250"/>
              <a:gd name="T54" fmla="*/ 311 w 449"/>
              <a:gd name="T55" fmla="*/ 74 h 250"/>
              <a:gd name="T56" fmla="*/ 322 w 449"/>
              <a:gd name="T57" fmla="*/ 68 h 250"/>
              <a:gd name="T58" fmla="*/ 334 w 449"/>
              <a:gd name="T59" fmla="*/ 64 h 250"/>
              <a:gd name="T60" fmla="*/ 345 w 449"/>
              <a:gd name="T61" fmla="*/ 58 h 250"/>
              <a:gd name="T62" fmla="*/ 357 w 449"/>
              <a:gd name="T63" fmla="*/ 46 h 250"/>
              <a:gd name="T64" fmla="*/ 368 w 449"/>
              <a:gd name="T65" fmla="*/ 44 h 250"/>
              <a:gd name="T66" fmla="*/ 380 w 449"/>
              <a:gd name="T67" fmla="*/ 37 h 250"/>
              <a:gd name="T68" fmla="*/ 391 w 449"/>
              <a:gd name="T69" fmla="*/ 30 h 250"/>
              <a:gd name="T70" fmla="*/ 403 w 449"/>
              <a:gd name="T71" fmla="*/ 21 h 250"/>
              <a:gd name="T72" fmla="*/ 414 w 449"/>
              <a:gd name="T73" fmla="*/ 13 h 250"/>
              <a:gd name="T74" fmla="*/ 426 w 449"/>
              <a:gd name="T75" fmla="*/ 13 h 250"/>
              <a:gd name="T76" fmla="*/ 437 w 449"/>
              <a:gd name="T77" fmla="*/ 4 h 250"/>
              <a:gd name="T78" fmla="*/ 449 w 449"/>
              <a:gd name="T79" fmla="*/ 0 h 2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49" h="250">
                <a:moveTo>
                  <a:pt x="0" y="245"/>
                </a:moveTo>
                <a:lnTo>
                  <a:pt x="12" y="250"/>
                </a:lnTo>
                <a:lnTo>
                  <a:pt x="23" y="232"/>
                </a:lnTo>
                <a:lnTo>
                  <a:pt x="35" y="219"/>
                </a:lnTo>
                <a:lnTo>
                  <a:pt x="46" y="220"/>
                </a:lnTo>
                <a:lnTo>
                  <a:pt x="58" y="207"/>
                </a:lnTo>
                <a:lnTo>
                  <a:pt x="69" y="202"/>
                </a:lnTo>
                <a:lnTo>
                  <a:pt x="81" y="190"/>
                </a:lnTo>
                <a:lnTo>
                  <a:pt x="92" y="176"/>
                </a:lnTo>
                <a:lnTo>
                  <a:pt x="104" y="168"/>
                </a:lnTo>
                <a:lnTo>
                  <a:pt x="115" y="162"/>
                </a:lnTo>
                <a:lnTo>
                  <a:pt x="127" y="154"/>
                </a:lnTo>
                <a:lnTo>
                  <a:pt x="138" y="138"/>
                </a:lnTo>
                <a:lnTo>
                  <a:pt x="150" y="141"/>
                </a:lnTo>
                <a:lnTo>
                  <a:pt x="161" y="132"/>
                </a:lnTo>
                <a:lnTo>
                  <a:pt x="173" y="143"/>
                </a:lnTo>
                <a:lnTo>
                  <a:pt x="184" y="133"/>
                </a:lnTo>
                <a:lnTo>
                  <a:pt x="196" y="131"/>
                </a:lnTo>
                <a:lnTo>
                  <a:pt x="207" y="132"/>
                </a:lnTo>
                <a:lnTo>
                  <a:pt x="219" y="127"/>
                </a:lnTo>
                <a:lnTo>
                  <a:pt x="230" y="127"/>
                </a:lnTo>
                <a:lnTo>
                  <a:pt x="242" y="116"/>
                </a:lnTo>
                <a:lnTo>
                  <a:pt x="253" y="110"/>
                </a:lnTo>
                <a:lnTo>
                  <a:pt x="265" y="105"/>
                </a:lnTo>
                <a:lnTo>
                  <a:pt x="276" y="85"/>
                </a:lnTo>
                <a:lnTo>
                  <a:pt x="288" y="86"/>
                </a:lnTo>
                <a:lnTo>
                  <a:pt x="299" y="79"/>
                </a:lnTo>
                <a:lnTo>
                  <a:pt x="311" y="74"/>
                </a:lnTo>
                <a:lnTo>
                  <a:pt x="322" y="68"/>
                </a:lnTo>
                <a:lnTo>
                  <a:pt x="334" y="64"/>
                </a:lnTo>
                <a:lnTo>
                  <a:pt x="345" y="58"/>
                </a:lnTo>
                <a:lnTo>
                  <a:pt x="357" y="46"/>
                </a:lnTo>
                <a:lnTo>
                  <a:pt x="368" y="44"/>
                </a:lnTo>
                <a:lnTo>
                  <a:pt x="380" y="37"/>
                </a:lnTo>
                <a:lnTo>
                  <a:pt x="391" y="30"/>
                </a:lnTo>
                <a:lnTo>
                  <a:pt x="403" y="21"/>
                </a:lnTo>
                <a:lnTo>
                  <a:pt x="414" y="13"/>
                </a:lnTo>
                <a:lnTo>
                  <a:pt x="426" y="13"/>
                </a:lnTo>
                <a:lnTo>
                  <a:pt x="437" y="4"/>
                </a:lnTo>
                <a:lnTo>
                  <a:pt x="449" y="0"/>
                </a:lnTo>
              </a:path>
            </a:pathLst>
          </a:custGeom>
          <a:noFill/>
          <a:ln w="1587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93" name="Freeform 97"/>
          <p:cNvSpPr>
            <a:spLocks/>
          </p:cNvSpPr>
          <p:nvPr/>
        </p:nvSpPr>
        <p:spPr bwMode="auto">
          <a:xfrm>
            <a:off x="1154113" y="2490788"/>
            <a:ext cx="6359525" cy="1338262"/>
          </a:xfrm>
          <a:custGeom>
            <a:avLst/>
            <a:gdLst>
              <a:gd name="T0" fmla="*/ 0 w 414"/>
              <a:gd name="T1" fmla="*/ 125 h 125"/>
              <a:gd name="T2" fmla="*/ 12 w 414"/>
              <a:gd name="T3" fmla="*/ 125 h 125"/>
              <a:gd name="T4" fmla="*/ 23 w 414"/>
              <a:gd name="T5" fmla="*/ 125 h 125"/>
              <a:gd name="T6" fmla="*/ 35 w 414"/>
              <a:gd name="T7" fmla="*/ 118 h 125"/>
              <a:gd name="T8" fmla="*/ 46 w 414"/>
              <a:gd name="T9" fmla="*/ 112 h 125"/>
              <a:gd name="T10" fmla="*/ 58 w 414"/>
              <a:gd name="T11" fmla="*/ 106 h 125"/>
              <a:gd name="T12" fmla="*/ 69 w 414"/>
              <a:gd name="T13" fmla="*/ 115 h 125"/>
              <a:gd name="T14" fmla="*/ 81 w 414"/>
              <a:gd name="T15" fmla="*/ 90 h 125"/>
              <a:gd name="T16" fmla="*/ 92 w 414"/>
              <a:gd name="T17" fmla="*/ 96 h 125"/>
              <a:gd name="T18" fmla="*/ 104 w 414"/>
              <a:gd name="T19" fmla="*/ 102 h 125"/>
              <a:gd name="T20" fmla="*/ 115 w 414"/>
              <a:gd name="T21" fmla="*/ 107 h 125"/>
              <a:gd name="T22" fmla="*/ 127 w 414"/>
              <a:gd name="T23" fmla="*/ 102 h 125"/>
              <a:gd name="T24" fmla="*/ 138 w 414"/>
              <a:gd name="T25" fmla="*/ 92 h 125"/>
              <a:gd name="T26" fmla="*/ 150 w 414"/>
              <a:gd name="T27" fmla="*/ 96 h 125"/>
              <a:gd name="T28" fmla="*/ 161 w 414"/>
              <a:gd name="T29" fmla="*/ 92 h 125"/>
              <a:gd name="T30" fmla="*/ 173 w 414"/>
              <a:gd name="T31" fmla="*/ 95 h 125"/>
              <a:gd name="T32" fmla="*/ 184 w 414"/>
              <a:gd name="T33" fmla="*/ 90 h 125"/>
              <a:gd name="T34" fmla="*/ 196 w 414"/>
              <a:gd name="T35" fmla="*/ 88 h 125"/>
              <a:gd name="T36" fmla="*/ 207 w 414"/>
              <a:gd name="T37" fmla="*/ 86 h 125"/>
              <a:gd name="T38" fmla="*/ 219 w 414"/>
              <a:gd name="T39" fmla="*/ 85 h 125"/>
              <a:gd name="T40" fmla="*/ 230 w 414"/>
              <a:gd name="T41" fmla="*/ 85 h 125"/>
              <a:gd name="T42" fmla="*/ 242 w 414"/>
              <a:gd name="T43" fmla="*/ 76 h 125"/>
              <a:gd name="T44" fmla="*/ 253 w 414"/>
              <a:gd name="T45" fmla="*/ 76 h 125"/>
              <a:gd name="T46" fmla="*/ 265 w 414"/>
              <a:gd name="T47" fmla="*/ 79 h 125"/>
              <a:gd name="T48" fmla="*/ 276 w 414"/>
              <a:gd name="T49" fmla="*/ 74 h 125"/>
              <a:gd name="T50" fmla="*/ 288 w 414"/>
              <a:gd name="T51" fmla="*/ 76 h 125"/>
              <a:gd name="T52" fmla="*/ 299 w 414"/>
              <a:gd name="T53" fmla="*/ 66 h 125"/>
              <a:gd name="T54" fmla="*/ 311 w 414"/>
              <a:gd name="T55" fmla="*/ 56 h 125"/>
              <a:gd name="T56" fmla="*/ 322 w 414"/>
              <a:gd name="T57" fmla="*/ 45 h 125"/>
              <a:gd name="T58" fmla="*/ 334 w 414"/>
              <a:gd name="T59" fmla="*/ 50 h 125"/>
              <a:gd name="T60" fmla="*/ 345 w 414"/>
              <a:gd name="T61" fmla="*/ 32 h 125"/>
              <a:gd name="T62" fmla="*/ 357 w 414"/>
              <a:gd name="T63" fmla="*/ 30 h 125"/>
              <a:gd name="T64" fmla="*/ 368 w 414"/>
              <a:gd name="T65" fmla="*/ 31 h 125"/>
              <a:gd name="T66" fmla="*/ 380 w 414"/>
              <a:gd name="T67" fmla="*/ 23 h 125"/>
              <a:gd name="T68" fmla="*/ 391 w 414"/>
              <a:gd name="T69" fmla="*/ 13 h 125"/>
              <a:gd name="T70" fmla="*/ 403 w 414"/>
              <a:gd name="T71" fmla="*/ 2 h 125"/>
              <a:gd name="T72" fmla="*/ 414 w 414"/>
              <a:gd name="T73" fmla="*/ 0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414" h="125">
                <a:moveTo>
                  <a:pt x="0" y="125"/>
                </a:moveTo>
                <a:lnTo>
                  <a:pt x="12" y="125"/>
                </a:lnTo>
                <a:lnTo>
                  <a:pt x="23" y="125"/>
                </a:lnTo>
                <a:lnTo>
                  <a:pt x="35" y="118"/>
                </a:lnTo>
                <a:lnTo>
                  <a:pt x="46" y="112"/>
                </a:lnTo>
                <a:lnTo>
                  <a:pt x="58" y="106"/>
                </a:lnTo>
                <a:lnTo>
                  <a:pt x="69" y="115"/>
                </a:lnTo>
                <a:lnTo>
                  <a:pt x="81" y="90"/>
                </a:lnTo>
                <a:lnTo>
                  <a:pt x="92" y="96"/>
                </a:lnTo>
                <a:lnTo>
                  <a:pt x="104" y="102"/>
                </a:lnTo>
                <a:lnTo>
                  <a:pt x="115" y="107"/>
                </a:lnTo>
                <a:lnTo>
                  <a:pt x="127" y="102"/>
                </a:lnTo>
                <a:lnTo>
                  <a:pt x="138" y="92"/>
                </a:lnTo>
                <a:lnTo>
                  <a:pt x="150" y="96"/>
                </a:lnTo>
                <a:lnTo>
                  <a:pt x="161" y="92"/>
                </a:lnTo>
                <a:lnTo>
                  <a:pt x="173" y="95"/>
                </a:lnTo>
                <a:lnTo>
                  <a:pt x="184" y="90"/>
                </a:lnTo>
                <a:lnTo>
                  <a:pt x="196" y="88"/>
                </a:lnTo>
                <a:lnTo>
                  <a:pt x="207" y="86"/>
                </a:lnTo>
                <a:lnTo>
                  <a:pt x="219" y="85"/>
                </a:lnTo>
                <a:lnTo>
                  <a:pt x="230" y="85"/>
                </a:lnTo>
                <a:lnTo>
                  <a:pt x="242" y="76"/>
                </a:lnTo>
                <a:lnTo>
                  <a:pt x="253" y="76"/>
                </a:lnTo>
                <a:lnTo>
                  <a:pt x="265" y="79"/>
                </a:lnTo>
                <a:lnTo>
                  <a:pt x="276" y="74"/>
                </a:lnTo>
                <a:lnTo>
                  <a:pt x="288" y="76"/>
                </a:lnTo>
                <a:lnTo>
                  <a:pt x="299" y="66"/>
                </a:lnTo>
                <a:lnTo>
                  <a:pt x="311" y="56"/>
                </a:lnTo>
                <a:lnTo>
                  <a:pt x="322" y="45"/>
                </a:lnTo>
                <a:lnTo>
                  <a:pt x="334" y="50"/>
                </a:lnTo>
                <a:lnTo>
                  <a:pt x="345" y="32"/>
                </a:lnTo>
                <a:lnTo>
                  <a:pt x="357" y="30"/>
                </a:lnTo>
                <a:lnTo>
                  <a:pt x="368" y="31"/>
                </a:lnTo>
                <a:lnTo>
                  <a:pt x="380" y="23"/>
                </a:lnTo>
                <a:lnTo>
                  <a:pt x="391" y="13"/>
                </a:lnTo>
                <a:lnTo>
                  <a:pt x="403" y="2"/>
                </a:lnTo>
                <a:lnTo>
                  <a:pt x="414" y="0"/>
                </a:lnTo>
              </a:path>
            </a:pathLst>
          </a:custGeom>
          <a:noFill/>
          <a:ln w="1587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94" name="Freeform 98"/>
          <p:cNvSpPr>
            <a:spLocks/>
          </p:cNvSpPr>
          <p:nvPr/>
        </p:nvSpPr>
        <p:spPr bwMode="auto">
          <a:xfrm>
            <a:off x="1154113" y="2309813"/>
            <a:ext cx="6191250" cy="2192337"/>
          </a:xfrm>
          <a:custGeom>
            <a:avLst/>
            <a:gdLst>
              <a:gd name="T0" fmla="*/ 0 w 403"/>
              <a:gd name="T1" fmla="*/ 205 h 205"/>
              <a:gd name="T2" fmla="*/ 12 w 403"/>
              <a:gd name="T3" fmla="*/ 202 h 205"/>
              <a:gd name="T4" fmla="*/ 23 w 403"/>
              <a:gd name="T5" fmla="*/ 194 h 205"/>
              <a:gd name="T6" fmla="*/ 35 w 403"/>
              <a:gd name="T7" fmla="*/ 188 h 205"/>
              <a:gd name="T8" fmla="*/ 46 w 403"/>
              <a:gd name="T9" fmla="*/ 180 h 205"/>
              <a:gd name="T10" fmla="*/ 58 w 403"/>
              <a:gd name="T11" fmla="*/ 179 h 205"/>
              <a:gd name="T12" fmla="*/ 69 w 403"/>
              <a:gd name="T13" fmla="*/ 174 h 205"/>
              <a:gd name="T14" fmla="*/ 81 w 403"/>
              <a:gd name="T15" fmla="*/ 157 h 205"/>
              <a:gd name="T16" fmla="*/ 92 w 403"/>
              <a:gd name="T17" fmla="*/ 161 h 205"/>
              <a:gd name="T18" fmla="*/ 104 w 403"/>
              <a:gd name="T19" fmla="*/ 147 h 205"/>
              <a:gd name="T20" fmla="*/ 115 w 403"/>
              <a:gd name="T21" fmla="*/ 150 h 205"/>
              <a:gd name="T22" fmla="*/ 127 w 403"/>
              <a:gd name="T23" fmla="*/ 140 h 205"/>
              <a:gd name="T24" fmla="*/ 138 w 403"/>
              <a:gd name="T25" fmla="*/ 133 h 205"/>
              <a:gd name="T26" fmla="*/ 150 w 403"/>
              <a:gd name="T27" fmla="*/ 133 h 205"/>
              <a:gd name="T28" fmla="*/ 161 w 403"/>
              <a:gd name="T29" fmla="*/ 121 h 205"/>
              <a:gd name="T30" fmla="*/ 173 w 403"/>
              <a:gd name="T31" fmla="*/ 113 h 205"/>
              <a:gd name="T32" fmla="*/ 184 w 403"/>
              <a:gd name="T33" fmla="*/ 109 h 205"/>
              <a:gd name="T34" fmla="*/ 196 w 403"/>
              <a:gd name="T35" fmla="*/ 92 h 205"/>
              <a:gd name="T36" fmla="*/ 207 w 403"/>
              <a:gd name="T37" fmla="*/ 86 h 205"/>
              <a:gd name="T38" fmla="*/ 219 w 403"/>
              <a:gd name="T39" fmla="*/ 85 h 205"/>
              <a:gd name="T40" fmla="*/ 230 w 403"/>
              <a:gd name="T41" fmla="*/ 73 h 205"/>
              <a:gd name="T42" fmla="*/ 242 w 403"/>
              <a:gd name="T43" fmla="*/ 70 h 205"/>
              <a:gd name="T44" fmla="*/ 253 w 403"/>
              <a:gd name="T45" fmla="*/ 66 h 205"/>
              <a:gd name="T46" fmla="*/ 265 w 403"/>
              <a:gd name="T47" fmla="*/ 68 h 205"/>
              <a:gd name="T48" fmla="*/ 276 w 403"/>
              <a:gd name="T49" fmla="*/ 58 h 205"/>
              <a:gd name="T50" fmla="*/ 288 w 403"/>
              <a:gd name="T51" fmla="*/ 54 h 205"/>
              <a:gd name="T52" fmla="*/ 299 w 403"/>
              <a:gd name="T53" fmla="*/ 45 h 205"/>
              <a:gd name="T54" fmla="*/ 311 w 403"/>
              <a:gd name="T55" fmla="*/ 41 h 205"/>
              <a:gd name="T56" fmla="*/ 322 w 403"/>
              <a:gd name="T57" fmla="*/ 38 h 205"/>
              <a:gd name="T58" fmla="*/ 334 w 403"/>
              <a:gd name="T59" fmla="*/ 33 h 205"/>
              <a:gd name="T60" fmla="*/ 391 w 403"/>
              <a:gd name="T61" fmla="*/ 2 h 205"/>
              <a:gd name="T62" fmla="*/ 403 w 403"/>
              <a:gd name="T63" fmla="*/ 0 h 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03" h="205">
                <a:moveTo>
                  <a:pt x="0" y="205"/>
                </a:moveTo>
                <a:lnTo>
                  <a:pt x="12" y="202"/>
                </a:lnTo>
                <a:lnTo>
                  <a:pt x="23" y="194"/>
                </a:lnTo>
                <a:lnTo>
                  <a:pt x="35" y="188"/>
                </a:lnTo>
                <a:lnTo>
                  <a:pt x="46" y="180"/>
                </a:lnTo>
                <a:lnTo>
                  <a:pt x="58" y="179"/>
                </a:lnTo>
                <a:lnTo>
                  <a:pt x="69" y="174"/>
                </a:lnTo>
                <a:lnTo>
                  <a:pt x="81" y="157"/>
                </a:lnTo>
                <a:lnTo>
                  <a:pt x="92" y="161"/>
                </a:lnTo>
                <a:lnTo>
                  <a:pt x="104" y="147"/>
                </a:lnTo>
                <a:lnTo>
                  <a:pt x="115" y="150"/>
                </a:lnTo>
                <a:lnTo>
                  <a:pt x="127" y="140"/>
                </a:lnTo>
                <a:lnTo>
                  <a:pt x="138" y="133"/>
                </a:lnTo>
                <a:lnTo>
                  <a:pt x="150" y="133"/>
                </a:lnTo>
                <a:lnTo>
                  <a:pt x="161" y="121"/>
                </a:lnTo>
                <a:lnTo>
                  <a:pt x="173" y="113"/>
                </a:lnTo>
                <a:lnTo>
                  <a:pt x="184" y="109"/>
                </a:lnTo>
                <a:lnTo>
                  <a:pt x="196" y="92"/>
                </a:lnTo>
                <a:lnTo>
                  <a:pt x="207" y="86"/>
                </a:lnTo>
                <a:lnTo>
                  <a:pt x="219" y="85"/>
                </a:lnTo>
                <a:lnTo>
                  <a:pt x="230" y="73"/>
                </a:lnTo>
                <a:lnTo>
                  <a:pt x="242" y="70"/>
                </a:lnTo>
                <a:lnTo>
                  <a:pt x="253" y="66"/>
                </a:lnTo>
                <a:lnTo>
                  <a:pt x="265" y="68"/>
                </a:lnTo>
                <a:lnTo>
                  <a:pt x="276" y="58"/>
                </a:lnTo>
                <a:lnTo>
                  <a:pt x="288" y="54"/>
                </a:lnTo>
                <a:lnTo>
                  <a:pt x="299" y="45"/>
                </a:lnTo>
                <a:lnTo>
                  <a:pt x="311" y="41"/>
                </a:lnTo>
                <a:lnTo>
                  <a:pt x="322" y="38"/>
                </a:lnTo>
                <a:lnTo>
                  <a:pt x="334" y="33"/>
                </a:lnTo>
                <a:lnTo>
                  <a:pt x="391" y="2"/>
                </a:lnTo>
                <a:lnTo>
                  <a:pt x="403" y="0"/>
                </a:lnTo>
              </a:path>
            </a:pathLst>
          </a:custGeom>
          <a:noFill/>
          <a:ln w="1587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95" name="Freeform 99"/>
          <p:cNvSpPr>
            <a:spLocks/>
          </p:cNvSpPr>
          <p:nvPr/>
        </p:nvSpPr>
        <p:spPr bwMode="auto">
          <a:xfrm>
            <a:off x="1154113" y="1903413"/>
            <a:ext cx="6896100" cy="2867025"/>
          </a:xfrm>
          <a:custGeom>
            <a:avLst/>
            <a:gdLst>
              <a:gd name="T0" fmla="*/ 0 w 449"/>
              <a:gd name="T1" fmla="*/ 268 h 268"/>
              <a:gd name="T2" fmla="*/ 12 w 449"/>
              <a:gd name="T3" fmla="*/ 261 h 268"/>
              <a:gd name="T4" fmla="*/ 23 w 449"/>
              <a:gd name="T5" fmla="*/ 252 h 268"/>
              <a:gd name="T6" fmla="*/ 35 w 449"/>
              <a:gd name="T7" fmla="*/ 239 h 268"/>
              <a:gd name="T8" fmla="*/ 46 w 449"/>
              <a:gd name="T9" fmla="*/ 237 h 268"/>
              <a:gd name="T10" fmla="*/ 58 w 449"/>
              <a:gd name="T11" fmla="*/ 234 h 268"/>
              <a:gd name="T12" fmla="*/ 69 w 449"/>
              <a:gd name="T13" fmla="*/ 223 h 268"/>
              <a:gd name="T14" fmla="*/ 81 w 449"/>
              <a:gd name="T15" fmla="*/ 213 h 268"/>
              <a:gd name="T16" fmla="*/ 92 w 449"/>
              <a:gd name="T17" fmla="*/ 212 h 268"/>
              <a:gd name="T18" fmla="*/ 104 w 449"/>
              <a:gd name="T19" fmla="*/ 203 h 268"/>
              <a:gd name="T20" fmla="*/ 115 w 449"/>
              <a:gd name="T21" fmla="*/ 199 h 268"/>
              <a:gd name="T22" fmla="*/ 127 w 449"/>
              <a:gd name="T23" fmla="*/ 191 h 268"/>
              <a:gd name="T24" fmla="*/ 138 w 449"/>
              <a:gd name="T25" fmla="*/ 186 h 268"/>
              <a:gd name="T26" fmla="*/ 150 w 449"/>
              <a:gd name="T27" fmla="*/ 186 h 268"/>
              <a:gd name="T28" fmla="*/ 161 w 449"/>
              <a:gd name="T29" fmla="*/ 171 h 268"/>
              <a:gd name="T30" fmla="*/ 173 w 449"/>
              <a:gd name="T31" fmla="*/ 165 h 268"/>
              <a:gd name="T32" fmla="*/ 184 w 449"/>
              <a:gd name="T33" fmla="*/ 152 h 268"/>
              <a:gd name="T34" fmla="*/ 196 w 449"/>
              <a:gd name="T35" fmla="*/ 141 h 268"/>
              <a:gd name="T36" fmla="*/ 207 w 449"/>
              <a:gd name="T37" fmla="*/ 129 h 268"/>
              <a:gd name="T38" fmla="*/ 219 w 449"/>
              <a:gd name="T39" fmla="*/ 126 h 268"/>
              <a:gd name="T40" fmla="*/ 230 w 449"/>
              <a:gd name="T41" fmla="*/ 118 h 268"/>
              <a:gd name="T42" fmla="*/ 242 w 449"/>
              <a:gd name="T43" fmla="*/ 117 h 268"/>
              <a:gd name="T44" fmla="*/ 253 w 449"/>
              <a:gd name="T45" fmla="*/ 112 h 268"/>
              <a:gd name="T46" fmla="*/ 265 w 449"/>
              <a:gd name="T47" fmla="*/ 106 h 268"/>
              <a:gd name="T48" fmla="*/ 276 w 449"/>
              <a:gd name="T49" fmla="*/ 97 h 268"/>
              <a:gd name="T50" fmla="*/ 288 w 449"/>
              <a:gd name="T51" fmla="*/ 90 h 268"/>
              <a:gd name="T52" fmla="*/ 299 w 449"/>
              <a:gd name="T53" fmla="*/ 83 h 268"/>
              <a:gd name="T54" fmla="*/ 311 w 449"/>
              <a:gd name="T55" fmla="*/ 73 h 268"/>
              <a:gd name="T56" fmla="*/ 322 w 449"/>
              <a:gd name="T57" fmla="*/ 65 h 268"/>
              <a:gd name="T58" fmla="*/ 334 w 449"/>
              <a:gd name="T59" fmla="*/ 60 h 268"/>
              <a:gd name="T60" fmla="*/ 345 w 449"/>
              <a:gd name="T61" fmla="*/ 51 h 268"/>
              <a:gd name="T62" fmla="*/ 357 w 449"/>
              <a:gd name="T63" fmla="*/ 44 h 268"/>
              <a:gd name="T64" fmla="*/ 368 w 449"/>
              <a:gd name="T65" fmla="*/ 42 h 268"/>
              <a:gd name="T66" fmla="*/ 380 w 449"/>
              <a:gd name="T67" fmla="*/ 45 h 268"/>
              <a:gd name="T68" fmla="*/ 391 w 449"/>
              <a:gd name="T69" fmla="*/ 31 h 268"/>
              <a:gd name="T70" fmla="*/ 403 w 449"/>
              <a:gd name="T71" fmla="*/ 26 h 268"/>
              <a:gd name="T72" fmla="*/ 414 w 449"/>
              <a:gd name="T73" fmla="*/ 12 h 268"/>
              <a:gd name="T74" fmla="*/ 426 w 449"/>
              <a:gd name="T75" fmla="*/ 5 h 268"/>
              <a:gd name="T76" fmla="*/ 437 w 449"/>
              <a:gd name="T77" fmla="*/ 0 h 268"/>
              <a:gd name="T78" fmla="*/ 449 w 449"/>
              <a:gd name="T79" fmla="*/ 3 h 2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49" h="268">
                <a:moveTo>
                  <a:pt x="0" y="268"/>
                </a:moveTo>
                <a:lnTo>
                  <a:pt x="12" y="261"/>
                </a:lnTo>
                <a:lnTo>
                  <a:pt x="23" y="252"/>
                </a:lnTo>
                <a:lnTo>
                  <a:pt x="35" y="239"/>
                </a:lnTo>
                <a:lnTo>
                  <a:pt x="46" y="237"/>
                </a:lnTo>
                <a:lnTo>
                  <a:pt x="58" y="234"/>
                </a:lnTo>
                <a:lnTo>
                  <a:pt x="69" y="223"/>
                </a:lnTo>
                <a:lnTo>
                  <a:pt x="81" y="213"/>
                </a:lnTo>
                <a:lnTo>
                  <a:pt x="92" y="212"/>
                </a:lnTo>
                <a:lnTo>
                  <a:pt x="104" y="203"/>
                </a:lnTo>
                <a:lnTo>
                  <a:pt x="115" y="199"/>
                </a:lnTo>
                <a:lnTo>
                  <a:pt x="127" y="191"/>
                </a:lnTo>
                <a:lnTo>
                  <a:pt x="138" y="186"/>
                </a:lnTo>
                <a:lnTo>
                  <a:pt x="150" y="186"/>
                </a:lnTo>
                <a:lnTo>
                  <a:pt x="161" y="171"/>
                </a:lnTo>
                <a:lnTo>
                  <a:pt x="173" y="165"/>
                </a:lnTo>
                <a:lnTo>
                  <a:pt x="184" y="152"/>
                </a:lnTo>
                <a:lnTo>
                  <a:pt x="196" y="141"/>
                </a:lnTo>
                <a:lnTo>
                  <a:pt x="207" y="129"/>
                </a:lnTo>
                <a:lnTo>
                  <a:pt x="219" y="126"/>
                </a:lnTo>
                <a:lnTo>
                  <a:pt x="230" y="118"/>
                </a:lnTo>
                <a:lnTo>
                  <a:pt x="242" y="117"/>
                </a:lnTo>
                <a:lnTo>
                  <a:pt x="253" y="112"/>
                </a:lnTo>
                <a:lnTo>
                  <a:pt x="265" y="106"/>
                </a:lnTo>
                <a:lnTo>
                  <a:pt x="276" y="97"/>
                </a:lnTo>
                <a:lnTo>
                  <a:pt x="288" y="90"/>
                </a:lnTo>
                <a:lnTo>
                  <a:pt x="299" y="83"/>
                </a:lnTo>
                <a:lnTo>
                  <a:pt x="311" y="73"/>
                </a:lnTo>
                <a:lnTo>
                  <a:pt x="322" y="65"/>
                </a:lnTo>
                <a:lnTo>
                  <a:pt x="334" y="60"/>
                </a:lnTo>
                <a:lnTo>
                  <a:pt x="345" y="51"/>
                </a:lnTo>
                <a:lnTo>
                  <a:pt x="357" y="44"/>
                </a:lnTo>
                <a:lnTo>
                  <a:pt x="368" y="42"/>
                </a:lnTo>
                <a:lnTo>
                  <a:pt x="380" y="45"/>
                </a:lnTo>
                <a:lnTo>
                  <a:pt x="391" y="31"/>
                </a:lnTo>
                <a:lnTo>
                  <a:pt x="403" y="26"/>
                </a:lnTo>
                <a:lnTo>
                  <a:pt x="414" y="12"/>
                </a:lnTo>
                <a:lnTo>
                  <a:pt x="426" y="5"/>
                </a:lnTo>
                <a:lnTo>
                  <a:pt x="437" y="0"/>
                </a:lnTo>
                <a:lnTo>
                  <a:pt x="449" y="3"/>
                </a:lnTo>
              </a:path>
            </a:pathLst>
          </a:custGeom>
          <a:noFill/>
          <a:ln w="15875">
            <a:solidFill>
              <a:srgbClr val="80808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96" name="Freeform 100"/>
          <p:cNvSpPr>
            <a:spLocks/>
          </p:cNvSpPr>
          <p:nvPr/>
        </p:nvSpPr>
        <p:spPr bwMode="auto">
          <a:xfrm>
            <a:off x="2919413" y="1912938"/>
            <a:ext cx="5130800" cy="1636712"/>
          </a:xfrm>
          <a:custGeom>
            <a:avLst/>
            <a:gdLst>
              <a:gd name="T0" fmla="*/ 0 w 334"/>
              <a:gd name="T1" fmla="*/ 153 h 153"/>
              <a:gd name="T2" fmla="*/ 12 w 334"/>
              <a:gd name="T3" fmla="*/ 148 h 153"/>
              <a:gd name="T4" fmla="*/ 23 w 334"/>
              <a:gd name="T5" fmla="*/ 142 h 153"/>
              <a:gd name="T6" fmla="*/ 35 w 334"/>
              <a:gd name="T7" fmla="*/ 143 h 153"/>
              <a:gd name="T8" fmla="*/ 46 w 334"/>
              <a:gd name="T9" fmla="*/ 134 h 153"/>
              <a:gd name="T10" fmla="*/ 58 w 334"/>
              <a:gd name="T11" fmla="*/ 133 h 153"/>
              <a:gd name="T12" fmla="*/ 69 w 334"/>
              <a:gd name="T13" fmla="*/ 129 h 153"/>
              <a:gd name="T14" fmla="*/ 81 w 334"/>
              <a:gd name="T15" fmla="*/ 119 h 153"/>
              <a:gd name="T16" fmla="*/ 92 w 334"/>
              <a:gd name="T17" fmla="*/ 117 h 153"/>
              <a:gd name="T18" fmla="*/ 104 w 334"/>
              <a:gd name="T19" fmla="*/ 112 h 153"/>
              <a:gd name="T20" fmla="*/ 115 w 334"/>
              <a:gd name="T21" fmla="*/ 109 h 153"/>
              <a:gd name="T22" fmla="*/ 127 w 334"/>
              <a:gd name="T23" fmla="*/ 106 h 153"/>
              <a:gd name="T24" fmla="*/ 138 w 334"/>
              <a:gd name="T25" fmla="*/ 97 h 153"/>
              <a:gd name="T26" fmla="*/ 150 w 334"/>
              <a:gd name="T27" fmla="*/ 95 h 153"/>
              <a:gd name="T28" fmla="*/ 161 w 334"/>
              <a:gd name="T29" fmla="*/ 85 h 153"/>
              <a:gd name="T30" fmla="*/ 173 w 334"/>
              <a:gd name="T31" fmla="*/ 83 h 153"/>
              <a:gd name="T32" fmla="*/ 184 w 334"/>
              <a:gd name="T33" fmla="*/ 76 h 153"/>
              <a:gd name="T34" fmla="*/ 196 w 334"/>
              <a:gd name="T35" fmla="*/ 68 h 153"/>
              <a:gd name="T36" fmla="*/ 207 w 334"/>
              <a:gd name="T37" fmla="*/ 66 h 153"/>
              <a:gd name="T38" fmla="*/ 219 w 334"/>
              <a:gd name="T39" fmla="*/ 61 h 153"/>
              <a:gd name="T40" fmla="*/ 230 w 334"/>
              <a:gd name="T41" fmla="*/ 51 h 153"/>
              <a:gd name="T42" fmla="*/ 242 w 334"/>
              <a:gd name="T43" fmla="*/ 44 h 153"/>
              <a:gd name="T44" fmla="*/ 253 w 334"/>
              <a:gd name="T45" fmla="*/ 42 h 153"/>
              <a:gd name="T46" fmla="*/ 265 w 334"/>
              <a:gd name="T47" fmla="*/ 41 h 153"/>
              <a:gd name="T48" fmla="*/ 276 w 334"/>
              <a:gd name="T49" fmla="*/ 25 h 153"/>
              <a:gd name="T50" fmla="*/ 288 w 334"/>
              <a:gd name="T51" fmla="*/ 21 h 153"/>
              <a:gd name="T52" fmla="*/ 299 w 334"/>
              <a:gd name="T53" fmla="*/ 9 h 153"/>
              <a:gd name="T54" fmla="*/ 311 w 334"/>
              <a:gd name="T55" fmla="*/ 5 h 153"/>
              <a:gd name="T56" fmla="*/ 322 w 334"/>
              <a:gd name="T57" fmla="*/ 2 h 153"/>
              <a:gd name="T58" fmla="*/ 334 w 334"/>
              <a:gd name="T59" fmla="*/ 0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34" h="153">
                <a:moveTo>
                  <a:pt x="0" y="153"/>
                </a:moveTo>
                <a:lnTo>
                  <a:pt x="12" y="148"/>
                </a:lnTo>
                <a:lnTo>
                  <a:pt x="23" y="142"/>
                </a:lnTo>
                <a:lnTo>
                  <a:pt x="35" y="143"/>
                </a:lnTo>
                <a:lnTo>
                  <a:pt x="46" y="134"/>
                </a:lnTo>
                <a:lnTo>
                  <a:pt x="58" y="133"/>
                </a:lnTo>
                <a:lnTo>
                  <a:pt x="69" y="129"/>
                </a:lnTo>
                <a:lnTo>
                  <a:pt x="81" y="119"/>
                </a:lnTo>
                <a:lnTo>
                  <a:pt x="92" y="117"/>
                </a:lnTo>
                <a:lnTo>
                  <a:pt x="104" y="112"/>
                </a:lnTo>
                <a:lnTo>
                  <a:pt x="115" y="109"/>
                </a:lnTo>
                <a:lnTo>
                  <a:pt x="127" y="106"/>
                </a:lnTo>
                <a:lnTo>
                  <a:pt x="138" y="97"/>
                </a:lnTo>
                <a:lnTo>
                  <a:pt x="150" y="95"/>
                </a:lnTo>
                <a:lnTo>
                  <a:pt x="161" y="85"/>
                </a:lnTo>
                <a:lnTo>
                  <a:pt x="173" y="83"/>
                </a:lnTo>
                <a:lnTo>
                  <a:pt x="184" y="76"/>
                </a:lnTo>
                <a:lnTo>
                  <a:pt x="196" y="68"/>
                </a:lnTo>
                <a:lnTo>
                  <a:pt x="207" y="66"/>
                </a:lnTo>
                <a:lnTo>
                  <a:pt x="219" y="61"/>
                </a:lnTo>
                <a:lnTo>
                  <a:pt x="230" y="51"/>
                </a:lnTo>
                <a:lnTo>
                  <a:pt x="242" y="44"/>
                </a:lnTo>
                <a:lnTo>
                  <a:pt x="253" y="42"/>
                </a:lnTo>
                <a:lnTo>
                  <a:pt x="265" y="41"/>
                </a:lnTo>
                <a:lnTo>
                  <a:pt x="276" y="25"/>
                </a:lnTo>
                <a:lnTo>
                  <a:pt x="288" y="21"/>
                </a:lnTo>
                <a:lnTo>
                  <a:pt x="299" y="9"/>
                </a:lnTo>
                <a:lnTo>
                  <a:pt x="311" y="5"/>
                </a:lnTo>
                <a:lnTo>
                  <a:pt x="322" y="2"/>
                </a:lnTo>
                <a:lnTo>
                  <a:pt x="334" y="0"/>
                </a:lnTo>
              </a:path>
            </a:pathLst>
          </a:custGeom>
          <a:noFill/>
          <a:ln w="46038">
            <a:solidFill>
              <a:srgbClr val="008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97" name="Freeform 101"/>
          <p:cNvSpPr>
            <a:spLocks/>
          </p:cNvSpPr>
          <p:nvPr/>
        </p:nvSpPr>
        <p:spPr bwMode="auto">
          <a:xfrm>
            <a:off x="1338263" y="2759075"/>
            <a:ext cx="6711950" cy="2097088"/>
          </a:xfrm>
          <a:custGeom>
            <a:avLst/>
            <a:gdLst>
              <a:gd name="T0" fmla="*/ 0 w 437"/>
              <a:gd name="T1" fmla="*/ 196 h 196"/>
              <a:gd name="T2" fmla="*/ 11 w 437"/>
              <a:gd name="T3" fmla="*/ 179 h 196"/>
              <a:gd name="T4" fmla="*/ 23 w 437"/>
              <a:gd name="T5" fmla="*/ 188 h 196"/>
              <a:gd name="T6" fmla="*/ 34 w 437"/>
              <a:gd name="T7" fmla="*/ 186 h 196"/>
              <a:gd name="T8" fmla="*/ 46 w 437"/>
              <a:gd name="T9" fmla="*/ 178 h 196"/>
              <a:gd name="T10" fmla="*/ 57 w 437"/>
              <a:gd name="T11" fmla="*/ 175 h 196"/>
              <a:gd name="T12" fmla="*/ 69 w 437"/>
              <a:gd name="T13" fmla="*/ 174 h 196"/>
              <a:gd name="T14" fmla="*/ 80 w 437"/>
              <a:gd name="T15" fmla="*/ 172 h 196"/>
              <a:gd name="T16" fmla="*/ 92 w 437"/>
              <a:gd name="T17" fmla="*/ 170 h 196"/>
              <a:gd name="T18" fmla="*/ 103 w 437"/>
              <a:gd name="T19" fmla="*/ 180 h 196"/>
              <a:gd name="T20" fmla="*/ 115 w 437"/>
              <a:gd name="T21" fmla="*/ 172 h 196"/>
              <a:gd name="T22" fmla="*/ 126 w 437"/>
              <a:gd name="T23" fmla="*/ 169 h 196"/>
              <a:gd name="T24" fmla="*/ 138 w 437"/>
              <a:gd name="T25" fmla="*/ 174 h 196"/>
              <a:gd name="T26" fmla="*/ 149 w 437"/>
              <a:gd name="T27" fmla="*/ 171 h 196"/>
              <a:gd name="T28" fmla="*/ 172 w 437"/>
              <a:gd name="T29" fmla="*/ 160 h 196"/>
              <a:gd name="T30" fmla="*/ 184 w 437"/>
              <a:gd name="T31" fmla="*/ 148 h 196"/>
              <a:gd name="T32" fmla="*/ 195 w 437"/>
              <a:gd name="T33" fmla="*/ 144 h 196"/>
              <a:gd name="T34" fmla="*/ 207 w 437"/>
              <a:gd name="T35" fmla="*/ 143 h 196"/>
              <a:gd name="T36" fmla="*/ 218 w 437"/>
              <a:gd name="T37" fmla="*/ 150 h 196"/>
              <a:gd name="T38" fmla="*/ 230 w 437"/>
              <a:gd name="T39" fmla="*/ 137 h 196"/>
              <a:gd name="T40" fmla="*/ 241 w 437"/>
              <a:gd name="T41" fmla="*/ 127 h 196"/>
              <a:gd name="T42" fmla="*/ 253 w 437"/>
              <a:gd name="T43" fmla="*/ 114 h 196"/>
              <a:gd name="T44" fmla="*/ 264 w 437"/>
              <a:gd name="T45" fmla="*/ 109 h 196"/>
              <a:gd name="T46" fmla="*/ 276 w 437"/>
              <a:gd name="T47" fmla="*/ 105 h 196"/>
              <a:gd name="T48" fmla="*/ 287 w 437"/>
              <a:gd name="T49" fmla="*/ 87 h 196"/>
              <a:gd name="T50" fmla="*/ 299 w 437"/>
              <a:gd name="T51" fmla="*/ 85 h 196"/>
              <a:gd name="T52" fmla="*/ 310 w 437"/>
              <a:gd name="T53" fmla="*/ 69 h 196"/>
              <a:gd name="T54" fmla="*/ 322 w 437"/>
              <a:gd name="T55" fmla="*/ 64 h 196"/>
              <a:gd name="T56" fmla="*/ 333 w 437"/>
              <a:gd name="T57" fmla="*/ 58 h 196"/>
              <a:gd name="T58" fmla="*/ 345 w 437"/>
              <a:gd name="T59" fmla="*/ 52 h 196"/>
              <a:gd name="T60" fmla="*/ 356 w 437"/>
              <a:gd name="T61" fmla="*/ 50 h 196"/>
              <a:gd name="T62" fmla="*/ 368 w 437"/>
              <a:gd name="T63" fmla="*/ 53 h 196"/>
              <a:gd name="T64" fmla="*/ 379 w 437"/>
              <a:gd name="T65" fmla="*/ 39 h 196"/>
              <a:gd name="T66" fmla="*/ 391 w 437"/>
              <a:gd name="T67" fmla="*/ 33 h 196"/>
              <a:gd name="T68" fmla="*/ 402 w 437"/>
              <a:gd name="T69" fmla="*/ 18 h 196"/>
              <a:gd name="T70" fmla="*/ 414 w 437"/>
              <a:gd name="T71" fmla="*/ 11 h 196"/>
              <a:gd name="T72" fmla="*/ 425 w 437"/>
              <a:gd name="T73" fmla="*/ 3 h 196"/>
              <a:gd name="T74" fmla="*/ 437 w 437"/>
              <a:gd name="T75" fmla="*/ 0 h 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37" h="196">
                <a:moveTo>
                  <a:pt x="0" y="196"/>
                </a:moveTo>
                <a:lnTo>
                  <a:pt x="11" y="179"/>
                </a:lnTo>
                <a:lnTo>
                  <a:pt x="23" y="188"/>
                </a:lnTo>
                <a:lnTo>
                  <a:pt x="34" y="186"/>
                </a:lnTo>
                <a:lnTo>
                  <a:pt x="46" y="178"/>
                </a:lnTo>
                <a:lnTo>
                  <a:pt x="57" y="175"/>
                </a:lnTo>
                <a:lnTo>
                  <a:pt x="69" y="174"/>
                </a:lnTo>
                <a:lnTo>
                  <a:pt x="80" y="172"/>
                </a:lnTo>
                <a:lnTo>
                  <a:pt x="92" y="170"/>
                </a:lnTo>
                <a:lnTo>
                  <a:pt x="103" y="180"/>
                </a:lnTo>
                <a:lnTo>
                  <a:pt x="115" y="172"/>
                </a:lnTo>
                <a:lnTo>
                  <a:pt x="126" y="169"/>
                </a:lnTo>
                <a:lnTo>
                  <a:pt x="138" y="174"/>
                </a:lnTo>
                <a:lnTo>
                  <a:pt x="149" y="171"/>
                </a:lnTo>
                <a:lnTo>
                  <a:pt x="172" y="160"/>
                </a:lnTo>
                <a:lnTo>
                  <a:pt x="184" y="148"/>
                </a:lnTo>
                <a:lnTo>
                  <a:pt x="195" y="144"/>
                </a:lnTo>
                <a:lnTo>
                  <a:pt x="207" y="143"/>
                </a:lnTo>
                <a:lnTo>
                  <a:pt x="218" y="150"/>
                </a:lnTo>
                <a:lnTo>
                  <a:pt x="230" y="137"/>
                </a:lnTo>
                <a:lnTo>
                  <a:pt x="241" y="127"/>
                </a:lnTo>
                <a:lnTo>
                  <a:pt x="253" y="114"/>
                </a:lnTo>
                <a:lnTo>
                  <a:pt x="264" y="109"/>
                </a:lnTo>
                <a:lnTo>
                  <a:pt x="276" y="105"/>
                </a:lnTo>
                <a:lnTo>
                  <a:pt x="287" y="87"/>
                </a:lnTo>
                <a:lnTo>
                  <a:pt x="299" y="85"/>
                </a:lnTo>
                <a:lnTo>
                  <a:pt x="310" y="69"/>
                </a:lnTo>
                <a:lnTo>
                  <a:pt x="322" y="64"/>
                </a:lnTo>
                <a:lnTo>
                  <a:pt x="333" y="58"/>
                </a:lnTo>
                <a:lnTo>
                  <a:pt x="345" y="52"/>
                </a:lnTo>
                <a:lnTo>
                  <a:pt x="356" y="50"/>
                </a:lnTo>
                <a:lnTo>
                  <a:pt x="368" y="53"/>
                </a:lnTo>
                <a:lnTo>
                  <a:pt x="379" y="39"/>
                </a:lnTo>
                <a:lnTo>
                  <a:pt x="391" y="33"/>
                </a:lnTo>
                <a:lnTo>
                  <a:pt x="402" y="18"/>
                </a:lnTo>
                <a:lnTo>
                  <a:pt x="414" y="11"/>
                </a:lnTo>
                <a:lnTo>
                  <a:pt x="425" y="3"/>
                </a:lnTo>
                <a:lnTo>
                  <a:pt x="437" y="0"/>
                </a:lnTo>
              </a:path>
            </a:pathLst>
          </a:custGeom>
          <a:noFill/>
          <a:ln w="46038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98" name="Freeform 102"/>
          <p:cNvSpPr>
            <a:spLocks/>
          </p:cNvSpPr>
          <p:nvPr/>
        </p:nvSpPr>
        <p:spPr bwMode="auto">
          <a:xfrm>
            <a:off x="2874963" y="3517900"/>
            <a:ext cx="90487" cy="65088"/>
          </a:xfrm>
          <a:custGeom>
            <a:avLst/>
            <a:gdLst>
              <a:gd name="T0" fmla="*/ 0 w 58"/>
              <a:gd name="T1" fmla="*/ 0 h 41"/>
              <a:gd name="T2" fmla="*/ 29 w 58"/>
              <a:gd name="T3" fmla="*/ 41 h 41"/>
              <a:gd name="T4" fmla="*/ 58 w 58"/>
              <a:gd name="T5" fmla="*/ 0 h 41"/>
              <a:gd name="T6" fmla="*/ 0 w 58"/>
              <a:gd name="T7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1">
                <a:moveTo>
                  <a:pt x="0" y="0"/>
                </a:moveTo>
                <a:lnTo>
                  <a:pt x="29" y="41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0999" name="Freeform 103"/>
          <p:cNvSpPr>
            <a:spLocks/>
          </p:cNvSpPr>
          <p:nvPr/>
        </p:nvSpPr>
        <p:spPr bwMode="auto">
          <a:xfrm>
            <a:off x="3059113" y="3463925"/>
            <a:ext cx="90487" cy="65088"/>
          </a:xfrm>
          <a:custGeom>
            <a:avLst/>
            <a:gdLst>
              <a:gd name="T0" fmla="*/ 0 w 58"/>
              <a:gd name="T1" fmla="*/ 0 h 41"/>
              <a:gd name="T2" fmla="*/ 29 w 58"/>
              <a:gd name="T3" fmla="*/ 41 h 41"/>
              <a:gd name="T4" fmla="*/ 58 w 58"/>
              <a:gd name="T5" fmla="*/ 0 h 41"/>
              <a:gd name="T6" fmla="*/ 0 w 58"/>
              <a:gd name="T7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1">
                <a:moveTo>
                  <a:pt x="0" y="0"/>
                </a:moveTo>
                <a:lnTo>
                  <a:pt x="29" y="41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00" name="Freeform 104"/>
          <p:cNvSpPr>
            <a:spLocks/>
          </p:cNvSpPr>
          <p:nvPr/>
        </p:nvSpPr>
        <p:spPr bwMode="auto">
          <a:xfrm>
            <a:off x="3225800" y="3400425"/>
            <a:ext cx="93663" cy="63500"/>
          </a:xfrm>
          <a:custGeom>
            <a:avLst/>
            <a:gdLst>
              <a:gd name="T0" fmla="*/ 0 w 59"/>
              <a:gd name="T1" fmla="*/ 0 h 40"/>
              <a:gd name="T2" fmla="*/ 29 w 59"/>
              <a:gd name="T3" fmla="*/ 40 h 40"/>
              <a:gd name="T4" fmla="*/ 59 w 59"/>
              <a:gd name="T5" fmla="*/ 0 h 40"/>
              <a:gd name="T6" fmla="*/ 0 w 59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9" h="40">
                <a:moveTo>
                  <a:pt x="0" y="0"/>
                </a:moveTo>
                <a:lnTo>
                  <a:pt x="29" y="40"/>
                </a:lnTo>
                <a:lnTo>
                  <a:pt x="5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01" name="Freeform 105"/>
          <p:cNvSpPr>
            <a:spLocks/>
          </p:cNvSpPr>
          <p:nvPr/>
        </p:nvSpPr>
        <p:spPr bwMode="auto">
          <a:xfrm>
            <a:off x="3411538" y="3411538"/>
            <a:ext cx="92075" cy="63500"/>
          </a:xfrm>
          <a:custGeom>
            <a:avLst/>
            <a:gdLst>
              <a:gd name="T0" fmla="*/ 0 w 58"/>
              <a:gd name="T1" fmla="*/ 0 h 40"/>
              <a:gd name="T2" fmla="*/ 29 w 58"/>
              <a:gd name="T3" fmla="*/ 40 h 40"/>
              <a:gd name="T4" fmla="*/ 58 w 58"/>
              <a:gd name="T5" fmla="*/ 0 h 40"/>
              <a:gd name="T6" fmla="*/ 0 w 58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0">
                <a:moveTo>
                  <a:pt x="0" y="0"/>
                </a:moveTo>
                <a:lnTo>
                  <a:pt x="29" y="40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02" name="Freeform 106"/>
          <p:cNvSpPr>
            <a:spLocks/>
          </p:cNvSpPr>
          <p:nvPr/>
        </p:nvSpPr>
        <p:spPr bwMode="auto">
          <a:xfrm>
            <a:off x="3579813" y="3314700"/>
            <a:ext cx="92075" cy="65088"/>
          </a:xfrm>
          <a:custGeom>
            <a:avLst/>
            <a:gdLst>
              <a:gd name="T0" fmla="*/ 0 w 58"/>
              <a:gd name="T1" fmla="*/ 0 h 41"/>
              <a:gd name="T2" fmla="*/ 29 w 58"/>
              <a:gd name="T3" fmla="*/ 41 h 41"/>
              <a:gd name="T4" fmla="*/ 58 w 58"/>
              <a:gd name="T5" fmla="*/ 0 h 41"/>
              <a:gd name="T6" fmla="*/ 0 w 58"/>
              <a:gd name="T7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1">
                <a:moveTo>
                  <a:pt x="0" y="0"/>
                </a:moveTo>
                <a:lnTo>
                  <a:pt x="29" y="41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03" name="Freeform 107"/>
          <p:cNvSpPr>
            <a:spLocks/>
          </p:cNvSpPr>
          <p:nvPr/>
        </p:nvSpPr>
        <p:spPr bwMode="auto">
          <a:xfrm>
            <a:off x="3763963" y="3303588"/>
            <a:ext cx="92075" cy="65087"/>
          </a:xfrm>
          <a:custGeom>
            <a:avLst/>
            <a:gdLst>
              <a:gd name="T0" fmla="*/ 0 w 58"/>
              <a:gd name="T1" fmla="*/ 0 h 41"/>
              <a:gd name="T2" fmla="*/ 29 w 58"/>
              <a:gd name="T3" fmla="*/ 41 h 41"/>
              <a:gd name="T4" fmla="*/ 58 w 58"/>
              <a:gd name="T5" fmla="*/ 0 h 41"/>
              <a:gd name="T6" fmla="*/ 0 w 58"/>
              <a:gd name="T7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1">
                <a:moveTo>
                  <a:pt x="0" y="0"/>
                </a:moveTo>
                <a:lnTo>
                  <a:pt x="29" y="41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04" name="Freeform 108"/>
          <p:cNvSpPr>
            <a:spLocks/>
          </p:cNvSpPr>
          <p:nvPr/>
        </p:nvSpPr>
        <p:spPr bwMode="auto">
          <a:xfrm>
            <a:off x="3935413" y="3260725"/>
            <a:ext cx="90487" cy="65088"/>
          </a:xfrm>
          <a:custGeom>
            <a:avLst/>
            <a:gdLst>
              <a:gd name="T0" fmla="*/ 0 w 58"/>
              <a:gd name="T1" fmla="*/ 0 h 41"/>
              <a:gd name="T2" fmla="*/ 29 w 58"/>
              <a:gd name="T3" fmla="*/ 41 h 41"/>
              <a:gd name="T4" fmla="*/ 58 w 58"/>
              <a:gd name="T5" fmla="*/ 0 h 41"/>
              <a:gd name="T6" fmla="*/ 0 w 58"/>
              <a:gd name="T7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1">
                <a:moveTo>
                  <a:pt x="0" y="0"/>
                </a:moveTo>
                <a:lnTo>
                  <a:pt x="29" y="41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05" name="Freeform 109"/>
          <p:cNvSpPr>
            <a:spLocks/>
          </p:cNvSpPr>
          <p:nvPr/>
        </p:nvSpPr>
        <p:spPr bwMode="auto">
          <a:xfrm>
            <a:off x="4119563" y="3154363"/>
            <a:ext cx="90487" cy="63500"/>
          </a:xfrm>
          <a:custGeom>
            <a:avLst/>
            <a:gdLst>
              <a:gd name="T0" fmla="*/ 0 w 58"/>
              <a:gd name="T1" fmla="*/ 0 h 40"/>
              <a:gd name="T2" fmla="*/ 29 w 58"/>
              <a:gd name="T3" fmla="*/ 40 h 40"/>
              <a:gd name="T4" fmla="*/ 58 w 58"/>
              <a:gd name="T5" fmla="*/ 0 h 40"/>
              <a:gd name="T6" fmla="*/ 0 w 58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0">
                <a:moveTo>
                  <a:pt x="0" y="0"/>
                </a:moveTo>
                <a:lnTo>
                  <a:pt x="29" y="40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06" name="Freeform 110"/>
          <p:cNvSpPr>
            <a:spLocks/>
          </p:cNvSpPr>
          <p:nvPr/>
        </p:nvSpPr>
        <p:spPr bwMode="auto">
          <a:xfrm>
            <a:off x="4286250" y="3133725"/>
            <a:ext cx="93663" cy="63500"/>
          </a:xfrm>
          <a:custGeom>
            <a:avLst/>
            <a:gdLst>
              <a:gd name="T0" fmla="*/ 0 w 58"/>
              <a:gd name="T1" fmla="*/ 0 h 40"/>
              <a:gd name="T2" fmla="*/ 29 w 58"/>
              <a:gd name="T3" fmla="*/ 40 h 40"/>
              <a:gd name="T4" fmla="*/ 58 w 58"/>
              <a:gd name="T5" fmla="*/ 0 h 40"/>
              <a:gd name="T6" fmla="*/ 0 w 58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0">
                <a:moveTo>
                  <a:pt x="0" y="0"/>
                </a:moveTo>
                <a:lnTo>
                  <a:pt x="29" y="40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07" name="Freeform 111"/>
          <p:cNvSpPr>
            <a:spLocks/>
          </p:cNvSpPr>
          <p:nvPr/>
        </p:nvSpPr>
        <p:spPr bwMode="auto">
          <a:xfrm>
            <a:off x="4470400" y="3079750"/>
            <a:ext cx="93663" cy="63500"/>
          </a:xfrm>
          <a:custGeom>
            <a:avLst/>
            <a:gdLst>
              <a:gd name="T0" fmla="*/ 0 w 58"/>
              <a:gd name="T1" fmla="*/ 0 h 40"/>
              <a:gd name="T2" fmla="*/ 29 w 58"/>
              <a:gd name="T3" fmla="*/ 40 h 40"/>
              <a:gd name="T4" fmla="*/ 58 w 58"/>
              <a:gd name="T5" fmla="*/ 0 h 40"/>
              <a:gd name="T6" fmla="*/ 0 w 58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0">
                <a:moveTo>
                  <a:pt x="0" y="0"/>
                </a:moveTo>
                <a:lnTo>
                  <a:pt x="29" y="40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08" name="Freeform 112"/>
          <p:cNvSpPr>
            <a:spLocks/>
          </p:cNvSpPr>
          <p:nvPr/>
        </p:nvSpPr>
        <p:spPr bwMode="auto">
          <a:xfrm>
            <a:off x="4640263" y="3048000"/>
            <a:ext cx="92075" cy="63500"/>
          </a:xfrm>
          <a:custGeom>
            <a:avLst/>
            <a:gdLst>
              <a:gd name="T0" fmla="*/ 0 w 58"/>
              <a:gd name="T1" fmla="*/ 0 h 40"/>
              <a:gd name="T2" fmla="*/ 29 w 58"/>
              <a:gd name="T3" fmla="*/ 40 h 40"/>
              <a:gd name="T4" fmla="*/ 58 w 58"/>
              <a:gd name="T5" fmla="*/ 0 h 40"/>
              <a:gd name="T6" fmla="*/ 0 w 58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0">
                <a:moveTo>
                  <a:pt x="0" y="0"/>
                </a:moveTo>
                <a:lnTo>
                  <a:pt x="29" y="40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09" name="Freeform 113"/>
          <p:cNvSpPr>
            <a:spLocks/>
          </p:cNvSpPr>
          <p:nvPr/>
        </p:nvSpPr>
        <p:spPr bwMode="auto">
          <a:xfrm>
            <a:off x="4824413" y="3014663"/>
            <a:ext cx="92075" cy="65087"/>
          </a:xfrm>
          <a:custGeom>
            <a:avLst/>
            <a:gdLst>
              <a:gd name="T0" fmla="*/ 0 w 58"/>
              <a:gd name="T1" fmla="*/ 0 h 41"/>
              <a:gd name="T2" fmla="*/ 29 w 58"/>
              <a:gd name="T3" fmla="*/ 41 h 41"/>
              <a:gd name="T4" fmla="*/ 58 w 58"/>
              <a:gd name="T5" fmla="*/ 0 h 41"/>
              <a:gd name="T6" fmla="*/ 0 w 58"/>
              <a:gd name="T7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1">
                <a:moveTo>
                  <a:pt x="0" y="0"/>
                </a:moveTo>
                <a:lnTo>
                  <a:pt x="29" y="41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10" name="Freeform 114"/>
          <p:cNvSpPr>
            <a:spLocks/>
          </p:cNvSpPr>
          <p:nvPr/>
        </p:nvSpPr>
        <p:spPr bwMode="auto">
          <a:xfrm>
            <a:off x="4992688" y="2919413"/>
            <a:ext cx="93662" cy="63500"/>
          </a:xfrm>
          <a:custGeom>
            <a:avLst/>
            <a:gdLst>
              <a:gd name="T0" fmla="*/ 0 w 59"/>
              <a:gd name="T1" fmla="*/ 0 h 40"/>
              <a:gd name="T2" fmla="*/ 29 w 59"/>
              <a:gd name="T3" fmla="*/ 40 h 40"/>
              <a:gd name="T4" fmla="*/ 59 w 59"/>
              <a:gd name="T5" fmla="*/ 0 h 40"/>
              <a:gd name="T6" fmla="*/ 0 w 59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9" h="40">
                <a:moveTo>
                  <a:pt x="0" y="0"/>
                </a:moveTo>
                <a:lnTo>
                  <a:pt x="29" y="40"/>
                </a:lnTo>
                <a:lnTo>
                  <a:pt x="5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11" name="Freeform 115"/>
          <p:cNvSpPr>
            <a:spLocks/>
          </p:cNvSpPr>
          <p:nvPr/>
        </p:nvSpPr>
        <p:spPr bwMode="auto">
          <a:xfrm>
            <a:off x="5180013" y="2897188"/>
            <a:ext cx="90487" cy="65087"/>
          </a:xfrm>
          <a:custGeom>
            <a:avLst/>
            <a:gdLst>
              <a:gd name="T0" fmla="*/ 0 w 58"/>
              <a:gd name="T1" fmla="*/ 0 h 41"/>
              <a:gd name="T2" fmla="*/ 29 w 58"/>
              <a:gd name="T3" fmla="*/ 41 h 41"/>
              <a:gd name="T4" fmla="*/ 58 w 58"/>
              <a:gd name="T5" fmla="*/ 0 h 41"/>
              <a:gd name="T6" fmla="*/ 0 w 58"/>
              <a:gd name="T7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1">
                <a:moveTo>
                  <a:pt x="0" y="0"/>
                </a:moveTo>
                <a:lnTo>
                  <a:pt x="29" y="41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12" name="Freeform 116"/>
          <p:cNvSpPr>
            <a:spLocks/>
          </p:cNvSpPr>
          <p:nvPr/>
        </p:nvSpPr>
        <p:spPr bwMode="auto">
          <a:xfrm>
            <a:off x="5346700" y="2790825"/>
            <a:ext cx="93663" cy="63500"/>
          </a:xfrm>
          <a:custGeom>
            <a:avLst/>
            <a:gdLst>
              <a:gd name="T0" fmla="*/ 0 w 58"/>
              <a:gd name="T1" fmla="*/ 0 h 40"/>
              <a:gd name="T2" fmla="*/ 29 w 58"/>
              <a:gd name="T3" fmla="*/ 40 h 40"/>
              <a:gd name="T4" fmla="*/ 58 w 58"/>
              <a:gd name="T5" fmla="*/ 0 h 40"/>
              <a:gd name="T6" fmla="*/ 0 w 58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0">
                <a:moveTo>
                  <a:pt x="0" y="0"/>
                </a:moveTo>
                <a:lnTo>
                  <a:pt x="29" y="40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13" name="Freeform 117"/>
          <p:cNvSpPr>
            <a:spLocks/>
          </p:cNvSpPr>
          <p:nvPr/>
        </p:nvSpPr>
        <p:spPr bwMode="auto">
          <a:xfrm>
            <a:off x="5530850" y="2768600"/>
            <a:ext cx="93663" cy="65088"/>
          </a:xfrm>
          <a:custGeom>
            <a:avLst/>
            <a:gdLst>
              <a:gd name="T0" fmla="*/ 0 w 58"/>
              <a:gd name="T1" fmla="*/ 0 h 41"/>
              <a:gd name="T2" fmla="*/ 29 w 58"/>
              <a:gd name="T3" fmla="*/ 41 h 41"/>
              <a:gd name="T4" fmla="*/ 58 w 58"/>
              <a:gd name="T5" fmla="*/ 0 h 41"/>
              <a:gd name="T6" fmla="*/ 0 w 58"/>
              <a:gd name="T7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1">
                <a:moveTo>
                  <a:pt x="0" y="0"/>
                </a:moveTo>
                <a:lnTo>
                  <a:pt x="29" y="41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14" name="Freeform 118"/>
          <p:cNvSpPr>
            <a:spLocks/>
          </p:cNvSpPr>
          <p:nvPr/>
        </p:nvSpPr>
        <p:spPr bwMode="auto">
          <a:xfrm>
            <a:off x="5700713" y="2693988"/>
            <a:ext cx="92075" cy="65087"/>
          </a:xfrm>
          <a:custGeom>
            <a:avLst/>
            <a:gdLst>
              <a:gd name="T0" fmla="*/ 0 w 58"/>
              <a:gd name="T1" fmla="*/ 0 h 41"/>
              <a:gd name="T2" fmla="*/ 29 w 58"/>
              <a:gd name="T3" fmla="*/ 41 h 41"/>
              <a:gd name="T4" fmla="*/ 58 w 58"/>
              <a:gd name="T5" fmla="*/ 0 h 41"/>
              <a:gd name="T6" fmla="*/ 0 w 58"/>
              <a:gd name="T7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1">
                <a:moveTo>
                  <a:pt x="0" y="0"/>
                </a:moveTo>
                <a:lnTo>
                  <a:pt x="29" y="41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15" name="Freeform 119"/>
          <p:cNvSpPr>
            <a:spLocks/>
          </p:cNvSpPr>
          <p:nvPr/>
        </p:nvSpPr>
        <p:spPr bwMode="auto">
          <a:xfrm>
            <a:off x="5884863" y="2608263"/>
            <a:ext cx="92075" cy="65087"/>
          </a:xfrm>
          <a:custGeom>
            <a:avLst/>
            <a:gdLst>
              <a:gd name="T0" fmla="*/ 0 w 58"/>
              <a:gd name="T1" fmla="*/ 0 h 41"/>
              <a:gd name="T2" fmla="*/ 29 w 58"/>
              <a:gd name="T3" fmla="*/ 41 h 41"/>
              <a:gd name="T4" fmla="*/ 58 w 58"/>
              <a:gd name="T5" fmla="*/ 0 h 41"/>
              <a:gd name="T6" fmla="*/ 0 w 58"/>
              <a:gd name="T7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1">
                <a:moveTo>
                  <a:pt x="0" y="0"/>
                </a:moveTo>
                <a:lnTo>
                  <a:pt x="29" y="41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16" name="Freeform 120"/>
          <p:cNvSpPr>
            <a:spLocks/>
          </p:cNvSpPr>
          <p:nvPr/>
        </p:nvSpPr>
        <p:spPr bwMode="auto">
          <a:xfrm>
            <a:off x="6053138" y="2587625"/>
            <a:ext cx="92075" cy="63500"/>
          </a:xfrm>
          <a:custGeom>
            <a:avLst/>
            <a:gdLst>
              <a:gd name="T0" fmla="*/ 0 w 58"/>
              <a:gd name="T1" fmla="*/ 0 h 40"/>
              <a:gd name="T2" fmla="*/ 29 w 58"/>
              <a:gd name="T3" fmla="*/ 40 h 40"/>
              <a:gd name="T4" fmla="*/ 58 w 58"/>
              <a:gd name="T5" fmla="*/ 0 h 40"/>
              <a:gd name="T6" fmla="*/ 0 w 58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0">
                <a:moveTo>
                  <a:pt x="0" y="0"/>
                </a:moveTo>
                <a:lnTo>
                  <a:pt x="29" y="40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17" name="Freeform 121"/>
          <p:cNvSpPr>
            <a:spLocks/>
          </p:cNvSpPr>
          <p:nvPr/>
        </p:nvSpPr>
        <p:spPr bwMode="auto">
          <a:xfrm>
            <a:off x="6237288" y="2533650"/>
            <a:ext cx="92075" cy="65088"/>
          </a:xfrm>
          <a:custGeom>
            <a:avLst/>
            <a:gdLst>
              <a:gd name="T0" fmla="*/ 0 w 58"/>
              <a:gd name="T1" fmla="*/ 0 h 41"/>
              <a:gd name="T2" fmla="*/ 29 w 58"/>
              <a:gd name="T3" fmla="*/ 41 h 41"/>
              <a:gd name="T4" fmla="*/ 58 w 58"/>
              <a:gd name="T5" fmla="*/ 0 h 41"/>
              <a:gd name="T6" fmla="*/ 0 w 58"/>
              <a:gd name="T7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1">
                <a:moveTo>
                  <a:pt x="0" y="0"/>
                </a:moveTo>
                <a:lnTo>
                  <a:pt x="29" y="41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18" name="Freeform 122"/>
          <p:cNvSpPr>
            <a:spLocks/>
          </p:cNvSpPr>
          <p:nvPr/>
        </p:nvSpPr>
        <p:spPr bwMode="auto">
          <a:xfrm>
            <a:off x="6407150" y="2427288"/>
            <a:ext cx="93663" cy="63500"/>
          </a:xfrm>
          <a:custGeom>
            <a:avLst/>
            <a:gdLst>
              <a:gd name="T0" fmla="*/ 0 w 58"/>
              <a:gd name="T1" fmla="*/ 0 h 40"/>
              <a:gd name="T2" fmla="*/ 29 w 58"/>
              <a:gd name="T3" fmla="*/ 40 h 40"/>
              <a:gd name="T4" fmla="*/ 58 w 58"/>
              <a:gd name="T5" fmla="*/ 0 h 40"/>
              <a:gd name="T6" fmla="*/ 0 w 58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0">
                <a:moveTo>
                  <a:pt x="0" y="0"/>
                </a:moveTo>
                <a:lnTo>
                  <a:pt x="29" y="40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19" name="Freeform 123"/>
          <p:cNvSpPr>
            <a:spLocks/>
          </p:cNvSpPr>
          <p:nvPr/>
        </p:nvSpPr>
        <p:spPr bwMode="auto">
          <a:xfrm>
            <a:off x="6591300" y="2352675"/>
            <a:ext cx="93663" cy="63500"/>
          </a:xfrm>
          <a:custGeom>
            <a:avLst/>
            <a:gdLst>
              <a:gd name="T0" fmla="*/ 0 w 58"/>
              <a:gd name="T1" fmla="*/ 0 h 40"/>
              <a:gd name="T2" fmla="*/ 29 w 58"/>
              <a:gd name="T3" fmla="*/ 40 h 40"/>
              <a:gd name="T4" fmla="*/ 58 w 58"/>
              <a:gd name="T5" fmla="*/ 0 h 40"/>
              <a:gd name="T6" fmla="*/ 0 w 58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0">
                <a:moveTo>
                  <a:pt x="0" y="0"/>
                </a:moveTo>
                <a:lnTo>
                  <a:pt x="29" y="40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20" name="Freeform 124"/>
          <p:cNvSpPr>
            <a:spLocks/>
          </p:cNvSpPr>
          <p:nvPr/>
        </p:nvSpPr>
        <p:spPr bwMode="auto">
          <a:xfrm>
            <a:off x="6761163" y="2330450"/>
            <a:ext cx="92075" cy="65088"/>
          </a:xfrm>
          <a:custGeom>
            <a:avLst/>
            <a:gdLst>
              <a:gd name="T0" fmla="*/ 0 w 59"/>
              <a:gd name="T1" fmla="*/ 0 h 41"/>
              <a:gd name="T2" fmla="*/ 30 w 59"/>
              <a:gd name="T3" fmla="*/ 41 h 41"/>
              <a:gd name="T4" fmla="*/ 59 w 59"/>
              <a:gd name="T5" fmla="*/ 0 h 41"/>
              <a:gd name="T6" fmla="*/ 0 w 59"/>
              <a:gd name="T7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9" h="41">
                <a:moveTo>
                  <a:pt x="0" y="0"/>
                </a:moveTo>
                <a:lnTo>
                  <a:pt x="30" y="41"/>
                </a:lnTo>
                <a:lnTo>
                  <a:pt x="5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21" name="Freeform 125"/>
          <p:cNvSpPr>
            <a:spLocks/>
          </p:cNvSpPr>
          <p:nvPr/>
        </p:nvSpPr>
        <p:spPr bwMode="auto">
          <a:xfrm>
            <a:off x="6945313" y="2319338"/>
            <a:ext cx="92075" cy="65087"/>
          </a:xfrm>
          <a:custGeom>
            <a:avLst/>
            <a:gdLst>
              <a:gd name="T0" fmla="*/ 0 w 58"/>
              <a:gd name="T1" fmla="*/ 0 h 41"/>
              <a:gd name="T2" fmla="*/ 29 w 58"/>
              <a:gd name="T3" fmla="*/ 41 h 41"/>
              <a:gd name="T4" fmla="*/ 58 w 58"/>
              <a:gd name="T5" fmla="*/ 0 h 41"/>
              <a:gd name="T6" fmla="*/ 0 w 58"/>
              <a:gd name="T7" fmla="*/ 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1">
                <a:moveTo>
                  <a:pt x="0" y="0"/>
                </a:moveTo>
                <a:lnTo>
                  <a:pt x="29" y="41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22" name="Freeform 126"/>
          <p:cNvSpPr>
            <a:spLocks/>
          </p:cNvSpPr>
          <p:nvPr/>
        </p:nvSpPr>
        <p:spPr bwMode="auto">
          <a:xfrm>
            <a:off x="7113588" y="2149475"/>
            <a:ext cx="92075" cy="63500"/>
          </a:xfrm>
          <a:custGeom>
            <a:avLst/>
            <a:gdLst>
              <a:gd name="T0" fmla="*/ 0 w 58"/>
              <a:gd name="T1" fmla="*/ 0 h 40"/>
              <a:gd name="T2" fmla="*/ 29 w 58"/>
              <a:gd name="T3" fmla="*/ 40 h 40"/>
              <a:gd name="T4" fmla="*/ 58 w 58"/>
              <a:gd name="T5" fmla="*/ 0 h 40"/>
              <a:gd name="T6" fmla="*/ 0 w 58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0">
                <a:moveTo>
                  <a:pt x="0" y="0"/>
                </a:moveTo>
                <a:lnTo>
                  <a:pt x="29" y="40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23" name="Freeform 127"/>
          <p:cNvSpPr>
            <a:spLocks/>
          </p:cNvSpPr>
          <p:nvPr/>
        </p:nvSpPr>
        <p:spPr bwMode="auto">
          <a:xfrm>
            <a:off x="7297738" y="2106613"/>
            <a:ext cx="92075" cy="63500"/>
          </a:xfrm>
          <a:custGeom>
            <a:avLst/>
            <a:gdLst>
              <a:gd name="T0" fmla="*/ 0 w 58"/>
              <a:gd name="T1" fmla="*/ 0 h 40"/>
              <a:gd name="T2" fmla="*/ 29 w 58"/>
              <a:gd name="T3" fmla="*/ 40 h 40"/>
              <a:gd name="T4" fmla="*/ 58 w 58"/>
              <a:gd name="T5" fmla="*/ 0 h 40"/>
              <a:gd name="T6" fmla="*/ 0 w 58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0">
                <a:moveTo>
                  <a:pt x="0" y="0"/>
                </a:moveTo>
                <a:lnTo>
                  <a:pt x="29" y="40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24" name="Freeform 128"/>
          <p:cNvSpPr>
            <a:spLocks/>
          </p:cNvSpPr>
          <p:nvPr/>
        </p:nvSpPr>
        <p:spPr bwMode="auto">
          <a:xfrm>
            <a:off x="7467600" y="1978025"/>
            <a:ext cx="93663" cy="63500"/>
          </a:xfrm>
          <a:custGeom>
            <a:avLst/>
            <a:gdLst>
              <a:gd name="T0" fmla="*/ 0 w 58"/>
              <a:gd name="T1" fmla="*/ 0 h 40"/>
              <a:gd name="T2" fmla="*/ 29 w 58"/>
              <a:gd name="T3" fmla="*/ 40 h 40"/>
              <a:gd name="T4" fmla="*/ 58 w 58"/>
              <a:gd name="T5" fmla="*/ 0 h 40"/>
              <a:gd name="T6" fmla="*/ 0 w 58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0">
                <a:moveTo>
                  <a:pt x="0" y="0"/>
                </a:moveTo>
                <a:lnTo>
                  <a:pt x="29" y="40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25" name="Freeform 129"/>
          <p:cNvSpPr>
            <a:spLocks/>
          </p:cNvSpPr>
          <p:nvPr/>
        </p:nvSpPr>
        <p:spPr bwMode="auto">
          <a:xfrm>
            <a:off x="7651750" y="1935163"/>
            <a:ext cx="93663" cy="63500"/>
          </a:xfrm>
          <a:custGeom>
            <a:avLst/>
            <a:gdLst>
              <a:gd name="T0" fmla="*/ 0 w 58"/>
              <a:gd name="T1" fmla="*/ 0 h 40"/>
              <a:gd name="T2" fmla="*/ 29 w 58"/>
              <a:gd name="T3" fmla="*/ 40 h 40"/>
              <a:gd name="T4" fmla="*/ 58 w 58"/>
              <a:gd name="T5" fmla="*/ 0 h 40"/>
              <a:gd name="T6" fmla="*/ 0 w 58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0">
                <a:moveTo>
                  <a:pt x="0" y="0"/>
                </a:moveTo>
                <a:lnTo>
                  <a:pt x="29" y="40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26" name="Freeform 130"/>
          <p:cNvSpPr>
            <a:spLocks/>
          </p:cNvSpPr>
          <p:nvPr/>
        </p:nvSpPr>
        <p:spPr bwMode="auto">
          <a:xfrm>
            <a:off x="7821613" y="1903413"/>
            <a:ext cx="90487" cy="63500"/>
          </a:xfrm>
          <a:custGeom>
            <a:avLst/>
            <a:gdLst>
              <a:gd name="T0" fmla="*/ 0 w 58"/>
              <a:gd name="T1" fmla="*/ 0 h 40"/>
              <a:gd name="T2" fmla="*/ 29 w 58"/>
              <a:gd name="T3" fmla="*/ 40 h 40"/>
              <a:gd name="T4" fmla="*/ 58 w 58"/>
              <a:gd name="T5" fmla="*/ 0 h 40"/>
              <a:gd name="T6" fmla="*/ 0 w 58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0">
                <a:moveTo>
                  <a:pt x="0" y="0"/>
                </a:moveTo>
                <a:lnTo>
                  <a:pt x="29" y="40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27" name="Freeform 131"/>
          <p:cNvSpPr>
            <a:spLocks/>
          </p:cNvSpPr>
          <p:nvPr/>
        </p:nvSpPr>
        <p:spPr bwMode="auto">
          <a:xfrm>
            <a:off x="8005763" y="1881188"/>
            <a:ext cx="90487" cy="63500"/>
          </a:xfrm>
          <a:custGeom>
            <a:avLst/>
            <a:gdLst>
              <a:gd name="T0" fmla="*/ 0 w 58"/>
              <a:gd name="T1" fmla="*/ 0 h 40"/>
              <a:gd name="T2" fmla="*/ 29 w 58"/>
              <a:gd name="T3" fmla="*/ 40 h 40"/>
              <a:gd name="T4" fmla="*/ 58 w 58"/>
              <a:gd name="T5" fmla="*/ 0 h 40"/>
              <a:gd name="T6" fmla="*/ 0 w 58"/>
              <a:gd name="T7" fmla="*/ 0 h 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8" h="40">
                <a:moveTo>
                  <a:pt x="0" y="0"/>
                </a:moveTo>
                <a:lnTo>
                  <a:pt x="29" y="40"/>
                </a:lnTo>
                <a:lnTo>
                  <a:pt x="5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8000"/>
          </a:solidFill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28" name="Oval 132"/>
          <p:cNvSpPr>
            <a:spLocks noChangeArrowheads="1"/>
          </p:cNvSpPr>
          <p:nvPr/>
        </p:nvSpPr>
        <p:spPr bwMode="auto">
          <a:xfrm>
            <a:off x="1290638" y="4822825"/>
            <a:ext cx="92075" cy="65088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29" name="Oval 133"/>
          <p:cNvSpPr>
            <a:spLocks noChangeArrowheads="1"/>
          </p:cNvSpPr>
          <p:nvPr/>
        </p:nvSpPr>
        <p:spPr bwMode="auto">
          <a:xfrm>
            <a:off x="1458913" y="4641850"/>
            <a:ext cx="95250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30" name="Oval 134"/>
          <p:cNvSpPr>
            <a:spLocks noChangeArrowheads="1"/>
          </p:cNvSpPr>
          <p:nvPr/>
        </p:nvSpPr>
        <p:spPr bwMode="auto">
          <a:xfrm>
            <a:off x="1644650" y="4737100"/>
            <a:ext cx="93663" cy="65088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31" name="Oval 135"/>
          <p:cNvSpPr>
            <a:spLocks noChangeArrowheads="1"/>
          </p:cNvSpPr>
          <p:nvPr/>
        </p:nvSpPr>
        <p:spPr bwMode="auto">
          <a:xfrm>
            <a:off x="1814513" y="4716463"/>
            <a:ext cx="90487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32" name="Oval 136"/>
          <p:cNvSpPr>
            <a:spLocks noChangeArrowheads="1"/>
          </p:cNvSpPr>
          <p:nvPr/>
        </p:nvSpPr>
        <p:spPr bwMode="auto">
          <a:xfrm>
            <a:off x="1998663" y="4630738"/>
            <a:ext cx="90487" cy="65087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33" name="Oval 137"/>
          <p:cNvSpPr>
            <a:spLocks noChangeArrowheads="1"/>
          </p:cNvSpPr>
          <p:nvPr/>
        </p:nvSpPr>
        <p:spPr bwMode="auto">
          <a:xfrm>
            <a:off x="2166938" y="4598988"/>
            <a:ext cx="92075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34" name="Oval 138"/>
          <p:cNvSpPr>
            <a:spLocks noChangeArrowheads="1"/>
          </p:cNvSpPr>
          <p:nvPr/>
        </p:nvSpPr>
        <p:spPr bwMode="auto">
          <a:xfrm>
            <a:off x="2351088" y="4587875"/>
            <a:ext cx="92075" cy="65088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35" name="Oval 139"/>
          <p:cNvSpPr>
            <a:spLocks noChangeArrowheads="1"/>
          </p:cNvSpPr>
          <p:nvPr/>
        </p:nvSpPr>
        <p:spPr bwMode="auto">
          <a:xfrm>
            <a:off x="2519363" y="4567238"/>
            <a:ext cx="92075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36" name="Oval 140"/>
          <p:cNvSpPr>
            <a:spLocks noChangeArrowheads="1"/>
          </p:cNvSpPr>
          <p:nvPr/>
        </p:nvSpPr>
        <p:spPr bwMode="auto">
          <a:xfrm>
            <a:off x="2703513" y="4545013"/>
            <a:ext cx="92075" cy="65087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37" name="Oval 141"/>
          <p:cNvSpPr>
            <a:spLocks noChangeArrowheads="1"/>
          </p:cNvSpPr>
          <p:nvPr/>
        </p:nvSpPr>
        <p:spPr bwMode="auto">
          <a:xfrm>
            <a:off x="2874963" y="4652963"/>
            <a:ext cx="90487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38" name="Oval 142"/>
          <p:cNvSpPr>
            <a:spLocks noChangeArrowheads="1"/>
          </p:cNvSpPr>
          <p:nvPr/>
        </p:nvSpPr>
        <p:spPr bwMode="auto">
          <a:xfrm>
            <a:off x="3059113" y="4567238"/>
            <a:ext cx="90487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39" name="Oval 143"/>
          <p:cNvSpPr>
            <a:spLocks noChangeArrowheads="1"/>
          </p:cNvSpPr>
          <p:nvPr/>
        </p:nvSpPr>
        <p:spPr bwMode="auto">
          <a:xfrm>
            <a:off x="3225800" y="4533900"/>
            <a:ext cx="93663" cy="65088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40" name="Oval 144"/>
          <p:cNvSpPr>
            <a:spLocks noChangeArrowheads="1"/>
          </p:cNvSpPr>
          <p:nvPr/>
        </p:nvSpPr>
        <p:spPr bwMode="auto">
          <a:xfrm>
            <a:off x="3411538" y="4587875"/>
            <a:ext cx="92075" cy="65088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41" name="Oval 145"/>
          <p:cNvSpPr>
            <a:spLocks noChangeArrowheads="1"/>
          </p:cNvSpPr>
          <p:nvPr/>
        </p:nvSpPr>
        <p:spPr bwMode="auto">
          <a:xfrm>
            <a:off x="3579813" y="4556125"/>
            <a:ext cx="92075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42" name="Oval 146"/>
          <p:cNvSpPr>
            <a:spLocks noChangeArrowheads="1"/>
          </p:cNvSpPr>
          <p:nvPr/>
        </p:nvSpPr>
        <p:spPr bwMode="auto">
          <a:xfrm>
            <a:off x="3935413" y="4438650"/>
            <a:ext cx="90487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43" name="Oval 147"/>
          <p:cNvSpPr>
            <a:spLocks noChangeArrowheads="1"/>
          </p:cNvSpPr>
          <p:nvPr/>
        </p:nvSpPr>
        <p:spPr bwMode="auto">
          <a:xfrm>
            <a:off x="4119563" y="4310063"/>
            <a:ext cx="90487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44" name="Oval 148"/>
          <p:cNvSpPr>
            <a:spLocks noChangeArrowheads="1"/>
          </p:cNvSpPr>
          <p:nvPr/>
        </p:nvSpPr>
        <p:spPr bwMode="auto">
          <a:xfrm>
            <a:off x="4286250" y="4267200"/>
            <a:ext cx="93663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45" name="Oval 149"/>
          <p:cNvSpPr>
            <a:spLocks noChangeArrowheads="1"/>
          </p:cNvSpPr>
          <p:nvPr/>
        </p:nvSpPr>
        <p:spPr bwMode="auto">
          <a:xfrm>
            <a:off x="4470400" y="4256088"/>
            <a:ext cx="93663" cy="65087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46" name="Oval 150"/>
          <p:cNvSpPr>
            <a:spLocks noChangeArrowheads="1"/>
          </p:cNvSpPr>
          <p:nvPr/>
        </p:nvSpPr>
        <p:spPr bwMode="auto">
          <a:xfrm>
            <a:off x="4640263" y="4330700"/>
            <a:ext cx="92075" cy="65088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47" name="Oval 151"/>
          <p:cNvSpPr>
            <a:spLocks noChangeArrowheads="1"/>
          </p:cNvSpPr>
          <p:nvPr/>
        </p:nvSpPr>
        <p:spPr bwMode="auto">
          <a:xfrm>
            <a:off x="4824413" y="4192588"/>
            <a:ext cx="92075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48" name="Oval 152"/>
          <p:cNvSpPr>
            <a:spLocks noChangeArrowheads="1"/>
          </p:cNvSpPr>
          <p:nvPr/>
        </p:nvSpPr>
        <p:spPr bwMode="auto">
          <a:xfrm>
            <a:off x="4992688" y="4084638"/>
            <a:ext cx="93662" cy="65087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49" name="Oval 153"/>
          <p:cNvSpPr>
            <a:spLocks noChangeArrowheads="1"/>
          </p:cNvSpPr>
          <p:nvPr/>
        </p:nvSpPr>
        <p:spPr bwMode="auto">
          <a:xfrm>
            <a:off x="5180013" y="3946525"/>
            <a:ext cx="90487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50" name="Oval 154"/>
          <p:cNvSpPr>
            <a:spLocks noChangeArrowheads="1"/>
          </p:cNvSpPr>
          <p:nvPr/>
        </p:nvSpPr>
        <p:spPr bwMode="auto">
          <a:xfrm>
            <a:off x="5346700" y="3892550"/>
            <a:ext cx="93663" cy="65088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51" name="Oval 155"/>
          <p:cNvSpPr>
            <a:spLocks noChangeArrowheads="1"/>
          </p:cNvSpPr>
          <p:nvPr/>
        </p:nvSpPr>
        <p:spPr bwMode="auto">
          <a:xfrm>
            <a:off x="5530850" y="3849688"/>
            <a:ext cx="93663" cy="65087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52" name="Oval 156"/>
          <p:cNvSpPr>
            <a:spLocks noChangeArrowheads="1"/>
          </p:cNvSpPr>
          <p:nvPr/>
        </p:nvSpPr>
        <p:spPr bwMode="auto">
          <a:xfrm>
            <a:off x="5700713" y="3657600"/>
            <a:ext cx="92075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53" name="Oval 157"/>
          <p:cNvSpPr>
            <a:spLocks noChangeArrowheads="1"/>
          </p:cNvSpPr>
          <p:nvPr/>
        </p:nvSpPr>
        <p:spPr bwMode="auto">
          <a:xfrm>
            <a:off x="5884863" y="3635375"/>
            <a:ext cx="92075" cy="65088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54" name="Oval 158"/>
          <p:cNvSpPr>
            <a:spLocks noChangeArrowheads="1"/>
          </p:cNvSpPr>
          <p:nvPr/>
        </p:nvSpPr>
        <p:spPr bwMode="auto">
          <a:xfrm>
            <a:off x="6053138" y="3463925"/>
            <a:ext cx="92075" cy="65088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55" name="Oval 159"/>
          <p:cNvSpPr>
            <a:spLocks noChangeArrowheads="1"/>
          </p:cNvSpPr>
          <p:nvPr/>
        </p:nvSpPr>
        <p:spPr bwMode="auto">
          <a:xfrm>
            <a:off x="6237288" y="3411538"/>
            <a:ext cx="92075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56" name="Oval 160"/>
          <p:cNvSpPr>
            <a:spLocks noChangeArrowheads="1"/>
          </p:cNvSpPr>
          <p:nvPr/>
        </p:nvSpPr>
        <p:spPr bwMode="auto">
          <a:xfrm>
            <a:off x="6407150" y="3346450"/>
            <a:ext cx="93663" cy="65088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57" name="Oval 161"/>
          <p:cNvSpPr>
            <a:spLocks noChangeArrowheads="1"/>
          </p:cNvSpPr>
          <p:nvPr/>
        </p:nvSpPr>
        <p:spPr bwMode="auto">
          <a:xfrm>
            <a:off x="6591300" y="3282950"/>
            <a:ext cx="93663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58" name="Oval 162"/>
          <p:cNvSpPr>
            <a:spLocks noChangeArrowheads="1"/>
          </p:cNvSpPr>
          <p:nvPr/>
        </p:nvSpPr>
        <p:spPr bwMode="auto">
          <a:xfrm>
            <a:off x="6761163" y="3260725"/>
            <a:ext cx="92075" cy="65088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59" name="Oval 163"/>
          <p:cNvSpPr>
            <a:spLocks noChangeArrowheads="1"/>
          </p:cNvSpPr>
          <p:nvPr/>
        </p:nvSpPr>
        <p:spPr bwMode="auto">
          <a:xfrm>
            <a:off x="6945313" y="3294063"/>
            <a:ext cx="92075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60" name="Oval 164"/>
          <p:cNvSpPr>
            <a:spLocks noChangeArrowheads="1"/>
          </p:cNvSpPr>
          <p:nvPr/>
        </p:nvSpPr>
        <p:spPr bwMode="auto">
          <a:xfrm>
            <a:off x="7113588" y="3143250"/>
            <a:ext cx="92075" cy="65088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61" name="Oval 165"/>
          <p:cNvSpPr>
            <a:spLocks noChangeArrowheads="1"/>
          </p:cNvSpPr>
          <p:nvPr/>
        </p:nvSpPr>
        <p:spPr bwMode="auto">
          <a:xfrm>
            <a:off x="7297738" y="3079750"/>
            <a:ext cx="92075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62" name="Oval 166"/>
          <p:cNvSpPr>
            <a:spLocks noChangeArrowheads="1"/>
          </p:cNvSpPr>
          <p:nvPr/>
        </p:nvSpPr>
        <p:spPr bwMode="auto">
          <a:xfrm>
            <a:off x="7467600" y="2919413"/>
            <a:ext cx="93663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63" name="Oval 167"/>
          <p:cNvSpPr>
            <a:spLocks noChangeArrowheads="1"/>
          </p:cNvSpPr>
          <p:nvPr/>
        </p:nvSpPr>
        <p:spPr bwMode="auto">
          <a:xfrm>
            <a:off x="7651750" y="2844800"/>
            <a:ext cx="93663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64" name="Oval 168"/>
          <p:cNvSpPr>
            <a:spLocks noChangeArrowheads="1"/>
          </p:cNvSpPr>
          <p:nvPr/>
        </p:nvSpPr>
        <p:spPr bwMode="auto">
          <a:xfrm>
            <a:off x="7821613" y="2759075"/>
            <a:ext cx="90487" cy="63500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65" name="Oval 169"/>
          <p:cNvSpPr>
            <a:spLocks noChangeArrowheads="1"/>
          </p:cNvSpPr>
          <p:nvPr/>
        </p:nvSpPr>
        <p:spPr bwMode="auto">
          <a:xfrm>
            <a:off x="8005763" y="2725738"/>
            <a:ext cx="90487" cy="65087"/>
          </a:xfrm>
          <a:prstGeom prst="ellipse">
            <a:avLst/>
          </a:prstGeom>
          <a:solidFill>
            <a:srgbClr val="FF0000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cs-CZ" b="1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1066" name="Text Box 170"/>
          <p:cNvSpPr txBox="1">
            <a:spLocks noChangeArrowheads="1"/>
          </p:cNvSpPr>
          <p:nvPr/>
        </p:nvSpPr>
        <p:spPr bwMode="auto">
          <a:xfrm>
            <a:off x="5294313" y="4292600"/>
            <a:ext cx="25177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solidFill>
                  <a:srgbClr val="FF3300"/>
                </a:solidFill>
              </a:rPr>
              <a:t>ČESKÁ REPUBLIKA</a:t>
            </a:r>
          </a:p>
        </p:txBody>
      </p:sp>
      <p:sp>
        <p:nvSpPr>
          <p:cNvPr id="721067" name="Text Box 171"/>
          <p:cNvSpPr txBox="1">
            <a:spLocks noChangeArrowheads="1"/>
          </p:cNvSpPr>
          <p:nvPr/>
        </p:nvSpPr>
        <p:spPr bwMode="auto">
          <a:xfrm>
            <a:off x="3421063" y="1484313"/>
            <a:ext cx="27368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solidFill>
                  <a:srgbClr val="006600"/>
                </a:solidFill>
              </a:rPr>
              <a:t>ČLENSKÉ ZEMĚ EU </a:t>
            </a:r>
            <a:r>
              <a:rPr lang="cs-CZ" sz="1400" b="1">
                <a:solidFill>
                  <a:srgbClr val="006600"/>
                </a:solidFill>
              </a:rPr>
              <a:t>(PŘED 1. KVĚTNEM 2004)</a:t>
            </a:r>
          </a:p>
        </p:txBody>
      </p:sp>
      <p:sp>
        <p:nvSpPr>
          <p:cNvPr id="721068" name="Text Box 172"/>
          <p:cNvSpPr txBox="1">
            <a:spLocks noChangeArrowheads="1"/>
          </p:cNvSpPr>
          <p:nvPr/>
        </p:nvSpPr>
        <p:spPr bwMode="auto">
          <a:xfrm>
            <a:off x="539750" y="260350"/>
            <a:ext cx="647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>
                <a:solidFill>
                  <a:srgbClr val="000000"/>
                </a:solidFill>
              </a:rPr>
              <a:t>věk</a:t>
            </a:r>
          </a:p>
        </p:txBody>
      </p:sp>
      <p:sp>
        <p:nvSpPr>
          <p:cNvPr id="721069" name="Text Box 173"/>
          <p:cNvSpPr txBox="1">
            <a:spLocks noChangeArrowheads="1"/>
          </p:cNvSpPr>
          <p:nvPr/>
        </p:nvSpPr>
        <p:spPr bwMode="auto">
          <a:xfrm>
            <a:off x="6615113" y="6400800"/>
            <a:ext cx="217328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cs-CZ">
                <a:solidFill>
                  <a:srgbClr val="000000"/>
                </a:solidFill>
              </a:rPr>
              <a:t>kalendářní roky</a:t>
            </a:r>
          </a:p>
        </p:txBody>
      </p:sp>
    </p:spTree>
    <p:extLst>
      <p:ext uri="{BB962C8B-B14F-4D97-AF65-F5344CB8AC3E}">
        <p14:creationId xmlns:p14="http://schemas.microsoft.com/office/powerpoint/2010/main" val="32227075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922" name="Rectangle 2"/>
          <p:cNvSpPr>
            <a:spLocks noChangeArrowheads="1"/>
          </p:cNvSpPr>
          <p:nvPr/>
        </p:nvSpPr>
        <p:spPr bwMode="auto">
          <a:xfrm>
            <a:off x="827088" y="404813"/>
            <a:ext cx="8316912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sz="3200" b="1">
                <a:solidFill>
                  <a:srgbClr val="333399"/>
                </a:solidFill>
              </a:rPr>
              <a:t>Health statistics – Atlas on mortality</a:t>
            </a:r>
          </a:p>
          <a:p>
            <a:r>
              <a:rPr lang="cs-CZ" sz="3200" b="1">
                <a:solidFill>
                  <a:srgbClr val="333399"/>
                </a:solidFill>
              </a:rPr>
              <a:t>in the European Union</a:t>
            </a:r>
          </a:p>
        </p:txBody>
      </p:sp>
      <p:pic>
        <p:nvPicPr>
          <p:cNvPr id="7219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628775"/>
            <a:ext cx="3746500" cy="2262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1924" name="Text Box 4"/>
          <p:cNvSpPr txBox="1">
            <a:spLocks noChangeArrowheads="1"/>
          </p:cNvSpPr>
          <p:nvPr/>
        </p:nvSpPr>
        <p:spPr bwMode="auto">
          <a:xfrm>
            <a:off x="755650" y="4076700"/>
            <a:ext cx="3960813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sz="3200" b="1">
                <a:solidFill>
                  <a:srgbClr val="333399"/>
                </a:solidFill>
              </a:rPr>
              <a:t>eurostat</a:t>
            </a:r>
          </a:p>
          <a:p>
            <a:r>
              <a:rPr lang="cs-CZ" sz="3200" b="1">
                <a:solidFill>
                  <a:srgbClr val="333399"/>
                </a:solidFill>
              </a:rPr>
              <a:t>statistical books</a:t>
            </a:r>
          </a:p>
          <a:p>
            <a:r>
              <a:rPr lang="cs-CZ" sz="3200" b="1">
                <a:solidFill>
                  <a:srgbClr val="333399"/>
                </a:solidFill>
              </a:rPr>
              <a:t>2009 edition</a:t>
            </a:r>
          </a:p>
        </p:txBody>
      </p:sp>
      <p:sp>
        <p:nvSpPr>
          <p:cNvPr id="721925" name="Rectangle 5"/>
          <p:cNvSpPr>
            <a:spLocks noChangeArrowheads="1"/>
          </p:cNvSpPr>
          <p:nvPr/>
        </p:nvSpPr>
        <p:spPr bwMode="auto">
          <a:xfrm>
            <a:off x="252413" y="5949950"/>
            <a:ext cx="85661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sz="3600" b="1" dirty="0">
                <a:solidFill>
                  <a:srgbClr val="333399"/>
                </a:solidFill>
              </a:rPr>
              <a:t>http://epp.eurostat.ec.europa.eu/cache</a:t>
            </a:r>
          </a:p>
        </p:txBody>
      </p:sp>
    </p:spTree>
    <p:extLst>
      <p:ext uri="{BB962C8B-B14F-4D97-AF65-F5344CB8AC3E}">
        <p14:creationId xmlns:p14="http://schemas.microsoft.com/office/powerpoint/2010/main" val="33763935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2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00" y="0"/>
            <a:ext cx="6146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2947" name="Text Box 3"/>
          <p:cNvSpPr txBox="1">
            <a:spLocks noChangeArrowheads="1"/>
          </p:cNvSpPr>
          <p:nvPr/>
        </p:nvSpPr>
        <p:spPr bwMode="auto">
          <a:xfrm>
            <a:off x="0" y="0"/>
            <a:ext cx="2665413" cy="350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endParaRPr lang="cs-CZ" sz="3200" b="1">
              <a:solidFill>
                <a:srgbClr val="333399"/>
              </a:solidFill>
            </a:endParaRPr>
          </a:p>
          <a:p>
            <a:pPr algn="r"/>
            <a:r>
              <a:rPr lang="cs-CZ" sz="3200" b="1">
                <a:solidFill>
                  <a:srgbClr val="333399"/>
                </a:solidFill>
              </a:rPr>
              <a:t>Střední délka </a:t>
            </a:r>
          </a:p>
          <a:p>
            <a:pPr algn="r"/>
            <a:r>
              <a:rPr lang="cs-CZ" sz="3200" b="1">
                <a:solidFill>
                  <a:srgbClr val="333399"/>
                </a:solidFill>
              </a:rPr>
              <a:t>života </a:t>
            </a:r>
          </a:p>
          <a:p>
            <a:pPr algn="r"/>
            <a:r>
              <a:rPr lang="cs-CZ" sz="3200" b="1">
                <a:solidFill>
                  <a:srgbClr val="333399"/>
                </a:solidFill>
              </a:rPr>
              <a:t>při narození </a:t>
            </a:r>
          </a:p>
          <a:p>
            <a:pPr algn="r"/>
            <a:r>
              <a:rPr lang="cs-CZ" sz="3200" b="1">
                <a:solidFill>
                  <a:srgbClr val="333399"/>
                </a:solidFill>
              </a:rPr>
              <a:t>MUŽI </a:t>
            </a:r>
          </a:p>
          <a:p>
            <a:pPr algn="r"/>
            <a:r>
              <a:rPr lang="cs-CZ" sz="3200" b="1">
                <a:solidFill>
                  <a:srgbClr val="333399"/>
                </a:solidFill>
              </a:rPr>
              <a:t>2002-2004</a:t>
            </a:r>
          </a:p>
        </p:txBody>
      </p:sp>
    </p:spTree>
    <p:extLst>
      <p:ext uri="{BB962C8B-B14F-4D97-AF65-F5344CB8AC3E}">
        <p14:creationId xmlns:p14="http://schemas.microsoft.com/office/powerpoint/2010/main" val="2681075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3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613" y="0"/>
            <a:ext cx="61483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3971" name="Text Box 3"/>
          <p:cNvSpPr txBox="1">
            <a:spLocks noChangeArrowheads="1"/>
          </p:cNvSpPr>
          <p:nvPr/>
        </p:nvSpPr>
        <p:spPr bwMode="auto">
          <a:xfrm>
            <a:off x="323850" y="0"/>
            <a:ext cx="2665413" cy="350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endParaRPr lang="cs-CZ" sz="3200" b="1">
              <a:solidFill>
                <a:srgbClr val="333399"/>
              </a:solidFill>
            </a:endParaRPr>
          </a:p>
          <a:p>
            <a:pPr algn="r"/>
            <a:r>
              <a:rPr lang="cs-CZ" sz="3200" b="1">
                <a:solidFill>
                  <a:srgbClr val="333399"/>
                </a:solidFill>
              </a:rPr>
              <a:t>Střední délka </a:t>
            </a:r>
          </a:p>
          <a:p>
            <a:pPr algn="r"/>
            <a:r>
              <a:rPr lang="cs-CZ" sz="3200" b="1">
                <a:solidFill>
                  <a:srgbClr val="333399"/>
                </a:solidFill>
              </a:rPr>
              <a:t>života </a:t>
            </a:r>
          </a:p>
          <a:p>
            <a:pPr algn="r"/>
            <a:r>
              <a:rPr lang="cs-CZ" sz="3200" b="1">
                <a:solidFill>
                  <a:srgbClr val="333399"/>
                </a:solidFill>
              </a:rPr>
              <a:t>při narození </a:t>
            </a:r>
          </a:p>
          <a:p>
            <a:pPr algn="r"/>
            <a:r>
              <a:rPr lang="cs-CZ" sz="3200" b="1">
                <a:solidFill>
                  <a:srgbClr val="333399"/>
                </a:solidFill>
              </a:rPr>
              <a:t>ŽENY </a:t>
            </a:r>
          </a:p>
          <a:p>
            <a:pPr algn="r"/>
            <a:r>
              <a:rPr lang="cs-CZ" sz="3200" b="1">
                <a:solidFill>
                  <a:srgbClr val="333399"/>
                </a:solidFill>
              </a:rPr>
              <a:t>2002-2004</a:t>
            </a:r>
          </a:p>
        </p:txBody>
      </p:sp>
    </p:spTree>
    <p:extLst>
      <p:ext uri="{BB962C8B-B14F-4D97-AF65-F5344CB8AC3E}">
        <p14:creationId xmlns:p14="http://schemas.microsoft.com/office/powerpoint/2010/main" val="6112878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4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00" y="0"/>
            <a:ext cx="6146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4995" name="Text Box 3"/>
          <p:cNvSpPr txBox="1">
            <a:spLocks noChangeArrowheads="1"/>
          </p:cNvSpPr>
          <p:nvPr/>
        </p:nvSpPr>
        <p:spPr bwMode="auto">
          <a:xfrm>
            <a:off x="0" y="0"/>
            <a:ext cx="2665413" cy="399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endParaRPr lang="cs-CZ" sz="3200" b="1">
              <a:solidFill>
                <a:srgbClr val="333399"/>
              </a:solidFill>
            </a:endParaRPr>
          </a:p>
          <a:p>
            <a:pPr algn="r"/>
            <a:r>
              <a:rPr lang="cs-CZ" sz="3200" b="1">
                <a:solidFill>
                  <a:srgbClr val="333399"/>
                </a:solidFill>
              </a:rPr>
              <a:t>Střední délka </a:t>
            </a:r>
          </a:p>
          <a:p>
            <a:pPr algn="r"/>
            <a:r>
              <a:rPr lang="cs-CZ" sz="3200" b="1">
                <a:solidFill>
                  <a:srgbClr val="333399"/>
                </a:solidFill>
              </a:rPr>
              <a:t>života </a:t>
            </a:r>
          </a:p>
          <a:p>
            <a:pPr algn="r"/>
            <a:r>
              <a:rPr lang="cs-CZ" sz="3200" b="1">
                <a:solidFill>
                  <a:srgbClr val="333399"/>
                </a:solidFill>
              </a:rPr>
              <a:t>ve věku </a:t>
            </a:r>
          </a:p>
          <a:p>
            <a:pPr algn="r"/>
            <a:r>
              <a:rPr lang="cs-CZ" sz="3200" b="1">
                <a:solidFill>
                  <a:srgbClr val="333399"/>
                </a:solidFill>
              </a:rPr>
              <a:t>65 let </a:t>
            </a:r>
          </a:p>
          <a:p>
            <a:pPr algn="r"/>
            <a:r>
              <a:rPr lang="cs-CZ" sz="3200" b="1">
                <a:solidFill>
                  <a:srgbClr val="333399"/>
                </a:solidFill>
              </a:rPr>
              <a:t>MUŽI </a:t>
            </a:r>
          </a:p>
          <a:p>
            <a:pPr algn="r"/>
            <a:r>
              <a:rPr lang="cs-CZ" sz="3200" b="1">
                <a:solidFill>
                  <a:srgbClr val="333399"/>
                </a:solidFill>
              </a:rPr>
              <a:t>2002-2004</a:t>
            </a:r>
          </a:p>
        </p:txBody>
      </p:sp>
    </p:spTree>
    <p:extLst>
      <p:ext uri="{BB962C8B-B14F-4D97-AF65-F5344CB8AC3E}">
        <p14:creationId xmlns:p14="http://schemas.microsoft.com/office/powerpoint/2010/main" val="5473111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6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00" y="0"/>
            <a:ext cx="6146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6019" name="Text Box 3"/>
          <p:cNvSpPr txBox="1">
            <a:spLocks noChangeArrowheads="1"/>
          </p:cNvSpPr>
          <p:nvPr/>
        </p:nvSpPr>
        <p:spPr bwMode="auto">
          <a:xfrm>
            <a:off x="0" y="0"/>
            <a:ext cx="2665413" cy="399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/>
            <a:endParaRPr lang="cs-CZ" sz="3200" b="1">
              <a:solidFill>
                <a:srgbClr val="333399"/>
              </a:solidFill>
            </a:endParaRPr>
          </a:p>
          <a:p>
            <a:pPr algn="r"/>
            <a:r>
              <a:rPr lang="cs-CZ" sz="3200" b="1">
                <a:solidFill>
                  <a:srgbClr val="333399"/>
                </a:solidFill>
              </a:rPr>
              <a:t>Střední délka </a:t>
            </a:r>
          </a:p>
          <a:p>
            <a:pPr algn="r"/>
            <a:r>
              <a:rPr lang="cs-CZ" sz="3200" b="1">
                <a:solidFill>
                  <a:srgbClr val="333399"/>
                </a:solidFill>
              </a:rPr>
              <a:t>života </a:t>
            </a:r>
          </a:p>
          <a:p>
            <a:pPr algn="r"/>
            <a:r>
              <a:rPr lang="cs-CZ" sz="3200" b="1">
                <a:solidFill>
                  <a:srgbClr val="333399"/>
                </a:solidFill>
              </a:rPr>
              <a:t>ve věku </a:t>
            </a:r>
          </a:p>
          <a:p>
            <a:pPr algn="r"/>
            <a:r>
              <a:rPr lang="cs-CZ" sz="3200" b="1">
                <a:solidFill>
                  <a:srgbClr val="333399"/>
                </a:solidFill>
              </a:rPr>
              <a:t>65 let </a:t>
            </a:r>
          </a:p>
          <a:p>
            <a:pPr algn="r"/>
            <a:r>
              <a:rPr lang="cs-CZ" sz="3200" b="1">
                <a:solidFill>
                  <a:srgbClr val="333399"/>
                </a:solidFill>
              </a:rPr>
              <a:t>ŽENY </a:t>
            </a:r>
          </a:p>
          <a:p>
            <a:pPr algn="r"/>
            <a:r>
              <a:rPr lang="cs-CZ" sz="3200" b="1">
                <a:solidFill>
                  <a:srgbClr val="333399"/>
                </a:solidFill>
              </a:rPr>
              <a:t>2002-2004</a:t>
            </a:r>
          </a:p>
        </p:txBody>
      </p:sp>
    </p:spTree>
    <p:extLst>
      <p:ext uri="{BB962C8B-B14F-4D97-AF65-F5344CB8AC3E}">
        <p14:creationId xmlns:p14="http://schemas.microsoft.com/office/powerpoint/2010/main" val="25507240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udio">
  <a:themeElements>
    <a:clrScheme name="Studio 3">
      <a:dk1>
        <a:srgbClr val="000000"/>
      </a:dk1>
      <a:lt1>
        <a:srgbClr val="FFFFFF"/>
      </a:lt1>
      <a:dk2>
        <a:srgbClr val="CD0505"/>
      </a:dk2>
      <a:lt2>
        <a:srgbClr val="5F5F5F"/>
      </a:lt2>
      <a:accent1>
        <a:srgbClr val="D2D5DE"/>
      </a:accent1>
      <a:accent2>
        <a:srgbClr val="D55757"/>
      </a:accent2>
      <a:accent3>
        <a:srgbClr val="FFFFFF"/>
      </a:accent3>
      <a:accent4>
        <a:srgbClr val="000000"/>
      </a:accent4>
      <a:accent5>
        <a:srgbClr val="E5E7EC"/>
      </a:accent5>
      <a:accent6>
        <a:srgbClr val="C14E4E"/>
      </a:accent6>
      <a:hlink>
        <a:srgbClr val="F42D1E"/>
      </a:hlink>
      <a:folHlink>
        <a:srgbClr val="7C849E"/>
      </a:folHlink>
    </a:clrScheme>
    <a:fontScheme name="Studio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bg2"/>
          </a:buClr>
          <a:buSzPct val="70000"/>
          <a:buFont typeface="Wingdings" pitchFamily="2" charset="2"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bg2"/>
          </a:buClr>
          <a:buSzPct val="70000"/>
          <a:buFont typeface="Wingdings" pitchFamily="2" charset="2"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udio 1">
        <a:dk1>
          <a:srgbClr val="000000"/>
        </a:dk1>
        <a:lt1>
          <a:srgbClr val="FFFFFF"/>
        </a:lt1>
        <a:dk2>
          <a:srgbClr val="336666"/>
        </a:dk2>
        <a:lt2>
          <a:srgbClr val="CCCC99"/>
        </a:lt2>
        <a:accent1>
          <a:srgbClr val="97CDCC"/>
        </a:accent1>
        <a:accent2>
          <a:srgbClr val="D6E0E0"/>
        </a:accent2>
        <a:accent3>
          <a:srgbClr val="FFFFFF"/>
        </a:accent3>
        <a:accent4>
          <a:srgbClr val="000000"/>
        </a:accent4>
        <a:accent5>
          <a:srgbClr val="C9E3E2"/>
        </a:accent5>
        <a:accent6>
          <a:srgbClr val="C2CBCB"/>
        </a:accent6>
        <a:hlink>
          <a:srgbClr val="99CC00"/>
        </a:hlink>
        <a:folHlink>
          <a:srgbClr val="3366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2">
        <a:dk1>
          <a:srgbClr val="000000"/>
        </a:dk1>
        <a:lt1>
          <a:srgbClr val="FFFFFF"/>
        </a:lt1>
        <a:dk2>
          <a:srgbClr val="3732A0"/>
        </a:dk2>
        <a:lt2>
          <a:srgbClr val="666699"/>
        </a:lt2>
        <a:accent1>
          <a:srgbClr val="CCCCFF"/>
        </a:accent1>
        <a:accent2>
          <a:srgbClr val="009999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8A8A"/>
        </a:accent6>
        <a:hlink>
          <a:srgbClr val="3366CC"/>
        </a:hlink>
        <a:folHlink>
          <a:srgbClr val="9094B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3">
        <a:dk1>
          <a:srgbClr val="000000"/>
        </a:dk1>
        <a:lt1>
          <a:srgbClr val="FFFFFF"/>
        </a:lt1>
        <a:dk2>
          <a:srgbClr val="CD0505"/>
        </a:dk2>
        <a:lt2>
          <a:srgbClr val="5F5F5F"/>
        </a:lt2>
        <a:accent1>
          <a:srgbClr val="D2D5DE"/>
        </a:accent1>
        <a:accent2>
          <a:srgbClr val="D55757"/>
        </a:accent2>
        <a:accent3>
          <a:srgbClr val="FFFFFF"/>
        </a:accent3>
        <a:accent4>
          <a:srgbClr val="000000"/>
        </a:accent4>
        <a:accent5>
          <a:srgbClr val="E5E7EC"/>
        </a:accent5>
        <a:accent6>
          <a:srgbClr val="C14E4E"/>
        </a:accent6>
        <a:hlink>
          <a:srgbClr val="F42D1E"/>
        </a:hlink>
        <a:folHlink>
          <a:srgbClr val="7C84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4">
        <a:dk1>
          <a:srgbClr val="000000"/>
        </a:dk1>
        <a:lt1>
          <a:srgbClr val="FFFFFF"/>
        </a:lt1>
        <a:dk2>
          <a:srgbClr val="551A07"/>
        </a:dk2>
        <a:lt2>
          <a:srgbClr val="CC3300"/>
        </a:lt2>
        <a:accent1>
          <a:srgbClr val="F4B400"/>
        </a:accent1>
        <a:accent2>
          <a:srgbClr val="993300"/>
        </a:accent2>
        <a:accent3>
          <a:srgbClr val="FFFFFF"/>
        </a:accent3>
        <a:accent4>
          <a:srgbClr val="000000"/>
        </a:accent4>
        <a:accent5>
          <a:srgbClr val="F8D6AA"/>
        </a:accent5>
        <a:accent6>
          <a:srgbClr val="8A2D00"/>
        </a:accent6>
        <a:hlink>
          <a:srgbClr val="FF33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5">
        <a:dk1>
          <a:srgbClr val="000000"/>
        </a:dk1>
        <a:lt1>
          <a:srgbClr val="FFFFFF"/>
        </a:lt1>
        <a:dk2>
          <a:srgbClr val="FF0000"/>
        </a:dk2>
        <a:lt2>
          <a:srgbClr val="FFCC00"/>
        </a:lt2>
        <a:accent1>
          <a:srgbClr val="66CC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008A00"/>
        </a:accent6>
        <a:hlink>
          <a:srgbClr val="FF3300"/>
        </a:hlink>
        <a:folHlink>
          <a:srgbClr val="66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6">
        <a:dk1>
          <a:srgbClr val="666633"/>
        </a:dk1>
        <a:lt1>
          <a:srgbClr val="FFFFFF"/>
        </a:lt1>
        <a:dk2>
          <a:srgbClr val="000000"/>
        </a:dk2>
        <a:lt2>
          <a:srgbClr val="CC3300"/>
        </a:lt2>
        <a:accent1>
          <a:srgbClr val="8080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C0C0AA"/>
        </a:accent5>
        <a:accent6>
          <a:srgbClr val="E78A00"/>
        </a:accent6>
        <a:hlink>
          <a:srgbClr val="CC6600"/>
        </a:hlink>
        <a:folHlink>
          <a:srgbClr val="434B1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io 7">
        <a:dk1>
          <a:srgbClr val="766997"/>
        </a:dk1>
        <a:lt1>
          <a:srgbClr val="FFFFFF"/>
        </a:lt1>
        <a:dk2>
          <a:srgbClr val="530901"/>
        </a:dk2>
        <a:lt2>
          <a:srgbClr val="FFFFFF"/>
        </a:lt2>
        <a:accent1>
          <a:srgbClr val="FF3300"/>
        </a:accent1>
        <a:accent2>
          <a:srgbClr val="CC6600"/>
        </a:accent2>
        <a:accent3>
          <a:srgbClr val="B3AAAA"/>
        </a:accent3>
        <a:accent4>
          <a:srgbClr val="DADADA"/>
        </a:accent4>
        <a:accent5>
          <a:srgbClr val="FFADAA"/>
        </a:accent5>
        <a:accent6>
          <a:srgbClr val="B95C00"/>
        </a:accent6>
        <a:hlink>
          <a:srgbClr val="FF990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io 8">
        <a:dk1>
          <a:srgbClr val="666699"/>
        </a:dk1>
        <a:lt1>
          <a:srgbClr val="FFFFFF"/>
        </a:lt1>
        <a:dk2>
          <a:srgbClr val="4C004C"/>
        </a:dk2>
        <a:lt2>
          <a:srgbClr val="FFFFFF"/>
        </a:lt2>
        <a:accent1>
          <a:srgbClr val="0099CC"/>
        </a:accent1>
        <a:accent2>
          <a:srgbClr val="993366"/>
        </a:accent2>
        <a:accent3>
          <a:srgbClr val="B2AAB2"/>
        </a:accent3>
        <a:accent4>
          <a:srgbClr val="DADADA"/>
        </a:accent4>
        <a:accent5>
          <a:srgbClr val="AACAE2"/>
        </a:accent5>
        <a:accent6>
          <a:srgbClr val="8A2D5C"/>
        </a:accent6>
        <a:hlink>
          <a:srgbClr val="99CC00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io 9">
        <a:dk1>
          <a:srgbClr val="565682"/>
        </a:dk1>
        <a:lt1>
          <a:srgbClr val="FFFFFF"/>
        </a:lt1>
        <a:dk2>
          <a:srgbClr val="1E1551"/>
        </a:dk2>
        <a:lt2>
          <a:srgbClr val="CCFFFF"/>
        </a:lt2>
        <a:accent1>
          <a:srgbClr val="33CCCC"/>
        </a:accent1>
        <a:accent2>
          <a:srgbClr val="009999"/>
        </a:accent2>
        <a:accent3>
          <a:srgbClr val="ABAAB3"/>
        </a:accent3>
        <a:accent4>
          <a:srgbClr val="DADADA"/>
        </a:accent4>
        <a:accent5>
          <a:srgbClr val="ADE2E2"/>
        </a:accent5>
        <a:accent6>
          <a:srgbClr val="008A8A"/>
        </a:accent6>
        <a:hlink>
          <a:srgbClr val="FF9900"/>
        </a:hlink>
        <a:folHlink>
          <a:srgbClr val="00598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io 10">
        <a:dk1>
          <a:srgbClr val="CCCC99"/>
        </a:dk1>
        <a:lt1>
          <a:srgbClr val="FFFFFF"/>
        </a:lt1>
        <a:dk2>
          <a:srgbClr val="2E5D5C"/>
        </a:dk2>
        <a:lt2>
          <a:srgbClr val="FFFFFF"/>
        </a:lt2>
        <a:accent1>
          <a:srgbClr val="0099CC"/>
        </a:accent1>
        <a:accent2>
          <a:srgbClr val="D6E0E0"/>
        </a:accent2>
        <a:accent3>
          <a:srgbClr val="ADB6B5"/>
        </a:accent3>
        <a:accent4>
          <a:srgbClr val="DADADA"/>
        </a:accent4>
        <a:accent5>
          <a:srgbClr val="AACAE2"/>
        </a:accent5>
        <a:accent6>
          <a:srgbClr val="C2CBCB"/>
        </a:accent6>
        <a:hlink>
          <a:srgbClr val="CCCC99"/>
        </a:hlink>
        <a:folHlink>
          <a:srgbClr val="428A8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tudio">
  <a:themeElements>
    <a:clrScheme name="1_Studio 1">
      <a:dk1>
        <a:srgbClr val="000000"/>
      </a:dk1>
      <a:lt1>
        <a:srgbClr val="FFFFFF"/>
      </a:lt1>
      <a:dk2>
        <a:srgbClr val="336666"/>
      </a:dk2>
      <a:lt2>
        <a:srgbClr val="CCCC99"/>
      </a:lt2>
      <a:accent1>
        <a:srgbClr val="97CDCC"/>
      </a:accent1>
      <a:accent2>
        <a:srgbClr val="D6E0E0"/>
      </a:accent2>
      <a:accent3>
        <a:srgbClr val="FFFFFF"/>
      </a:accent3>
      <a:accent4>
        <a:srgbClr val="000000"/>
      </a:accent4>
      <a:accent5>
        <a:srgbClr val="C9E3E2"/>
      </a:accent5>
      <a:accent6>
        <a:srgbClr val="C2CBCB"/>
      </a:accent6>
      <a:hlink>
        <a:srgbClr val="99CC00"/>
      </a:hlink>
      <a:folHlink>
        <a:srgbClr val="336666"/>
      </a:folHlink>
    </a:clrScheme>
    <a:fontScheme name="1_Studio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bg2"/>
          </a:buClr>
          <a:buSzPct val="70000"/>
          <a:buFont typeface="Wingdings" pitchFamily="2" charset="2"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bg2"/>
          </a:buClr>
          <a:buSzPct val="70000"/>
          <a:buFont typeface="Wingdings" pitchFamily="2" charset="2"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Studio 1">
        <a:dk1>
          <a:srgbClr val="000000"/>
        </a:dk1>
        <a:lt1>
          <a:srgbClr val="FFFFFF"/>
        </a:lt1>
        <a:dk2>
          <a:srgbClr val="336666"/>
        </a:dk2>
        <a:lt2>
          <a:srgbClr val="CCCC99"/>
        </a:lt2>
        <a:accent1>
          <a:srgbClr val="97CDCC"/>
        </a:accent1>
        <a:accent2>
          <a:srgbClr val="D6E0E0"/>
        </a:accent2>
        <a:accent3>
          <a:srgbClr val="FFFFFF"/>
        </a:accent3>
        <a:accent4>
          <a:srgbClr val="000000"/>
        </a:accent4>
        <a:accent5>
          <a:srgbClr val="C9E3E2"/>
        </a:accent5>
        <a:accent6>
          <a:srgbClr val="C2CBCB"/>
        </a:accent6>
        <a:hlink>
          <a:srgbClr val="99CC00"/>
        </a:hlink>
        <a:folHlink>
          <a:srgbClr val="3366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udio 2">
        <a:dk1>
          <a:srgbClr val="000000"/>
        </a:dk1>
        <a:lt1>
          <a:srgbClr val="FFFFFF"/>
        </a:lt1>
        <a:dk2>
          <a:srgbClr val="3732A0"/>
        </a:dk2>
        <a:lt2>
          <a:srgbClr val="666699"/>
        </a:lt2>
        <a:accent1>
          <a:srgbClr val="CCCCFF"/>
        </a:accent1>
        <a:accent2>
          <a:srgbClr val="009999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8A8A"/>
        </a:accent6>
        <a:hlink>
          <a:srgbClr val="3366CC"/>
        </a:hlink>
        <a:folHlink>
          <a:srgbClr val="9094B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udio 3">
        <a:dk1>
          <a:srgbClr val="000000"/>
        </a:dk1>
        <a:lt1>
          <a:srgbClr val="FFFFFF"/>
        </a:lt1>
        <a:dk2>
          <a:srgbClr val="CD0505"/>
        </a:dk2>
        <a:lt2>
          <a:srgbClr val="5F5F5F"/>
        </a:lt2>
        <a:accent1>
          <a:srgbClr val="D2D5DE"/>
        </a:accent1>
        <a:accent2>
          <a:srgbClr val="D55757"/>
        </a:accent2>
        <a:accent3>
          <a:srgbClr val="FFFFFF"/>
        </a:accent3>
        <a:accent4>
          <a:srgbClr val="000000"/>
        </a:accent4>
        <a:accent5>
          <a:srgbClr val="E5E7EC"/>
        </a:accent5>
        <a:accent6>
          <a:srgbClr val="C14E4E"/>
        </a:accent6>
        <a:hlink>
          <a:srgbClr val="F42D1E"/>
        </a:hlink>
        <a:folHlink>
          <a:srgbClr val="7C84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udio 4">
        <a:dk1>
          <a:srgbClr val="000000"/>
        </a:dk1>
        <a:lt1>
          <a:srgbClr val="FFFFFF"/>
        </a:lt1>
        <a:dk2>
          <a:srgbClr val="551A07"/>
        </a:dk2>
        <a:lt2>
          <a:srgbClr val="CC3300"/>
        </a:lt2>
        <a:accent1>
          <a:srgbClr val="F4B400"/>
        </a:accent1>
        <a:accent2>
          <a:srgbClr val="993300"/>
        </a:accent2>
        <a:accent3>
          <a:srgbClr val="FFFFFF"/>
        </a:accent3>
        <a:accent4>
          <a:srgbClr val="000000"/>
        </a:accent4>
        <a:accent5>
          <a:srgbClr val="F8D6AA"/>
        </a:accent5>
        <a:accent6>
          <a:srgbClr val="8A2D00"/>
        </a:accent6>
        <a:hlink>
          <a:srgbClr val="FF33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udio 5">
        <a:dk1>
          <a:srgbClr val="000000"/>
        </a:dk1>
        <a:lt1>
          <a:srgbClr val="FFFFFF"/>
        </a:lt1>
        <a:dk2>
          <a:srgbClr val="FF0000"/>
        </a:dk2>
        <a:lt2>
          <a:srgbClr val="FFCC00"/>
        </a:lt2>
        <a:accent1>
          <a:srgbClr val="66CC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008A00"/>
        </a:accent6>
        <a:hlink>
          <a:srgbClr val="FF3300"/>
        </a:hlink>
        <a:folHlink>
          <a:srgbClr val="66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udio 6">
        <a:dk1>
          <a:srgbClr val="666633"/>
        </a:dk1>
        <a:lt1>
          <a:srgbClr val="FFFFFF"/>
        </a:lt1>
        <a:dk2>
          <a:srgbClr val="000000"/>
        </a:dk2>
        <a:lt2>
          <a:srgbClr val="CC3300"/>
        </a:lt2>
        <a:accent1>
          <a:srgbClr val="8080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C0C0AA"/>
        </a:accent5>
        <a:accent6>
          <a:srgbClr val="E78A00"/>
        </a:accent6>
        <a:hlink>
          <a:srgbClr val="CC6600"/>
        </a:hlink>
        <a:folHlink>
          <a:srgbClr val="434B1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udio 7">
        <a:dk1>
          <a:srgbClr val="766997"/>
        </a:dk1>
        <a:lt1>
          <a:srgbClr val="FFFFFF"/>
        </a:lt1>
        <a:dk2>
          <a:srgbClr val="530901"/>
        </a:dk2>
        <a:lt2>
          <a:srgbClr val="FFFFFF"/>
        </a:lt2>
        <a:accent1>
          <a:srgbClr val="FF3300"/>
        </a:accent1>
        <a:accent2>
          <a:srgbClr val="CC6600"/>
        </a:accent2>
        <a:accent3>
          <a:srgbClr val="B3AAAA"/>
        </a:accent3>
        <a:accent4>
          <a:srgbClr val="DADADA"/>
        </a:accent4>
        <a:accent5>
          <a:srgbClr val="FFADAA"/>
        </a:accent5>
        <a:accent6>
          <a:srgbClr val="B95C00"/>
        </a:accent6>
        <a:hlink>
          <a:srgbClr val="FF990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udio 8">
        <a:dk1>
          <a:srgbClr val="666699"/>
        </a:dk1>
        <a:lt1>
          <a:srgbClr val="FFFFFF"/>
        </a:lt1>
        <a:dk2>
          <a:srgbClr val="4C004C"/>
        </a:dk2>
        <a:lt2>
          <a:srgbClr val="FFFFFF"/>
        </a:lt2>
        <a:accent1>
          <a:srgbClr val="0099CC"/>
        </a:accent1>
        <a:accent2>
          <a:srgbClr val="993366"/>
        </a:accent2>
        <a:accent3>
          <a:srgbClr val="B2AAB2"/>
        </a:accent3>
        <a:accent4>
          <a:srgbClr val="DADADA"/>
        </a:accent4>
        <a:accent5>
          <a:srgbClr val="AACAE2"/>
        </a:accent5>
        <a:accent6>
          <a:srgbClr val="8A2D5C"/>
        </a:accent6>
        <a:hlink>
          <a:srgbClr val="99CC00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udio 9">
        <a:dk1>
          <a:srgbClr val="565682"/>
        </a:dk1>
        <a:lt1>
          <a:srgbClr val="FFFFFF"/>
        </a:lt1>
        <a:dk2>
          <a:srgbClr val="1E1551"/>
        </a:dk2>
        <a:lt2>
          <a:srgbClr val="CCFFFF"/>
        </a:lt2>
        <a:accent1>
          <a:srgbClr val="33CCCC"/>
        </a:accent1>
        <a:accent2>
          <a:srgbClr val="009999"/>
        </a:accent2>
        <a:accent3>
          <a:srgbClr val="ABAAB3"/>
        </a:accent3>
        <a:accent4>
          <a:srgbClr val="DADADA"/>
        </a:accent4>
        <a:accent5>
          <a:srgbClr val="ADE2E2"/>
        </a:accent5>
        <a:accent6>
          <a:srgbClr val="008A8A"/>
        </a:accent6>
        <a:hlink>
          <a:srgbClr val="FF9900"/>
        </a:hlink>
        <a:folHlink>
          <a:srgbClr val="00598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udio 10">
        <a:dk1>
          <a:srgbClr val="CCCC99"/>
        </a:dk1>
        <a:lt1>
          <a:srgbClr val="FFFFFF"/>
        </a:lt1>
        <a:dk2>
          <a:srgbClr val="2E5D5C"/>
        </a:dk2>
        <a:lt2>
          <a:srgbClr val="FFFFFF"/>
        </a:lt2>
        <a:accent1>
          <a:srgbClr val="0099CC"/>
        </a:accent1>
        <a:accent2>
          <a:srgbClr val="D6E0E0"/>
        </a:accent2>
        <a:accent3>
          <a:srgbClr val="ADB6B5"/>
        </a:accent3>
        <a:accent4>
          <a:srgbClr val="DADADA"/>
        </a:accent4>
        <a:accent5>
          <a:srgbClr val="AACAE2"/>
        </a:accent5>
        <a:accent6>
          <a:srgbClr val="C2CBCB"/>
        </a:accent6>
        <a:hlink>
          <a:srgbClr val="CCCC99"/>
        </a:hlink>
        <a:folHlink>
          <a:srgbClr val="428A8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Studio">
  <a:themeElements>
    <a:clrScheme name="Studio 3">
      <a:dk1>
        <a:srgbClr val="000000"/>
      </a:dk1>
      <a:lt1>
        <a:srgbClr val="FFFFFF"/>
      </a:lt1>
      <a:dk2>
        <a:srgbClr val="CD0505"/>
      </a:dk2>
      <a:lt2>
        <a:srgbClr val="5F5F5F"/>
      </a:lt2>
      <a:accent1>
        <a:srgbClr val="D2D5DE"/>
      </a:accent1>
      <a:accent2>
        <a:srgbClr val="D55757"/>
      </a:accent2>
      <a:accent3>
        <a:srgbClr val="FFFFFF"/>
      </a:accent3>
      <a:accent4>
        <a:srgbClr val="000000"/>
      </a:accent4>
      <a:accent5>
        <a:srgbClr val="E5E7EC"/>
      </a:accent5>
      <a:accent6>
        <a:srgbClr val="C14E4E"/>
      </a:accent6>
      <a:hlink>
        <a:srgbClr val="F42D1E"/>
      </a:hlink>
      <a:folHlink>
        <a:srgbClr val="7C849E"/>
      </a:folHlink>
    </a:clrScheme>
    <a:fontScheme name="Studio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bg2"/>
          </a:buClr>
          <a:buSzPct val="70000"/>
          <a:buFont typeface="Wingdings" pitchFamily="2" charset="2"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>
            <a:schemeClr val="bg2"/>
          </a:buClr>
          <a:buSzPct val="70000"/>
          <a:buFont typeface="Wingdings" pitchFamily="2" charset="2"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tudio 1">
        <a:dk1>
          <a:srgbClr val="000000"/>
        </a:dk1>
        <a:lt1>
          <a:srgbClr val="FFFFFF"/>
        </a:lt1>
        <a:dk2>
          <a:srgbClr val="336666"/>
        </a:dk2>
        <a:lt2>
          <a:srgbClr val="CCCC99"/>
        </a:lt2>
        <a:accent1>
          <a:srgbClr val="97CDCC"/>
        </a:accent1>
        <a:accent2>
          <a:srgbClr val="D6E0E0"/>
        </a:accent2>
        <a:accent3>
          <a:srgbClr val="FFFFFF"/>
        </a:accent3>
        <a:accent4>
          <a:srgbClr val="000000"/>
        </a:accent4>
        <a:accent5>
          <a:srgbClr val="C9E3E2"/>
        </a:accent5>
        <a:accent6>
          <a:srgbClr val="C2CBCB"/>
        </a:accent6>
        <a:hlink>
          <a:srgbClr val="99CC00"/>
        </a:hlink>
        <a:folHlink>
          <a:srgbClr val="3366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2">
        <a:dk1>
          <a:srgbClr val="000000"/>
        </a:dk1>
        <a:lt1>
          <a:srgbClr val="FFFFFF"/>
        </a:lt1>
        <a:dk2>
          <a:srgbClr val="3732A0"/>
        </a:dk2>
        <a:lt2>
          <a:srgbClr val="666699"/>
        </a:lt2>
        <a:accent1>
          <a:srgbClr val="CCCCFF"/>
        </a:accent1>
        <a:accent2>
          <a:srgbClr val="009999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8A8A"/>
        </a:accent6>
        <a:hlink>
          <a:srgbClr val="3366CC"/>
        </a:hlink>
        <a:folHlink>
          <a:srgbClr val="9094B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3">
        <a:dk1>
          <a:srgbClr val="000000"/>
        </a:dk1>
        <a:lt1>
          <a:srgbClr val="FFFFFF"/>
        </a:lt1>
        <a:dk2>
          <a:srgbClr val="CD0505"/>
        </a:dk2>
        <a:lt2>
          <a:srgbClr val="5F5F5F"/>
        </a:lt2>
        <a:accent1>
          <a:srgbClr val="D2D5DE"/>
        </a:accent1>
        <a:accent2>
          <a:srgbClr val="D55757"/>
        </a:accent2>
        <a:accent3>
          <a:srgbClr val="FFFFFF"/>
        </a:accent3>
        <a:accent4>
          <a:srgbClr val="000000"/>
        </a:accent4>
        <a:accent5>
          <a:srgbClr val="E5E7EC"/>
        </a:accent5>
        <a:accent6>
          <a:srgbClr val="C14E4E"/>
        </a:accent6>
        <a:hlink>
          <a:srgbClr val="F42D1E"/>
        </a:hlink>
        <a:folHlink>
          <a:srgbClr val="7C84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4">
        <a:dk1>
          <a:srgbClr val="000000"/>
        </a:dk1>
        <a:lt1>
          <a:srgbClr val="FFFFFF"/>
        </a:lt1>
        <a:dk2>
          <a:srgbClr val="551A07"/>
        </a:dk2>
        <a:lt2>
          <a:srgbClr val="CC3300"/>
        </a:lt2>
        <a:accent1>
          <a:srgbClr val="F4B400"/>
        </a:accent1>
        <a:accent2>
          <a:srgbClr val="993300"/>
        </a:accent2>
        <a:accent3>
          <a:srgbClr val="FFFFFF"/>
        </a:accent3>
        <a:accent4>
          <a:srgbClr val="000000"/>
        </a:accent4>
        <a:accent5>
          <a:srgbClr val="F8D6AA"/>
        </a:accent5>
        <a:accent6>
          <a:srgbClr val="8A2D00"/>
        </a:accent6>
        <a:hlink>
          <a:srgbClr val="FF33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5">
        <a:dk1>
          <a:srgbClr val="000000"/>
        </a:dk1>
        <a:lt1>
          <a:srgbClr val="FFFFFF"/>
        </a:lt1>
        <a:dk2>
          <a:srgbClr val="FF0000"/>
        </a:dk2>
        <a:lt2>
          <a:srgbClr val="FFCC00"/>
        </a:lt2>
        <a:accent1>
          <a:srgbClr val="66CC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008A00"/>
        </a:accent6>
        <a:hlink>
          <a:srgbClr val="FF3300"/>
        </a:hlink>
        <a:folHlink>
          <a:srgbClr val="66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6">
        <a:dk1>
          <a:srgbClr val="666633"/>
        </a:dk1>
        <a:lt1>
          <a:srgbClr val="FFFFFF"/>
        </a:lt1>
        <a:dk2>
          <a:srgbClr val="000000"/>
        </a:dk2>
        <a:lt2>
          <a:srgbClr val="CC3300"/>
        </a:lt2>
        <a:accent1>
          <a:srgbClr val="8080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C0C0AA"/>
        </a:accent5>
        <a:accent6>
          <a:srgbClr val="E78A00"/>
        </a:accent6>
        <a:hlink>
          <a:srgbClr val="CC6600"/>
        </a:hlink>
        <a:folHlink>
          <a:srgbClr val="434B1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io 7">
        <a:dk1>
          <a:srgbClr val="766997"/>
        </a:dk1>
        <a:lt1>
          <a:srgbClr val="FFFFFF"/>
        </a:lt1>
        <a:dk2>
          <a:srgbClr val="530901"/>
        </a:dk2>
        <a:lt2>
          <a:srgbClr val="FFFFFF"/>
        </a:lt2>
        <a:accent1>
          <a:srgbClr val="FF3300"/>
        </a:accent1>
        <a:accent2>
          <a:srgbClr val="CC6600"/>
        </a:accent2>
        <a:accent3>
          <a:srgbClr val="B3AAAA"/>
        </a:accent3>
        <a:accent4>
          <a:srgbClr val="DADADA"/>
        </a:accent4>
        <a:accent5>
          <a:srgbClr val="FFADAA"/>
        </a:accent5>
        <a:accent6>
          <a:srgbClr val="B95C00"/>
        </a:accent6>
        <a:hlink>
          <a:srgbClr val="FF990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io 8">
        <a:dk1>
          <a:srgbClr val="666699"/>
        </a:dk1>
        <a:lt1>
          <a:srgbClr val="FFFFFF"/>
        </a:lt1>
        <a:dk2>
          <a:srgbClr val="4C004C"/>
        </a:dk2>
        <a:lt2>
          <a:srgbClr val="FFFFFF"/>
        </a:lt2>
        <a:accent1>
          <a:srgbClr val="0099CC"/>
        </a:accent1>
        <a:accent2>
          <a:srgbClr val="993366"/>
        </a:accent2>
        <a:accent3>
          <a:srgbClr val="B2AAB2"/>
        </a:accent3>
        <a:accent4>
          <a:srgbClr val="DADADA"/>
        </a:accent4>
        <a:accent5>
          <a:srgbClr val="AACAE2"/>
        </a:accent5>
        <a:accent6>
          <a:srgbClr val="8A2D5C"/>
        </a:accent6>
        <a:hlink>
          <a:srgbClr val="99CC00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io 9">
        <a:dk1>
          <a:srgbClr val="565682"/>
        </a:dk1>
        <a:lt1>
          <a:srgbClr val="FFFFFF"/>
        </a:lt1>
        <a:dk2>
          <a:srgbClr val="1E1551"/>
        </a:dk2>
        <a:lt2>
          <a:srgbClr val="CCFFFF"/>
        </a:lt2>
        <a:accent1>
          <a:srgbClr val="33CCCC"/>
        </a:accent1>
        <a:accent2>
          <a:srgbClr val="009999"/>
        </a:accent2>
        <a:accent3>
          <a:srgbClr val="ABAAB3"/>
        </a:accent3>
        <a:accent4>
          <a:srgbClr val="DADADA"/>
        </a:accent4>
        <a:accent5>
          <a:srgbClr val="ADE2E2"/>
        </a:accent5>
        <a:accent6>
          <a:srgbClr val="008A8A"/>
        </a:accent6>
        <a:hlink>
          <a:srgbClr val="FF9900"/>
        </a:hlink>
        <a:folHlink>
          <a:srgbClr val="00598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io 10">
        <a:dk1>
          <a:srgbClr val="CCCC99"/>
        </a:dk1>
        <a:lt1>
          <a:srgbClr val="FFFFFF"/>
        </a:lt1>
        <a:dk2>
          <a:srgbClr val="2E5D5C"/>
        </a:dk2>
        <a:lt2>
          <a:srgbClr val="FFFFFF"/>
        </a:lt2>
        <a:accent1>
          <a:srgbClr val="0099CC"/>
        </a:accent1>
        <a:accent2>
          <a:srgbClr val="D6E0E0"/>
        </a:accent2>
        <a:accent3>
          <a:srgbClr val="ADB6B5"/>
        </a:accent3>
        <a:accent4>
          <a:srgbClr val="DADADA"/>
        </a:accent4>
        <a:accent5>
          <a:srgbClr val="AACAE2"/>
        </a:accent5>
        <a:accent6>
          <a:srgbClr val="C2CBCB"/>
        </a:accent6>
        <a:hlink>
          <a:srgbClr val="CCCC99"/>
        </a:hlink>
        <a:folHlink>
          <a:srgbClr val="428A8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1_Studio 3">
    <a:dk1>
      <a:srgbClr val="000000"/>
    </a:dk1>
    <a:lt1>
      <a:srgbClr val="FFFFFF"/>
    </a:lt1>
    <a:dk2>
      <a:srgbClr val="CD0505"/>
    </a:dk2>
    <a:lt2>
      <a:srgbClr val="5F5F5F"/>
    </a:lt2>
    <a:accent1>
      <a:srgbClr val="D2D5DE"/>
    </a:accent1>
    <a:accent2>
      <a:srgbClr val="D55757"/>
    </a:accent2>
    <a:accent3>
      <a:srgbClr val="FFFFFF"/>
    </a:accent3>
    <a:accent4>
      <a:srgbClr val="000000"/>
    </a:accent4>
    <a:accent5>
      <a:srgbClr val="E5E7EC"/>
    </a:accent5>
    <a:accent6>
      <a:srgbClr val="C14E4E"/>
    </a:accent6>
    <a:hlink>
      <a:srgbClr val="F42D1E"/>
    </a:hlink>
    <a:folHlink>
      <a:srgbClr val="7C849E"/>
    </a:folHlink>
  </a:clrScheme>
</a:themeOverride>
</file>

<file path=ppt/theme/themeOverride2.xml><?xml version="1.0" encoding="utf-8"?>
<a:themeOverride xmlns:a="http://schemas.openxmlformats.org/drawingml/2006/main">
  <a:clrScheme name="1_Studio 3">
    <a:dk1>
      <a:srgbClr val="000000"/>
    </a:dk1>
    <a:lt1>
      <a:srgbClr val="FFFFFF"/>
    </a:lt1>
    <a:dk2>
      <a:srgbClr val="CD0505"/>
    </a:dk2>
    <a:lt2>
      <a:srgbClr val="5F5F5F"/>
    </a:lt2>
    <a:accent1>
      <a:srgbClr val="D2D5DE"/>
    </a:accent1>
    <a:accent2>
      <a:srgbClr val="D55757"/>
    </a:accent2>
    <a:accent3>
      <a:srgbClr val="FFFFFF"/>
    </a:accent3>
    <a:accent4>
      <a:srgbClr val="000000"/>
    </a:accent4>
    <a:accent5>
      <a:srgbClr val="E5E7EC"/>
    </a:accent5>
    <a:accent6>
      <a:srgbClr val="C14E4E"/>
    </a:accent6>
    <a:hlink>
      <a:srgbClr val="F42D1E"/>
    </a:hlink>
    <a:folHlink>
      <a:srgbClr val="7C849E"/>
    </a:folHlink>
  </a:clrScheme>
</a:themeOverride>
</file>

<file path=ppt/theme/themeOverride3.xml><?xml version="1.0" encoding="utf-8"?>
<a:themeOverride xmlns:a="http://schemas.openxmlformats.org/drawingml/2006/main">
  <a:clrScheme name="1_Studio 3">
    <a:dk1>
      <a:srgbClr val="000000"/>
    </a:dk1>
    <a:lt1>
      <a:srgbClr val="FFFFFF"/>
    </a:lt1>
    <a:dk2>
      <a:srgbClr val="CD0505"/>
    </a:dk2>
    <a:lt2>
      <a:srgbClr val="5F5F5F"/>
    </a:lt2>
    <a:accent1>
      <a:srgbClr val="D2D5DE"/>
    </a:accent1>
    <a:accent2>
      <a:srgbClr val="D55757"/>
    </a:accent2>
    <a:accent3>
      <a:srgbClr val="FFFFFF"/>
    </a:accent3>
    <a:accent4>
      <a:srgbClr val="000000"/>
    </a:accent4>
    <a:accent5>
      <a:srgbClr val="E5E7EC"/>
    </a:accent5>
    <a:accent6>
      <a:srgbClr val="C14E4E"/>
    </a:accent6>
    <a:hlink>
      <a:srgbClr val="F42D1E"/>
    </a:hlink>
    <a:folHlink>
      <a:srgbClr val="7C849E"/>
    </a:folHlink>
  </a:clrScheme>
</a:themeOverride>
</file>

<file path=ppt/theme/themeOverride4.xml><?xml version="1.0" encoding="utf-8"?>
<a:themeOverride xmlns:a="http://schemas.openxmlformats.org/drawingml/2006/main">
  <a:clrScheme name="1_Studio 3">
    <a:dk1>
      <a:srgbClr val="000000"/>
    </a:dk1>
    <a:lt1>
      <a:srgbClr val="FFFFFF"/>
    </a:lt1>
    <a:dk2>
      <a:srgbClr val="CD0505"/>
    </a:dk2>
    <a:lt2>
      <a:srgbClr val="5F5F5F"/>
    </a:lt2>
    <a:accent1>
      <a:srgbClr val="D2D5DE"/>
    </a:accent1>
    <a:accent2>
      <a:srgbClr val="D55757"/>
    </a:accent2>
    <a:accent3>
      <a:srgbClr val="FFFFFF"/>
    </a:accent3>
    <a:accent4>
      <a:srgbClr val="000000"/>
    </a:accent4>
    <a:accent5>
      <a:srgbClr val="E5E7EC"/>
    </a:accent5>
    <a:accent6>
      <a:srgbClr val="C14E4E"/>
    </a:accent6>
    <a:hlink>
      <a:srgbClr val="F42D1E"/>
    </a:hlink>
    <a:folHlink>
      <a:srgbClr val="7C849E"/>
    </a:folHlink>
  </a:clrScheme>
</a:themeOverride>
</file>

<file path=ppt/theme/themeOverride5.xml><?xml version="1.0" encoding="utf-8"?>
<a:themeOverride xmlns:a="http://schemas.openxmlformats.org/drawingml/2006/main">
  <a:clrScheme name="1_Studio 3">
    <a:dk1>
      <a:srgbClr val="000000"/>
    </a:dk1>
    <a:lt1>
      <a:srgbClr val="FFFFFF"/>
    </a:lt1>
    <a:dk2>
      <a:srgbClr val="CD0505"/>
    </a:dk2>
    <a:lt2>
      <a:srgbClr val="5F5F5F"/>
    </a:lt2>
    <a:accent1>
      <a:srgbClr val="D2D5DE"/>
    </a:accent1>
    <a:accent2>
      <a:srgbClr val="D55757"/>
    </a:accent2>
    <a:accent3>
      <a:srgbClr val="FFFFFF"/>
    </a:accent3>
    <a:accent4>
      <a:srgbClr val="000000"/>
    </a:accent4>
    <a:accent5>
      <a:srgbClr val="E5E7EC"/>
    </a:accent5>
    <a:accent6>
      <a:srgbClr val="C14E4E"/>
    </a:accent6>
    <a:hlink>
      <a:srgbClr val="F42D1E"/>
    </a:hlink>
    <a:folHlink>
      <a:srgbClr val="7C849E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Globe</Template>
  <TotalTime>8941</TotalTime>
  <Words>2780</Words>
  <Application>Microsoft Office PowerPoint</Application>
  <PresentationFormat>Předvádění na obrazovce (4:3)</PresentationFormat>
  <Paragraphs>1187</Paragraphs>
  <Slides>126</Slides>
  <Notes>55</Notes>
  <HiddenSlides>0</HiddenSlides>
  <MMClips>0</MMClips>
  <ScaleCrop>false</ScaleCrop>
  <HeadingPairs>
    <vt:vector size="4" baseType="variant">
      <vt:variant>
        <vt:lpstr>Motiv</vt:lpstr>
      </vt:variant>
      <vt:variant>
        <vt:i4>8</vt:i4>
      </vt:variant>
      <vt:variant>
        <vt:lpstr>Nadpisy snímků</vt:lpstr>
      </vt:variant>
      <vt:variant>
        <vt:i4>126</vt:i4>
      </vt:variant>
    </vt:vector>
  </HeadingPairs>
  <TitlesOfParts>
    <vt:vector size="134" baseType="lpstr">
      <vt:lpstr>Studio</vt:lpstr>
      <vt:lpstr>1_Studio</vt:lpstr>
      <vt:lpstr>3_Studio</vt:lpstr>
      <vt:lpstr>Výchozí návrh</vt:lpstr>
      <vt:lpstr>1_Výchozí návrh</vt:lpstr>
      <vt:lpstr>2_Výchozí návrh</vt:lpstr>
      <vt:lpstr>3_Výchozí návrh</vt:lpstr>
      <vt:lpstr>4_Výchozí návrh</vt:lpstr>
      <vt:lpstr>       SOCIÁLNÍ LÉKAŘSTVÍ A VEŘEJNÉ ZDRAVOTNICTVÍ   Jaro 2015               Mgr. Pavlína Kaňová, Ph.D.           e-mail: pkanova@med.muni.cz</vt:lpstr>
      <vt:lpstr>Semestrální práce - powerpointová prezentace </vt:lpstr>
      <vt:lpstr>Zkouška </vt:lpstr>
      <vt:lpstr>STUDIJNÍ MATERIÁLY   </vt:lpstr>
      <vt:lpstr>OSNOVA 1. PŘEDNÁŠKY</vt:lpstr>
      <vt:lpstr>Sociální lékařství</vt:lpstr>
      <vt:lpstr>Prezentace aplikace PowerPoint</vt:lpstr>
      <vt:lpstr>Prezentace aplikace PowerPoint</vt:lpstr>
      <vt:lpstr>INDIVIDUÁLNÍ HODNOTA ZDRAVÍ</vt:lpstr>
      <vt:lpstr>SOCIÁLNÍ HODNOTA ZDRAVÍ</vt:lpstr>
      <vt:lpstr>EKONOMICKÝ VÝZNAM ZDRAVÍ</vt:lpstr>
      <vt:lpstr>POLITICKÝ VÝZNAM ZDRAVÍ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</vt:lpstr>
      <vt:lpstr>JAKÉ JE ZDRAVÍ LIDÍ? </vt:lpstr>
      <vt:lpstr>Prezentace aplikace PowerPoint</vt:lpstr>
      <vt:lpstr>PROČ JE ZDRAVÍ LIDÍ TAKOVÉ? </vt:lpstr>
      <vt:lpstr>Prezentace aplikace PowerPoint</vt:lpstr>
      <vt:lpstr>CO SPOLEČNĚ UDĚLÁME  PRO ZLEPŠENÍ ZDRAVÍ LIDÍ? </vt:lpstr>
      <vt:lpstr>SYSTÉM PÉČE O ZDRAVÍ</vt:lpstr>
      <vt:lpstr>ZDRAVOTNICTVÍ</vt:lpstr>
      <vt:lpstr>Prezentace aplikace PowerPoint</vt:lpstr>
      <vt:lpstr>Prezentace aplikace PowerPoint</vt:lpstr>
      <vt:lpstr>Prezentace aplikace PowerPoint</vt:lpstr>
      <vt:lpstr>       </vt:lpstr>
      <vt:lpstr>HODNOCENÍ ZDRAVOTNÍ SITUACE</vt:lpstr>
      <vt:lpstr>Zdravotní situace v ČR</vt:lpstr>
      <vt:lpstr>ZDRAVOTNÍ STAV OBYVATELSTVA  (ZDRAVÍ LIDÍ) </vt:lpstr>
      <vt:lpstr>B. ŽIVOTNÍ ZPŮSOB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C. ŽIVOTNÍ PROSTŘEDÍ</vt:lpstr>
      <vt:lpstr>D. SYSTÉM ZDRAVOTNICTVÍ</vt:lpstr>
      <vt:lpstr>Prezentace aplikace PowerPoint</vt:lpstr>
      <vt:lpstr>Prezentace aplikace PowerPoint</vt:lpstr>
      <vt:lpstr>       </vt:lpstr>
      <vt:lpstr>OKRUHY </vt:lpstr>
      <vt:lpstr>Rutinní zdravotnická statistika </vt:lpstr>
      <vt:lpstr>Hodnocení zdravotního stavu populace</vt:lpstr>
      <vt:lpstr>Rutinní statistiky</vt:lpstr>
      <vt:lpstr>Absolutní a relativní ukazatele     </vt:lpstr>
      <vt:lpstr>Absolutní ukazatele     </vt:lpstr>
      <vt:lpstr>relativní ukazatele     </vt:lpstr>
      <vt:lpstr>Rutinní zdravotnická statistika</vt:lpstr>
      <vt:lpstr>ÚZIS a NZIS  </vt:lpstr>
      <vt:lpstr> NZIS: Registry a informační systémy</vt:lpstr>
      <vt:lpstr>Publikace údajů ze  zdravotnické statistiky</vt:lpstr>
      <vt:lpstr>Dílčí Statistiky využívané ke studiu zdravotního stavu populace</vt:lpstr>
      <vt:lpstr>Ukazatele pro hodnocení    zdravotního stavu</vt:lpstr>
      <vt:lpstr>Ukazatele pro hodnocení    zdravotního stavu</vt:lpstr>
      <vt:lpstr>Ukazatele demografické statistiky</vt:lpstr>
      <vt:lpstr>Ukazatele demografické statistiky</vt:lpstr>
      <vt:lpstr>Ukazatele demografické statistiky</vt:lpstr>
      <vt:lpstr>Ukazatele zdravotního stavu</vt:lpstr>
      <vt:lpstr>Ukazatele zdravotního stavu</vt:lpstr>
      <vt:lpstr>Mezinárodní klasifikace nemocí</vt:lpstr>
      <vt:lpstr>Prezentace aplikace PowerPoint</vt:lpstr>
      <vt:lpstr>Prezentace aplikace PowerPoint</vt:lpstr>
      <vt:lpstr>Ukazatele zdravotního stavu    založené na evidenci nemocí</vt:lpstr>
      <vt:lpstr>Statistika nemocnosti</vt:lpstr>
      <vt:lpstr>Fenomén ledovce</vt:lpstr>
      <vt:lpstr>Statistika nemocnosti</vt:lpstr>
      <vt:lpstr>Ukazatele zdravotního stavu</vt:lpstr>
      <vt:lpstr>Statistika zemřelých</vt:lpstr>
      <vt:lpstr>Statistika zemřelých</vt:lpstr>
      <vt:lpstr>Ukazatele zdravotního stavu    založené na evidenci úmrtí</vt:lpstr>
      <vt:lpstr>1. Hrubá míra úmrtnosti </vt:lpstr>
      <vt:lpstr>2. Standardizovaná úmrtnost </vt:lpstr>
      <vt:lpstr>3. Specifická úmrtnost </vt:lpstr>
      <vt:lpstr>4. Kojenecká úmrtnost </vt:lpstr>
      <vt:lpstr>5. Střední délka života ex </vt:lpstr>
      <vt:lpstr>6. Smrtnost </vt:lpstr>
      <vt:lpstr>statistika příčin smrti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Spotřeba alkoholu na osobu  starší 15 let v litrech čistého lihu pramen: databáze Světové zdravotnické organizace (2) </vt:lpstr>
      <vt:lpstr>Počet prodaných cigaret na 1 obyvatele za rok v České republice a ve Švédsku, pramen: databáze Světové zdravotnické organizace a ČSÚ </vt:lpstr>
      <vt:lpstr>Průměrné množství ovoce a zeleniny  na osobu a rok (kg)ve Švédsku a České republice pramen: databáze Světové zdravotnické organizace </vt:lpstr>
      <vt:lpstr>Prezentace aplikace PowerPoint</vt:lpstr>
      <vt:lpstr>Prezentace aplikace PowerPoint</vt:lpstr>
      <vt:lpstr>HEALTH EXPECTANCY: HEALTHY LIFE YEARS (HLY) 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SOCIÁLNÍ LÉKAŘSTVÍ</dc:title>
  <dc:creator>Pavlína Kaňová</dc:creator>
  <cp:lastModifiedBy>Pavlína Kaňová</cp:lastModifiedBy>
  <cp:revision>362</cp:revision>
  <cp:lastPrinted>2013-09-13T06:34:40Z</cp:lastPrinted>
  <dcterms:created xsi:type="dcterms:W3CDTF">2006-09-15T11:01:48Z</dcterms:created>
  <dcterms:modified xsi:type="dcterms:W3CDTF">2015-02-16T09:52:15Z</dcterms:modified>
</cp:coreProperties>
</file>