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94" r:id="rId2"/>
    <p:sldId id="291" r:id="rId3"/>
    <p:sldId id="258" r:id="rId4"/>
    <p:sldId id="305" r:id="rId5"/>
    <p:sldId id="257" r:id="rId6"/>
    <p:sldId id="306" r:id="rId7"/>
    <p:sldId id="260" r:id="rId8"/>
    <p:sldId id="262" r:id="rId9"/>
    <p:sldId id="264" r:id="rId10"/>
    <p:sldId id="265" r:id="rId11"/>
    <p:sldId id="266" r:id="rId12"/>
    <p:sldId id="267" r:id="rId13"/>
    <p:sldId id="268" r:id="rId14"/>
    <p:sldId id="318" r:id="rId15"/>
    <p:sldId id="321" r:id="rId16"/>
    <p:sldId id="309" r:id="rId17"/>
    <p:sldId id="269" r:id="rId18"/>
    <p:sldId id="271" r:id="rId19"/>
    <p:sldId id="295" r:id="rId20"/>
    <p:sldId id="272" r:id="rId21"/>
    <p:sldId id="287" r:id="rId22"/>
    <p:sldId id="288" r:id="rId23"/>
    <p:sldId id="322" r:id="rId24"/>
    <p:sldId id="323" r:id="rId25"/>
    <p:sldId id="324" r:id="rId26"/>
    <p:sldId id="325" r:id="rId27"/>
    <p:sldId id="326" r:id="rId28"/>
    <p:sldId id="327" r:id="rId29"/>
    <p:sldId id="328" r:id="rId30"/>
    <p:sldId id="329" r:id="rId31"/>
    <p:sldId id="330" r:id="rId32"/>
    <p:sldId id="319" r:id="rId33"/>
  </p:sldIdLst>
  <p:sldSz cx="9144000" cy="6858000" type="screen4x3"/>
  <p:notesSz cx="6735763" cy="98694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00CC"/>
    <a:srgbClr val="FFFF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23" autoAdjust="0"/>
    <p:restoredTop sz="94660"/>
  </p:normalViewPr>
  <p:slideViewPr>
    <p:cSldViewPr>
      <p:cViewPr varScale="1">
        <p:scale>
          <a:sx n="85" d="100"/>
          <a:sy n="85" d="100"/>
        </p:scale>
        <p:origin x="124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474"/>
          </a:xfrm>
          <a:prstGeom prst="rect">
            <a:avLst/>
          </a:prstGeom>
        </p:spPr>
        <p:txBody>
          <a:bodyPr vert="horz" lIns="90782" tIns="45391" rIns="90782" bIns="45391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0" cy="493474"/>
          </a:xfrm>
          <a:prstGeom prst="rect">
            <a:avLst/>
          </a:prstGeom>
        </p:spPr>
        <p:txBody>
          <a:bodyPr vert="horz" lIns="90782" tIns="45391" rIns="90782" bIns="45391" rtlCol="0"/>
          <a:lstStyle>
            <a:lvl1pPr algn="r">
              <a:defRPr sz="1200"/>
            </a:lvl1pPr>
          </a:lstStyle>
          <a:p>
            <a:fld id="{4656D0D4-D27D-41E7-AF2C-283E35F22CE7}" type="datetimeFigureOut">
              <a:rPr lang="cs-CZ" smtClean="0"/>
              <a:pPr/>
              <a:t>31.3.2015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374301"/>
            <a:ext cx="2918830" cy="493474"/>
          </a:xfrm>
          <a:prstGeom prst="rect">
            <a:avLst/>
          </a:prstGeom>
        </p:spPr>
        <p:txBody>
          <a:bodyPr vert="horz" lIns="90782" tIns="45391" rIns="90782" bIns="45391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5" y="9374301"/>
            <a:ext cx="2918830" cy="493474"/>
          </a:xfrm>
          <a:prstGeom prst="rect">
            <a:avLst/>
          </a:prstGeom>
        </p:spPr>
        <p:txBody>
          <a:bodyPr vert="horz" lIns="90782" tIns="45391" rIns="90782" bIns="45391" rtlCol="0" anchor="b"/>
          <a:lstStyle>
            <a:lvl1pPr algn="r">
              <a:defRPr sz="1200"/>
            </a:lvl1pPr>
          </a:lstStyle>
          <a:p>
            <a:fld id="{91D7FBB3-CF2C-4B35-9BA6-8361AE45579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14440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9312" cy="494027"/>
          </a:xfrm>
          <a:prstGeom prst="rect">
            <a:avLst/>
          </a:prstGeom>
        </p:spPr>
        <p:txBody>
          <a:bodyPr vert="horz" lIns="90782" tIns="45391" rIns="90782" bIns="45391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4847" y="0"/>
            <a:ext cx="2919311" cy="494027"/>
          </a:xfrm>
          <a:prstGeom prst="rect">
            <a:avLst/>
          </a:prstGeom>
        </p:spPr>
        <p:txBody>
          <a:bodyPr vert="horz" lIns="90782" tIns="45391" rIns="90782" bIns="45391" rtlCol="0"/>
          <a:lstStyle>
            <a:lvl1pPr algn="r">
              <a:defRPr sz="1200"/>
            </a:lvl1pPr>
          </a:lstStyle>
          <a:p>
            <a:fld id="{54D7CF2F-28AC-420D-A956-B970BAB7B8B7}" type="datetimeFigureOut">
              <a:rPr lang="cs-CZ" smtClean="0"/>
              <a:pPr/>
              <a:t>31.3.2015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82" tIns="45391" rIns="90782" bIns="45391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4058" y="4687732"/>
            <a:ext cx="5387647" cy="4441506"/>
          </a:xfrm>
          <a:prstGeom prst="rect">
            <a:avLst/>
          </a:prstGeom>
        </p:spPr>
        <p:txBody>
          <a:bodyPr vert="horz" lIns="90782" tIns="45391" rIns="90782" bIns="45391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2" y="9373884"/>
            <a:ext cx="2919312" cy="494026"/>
          </a:xfrm>
          <a:prstGeom prst="rect">
            <a:avLst/>
          </a:prstGeom>
        </p:spPr>
        <p:txBody>
          <a:bodyPr vert="horz" lIns="90782" tIns="45391" rIns="90782" bIns="45391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4847" y="9373884"/>
            <a:ext cx="2919311" cy="494026"/>
          </a:xfrm>
          <a:prstGeom prst="rect">
            <a:avLst/>
          </a:prstGeom>
        </p:spPr>
        <p:txBody>
          <a:bodyPr vert="horz" lIns="90782" tIns="45391" rIns="90782" bIns="45391" rtlCol="0" anchor="b"/>
          <a:lstStyle>
            <a:lvl1pPr algn="r">
              <a:defRPr sz="1200"/>
            </a:lvl1pPr>
          </a:lstStyle>
          <a:p>
            <a:fld id="{15D9DC19-E2DA-4985-86E9-E5710C40C351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4114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dirty="0" smtClean="0"/>
          </a:p>
        </p:txBody>
      </p:sp>
      <p:sp>
        <p:nvSpPr>
          <p:cNvPr id="8192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37601" indent="-28369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34770" indent="-226954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88679" indent="-226954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42587" indent="-226954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96495" indent="-226954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6pPr>
            <a:lvl7pPr marL="2950403" indent="-226954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7pPr>
            <a:lvl8pPr marL="3404311" indent="-226954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8pPr>
            <a:lvl9pPr marL="3858219" indent="-226954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A7C2E90-4129-4C34-A201-83899E66E18D}" type="slidenum">
              <a:rPr lang="cs-CZ" smtClean="0"/>
              <a:pPr eaLnBrk="1" hangingPunct="1"/>
              <a:t>1</a:t>
            </a:fld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44529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18DD-CE6A-4B4A-8514-FBC231F951F5}" type="datetimeFigureOut">
              <a:rPr lang="cs-CZ" smtClean="0"/>
              <a:pPr/>
              <a:t>31.3.2015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3F7E-EF9F-40A7-B541-17F615DCF5A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7167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18DD-CE6A-4B4A-8514-FBC231F951F5}" type="datetimeFigureOut">
              <a:rPr lang="cs-CZ" smtClean="0"/>
              <a:pPr/>
              <a:t>31.3.2015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3F7E-EF9F-40A7-B541-17F615DCF5A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8037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18DD-CE6A-4B4A-8514-FBC231F951F5}" type="datetimeFigureOut">
              <a:rPr lang="cs-CZ" smtClean="0"/>
              <a:pPr/>
              <a:t>31.3.2015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3F7E-EF9F-40A7-B541-17F615DCF5A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70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18DD-CE6A-4B4A-8514-FBC231F951F5}" type="datetimeFigureOut">
              <a:rPr lang="cs-CZ" smtClean="0"/>
              <a:pPr/>
              <a:t>31.3.2015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3F7E-EF9F-40A7-B541-17F615DCF5A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4600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18DD-CE6A-4B4A-8514-FBC231F951F5}" type="datetimeFigureOut">
              <a:rPr lang="cs-CZ" smtClean="0"/>
              <a:pPr/>
              <a:t>31.3.2015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3F7E-EF9F-40A7-B541-17F615DCF5A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8035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18DD-CE6A-4B4A-8514-FBC231F951F5}" type="datetimeFigureOut">
              <a:rPr lang="cs-CZ" smtClean="0"/>
              <a:pPr/>
              <a:t>31.3.2015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3F7E-EF9F-40A7-B541-17F615DCF5A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036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18DD-CE6A-4B4A-8514-FBC231F951F5}" type="datetimeFigureOut">
              <a:rPr lang="cs-CZ" smtClean="0"/>
              <a:pPr/>
              <a:t>31.3.2015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3F7E-EF9F-40A7-B541-17F615DCF5A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7718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18DD-CE6A-4B4A-8514-FBC231F951F5}" type="datetimeFigureOut">
              <a:rPr lang="cs-CZ" smtClean="0"/>
              <a:pPr/>
              <a:t>31.3.2015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3F7E-EF9F-40A7-B541-17F615DCF5A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5868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18DD-CE6A-4B4A-8514-FBC231F951F5}" type="datetimeFigureOut">
              <a:rPr lang="cs-CZ" smtClean="0"/>
              <a:pPr/>
              <a:t>31.3.2015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3F7E-EF9F-40A7-B541-17F615DCF5A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473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18DD-CE6A-4B4A-8514-FBC231F951F5}" type="datetimeFigureOut">
              <a:rPr lang="cs-CZ" smtClean="0"/>
              <a:pPr/>
              <a:t>31.3.2015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3F7E-EF9F-40A7-B541-17F615DCF5A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8657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818DD-CE6A-4B4A-8514-FBC231F951F5}" type="datetimeFigureOut">
              <a:rPr lang="cs-CZ" smtClean="0"/>
              <a:pPr/>
              <a:t>31.3.2015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23F7E-EF9F-40A7-B541-17F615DCF5A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745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>
            <a:alpha val="2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818DD-CE6A-4B4A-8514-FBC231F951F5}" type="datetimeFigureOut">
              <a:rPr lang="cs-CZ" smtClean="0"/>
              <a:pPr/>
              <a:t>31.3.2015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23F7E-EF9F-40A7-B541-17F615DCF5A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5254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7" Type="http://schemas.openxmlformats.org/officeDocument/2006/relationships/package" Target="../embeddings/Dokument_aplikace_Microsoft_Word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4" Type="http://schemas.openxmlformats.org/officeDocument/2006/relationships/package" Target="../embeddings/Dokument_aplikace_Microsoft_Word1.docx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765175"/>
            <a:ext cx="7696200" cy="80645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rgbClr val="0000CC"/>
                </a:solidFill>
              </a:rPr>
              <a:t/>
            </a:r>
            <a:br>
              <a:rPr lang="cs-CZ" dirty="0" smtClean="0">
                <a:solidFill>
                  <a:srgbClr val="0000CC"/>
                </a:solidFill>
              </a:rPr>
            </a:br>
            <a:r>
              <a:rPr lang="cs-CZ" sz="3600" dirty="0" smtClean="0">
                <a:latin typeface="Arial Black" pitchFamily="34" charset="0"/>
              </a:rPr>
              <a:t>6. PŘEDNÁŠKA</a:t>
            </a:r>
            <a:r>
              <a:rPr lang="cs-CZ" cap="all" dirty="0">
                <a:solidFill>
                  <a:srgbClr val="0000CC"/>
                </a:solidFill>
              </a:rPr>
              <a:t/>
            </a:r>
            <a:br>
              <a:rPr lang="cs-CZ" cap="all" dirty="0">
                <a:solidFill>
                  <a:srgbClr val="0000CC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/>
            </a:r>
            <a:br>
              <a:rPr lang="cs-CZ" dirty="0">
                <a:solidFill>
                  <a:schemeClr val="tx1"/>
                </a:solidFill>
              </a:rPr>
            </a:br>
            <a:endParaRPr lang="cs-CZ" cap="all" dirty="0" smtClean="0">
              <a:solidFill>
                <a:srgbClr val="0000CC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2636912"/>
            <a:ext cx="8712968" cy="2088232"/>
          </a:xfrm>
          <a:ln w="76200">
            <a:noFill/>
          </a:ln>
        </p:spPr>
        <p:txBody>
          <a:bodyPr>
            <a:normAutofit fontScale="25000" lnSpcReduction="20000"/>
          </a:bodyPr>
          <a:lstStyle/>
          <a:p>
            <a:pPr>
              <a:buClr>
                <a:srgbClr val="0000FF"/>
              </a:buClr>
              <a:buSzPct val="100000"/>
              <a:defRPr/>
            </a:pPr>
            <a:endParaRPr lang="cs-CZ" sz="4800" b="1" cap="all" dirty="0" smtClean="0">
              <a:solidFill>
                <a:srgbClr val="0000CC"/>
              </a:solidFill>
              <a:latin typeface="Arial Black" pitchFamily="34" charset="0"/>
            </a:endParaRPr>
          </a:p>
          <a:p>
            <a:pPr>
              <a:buClr>
                <a:srgbClr val="0000CC"/>
              </a:buClr>
              <a:buSzPct val="100000"/>
              <a:defRPr/>
            </a:pPr>
            <a:endParaRPr lang="cs-CZ" sz="4800" b="1" cap="all" dirty="0" smtClean="0">
              <a:solidFill>
                <a:srgbClr val="0000CC"/>
              </a:solidFill>
              <a:latin typeface="Arial Black" pitchFamily="34" charset="0"/>
            </a:endParaRPr>
          </a:p>
          <a:p>
            <a:pPr>
              <a:buClr>
                <a:srgbClr val="0000CC"/>
              </a:buClr>
              <a:buSzPct val="100000"/>
              <a:defRPr/>
            </a:pPr>
            <a:r>
              <a:rPr lang="cs-CZ" sz="13600" b="1" cap="all" dirty="0" smtClean="0">
                <a:solidFill>
                  <a:srgbClr val="0000CC"/>
                </a:solidFill>
                <a:latin typeface="Arial Black" pitchFamily="34" charset="0"/>
              </a:rPr>
              <a:t>Diagnostické (screeningové) </a:t>
            </a:r>
            <a:r>
              <a:rPr lang="cs-CZ" sz="13600" b="1" cap="all" dirty="0">
                <a:solidFill>
                  <a:srgbClr val="0000CC"/>
                </a:solidFill>
                <a:latin typeface="Arial Black" pitchFamily="34" charset="0"/>
              </a:rPr>
              <a:t>testy v epidemiologii</a:t>
            </a:r>
          </a:p>
          <a:p>
            <a:pPr>
              <a:buClr>
                <a:srgbClr val="0000CC"/>
              </a:buClr>
              <a:buSzPct val="100000"/>
              <a:defRPr/>
            </a:pPr>
            <a:endParaRPr lang="cs-CZ" sz="13600" b="1" cap="all" dirty="0" smtClean="0">
              <a:solidFill>
                <a:srgbClr val="0000CC"/>
              </a:solidFill>
              <a:latin typeface="Arial Black" pitchFamily="34" charset="0"/>
            </a:endParaRPr>
          </a:p>
          <a:p>
            <a:pPr>
              <a:buClr>
                <a:srgbClr val="0000CC"/>
              </a:buClr>
              <a:buSzPct val="100000"/>
              <a:defRPr/>
            </a:pPr>
            <a:r>
              <a:rPr lang="cs-CZ" sz="13600" b="1" cap="all" dirty="0" err="1" smtClean="0">
                <a:solidFill>
                  <a:srgbClr val="0000CC"/>
                </a:solidFill>
                <a:latin typeface="Arial Black" pitchFamily="34" charset="0"/>
              </a:rPr>
              <a:t>Screening</a:t>
            </a:r>
            <a:endParaRPr lang="cs-CZ" sz="13600" b="1" cap="all" dirty="0">
              <a:solidFill>
                <a:srgbClr val="0000CC"/>
              </a:solidFill>
              <a:latin typeface="Arial Black" pitchFamily="34" charset="0"/>
            </a:endParaRPr>
          </a:p>
          <a:p>
            <a:pPr marL="0" indent="0">
              <a:buClr>
                <a:srgbClr val="0000FF"/>
              </a:buClr>
              <a:buSzPct val="100000"/>
              <a:buNone/>
              <a:defRPr/>
            </a:pPr>
            <a:endParaRPr lang="cs-CZ" sz="14400" dirty="0" smtClean="0">
              <a:solidFill>
                <a:srgbClr val="0000CC"/>
              </a:solidFill>
            </a:endParaRPr>
          </a:p>
          <a:p>
            <a:pPr marL="0" indent="0" eaLnBrk="1" hangingPunct="1">
              <a:buClr>
                <a:srgbClr val="FF0000"/>
              </a:buClr>
              <a:buSzPct val="100000"/>
              <a:buNone/>
              <a:defRPr/>
            </a:pPr>
            <a:endParaRPr lang="cs-CZ" sz="1600" dirty="0">
              <a:solidFill>
                <a:srgbClr val="0000FF"/>
              </a:solidFill>
            </a:endParaRPr>
          </a:p>
          <a:p>
            <a:pPr marL="0" indent="0" eaLnBrk="1" hangingPunct="1">
              <a:buClr>
                <a:srgbClr val="FF0000"/>
              </a:buClr>
              <a:buSzPct val="100000"/>
              <a:buFont typeface="Wingdings" pitchFamily="2" charset="2"/>
              <a:buNone/>
              <a:defRPr/>
            </a:pPr>
            <a:endParaRPr lang="cs-CZ" sz="1600" dirty="0">
              <a:solidFill>
                <a:srgbClr val="0000FF"/>
              </a:solidFill>
            </a:endParaRPr>
          </a:p>
        </p:txBody>
      </p:sp>
      <p:sp>
        <p:nvSpPr>
          <p:cNvPr id="2" name="Obdélník 1"/>
          <p:cNvSpPr/>
          <p:nvPr/>
        </p:nvSpPr>
        <p:spPr bwMode="auto">
          <a:xfrm>
            <a:off x="2915816" y="1196752"/>
            <a:ext cx="72008" cy="4571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2498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rgbClr val="0000CC"/>
                </a:solidFill>
                <a:latin typeface="Arial Black" pitchFamily="34" charset="0"/>
              </a:rPr>
              <a:t>Vlastnosti diagnostických testů</a:t>
            </a:r>
            <a:endParaRPr lang="cs-CZ" sz="32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1125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Validita (správnost testu)</a:t>
            </a:r>
          </a:p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Validní test  -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měří skutečně to, co chceme měřit</a:t>
            </a:r>
            <a:endParaRPr lang="cs-CZ" sz="2200" b="1" dirty="0" smtClean="0">
              <a:solidFill>
                <a:srgbClr val="FF0000"/>
              </a:solidFill>
              <a:latin typeface="Arial Black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2200" b="1" dirty="0">
              <a:solidFill>
                <a:srgbClr val="FF0000"/>
              </a:solidFill>
              <a:latin typeface="Arial Black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200" b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MĚŘENÍ </a:t>
            </a:r>
            <a:r>
              <a:rPr lang="cs-CZ" sz="2200" b="1" dirty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VALIDITY </a:t>
            </a:r>
            <a:r>
              <a:rPr lang="cs-CZ" sz="2200" b="1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TESTU</a:t>
            </a:r>
            <a:endParaRPr lang="cs-CZ" sz="2200" b="1" dirty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-  validitu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testu musíme znát dříve, než začneme test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využívat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   v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 praxi</a:t>
            </a:r>
            <a:endParaRPr lang="cs-CZ" sz="22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- </a:t>
            </a:r>
            <a:r>
              <a:rPr lang="cs-CZ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 kroky </a:t>
            </a:r>
            <a:r>
              <a:rPr lang="cs-CZ" sz="2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 měření validity:</a:t>
            </a:r>
          </a:p>
          <a:p>
            <a:pPr marL="857250" lvl="1" indent="-457200">
              <a:buFont typeface="+mj-lt"/>
              <a:buAutoNum type="arabicPeriod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zvolíme 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soubor </a:t>
            </a: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osob</a:t>
            </a:r>
          </a:p>
          <a:p>
            <a:pPr marL="857250" lvl="1" indent="-457200">
              <a:buFont typeface="+mj-lt"/>
              <a:buAutoNum type="arabicPeriod"/>
            </a:pP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vyšetříme 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novým testem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 (</a:t>
            </a:r>
            <a:r>
              <a:rPr lang="cs-CZ" sz="220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pozitivní - </a:t>
            </a:r>
            <a:r>
              <a:rPr lang="cs-CZ" sz="2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negativní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)</a:t>
            </a:r>
            <a:endParaRPr lang="cs-CZ" sz="2200" b="1" dirty="0">
              <a:latin typeface="Arial" pitchFamily="34" charset="0"/>
              <a:cs typeface="Arial" pitchFamily="34" charset="0"/>
            </a:endParaRPr>
          </a:p>
          <a:p>
            <a:pPr marL="857250" lvl="1" indent="-457200">
              <a:buFont typeface="+mj-lt"/>
              <a:buAutoNum type="arabicPeriod"/>
            </a:pP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vyšetříme 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standardní metodou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 (např. klinické či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	       laboratorní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vyšetření), která dává správné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výsledky (</a:t>
            </a:r>
            <a:r>
              <a:rPr lang="cs-CZ" sz="2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zdraví </a:t>
            </a:r>
            <a:r>
              <a:rPr lang="cs-CZ" sz="220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cs-CZ" sz="2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nemocní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)</a:t>
            </a:r>
            <a:endParaRPr lang="cs-CZ" sz="2200" b="1" dirty="0">
              <a:latin typeface="Arial" pitchFamily="34" charset="0"/>
              <a:cs typeface="Arial" pitchFamily="34" charset="0"/>
            </a:endParaRPr>
          </a:p>
          <a:p>
            <a:pPr marL="857250" lvl="1" indent="-457200">
              <a:spcBef>
                <a:spcPts val="0"/>
              </a:spcBef>
              <a:buFont typeface="+mj-lt"/>
              <a:buAutoNum type="arabicPeriod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míru validity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nové metody určíme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vypočítáním </a:t>
            </a: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specifity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 a </a:t>
            </a: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senzitivity</a:t>
            </a:r>
            <a:endParaRPr lang="cs-CZ" sz="2200" b="1" dirty="0">
              <a:latin typeface="Arial" pitchFamily="34" charset="0"/>
              <a:cs typeface="Arial" pitchFamily="34" charset="0"/>
            </a:endParaRPr>
          </a:p>
          <a:p>
            <a:pPr marL="400050" lvl="1" indent="0">
              <a:buNone/>
            </a:pPr>
            <a:r>
              <a:rPr lang="cs-CZ" sz="2200" b="1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None/>
            </a:pPr>
            <a:endParaRPr lang="cs-CZ" sz="2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227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  <a:t>Vlastnosti diagnostických testů</a:t>
            </a:r>
            <a:endParaRPr lang="cs-CZ" sz="36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112568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3000" b="1" dirty="0">
                <a:latin typeface="Arial" pitchFamily="34" charset="0"/>
                <a:cs typeface="Arial" pitchFamily="34" charset="0"/>
              </a:rPr>
              <a:t>CHARAKTERISTIKY </a:t>
            </a:r>
            <a:r>
              <a:rPr lang="cs-CZ" sz="3000" b="1" dirty="0" smtClean="0">
                <a:latin typeface="Arial" pitchFamily="34" charset="0"/>
                <a:cs typeface="Arial" pitchFamily="34" charset="0"/>
              </a:rPr>
              <a:t>VALIDITY</a:t>
            </a:r>
          </a:p>
          <a:p>
            <a:pPr marL="0" indent="0">
              <a:spcBef>
                <a:spcPts val="0"/>
              </a:spcBef>
              <a:buNone/>
            </a:pPr>
            <a:endParaRPr lang="cs-CZ" sz="30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cs-CZ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Senzitivita</a:t>
            </a:r>
            <a:r>
              <a:rPr lang="cs-CZ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000" dirty="0">
                <a:latin typeface="Arial" pitchFamily="34" charset="0"/>
                <a:cs typeface="Arial" pitchFamily="34" charset="0"/>
              </a:rPr>
              <a:t>je schopnost </a:t>
            </a:r>
            <a:r>
              <a:rPr lang="cs-CZ" sz="3000" dirty="0" smtClean="0">
                <a:latin typeface="Arial" pitchFamily="34" charset="0"/>
                <a:cs typeface="Arial" pitchFamily="34" charset="0"/>
              </a:rPr>
              <a:t>testu označit </a:t>
            </a:r>
            <a:r>
              <a:rPr lang="cs-CZ" sz="3000" dirty="0">
                <a:latin typeface="Arial" pitchFamily="34" charset="0"/>
                <a:cs typeface="Arial" pitchFamily="34" charset="0"/>
              </a:rPr>
              <a:t>jako </a:t>
            </a:r>
            <a:r>
              <a:rPr lang="cs-CZ" sz="3000" dirty="0" smtClean="0">
                <a:latin typeface="Arial" pitchFamily="34" charset="0"/>
                <a:cs typeface="Arial" pitchFamily="34" charset="0"/>
              </a:rPr>
              <a:t>pozitivní </a:t>
            </a:r>
            <a:r>
              <a:rPr lang="cs-CZ" sz="3000" dirty="0">
                <a:latin typeface="Arial" pitchFamily="34" charset="0"/>
                <a:cs typeface="Arial" pitchFamily="34" charset="0"/>
              </a:rPr>
              <a:t>osobu, která je skutečně nemocná</a:t>
            </a:r>
            <a:r>
              <a:rPr lang="cs-CZ" sz="3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cs-CZ" sz="3000" dirty="0">
                <a:latin typeface="Arial" pitchFamily="34" charset="0"/>
                <a:cs typeface="Arial" pitchFamily="34" charset="0"/>
              </a:rPr>
              <a:t> </a:t>
            </a:r>
            <a:endParaRPr lang="cs-CZ" sz="3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30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cs-CZ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Specifita</a:t>
            </a:r>
            <a:r>
              <a:rPr lang="cs-CZ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3000" dirty="0">
                <a:latin typeface="Arial" pitchFamily="34" charset="0"/>
                <a:cs typeface="Arial" pitchFamily="34" charset="0"/>
              </a:rPr>
              <a:t>je schopnost </a:t>
            </a:r>
            <a:r>
              <a:rPr lang="cs-CZ" sz="3000" dirty="0" smtClean="0">
                <a:latin typeface="Arial" pitchFamily="34" charset="0"/>
                <a:cs typeface="Arial" pitchFamily="34" charset="0"/>
              </a:rPr>
              <a:t>testu označit </a:t>
            </a:r>
            <a:r>
              <a:rPr lang="cs-CZ" sz="3000" dirty="0">
                <a:latin typeface="Arial" pitchFamily="34" charset="0"/>
                <a:cs typeface="Arial" pitchFamily="34" charset="0"/>
              </a:rPr>
              <a:t>jako negativní osobu, která je </a:t>
            </a:r>
            <a:r>
              <a:rPr lang="cs-CZ" sz="3000" dirty="0" smtClean="0">
                <a:latin typeface="Arial" pitchFamily="34" charset="0"/>
                <a:cs typeface="Arial" pitchFamily="34" charset="0"/>
              </a:rPr>
              <a:t>skutečně zdravá</a:t>
            </a:r>
            <a:r>
              <a:rPr lang="cs-CZ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cs-C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455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33CC"/>
                </a:solidFill>
                <a:latin typeface="Arial Black" pitchFamily="34" charset="0"/>
              </a:rPr>
              <a:t>Vlastnosti diagnostických testů</a:t>
            </a:r>
            <a:endParaRPr lang="cs-CZ" sz="3600" b="1" dirty="0">
              <a:solidFill>
                <a:srgbClr val="0033CC"/>
              </a:solidFill>
              <a:latin typeface="Arial Black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412776"/>
                <a:ext cx="8676456" cy="4785395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sz="1800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cs-CZ" sz="19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			b  </a:t>
                </a:r>
                <a:r>
                  <a:rPr lang="cs-CZ" sz="1900" b="1" dirty="0" smtClean="0">
                    <a:latin typeface="Arial" pitchFamily="34" charset="0"/>
                    <a:cs typeface="Arial" pitchFamily="34" charset="0"/>
                  </a:rPr>
                  <a:t>=  falešně pozitivní</a:t>
                </a:r>
              </a:p>
              <a:p>
                <a:pPr marL="0" indent="0">
                  <a:buNone/>
                </a:pPr>
                <a:r>
                  <a:rPr lang="cs-CZ" sz="18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			c</a:t>
                </a:r>
                <a:r>
                  <a:rPr lang="cs-CZ" sz="19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cs-CZ" sz="1900" b="1" dirty="0" smtClean="0">
                    <a:latin typeface="Arial" pitchFamily="34" charset="0"/>
                    <a:cs typeface="Arial" pitchFamily="34" charset="0"/>
                  </a:rPr>
                  <a:t>=  falešně negativní</a:t>
                </a:r>
                <a:r>
                  <a:rPr lang="cs-CZ" sz="1800" b="1" dirty="0" smtClean="0"/>
                  <a:t>	</a:t>
                </a:r>
                <a:endParaRPr lang="cs-CZ" sz="1800" b="1" dirty="0"/>
              </a:p>
              <a:p>
                <a:pPr marL="0" indent="0">
                  <a:buNone/>
                </a:pPr>
                <a:endParaRPr lang="cs-CZ" sz="1800" b="1" dirty="0" smtClean="0"/>
              </a:p>
              <a:p>
                <a:pPr marL="0" indent="0">
                  <a:buNone/>
                </a:pPr>
                <a:r>
                  <a:rPr lang="cs-CZ" sz="3000" b="1" dirty="0" smtClean="0">
                    <a:solidFill>
                      <a:srgbClr val="FF0000"/>
                    </a:solidFill>
                  </a:rPr>
                  <a:t>Senzitivita </a:t>
                </a:r>
                <a:r>
                  <a:rPr lang="cs-CZ" sz="1900" b="1" dirty="0" smtClean="0"/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1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𝐚</m:t>
                        </m:r>
                      </m:num>
                      <m:den>
                        <m:r>
                          <a:rPr lang="cs-CZ" sz="2400" b="1" i="0" smtClean="0">
                            <a:latin typeface="Cambria Math"/>
                          </a:rPr>
                          <m:t>𝐚</m:t>
                        </m:r>
                        <m:r>
                          <a:rPr lang="cs-CZ" sz="2400" b="1" i="0" smtClean="0">
                            <a:latin typeface="Cambria Math"/>
                          </a:rPr>
                          <m:t> + </m:t>
                        </m:r>
                        <m:r>
                          <a:rPr lang="cs-CZ" sz="2400" b="1" i="0" smtClean="0">
                            <a:latin typeface="Cambria Math"/>
                          </a:rPr>
                          <m:t>𝐜</m:t>
                        </m:r>
                      </m:den>
                    </m:f>
                  </m:oMath>
                </a14:m>
                <a:r>
                  <a:rPr lang="cs-CZ" sz="2400" b="1" dirty="0" smtClean="0"/>
                  <a:t>   </a:t>
                </a:r>
                <a:r>
                  <a:rPr lang="cs-CZ" sz="1900" b="1" dirty="0" smtClean="0"/>
                  <a:t>x 100 (%)      </a:t>
                </a:r>
                <a:r>
                  <a:rPr lang="cs-CZ" sz="1900" b="1" dirty="0" smtClean="0">
                    <a:latin typeface="Arial" pitchFamily="34" charset="0"/>
                    <a:cs typeface="Arial" pitchFamily="34" charset="0"/>
                  </a:rPr>
                  <a:t>vysoká senzitivita  = málo FN</a:t>
                </a:r>
                <a:endParaRPr lang="cs-CZ" sz="1800" b="1" dirty="0" smtClean="0"/>
              </a:p>
              <a:p>
                <a:pPr marL="0" indent="0">
                  <a:buNone/>
                </a:pPr>
                <a:endParaRPr lang="cs-CZ" sz="3000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cs-CZ" sz="3000" b="1" dirty="0" smtClean="0">
                    <a:solidFill>
                      <a:srgbClr val="FF0000"/>
                    </a:solidFill>
                  </a:rPr>
                  <a:t>Specifita (specificita) </a:t>
                </a:r>
                <a:r>
                  <a:rPr lang="cs-CZ" sz="1800" b="1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1" i="0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𝐝</m:t>
                        </m:r>
                      </m:num>
                      <m:den>
                        <m:r>
                          <a:rPr lang="cs-CZ" sz="2400" b="1" i="0" smtClean="0">
                            <a:latin typeface="Cambria Math"/>
                          </a:rPr>
                          <m:t>𝐛</m:t>
                        </m:r>
                        <m:r>
                          <a:rPr lang="cs-CZ" sz="2400" b="1" i="0" smtClean="0">
                            <a:latin typeface="Cambria Math"/>
                          </a:rPr>
                          <m:t> + </m:t>
                        </m:r>
                        <m:r>
                          <a:rPr lang="cs-CZ" sz="2400" b="1" i="0" smtClean="0">
                            <a:latin typeface="Cambria Math"/>
                          </a:rPr>
                          <m:t>𝐝</m:t>
                        </m:r>
                      </m:den>
                    </m:f>
                  </m:oMath>
                </a14:m>
                <a:r>
                  <a:rPr lang="cs-CZ" sz="1800" b="1" dirty="0" smtClean="0"/>
                  <a:t>   x 100 </a:t>
                </a:r>
                <a:r>
                  <a:rPr lang="cs-CZ" sz="1800" b="1" dirty="0"/>
                  <a:t>(%) </a:t>
                </a:r>
                <a:r>
                  <a:rPr lang="cs-CZ" sz="1800" b="1" dirty="0" smtClean="0"/>
                  <a:t>    </a:t>
                </a:r>
                <a:r>
                  <a:rPr lang="cs-CZ" sz="1900" b="1" dirty="0" smtClean="0">
                    <a:latin typeface="Arial" pitchFamily="34" charset="0"/>
                    <a:cs typeface="Arial" pitchFamily="34" charset="0"/>
                  </a:rPr>
                  <a:t>vysoká specifita  </a:t>
                </a:r>
                <a:r>
                  <a:rPr lang="cs-CZ" sz="1900" b="1" dirty="0">
                    <a:latin typeface="Arial" pitchFamily="34" charset="0"/>
                    <a:cs typeface="Arial" pitchFamily="34" charset="0"/>
                  </a:rPr>
                  <a:t>= málo </a:t>
                </a:r>
                <a:r>
                  <a:rPr lang="cs-CZ" sz="1900" b="1" dirty="0" smtClean="0">
                    <a:latin typeface="Arial" pitchFamily="34" charset="0"/>
                    <a:cs typeface="Arial" pitchFamily="34" charset="0"/>
                  </a:rPr>
                  <a:t>FP</a:t>
                </a:r>
                <a:endParaRPr lang="cs-CZ" sz="1900" b="1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cs-CZ" sz="1800" b="1" dirty="0" smtClean="0"/>
              </a:p>
              <a:p>
                <a:pPr marL="0" indent="0">
                  <a:buNone/>
                </a:pPr>
                <a:endParaRPr lang="cs-CZ" b="1" dirty="0"/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412776"/>
                <a:ext cx="8676456" cy="4785395"/>
              </a:xfrm>
              <a:blipFill rotWithShape="1">
                <a:blip r:embed="rId2"/>
                <a:stretch>
                  <a:fillRect l="-1687" r="-6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315" y="1412776"/>
            <a:ext cx="5980113" cy="1890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855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806832" y="1729684"/>
            <a:ext cx="1182633" cy="1184305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786081" y="1703944"/>
            <a:ext cx="1224136" cy="1224136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2016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0033CC"/>
                </a:solidFill>
                <a:latin typeface="Arial Black" pitchFamily="34" charset="0"/>
              </a:rPr>
              <a:t>Vlastnosti </a:t>
            </a:r>
            <a:r>
              <a:rPr lang="cs-CZ" sz="4000" b="1" dirty="0">
                <a:solidFill>
                  <a:srgbClr val="0033CC"/>
                </a:solidFill>
                <a:latin typeface="Arial Black" pitchFamily="34" charset="0"/>
              </a:rPr>
              <a:t>diagnostických testů</a:t>
            </a:r>
            <a:endParaRPr lang="cs-CZ" sz="4000" b="1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40179"/>
            <a:ext cx="8661648" cy="53851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1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600" b="1" dirty="0" smtClean="0">
                <a:solidFill>
                  <a:srgbClr val="FF0000"/>
                </a:solidFill>
              </a:rPr>
              <a:t>       N = osoby s nemocí                    </a:t>
            </a:r>
            <a:r>
              <a:rPr lang="cs-CZ" sz="2600" b="1" dirty="0" smtClean="0">
                <a:solidFill>
                  <a:srgbClr val="0000CC"/>
                </a:solidFill>
              </a:rPr>
              <a:t>P = osoby na test pozitivní  </a:t>
            </a:r>
          </a:p>
          <a:p>
            <a:pPr marL="0" indent="0">
              <a:buNone/>
            </a:pPr>
            <a:endParaRPr lang="cs-CZ" sz="28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800" b="1" dirty="0" smtClean="0"/>
              <a:t>A: Test je naprosto senzitivní a naprosto specifický.</a:t>
            </a:r>
          </a:p>
          <a:p>
            <a:pPr marL="0" indent="0">
              <a:buNone/>
            </a:pPr>
            <a:r>
              <a:rPr lang="cs-CZ" sz="2800" b="1" dirty="0" smtClean="0"/>
              <a:t>B</a:t>
            </a:r>
            <a:r>
              <a:rPr lang="cs-CZ" sz="2800" b="1" dirty="0"/>
              <a:t>: Test je naprosto </a:t>
            </a:r>
            <a:r>
              <a:rPr lang="cs-CZ" sz="2800" b="1" dirty="0" smtClean="0"/>
              <a:t>nesenzitivní </a:t>
            </a:r>
            <a:r>
              <a:rPr lang="cs-CZ" sz="2800" b="1" dirty="0"/>
              <a:t>a naprosto </a:t>
            </a:r>
            <a:r>
              <a:rPr lang="cs-CZ" sz="2800" b="1" dirty="0" smtClean="0"/>
              <a:t>nespecifický.</a:t>
            </a:r>
          </a:p>
          <a:p>
            <a:pPr marL="0" indent="0">
              <a:buNone/>
            </a:pPr>
            <a:r>
              <a:rPr lang="cs-CZ" sz="2800" b="1" dirty="0" smtClean="0"/>
              <a:t>C: </a:t>
            </a:r>
            <a:r>
              <a:rPr lang="cs-CZ" sz="2800" b="1" dirty="0"/>
              <a:t>Test je naprosto </a:t>
            </a:r>
            <a:r>
              <a:rPr lang="cs-CZ" sz="2800" b="1" dirty="0" smtClean="0"/>
              <a:t>senzitivní, ale málo specifický.</a:t>
            </a:r>
          </a:p>
          <a:p>
            <a:pPr marL="0" indent="0">
              <a:buNone/>
            </a:pPr>
            <a:r>
              <a:rPr lang="cs-CZ" sz="2800" b="1" dirty="0" smtClean="0"/>
              <a:t>D: </a:t>
            </a:r>
            <a:r>
              <a:rPr lang="cs-CZ" sz="2800" b="1" dirty="0"/>
              <a:t>Test je </a:t>
            </a:r>
            <a:r>
              <a:rPr lang="cs-CZ" sz="2800" b="1" dirty="0" smtClean="0"/>
              <a:t>málo senzitivní, ale </a:t>
            </a:r>
            <a:r>
              <a:rPr lang="cs-CZ" sz="2800" b="1" dirty="0"/>
              <a:t>naprosto specifický.</a:t>
            </a:r>
          </a:p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endParaRPr lang="cs-CZ" sz="2800" b="1" dirty="0"/>
          </a:p>
          <a:p>
            <a:pPr marL="0" indent="0">
              <a:buNone/>
            </a:pPr>
            <a:endParaRPr lang="cs-CZ" sz="2800" b="1" dirty="0" smtClean="0"/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</p:txBody>
      </p:sp>
      <p:sp>
        <p:nvSpPr>
          <p:cNvPr id="6" name="Ovál 5"/>
          <p:cNvSpPr/>
          <p:nvPr/>
        </p:nvSpPr>
        <p:spPr>
          <a:xfrm>
            <a:off x="3059832" y="1161325"/>
            <a:ext cx="1224136" cy="1224136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Ovál 6"/>
          <p:cNvSpPr/>
          <p:nvPr/>
        </p:nvSpPr>
        <p:spPr>
          <a:xfrm>
            <a:off x="4644008" y="1350498"/>
            <a:ext cx="1800200" cy="1849179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Ovál 8"/>
          <p:cNvSpPr/>
          <p:nvPr/>
        </p:nvSpPr>
        <p:spPr>
          <a:xfrm>
            <a:off x="2555776" y="2316012"/>
            <a:ext cx="1224136" cy="122413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0" name="Ovál 9"/>
          <p:cNvSpPr/>
          <p:nvPr/>
        </p:nvSpPr>
        <p:spPr>
          <a:xfrm>
            <a:off x="4894969" y="1381905"/>
            <a:ext cx="1224136" cy="122413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Ovál 10"/>
          <p:cNvSpPr/>
          <p:nvPr/>
        </p:nvSpPr>
        <p:spPr>
          <a:xfrm>
            <a:off x="6685646" y="1268760"/>
            <a:ext cx="1918802" cy="201425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Ovál 7"/>
          <p:cNvSpPr/>
          <p:nvPr/>
        </p:nvSpPr>
        <p:spPr>
          <a:xfrm>
            <a:off x="7318597" y="1880828"/>
            <a:ext cx="1224136" cy="1224136"/>
          </a:xfrm>
          <a:prstGeom prst="ellipse">
            <a:avLst/>
          </a:prstGeom>
          <a:noFill/>
          <a:ln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291448" y="1118112"/>
            <a:ext cx="2088232" cy="24791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2396984" y="1118112"/>
            <a:ext cx="2088232" cy="24791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4493326" y="1118111"/>
            <a:ext cx="2088232" cy="24791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6581558" y="1118110"/>
            <a:ext cx="2088232" cy="24791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2010217" y="3199677"/>
            <a:ext cx="354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A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4106697" y="3227923"/>
            <a:ext cx="354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B</a:t>
            </a:r>
            <a:endParaRPr lang="cs-CZ" b="1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6196743" y="3191502"/>
            <a:ext cx="354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C</a:t>
            </a:r>
            <a:endParaRPr lang="cs-CZ" b="1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8280886" y="3197116"/>
            <a:ext cx="354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D</a:t>
            </a:r>
            <a:endParaRPr lang="cs-CZ" b="1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1038109" y="2090421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00CC"/>
                </a:solidFill>
              </a:rPr>
              <a:t>P </a:t>
            </a:r>
            <a:r>
              <a:rPr lang="cs-CZ" b="1" dirty="0" smtClean="0"/>
              <a:t>= </a:t>
            </a:r>
            <a:r>
              <a:rPr lang="cs-CZ" b="1" dirty="0" smtClean="0">
                <a:solidFill>
                  <a:srgbClr val="C00000"/>
                </a:solidFill>
              </a:rPr>
              <a:t>N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2990573" y="2740729"/>
            <a:ext cx="354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N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3494629" y="1519792"/>
            <a:ext cx="354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00CC"/>
                </a:solidFill>
              </a:rPr>
              <a:t>P</a:t>
            </a:r>
            <a:endParaRPr lang="cs-CZ" b="1" dirty="0">
              <a:solidFill>
                <a:srgbClr val="0000CC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5292079" y="2732326"/>
            <a:ext cx="354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00CC"/>
                </a:solidFill>
              </a:rPr>
              <a:t>P</a:t>
            </a:r>
            <a:endParaRPr lang="cs-CZ" b="1" dirty="0">
              <a:solidFill>
                <a:srgbClr val="0000CC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5292080" y="1809307"/>
            <a:ext cx="354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N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6977995" y="1743775"/>
            <a:ext cx="354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N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7753394" y="2376507"/>
            <a:ext cx="354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00CC"/>
                </a:solidFill>
              </a:rPr>
              <a:t>P</a:t>
            </a:r>
            <a:endParaRPr lang="cs-CZ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004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640960" cy="994122"/>
          </a:xfrm>
        </p:spPr>
        <p:txBody>
          <a:bodyPr>
            <a:normAutofit fontScale="90000"/>
          </a:bodyPr>
          <a:lstStyle/>
          <a:p>
            <a:pPr algn="l"/>
            <a:r>
              <a:rPr lang="cs-CZ" sz="4000" b="1" dirty="0" err="1">
                <a:solidFill>
                  <a:srgbClr val="0000FF"/>
                </a:solidFill>
              </a:rPr>
              <a:t>Hemokult</a:t>
            </a:r>
            <a:r>
              <a:rPr lang="cs-CZ" sz="4000" dirty="0">
                <a:solidFill>
                  <a:srgbClr val="0000FF"/>
                </a:solidFill>
              </a:rPr>
              <a:t> (test na okultní krvácení ve stolici)</a:t>
            </a:r>
            <a:endParaRPr lang="cs-CZ" sz="4000" b="1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001419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2200"/>
              </a:spcAft>
            </a:pPr>
            <a:r>
              <a:rPr lang="cs-CZ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Nízká senzitivita </a:t>
            </a:r>
            <a:r>
              <a:rPr lang="cs-CZ" sz="2600" dirty="0">
                <a:latin typeface="Arial" pitchFamily="34" charset="0"/>
                <a:cs typeface="Arial" pitchFamily="34" charset="0"/>
              </a:rPr>
              <a:t>(cca 30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%) - hodně FN výsledků</a:t>
            </a:r>
            <a:r>
              <a:rPr lang="cs-CZ" sz="2600" dirty="0"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řada </a:t>
            </a:r>
            <a:r>
              <a:rPr lang="cs-CZ" sz="2600" dirty="0">
                <a:latin typeface="Arial" pitchFamily="34" charset="0"/>
                <a:cs typeface="Arial" pitchFamily="34" charset="0"/>
              </a:rPr>
              <a:t>nemocných jedinců unikne 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nepoznána. </a:t>
            </a:r>
            <a:endParaRPr lang="cs-CZ" sz="2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2200"/>
              </a:spcAft>
            </a:pPr>
            <a:r>
              <a:rPr lang="cs-CZ" sz="2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Vysoká </a:t>
            </a:r>
            <a:r>
              <a:rPr lang="cs-CZ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specificita </a:t>
            </a:r>
            <a:r>
              <a:rPr lang="cs-CZ" sz="2600" dirty="0">
                <a:latin typeface="Arial" pitchFamily="34" charset="0"/>
                <a:cs typeface="Arial" pitchFamily="34" charset="0"/>
              </a:rPr>
              <a:t>(cca 100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%) – málo FP </a:t>
            </a:r>
            <a:r>
              <a:rPr lang="cs-CZ" sz="2600" dirty="0">
                <a:latin typeface="Arial" pitchFamily="34" charset="0"/>
                <a:cs typeface="Arial" pitchFamily="34" charset="0"/>
              </a:rPr>
              <a:t>výsledků, 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tj. málo </a:t>
            </a:r>
            <a:r>
              <a:rPr lang="cs-CZ" sz="2600" dirty="0">
                <a:latin typeface="Arial" pitchFamily="34" charset="0"/>
                <a:cs typeface="Arial" pitchFamily="34" charset="0"/>
              </a:rPr>
              <a:t>zbytečných 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kolonoskopií.</a:t>
            </a:r>
            <a:endParaRPr lang="cs-CZ" sz="26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  <a:spcAft>
                <a:spcPts val="2200"/>
              </a:spcAft>
            </a:pPr>
            <a:r>
              <a:rPr lang="cs-CZ" sz="2600" b="1" dirty="0" smtClean="0">
                <a:latin typeface="Arial" charset="0"/>
                <a:cs typeface="Arial" charset="0"/>
              </a:rPr>
              <a:t>HK je vhodný </a:t>
            </a:r>
            <a:r>
              <a:rPr lang="cs-CZ" sz="2600" b="1" dirty="0">
                <a:latin typeface="Arial" charset="0"/>
                <a:cs typeface="Arial" charset="0"/>
              </a:rPr>
              <a:t>pro </a:t>
            </a:r>
            <a:r>
              <a:rPr lang="cs-CZ" sz="2600" b="1" dirty="0" smtClean="0">
                <a:latin typeface="Arial" charset="0"/>
                <a:cs typeface="Arial" charset="0"/>
              </a:rPr>
              <a:t>screeningové </a:t>
            </a:r>
            <a:r>
              <a:rPr lang="cs-CZ" sz="2600" dirty="0" smtClean="0">
                <a:latin typeface="Arial" charset="0"/>
                <a:cs typeface="Arial" charset="0"/>
              </a:rPr>
              <a:t>programy - pro </a:t>
            </a:r>
            <a:r>
              <a:rPr lang="cs-CZ" sz="2600" dirty="0">
                <a:latin typeface="Arial" charset="0"/>
                <a:cs typeface="Arial" charset="0"/>
              </a:rPr>
              <a:t>vysokou specificitu a cenovou </a:t>
            </a:r>
            <a:r>
              <a:rPr lang="cs-CZ" sz="2600" dirty="0" smtClean="0">
                <a:latin typeface="Arial" charset="0"/>
                <a:cs typeface="Arial" charset="0"/>
              </a:rPr>
              <a:t>nenáročnost.</a:t>
            </a:r>
            <a:endParaRPr lang="cs-CZ" sz="2600" dirty="0">
              <a:latin typeface="Arial" charset="0"/>
              <a:cs typeface="Arial" charset="0"/>
            </a:endParaRPr>
          </a:p>
          <a:p>
            <a:pPr>
              <a:spcBef>
                <a:spcPts val="0"/>
              </a:spcBef>
              <a:spcAft>
                <a:spcPts val="2200"/>
              </a:spcAft>
            </a:pPr>
            <a:r>
              <a:rPr lang="cs-CZ" sz="2600" b="1" dirty="0">
                <a:latin typeface="Arial" charset="0"/>
                <a:cs typeface="Arial" charset="0"/>
              </a:rPr>
              <a:t>Imunochemické testy </a:t>
            </a:r>
            <a:r>
              <a:rPr lang="cs-CZ" sz="2600" dirty="0">
                <a:latin typeface="Arial" charset="0"/>
                <a:cs typeface="Arial" charset="0"/>
              </a:rPr>
              <a:t>vyšší </a:t>
            </a:r>
            <a:r>
              <a:rPr lang="cs-CZ" sz="2600" dirty="0" smtClean="0">
                <a:latin typeface="Arial" charset="0"/>
                <a:cs typeface="Arial" charset="0"/>
              </a:rPr>
              <a:t>senzitivita, </a:t>
            </a:r>
            <a:r>
              <a:rPr lang="cs-CZ" sz="2600" dirty="0">
                <a:latin typeface="Arial" charset="0"/>
                <a:cs typeface="Arial" charset="0"/>
              </a:rPr>
              <a:t>ale menší </a:t>
            </a:r>
            <a:r>
              <a:rPr lang="cs-CZ" sz="2600" dirty="0" smtClean="0">
                <a:latin typeface="Arial" charset="0"/>
                <a:cs typeface="Arial" charset="0"/>
              </a:rPr>
              <a:t>specifita, tj.  </a:t>
            </a:r>
            <a:r>
              <a:rPr lang="cs-CZ" sz="2600" dirty="0">
                <a:latin typeface="Arial" charset="0"/>
                <a:cs typeface="Arial" charset="0"/>
              </a:rPr>
              <a:t>mnoho faleš. </a:t>
            </a:r>
            <a:r>
              <a:rPr lang="cs-CZ" sz="2600" dirty="0" err="1">
                <a:latin typeface="Arial" charset="0"/>
                <a:cs typeface="Arial" charset="0"/>
              </a:rPr>
              <a:t>poz</a:t>
            </a:r>
            <a:r>
              <a:rPr lang="cs-CZ" sz="2600" dirty="0">
                <a:latin typeface="Arial" charset="0"/>
                <a:cs typeface="Arial" charset="0"/>
              </a:rPr>
              <a:t>. v</a:t>
            </a:r>
            <a:r>
              <a:rPr lang="cs-CZ" sz="2600" dirty="0" smtClean="0">
                <a:latin typeface="Arial" charset="0"/>
                <a:cs typeface="Arial" charset="0"/>
              </a:rPr>
              <a:t>ýsledků = </a:t>
            </a:r>
            <a:r>
              <a:rPr lang="cs-CZ" sz="2600" dirty="0">
                <a:latin typeface="Arial" charset="0"/>
                <a:cs typeface="Arial" charset="0"/>
              </a:rPr>
              <a:t>mnoho kolonoskopií </a:t>
            </a:r>
            <a:r>
              <a:rPr lang="cs-CZ" sz="2600" dirty="0" smtClean="0">
                <a:latin typeface="Arial" charset="0"/>
                <a:cs typeface="Arial" charset="0"/>
              </a:rPr>
              <a:t>= </a:t>
            </a:r>
            <a:r>
              <a:rPr lang="cs-CZ" sz="2600" dirty="0">
                <a:latin typeface="Arial" charset="0"/>
                <a:cs typeface="Arial" charset="0"/>
              </a:rPr>
              <a:t>vyšší cena </a:t>
            </a:r>
            <a:r>
              <a:rPr lang="cs-CZ" sz="2600" dirty="0" smtClean="0">
                <a:latin typeface="Arial" charset="0"/>
                <a:cs typeface="Arial" charset="0"/>
              </a:rPr>
              <a:t>- ekonomicky nevýhodné. </a:t>
            </a:r>
            <a:endParaRPr lang="cs-CZ" sz="2600" dirty="0">
              <a:latin typeface="Arial" charset="0"/>
              <a:cs typeface="Arial" charset="0"/>
            </a:endParaRPr>
          </a:p>
          <a:p>
            <a:pPr marL="0" indent="0">
              <a:spcAft>
                <a:spcPts val="1400"/>
              </a:spcAft>
              <a:buNone/>
            </a:pPr>
            <a:endParaRPr lang="cs-CZ" sz="26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48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0033CC"/>
                </a:solidFill>
                <a:latin typeface="Arial Black" pitchFamily="34" charset="0"/>
              </a:rPr>
              <a:t>Vlastnosti diagnostických testů</a:t>
            </a:r>
            <a:endParaRPr lang="cs-CZ" sz="4000" b="1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00141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3500" b="1" cap="all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Ukazatele predikce</a:t>
            </a: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- význam </a:t>
            </a:r>
            <a:r>
              <a:rPr lang="cs-CZ" dirty="0">
                <a:latin typeface="Arial" pitchFamily="34" charset="0"/>
                <a:cs typeface="Arial" pitchFamily="34" charset="0"/>
              </a:rPr>
              <a:t>pozitivního či negativního výsledku testu pro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jedince</a:t>
            </a:r>
            <a:r>
              <a:rPr lang="cs-CZ" dirty="0">
                <a:latin typeface="Arial" pitchFamily="34" charset="0"/>
                <a:cs typeface="Arial" pitchFamily="34" charset="0"/>
              </a:rPr>
              <a:t>. </a:t>
            </a:r>
          </a:p>
          <a:p>
            <a:pPr marL="0" indent="0">
              <a:buNone/>
            </a:pPr>
            <a:r>
              <a:rPr lang="cs-CZ" b="1" dirty="0">
                <a:latin typeface="Arial" pitchFamily="34" charset="0"/>
                <a:cs typeface="Arial" pitchFamily="34" charset="0"/>
              </a:rPr>
              <a:t> 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Pozitivní prediktivní hodnota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>
                <a:latin typeface="Arial" pitchFamily="34" charset="0"/>
                <a:cs typeface="Arial" pitchFamily="34" charset="0"/>
              </a:rPr>
              <a:t>- </a:t>
            </a:r>
            <a:r>
              <a:rPr lang="cs-CZ" dirty="0">
                <a:latin typeface="Arial" pitchFamily="34" charset="0"/>
                <a:cs typeface="Arial" pitchFamily="34" charset="0"/>
              </a:rPr>
              <a:t>pravděpodobnost, že osoba označená testem jako pozitivní, je skutečně nemocná</a:t>
            </a:r>
          </a:p>
          <a:p>
            <a:pPr marL="0" indent="0"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Negativní prediktivní hodnota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>
                <a:latin typeface="Arial" pitchFamily="34" charset="0"/>
                <a:cs typeface="Arial" pitchFamily="34" charset="0"/>
              </a:rPr>
              <a:t>- </a:t>
            </a:r>
            <a:r>
              <a:rPr lang="cs-CZ" dirty="0">
                <a:latin typeface="Arial" pitchFamily="34" charset="0"/>
                <a:cs typeface="Arial" pitchFamily="34" charset="0"/>
              </a:rPr>
              <a:t>pravděpodobnost, že osoba označená testem jako negativní je skutečně zdravá</a:t>
            </a:r>
          </a:p>
          <a:p>
            <a:pPr marL="0" indent="0">
              <a:buNone/>
            </a:pPr>
            <a:endParaRPr lang="cs-CZ" sz="1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1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252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33CC"/>
                </a:solidFill>
                <a:latin typeface="Arial Black" pitchFamily="34" charset="0"/>
              </a:rPr>
              <a:t>Vlastnosti diagnostických testů</a:t>
            </a:r>
            <a:endParaRPr lang="cs-CZ" sz="3600" b="1" dirty="0">
              <a:solidFill>
                <a:srgbClr val="0033CC"/>
              </a:solidFill>
              <a:latin typeface="Arial Black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31571" y="1196752"/>
                <a:ext cx="8229600" cy="5400600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sz="1800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sz="19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cs-CZ" sz="19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b  </a:t>
                </a:r>
                <a:r>
                  <a:rPr lang="cs-CZ" sz="1900" b="1" dirty="0" smtClean="0">
                    <a:latin typeface="Arial" pitchFamily="34" charset="0"/>
                    <a:cs typeface="Arial" pitchFamily="34" charset="0"/>
                  </a:rPr>
                  <a:t>=  falešně pozitivní</a:t>
                </a:r>
              </a:p>
              <a:p>
                <a:pPr marL="0" indent="0">
                  <a:buNone/>
                </a:pPr>
                <a:r>
                  <a:rPr lang="cs-CZ" sz="18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c</a:t>
                </a:r>
                <a:r>
                  <a:rPr lang="cs-CZ" sz="19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cs-CZ" sz="1900" b="1" dirty="0" smtClean="0">
                    <a:latin typeface="Arial" pitchFamily="34" charset="0"/>
                    <a:cs typeface="Arial" pitchFamily="34" charset="0"/>
                  </a:rPr>
                  <a:t>=  falešně negativní</a:t>
                </a:r>
                <a:r>
                  <a:rPr lang="cs-CZ" sz="1800" b="1" dirty="0" smtClean="0"/>
                  <a:t>	</a:t>
                </a:r>
              </a:p>
              <a:p>
                <a:pPr marL="0" indent="0">
                  <a:buNone/>
                </a:pPr>
                <a:endParaRPr lang="cs-CZ" sz="28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cs-CZ" sz="2800" b="1" dirty="0" err="1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Pozit</a:t>
                </a:r>
                <a:r>
                  <a:rPr lang="cs-CZ" sz="28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. predikt. </a:t>
                </a:r>
                <a:r>
                  <a:rPr lang="cs-CZ" sz="2800" b="1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h</a:t>
                </a:r>
                <a:r>
                  <a:rPr lang="cs-CZ" sz="28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odnota</a:t>
                </a:r>
                <a:r>
                  <a:rPr lang="cs-CZ" sz="2800" dirty="0" smtClean="0">
                    <a:latin typeface="Arial" pitchFamily="34" charset="0"/>
                    <a:cs typeface="Arial" pitchFamily="34" charset="0"/>
                  </a:rPr>
                  <a:t>    </a:t>
                </a:r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P</a:t>
                </a:r>
                <a:r>
                  <a:rPr lang="cs-CZ" sz="1800" b="1" baseline="30000" dirty="0" smtClean="0">
                    <a:latin typeface="Arial" pitchFamily="34" charset="0"/>
                    <a:cs typeface="Arial" pitchFamily="34" charset="0"/>
                  </a:rPr>
                  <a:t>+</a:t>
                </a:r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cs-CZ" sz="1800" b="1" dirty="0">
                    <a:latin typeface="Arial" pitchFamily="34" charset="0"/>
                    <a:cs typeface="Arial" pitchFamily="34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1" smtClean="0">
                            <a:solidFill>
                              <a:srgbClr val="0033CC"/>
                            </a:solidFill>
                            <a:latin typeface="Cambria Math"/>
                          </a:rPr>
                          <m:t>𝐚</m:t>
                        </m:r>
                      </m:num>
                      <m:den>
                        <m:r>
                          <a:rPr lang="cs-CZ" sz="2400" b="1">
                            <a:latin typeface="Cambria Math"/>
                          </a:rPr>
                          <m:t>𝐚</m:t>
                        </m:r>
                        <m:r>
                          <a:rPr lang="cs-CZ" sz="2400" b="1">
                            <a:latin typeface="Cambria Math"/>
                          </a:rPr>
                          <m:t> + </m:t>
                        </m:r>
                        <m:r>
                          <a:rPr lang="cs-CZ" sz="2400" b="1">
                            <a:latin typeface="Cambria Math"/>
                          </a:rPr>
                          <m:t>𝐛</m:t>
                        </m:r>
                      </m:den>
                    </m:f>
                  </m:oMath>
                </a14:m>
                <a:r>
                  <a:rPr lang="cs-CZ" sz="1800" b="1" dirty="0">
                    <a:latin typeface="Arial" pitchFamily="34" charset="0"/>
                    <a:cs typeface="Arial" pitchFamily="34" charset="0"/>
                  </a:rPr>
                  <a:t>   x 100 (%)</a:t>
                </a:r>
              </a:p>
              <a:p>
                <a:pPr marL="0" indent="0">
                  <a:buNone/>
                </a:pPr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Vysoká </a:t>
                </a:r>
                <a:r>
                  <a:rPr lang="cs-CZ" sz="1800" b="1" dirty="0">
                    <a:latin typeface="Arial" pitchFamily="34" charset="0"/>
                    <a:cs typeface="Arial" pitchFamily="34" charset="0"/>
                  </a:rPr>
                  <a:t>P</a:t>
                </a:r>
                <a:r>
                  <a:rPr lang="cs-CZ" sz="1800" b="1" baseline="30000" dirty="0">
                    <a:latin typeface="Arial" pitchFamily="34" charset="0"/>
                    <a:cs typeface="Arial" pitchFamily="34" charset="0"/>
                  </a:rPr>
                  <a:t>+</a:t>
                </a:r>
                <a:r>
                  <a:rPr lang="cs-CZ" sz="1800" b="1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 = málo FP</a:t>
                </a:r>
              </a:p>
              <a:p>
                <a:pPr marL="0" indent="0">
                  <a:buNone/>
                </a:pPr>
                <a:endParaRPr lang="cs-CZ" sz="18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cs-CZ" sz="28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Negat. </a:t>
                </a:r>
                <a:r>
                  <a:rPr lang="cs-CZ" sz="2800" b="1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predikt. hodnota  </a:t>
                </a:r>
                <a:r>
                  <a:rPr lang="cs-CZ" sz="28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P</a:t>
                </a:r>
                <a:r>
                  <a:rPr lang="cs-CZ" sz="1800" b="1" baseline="30000" dirty="0" smtClean="0">
                    <a:latin typeface="Arial" pitchFamily="34" charset="0"/>
                    <a:cs typeface="Arial" pitchFamily="34" charset="0"/>
                  </a:rPr>
                  <a:t>-</a:t>
                </a:r>
                <a:r>
                  <a:rPr lang="cs-CZ" sz="18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cs-CZ" sz="1800" b="1" dirty="0">
                    <a:latin typeface="Arial" pitchFamily="34" charset="0"/>
                    <a:cs typeface="Arial" pitchFamily="34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1" smtClean="0">
                            <a:solidFill>
                              <a:srgbClr val="0033CC"/>
                            </a:solidFill>
                            <a:latin typeface="Cambria Math"/>
                          </a:rPr>
                          <m:t>𝐝</m:t>
                        </m:r>
                      </m:num>
                      <m:den>
                        <m:r>
                          <a:rPr lang="cs-CZ" sz="2400" b="1">
                            <a:latin typeface="Cambria Math"/>
                          </a:rPr>
                          <m:t>𝐜</m:t>
                        </m:r>
                        <m:r>
                          <a:rPr lang="cs-CZ" sz="2400" b="1">
                            <a:latin typeface="Cambria Math"/>
                          </a:rPr>
                          <m:t>+</m:t>
                        </m:r>
                        <m:r>
                          <a:rPr lang="cs-CZ" sz="2400" b="1">
                            <a:latin typeface="Cambria Math"/>
                          </a:rPr>
                          <m:t>𝐝</m:t>
                        </m:r>
                      </m:den>
                    </m:f>
                  </m:oMath>
                </a14:m>
                <a:r>
                  <a:rPr lang="cs-CZ" sz="1800" b="1" dirty="0">
                    <a:latin typeface="Arial" pitchFamily="34" charset="0"/>
                    <a:cs typeface="Arial" pitchFamily="34" charset="0"/>
                  </a:rPr>
                  <a:t>   x 100 (%)</a:t>
                </a:r>
              </a:p>
              <a:p>
                <a:pPr marL="0" indent="0">
                  <a:buNone/>
                </a:pPr>
                <a:r>
                  <a:rPr lang="cs-CZ" sz="1800" b="1" dirty="0">
                    <a:latin typeface="Arial" pitchFamily="34" charset="0"/>
                    <a:cs typeface="Arial" pitchFamily="34" charset="0"/>
                  </a:rPr>
                  <a:t>Vysoká </a:t>
                </a:r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P</a:t>
                </a:r>
                <a:r>
                  <a:rPr lang="cs-CZ" sz="1800" b="1" baseline="30000" dirty="0" smtClean="0">
                    <a:latin typeface="Arial" pitchFamily="34" charset="0"/>
                    <a:cs typeface="Arial" pitchFamily="34" charset="0"/>
                  </a:rPr>
                  <a:t>-</a:t>
                </a:r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cs-CZ" sz="1800" b="1" dirty="0">
                    <a:latin typeface="Arial" pitchFamily="34" charset="0"/>
                    <a:cs typeface="Arial" pitchFamily="34" charset="0"/>
                  </a:rPr>
                  <a:t>= málo </a:t>
                </a:r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FN</a:t>
                </a:r>
                <a:endParaRPr lang="cs-CZ" sz="1800" b="1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cs-CZ" sz="1800" b="1" dirty="0" smtClean="0"/>
              </a:p>
              <a:p>
                <a:pPr marL="0" indent="0">
                  <a:buNone/>
                </a:pPr>
                <a:endParaRPr lang="cs-CZ" sz="1800" b="1" dirty="0" smtClean="0"/>
              </a:p>
              <a:p>
                <a:pPr marL="0" indent="0">
                  <a:buNone/>
                </a:pPr>
                <a:endParaRPr lang="cs-CZ" sz="1800" b="1" dirty="0" smtClean="0"/>
              </a:p>
              <a:p>
                <a:pPr marL="0" indent="0">
                  <a:buNone/>
                </a:pPr>
                <a:endParaRPr lang="cs-CZ" b="1" dirty="0"/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31571" y="1196752"/>
                <a:ext cx="8229600" cy="5400600"/>
              </a:xfrm>
              <a:blipFill rotWithShape="1">
                <a:blip r:embed="rId2"/>
                <a:stretch>
                  <a:fillRect l="-1556" b="-112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340768"/>
            <a:ext cx="5980113" cy="1890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634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0033CC"/>
                </a:solidFill>
                <a:latin typeface="Arial Black" pitchFamily="34" charset="0"/>
              </a:rPr>
              <a:t>Vlastnosti diagnostických testů</a:t>
            </a:r>
            <a:endParaRPr lang="cs-CZ" sz="4000" b="1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323528" y="1196752"/>
                <a:ext cx="8445624" cy="5001419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sz="2400" b="1" dirty="0" smtClean="0">
                    <a:latin typeface="Arial" pitchFamily="34" charset="0"/>
                    <a:cs typeface="Arial" pitchFamily="34" charset="0"/>
                  </a:rPr>
                  <a:t>Prediktivní hodnoty </a:t>
                </a:r>
                <a:r>
                  <a:rPr lang="cs-CZ" sz="2400" b="1" dirty="0">
                    <a:latin typeface="Arial" pitchFamily="34" charset="0"/>
                    <a:cs typeface="Arial" pitchFamily="34" charset="0"/>
                  </a:rPr>
                  <a:t>testu </a:t>
                </a:r>
                <a:r>
                  <a:rPr lang="cs-CZ" sz="2400" b="1" dirty="0" smtClean="0">
                    <a:latin typeface="Arial" pitchFamily="34" charset="0"/>
                    <a:cs typeface="Arial" pitchFamily="34" charset="0"/>
                  </a:rPr>
                  <a:t>jsou dány:</a:t>
                </a:r>
              </a:p>
              <a:p>
                <a:pPr marL="0" indent="0">
                  <a:buNone/>
                </a:pPr>
                <a:endParaRPr lang="cs-CZ" sz="2400" dirty="0">
                  <a:latin typeface="Arial" pitchFamily="34" charset="0"/>
                  <a:cs typeface="Arial" pitchFamily="34" charset="0"/>
                </a:endParaRPr>
              </a:p>
              <a:p>
                <a:pPr marL="457200" indent="-457200">
                  <a:buFont typeface="+mj-lt"/>
                  <a:buAutoNum type="alphaLcParenR"/>
                </a:pPr>
                <a:r>
                  <a:rPr lang="cs-CZ" sz="28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Senzitivitou</a:t>
                </a:r>
                <a:r>
                  <a:rPr lang="cs-CZ" sz="2800" dirty="0" smtClean="0">
                    <a:latin typeface="Arial" pitchFamily="34" charset="0"/>
                    <a:cs typeface="Arial" pitchFamily="34" charset="0"/>
                  </a:rPr>
                  <a:t> a </a:t>
                </a:r>
                <a:r>
                  <a:rPr lang="cs-CZ" sz="28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specifitou </a:t>
                </a:r>
                <a:r>
                  <a:rPr lang="cs-CZ" sz="2800" dirty="0" smtClean="0">
                    <a:latin typeface="Arial" pitchFamily="34" charset="0"/>
                    <a:cs typeface="Arial" pitchFamily="34" charset="0"/>
                  </a:rPr>
                  <a:t>testu</a:t>
                </a:r>
              </a:p>
              <a:p>
                <a:pPr marL="457200" indent="-457200">
                  <a:buFont typeface="+mj-lt"/>
                  <a:buAutoNum type="alphaLcParenR"/>
                </a:pPr>
                <a:r>
                  <a:rPr lang="cs-CZ" sz="28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Prevalencí</a:t>
                </a:r>
                <a:r>
                  <a:rPr lang="cs-CZ" sz="2800" dirty="0" smtClean="0">
                    <a:latin typeface="Arial" pitchFamily="34" charset="0"/>
                    <a:cs typeface="Arial" pitchFamily="34" charset="0"/>
                  </a:rPr>
                  <a:t> sledované nemoci v populaci. </a:t>
                </a:r>
              </a:p>
              <a:p>
                <a:pPr marL="857250" lvl="1" indent="-457200"/>
                <a:r>
                  <a:rPr lang="cs-CZ" dirty="0" smtClean="0">
                    <a:latin typeface="Arial" pitchFamily="34" charset="0"/>
                    <a:cs typeface="Arial" pitchFamily="34" charset="0"/>
                  </a:rPr>
                  <a:t>Čím je nemoc v populaci běžnější, tím je vyšší pravděpodobnost, že osoba s pozitivním výsledkem testu je skutečně nemocná.</a:t>
                </a:r>
              </a:p>
              <a:p>
                <a:pPr marL="1257300" lvl="2" indent="-457200"/>
                <a:r>
                  <a:rPr lang="cs-CZ" sz="2800" dirty="0" smtClean="0"/>
                  <a:t>Prevalence nemoci = </a:t>
                </a:r>
                <a:r>
                  <a:rPr lang="cs-CZ" sz="2800" dirty="0" smtClean="0">
                    <a:cs typeface="Arial" charset="0"/>
                  </a:rPr>
                  <a:t>0</a:t>
                </a:r>
                <a:r>
                  <a:rPr lang="cs-CZ" sz="2800" dirty="0">
                    <a:cs typeface="Arial" charset="0"/>
                  </a:rPr>
                  <a:t>: </a:t>
                </a:r>
                <a:r>
                  <a:rPr lang="cs-CZ" sz="2800" dirty="0" smtClean="0">
                    <a:cs typeface="Arial" charset="0"/>
                  </a:rPr>
                  <a:t> </a:t>
                </a:r>
                <a:r>
                  <a:rPr lang="cs-CZ" sz="2800" b="1" dirty="0" smtClean="0">
                    <a:latin typeface="Arial" pitchFamily="34" charset="0"/>
                    <a:cs typeface="Arial" pitchFamily="34" charset="0"/>
                  </a:rPr>
                  <a:t>P</a:t>
                </a:r>
                <a:r>
                  <a:rPr lang="cs-CZ" sz="2800" b="1" baseline="30000" dirty="0">
                    <a:latin typeface="Arial" pitchFamily="34" charset="0"/>
                    <a:cs typeface="Arial" pitchFamily="34" charset="0"/>
                  </a:rPr>
                  <a:t>+</a:t>
                </a:r>
                <a:r>
                  <a:rPr lang="cs-CZ" sz="2800" dirty="0" smtClean="0">
                    <a:cs typeface="Arial" charset="0"/>
                  </a:rPr>
                  <a:t> = 0%, tj. </a:t>
                </a:r>
                <a:r>
                  <a:rPr lang="cs-CZ" sz="2800" b="1" dirty="0" smtClean="0">
                    <a:solidFill>
                      <a:srgbClr val="0000CC"/>
                    </a:solidFill>
                    <a:cs typeface="Arial" charset="0"/>
                  </a:rPr>
                  <a:t>a = 0</a:t>
                </a:r>
              </a:p>
              <a:p>
                <a:pPr marL="1257300" lvl="2" indent="-457200"/>
                <a:r>
                  <a:rPr lang="cs-CZ" sz="2800" dirty="0" smtClean="0">
                    <a:cs typeface="Arial" charset="0"/>
                  </a:rPr>
                  <a:t>Prevalence </a:t>
                </a:r>
                <a:r>
                  <a:rPr lang="cs-CZ" sz="2800" dirty="0">
                    <a:cs typeface="Arial" charset="0"/>
                  </a:rPr>
                  <a:t>nemoci </a:t>
                </a:r>
                <a:r>
                  <a:rPr lang="cs-CZ" sz="2800" dirty="0" smtClean="0">
                    <a:cs typeface="Arial" charset="0"/>
                  </a:rPr>
                  <a:t>= 100</a:t>
                </a:r>
                <a:r>
                  <a:rPr lang="cs-CZ" sz="2800" dirty="0">
                    <a:cs typeface="Arial" charset="0"/>
                  </a:rPr>
                  <a:t>%: </a:t>
                </a:r>
                <a:r>
                  <a:rPr lang="cs-CZ" sz="2800" b="1" dirty="0">
                    <a:latin typeface="Arial" pitchFamily="34" charset="0"/>
                    <a:cs typeface="Arial" pitchFamily="34" charset="0"/>
                  </a:rPr>
                  <a:t>P</a:t>
                </a:r>
                <a:r>
                  <a:rPr lang="cs-CZ" sz="2800" b="1" baseline="30000" dirty="0">
                    <a:latin typeface="Arial" pitchFamily="34" charset="0"/>
                    <a:cs typeface="Arial" pitchFamily="34" charset="0"/>
                  </a:rPr>
                  <a:t>+</a:t>
                </a:r>
                <a:r>
                  <a:rPr lang="cs-CZ" sz="2800" dirty="0" smtClean="0">
                    <a:cs typeface="Arial" charset="0"/>
                  </a:rPr>
                  <a:t> = 100%, tj. </a:t>
                </a:r>
                <a:r>
                  <a:rPr lang="cs-CZ" sz="2800" b="1" dirty="0" smtClean="0">
                    <a:solidFill>
                      <a:srgbClr val="0000CC"/>
                    </a:solidFill>
                    <a:cs typeface="Arial" charset="0"/>
                  </a:rPr>
                  <a:t>b = 0</a:t>
                </a:r>
                <a:endParaRPr lang="cs-CZ" sz="2800" b="1" dirty="0">
                  <a:solidFill>
                    <a:srgbClr val="0000CC"/>
                  </a:solidFill>
                  <a:cs typeface="Arial" charset="0"/>
                </a:endParaRPr>
              </a:p>
              <a:p>
                <a:pPr marL="400050" lvl="1" indent="0">
                  <a:buNone/>
                </a:pPr>
                <a:r>
                  <a:rPr lang="cs-CZ" sz="24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	</a:t>
                </a:r>
                <a:r>
                  <a:rPr lang="cs-CZ" sz="2400" b="1" dirty="0" err="1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Pozit</a:t>
                </a:r>
                <a:r>
                  <a:rPr lang="cs-CZ" sz="2400" b="1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. predikt. hodnota</a:t>
                </a:r>
                <a:r>
                  <a:rPr lang="cs-CZ" sz="2400" dirty="0">
                    <a:latin typeface="Arial" pitchFamily="34" charset="0"/>
                    <a:cs typeface="Arial" pitchFamily="34" charset="0"/>
                  </a:rPr>
                  <a:t>    </a:t>
                </a:r>
                <a:r>
                  <a:rPr lang="cs-CZ" sz="1600" b="1" dirty="0">
                    <a:latin typeface="Arial" pitchFamily="34" charset="0"/>
                    <a:cs typeface="Arial" pitchFamily="34" charset="0"/>
                  </a:rPr>
                  <a:t>P</a:t>
                </a:r>
                <a:r>
                  <a:rPr lang="cs-CZ" sz="1600" b="1" baseline="30000" dirty="0">
                    <a:latin typeface="Arial" pitchFamily="34" charset="0"/>
                    <a:cs typeface="Arial" pitchFamily="34" charset="0"/>
                  </a:rPr>
                  <a:t>+</a:t>
                </a:r>
                <a:r>
                  <a:rPr lang="cs-CZ" sz="1600" b="1" dirty="0">
                    <a:latin typeface="Arial" pitchFamily="34" charset="0"/>
                    <a:cs typeface="Arial" pitchFamily="34" charset="0"/>
                  </a:rPr>
                  <a:t>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0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1">
                            <a:solidFill>
                              <a:srgbClr val="0033CC"/>
                            </a:solidFill>
                            <a:latin typeface="Cambria Math"/>
                          </a:rPr>
                          <m:t>𝐚</m:t>
                        </m:r>
                      </m:num>
                      <m:den>
                        <m:r>
                          <a:rPr lang="cs-CZ" sz="2000" b="1">
                            <a:latin typeface="Cambria Math"/>
                          </a:rPr>
                          <m:t>𝐚</m:t>
                        </m:r>
                        <m:r>
                          <a:rPr lang="cs-CZ" sz="2000" b="1">
                            <a:latin typeface="Cambria Math"/>
                          </a:rPr>
                          <m:t> + </m:t>
                        </m:r>
                        <m:r>
                          <a:rPr lang="cs-CZ" sz="2000" b="1">
                            <a:latin typeface="Cambria Math"/>
                          </a:rPr>
                          <m:t>𝐛</m:t>
                        </m:r>
                      </m:den>
                    </m:f>
                  </m:oMath>
                </a14:m>
                <a:r>
                  <a:rPr lang="cs-CZ" sz="1600" b="1" dirty="0">
                    <a:latin typeface="Arial" pitchFamily="34" charset="0"/>
                    <a:cs typeface="Arial" pitchFamily="34" charset="0"/>
                  </a:rPr>
                  <a:t>   x 100 (%)</a:t>
                </a:r>
              </a:p>
              <a:p>
                <a:pPr marL="400050" lvl="1" indent="0">
                  <a:buNone/>
                </a:pPr>
                <a:endParaRPr lang="cs-CZ" sz="24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400050" lvl="1" indent="0">
                  <a:buNone/>
                </a:pPr>
                <a:endParaRPr lang="cs-CZ" sz="2400" b="1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cs-CZ" sz="1800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cs-CZ" b="1" dirty="0" smtClean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3528" y="1196752"/>
                <a:ext cx="8445624" cy="5001419"/>
              </a:xfrm>
              <a:blipFill rotWithShape="1">
                <a:blip r:embed="rId2"/>
                <a:stretch>
                  <a:fillRect l="-1227" t="-853" r="-144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556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0033CC"/>
                </a:solidFill>
                <a:latin typeface="Arial Black" pitchFamily="34" charset="0"/>
              </a:rPr>
              <a:t>Vlastnosti diagnostických testů</a:t>
            </a:r>
            <a:endParaRPr lang="cs-CZ" sz="4000" b="1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u="sng" dirty="0"/>
              <a:t>Příklad</a:t>
            </a:r>
            <a:endParaRPr lang="cs-CZ" sz="2000" dirty="0"/>
          </a:p>
          <a:p>
            <a:pPr marL="0" indent="0">
              <a:buNone/>
            </a:pPr>
            <a:r>
              <a:rPr lang="cs-CZ" sz="2000" b="1" dirty="0" smtClean="0"/>
              <a:t>Posuďte změnu senzitivity, </a:t>
            </a:r>
            <a:r>
              <a:rPr lang="cs-CZ" sz="2000" b="1" dirty="0"/>
              <a:t>specifity </a:t>
            </a:r>
            <a:r>
              <a:rPr lang="cs-CZ" sz="2000" b="1" dirty="0" smtClean="0"/>
              <a:t> a prediktivních hodnot testu při posunutí diagnostické </a:t>
            </a:r>
            <a:r>
              <a:rPr lang="cs-CZ" sz="2000" b="1" dirty="0"/>
              <a:t>hranice pro alternativní rozlišení anemie  (+/-) od normálního stavu z 10 g na 12 g hemoglobinu na 100ml krve</a:t>
            </a:r>
            <a:r>
              <a:rPr lang="cs-CZ" sz="2000" b="1" dirty="0" smtClean="0"/>
              <a:t>.</a:t>
            </a:r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10g</a:t>
            </a:r>
            <a:endParaRPr lang="cs-CZ" sz="18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1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12g</a:t>
            </a:r>
            <a:endParaRPr lang="cs-CZ" sz="18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1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1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6769096"/>
              </p:ext>
            </p:extLst>
          </p:nvPr>
        </p:nvGraphicFramePr>
        <p:xfrm>
          <a:off x="542925" y="3213100"/>
          <a:ext cx="5783263" cy="177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4" name="Dokument" r:id="rId4" imgW="6120264" imgH="1877658" progId="Word.Document.12">
                  <p:embed/>
                </p:oleObj>
              </mc:Choice>
              <mc:Fallback>
                <p:oleObj name="Dokument" r:id="rId4" imgW="6120264" imgH="1877658" progId="Word.Document.12">
                  <p:embed/>
                  <p:pic>
                    <p:nvPicPr>
                      <p:cNvPr id="0" name="Picture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" y="3213100"/>
                        <a:ext cx="5783263" cy="1779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9475862"/>
              </p:ext>
            </p:extLst>
          </p:nvPr>
        </p:nvGraphicFramePr>
        <p:xfrm>
          <a:off x="542925" y="5078413"/>
          <a:ext cx="5697538" cy="1347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5" name="Dokument" r:id="rId7" imgW="5857540" imgH="1397585" progId="Word.Document.12">
                  <p:embed/>
                </p:oleObj>
              </mc:Choice>
              <mc:Fallback>
                <p:oleObj name="Dokument" r:id="rId7" imgW="5857540" imgH="1397585" progId="Word.Document.12">
                  <p:embed/>
                  <p:pic>
                    <p:nvPicPr>
                      <p:cNvPr id="0" name="Picture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" y="5078413"/>
                        <a:ext cx="5697538" cy="1347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970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0000CC"/>
                </a:solidFill>
                <a:latin typeface="Arial Black" pitchFamily="34" charset="0"/>
              </a:rPr>
              <a:t>Diagnostická mez</a:t>
            </a:r>
            <a:endParaRPr lang="cs-CZ" sz="40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836712"/>
            <a:ext cx="8445624" cy="5760640"/>
          </a:xfrm>
        </p:spPr>
        <p:txBody>
          <a:bodyPr>
            <a:normAutofit/>
          </a:bodyPr>
          <a:lstStyle/>
          <a:p>
            <a:endParaRPr lang="cs-CZ" sz="2200" dirty="0" smtClean="0"/>
          </a:p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Ve skutečnosti  testy nebývají </a:t>
            </a:r>
            <a:r>
              <a:rPr lang="cs-CZ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ani zcela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specifické, </a:t>
            </a:r>
            <a:r>
              <a:rPr lang="cs-CZ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ani zcela senzitivní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Používáme-li pro rozlišení nemocných a zdravých hodnotu spojitého znaku, je důležité správně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zvolit hranici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mezi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pozitivním a negativním výsledkem testu – tzv.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diagnostickou mez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cs-CZ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Stanovení diagnostické meze </a:t>
            </a:r>
            <a:r>
              <a:rPr lang="cs-CZ" sz="28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rozhoduje o zastoupení falešně pozitivních a falešně negativních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výsledků testu.</a:t>
            </a: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908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552" y="26369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cap="all" dirty="0" smtClean="0">
                <a:solidFill>
                  <a:srgbClr val="0000CC"/>
                </a:solidFill>
                <a:latin typeface="Arial Black" pitchFamily="34" charset="0"/>
              </a:rPr>
              <a:t>Diagnostické testy                                  v epidemiologii</a:t>
            </a:r>
            <a:endParaRPr lang="cs-CZ" b="1" cap="all" dirty="0">
              <a:solidFill>
                <a:srgbClr val="0000CC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87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0033CC"/>
                </a:solidFill>
                <a:latin typeface="Arial Black" pitchFamily="34" charset="0"/>
              </a:rPr>
              <a:t>Vlastnosti diagnostických testů</a:t>
            </a:r>
            <a:endParaRPr lang="cs-CZ" sz="4000" b="1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196752"/>
                <a:ext cx="8229600" cy="5472608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cs-CZ" sz="1800" b="1" dirty="0" smtClean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Senzitivita:</a:t>
                </a:r>
                <a:endParaRPr lang="cs-CZ" sz="1800" b="1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cs-CZ" sz="1800" b="1" dirty="0" smtClean="0"/>
                  <a:t>	SE</a:t>
                </a:r>
                <a:r>
                  <a:rPr lang="cs-CZ" sz="1800" b="1" baseline="-25000" dirty="0" smtClean="0"/>
                  <a:t>1</a:t>
                </a:r>
                <a:r>
                  <a:rPr lang="cs-CZ" sz="1800" b="1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1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800" b="1" i="0" smtClean="0">
                            <a:latin typeface="Cambria Math"/>
                          </a:rPr>
                          <m:t>𝟏𝟓</m:t>
                        </m:r>
                      </m:num>
                      <m:den>
                        <m:r>
                          <a:rPr lang="cs-CZ" sz="1800" b="1" i="0" smtClean="0">
                            <a:latin typeface="Cambria Math"/>
                          </a:rPr>
                          <m:t>𝟐𝟎</m:t>
                        </m:r>
                      </m:den>
                    </m:f>
                  </m:oMath>
                </a14:m>
                <a:r>
                  <a:rPr lang="cs-CZ" sz="1800" b="1" dirty="0" smtClean="0"/>
                  <a:t>   x 100 = 75% 		SE</a:t>
                </a:r>
                <a:r>
                  <a:rPr lang="cs-CZ" sz="1800" b="1" baseline="-25000" dirty="0" smtClean="0"/>
                  <a:t>2</a:t>
                </a:r>
                <a:r>
                  <a:rPr lang="cs-CZ" sz="1800" b="1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1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800" b="1" i="0" smtClean="0">
                            <a:latin typeface="Cambria Math"/>
                          </a:rPr>
                          <m:t>𝟏𝟗</m:t>
                        </m:r>
                      </m:num>
                      <m:den>
                        <m:r>
                          <a:rPr lang="cs-CZ" sz="1800" b="1" i="1" smtClean="0">
                            <a:latin typeface="Cambria Math"/>
                          </a:rPr>
                          <m:t>𝟐𝟎</m:t>
                        </m:r>
                      </m:den>
                    </m:f>
                  </m:oMath>
                </a14:m>
                <a:r>
                  <a:rPr lang="cs-CZ" sz="1800" b="1" dirty="0" smtClean="0"/>
                  <a:t>   x 100 = 95%</a:t>
                </a:r>
              </a:p>
              <a:p>
                <a:pPr marL="0" indent="0">
                  <a:buNone/>
                </a:pPr>
                <a:endParaRPr lang="cs-CZ" sz="1800" b="1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cs-CZ" sz="1800" b="1" dirty="0" smtClean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Specifita:</a:t>
                </a:r>
                <a:endParaRPr lang="cs-CZ" sz="1800" b="1" dirty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cs-CZ" sz="1800" b="1" dirty="0" smtClean="0"/>
                  <a:t>	SP</a:t>
                </a:r>
                <a:r>
                  <a:rPr lang="cs-CZ" sz="1800" b="1" baseline="-25000" dirty="0"/>
                  <a:t>1</a:t>
                </a:r>
                <a:r>
                  <a:rPr lang="cs-CZ" sz="1800" b="1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1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800" b="1" i="0" smtClean="0">
                            <a:latin typeface="Cambria Math"/>
                          </a:rPr>
                          <m:t>𝟕𝟖</m:t>
                        </m:r>
                      </m:num>
                      <m:den>
                        <m:r>
                          <a:rPr lang="cs-CZ" sz="1800" b="1" i="0" smtClean="0">
                            <a:latin typeface="Cambria Math"/>
                          </a:rPr>
                          <m:t>𝟖𝟎</m:t>
                        </m:r>
                      </m:den>
                    </m:f>
                  </m:oMath>
                </a14:m>
                <a:r>
                  <a:rPr lang="cs-CZ" sz="1800" b="1" dirty="0" smtClean="0"/>
                  <a:t>   x 100 = 97,5 %      		SP</a:t>
                </a:r>
                <a:r>
                  <a:rPr lang="cs-CZ" sz="1800" b="1" baseline="-25000" dirty="0"/>
                  <a:t>2</a:t>
                </a:r>
                <a:r>
                  <a:rPr lang="cs-CZ" sz="1800" b="1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1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800" b="1" i="1" smtClean="0">
                            <a:latin typeface="Cambria Math"/>
                          </a:rPr>
                          <m:t>𝟕𝟎</m:t>
                        </m:r>
                      </m:num>
                      <m:den>
                        <m:r>
                          <a:rPr lang="cs-CZ" sz="1800" b="1" i="0" smtClean="0">
                            <a:latin typeface="Cambria Math"/>
                          </a:rPr>
                          <m:t>𝟖𝟎</m:t>
                        </m:r>
                      </m:den>
                    </m:f>
                  </m:oMath>
                </a14:m>
                <a:r>
                  <a:rPr lang="cs-CZ" sz="1800" b="1" dirty="0" smtClean="0"/>
                  <a:t>   x 100 = 87,5%</a:t>
                </a:r>
              </a:p>
              <a:p>
                <a:pPr marL="0" indent="0">
                  <a:buNone/>
                </a:pPr>
                <a:endParaRPr lang="cs-CZ" sz="18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cs-CZ" sz="1800" b="1" dirty="0" smtClean="0">
                    <a:solidFill>
                      <a:srgbClr val="0000FF"/>
                    </a:solidFill>
                    <a:latin typeface="Arial" pitchFamily="34" charset="0"/>
                    <a:cs typeface="Arial" pitchFamily="34" charset="0"/>
                  </a:rPr>
                  <a:t>Prediktivní hodnoty:</a:t>
                </a:r>
              </a:p>
              <a:p>
                <a:pPr marL="0" indent="0">
                  <a:buNone/>
                </a:pPr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    P</a:t>
                </a:r>
                <a:r>
                  <a:rPr lang="cs-CZ" sz="1800" b="1" baseline="-25000" dirty="0"/>
                  <a:t>1</a:t>
                </a:r>
                <a:r>
                  <a:rPr lang="cs-CZ" sz="1800" b="1" baseline="30000" dirty="0" smtClean="0">
                    <a:latin typeface="Arial" pitchFamily="34" charset="0"/>
                    <a:cs typeface="Arial" pitchFamily="34" charset="0"/>
                  </a:rPr>
                  <a:t>+ </a:t>
                </a:r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=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1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800" b="1" i="1" smtClean="0">
                            <a:latin typeface="Cambria Math"/>
                          </a:rPr>
                          <m:t>𝟏𝟓</m:t>
                        </m:r>
                      </m:num>
                      <m:den>
                        <m:r>
                          <a:rPr lang="cs-CZ" sz="1800" b="1" i="1" smtClean="0">
                            <a:latin typeface="Cambria Math"/>
                          </a:rPr>
                          <m:t>𝟏𝟕</m:t>
                        </m:r>
                      </m:den>
                    </m:f>
                  </m:oMath>
                </a14:m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   x 100 = 88,2%	 	P</a:t>
                </a:r>
                <a:r>
                  <a:rPr lang="cs-CZ" sz="1800" b="1" baseline="-25000" dirty="0"/>
                  <a:t>2</a:t>
                </a:r>
                <a:r>
                  <a:rPr lang="cs-CZ" sz="1800" b="1" baseline="30000" dirty="0" smtClean="0">
                    <a:latin typeface="Arial" pitchFamily="34" charset="0"/>
                    <a:cs typeface="Arial" pitchFamily="34" charset="0"/>
                  </a:rPr>
                  <a:t>+ </a:t>
                </a:r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1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800" b="1" i="1" smtClean="0">
                            <a:latin typeface="Cambria Math"/>
                          </a:rPr>
                          <m:t>𝟏𝟗</m:t>
                        </m:r>
                      </m:num>
                      <m:den>
                        <m:r>
                          <a:rPr lang="cs-CZ" sz="1800" b="1" i="1" smtClean="0">
                            <a:latin typeface="Cambria Math"/>
                          </a:rPr>
                          <m:t>𝟐𝟗</m:t>
                        </m:r>
                      </m:den>
                    </m:f>
                  </m:oMath>
                </a14:m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   x 100 = 65,5%</a:t>
                </a:r>
              </a:p>
              <a:p>
                <a:pPr marL="0" indent="0">
                  <a:buNone/>
                </a:pPr>
                <a:endParaRPr lang="cs-CZ" sz="18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     P</a:t>
                </a:r>
                <a:r>
                  <a:rPr lang="cs-CZ" sz="1800" b="1" baseline="-25000" dirty="0"/>
                  <a:t>1</a:t>
                </a:r>
                <a:r>
                  <a:rPr lang="cs-CZ" sz="1800" b="1" baseline="30000" dirty="0" smtClean="0">
                    <a:latin typeface="Arial" pitchFamily="34" charset="0"/>
                    <a:cs typeface="Arial" pitchFamily="34" charset="0"/>
                  </a:rPr>
                  <a:t>- </a:t>
                </a:r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=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1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800" b="1" i="0" smtClean="0">
                            <a:latin typeface="Cambria Math"/>
                          </a:rPr>
                          <m:t>𝟕𝟖</m:t>
                        </m:r>
                      </m:num>
                      <m:den>
                        <m:r>
                          <a:rPr lang="cs-CZ" sz="1800" b="1" i="0" smtClean="0">
                            <a:latin typeface="Cambria Math"/>
                          </a:rPr>
                          <m:t> </m:t>
                        </m:r>
                        <m:r>
                          <a:rPr lang="cs-CZ" sz="1800" b="1" i="1" smtClean="0">
                            <a:latin typeface="Cambria Math"/>
                          </a:rPr>
                          <m:t>𝟖𝟎</m:t>
                        </m:r>
                      </m:den>
                    </m:f>
                  </m:oMath>
                </a14:m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   x 100 = 94,0%		 P</a:t>
                </a:r>
                <a:r>
                  <a:rPr lang="cs-CZ" sz="1800" b="1" baseline="-25000" dirty="0"/>
                  <a:t>2</a:t>
                </a:r>
                <a:r>
                  <a:rPr lang="cs-CZ" sz="1800" b="1" baseline="30000" dirty="0" smtClean="0">
                    <a:latin typeface="Arial" pitchFamily="34" charset="0"/>
                    <a:cs typeface="Arial" pitchFamily="34" charset="0"/>
                  </a:rPr>
                  <a:t>- </a:t>
                </a:r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1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800" b="1" i="1" smtClean="0">
                            <a:latin typeface="Cambria Math"/>
                          </a:rPr>
                          <m:t>𝟕𝟎</m:t>
                        </m:r>
                      </m:num>
                      <m:den>
                        <m:r>
                          <a:rPr lang="cs-CZ" sz="1800" b="1" i="1" smtClean="0">
                            <a:latin typeface="Cambria Math"/>
                          </a:rPr>
                          <m:t>𝟕𝟏</m:t>
                        </m:r>
                      </m:den>
                    </m:f>
                  </m:oMath>
                </a14:m>
                <a:r>
                  <a:rPr lang="cs-CZ" sz="1800" b="1" dirty="0" smtClean="0">
                    <a:latin typeface="Arial" pitchFamily="34" charset="0"/>
                    <a:cs typeface="Arial" pitchFamily="34" charset="0"/>
                  </a:rPr>
                  <a:t>   x 100 = 98,6%</a:t>
                </a:r>
                <a:endParaRPr lang="cs-CZ" sz="1800" dirty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cs-CZ" sz="1800" b="1" dirty="0" smtClean="0">
                  <a:latin typeface="Arial" pitchFamily="34" charset="0"/>
                  <a:cs typeface="Arial" pitchFamily="34" charset="0"/>
                </a:endParaRPr>
              </a:p>
              <a:p>
                <a:r>
                  <a:rPr lang="cs-CZ" sz="2000" dirty="0" smtClean="0">
                    <a:latin typeface="Arial" pitchFamily="34" charset="0"/>
                    <a:cs typeface="Arial" pitchFamily="34" charset="0"/>
                  </a:rPr>
                  <a:t>Celková validita diagnostického testu se nezvýší posunutím diagnostické meze (pouze zvyšujeme senzitivitu na úkor specifity    a opačně). </a:t>
                </a:r>
              </a:p>
              <a:p>
                <a:r>
                  <a:rPr lang="cs-CZ" sz="2000" dirty="0" smtClean="0">
                    <a:latin typeface="Arial" pitchFamily="34" charset="0"/>
                    <a:cs typeface="Arial" pitchFamily="34" charset="0"/>
                  </a:rPr>
                  <a:t>Správnějších výsledků je možno dosáhnout pouze </a:t>
                </a:r>
                <a:r>
                  <a:rPr lang="cs-CZ" sz="2000" b="1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změnou diagnostického testu.</a:t>
                </a:r>
                <a:endParaRPr lang="cs-CZ" sz="2000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buNone/>
                </a:pPr>
                <a:endParaRPr lang="cs-CZ" sz="2000" b="1" dirty="0" smtClean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196752"/>
                <a:ext cx="8229600" cy="5472608"/>
              </a:xfrm>
              <a:blipFill rotWithShape="1">
                <a:blip r:embed="rId2"/>
                <a:stretch>
                  <a:fillRect l="-667" t="-1002" b="-55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1707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0000CC"/>
                </a:solidFill>
                <a:latin typeface="Arial Black" pitchFamily="34" charset="0"/>
              </a:rPr>
              <a:t>Diagnostická mez</a:t>
            </a:r>
            <a:endParaRPr lang="cs-CZ" sz="40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836712"/>
            <a:ext cx="9036496" cy="60212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sz="1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 …</a:t>
            </a:r>
            <a:r>
              <a:rPr lang="cs-CZ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nulový podíl falešně  negativních, velmi </a:t>
            </a:r>
            <a:r>
              <a:rPr lang="cs-CZ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vysoký podíl falešně pozitivních</a:t>
            </a:r>
            <a:endParaRPr lang="cs-CZ" sz="2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 …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nulový podíl falešně pozitivních, velmi </a:t>
            </a:r>
            <a:r>
              <a:rPr lang="cs-CZ" sz="2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vysoký podíl falešně negativních</a:t>
            </a:r>
            <a:endParaRPr lang="cs-CZ" sz="22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2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 …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podíl falešně pozitivních je přibližně stejný jako podíl falešně negativních</a:t>
            </a:r>
            <a:endParaRPr lang="cs-CZ" sz="22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627552"/>
            <a:ext cx="7560840" cy="3393721"/>
          </a:xfrm>
          <a:prstGeom prst="rect">
            <a:avLst/>
          </a:prstGeom>
        </p:spPr>
      </p:pic>
      <p:cxnSp>
        <p:nvCxnSpPr>
          <p:cNvPr id="6" name="Přímá spojnice 5"/>
          <p:cNvCxnSpPr/>
          <p:nvPr/>
        </p:nvCxnSpPr>
        <p:spPr>
          <a:xfrm flipV="1">
            <a:off x="2987824" y="2141142"/>
            <a:ext cx="0" cy="216124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H="1" flipV="1">
            <a:off x="3677180" y="2165205"/>
            <a:ext cx="30724" cy="212891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3347864" y="2141142"/>
            <a:ext cx="0" cy="2152973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2628582" y="3949060"/>
            <a:ext cx="269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A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212943" y="4232913"/>
            <a:ext cx="269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00FF"/>
                </a:solidFill>
              </a:rPr>
              <a:t>C</a:t>
            </a:r>
            <a:endParaRPr lang="cs-CZ" b="1" dirty="0">
              <a:solidFill>
                <a:srgbClr val="0000FF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721040" y="3949060"/>
            <a:ext cx="269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B050"/>
                </a:solidFill>
              </a:rPr>
              <a:t>B</a:t>
            </a:r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4932040" y="1772816"/>
            <a:ext cx="2880320" cy="20162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384806" y="1700808"/>
            <a:ext cx="165627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Arial" pitchFamily="34" charset="0"/>
                <a:cs typeface="Arial" pitchFamily="34" charset="0"/>
              </a:rPr>
              <a:t>Diagnostická mez</a:t>
            </a:r>
            <a:endParaRPr lang="cs-CZ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31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0000CC"/>
                </a:solidFill>
                <a:latin typeface="Arial Black" pitchFamily="34" charset="0"/>
              </a:rPr>
              <a:t>Diagnostická mez</a:t>
            </a:r>
            <a:endParaRPr lang="cs-CZ" sz="40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445624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O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ba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druhy chyb (FP, FN)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však nebývají stejně závažné.</a:t>
            </a:r>
          </a:p>
          <a:p>
            <a:pPr marL="0" indent="0"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Konečné stanovení diagnostické závisí na mnoha okolnostech.</a:t>
            </a:r>
          </a:p>
          <a:p>
            <a:pPr marL="0" indent="0"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Např. diagnostickou mez pro vyhledání TBC nastavíme dost nízko, protože škody způsobené přehlednutím nějakého případu nemoci jsou větší, než škody způsobené pozitivním výsledkem testu u zdravých osob (tato chyba je snadno a rychle odstranitelná podrobným klinickým vyšetřením). </a:t>
            </a: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0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780928"/>
            <a:ext cx="8229600" cy="1143000"/>
          </a:xfrm>
        </p:spPr>
        <p:txBody>
          <a:bodyPr/>
          <a:lstStyle/>
          <a:p>
            <a:r>
              <a:rPr lang="cs-CZ" b="1" cap="all" dirty="0" smtClean="0">
                <a:solidFill>
                  <a:srgbClr val="0000CC"/>
                </a:solidFill>
                <a:latin typeface="Arial Black" pitchFamily="34" charset="0"/>
              </a:rPr>
              <a:t>Screening</a:t>
            </a:r>
            <a:endParaRPr lang="cs-CZ" b="1" cap="all" dirty="0">
              <a:solidFill>
                <a:srgbClr val="0000CC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62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712968" cy="1143000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solidFill>
                  <a:srgbClr val="0000CC"/>
                </a:solidFill>
                <a:latin typeface="Arial Black" pitchFamily="34" charset="0"/>
              </a:rPr>
              <a:t>Screening v systému péče o zdraví</a:t>
            </a:r>
            <a:endParaRPr lang="cs-CZ" sz="32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Zdravotní péče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laická péče o osobní zdraví</a:t>
            </a:r>
          </a:p>
          <a:p>
            <a:r>
              <a:rPr lang="cs-CZ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odborná péče	</a:t>
            </a:r>
            <a:r>
              <a:rPr lang="cs-CZ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2">
              <a:buFont typeface="Arial" pitchFamily="34" charset="0"/>
              <a:buChar char="-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individuální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- klinická medicína (</a:t>
            </a:r>
            <a:r>
              <a:rPr lang="cs-CZ" sz="3200" i="1" dirty="0">
                <a:latin typeface="Arial" pitchFamily="34" charset="0"/>
                <a:cs typeface="Arial" pitchFamily="34" charset="0"/>
              </a:rPr>
              <a:t>medical care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)</a:t>
            </a:r>
          </a:p>
          <a:p>
            <a:pPr lvl="2">
              <a:buFont typeface="Arial" pitchFamily="34" charset="0"/>
              <a:buChar char="-"/>
            </a:pPr>
            <a:r>
              <a:rPr lang="cs-CZ" sz="3200" dirty="0" smtClean="0">
                <a:latin typeface="Arial" pitchFamily="34" charset="0"/>
                <a:cs typeface="Arial" pitchFamily="34" charset="0"/>
              </a:rPr>
              <a:t>kolektivní 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– SL a VZ (</a:t>
            </a:r>
            <a:r>
              <a:rPr lang="cs-CZ" sz="3200" i="1" dirty="0">
                <a:latin typeface="Arial" pitchFamily="34" charset="0"/>
                <a:cs typeface="Arial" pitchFamily="34" charset="0"/>
              </a:rPr>
              <a:t>public health care</a:t>
            </a:r>
            <a:r>
              <a:rPr lang="cs-CZ" sz="3200" dirty="0">
                <a:latin typeface="Arial" pitchFamily="34" charset="0"/>
                <a:cs typeface="Arial" pitchFamily="34" charset="0"/>
              </a:rPr>
              <a:t>)</a:t>
            </a:r>
          </a:p>
          <a:p>
            <a:pPr marL="0" indent="0">
              <a:buNone/>
            </a:pPr>
            <a:r>
              <a:rPr lang="cs-CZ" b="1" dirty="0">
                <a:latin typeface="Arial" pitchFamily="34" charset="0"/>
                <a:cs typeface="Arial" pitchFamily="34" charset="0"/>
              </a:rPr>
              <a:t> 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Zdravotnické služby </a:t>
            </a:r>
            <a:endParaRPr lang="cs-CZ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- odborná </a:t>
            </a:r>
            <a:r>
              <a:rPr lang="cs-CZ" dirty="0">
                <a:latin typeface="Arial" pitchFamily="34" charset="0"/>
                <a:cs typeface="Arial" pitchFamily="34" charset="0"/>
              </a:rPr>
              <a:t>péče o zdraví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>
                <a:latin typeface="Arial" pitchFamily="34" charset="0"/>
                <a:cs typeface="Arial" pitchFamily="34" charset="0"/>
              </a:rPr>
              <a:t>vykonávaná pracovníky ve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zdravotnictví</a:t>
            </a: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-  rozlišujeme: a</a:t>
            </a:r>
            <a:r>
              <a:rPr lang="cs-CZ" dirty="0">
                <a:latin typeface="Arial" pitchFamily="34" charset="0"/>
                <a:cs typeface="Arial" pitchFamily="34" charset="0"/>
              </a:rPr>
              <a:t>) preventivně léčebnou péči</a:t>
            </a: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		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  b</a:t>
            </a:r>
            <a:r>
              <a:rPr lang="cs-CZ" dirty="0">
                <a:latin typeface="Arial" pitchFamily="34" charset="0"/>
                <a:cs typeface="Arial" pitchFamily="34" charset="0"/>
              </a:rPr>
              <a:t>) péči o prostředí (hygienická služba)</a:t>
            </a: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		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  c</a:t>
            </a:r>
            <a:r>
              <a:rPr lang="cs-CZ" dirty="0">
                <a:latin typeface="Arial" pitchFamily="34" charset="0"/>
                <a:cs typeface="Arial" pitchFamily="34" charset="0"/>
              </a:rPr>
              <a:t>) zdravotní výchovu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obyvatelstva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218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98233" y="764704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  <a:t>Screening v systému péče o zdraví</a:t>
            </a:r>
            <a:b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</a:br>
            <a: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  <a:t/>
            </a:r>
            <a:b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</a:br>
            <a:r>
              <a:rPr lang="cs-CZ" sz="40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Preventivně léčebná péče:</a:t>
            </a:r>
            <a:endParaRPr lang="cs-CZ" sz="40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23528" y="1600200"/>
            <a:ext cx="8856984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spcAft>
                <a:spcPts val="1000"/>
              </a:spcAft>
              <a:buNone/>
            </a:pPr>
            <a:r>
              <a:rPr lang="cs-CZ" sz="3100" dirty="0">
                <a:latin typeface="Arial" pitchFamily="34" charset="0"/>
                <a:cs typeface="Arial" pitchFamily="34" charset="0"/>
              </a:rPr>
              <a:t>1. Sanogenní činnost 				</a:t>
            </a:r>
            <a:r>
              <a:rPr lang="cs-CZ" sz="3100" dirty="0" smtClean="0">
                <a:latin typeface="Arial" pitchFamily="34" charset="0"/>
                <a:cs typeface="Arial" pitchFamily="34" charset="0"/>
              </a:rPr>
              <a:t>  Rozvoj </a:t>
            </a:r>
            <a:r>
              <a:rPr lang="cs-CZ" sz="3100" dirty="0">
                <a:latin typeface="Arial" pitchFamily="34" charset="0"/>
                <a:cs typeface="Arial" pitchFamily="34" charset="0"/>
              </a:rPr>
              <a:t>zdraví</a:t>
            </a:r>
          </a:p>
          <a:p>
            <a:pPr marL="0" indent="0">
              <a:spcAft>
                <a:spcPts val="1000"/>
              </a:spcAft>
              <a:buNone/>
            </a:pPr>
            <a:r>
              <a:rPr lang="cs-CZ" sz="31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sz="3100" dirty="0">
                <a:latin typeface="Arial" pitchFamily="34" charset="0"/>
                <a:cs typeface="Arial" pitchFamily="34" charset="0"/>
              </a:rPr>
              <a:t>. Protektivní činnost		</a:t>
            </a:r>
            <a:r>
              <a:rPr lang="cs-CZ" sz="3100" dirty="0" smtClean="0">
                <a:latin typeface="Arial" pitchFamily="34" charset="0"/>
                <a:cs typeface="Arial" pitchFamily="34" charset="0"/>
              </a:rPr>
              <a:t>                Primární </a:t>
            </a:r>
            <a:r>
              <a:rPr lang="cs-CZ" sz="3100" dirty="0">
                <a:latin typeface="Arial" pitchFamily="34" charset="0"/>
                <a:cs typeface="Arial" pitchFamily="34" charset="0"/>
              </a:rPr>
              <a:t>prevence</a:t>
            </a:r>
          </a:p>
          <a:p>
            <a:pPr marL="0" indent="0">
              <a:spcAft>
                <a:spcPts val="1000"/>
              </a:spcAft>
              <a:buNone/>
            </a:pPr>
            <a:r>
              <a:rPr lang="cs-CZ" sz="3100" dirty="0">
                <a:latin typeface="Arial" pitchFamily="34" charset="0"/>
                <a:cs typeface="Arial" pitchFamily="34" charset="0"/>
              </a:rPr>
              <a:t>3. </a:t>
            </a:r>
            <a:r>
              <a:rPr lang="cs-CZ" sz="310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Vyhledávací činnost</a:t>
            </a:r>
            <a:r>
              <a:rPr lang="cs-CZ" sz="3100" dirty="0">
                <a:latin typeface="Arial" pitchFamily="34" charset="0"/>
                <a:cs typeface="Arial" pitchFamily="34" charset="0"/>
              </a:rPr>
              <a:t>					</a:t>
            </a:r>
            <a:endParaRPr lang="cs-CZ" sz="31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Aft>
                <a:spcPts val="1000"/>
              </a:spcAft>
              <a:buNone/>
            </a:pPr>
            <a:r>
              <a:rPr lang="cs-CZ" sz="31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cs-CZ" sz="3100" dirty="0">
                <a:latin typeface="Arial" pitchFamily="34" charset="0"/>
                <a:cs typeface="Arial" pitchFamily="34" charset="0"/>
              </a:rPr>
              <a:t>. </a:t>
            </a:r>
            <a:r>
              <a:rPr lang="cs-CZ" sz="3100" dirty="0" smtClean="0">
                <a:latin typeface="Arial" pitchFamily="34" charset="0"/>
                <a:cs typeface="Arial" pitchFamily="34" charset="0"/>
              </a:rPr>
              <a:t>Diagnostická </a:t>
            </a:r>
            <a:r>
              <a:rPr lang="cs-CZ" sz="3100" dirty="0">
                <a:latin typeface="Arial" pitchFamily="34" charset="0"/>
                <a:cs typeface="Arial" pitchFamily="34" charset="0"/>
              </a:rPr>
              <a:t>a </a:t>
            </a:r>
            <a:r>
              <a:rPr lang="cs-CZ" sz="3100" dirty="0" smtClean="0">
                <a:latin typeface="Arial" pitchFamily="34" charset="0"/>
                <a:cs typeface="Arial" pitchFamily="34" charset="0"/>
              </a:rPr>
              <a:t>prognost. činnost         </a:t>
            </a:r>
            <a:r>
              <a:rPr lang="cs-CZ" sz="3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Sekundární </a:t>
            </a:r>
            <a:r>
              <a:rPr lang="cs-CZ" sz="31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prevence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3100" dirty="0">
                <a:latin typeface="Arial" pitchFamily="34" charset="0"/>
                <a:cs typeface="Arial" pitchFamily="34" charset="0"/>
              </a:rPr>
              <a:t>5. Léčení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3100" dirty="0">
                <a:latin typeface="Arial" pitchFamily="34" charset="0"/>
                <a:cs typeface="Arial" pitchFamily="34" charset="0"/>
              </a:rPr>
              <a:t>6. Návratná péče				</a:t>
            </a:r>
            <a:r>
              <a:rPr lang="cs-CZ" sz="3100" dirty="0" smtClean="0">
                <a:latin typeface="Arial" pitchFamily="34" charset="0"/>
                <a:cs typeface="Arial" pitchFamily="34" charset="0"/>
              </a:rPr>
              <a:t>    Péče </a:t>
            </a:r>
            <a:r>
              <a:rPr lang="cs-CZ" sz="3100" dirty="0">
                <a:latin typeface="Arial" pitchFamily="34" charset="0"/>
                <a:cs typeface="Arial" pitchFamily="34" charset="0"/>
              </a:rPr>
              <a:t>o nemocného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3100" dirty="0">
                <a:latin typeface="Arial" pitchFamily="34" charset="0"/>
                <a:cs typeface="Arial" pitchFamily="34" charset="0"/>
              </a:rPr>
              <a:t>7. Udržovací péče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cs-CZ" sz="3100" dirty="0">
                <a:latin typeface="Arial" pitchFamily="34" charset="0"/>
                <a:cs typeface="Arial" pitchFamily="34" charset="0"/>
              </a:rPr>
              <a:t>8. Terminální péče</a:t>
            </a:r>
          </a:p>
          <a:p>
            <a:pPr marL="0" indent="0">
              <a:spcAft>
                <a:spcPts val="1000"/>
              </a:spcAft>
              <a:buNone/>
            </a:pPr>
            <a:endParaRPr lang="cs-CZ" dirty="0"/>
          </a:p>
        </p:txBody>
      </p:sp>
      <p:cxnSp>
        <p:nvCxnSpPr>
          <p:cNvPr id="8" name="Přímá spojnice se šipkou 7"/>
          <p:cNvCxnSpPr/>
          <p:nvPr/>
        </p:nvCxnSpPr>
        <p:spPr>
          <a:xfrm flipH="1" flipV="1">
            <a:off x="3419872" y="2276872"/>
            <a:ext cx="2759164" cy="432048"/>
          </a:xfrm>
          <a:prstGeom prst="straightConnector1">
            <a:avLst/>
          </a:prstGeom>
          <a:ln w="38100" cmpd="dbl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H="1" flipV="1">
            <a:off x="3419872" y="2132856"/>
            <a:ext cx="3456384" cy="46112"/>
          </a:xfrm>
          <a:prstGeom prst="straightConnector1">
            <a:avLst/>
          </a:prstGeom>
          <a:ln w="38100" cmpd="dbl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 flipV="1">
            <a:off x="3557922" y="3140968"/>
            <a:ext cx="2310222" cy="504056"/>
          </a:xfrm>
          <a:prstGeom prst="straightConnector1">
            <a:avLst/>
          </a:prstGeom>
          <a:ln w="38100" cmpd="dbl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H="1" flipV="1">
            <a:off x="2051720" y="4077072"/>
            <a:ext cx="3982971" cy="432048"/>
          </a:xfrm>
          <a:prstGeom prst="straightConnector1">
            <a:avLst/>
          </a:prstGeom>
          <a:ln w="38100" cmpd="dbl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H="1">
            <a:off x="2843808" y="4581128"/>
            <a:ext cx="3190884" cy="0"/>
          </a:xfrm>
          <a:prstGeom prst="straightConnector1">
            <a:avLst/>
          </a:prstGeom>
          <a:ln w="38100" cmpd="dbl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 flipH="1">
            <a:off x="3419872" y="2719308"/>
            <a:ext cx="2767220" cy="0"/>
          </a:xfrm>
          <a:prstGeom prst="straightConnector1">
            <a:avLst/>
          </a:prstGeom>
          <a:ln w="38100" cmpd="dbl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H="1">
            <a:off x="5292080" y="3704748"/>
            <a:ext cx="576065" cy="0"/>
          </a:xfrm>
          <a:prstGeom prst="straightConnector1">
            <a:avLst/>
          </a:prstGeom>
          <a:ln w="38100" cmpd="dbl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H="1">
            <a:off x="2987824" y="4653136"/>
            <a:ext cx="3046868" cy="360040"/>
          </a:xfrm>
          <a:prstGeom prst="straightConnector1">
            <a:avLst/>
          </a:prstGeom>
          <a:ln w="38100" cmpd="dbl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 flipH="1">
            <a:off x="2987823" y="4745251"/>
            <a:ext cx="3046868" cy="711696"/>
          </a:xfrm>
          <a:prstGeom prst="straightConnector1">
            <a:avLst/>
          </a:prstGeom>
          <a:ln w="38100" cmpd="dbl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se šipkou 33"/>
          <p:cNvCxnSpPr/>
          <p:nvPr/>
        </p:nvCxnSpPr>
        <p:spPr>
          <a:xfrm flipH="1" flipV="1">
            <a:off x="5292080" y="3789040"/>
            <a:ext cx="742614" cy="648072"/>
          </a:xfrm>
          <a:prstGeom prst="straightConnector1">
            <a:avLst/>
          </a:prstGeom>
          <a:ln w="38100" cmpd="dbl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00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0000CC"/>
                </a:solidFill>
                <a:latin typeface="Arial Black" pitchFamily="34" charset="0"/>
              </a:rPr>
              <a:t>Sekundární prevence a screening</a:t>
            </a:r>
            <a:endParaRPr lang="cs-CZ" sz="40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435280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800" b="1" dirty="0" smtClean="0"/>
          </a:p>
          <a:p>
            <a:pPr marL="0" indent="0">
              <a:buNone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Sekundární prevence</a:t>
            </a:r>
            <a:r>
              <a:rPr lang="cs-C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je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orientovaná na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osoby:</a:t>
            </a:r>
            <a:endParaRPr lang="cs-CZ" sz="28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a) ohrožené vysokým rizikem onemocnění</a:t>
            </a:r>
          </a:p>
          <a:p>
            <a:pPr marL="0" indent="0">
              <a:buNone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b) latentně nemocné</a:t>
            </a:r>
          </a:p>
          <a:p>
            <a:pPr marL="0" indent="0">
              <a:buNone/>
            </a:pPr>
            <a:r>
              <a:rPr lang="cs-CZ" sz="2800" dirty="0">
                <a:latin typeface="Arial" pitchFamily="34" charset="0"/>
                <a:cs typeface="Arial" pitchFamily="34" charset="0"/>
              </a:rPr>
              <a:t>c) manifestně nemocné, které  však nejsou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léčeny</a:t>
            </a:r>
            <a:endParaRPr lang="cs-CZ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None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Cíl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sekundární prevence -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časná </a:t>
            </a:r>
            <a:r>
              <a:rPr lang="cs-C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diagnóza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 léčba </a:t>
            </a:r>
          </a:p>
          <a:p>
            <a:pPr marL="400050" lvl="1" indent="0"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(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umožňující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lepší zvládnutí nemoci, než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kdyby k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 jejímu zjištění došlo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později).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99173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0000CC"/>
                </a:solidFill>
                <a:latin typeface="Arial Black" pitchFamily="34" charset="0"/>
              </a:rPr>
              <a:t>Sekundární prevence a screening</a:t>
            </a:r>
            <a:endParaRPr lang="cs-CZ" sz="40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Screening</a:t>
            </a:r>
            <a:endParaRPr lang="cs-CZ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2400" dirty="0">
                <a:latin typeface="Arial" pitchFamily="34" charset="0"/>
                <a:cs typeface="Arial" pitchFamily="34" charset="0"/>
              </a:rPr>
              <a:t>jeden z nejužívanějších sekundárně-preventivních postupů </a:t>
            </a:r>
          </a:p>
          <a:p>
            <a:r>
              <a:rPr lang="cs-CZ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hromadné vyhledávání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rizikových nebo nemocných osob pomocí </a:t>
            </a:r>
            <a:r>
              <a:rPr lang="cs-CZ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jednoduchých metod (testů 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+/-) 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testy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prováděny 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spíše u zdravých než u nemocných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lidí (x běžná lékařská praxe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)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cs-CZ" sz="2400" dirty="0">
                <a:latin typeface="Arial" pitchFamily="34" charset="0"/>
                <a:cs typeface="Arial" pitchFamily="34" charset="0"/>
              </a:rPr>
              <a:t>všechny osoby s pozitivním testem jsou podrobeny vysoce přesnému klinickému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testu, který odliší falešně pozitivní od skutečně nemocných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8485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0000CC"/>
                </a:solidFill>
                <a:latin typeface="Arial Black" pitchFamily="34" charset="0"/>
              </a:rPr>
              <a:t>Podmínky pro použití screeningu</a:t>
            </a:r>
            <a:endParaRPr lang="cs-CZ" sz="40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525963"/>
          </a:xfrm>
        </p:spPr>
        <p:txBody>
          <a:bodyPr>
            <a:normAutofit/>
          </a:bodyPr>
          <a:lstStyle/>
          <a:p>
            <a:r>
              <a:rPr lang="cs-CZ" sz="2800" dirty="0">
                <a:latin typeface="Arial" pitchFamily="34" charset="0"/>
                <a:cs typeface="Arial" pitchFamily="34" charset="0"/>
              </a:rPr>
              <a:t>Vyhledávané onemocnění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má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pro jednotlivce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závažné následky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Nemoc se v populace vyskytuje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relativně </a:t>
            </a: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často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cs-CZ" sz="2800" dirty="0">
              <a:latin typeface="Arial" pitchFamily="34" charset="0"/>
              <a:cs typeface="Arial" pitchFamily="34" charset="0"/>
            </a:endParaRPr>
          </a:p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Existuje </a:t>
            </a:r>
            <a:r>
              <a:rPr lang="cs-C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účinná terapie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, jejíž zavedení vede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    k poklesu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nemocnosti či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úmrtnosti.</a:t>
            </a:r>
            <a:endParaRPr lang="cs-CZ" sz="2800" dirty="0">
              <a:latin typeface="Arial" pitchFamily="34" charset="0"/>
              <a:cs typeface="Arial" pitchFamily="34" charset="0"/>
            </a:endParaRPr>
          </a:p>
          <a:p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95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solidFill>
                  <a:srgbClr val="0000CC"/>
                </a:solidFill>
                <a:latin typeface="Arial Black" pitchFamily="34" charset="0"/>
              </a:rPr>
              <a:t>Požadavky WHO na vyšetřovací metodu</a:t>
            </a:r>
            <a:endParaRPr lang="cs-CZ" sz="28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Musí být: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bezpečná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a bez rizika či s pouze malým, zanedbatelným rizikem pro vyšetřované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osoby.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jednoduchá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, vhodná pro vyšetřování velkých populací.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přijatelná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finanční náklady, časová náročnost, přijatelnost z hlediska sociálně kulturního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).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cs-CZ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eliabilní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přesná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, správně provedená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a spolehlivá.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cs-CZ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cs-CZ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alidní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 - má mít vysokou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senzitivitu, specifitu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a pozitivní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prediktivní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hodnotu.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l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evná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, aby nehrozilo přerušení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započatého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vyšetřování.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614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568952" cy="778098"/>
          </a:xfrm>
        </p:spPr>
        <p:txBody>
          <a:bodyPr>
            <a:normAutofit/>
          </a:bodyPr>
          <a:lstStyle/>
          <a:p>
            <a:r>
              <a:rPr lang="cs-CZ" sz="3400" b="1" dirty="0" smtClean="0">
                <a:solidFill>
                  <a:srgbClr val="0000CC"/>
                </a:solidFill>
                <a:latin typeface="Arial Black" pitchFamily="34" charset="0"/>
              </a:rPr>
              <a:t>Diagnóza v populačních šetřeních</a:t>
            </a:r>
            <a:endParaRPr lang="cs-CZ" sz="34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544616"/>
          </a:xfrm>
        </p:spPr>
        <p:txBody>
          <a:bodyPr>
            <a:noAutofit/>
          </a:bodyPr>
          <a:lstStyle/>
          <a:p>
            <a:pPr>
              <a:spcBef>
                <a:spcPts val="10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Musíme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rozhodnout o každé osobě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v souboru, zda se vyznačuje přítomností sledované nemoci či nikoli.</a:t>
            </a:r>
          </a:p>
          <a:p>
            <a:pPr marL="0" indent="0">
              <a:spcBef>
                <a:spcPts val="1000"/>
              </a:spcBef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0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Toto rozhodování probíhá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 krátkém čase u velkého počtu lidí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, proto musí být diagnostický proces co nejjednodušší.</a:t>
            </a:r>
          </a:p>
          <a:p>
            <a:pPr marL="0" indent="0">
              <a:spcBef>
                <a:spcPts val="1000"/>
              </a:spcBef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000"/>
              </a:spcBef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Používají se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rutinní diagnostické testy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, kterými sledujeme jeden nebo několik málo znaků typických pro zvolenou nemoc.</a:t>
            </a:r>
          </a:p>
          <a:p>
            <a:pPr marL="457200" lvl="1" indent="0">
              <a:spcBef>
                <a:spcPts val="1000"/>
              </a:spcBef>
              <a:buNone/>
            </a:pP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06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0000CC"/>
                </a:solidFill>
                <a:latin typeface="Arial Black" pitchFamily="34" charset="0"/>
              </a:rPr>
              <a:t>Screeningové programy v ČR</a:t>
            </a:r>
            <a:endParaRPr lang="cs-CZ" sz="40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Prenatální testy (UTZ, biochemie) na VVV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Novorozenecký screening </a:t>
            </a:r>
          </a:p>
          <a:p>
            <a:pPr lvl="1"/>
            <a:r>
              <a:rPr lang="cs-CZ" sz="2400" dirty="0">
                <a:latin typeface="Arial" pitchFamily="34" charset="0"/>
                <a:cs typeface="Arial" pitchFamily="34" charset="0"/>
              </a:rPr>
              <a:t>z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tzv. suché kapky krve (endokrinní onemocnění, dědičné poruchy metabolismu, cystická fibróza)  </a:t>
            </a:r>
          </a:p>
          <a:p>
            <a:pPr lvl="1"/>
            <a:r>
              <a:rPr lang="cs-CZ" sz="2400" dirty="0" smtClean="0">
                <a:latin typeface="Arial" pitchFamily="34" charset="0"/>
                <a:cs typeface="Arial" pitchFamily="34" charset="0"/>
              </a:rPr>
              <a:t> UTZ kyčlí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Cytologie - ca děložního hrdla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Mamografie - ca prsu</a:t>
            </a:r>
          </a:p>
          <a:p>
            <a:r>
              <a:rPr lang="cs-CZ" sz="2400" dirty="0" smtClean="0">
                <a:latin typeface="Arial" pitchFamily="34" charset="0"/>
                <a:cs typeface="Arial" pitchFamily="34" charset="0"/>
              </a:rPr>
              <a:t>Test okultního krvácení ve stolici - ca kolorekta</a:t>
            </a: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322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06" y="476672"/>
            <a:ext cx="8496300" cy="539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/>
          <p:cNvSpPr/>
          <p:nvPr/>
        </p:nvSpPr>
        <p:spPr>
          <a:xfrm>
            <a:off x="5186218" y="476672"/>
            <a:ext cx="1690037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553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408712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2800" b="1" dirty="0"/>
              <a:t>Komerční ELISA testy s vysokou senzitivitou se staly všeobecně dostupné r. 1985 a krevní banky v Evropě </a:t>
            </a:r>
            <a:r>
              <a:rPr lang="cs-CZ" sz="2800" b="1" dirty="0" smtClean="0"/>
              <a:t>i v USA </a:t>
            </a:r>
            <a:r>
              <a:rPr lang="cs-CZ" sz="2800" b="1" dirty="0"/>
              <a:t>je začaly používat k testování krve dárců. </a:t>
            </a:r>
            <a:endParaRPr lang="cs-CZ" sz="2800" b="1" dirty="0" smtClean="0"/>
          </a:p>
          <a:p>
            <a:pPr marL="0" indent="0">
              <a:spcBef>
                <a:spcPts val="0"/>
              </a:spcBef>
              <a:buNone/>
            </a:pPr>
            <a:endParaRPr lang="cs-CZ" sz="2800" b="1" dirty="0"/>
          </a:p>
          <a:p>
            <a:pPr marL="0" indent="0">
              <a:spcBef>
                <a:spcPts val="0"/>
              </a:spcBef>
              <a:buNone/>
            </a:pPr>
            <a:r>
              <a:rPr lang="cs-CZ" sz="2800" b="1" dirty="0" smtClean="0"/>
              <a:t>Validita </a:t>
            </a:r>
            <a:r>
              <a:rPr lang="cs-CZ" sz="2800" b="1" dirty="0"/>
              <a:t>ELISA testu byla vyhodnocena při použití referenční „</a:t>
            </a:r>
            <a:r>
              <a:rPr lang="cs-CZ" sz="2800" b="1" dirty="0" err="1"/>
              <a:t>immunoblot</a:t>
            </a:r>
            <a:r>
              <a:rPr lang="cs-CZ" sz="2800" b="1" dirty="0"/>
              <a:t> metody</a:t>
            </a:r>
            <a:r>
              <a:rPr lang="cs-CZ" sz="2800" b="1" dirty="0" smtClean="0"/>
              <a:t>“ (zlatý standard):</a:t>
            </a:r>
            <a:endParaRPr lang="cs-CZ" sz="2800" b="1" dirty="0"/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U jakého podílu dárců krve s </a:t>
            </a:r>
            <a:r>
              <a:rPr lang="cs-CZ" sz="2800" dirty="0" err="1"/>
              <a:t>poz</a:t>
            </a:r>
            <a:r>
              <a:rPr lang="cs-CZ" sz="2800" dirty="0"/>
              <a:t>. výsledkem testu bylo HIV nosičství potvrzeno referenční metodou?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Jak se tento ukazatel jmenuje?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/>
              <a:t>Sdělili byste dárcům krve pozitivní výsledek ELISA testu?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929795"/>
              </p:ext>
            </p:extLst>
          </p:nvPr>
        </p:nvGraphicFramePr>
        <p:xfrm>
          <a:off x="1259632" y="2924944"/>
          <a:ext cx="60960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cs-CZ" sz="2400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rgbClr val="0000CC"/>
                          </a:solidFill>
                        </a:rPr>
                        <a:t>Nosič HIV:</a:t>
                      </a:r>
                      <a:r>
                        <a:rPr lang="cs-CZ" sz="2400" baseline="0" dirty="0" smtClean="0">
                          <a:solidFill>
                            <a:srgbClr val="0000CC"/>
                          </a:solidFill>
                        </a:rPr>
                        <a:t> ano</a:t>
                      </a:r>
                      <a:endParaRPr lang="cs-CZ" sz="2400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rgbClr val="0000CC"/>
                          </a:solidFill>
                        </a:rPr>
                        <a:t>Nosič HIV: ne</a:t>
                      </a:r>
                      <a:endParaRPr lang="cs-CZ" sz="2400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 smtClean="0">
                          <a:solidFill>
                            <a:srgbClr val="0000CC"/>
                          </a:solidFill>
                        </a:rPr>
                        <a:t>ELISA</a:t>
                      </a:r>
                      <a:r>
                        <a:rPr lang="cs-CZ" sz="2400" b="1" baseline="0" dirty="0" smtClean="0">
                          <a:solidFill>
                            <a:srgbClr val="0000CC"/>
                          </a:solidFill>
                        </a:rPr>
                        <a:t>  test +</a:t>
                      </a:r>
                      <a:endParaRPr lang="cs-CZ" sz="2400" b="1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b="1" dirty="0" smtClean="0">
                          <a:solidFill>
                            <a:srgbClr val="0000CC"/>
                          </a:solidFill>
                        </a:rPr>
                        <a:t>1</a:t>
                      </a:r>
                      <a:endParaRPr lang="cs-CZ" sz="2400" b="1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b="1" dirty="0" smtClean="0">
                          <a:solidFill>
                            <a:srgbClr val="0000CC"/>
                          </a:solidFill>
                        </a:rPr>
                        <a:t>65</a:t>
                      </a:r>
                      <a:endParaRPr lang="cs-CZ" sz="2400" b="1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dirty="0" smtClean="0">
                          <a:solidFill>
                            <a:srgbClr val="0000CC"/>
                          </a:solidFill>
                        </a:rPr>
                        <a:t>ELISA</a:t>
                      </a:r>
                      <a:r>
                        <a:rPr lang="cs-CZ" sz="2400" b="1" baseline="0" dirty="0" smtClean="0">
                          <a:solidFill>
                            <a:srgbClr val="0000CC"/>
                          </a:solidFill>
                        </a:rPr>
                        <a:t>  test -</a:t>
                      </a:r>
                      <a:endParaRPr lang="cs-CZ" sz="2400" b="1" dirty="0" smtClean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b="1" dirty="0" smtClean="0">
                          <a:solidFill>
                            <a:srgbClr val="0000CC"/>
                          </a:solidFill>
                        </a:rPr>
                        <a:t>0</a:t>
                      </a:r>
                      <a:endParaRPr lang="cs-CZ" sz="2400" b="1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2400" b="1" dirty="0" smtClean="0">
                          <a:solidFill>
                            <a:srgbClr val="0000CC"/>
                          </a:solidFill>
                        </a:rPr>
                        <a:t>4934</a:t>
                      </a:r>
                      <a:endParaRPr lang="cs-CZ" sz="2400" b="1" dirty="0">
                        <a:solidFill>
                          <a:srgbClr val="0000CC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118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400" b="1" dirty="0" smtClean="0">
                <a:solidFill>
                  <a:srgbClr val="0000CC"/>
                </a:solidFill>
                <a:latin typeface="Arial Black" pitchFamily="34" charset="0"/>
              </a:rPr>
              <a:t>Diagnóza v populačních šetřeních</a:t>
            </a:r>
            <a:endParaRPr lang="cs-CZ" sz="34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Autofit/>
          </a:bodyPr>
          <a:lstStyle/>
          <a:p>
            <a:pPr>
              <a:spcBef>
                <a:spcPts val="1000"/>
              </a:spcBef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Rutinní testy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v epidem.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s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tudiích mohou mít různou podobu:</a:t>
            </a:r>
          </a:p>
          <a:p>
            <a:pPr marL="0" indent="0">
              <a:spcBef>
                <a:spcPts val="1000"/>
              </a:spcBef>
              <a:buNone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  <a:buFontTx/>
              <a:buChar char="-"/>
            </a:pPr>
            <a:r>
              <a:rPr lang="cs-CZ" dirty="0">
                <a:latin typeface="Arial" pitchFamily="34" charset="0"/>
                <a:cs typeface="Arial" pitchFamily="34" charset="0"/>
              </a:rPr>
              <a:t>z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jišťování symptomů,</a:t>
            </a:r>
          </a:p>
          <a:p>
            <a:pPr lvl="1">
              <a:spcBef>
                <a:spcPts val="0"/>
              </a:spcBef>
              <a:buFontTx/>
              <a:buChar char="-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klinické vyšetření,</a:t>
            </a:r>
          </a:p>
          <a:p>
            <a:pPr lvl="1">
              <a:spcBef>
                <a:spcPts val="0"/>
              </a:spcBef>
              <a:buFontTx/>
              <a:buChar char="-"/>
            </a:pPr>
            <a:r>
              <a:rPr lang="cs-CZ" dirty="0">
                <a:latin typeface="Arial" pitchFamily="34" charset="0"/>
                <a:cs typeface="Arial" pitchFamily="34" charset="0"/>
              </a:rPr>
              <a:t>l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aboratorní vyšetření,</a:t>
            </a:r>
          </a:p>
          <a:p>
            <a:pPr lvl="1">
              <a:spcBef>
                <a:spcPts val="0"/>
              </a:spcBef>
              <a:buFontTx/>
              <a:buChar char="-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měření  fyziologických funkcí</a:t>
            </a:r>
          </a:p>
          <a:p>
            <a:pPr lvl="1">
              <a:spcBef>
                <a:spcPts val="0"/>
              </a:spcBef>
              <a:buFontTx/>
              <a:buChar char="-"/>
            </a:pPr>
            <a:r>
              <a:rPr lang="cs-CZ" dirty="0">
                <a:latin typeface="Arial" pitchFamily="34" charset="0"/>
                <a:cs typeface="Arial" pitchFamily="34" charset="0"/>
              </a:rPr>
              <a:t>d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otazník (řízený rozhovor) aj.</a:t>
            </a:r>
          </a:p>
          <a:p>
            <a:pPr marL="457200" lvl="1" indent="0">
              <a:spcBef>
                <a:spcPts val="0"/>
              </a:spcBef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cs-CZ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00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107504" y="404664"/>
            <a:ext cx="4688260" cy="669751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0000CC"/>
                </a:solidFill>
                <a:latin typeface="Arial Black" pitchFamily="34" charset="0"/>
              </a:rPr>
              <a:t>KLINICKÁ DIAGNÓZA</a:t>
            </a:r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179512" y="620688"/>
            <a:ext cx="4317876" cy="7200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KOHO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cs-CZ" dirty="0">
                <a:latin typeface="Arial" pitchFamily="34" charset="0"/>
                <a:cs typeface="Arial" pitchFamily="34" charset="0"/>
              </a:rPr>
              <a:t>těch, kteří sami navštíví zdravotnické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zařízení</a:t>
            </a:r>
          </a:p>
          <a:p>
            <a:pPr marL="0" indent="0">
              <a:buNone/>
            </a:pPr>
            <a:endParaRPr lang="cs-CZ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PŘEDMĚT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ZÁJMU:</a:t>
            </a:r>
            <a:r>
              <a:rPr lang="cs-CZ" dirty="0">
                <a:latin typeface="Arial" pitchFamily="34" charset="0"/>
                <a:cs typeface="Arial" pitchFamily="34" charset="0"/>
              </a:rPr>
              <a:t> 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konkrétní </a:t>
            </a:r>
            <a:r>
              <a:rPr lang="cs-CZ" dirty="0">
                <a:latin typeface="Arial" pitchFamily="34" charset="0"/>
                <a:cs typeface="Arial" pitchFamily="34" charset="0"/>
              </a:rPr>
              <a:t>člověk a jeho nemoc (mechanismy jejího vzniku, příčiny patologických změn)</a:t>
            </a: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None/>
            </a:pPr>
            <a:r>
              <a:rPr lang="cs-CZ" b="1" cap="all" dirty="0" smtClean="0">
                <a:latin typeface="Arial" pitchFamily="34" charset="0"/>
                <a:cs typeface="Arial" pitchFamily="34" charset="0"/>
              </a:rPr>
              <a:t>cíl</a:t>
            </a:r>
            <a:r>
              <a:rPr lang="cs-CZ" b="1" cap="all" dirty="0">
                <a:latin typeface="Arial" pitchFamily="34" charset="0"/>
                <a:cs typeface="Arial" pitchFamily="34" charset="0"/>
              </a:rPr>
              <a:t>:</a:t>
            </a:r>
            <a:r>
              <a:rPr lang="cs-CZ" dirty="0">
                <a:latin typeface="Arial" pitchFamily="34" charset="0"/>
                <a:cs typeface="Arial" pitchFamily="34" charset="0"/>
              </a:rPr>
              <a:t> 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vyléčení </a:t>
            </a:r>
            <a:r>
              <a:rPr lang="cs-CZ" dirty="0">
                <a:latin typeface="Arial" pitchFamily="34" charset="0"/>
                <a:cs typeface="Arial" pitchFamily="34" charset="0"/>
              </a:rPr>
              <a:t>pacienta</a:t>
            </a: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 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4427984" y="116632"/>
            <a:ext cx="5256584" cy="936104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 </a:t>
            </a:r>
          </a:p>
          <a:p>
            <a:r>
              <a:rPr lang="cs-CZ" sz="3800" dirty="0" smtClean="0">
                <a:solidFill>
                  <a:srgbClr val="0000CC"/>
                </a:solidFill>
                <a:latin typeface="Arial Black" pitchFamily="34" charset="0"/>
              </a:rPr>
              <a:t>  </a:t>
            </a:r>
            <a:r>
              <a:rPr lang="cs-CZ" sz="5100" dirty="0" smtClean="0">
                <a:solidFill>
                  <a:srgbClr val="0000CC"/>
                </a:solidFill>
                <a:latin typeface="Arial Black" pitchFamily="34" charset="0"/>
              </a:rPr>
              <a:t>EPIDEM.  </a:t>
            </a:r>
            <a:r>
              <a:rPr lang="cs-CZ" sz="5100" dirty="0">
                <a:solidFill>
                  <a:srgbClr val="0000CC"/>
                </a:solidFill>
                <a:latin typeface="Arial Black" pitchFamily="34" charset="0"/>
              </a:rPr>
              <a:t>DIAGNÓZA</a:t>
            </a:r>
          </a:p>
          <a:p>
            <a:endParaRPr lang="cs-CZ" sz="3800" dirty="0">
              <a:solidFill>
                <a:srgbClr val="0000FF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4644008" y="620688"/>
            <a:ext cx="4427984" cy="60486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b="1" dirty="0">
                <a:latin typeface="Arial" pitchFamily="34" charset="0"/>
                <a:cs typeface="Arial" pitchFamily="34" charset="0"/>
              </a:rPr>
              <a:t>U KOHO: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u </a:t>
            </a:r>
            <a:r>
              <a:rPr lang="cs-CZ" dirty="0">
                <a:latin typeface="Arial" pitchFamily="34" charset="0"/>
                <a:cs typeface="Arial" pitchFamily="34" charset="0"/>
              </a:rPr>
              <a:t>různě definovaných skupin lidí a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populací</a:t>
            </a:r>
          </a:p>
          <a:p>
            <a:pPr marL="0" indent="0">
              <a:buNone/>
            </a:pPr>
            <a:endParaRPr lang="cs-CZ" sz="16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PŘEDMĚT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ZÁJMU:</a:t>
            </a:r>
            <a:r>
              <a:rPr lang="cs-CZ" dirty="0">
                <a:latin typeface="Arial" pitchFamily="34" charset="0"/>
                <a:cs typeface="Arial" pitchFamily="34" charset="0"/>
              </a:rPr>
              <a:t> 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populační </a:t>
            </a:r>
            <a:r>
              <a:rPr lang="cs-CZ" dirty="0">
                <a:latin typeface="Arial" pitchFamily="34" charset="0"/>
                <a:cs typeface="Arial" pitchFamily="34" charset="0"/>
              </a:rPr>
              <a:t>zdraví, frekvence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a rozložení nemoci </a:t>
            </a:r>
            <a:r>
              <a:rPr lang="cs-CZ" dirty="0">
                <a:latin typeface="Arial" pitchFamily="34" charset="0"/>
                <a:cs typeface="Arial" pitchFamily="34" charset="0"/>
              </a:rPr>
              <a:t>v populaci, její závažnost a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všechny okolnosti, které s výskytem a rozložením nemoci souvisejí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b="1" cap="all" dirty="0" smtClean="0">
                <a:latin typeface="Arial" pitchFamily="34" charset="0"/>
                <a:cs typeface="Arial" pitchFamily="34" charset="0"/>
              </a:rPr>
              <a:t>cíl</a:t>
            </a:r>
            <a:r>
              <a:rPr lang="cs-CZ" b="1" cap="all" dirty="0">
                <a:latin typeface="Arial" pitchFamily="34" charset="0"/>
                <a:cs typeface="Arial" pitchFamily="34" charset="0"/>
              </a:rPr>
              <a:t>:</a:t>
            </a:r>
            <a:r>
              <a:rPr lang="cs-CZ" dirty="0">
                <a:latin typeface="Arial" pitchFamily="34" charset="0"/>
                <a:cs typeface="Arial" pitchFamily="34" charset="0"/>
              </a:rPr>
              <a:t> 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prevence </a:t>
            </a:r>
            <a:r>
              <a:rPr lang="cs-CZ" dirty="0">
                <a:latin typeface="Arial" pitchFamily="34" charset="0"/>
                <a:cs typeface="Arial" pitchFamily="34" charset="0"/>
              </a:rPr>
              <a:t>nemoci, ochrana zdraví velkých skupin lidí, ovlivnění obrazu nemoci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v  </a:t>
            </a:r>
            <a:r>
              <a:rPr lang="cs-CZ" dirty="0">
                <a:latin typeface="Arial" pitchFamily="34" charset="0"/>
                <a:cs typeface="Arial" pitchFamily="34" charset="0"/>
              </a:rPr>
              <a:t>populaci</a:t>
            </a: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 </a:t>
            </a:r>
          </a:p>
        </p:txBody>
      </p:sp>
      <p:cxnSp>
        <p:nvCxnSpPr>
          <p:cNvPr id="9" name="Přímá spojnice 8"/>
          <p:cNvCxnSpPr/>
          <p:nvPr/>
        </p:nvCxnSpPr>
        <p:spPr>
          <a:xfrm>
            <a:off x="4499992" y="692696"/>
            <a:ext cx="0" cy="5688632"/>
          </a:xfrm>
          <a:prstGeom prst="line">
            <a:avLst/>
          </a:prstGeom>
          <a:ln w="12700" cmpd="sng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9157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0" y="404664"/>
            <a:ext cx="5256584" cy="669751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0000CC"/>
                </a:solidFill>
                <a:latin typeface="Arial Black" pitchFamily="34" charset="0"/>
              </a:rPr>
              <a:t>KLINICKÁ DIAGNÓZA</a:t>
            </a:r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179512" y="548680"/>
            <a:ext cx="4317876" cy="720080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INFORMACE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: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 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v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elké množství informací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(osobní a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rodinná anamnéza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, klinická a laboratorní vyšetření)</a:t>
            </a:r>
          </a:p>
          <a:p>
            <a:pPr marL="0" indent="0">
              <a:lnSpc>
                <a:spcPct val="90000"/>
              </a:lnSpc>
              <a:buNone/>
            </a:pPr>
            <a:endParaRPr lang="cs-CZ" sz="2200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SUBJEKTIVNÍ 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PRVEK: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 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při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shrnutí informací jsou důležité teoretické znalosti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a osobní zkušenosti lékaře</a:t>
            </a:r>
            <a:endParaRPr lang="cs-CZ" sz="2200" dirty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 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SPRÁVNOST:  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a) množství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objektivních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dat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)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využívání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subjektivních zkušeností, což povyšuje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diagnostiku na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umění</a:t>
            </a:r>
          </a:p>
          <a:p>
            <a:pPr marL="0" indent="0">
              <a:buNone/>
            </a:pPr>
            <a:endParaRPr lang="cs-CZ" sz="220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4283968" y="188640"/>
            <a:ext cx="5256584" cy="936104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 </a:t>
            </a:r>
          </a:p>
          <a:p>
            <a:r>
              <a:rPr lang="cs-CZ" sz="3800" dirty="0" smtClean="0">
                <a:solidFill>
                  <a:srgbClr val="0000CC"/>
                </a:solidFill>
                <a:latin typeface="Arial Black" pitchFamily="34" charset="0"/>
              </a:rPr>
              <a:t>  </a:t>
            </a:r>
            <a:r>
              <a:rPr lang="cs-CZ" sz="4500" dirty="0" smtClean="0">
                <a:solidFill>
                  <a:srgbClr val="0000CC"/>
                </a:solidFill>
                <a:latin typeface="Arial Black" pitchFamily="34" charset="0"/>
              </a:rPr>
              <a:t>EPIDEM.  </a:t>
            </a:r>
            <a:r>
              <a:rPr lang="cs-CZ" sz="4500" dirty="0">
                <a:solidFill>
                  <a:srgbClr val="0000CC"/>
                </a:solidFill>
                <a:latin typeface="Arial Black" pitchFamily="34" charset="0"/>
              </a:rPr>
              <a:t>DIAGNÓZA</a:t>
            </a:r>
          </a:p>
          <a:p>
            <a:endParaRPr lang="cs-CZ" sz="4500" dirty="0">
              <a:solidFill>
                <a:srgbClr val="0000FF"/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4716016" y="548680"/>
            <a:ext cx="4427984" cy="6624736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INFORMACE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: </a:t>
            </a:r>
            <a:endParaRPr lang="cs-CZ" sz="22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využívá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velmi zredukované informace, k dispozici jsou pouze výsledky testů ve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formě  + /-</a:t>
            </a:r>
            <a:endParaRPr lang="cs-CZ" sz="2200" dirty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1500"/>
              </a:spcBef>
              <a:buNone/>
            </a:pP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SUBJEKTIVNÍ 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PRVEK: </a:t>
            </a:r>
            <a:endParaRPr lang="cs-CZ" sz="22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je  potlačen, což je dáno vlastnostmi testu; výsledek testu je stejný bez ohledu na to, kdo test vyhodnocuje</a:t>
            </a:r>
            <a:endParaRPr lang="cs-CZ" sz="2200" dirty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1500"/>
              </a:spcBef>
              <a:buNone/>
            </a:pP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SPRÁVNOST: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riziko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chyby je vyšší než u klinické diagnózy, je nutno věnovat velkou pozornost výběru diagnostického testu, sledovat jeho vlastnosti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a tím minimalizovat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množství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chyb</a:t>
            </a:r>
            <a:endParaRPr lang="cs-CZ" sz="2200" dirty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200" dirty="0"/>
          </a:p>
        </p:txBody>
      </p:sp>
      <p:cxnSp>
        <p:nvCxnSpPr>
          <p:cNvPr id="3" name="Přímá spojnice 2"/>
          <p:cNvCxnSpPr/>
          <p:nvPr/>
        </p:nvCxnSpPr>
        <p:spPr>
          <a:xfrm>
            <a:off x="4499992" y="692696"/>
            <a:ext cx="0" cy="5688632"/>
          </a:xfrm>
          <a:prstGeom prst="line">
            <a:avLst/>
          </a:prstGeom>
          <a:ln w="12700" cmpd="sng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9733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  <a:t>Vlastnosti diagnostických testů</a:t>
            </a:r>
            <a:endParaRPr lang="cs-CZ" sz="36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/>
          </a:bodyPr>
          <a:lstStyle/>
          <a:p>
            <a:endParaRPr lang="cs-CZ" b="1" dirty="0" smtClean="0"/>
          </a:p>
          <a:p>
            <a:pPr>
              <a:buClr>
                <a:schemeClr val="tx1"/>
              </a:buClr>
            </a:pPr>
            <a:r>
              <a:rPr lang="cs-CZ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reliabilita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(opakovatelnost, přesnost)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 </a:t>
            </a:r>
            <a:endParaRPr lang="cs-CZ" sz="2800" dirty="0"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tx1"/>
              </a:buClr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validita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(správnost)</a:t>
            </a:r>
          </a:p>
          <a:p>
            <a:pPr marL="0" indent="0">
              <a:buNone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obecné 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vlastnosti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jakýchkoli testů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, resp. </a:t>
            </a:r>
            <a:r>
              <a:rPr lang="cs-CZ" sz="2800" b="1" dirty="0" smtClean="0">
                <a:latin typeface="Arial" pitchFamily="34" charset="0"/>
                <a:cs typeface="Arial" pitchFamily="34" charset="0"/>
              </a:rPr>
              <a:t>měření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endParaRPr lang="cs-CZ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V medicíně tyto vlastnosti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sledujeme u testů používaných jak pro epidemiologickou, tak pro klinickou diagnózu.</a:t>
            </a:r>
          </a:p>
          <a:p>
            <a:pPr marL="0" indent="0">
              <a:buNone/>
            </a:pPr>
            <a:endParaRPr lang="cs-CZ" sz="2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 </a:t>
            </a:r>
          </a:p>
          <a:p>
            <a:endParaRPr lang="cs-CZ" sz="28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298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  <a:t>Vlastnosti diagnostických testů</a:t>
            </a:r>
            <a:endParaRPr lang="cs-CZ" sz="36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764704"/>
            <a:ext cx="8424936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Reliabilita (přesnost testu)</a:t>
            </a:r>
            <a:endParaRPr lang="cs-CZ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cs-CZ" sz="2800" b="1" dirty="0" smtClean="0">
                <a:latin typeface="Arial" pitchFamily="34" charset="0"/>
                <a:cs typeface="Arial" pitchFamily="34" charset="0"/>
              </a:rPr>
              <a:t>Reliabilní </a:t>
            </a:r>
            <a:r>
              <a:rPr lang="cs-CZ" sz="2800" b="1" dirty="0">
                <a:latin typeface="Arial" pitchFamily="34" charset="0"/>
                <a:cs typeface="Arial" pitchFamily="34" charset="0"/>
              </a:rPr>
              <a:t>test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 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- při </a:t>
            </a:r>
            <a:r>
              <a:rPr lang="cs-CZ" sz="2800" dirty="0">
                <a:latin typeface="Arial" pitchFamily="34" charset="0"/>
                <a:cs typeface="Arial" pitchFamily="34" charset="0"/>
              </a:rPr>
              <a:t>opakované aplikaci dává shodné </a:t>
            </a:r>
            <a:r>
              <a:rPr lang="cs-CZ" sz="2800" dirty="0" smtClean="0">
                <a:latin typeface="Arial" pitchFamily="34" charset="0"/>
                <a:cs typeface="Arial" pitchFamily="34" charset="0"/>
              </a:rPr>
              <a:t>výsledky                                                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(pokud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se ovšem stav pozorovaného objektu 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nezměnil).</a:t>
            </a:r>
          </a:p>
          <a:p>
            <a:pPr marL="0" indent="0">
              <a:buNone/>
            </a:pPr>
            <a:endParaRPr lang="cs-CZ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274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0000CC"/>
                </a:solidFill>
                <a:latin typeface="Arial Black" pitchFamily="34" charset="0"/>
              </a:rPr>
              <a:t>Vlastnosti diagnostických testů</a:t>
            </a:r>
            <a:endParaRPr lang="cs-CZ" sz="3600" b="1" dirty="0">
              <a:solidFill>
                <a:srgbClr val="0000CC"/>
              </a:solidFill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11256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MĚŘENÍ RELIABILITY</a:t>
            </a: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None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Příčiny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rozdílných výsledků při opakovaném měření</a:t>
            </a: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- biologická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variabilita (změna objektu měření)</a:t>
            </a:r>
            <a:endParaRPr lang="cs-CZ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- chyby měření:</a:t>
            </a: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        - pozorovatel(é)</a:t>
            </a:r>
            <a:endParaRPr lang="cs-CZ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	- </a:t>
            </a:r>
            <a:r>
              <a:rPr lang="cs-CZ" dirty="0">
                <a:latin typeface="Arial" pitchFamily="34" charset="0"/>
                <a:cs typeface="Arial" pitchFamily="34" charset="0"/>
              </a:rPr>
              <a:t>přístroj, metoda</a:t>
            </a:r>
            <a:endParaRPr lang="cs-CZ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 </a:t>
            </a:r>
            <a:endParaRPr lang="cs-CZ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>
                <a:latin typeface="Arial" pitchFamily="34" charset="0"/>
                <a:cs typeface="Arial" pitchFamily="34" charset="0"/>
              </a:rPr>
              <a:t>Měření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reliability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testu</a:t>
            </a:r>
          </a:p>
          <a:p>
            <a:pPr marL="0" indent="0">
              <a:buNone/>
            </a:pPr>
            <a:r>
              <a:rPr lang="cs-CZ" dirty="0">
                <a:latin typeface="Arial" pitchFamily="34" charset="0"/>
                <a:cs typeface="Arial" pitchFamily="34" charset="0"/>
              </a:rPr>
              <a:t>-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speciální metody - </a:t>
            </a:r>
            <a:r>
              <a:rPr lang="cs-CZ" dirty="0">
                <a:latin typeface="Arial" pitchFamily="34" charset="0"/>
                <a:cs typeface="Arial" pitchFamily="34" charset="0"/>
              </a:rPr>
              <a:t>berou v úvahu frekvenci rozdílných výsledků, které mohou být výsledkem pouhé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náhody </a:t>
            </a:r>
            <a:endParaRPr lang="cs-CZ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b="1" dirty="0">
                <a:latin typeface="Arial" pitchFamily="34" charset="0"/>
                <a:cs typeface="Arial" pitchFamily="34" charset="0"/>
              </a:rPr>
              <a:t> </a:t>
            </a:r>
          </a:p>
          <a:p>
            <a:pPr marL="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70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1135</TotalTime>
  <Words>919</Words>
  <Application>Microsoft Office PowerPoint</Application>
  <PresentationFormat>Předvádění na obrazovce (4:3)</PresentationFormat>
  <Paragraphs>371</Paragraphs>
  <Slides>32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9" baseType="lpstr">
      <vt:lpstr>Arial</vt:lpstr>
      <vt:lpstr>Arial Black</vt:lpstr>
      <vt:lpstr>Calibri</vt:lpstr>
      <vt:lpstr>Cambria Math</vt:lpstr>
      <vt:lpstr>Wingdings</vt:lpstr>
      <vt:lpstr>Motiv systému Office</vt:lpstr>
      <vt:lpstr>Dokument</vt:lpstr>
      <vt:lpstr>   6. PŘEDNÁŠKA  </vt:lpstr>
      <vt:lpstr>Diagnostické testy                                  v epidemiologii</vt:lpstr>
      <vt:lpstr>Diagnóza v populačních šetřeních</vt:lpstr>
      <vt:lpstr>Diagnóza v populačních šetřeních</vt:lpstr>
      <vt:lpstr>Prezentace aplikace PowerPoint</vt:lpstr>
      <vt:lpstr>Prezentace aplikace PowerPoint</vt:lpstr>
      <vt:lpstr>Vlastnosti diagnostických testů</vt:lpstr>
      <vt:lpstr>Vlastnosti diagnostických testů</vt:lpstr>
      <vt:lpstr>Vlastnosti diagnostických testů</vt:lpstr>
      <vt:lpstr>Vlastnosti diagnostických testů</vt:lpstr>
      <vt:lpstr>Vlastnosti diagnostických testů</vt:lpstr>
      <vt:lpstr>Vlastnosti diagnostických testů</vt:lpstr>
      <vt:lpstr>Vlastnosti diagnostických testů</vt:lpstr>
      <vt:lpstr>Hemokult (test na okultní krvácení ve stolici)</vt:lpstr>
      <vt:lpstr>Vlastnosti diagnostických testů</vt:lpstr>
      <vt:lpstr>Vlastnosti diagnostických testů</vt:lpstr>
      <vt:lpstr>Vlastnosti diagnostických testů</vt:lpstr>
      <vt:lpstr>Vlastnosti diagnostických testů</vt:lpstr>
      <vt:lpstr>Diagnostická mez</vt:lpstr>
      <vt:lpstr>Vlastnosti diagnostických testů</vt:lpstr>
      <vt:lpstr>Diagnostická mez</vt:lpstr>
      <vt:lpstr>Diagnostická mez</vt:lpstr>
      <vt:lpstr>Screening</vt:lpstr>
      <vt:lpstr>Screening v systému péče o zdraví</vt:lpstr>
      <vt:lpstr>Screening v systému péče o zdraví  Preventivně léčebná péče:</vt:lpstr>
      <vt:lpstr>Sekundární prevence a screening</vt:lpstr>
      <vt:lpstr>Sekundární prevence a screening</vt:lpstr>
      <vt:lpstr>Podmínky pro použití screeningu</vt:lpstr>
      <vt:lpstr>Požadavky WHO na vyšetřovací metodu</vt:lpstr>
      <vt:lpstr>Screeningové programy v ČR</vt:lpstr>
      <vt:lpstr>Prezentace aplikace PowerPoint</vt:lpstr>
      <vt:lpstr>Prezentace aplikace PowerPoint</vt:lpstr>
    </vt:vector>
  </TitlesOfParts>
  <Company>UVT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Diagnostické testy v epidemiologii Screening</dc:title>
  <dc:creator>Pavlína Kaňová</dc:creator>
  <cp:lastModifiedBy>Pavlína Kaňová</cp:lastModifiedBy>
  <cp:revision>101</cp:revision>
  <cp:lastPrinted>2013-10-01T07:29:31Z</cp:lastPrinted>
  <dcterms:created xsi:type="dcterms:W3CDTF">2011-10-05T06:34:59Z</dcterms:created>
  <dcterms:modified xsi:type="dcterms:W3CDTF">2015-03-31T09:36:08Z</dcterms:modified>
</cp:coreProperties>
</file>