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8"/>
  </p:notesMasterIdLst>
  <p:handoutMasterIdLst>
    <p:handoutMasterId r:id="rId59"/>
  </p:handoutMasterIdLst>
  <p:sldIdLst>
    <p:sldId id="286" r:id="rId3"/>
    <p:sldId id="308" r:id="rId4"/>
    <p:sldId id="309" r:id="rId5"/>
    <p:sldId id="310" r:id="rId6"/>
    <p:sldId id="299" r:id="rId7"/>
    <p:sldId id="311" r:id="rId8"/>
    <p:sldId id="312" r:id="rId9"/>
    <p:sldId id="313" r:id="rId10"/>
    <p:sldId id="314" r:id="rId11"/>
    <p:sldId id="320" r:id="rId12"/>
    <p:sldId id="321" r:id="rId13"/>
    <p:sldId id="306" r:id="rId14"/>
    <p:sldId id="307" r:id="rId15"/>
    <p:sldId id="318" r:id="rId16"/>
    <p:sldId id="317" r:id="rId17"/>
    <p:sldId id="319" r:id="rId18"/>
    <p:sldId id="301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302" r:id="rId31"/>
    <p:sldId id="298" r:id="rId32"/>
    <p:sldId id="303" r:id="rId33"/>
    <p:sldId id="340" r:id="rId34"/>
    <p:sldId id="341" r:id="rId35"/>
    <p:sldId id="315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55" r:id="rId5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125" d="100"/>
          <a:sy n="125" d="100"/>
        </p:scale>
        <p:origin x="12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93702-7C79-44E6-81C1-16714D84350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B88DE4F-8DAA-48B8-B10D-D8AA3DC086B6}">
      <dgm:prSet phldrT="[Text]"/>
      <dgm:spPr/>
      <dgm:t>
        <a:bodyPr/>
        <a:lstStyle/>
        <a:p>
          <a:r>
            <a:rPr lang="cs-CZ" dirty="0" smtClean="0"/>
            <a:t>VSTUP</a:t>
          </a:r>
          <a:endParaRPr lang="cs-CZ" dirty="0"/>
        </a:p>
      </dgm:t>
    </dgm:pt>
    <dgm:pt modelId="{C6BEA8B8-2462-4A34-A082-8E94A1C5156E}" type="parTrans" cxnId="{F5F990F7-76E2-485C-84AA-0D0F2C2F80B4}">
      <dgm:prSet/>
      <dgm:spPr/>
      <dgm:t>
        <a:bodyPr/>
        <a:lstStyle/>
        <a:p>
          <a:endParaRPr lang="cs-CZ"/>
        </a:p>
      </dgm:t>
    </dgm:pt>
    <dgm:pt modelId="{4393F40A-F3D4-471C-801C-63892D63FB77}" type="sibTrans" cxnId="{F5F990F7-76E2-485C-84AA-0D0F2C2F80B4}">
      <dgm:prSet/>
      <dgm:spPr/>
      <dgm:t>
        <a:bodyPr/>
        <a:lstStyle/>
        <a:p>
          <a:endParaRPr lang="cs-CZ" dirty="0"/>
        </a:p>
      </dgm:t>
    </dgm:pt>
    <dgm:pt modelId="{78989E55-7A9E-4FA9-8F6B-E96BF1ADB106}">
      <dgm:prSet phldrT="[Text]"/>
      <dgm:spPr/>
      <dgm:t>
        <a:bodyPr/>
        <a:lstStyle/>
        <a:p>
          <a:r>
            <a:rPr lang="cs-CZ" dirty="0" smtClean="0"/>
            <a:t>PROCES</a:t>
          </a:r>
          <a:endParaRPr lang="cs-CZ" dirty="0"/>
        </a:p>
      </dgm:t>
    </dgm:pt>
    <dgm:pt modelId="{586A2732-105F-4031-A5E8-3EC9C40A7F7D}" type="parTrans" cxnId="{D2A398AC-FCFA-4B4F-98E3-B948D5DA1867}">
      <dgm:prSet/>
      <dgm:spPr/>
      <dgm:t>
        <a:bodyPr/>
        <a:lstStyle/>
        <a:p>
          <a:endParaRPr lang="cs-CZ"/>
        </a:p>
      </dgm:t>
    </dgm:pt>
    <dgm:pt modelId="{73E90272-CC92-432B-95D0-17BEE6F4F746}" type="sibTrans" cxnId="{D2A398AC-FCFA-4B4F-98E3-B948D5DA1867}">
      <dgm:prSet/>
      <dgm:spPr/>
      <dgm:t>
        <a:bodyPr/>
        <a:lstStyle/>
        <a:p>
          <a:endParaRPr lang="cs-CZ" dirty="0"/>
        </a:p>
      </dgm:t>
    </dgm:pt>
    <dgm:pt modelId="{D045D612-5063-4FA9-B740-4C3578111FE8}">
      <dgm:prSet phldrT="[Text]"/>
      <dgm:spPr/>
      <dgm:t>
        <a:bodyPr/>
        <a:lstStyle/>
        <a:p>
          <a:r>
            <a:rPr lang="cs-CZ" dirty="0" smtClean="0"/>
            <a:t>VÝSTUP</a:t>
          </a:r>
          <a:endParaRPr lang="cs-CZ" dirty="0"/>
        </a:p>
      </dgm:t>
    </dgm:pt>
    <dgm:pt modelId="{97AD243A-3292-4AB8-8475-E879C0D226EC}" type="parTrans" cxnId="{EC76C298-2B91-45AB-BB2A-07080760A24E}">
      <dgm:prSet/>
      <dgm:spPr/>
      <dgm:t>
        <a:bodyPr/>
        <a:lstStyle/>
        <a:p>
          <a:endParaRPr lang="cs-CZ"/>
        </a:p>
      </dgm:t>
    </dgm:pt>
    <dgm:pt modelId="{D1493D2C-F816-4559-A329-D3CAE21F11D9}" type="sibTrans" cxnId="{EC76C298-2B91-45AB-BB2A-07080760A24E}">
      <dgm:prSet/>
      <dgm:spPr/>
      <dgm:t>
        <a:bodyPr/>
        <a:lstStyle/>
        <a:p>
          <a:endParaRPr lang="cs-CZ"/>
        </a:p>
      </dgm:t>
    </dgm:pt>
    <dgm:pt modelId="{8EC2B0DF-3A64-41C9-9C45-D04DEEAB4F39}" type="pres">
      <dgm:prSet presAssocID="{67593702-7C79-44E6-81C1-16714D843502}" presName="Name0" presStyleCnt="0">
        <dgm:presLayoutVars>
          <dgm:dir/>
          <dgm:resizeHandles val="exact"/>
        </dgm:presLayoutVars>
      </dgm:prSet>
      <dgm:spPr/>
    </dgm:pt>
    <dgm:pt modelId="{DEAE8673-F744-43E1-91B8-9545B3AAC323}" type="pres">
      <dgm:prSet presAssocID="{2B88DE4F-8DAA-48B8-B10D-D8AA3DC086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659929-11E7-4F49-BFD6-5ED2E6DAE0B6}" type="pres">
      <dgm:prSet presAssocID="{4393F40A-F3D4-471C-801C-63892D63FB77}" presName="sibTrans" presStyleLbl="sibTrans2D1" presStyleIdx="0" presStyleCnt="2"/>
      <dgm:spPr/>
      <dgm:t>
        <a:bodyPr/>
        <a:lstStyle/>
        <a:p>
          <a:endParaRPr lang="cs-CZ"/>
        </a:p>
      </dgm:t>
    </dgm:pt>
    <dgm:pt modelId="{07377B5C-339B-4502-B612-C6405529FDAD}" type="pres">
      <dgm:prSet presAssocID="{4393F40A-F3D4-471C-801C-63892D63FB77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FF2DC955-F01E-4538-AB3B-F4DD907C0E61}" type="pres">
      <dgm:prSet presAssocID="{78989E55-7A9E-4FA9-8F6B-E96BF1ADB10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CB6D4E-0E61-44B8-A790-C43A9843F38F}" type="pres">
      <dgm:prSet presAssocID="{73E90272-CC92-432B-95D0-17BEE6F4F746}" presName="sibTrans" presStyleLbl="sibTrans2D1" presStyleIdx="1" presStyleCnt="2"/>
      <dgm:spPr/>
      <dgm:t>
        <a:bodyPr/>
        <a:lstStyle/>
        <a:p>
          <a:endParaRPr lang="cs-CZ"/>
        </a:p>
      </dgm:t>
    </dgm:pt>
    <dgm:pt modelId="{D6ED7D53-2F04-420B-9A0A-F3765570DC2B}" type="pres">
      <dgm:prSet presAssocID="{73E90272-CC92-432B-95D0-17BEE6F4F746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9D5369B-D96C-4609-8087-7B6F2BD8F9A3}" type="pres">
      <dgm:prSet presAssocID="{D045D612-5063-4FA9-B740-4C3578111F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A398AC-FCFA-4B4F-98E3-B948D5DA1867}" srcId="{67593702-7C79-44E6-81C1-16714D843502}" destId="{78989E55-7A9E-4FA9-8F6B-E96BF1ADB106}" srcOrd="1" destOrd="0" parTransId="{586A2732-105F-4031-A5E8-3EC9C40A7F7D}" sibTransId="{73E90272-CC92-432B-95D0-17BEE6F4F746}"/>
    <dgm:cxn modelId="{ACEA540B-A8B0-4A66-AA18-33DAF0B2D504}" type="presOf" srcId="{4393F40A-F3D4-471C-801C-63892D63FB77}" destId="{0C659929-11E7-4F49-BFD6-5ED2E6DAE0B6}" srcOrd="0" destOrd="0" presId="urn:microsoft.com/office/officeart/2005/8/layout/process1"/>
    <dgm:cxn modelId="{EC76C298-2B91-45AB-BB2A-07080760A24E}" srcId="{67593702-7C79-44E6-81C1-16714D843502}" destId="{D045D612-5063-4FA9-B740-4C3578111FE8}" srcOrd="2" destOrd="0" parTransId="{97AD243A-3292-4AB8-8475-E879C0D226EC}" sibTransId="{D1493D2C-F816-4559-A329-D3CAE21F11D9}"/>
    <dgm:cxn modelId="{F5F990F7-76E2-485C-84AA-0D0F2C2F80B4}" srcId="{67593702-7C79-44E6-81C1-16714D843502}" destId="{2B88DE4F-8DAA-48B8-B10D-D8AA3DC086B6}" srcOrd="0" destOrd="0" parTransId="{C6BEA8B8-2462-4A34-A082-8E94A1C5156E}" sibTransId="{4393F40A-F3D4-471C-801C-63892D63FB77}"/>
    <dgm:cxn modelId="{2430E2B2-B9A5-4CCB-A8A8-5C53CF298BDE}" type="presOf" srcId="{73E90272-CC92-432B-95D0-17BEE6F4F746}" destId="{D6ED7D53-2F04-420B-9A0A-F3765570DC2B}" srcOrd="1" destOrd="0" presId="urn:microsoft.com/office/officeart/2005/8/layout/process1"/>
    <dgm:cxn modelId="{64836FC1-8AB9-4D33-8468-5629640F243D}" type="presOf" srcId="{73E90272-CC92-432B-95D0-17BEE6F4F746}" destId="{16CB6D4E-0E61-44B8-A790-C43A9843F38F}" srcOrd="0" destOrd="0" presId="urn:microsoft.com/office/officeart/2005/8/layout/process1"/>
    <dgm:cxn modelId="{694DB75D-E220-4746-BF9B-3E9CA8703C1E}" type="presOf" srcId="{D045D612-5063-4FA9-B740-4C3578111FE8}" destId="{D9D5369B-D96C-4609-8087-7B6F2BD8F9A3}" srcOrd="0" destOrd="0" presId="urn:microsoft.com/office/officeart/2005/8/layout/process1"/>
    <dgm:cxn modelId="{69E03627-611B-4582-8794-C7996BC127CB}" type="presOf" srcId="{78989E55-7A9E-4FA9-8F6B-E96BF1ADB106}" destId="{FF2DC955-F01E-4538-AB3B-F4DD907C0E61}" srcOrd="0" destOrd="0" presId="urn:microsoft.com/office/officeart/2005/8/layout/process1"/>
    <dgm:cxn modelId="{5D8B9A96-F0BA-4C97-92B3-7C33FF4621F3}" type="presOf" srcId="{67593702-7C79-44E6-81C1-16714D843502}" destId="{8EC2B0DF-3A64-41C9-9C45-D04DEEAB4F39}" srcOrd="0" destOrd="0" presId="urn:microsoft.com/office/officeart/2005/8/layout/process1"/>
    <dgm:cxn modelId="{257AB972-3EB3-4BB0-AA3D-8145A3852798}" type="presOf" srcId="{2B88DE4F-8DAA-48B8-B10D-D8AA3DC086B6}" destId="{DEAE8673-F744-43E1-91B8-9545B3AAC323}" srcOrd="0" destOrd="0" presId="urn:microsoft.com/office/officeart/2005/8/layout/process1"/>
    <dgm:cxn modelId="{553DD3E9-1E8C-42F0-9C2E-0D955106E3DC}" type="presOf" srcId="{4393F40A-F3D4-471C-801C-63892D63FB77}" destId="{07377B5C-339B-4502-B612-C6405529FDAD}" srcOrd="1" destOrd="0" presId="urn:microsoft.com/office/officeart/2005/8/layout/process1"/>
    <dgm:cxn modelId="{A3CBB598-8E05-42F4-80BF-5E2FA0D592B6}" type="presParOf" srcId="{8EC2B0DF-3A64-41C9-9C45-D04DEEAB4F39}" destId="{DEAE8673-F744-43E1-91B8-9545B3AAC323}" srcOrd="0" destOrd="0" presId="urn:microsoft.com/office/officeart/2005/8/layout/process1"/>
    <dgm:cxn modelId="{81BF0F89-8E94-401D-AAD8-653B98BD72D8}" type="presParOf" srcId="{8EC2B0DF-3A64-41C9-9C45-D04DEEAB4F39}" destId="{0C659929-11E7-4F49-BFD6-5ED2E6DAE0B6}" srcOrd="1" destOrd="0" presId="urn:microsoft.com/office/officeart/2005/8/layout/process1"/>
    <dgm:cxn modelId="{650C3F31-3727-4E86-8628-6F55C148C58E}" type="presParOf" srcId="{0C659929-11E7-4F49-BFD6-5ED2E6DAE0B6}" destId="{07377B5C-339B-4502-B612-C6405529FDAD}" srcOrd="0" destOrd="0" presId="urn:microsoft.com/office/officeart/2005/8/layout/process1"/>
    <dgm:cxn modelId="{780EE425-A630-4A06-A928-BBC45DD00F27}" type="presParOf" srcId="{8EC2B0DF-3A64-41C9-9C45-D04DEEAB4F39}" destId="{FF2DC955-F01E-4538-AB3B-F4DD907C0E61}" srcOrd="2" destOrd="0" presId="urn:microsoft.com/office/officeart/2005/8/layout/process1"/>
    <dgm:cxn modelId="{A6176ADE-AB62-415B-B4CE-F719EAEFB077}" type="presParOf" srcId="{8EC2B0DF-3A64-41C9-9C45-D04DEEAB4F39}" destId="{16CB6D4E-0E61-44B8-A790-C43A9843F38F}" srcOrd="3" destOrd="0" presId="urn:microsoft.com/office/officeart/2005/8/layout/process1"/>
    <dgm:cxn modelId="{9694F24F-57DF-4BC7-9FF3-E2452825A02D}" type="presParOf" srcId="{16CB6D4E-0E61-44B8-A790-C43A9843F38F}" destId="{D6ED7D53-2F04-420B-9A0A-F3765570DC2B}" srcOrd="0" destOrd="0" presId="urn:microsoft.com/office/officeart/2005/8/layout/process1"/>
    <dgm:cxn modelId="{556B5723-0853-4D4A-B708-1A4E4D180146}" type="presParOf" srcId="{8EC2B0DF-3A64-41C9-9C45-D04DEEAB4F39}" destId="{D9D5369B-D96C-4609-8087-7B6F2BD8F9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E8673-F744-43E1-91B8-9545B3AAC323}">
      <dsp:nvSpPr>
        <dsp:cNvPr id="0" name=""/>
        <dsp:cNvSpPr/>
      </dsp:nvSpPr>
      <dsp:spPr>
        <a:xfrm>
          <a:off x="5357" y="928491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VSTUP</a:t>
          </a:r>
          <a:endParaRPr lang="cs-CZ" sz="3200" kern="1200" dirty="0"/>
        </a:p>
      </dsp:txBody>
      <dsp:txXfrm>
        <a:off x="33499" y="956633"/>
        <a:ext cx="1545106" cy="904550"/>
      </dsp:txXfrm>
    </dsp:sp>
    <dsp:sp modelId="{0C659929-11E7-4F49-BFD6-5ED2E6DAE0B6}">
      <dsp:nvSpPr>
        <dsp:cNvPr id="0" name=""/>
        <dsp:cNvSpPr/>
      </dsp:nvSpPr>
      <dsp:spPr>
        <a:xfrm>
          <a:off x="1766887" y="1210336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1766887" y="1289765"/>
        <a:ext cx="237646" cy="238286"/>
      </dsp:txXfrm>
    </dsp:sp>
    <dsp:sp modelId="{FF2DC955-F01E-4538-AB3B-F4DD907C0E61}">
      <dsp:nvSpPr>
        <dsp:cNvPr id="0" name=""/>
        <dsp:cNvSpPr/>
      </dsp:nvSpPr>
      <dsp:spPr>
        <a:xfrm>
          <a:off x="2247304" y="928491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PROCES</a:t>
          </a:r>
          <a:endParaRPr lang="cs-CZ" sz="3200" kern="1200" dirty="0"/>
        </a:p>
      </dsp:txBody>
      <dsp:txXfrm>
        <a:off x="2275446" y="956633"/>
        <a:ext cx="1545106" cy="904550"/>
      </dsp:txXfrm>
    </dsp:sp>
    <dsp:sp modelId="{16CB6D4E-0E61-44B8-A790-C43A9843F38F}">
      <dsp:nvSpPr>
        <dsp:cNvPr id="0" name=""/>
        <dsp:cNvSpPr/>
      </dsp:nvSpPr>
      <dsp:spPr>
        <a:xfrm>
          <a:off x="4008834" y="1210336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4008834" y="1289765"/>
        <a:ext cx="237646" cy="238286"/>
      </dsp:txXfrm>
    </dsp:sp>
    <dsp:sp modelId="{D9D5369B-D96C-4609-8087-7B6F2BD8F9A3}">
      <dsp:nvSpPr>
        <dsp:cNvPr id="0" name=""/>
        <dsp:cNvSpPr/>
      </dsp:nvSpPr>
      <dsp:spPr>
        <a:xfrm>
          <a:off x="4489251" y="928491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VÝSTUP</a:t>
          </a:r>
          <a:endParaRPr lang="cs-CZ" sz="3200" kern="1200" dirty="0"/>
        </a:p>
      </dsp:txBody>
      <dsp:txXfrm>
        <a:off x="4517393" y="956633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10069-E355-4729-A025-628FF6154708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11DE8-2F29-4577-8F4D-AC9412510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0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9693C-FB5A-44F0-8FE6-6BA695E5AC79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3AA8-FB5F-4A07-88C0-CFE359D68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9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1493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22152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3AA8-FB5F-4A07-88C0-CFE359D6891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4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1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45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5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D63D-FAC7-4FC6-997F-21ACD32E0A7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8169-8D80-4760-A362-0BB3803F813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5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4A4F2-32AC-4AE1-99C8-F46AFCCB03F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23DF-0028-4392-8B20-712EE4D0BA0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44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55699-E9F8-4B98-A543-F36A52B9AA6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89AC-BFA6-49F9-818F-6F69285D8BF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87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B47BF-E30D-4A7D-BB91-E9CEC5B07A0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5254E-DE86-4FF5-A48D-C2D4330A1C0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81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7DD93-0647-4073-820D-FDE4DDCD6A0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767E-7F4F-4C28-99F0-14C804B64D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01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593AB-BA37-4C19-B7EC-C51BD7F42F4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7F7B-BB03-443F-9A1B-99762B6AEA1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1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05E4-8CE8-4E60-98BF-75D0E7C6BE3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99F4-13AE-485D-9374-6229A6DD727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1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27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CE1A-5ED7-46F0-9FA0-47B4666C2F8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9517A-1F0A-4C0A-A343-6CD166D3201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402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0F900-6D49-42F0-8779-D6B10794E1C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1D8C8-18CC-4293-93D8-6BCD177116C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22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94B6-70E0-4DA5-BD0A-98AEACE49AC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CFC2-4EFC-4D4C-AEB6-8A7A857D72B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66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298C3-B6AD-493B-8840-68311371DE7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F704E-B0DF-4B3F-A403-5BD11143600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7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3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0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1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778AC6-9506-4659-A289-7DF6B18F8CC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5BCC83-8EE8-4D3D-8B31-7D86BEC685A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7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/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PÉČE O ZDRAVÍ A ZDRAVOTNICTVÍ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ZDRAVOTNÍ PÉČE PODLE ÚROVNĚ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29600" cy="5184576"/>
          </a:xfrm>
        </p:spPr>
        <p:txBody>
          <a:bodyPr/>
          <a:lstStyle/>
          <a:p>
            <a:r>
              <a:rPr lang="cs-CZ" sz="2600" dirty="0" smtClean="0"/>
              <a:t>Primární péče</a:t>
            </a:r>
          </a:p>
          <a:p>
            <a:pPr lvl="1"/>
            <a:r>
              <a:rPr lang="cs-CZ" sz="2200" dirty="0" smtClean="0"/>
              <a:t>Praktický lékař, stomatolog, gynekolog</a:t>
            </a:r>
          </a:p>
          <a:p>
            <a:r>
              <a:rPr lang="cs-CZ" sz="2600" dirty="0" smtClean="0"/>
              <a:t>Sekundární péče</a:t>
            </a:r>
          </a:p>
          <a:p>
            <a:pPr lvl="1"/>
            <a:r>
              <a:rPr lang="cs-CZ" sz="2200" dirty="0" smtClean="0"/>
              <a:t>Ambulantní péče (vč. domácí zdravotní péče, zdravotní péče ve stacionářích a zdravotně - sociální péče ve ZZ)</a:t>
            </a:r>
          </a:p>
          <a:p>
            <a:r>
              <a:rPr lang="cs-CZ" sz="2600" dirty="0" smtClean="0"/>
              <a:t>Terciární péče</a:t>
            </a:r>
          </a:p>
          <a:p>
            <a:pPr lvl="1"/>
            <a:r>
              <a:rPr lang="cs-CZ" sz="2200" dirty="0" smtClean="0"/>
              <a:t>Ústavní lůžková péče v nemocnicích, léčebnách a odborných ústavech</a:t>
            </a:r>
          </a:p>
        </p:txBody>
      </p:sp>
    </p:spTree>
    <p:extLst>
      <p:ext uri="{BB962C8B-B14F-4D97-AF65-F5344CB8AC3E}">
        <p14:creationId xmlns:p14="http://schemas.microsoft.com/office/powerpoint/2010/main" val="846485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POTŘEBA INTEGRACE ZDRAVOTNICKÝCH SLUŽEB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2132856"/>
            <a:ext cx="8229600" cy="5112568"/>
          </a:xfrm>
        </p:spPr>
        <p:txBody>
          <a:bodyPr/>
          <a:lstStyle/>
          <a:p>
            <a:endParaRPr lang="cs-CZ" sz="2600" dirty="0" smtClean="0"/>
          </a:p>
          <a:p>
            <a:r>
              <a:rPr lang="cs-CZ" sz="2600" dirty="0" smtClean="0"/>
              <a:t>Samostatnost zdravotnických zařízení X návaznost zdravotní péče.</a:t>
            </a:r>
          </a:p>
          <a:p>
            <a:endParaRPr lang="cs-CZ" sz="2600" dirty="0"/>
          </a:p>
          <a:p>
            <a:r>
              <a:rPr lang="cs-CZ" sz="2600" dirty="0" smtClean="0"/>
              <a:t>Zajištění komplexní péče.</a:t>
            </a:r>
          </a:p>
        </p:txBody>
      </p:sp>
    </p:spTree>
    <p:extLst>
      <p:ext uri="{BB962C8B-B14F-4D97-AF65-F5344CB8AC3E}">
        <p14:creationId xmlns:p14="http://schemas.microsoft.com/office/powerpoint/2010/main" val="3051802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/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solidFill>
                  <a:schemeClr val="accent2"/>
                </a:solidFill>
              </a:rPr>
              <a:t>SYSTÉM PÉČE O ZDRAVÍ A ZDRAVOTNICTVÍ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6052"/>
            <a:ext cx="8229600" cy="1143000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SYSTÉMOVÉ POJETÍ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43724" y="1115656"/>
            <a:ext cx="8229600" cy="56623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Definice </a:t>
            </a:r>
            <a:r>
              <a:rPr lang="cs-CZ" sz="2800" dirty="0" err="1"/>
              <a:t>Bartalanffyho</a:t>
            </a:r>
            <a:r>
              <a:rPr lang="cs-CZ" sz="2800" dirty="0"/>
              <a:t>: </a:t>
            </a:r>
            <a:endParaRPr lang="cs-CZ" sz="2800" dirty="0" smtClean="0"/>
          </a:p>
          <a:p>
            <a:pPr marL="400050" lvl="1" indent="0">
              <a:lnSpc>
                <a:spcPct val="80000"/>
              </a:lnSpc>
              <a:buNone/>
            </a:pPr>
            <a:r>
              <a:rPr lang="cs-CZ" sz="2400" i="1" dirty="0" smtClean="0"/>
              <a:t>"</a:t>
            </a:r>
            <a:r>
              <a:rPr lang="cs-CZ" sz="2400" i="1" dirty="0"/>
              <a:t>Systém je agregací podobných nebo alespoň vzájemně souvisejících jevů, věcí, procesů a souboru pravidel pro jejich </a:t>
            </a:r>
            <a:r>
              <a:rPr lang="cs-CZ" sz="2400" i="1" dirty="0" smtClean="0"/>
              <a:t>jednání (fungování</a:t>
            </a:r>
            <a:r>
              <a:rPr lang="cs-CZ" sz="2400" i="1" dirty="0" smtClean="0"/>
              <a:t>)".</a:t>
            </a:r>
          </a:p>
          <a:p>
            <a:pPr marL="400050" lvl="1" indent="0">
              <a:lnSpc>
                <a:spcPct val="80000"/>
              </a:lnSpc>
              <a:buNone/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 smtClean="0"/>
              <a:t>Systém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 Souhrn prvků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 Vztahy mezi prvky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 Funkce (činnost) systému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 </a:t>
            </a:r>
            <a:r>
              <a:rPr lang="cs-CZ" dirty="0" smtClean="0"/>
              <a:t>Autoregulace</a:t>
            </a:r>
          </a:p>
          <a:p>
            <a:pPr lvl="1"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Okolí systému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 </a:t>
            </a:r>
            <a:r>
              <a:rPr lang="cs-CZ" dirty="0" smtClean="0"/>
              <a:t>objekty stojící mimo systém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 </a:t>
            </a:r>
            <a:r>
              <a:rPr lang="cs-CZ" dirty="0" smtClean="0"/>
              <a:t>svým chováním systém ovlivňují (a naopak)</a:t>
            </a:r>
          </a:p>
        </p:txBody>
      </p:sp>
    </p:spTree>
    <p:extLst>
      <p:ext uri="{BB962C8B-B14F-4D97-AF65-F5344CB8AC3E}">
        <p14:creationId xmlns:p14="http://schemas.microsoft.com/office/powerpoint/2010/main" val="24106991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22960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ZDRAVOTNICTVÍ JAKO SYSTÉM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Velice složitý sociální systém </a:t>
            </a:r>
            <a:r>
              <a:rPr lang="cs-CZ" sz="2400" b="1" dirty="0" smtClean="0">
                <a:latin typeface="Cambria Math"/>
                <a:ea typeface="Cambria Math"/>
              </a:rPr>
              <a:t>⇒ </a:t>
            </a:r>
            <a:r>
              <a:rPr lang="cs-CZ" sz="2400" b="1" dirty="0" smtClean="0">
                <a:latin typeface="Arial" pitchFamily="34" charset="0"/>
                <a:ea typeface="Cambria Math"/>
                <a:cs typeface="Arial" pitchFamily="34" charset="0"/>
              </a:rPr>
              <a:t>potíže s jeho uchopením </a:t>
            </a:r>
            <a:r>
              <a:rPr lang="cs-CZ" sz="2400" dirty="0" smtClean="0">
                <a:latin typeface="Arial" pitchFamily="34" charset="0"/>
                <a:ea typeface="Cambria Math"/>
                <a:cs typeface="Arial" pitchFamily="34" charset="0"/>
              </a:rPr>
              <a:t>jako uceleného a relativně samostatného </a:t>
            </a:r>
            <a:r>
              <a:rPr lang="cs-CZ" sz="2400" dirty="0" smtClean="0">
                <a:latin typeface="Arial" pitchFamily="34" charset="0"/>
                <a:ea typeface="Cambria Math"/>
                <a:cs typeface="Arial" pitchFamily="34" charset="0"/>
              </a:rPr>
              <a:t>systému</a:t>
            </a:r>
          </a:p>
          <a:p>
            <a:pPr>
              <a:lnSpc>
                <a:spcPct val="80000"/>
              </a:lnSpc>
            </a:pPr>
            <a:endParaRPr lang="cs-CZ" sz="2400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ea typeface="Cambria Math"/>
                <a:cs typeface="Arial" pitchFamily="34" charset="0"/>
              </a:rPr>
              <a:t>Různé modely systému zdravotnictví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co je důležité</a:t>
            </a:r>
          </a:p>
          <a:p>
            <a:pPr lvl="2">
              <a:lnSpc>
                <a:spcPct val="80000"/>
              </a:lnSpc>
            </a:pPr>
            <a:r>
              <a:rPr lang="cs-CZ" dirty="0">
                <a:latin typeface="Arial" pitchFamily="34" charset="0"/>
                <a:ea typeface="Cambria Math"/>
                <a:cs typeface="Arial" pitchFamily="34" charset="0"/>
              </a:rPr>
              <a:t>j</a:t>
            </a: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aký problém řešíme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s jakými ukazateli pracujeme</a:t>
            </a:r>
          </a:p>
          <a:p>
            <a:pPr lvl="2">
              <a:lnSpc>
                <a:spcPct val="80000"/>
              </a:lnSpc>
            </a:pPr>
            <a:r>
              <a:rPr lang="cs-CZ" dirty="0">
                <a:latin typeface="Arial" pitchFamily="34" charset="0"/>
                <a:ea typeface="Cambria Math"/>
                <a:cs typeface="Arial" pitchFamily="34" charset="0"/>
              </a:rPr>
              <a:t>j</a:t>
            </a: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aké vztahy považujeme za podstatné</a:t>
            </a:r>
          </a:p>
          <a:p>
            <a:pPr lvl="2">
              <a:lnSpc>
                <a:spcPct val="80000"/>
              </a:lnSpc>
            </a:pPr>
            <a:r>
              <a:rPr lang="cs-CZ" dirty="0"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o chceme měnit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latin typeface="Arial" pitchFamily="34" charset="0"/>
                <a:ea typeface="Cambria Math"/>
                <a:cs typeface="Arial" pitchFamily="34" charset="0"/>
              </a:rPr>
              <a:t>j</a:t>
            </a:r>
            <a:r>
              <a:rPr lang="cs-CZ" dirty="0" smtClean="0">
                <a:latin typeface="Arial" pitchFamily="34" charset="0"/>
                <a:ea typeface="Cambria Math"/>
                <a:cs typeface="Arial" pitchFamily="34" charset="0"/>
              </a:rPr>
              <a:t>ak budeme hodnotit dosažené výsledky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56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sah 2"/>
          <p:cNvSpPr>
            <a:spLocks noGrp="1"/>
          </p:cNvSpPr>
          <p:nvPr>
            <p:ph idx="4294967295"/>
          </p:nvPr>
        </p:nvSpPr>
        <p:spPr>
          <a:xfrm>
            <a:off x="1041400" y="188913"/>
            <a:ext cx="8102600" cy="62642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4000" b="1" dirty="0" smtClean="0">
                <a:solidFill>
                  <a:schemeClr val="tx2"/>
                </a:solidFill>
                <a:latin typeface="Arial" charset="0"/>
              </a:rPr>
              <a:t>SYSTÉM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800" dirty="0" smtClean="0">
                <a:latin typeface="Arial" charset="0"/>
              </a:rPr>
              <a:t>Kybernetické uspořádání, používá se např. v ekonomických analýzách: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latin typeface="Arial" charset="0"/>
              </a:rPr>
              <a:t>vstupy (materiální, nemateriální),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latin typeface="Arial" charset="0"/>
              </a:rPr>
              <a:t>proces (tj. zpracování vstupu na výstupy),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latin typeface="Arial" charset="0"/>
              </a:rPr>
              <a:t>výstup (výsledky činnosti systému),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latin typeface="Arial" charset="0"/>
              </a:rPr>
              <a:t>mechanismus zpětné vazby (autoregulace)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sz="2400" dirty="0" smtClean="0">
                <a:latin typeface="Arial" charset="0"/>
              </a:rPr>
              <a:t>okolí systému (ovlivňuje systém x je závislé na systému).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357290" y="3714752"/>
          <a:ext cx="6096000" cy="281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1116013" y="4113213"/>
            <a:ext cx="7099300" cy="2387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 flipH="1">
            <a:off x="2214563" y="5643563"/>
            <a:ext cx="4429125" cy="7858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7831" name="TextovéPole 8"/>
          <p:cNvSpPr txBox="1">
            <a:spLocks noChangeArrowheads="1"/>
          </p:cNvSpPr>
          <p:nvPr/>
        </p:nvSpPr>
        <p:spPr bwMode="auto">
          <a:xfrm>
            <a:off x="2627313" y="4221163"/>
            <a:ext cx="3714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1F497D"/>
                </a:solidFill>
              </a:rPr>
              <a:t>OKOLÍ SYSTÉMU</a:t>
            </a:r>
          </a:p>
        </p:txBody>
      </p:sp>
      <p:sp>
        <p:nvSpPr>
          <p:cNvPr id="77832" name="TextovéPole 9"/>
          <p:cNvSpPr txBox="1">
            <a:spLocks noChangeArrowheads="1"/>
          </p:cNvSpPr>
          <p:nvPr/>
        </p:nvSpPr>
        <p:spPr bwMode="auto">
          <a:xfrm>
            <a:off x="2571750" y="5786438"/>
            <a:ext cx="3714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1F497D"/>
                </a:solidFill>
              </a:rPr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6990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Zástupný symbol pro obsah 2"/>
          <p:cNvSpPr>
            <a:spLocks noGrp="1"/>
          </p:cNvSpPr>
          <p:nvPr>
            <p:ph idx="4294967295"/>
          </p:nvPr>
        </p:nvSpPr>
        <p:spPr>
          <a:xfrm>
            <a:off x="785813" y="428625"/>
            <a:ext cx="7931150" cy="60483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b="1" smtClean="0">
                <a:solidFill>
                  <a:srgbClr val="1B06BA"/>
                </a:solidFill>
                <a:latin typeface="Arial" charset="0"/>
              </a:rPr>
              <a:t>SCHÉMA SYSTÉMU ZDRAVOTNICTVÍ</a:t>
            </a:r>
          </a:p>
          <a:p>
            <a:pPr marL="0" indent="0" eaLnBrk="1" hangingPunct="1">
              <a:buFont typeface="Arial" charset="0"/>
              <a:buNone/>
            </a:pPr>
            <a:endParaRPr lang="cs-CZ" sz="2400" b="1" smtClean="0">
              <a:solidFill>
                <a:srgbClr val="1B06BA"/>
              </a:solidFill>
              <a:latin typeface="Arial" charset="0"/>
            </a:endParaRPr>
          </a:p>
        </p:txBody>
      </p:sp>
      <p:pic>
        <p:nvPicPr>
          <p:cNvPr id="84996" name="Obrázek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 b="2373"/>
          <a:stretch>
            <a:fillRect/>
          </a:stretch>
        </p:blipFill>
        <p:spPr bwMode="auto">
          <a:xfrm>
            <a:off x="1143000" y="1400175"/>
            <a:ext cx="657225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7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SYSTÉM PÉČE O ZDRAVÍ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Obsáhlejší sociální systém než zdravotnictví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Zdroje – činnosti – výstupy</a:t>
            </a:r>
          </a:p>
        </p:txBody>
      </p:sp>
    </p:spTree>
    <p:extLst>
      <p:ext uri="{BB962C8B-B14F-4D97-AF65-F5344CB8AC3E}">
        <p14:creationId xmlns:p14="http://schemas.microsoft.com/office/powerpoint/2010/main" val="309240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WordArt 2"/>
          <p:cNvSpPr>
            <a:spLocks noChangeArrowheads="1" noChangeShapeType="1" noTextEdit="1"/>
          </p:cNvSpPr>
          <p:nvPr/>
        </p:nvSpPr>
        <p:spPr bwMode="auto">
          <a:xfrm>
            <a:off x="755650" y="333375"/>
            <a:ext cx="7777163" cy="4333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ZAMĚŘENÍ SYSTÉMU PÉČE O ZDRAVÍ</a:t>
            </a:r>
          </a:p>
        </p:txBody>
      </p:sp>
      <p:sp>
        <p:nvSpPr>
          <p:cNvPr id="210947" name="Line 3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0948" name="Line 4"/>
          <p:cNvSpPr>
            <a:spLocks noChangeShapeType="1"/>
          </p:cNvSpPr>
          <p:nvPr/>
        </p:nvSpPr>
        <p:spPr bwMode="auto">
          <a:xfrm flipV="1">
            <a:off x="1908175" y="3825081"/>
            <a:ext cx="54721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3752850" y="620553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3492500" y="947738"/>
            <a:ext cx="2303463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7477125" y="3536950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512763" y="3600450"/>
            <a:ext cx="13954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71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Oval 2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1" name="Line 3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2" name="Line 4"/>
          <p:cNvSpPr>
            <a:spLocks noChangeShapeType="1"/>
          </p:cNvSpPr>
          <p:nvPr/>
        </p:nvSpPr>
        <p:spPr bwMode="auto">
          <a:xfrm flipV="1">
            <a:off x="1890623" y="3810794"/>
            <a:ext cx="5472113" cy="142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3803650" y="6288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3492500" y="981075"/>
            <a:ext cx="230346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7512050" y="3521075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442913" y="3576638"/>
            <a:ext cx="13954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7" name="WordArt 9"/>
          <p:cNvSpPr>
            <a:spLocks noChangeArrowheads="1" noChangeShapeType="1" noTextEdit="1"/>
          </p:cNvSpPr>
          <p:nvPr/>
        </p:nvSpPr>
        <p:spPr bwMode="auto">
          <a:xfrm>
            <a:off x="2700338" y="1916113"/>
            <a:ext cx="3960812" cy="38179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3558894"/>
              </a:avLst>
            </a:prstTxWarp>
          </a:bodyPr>
          <a:lstStyle/>
          <a:p>
            <a:pPr algn="ctr"/>
            <a:r>
              <a:rPr lang="cs-CZ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cs typeface="Arial"/>
              </a:rPr>
              <a:t>PÉČE O ZDRAVÍ</a:t>
            </a:r>
          </a:p>
        </p:txBody>
      </p:sp>
      <p:sp>
        <p:nvSpPr>
          <p:cNvPr id="211978" name="AutoShape 10"/>
          <p:cNvSpPr>
            <a:spLocks noChangeArrowheads="1"/>
          </p:cNvSpPr>
          <p:nvPr/>
        </p:nvSpPr>
        <p:spPr bwMode="auto">
          <a:xfrm rot="12023756">
            <a:off x="2481263" y="1711325"/>
            <a:ext cx="4322762" cy="4167188"/>
          </a:xfrm>
          <a:custGeom>
            <a:avLst/>
            <a:gdLst>
              <a:gd name="G0" fmla="+- 67574 0 0"/>
              <a:gd name="G1" fmla="+- 7975422 0 0"/>
              <a:gd name="G2" fmla="+- 67574 0 7975422"/>
              <a:gd name="G3" fmla="+- 10800 0 0"/>
              <a:gd name="G4" fmla="+- 0 0 6757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113 0 0"/>
              <a:gd name="G9" fmla="+- 0 0 7975422"/>
              <a:gd name="G10" fmla="+- 9113 0 2700"/>
              <a:gd name="G11" fmla="cos G10 67574"/>
              <a:gd name="G12" fmla="sin G10 67574"/>
              <a:gd name="G13" fmla="cos 13500 67574"/>
              <a:gd name="G14" fmla="sin 13500 67574"/>
              <a:gd name="G15" fmla="+- G11 10800 0"/>
              <a:gd name="G16" fmla="+- G12 10800 0"/>
              <a:gd name="G17" fmla="+- G13 10800 0"/>
              <a:gd name="G18" fmla="+- G14 10800 0"/>
              <a:gd name="G19" fmla="*/ 9113 1 2"/>
              <a:gd name="G20" fmla="+- G19 5400 0"/>
              <a:gd name="G21" fmla="cos G20 67574"/>
              <a:gd name="G22" fmla="sin G20 67574"/>
              <a:gd name="G23" fmla="+- G21 10800 0"/>
              <a:gd name="G24" fmla="+- G12 G23 G22"/>
              <a:gd name="G25" fmla="+- G22 G23 G11"/>
              <a:gd name="G26" fmla="cos 10800 67574"/>
              <a:gd name="G27" fmla="sin 10800 67574"/>
              <a:gd name="G28" fmla="cos 9113 67574"/>
              <a:gd name="G29" fmla="sin 9113 6757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7975422"/>
              <a:gd name="G36" fmla="sin G34 7975422"/>
              <a:gd name="G37" fmla="+/ 7975422 6757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113 G39"/>
              <a:gd name="G43" fmla="sin 911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5624 w 21600"/>
              <a:gd name="T5" fmla="*/ 1321 h 21600"/>
              <a:gd name="T6" fmla="*/ 5568 w 21600"/>
              <a:gd name="T7" fmla="*/ 19271 h 21600"/>
              <a:gd name="T8" fmla="*/ 6432 w 21600"/>
              <a:gd name="T9" fmla="*/ 2801 h 21600"/>
              <a:gd name="T10" fmla="*/ 24297 w 21600"/>
              <a:gd name="T11" fmla="*/ 11042 h 21600"/>
              <a:gd name="T12" fmla="*/ 20691 w 21600"/>
              <a:gd name="T13" fmla="*/ 14523 h 21600"/>
              <a:gd name="T14" fmla="*/ 17211 w 21600"/>
              <a:gd name="T15" fmla="*/ 1091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911" y="10963"/>
                </a:moveTo>
                <a:cubicBezTo>
                  <a:pt x="19912" y="10909"/>
                  <a:pt x="19913" y="10854"/>
                  <a:pt x="19913" y="10800"/>
                </a:cubicBezTo>
                <a:cubicBezTo>
                  <a:pt x="19913" y="5767"/>
                  <a:pt x="15832" y="1687"/>
                  <a:pt x="10800" y="1687"/>
                </a:cubicBezTo>
                <a:cubicBezTo>
                  <a:pt x="5767" y="1687"/>
                  <a:pt x="1687" y="5767"/>
                  <a:pt x="1687" y="10800"/>
                </a:cubicBezTo>
                <a:cubicBezTo>
                  <a:pt x="1686" y="13959"/>
                  <a:pt x="3323" y="16893"/>
                  <a:pt x="6012" y="18553"/>
                </a:cubicBezTo>
                <a:lnTo>
                  <a:pt x="5125" y="19989"/>
                </a:lnTo>
                <a:cubicBezTo>
                  <a:pt x="1939" y="18021"/>
                  <a:pt x="0" y="1454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64"/>
                  <a:pt x="21599" y="10929"/>
                  <a:pt x="21598" y="10994"/>
                </a:cubicBezTo>
                <a:lnTo>
                  <a:pt x="24297" y="11042"/>
                </a:lnTo>
                <a:lnTo>
                  <a:pt x="20691" y="14523"/>
                </a:lnTo>
                <a:lnTo>
                  <a:pt x="17211" y="10915"/>
                </a:lnTo>
                <a:lnTo>
                  <a:pt x="19911" y="1096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9" name="WordArt 11"/>
          <p:cNvSpPr>
            <a:spLocks noChangeArrowheads="1" noChangeShapeType="1" noTextEdit="1"/>
          </p:cNvSpPr>
          <p:nvPr/>
        </p:nvSpPr>
        <p:spPr bwMode="auto">
          <a:xfrm>
            <a:off x="755650" y="404813"/>
            <a:ext cx="7777163" cy="4333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ZAMĚŘENÍ SYSTÉMU PÉČE O ZDRAVÍ</a:t>
            </a:r>
          </a:p>
        </p:txBody>
      </p:sp>
    </p:spTree>
    <p:extLst>
      <p:ext uri="{BB962C8B-B14F-4D97-AF65-F5344CB8AC3E}">
        <p14:creationId xmlns:p14="http://schemas.microsoft.com/office/powerpoint/2010/main" val="2087919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umožnit všem, aby dosáhli pokud možno svého plného zdravotního potenciálu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Zdravotní potenciál</a:t>
            </a:r>
          </a:p>
          <a:p>
            <a:pPr>
              <a:lnSpc>
                <a:spcPct val="80000"/>
              </a:lnSpc>
            </a:pPr>
            <a:r>
              <a:rPr lang="cs-CZ" dirty="0"/>
              <a:t>n</a:t>
            </a:r>
            <a:r>
              <a:rPr lang="cs-CZ" dirty="0" smtClean="0"/>
              <a:t>ejvyšší stupeň zdraví, kterého může jedinec dosáhnout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Plnění zdravotního potenciálu</a:t>
            </a:r>
          </a:p>
          <a:p>
            <a:pPr>
              <a:lnSpc>
                <a:spcPct val="80000"/>
              </a:lnSpc>
            </a:pPr>
            <a:r>
              <a:rPr lang="cs-CZ" dirty="0"/>
              <a:t>m</a:t>
            </a:r>
            <a:r>
              <a:rPr lang="cs-CZ" dirty="0" smtClean="0"/>
              <a:t>ožnosti, schopnosti a aktivita jedince</a:t>
            </a:r>
          </a:p>
          <a:p>
            <a:pPr>
              <a:lnSpc>
                <a:spcPct val="80000"/>
              </a:lnSpc>
            </a:pPr>
            <a:r>
              <a:rPr lang="cs-CZ" dirty="0"/>
              <a:t>p</a:t>
            </a:r>
            <a:r>
              <a:rPr lang="cs-CZ" dirty="0" smtClean="0"/>
              <a:t>odmínky vytvářené společností</a:t>
            </a:r>
          </a:p>
        </p:txBody>
      </p:sp>
    </p:spTree>
    <p:extLst>
      <p:ext uri="{BB962C8B-B14F-4D97-AF65-F5344CB8AC3E}">
        <p14:creationId xmlns:p14="http://schemas.microsoft.com/office/powerpoint/2010/main" val="677743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WordArt 2"/>
          <p:cNvSpPr>
            <a:spLocks noChangeArrowheads="1" noChangeShapeType="1" noTextEdit="1"/>
          </p:cNvSpPr>
          <p:nvPr/>
        </p:nvSpPr>
        <p:spPr bwMode="auto">
          <a:xfrm>
            <a:off x="835025" y="330200"/>
            <a:ext cx="77771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ORIENTACE MEDICÍNY</a:t>
            </a:r>
          </a:p>
        </p:txBody>
      </p:sp>
      <p:sp>
        <p:nvSpPr>
          <p:cNvPr id="212995" name="Oval 3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7" name="Line 5"/>
          <p:cNvSpPr>
            <a:spLocks noChangeShapeType="1"/>
          </p:cNvSpPr>
          <p:nvPr/>
        </p:nvSpPr>
        <p:spPr bwMode="auto">
          <a:xfrm flipV="1">
            <a:off x="1914524" y="3742531"/>
            <a:ext cx="54721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3001" name="Oval 9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66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WordArt 2"/>
          <p:cNvSpPr>
            <a:spLocks noChangeArrowheads="1" noChangeShapeType="1" noTextEdit="1"/>
          </p:cNvSpPr>
          <p:nvPr/>
        </p:nvSpPr>
        <p:spPr bwMode="auto">
          <a:xfrm>
            <a:off x="912813" y="384175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(A)</a:t>
            </a:r>
          </a:p>
        </p:txBody>
      </p:sp>
      <p:sp>
        <p:nvSpPr>
          <p:cNvPr id="214019" name="AutoShape 3"/>
          <p:cNvSpPr>
            <a:spLocks noChangeArrowheads="1"/>
          </p:cNvSpPr>
          <p:nvPr/>
        </p:nvSpPr>
        <p:spPr bwMode="auto">
          <a:xfrm rot="-45864595">
            <a:off x="3028950" y="46529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0" name="Oval 4"/>
          <p:cNvSpPr>
            <a:spLocks noChangeArrowheads="1"/>
          </p:cNvSpPr>
          <p:nvPr/>
        </p:nvSpPr>
        <p:spPr bwMode="auto">
          <a:xfrm>
            <a:off x="3313113" y="32654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H="1">
            <a:off x="4702175" y="13620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2" name="Line 6"/>
          <p:cNvSpPr>
            <a:spLocks noChangeShapeType="1"/>
          </p:cNvSpPr>
          <p:nvPr/>
        </p:nvSpPr>
        <p:spPr bwMode="auto">
          <a:xfrm flipV="1">
            <a:off x="1966913" y="3736975"/>
            <a:ext cx="5472112" cy="23019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3805238" y="61102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3568700" y="912813"/>
            <a:ext cx="2303463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5" name="Text Box 9"/>
          <p:cNvSpPr txBox="1">
            <a:spLocks noChangeArrowheads="1"/>
          </p:cNvSpPr>
          <p:nvPr/>
        </p:nvSpPr>
        <p:spPr bwMode="auto">
          <a:xfrm>
            <a:off x="3432175" y="38941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4026" name="Oval 10"/>
          <p:cNvSpPr>
            <a:spLocks noChangeArrowheads="1"/>
          </p:cNvSpPr>
          <p:nvPr/>
        </p:nvSpPr>
        <p:spPr bwMode="auto">
          <a:xfrm>
            <a:off x="2411413" y="1576388"/>
            <a:ext cx="4595812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2860675" y="43576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7518400" y="3470275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9" name="Text Box 13"/>
          <p:cNvSpPr txBox="1">
            <a:spLocks noChangeArrowheads="1"/>
          </p:cNvSpPr>
          <p:nvPr/>
        </p:nvSpPr>
        <p:spPr bwMode="auto">
          <a:xfrm>
            <a:off x="477838" y="3532188"/>
            <a:ext cx="13954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grpSp>
        <p:nvGrpSpPr>
          <p:cNvPr id="214030" name="Group 14"/>
          <p:cNvGrpSpPr>
            <a:grpSpLocks/>
          </p:cNvGrpSpPr>
          <p:nvPr/>
        </p:nvGrpSpPr>
        <p:grpSpPr bwMode="auto">
          <a:xfrm rot="17339689">
            <a:off x="2379662" y="4716463"/>
            <a:ext cx="646113" cy="668338"/>
            <a:chOff x="1588" y="711"/>
            <a:chExt cx="798" cy="876"/>
          </a:xfrm>
        </p:grpSpPr>
        <p:sp>
          <p:nvSpPr>
            <p:cNvPr id="214031" name="AutoShape 15"/>
            <p:cNvSpPr>
              <a:spLocks noChangeArrowheads="1"/>
            </p:cNvSpPr>
            <p:nvPr/>
          </p:nvSpPr>
          <p:spPr bwMode="auto">
            <a:xfrm rot="1588612">
              <a:off x="1588" y="1407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2" name="AutoShape 16"/>
            <p:cNvSpPr>
              <a:spLocks noChangeArrowheads="1"/>
            </p:cNvSpPr>
            <p:nvPr/>
          </p:nvSpPr>
          <p:spPr bwMode="auto">
            <a:xfrm rot="1862422">
              <a:off x="1690" y="1222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3" name="AutoShape 17"/>
            <p:cNvSpPr>
              <a:spLocks noChangeArrowheads="1"/>
            </p:cNvSpPr>
            <p:nvPr/>
          </p:nvSpPr>
          <p:spPr bwMode="auto">
            <a:xfrm rot="1952319">
              <a:off x="1815" y="1048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4" name="AutoShape 18"/>
            <p:cNvSpPr>
              <a:spLocks noChangeArrowheads="1"/>
            </p:cNvSpPr>
            <p:nvPr/>
          </p:nvSpPr>
          <p:spPr bwMode="auto">
            <a:xfrm rot="2168645">
              <a:off x="1940" y="868"/>
              <a:ext cx="313" cy="180"/>
            </a:xfrm>
            <a:prstGeom prst="rightArrow">
              <a:avLst>
                <a:gd name="adj1" fmla="val 50000"/>
                <a:gd name="adj2" fmla="val 43472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5" name="AutoShape 19"/>
            <p:cNvSpPr>
              <a:spLocks noChangeArrowheads="1"/>
            </p:cNvSpPr>
            <p:nvPr/>
          </p:nvSpPr>
          <p:spPr bwMode="auto">
            <a:xfrm rot="2417148">
              <a:off x="2074" y="711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4036" name="Group 20"/>
          <p:cNvGrpSpPr>
            <a:grpSpLocks/>
          </p:cNvGrpSpPr>
          <p:nvPr/>
        </p:nvGrpSpPr>
        <p:grpSpPr bwMode="auto">
          <a:xfrm rot="16073853">
            <a:off x="2965451" y="5302250"/>
            <a:ext cx="646112" cy="668337"/>
            <a:chOff x="1588" y="711"/>
            <a:chExt cx="798" cy="876"/>
          </a:xfrm>
        </p:grpSpPr>
        <p:sp>
          <p:nvSpPr>
            <p:cNvPr id="214037" name="AutoShape 21"/>
            <p:cNvSpPr>
              <a:spLocks noChangeArrowheads="1"/>
            </p:cNvSpPr>
            <p:nvPr/>
          </p:nvSpPr>
          <p:spPr bwMode="auto">
            <a:xfrm rot="1588612">
              <a:off x="1588" y="1407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8" name="AutoShape 22"/>
            <p:cNvSpPr>
              <a:spLocks noChangeArrowheads="1"/>
            </p:cNvSpPr>
            <p:nvPr/>
          </p:nvSpPr>
          <p:spPr bwMode="auto">
            <a:xfrm rot="1862422">
              <a:off x="1690" y="1222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9" name="AutoShape 23"/>
            <p:cNvSpPr>
              <a:spLocks noChangeArrowheads="1"/>
            </p:cNvSpPr>
            <p:nvPr/>
          </p:nvSpPr>
          <p:spPr bwMode="auto">
            <a:xfrm rot="1952319">
              <a:off x="1815" y="1048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40" name="AutoShape 24"/>
            <p:cNvSpPr>
              <a:spLocks noChangeArrowheads="1"/>
            </p:cNvSpPr>
            <p:nvPr/>
          </p:nvSpPr>
          <p:spPr bwMode="auto">
            <a:xfrm rot="2168645">
              <a:off x="1940" y="868"/>
              <a:ext cx="313" cy="180"/>
            </a:xfrm>
            <a:prstGeom prst="rightArrow">
              <a:avLst>
                <a:gd name="adj1" fmla="val 50000"/>
                <a:gd name="adj2" fmla="val 43472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41" name="AutoShape 25"/>
            <p:cNvSpPr>
              <a:spLocks noChangeArrowheads="1"/>
            </p:cNvSpPr>
            <p:nvPr/>
          </p:nvSpPr>
          <p:spPr bwMode="auto">
            <a:xfrm rot="2417148">
              <a:off x="2074" y="711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6531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AutoShape 2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3" name="AutoShape 3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4" name="Oval 4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5050" name="Oval 10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2" name="Text Box 12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3" name="AutoShape 13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4" name="AutoShape 14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5" name="AutoShape 15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7" name="Text Box 17"/>
          <p:cNvSpPr txBox="1">
            <a:spLocks noChangeArrowheads="1"/>
          </p:cNvSpPr>
          <p:nvPr/>
        </p:nvSpPr>
        <p:spPr bwMode="auto">
          <a:xfrm>
            <a:off x="530225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8" name="WordArt 18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(B)</a:t>
            </a:r>
          </a:p>
        </p:txBody>
      </p:sp>
      <p:grpSp>
        <p:nvGrpSpPr>
          <p:cNvPr id="215059" name="Group 1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5061" name="AutoShape 2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2" name="AutoShape 2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3" name="AutoShape 2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4" name="AutoShape 2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5" name="AutoShape 2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5066" name="Group 2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5067" name="AutoShape 2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8" name="AutoShape 2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9" name="AutoShape 2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70" name="AutoShape 3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71" name="AutoShape 3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8495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AutoShape 2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7" name="AutoShape 3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8" name="AutoShape 4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1" name="Line 7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6075" name="Oval 11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6" name="Text Box 12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8" name="Text Box 14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9" name="AutoShape 15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0" name="AutoShape 16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1" name="AutoShape 17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2" name="AutoShape 18"/>
          <p:cNvSpPr>
            <a:spLocks noChangeArrowheads="1"/>
          </p:cNvSpPr>
          <p:nvPr/>
        </p:nvSpPr>
        <p:spPr bwMode="auto">
          <a:xfrm rot="-13033816">
            <a:off x="6467475" y="2322513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3" name="AutoShape 19"/>
          <p:cNvSpPr>
            <a:spLocks noChangeArrowheads="1"/>
          </p:cNvSpPr>
          <p:nvPr/>
        </p:nvSpPr>
        <p:spPr bwMode="auto">
          <a:xfrm rot="-12906378">
            <a:off x="6356350" y="21939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4" name="Text Box 20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85" name="Text Box 21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86" name="WordArt 22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(C)</a:t>
            </a:r>
          </a:p>
        </p:txBody>
      </p:sp>
      <p:grpSp>
        <p:nvGrpSpPr>
          <p:cNvPr id="216087" name="Group 23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6088" name="Group 24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6089" name="AutoShape 25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0" name="AutoShape 26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1" name="AutoShape 27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2" name="AutoShape 28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3" name="AutoShape 29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6094" name="Group 30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6095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6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7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8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9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8350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AutoShape 2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1" name="AutoShape 3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2" name="AutoShape 4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3" name="AutoShape 5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4" name="Oval 6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5" name="Line 7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6" name="Line 8"/>
          <p:cNvSpPr>
            <a:spLocks noChangeShapeType="1"/>
          </p:cNvSpPr>
          <p:nvPr/>
        </p:nvSpPr>
        <p:spPr bwMode="auto">
          <a:xfrm flipV="1">
            <a:off x="1979712" y="3752055"/>
            <a:ext cx="5435340" cy="610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7100" name="Oval 12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4" name="Text Box 16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5" name="AutoShape 17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6" name="AutoShape 18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7" name="AutoShape 19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8" name="AutoShape 20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9" name="AutoShape 21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0" name="AutoShape 22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1" name="AutoShape 23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2" name="AutoShape 24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15" name="WordArt 27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(D)</a:t>
            </a:r>
          </a:p>
        </p:txBody>
      </p:sp>
      <p:grpSp>
        <p:nvGrpSpPr>
          <p:cNvPr id="217116" name="Group 28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7117" name="Group 29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7118" name="AutoShape 30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19" name="AutoShape 31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0" name="AutoShape 32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1" name="AutoShape 33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2" name="AutoShape 34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7123" name="Group 35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7124" name="AutoShape 36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5" name="AutoShape 37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6" name="AutoShape 38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7" name="AutoShape 39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8" name="AutoShape 40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72082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WordArt 2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77716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OBLAST PUBLIC HEALTH 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7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9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0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1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2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3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7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9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30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1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2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3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4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5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6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7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8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39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40" name="Oval 28"/>
          <p:cNvSpPr>
            <a:spLocks noChangeArrowheads="1"/>
          </p:cNvSpPr>
          <p:nvPr/>
        </p:nvSpPr>
        <p:spPr bwMode="auto">
          <a:xfrm rot="-2663199">
            <a:off x="4010025" y="1249363"/>
            <a:ext cx="2968625" cy="3836987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18141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8142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8143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4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5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6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7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8148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8149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0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1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2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3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18154" name="WordArt 42"/>
          <p:cNvSpPr>
            <a:spLocks noChangeArrowheads="1" noChangeShapeType="1" noTextEdit="1"/>
          </p:cNvSpPr>
          <p:nvPr/>
        </p:nvSpPr>
        <p:spPr bwMode="auto">
          <a:xfrm>
            <a:off x="4003675" y="2720975"/>
            <a:ext cx="2862263" cy="2524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PUBLIC HEALTH</a:t>
            </a:r>
          </a:p>
        </p:txBody>
      </p:sp>
    </p:spTree>
    <p:extLst>
      <p:ext uri="{BB962C8B-B14F-4D97-AF65-F5344CB8AC3E}">
        <p14:creationId xmlns:p14="http://schemas.microsoft.com/office/powerpoint/2010/main" val="35454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525463"/>
            <a:ext cx="822960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>
                <a:solidFill>
                  <a:schemeClr val="accent2"/>
                </a:solidFill>
              </a:rPr>
              <a:t>PUBLIC HEALTH </a:t>
            </a:r>
            <a:r>
              <a:rPr lang="cs-CZ" sz="4000">
                <a:solidFill>
                  <a:schemeClr val="accent2"/>
                </a:solidFill>
              </a:rPr>
              <a:t>je v odborné literatuře poměrně dobře definováno jako:</a:t>
            </a:r>
            <a:r>
              <a:rPr lang="cs-CZ" sz="4000" b="1">
                <a:solidFill>
                  <a:schemeClr val="accent2"/>
                </a:solidFill>
              </a:rPr>
              <a:t> „organizované úsilí společnosti s cílem chránit, rozvíjet a navracet zdraví lidí. Jde o kombinaci vědeckých poznatků, dovedností i názorů směřujících k udržení a zlepšení zdraví lidí prostřednictvím kolektivních anebo sociálních aktivit. PUBLIC HEALTH je instituce, vědecký obor i praxe.“</a:t>
            </a:r>
          </a:p>
        </p:txBody>
      </p:sp>
    </p:spTree>
    <p:extLst>
      <p:ext uri="{BB962C8B-B14F-4D97-AF65-F5344CB8AC3E}">
        <p14:creationId xmlns:p14="http://schemas.microsoft.com/office/powerpoint/2010/main" val="3555637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WordArt 2"/>
          <p:cNvSpPr>
            <a:spLocks noChangeArrowheads="1" noChangeShapeType="1" noTextEdit="1"/>
          </p:cNvSpPr>
          <p:nvPr/>
        </p:nvSpPr>
        <p:spPr bwMode="auto">
          <a:xfrm>
            <a:off x="508000" y="404813"/>
            <a:ext cx="8183563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OBLAST PUBLIC HEALTH MEDICINE </a:t>
            </a:r>
          </a:p>
        </p:txBody>
      </p:sp>
      <p:sp>
        <p:nvSpPr>
          <p:cNvPr id="220163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4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5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6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7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8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1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2" name="Text Box 12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0173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4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5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6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7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8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9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0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1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2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3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4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5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6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88" name="Oval 28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0189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0190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0191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2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3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4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5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0196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0197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8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9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200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201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0202" name="WordArt 42"/>
          <p:cNvSpPr>
            <a:spLocks noChangeArrowheads="1" noChangeShapeType="1" noTextEdit="1"/>
          </p:cNvSpPr>
          <p:nvPr/>
        </p:nvSpPr>
        <p:spPr bwMode="auto">
          <a:xfrm>
            <a:off x="4003675" y="2720975"/>
            <a:ext cx="2862263" cy="2524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0203" name="Oval 43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4" name="AutoShape 44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5" name="AutoShape 45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6" name="WordArt 46"/>
          <p:cNvSpPr>
            <a:spLocks noChangeArrowheads="1" noChangeShapeType="1" noTextEdit="1"/>
          </p:cNvSpPr>
          <p:nvPr/>
        </p:nvSpPr>
        <p:spPr bwMode="auto">
          <a:xfrm rot="2782845">
            <a:off x="4054476" y="3694112"/>
            <a:ext cx="1028700" cy="333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</p:spTree>
    <p:extLst>
      <p:ext uri="{BB962C8B-B14F-4D97-AF65-F5344CB8AC3E}">
        <p14:creationId xmlns:p14="http://schemas.microsoft.com/office/powerpoint/2010/main" val="2303429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AutoShape 2"/>
          <p:cNvSpPr>
            <a:spLocks noChangeArrowheads="1"/>
          </p:cNvSpPr>
          <p:nvPr/>
        </p:nvSpPr>
        <p:spPr bwMode="auto">
          <a:xfrm rot="-2592754">
            <a:off x="6327775" y="635000"/>
            <a:ext cx="2398713" cy="1350963"/>
          </a:xfrm>
          <a:prstGeom prst="rightArrow">
            <a:avLst>
              <a:gd name="adj1" fmla="val 49250"/>
              <a:gd name="adj2" fmla="val 68433"/>
            </a:avLst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87" name="WordArt 3"/>
          <p:cNvSpPr>
            <a:spLocks noChangeArrowheads="1" noChangeShapeType="1" noTextEdit="1"/>
          </p:cNvSpPr>
          <p:nvPr/>
        </p:nvSpPr>
        <p:spPr bwMode="auto">
          <a:xfrm>
            <a:off x="2036763" y="387350"/>
            <a:ext cx="497046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CESTA KE ZDRAVÍ</a:t>
            </a:r>
          </a:p>
        </p:txBody>
      </p:sp>
      <p:sp>
        <p:nvSpPr>
          <p:cNvPr id="221188" name="AutoShape 4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89" name="AutoShape 5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0" name="AutoShape 6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1" name="AutoShape 7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1198" name="Oval 14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9" name="Text Box 15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0" name="Text Box 16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3" name="AutoShape 19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4" name="AutoShape 20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5" name="AutoShape 21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6" name="AutoShape 22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7" name="AutoShape 23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8" name="AutoShape 24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9" name="AutoShape 25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10" name="AutoShape 26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11" name="Text Box 27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12" name="Text Box 28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13" name="Oval 29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1214" name="Group 30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1215" name="Group 31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1216" name="AutoShape 32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7" name="AutoShape 33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8" name="AutoShape 34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9" name="AutoShape 35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0" name="AutoShape 36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1221" name="Group 37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1222" name="AutoShape 38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3" name="AutoShape 39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4" name="AutoShape 40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5" name="AutoShape 41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6" name="AutoShape 42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1227" name="WordArt 43"/>
          <p:cNvSpPr>
            <a:spLocks noChangeArrowheads="1" noChangeShapeType="1" noTextEdit="1"/>
          </p:cNvSpPr>
          <p:nvPr/>
        </p:nvSpPr>
        <p:spPr bwMode="auto">
          <a:xfrm>
            <a:off x="4003675" y="2627313"/>
            <a:ext cx="2862263" cy="2524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1228" name="Oval 44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29" name="AutoShape 45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0" name="AutoShape 46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1" name="WordArt 47"/>
          <p:cNvSpPr>
            <a:spLocks noChangeArrowheads="1" noChangeShapeType="1" noTextEdit="1"/>
          </p:cNvSpPr>
          <p:nvPr/>
        </p:nvSpPr>
        <p:spPr bwMode="auto">
          <a:xfrm rot="2782845">
            <a:off x="4060825" y="3748088"/>
            <a:ext cx="1143000" cy="273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  <p:sp>
        <p:nvSpPr>
          <p:cNvPr id="221232" name="AutoShape 48"/>
          <p:cNvSpPr>
            <a:spLocks noChangeArrowheads="1"/>
          </p:cNvSpPr>
          <p:nvPr/>
        </p:nvSpPr>
        <p:spPr bwMode="auto">
          <a:xfrm rot="-1859584">
            <a:off x="5045075" y="3562350"/>
            <a:ext cx="312738" cy="300038"/>
          </a:xfrm>
          <a:prstGeom prst="rightArrow">
            <a:avLst>
              <a:gd name="adj1" fmla="val 50000"/>
              <a:gd name="adj2" fmla="val 2605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3" name="AutoShape 49"/>
          <p:cNvSpPr>
            <a:spLocks noChangeArrowheads="1"/>
          </p:cNvSpPr>
          <p:nvPr/>
        </p:nvSpPr>
        <p:spPr bwMode="auto">
          <a:xfrm rot="18364827">
            <a:off x="4659313" y="3155950"/>
            <a:ext cx="347662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4" name="AutoShape 50"/>
          <p:cNvSpPr>
            <a:spLocks noChangeArrowheads="1"/>
          </p:cNvSpPr>
          <p:nvPr/>
        </p:nvSpPr>
        <p:spPr bwMode="auto">
          <a:xfrm rot="16496180">
            <a:off x="4157663" y="2978150"/>
            <a:ext cx="347662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5" name="AutoShape 51"/>
          <p:cNvSpPr>
            <a:spLocks noChangeArrowheads="1"/>
          </p:cNvSpPr>
          <p:nvPr/>
        </p:nvSpPr>
        <p:spPr bwMode="auto">
          <a:xfrm rot="-804715">
            <a:off x="5203825" y="3984625"/>
            <a:ext cx="347663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6" name="AutoShape 52"/>
          <p:cNvSpPr>
            <a:spLocks noChangeArrowheads="1"/>
          </p:cNvSpPr>
          <p:nvPr/>
        </p:nvSpPr>
        <p:spPr bwMode="auto">
          <a:xfrm rot="9322289">
            <a:off x="4318000" y="4578350"/>
            <a:ext cx="1395413" cy="990600"/>
          </a:xfrm>
          <a:custGeom>
            <a:avLst/>
            <a:gdLst>
              <a:gd name="G0" fmla="+- -212380 0 0"/>
              <a:gd name="G1" fmla="+- -11796480 0 0"/>
              <a:gd name="G2" fmla="+- -212380 0 -11796480"/>
              <a:gd name="G3" fmla="+- 10800 0 0"/>
              <a:gd name="G4" fmla="+- 0 0 -2123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39 0 0"/>
              <a:gd name="G9" fmla="+- 0 0 -11796480"/>
              <a:gd name="G10" fmla="+- 6739 0 2700"/>
              <a:gd name="G11" fmla="cos G10 -212380"/>
              <a:gd name="G12" fmla="sin G10 -212380"/>
              <a:gd name="G13" fmla="cos 13500 -212380"/>
              <a:gd name="G14" fmla="sin 13500 -212380"/>
              <a:gd name="G15" fmla="+- G11 10800 0"/>
              <a:gd name="G16" fmla="+- G12 10800 0"/>
              <a:gd name="G17" fmla="+- G13 10800 0"/>
              <a:gd name="G18" fmla="+- G14 10800 0"/>
              <a:gd name="G19" fmla="*/ 6739 1 2"/>
              <a:gd name="G20" fmla="+- G19 5400 0"/>
              <a:gd name="G21" fmla="cos G20 -212380"/>
              <a:gd name="G22" fmla="sin G20 -212380"/>
              <a:gd name="G23" fmla="+- G21 10800 0"/>
              <a:gd name="G24" fmla="+- G12 G23 G22"/>
              <a:gd name="G25" fmla="+- G22 G23 G11"/>
              <a:gd name="G26" fmla="cos 10800 -212380"/>
              <a:gd name="G27" fmla="sin 10800 -212380"/>
              <a:gd name="G28" fmla="cos 6739 -212380"/>
              <a:gd name="G29" fmla="sin 6739 -2123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2123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39 G39"/>
              <a:gd name="G43" fmla="sin 673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494 w 21600"/>
              <a:gd name="T5" fmla="*/ 4 h 21600"/>
              <a:gd name="T6" fmla="*/ 2030 w 21600"/>
              <a:gd name="T7" fmla="*/ 10800 h 21600"/>
              <a:gd name="T8" fmla="*/ 10609 w 21600"/>
              <a:gd name="T9" fmla="*/ 4063 h 21600"/>
              <a:gd name="T10" fmla="*/ 24278 w 21600"/>
              <a:gd name="T11" fmla="*/ 10036 h 21600"/>
              <a:gd name="T12" fmla="*/ 19822 w 21600"/>
              <a:gd name="T13" fmla="*/ 15027 h 21600"/>
              <a:gd name="T14" fmla="*/ 14832 w 21600"/>
              <a:gd name="T15" fmla="*/ 1057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528" y="10419"/>
                </a:moveTo>
                <a:cubicBezTo>
                  <a:pt x="17326" y="6850"/>
                  <a:pt x="14373" y="4061"/>
                  <a:pt x="10800" y="4061"/>
                </a:cubicBezTo>
                <a:cubicBezTo>
                  <a:pt x="7078" y="4061"/>
                  <a:pt x="4061" y="7078"/>
                  <a:pt x="406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527" y="0"/>
                  <a:pt x="21258" y="4471"/>
                  <a:pt x="21582" y="10189"/>
                </a:cubicBezTo>
                <a:lnTo>
                  <a:pt x="24278" y="10036"/>
                </a:lnTo>
                <a:lnTo>
                  <a:pt x="19822" y="15027"/>
                </a:lnTo>
                <a:lnTo>
                  <a:pt x="14832" y="10571"/>
                </a:lnTo>
                <a:lnTo>
                  <a:pt x="17528" y="10419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7" name="AutoShape 53"/>
          <p:cNvSpPr>
            <a:spLocks noChangeArrowheads="1"/>
          </p:cNvSpPr>
          <p:nvPr/>
        </p:nvSpPr>
        <p:spPr bwMode="auto">
          <a:xfrm rot="8945062">
            <a:off x="5402263" y="4845050"/>
            <a:ext cx="323850" cy="333375"/>
          </a:xfrm>
          <a:prstGeom prst="rtTriangl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8" name="AutoShape 54"/>
          <p:cNvSpPr>
            <a:spLocks noChangeArrowheads="1"/>
          </p:cNvSpPr>
          <p:nvPr/>
        </p:nvSpPr>
        <p:spPr bwMode="auto">
          <a:xfrm rot="39074055">
            <a:off x="2747169" y="2928144"/>
            <a:ext cx="1395412" cy="990600"/>
          </a:xfrm>
          <a:custGeom>
            <a:avLst/>
            <a:gdLst>
              <a:gd name="G0" fmla="+- -212380 0 0"/>
              <a:gd name="G1" fmla="+- -10960043 0 0"/>
              <a:gd name="G2" fmla="+- -212380 0 -10960043"/>
              <a:gd name="G3" fmla="+- 10800 0 0"/>
              <a:gd name="G4" fmla="+- 0 0 -2123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39 0 0"/>
              <a:gd name="G9" fmla="+- 0 0 -10960043"/>
              <a:gd name="G10" fmla="+- 6739 0 2700"/>
              <a:gd name="G11" fmla="cos G10 -212380"/>
              <a:gd name="G12" fmla="sin G10 -212380"/>
              <a:gd name="G13" fmla="cos 13500 -212380"/>
              <a:gd name="G14" fmla="sin 13500 -212380"/>
              <a:gd name="G15" fmla="+- G11 10800 0"/>
              <a:gd name="G16" fmla="+- G12 10800 0"/>
              <a:gd name="G17" fmla="+- G13 10800 0"/>
              <a:gd name="G18" fmla="+- G14 10800 0"/>
              <a:gd name="G19" fmla="*/ 6739 1 2"/>
              <a:gd name="G20" fmla="+- G19 5400 0"/>
              <a:gd name="G21" fmla="cos G20 -212380"/>
              <a:gd name="G22" fmla="sin G20 -212380"/>
              <a:gd name="G23" fmla="+- G21 10800 0"/>
              <a:gd name="G24" fmla="+- G12 G23 G22"/>
              <a:gd name="G25" fmla="+- G22 G23 G11"/>
              <a:gd name="G26" fmla="cos 10800 -212380"/>
              <a:gd name="G27" fmla="sin 10800 -212380"/>
              <a:gd name="G28" fmla="cos 6739 -212380"/>
              <a:gd name="G29" fmla="sin 6739 -2123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60043"/>
              <a:gd name="G36" fmla="sin G34 -10960043"/>
              <a:gd name="G37" fmla="+/ -10960043 -2123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39 G39"/>
              <a:gd name="G43" fmla="sin 673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696 w 21600"/>
              <a:gd name="T5" fmla="*/ 37 h 21600"/>
              <a:gd name="T6" fmla="*/ 2246 w 21600"/>
              <a:gd name="T7" fmla="*/ 8862 h 21600"/>
              <a:gd name="T8" fmla="*/ 11359 w 21600"/>
              <a:gd name="T9" fmla="*/ 4084 h 21600"/>
              <a:gd name="T10" fmla="*/ 24278 w 21600"/>
              <a:gd name="T11" fmla="*/ 10036 h 21600"/>
              <a:gd name="T12" fmla="*/ 19822 w 21600"/>
              <a:gd name="T13" fmla="*/ 15027 h 21600"/>
              <a:gd name="T14" fmla="*/ 14832 w 21600"/>
              <a:gd name="T15" fmla="*/ 1057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528" y="10419"/>
                </a:moveTo>
                <a:cubicBezTo>
                  <a:pt x="17326" y="6850"/>
                  <a:pt x="14373" y="4061"/>
                  <a:pt x="10800" y="4061"/>
                </a:cubicBezTo>
                <a:cubicBezTo>
                  <a:pt x="7651" y="4060"/>
                  <a:pt x="4923" y="6240"/>
                  <a:pt x="4227" y="9311"/>
                </a:cubicBezTo>
                <a:lnTo>
                  <a:pt x="266" y="8414"/>
                </a:lnTo>
                <a:cubicBezTo>
                  <a:pt x="1381" y="3493"/>
                  <a:pt x="5754" y="-1"/>
                  <a:pt x="10800" y="0"/>
                </a:cubicBezTo>
                <a:cubicBezTo>
                  <a:pt x="16527" y="0"/>
                  <a:pt x="21258" y="4471"/>
                  <a:pt x="21582" y="10189"/>
                </a:cubicBezTo>
                <a:lnTo>
                  <a:pt x="24278" y="10036"/>
                </a:lnTo>
                <a:lnTo>
                  <a:pt x="19822" y="15027"/>
                </a:lnTo>
                <a:lnTo>
                  <a:pt x="14832" y="10571"/>
                </a:lnTo>
                <a:lnTo>
                  <a:pt x="17528" y="10419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9" name="AutoShape 55"/>
          <p:cNvSpPr>
            <a:spLocks noChangeArrowheads="1"/>
          </p:cNvSpPr>
          <p:nvPr/>
        </p:nvSpPr>
        <p:spPr bwMode="auto">
          <a:xfrm rot="15707567">
            <a:off x="2968626" y="3694112"/>
            <a:ext cx="323850" cy="333375"/>
          </a:xfrm>
          <a:prstGeom prst="rtTriangl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40" name="AutoShape 56"/>
          <p:cNvSpPr>
            <a:spLocks noChangeArrowheads="1"/>
          </p:cNvSpPr>
          <p:nvPr/>
        </p:nvSpPr>
        <p:spPr bwMode="auto">
          <a:xfrm rot="19017728">
            <a:off x="6337300" y="771525"/>
            <a:ext cx="2324100" cy="1133475"/>
          </a:xfrm>
          <a:prstGeom prst="rightArrow">
            <a:avLst>
              <a:gd name="adj1" fmla="val 48093"/>
              <a:gd name="adj2" fmla="val 69904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7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22960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HEALTH PROMOTION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= povznesení zdraví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40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 smtClean="0"/>
              <a:t>Obvykle se překládá jako </a:t>
            </a:r>
            <a:r>
              <a:rPr lang="cs-CZ" sz="2800" b="1" dirty="0" smtClean="0"/>
              <a:t>PODPORA ZDRAVÍ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 smtClean="0"/>
              <a:t>Původně součást zdravotní výchovy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 smtClean="0"/>
              <a:t>Činnosti, u nichž je žádoucí zapojení široké veřejnosti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 smtClean="0"/>
              <a:t>Nejde jen o prevenci nemocí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 smtClean="0"/>
              <a:t>Zaměřuje se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na VŠECHNY okolnosti, které ovlivňují zdraví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na hledání cest, jak zdraví chránit, rozvíjet a posilovat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9250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 - dvě úrovně: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Co nejvyšší úroveň zdraví populace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Omezení nežádoucích rozdílů mezi sociálními skupinami</a:t>
            </a:r>
          </a:p>
        </p:txBody>
      </p:sp>
    </p:spTree>
    <p:extLst>
      <p:ext uri="{BB962C8B-B14F-4D97-AF65-F5344CB8AC3E}">
        <p14:creationId xmlns:p14="http://schemas.microsoft.com/office/powerpoint/2010/main" val="2143618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AutoShape 2"/>
          <p:cNvSpPr>
            <a:spLocks noChangeArrowheads="1"/>
          </p:cNvSpPr>
          <p:nvPr/>
        </p:nvSpPr>
        <p:spPr bwMode="auto">
          <a:xfrm rot="-44610978">
            <a:off x="8580438" y="7683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1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2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3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4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2221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6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7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8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9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0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1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2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3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4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36" name="Oval 28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2237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2238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2239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0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1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2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3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2244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2245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6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7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8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9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2250" name="WordArt 42"/>
          <p:cNvSpPr>
            <a:spLocks noChangeArrowheads="1" noChangeShapeType="1" noTextEdit="1"/>
          </p:cNvSpPr>
          <p:nvPr/>
        </p:nvSpPr>
        <p:spPr bwMode="auto">
          <a:xfrm>
            <a:off x="4003675" y="2627313"/>
            <a:ext cx="2862263" cy="2524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2251" name="Oval 43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2" name="AutoShape 44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3" name="AutoShape 45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4" name="WordArt 46"/>
          <p:cNvSpPr>
            <a:spLocks noChangeArrowheads="1" noChangeShapeType="1" noTextEdit="1"/>
          </p:cNvSpPr>
          <p:nvPr/>
        </p:nvSpPr>
        <p:spPr bwMode="auto">
          <a:xfrm rot="2782845">
            <a:off x="4060825" y="3748088"/>
            <a:ext cx="1143000" cy="273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  <p:sp>
        <p:nvSpPr>
          <p:cNvPr id="222255" name="Oval 47"/>
          <p:cNvSpPr>
            <a:spLocks noChangeArrowheads="1"/>
          </p:cNvSpPr>
          <p:nvPr/>
        </p:nvSpPr>
        <p:spPr bwMode="auto">
          <a:xfrm rot="-2504168">
            <a:off x="3536950" y="0"/>
            <a:ext cx="5308600" cy="4833938"/>
          </a:xfrm>
          <a:prstGeom prst="ellipse">
            <a:avLst/>
          </a:prstGeom>
          <a:solidFill>
            <a:srgbClr val="DE5A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2400">
                <a:solidFill>
                  <a:srgbClr val="FFA05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6" name="WordArt 48"/>
          <p:cNvSpPr>
            <a:spLocks noChangeArrowheads="1" noChangeShapeType="1" noTextEdit="1"/>
          </p:cNvSpPr>
          <p:nvPr/>
        </p:nvSpPr>
        <p:spPr bwMode="auto">
          <a:xfrm>
            <a:off x="4632325" y="666750"/>
            <a:ext cx="3638550" cy="33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B887">
                    <a:alpha val="99001"/>
                  </a:srgbClr>
                </a:solidFill>
                <a:cs typeface="Arial"/>
              </a:rPr>
              <a:t>HEALTH PROMOTION</a:t>
            </a:r>
          </a:p>
        </p:txBody>
      </p:sp>
      <p:sp>
        <p:nvSpPr>
          <p:cNvPr id="222257" name="AutoShape 49"/>
          <p:cNvSpPr>
            <a:spLocks noChangeArrowheads="1"/>
          </p:cNvSpPr>
          <p:nvPr/>
        </p:nvSpPr>
        <p:spPr bwMode="auto">
          <a:xfrm rot="-41977079">
            <a:off x="8567738" y="27876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8" name="AutoShape 50"/>
          <p:cNvSpPr>
            <a:spLocks noChangeArrowheads="1"/>
          </p:cNvSpPr>
          <p:nvPr/>
        </p:nvSpPr>
        <p:spPr bwMode="auto">
          <a:xfrm rot="-29264196">
            <a:off x="4390231" y="5557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9" name="AutoShape 51"/>
          <p:cNvSpPr>
            <a:spLocks noChangeArrowheads="1"/>
          </p:cNvSpPr>
          <p:nvPr/>
        </p:nvSpPr>
        <p:spPr bwMode="auto">
          <a:xfrm rot="-39356349">
            <a:off x="7323931" y="4285457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0" name="AutoShape 52"/>
          <p:cNvSpPr>
            <a:spLocks noChangeArrowheads="1"/>
          </p:cNvSpPr>
          <p:nvPr/>
        </p:nvSpPr>
        <p:spPr bwMode="auto">
          <a:xfrm rot="-44539376">
            <a:off x="8567738" y="7937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1" name="AutoShape 53"/>
          <p:cNvSpPr>
            <a:spLocks noChangeArrowheads="1"/>
          </p:cNvSpPr>
          <p:nvPr/>
        </p:nvSpPr>
        <p:spPr bwMode="auto">
          <a:xfrm rot="-33696537">
            <a:off x="8174038" y="9588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2" name="AutoShape 54"/>
          <p:cNvSpPr>
            <a:spLocks noChangeArrowheads="1"/>
          </p:cNvSpPr>
          <p:nvPr/>
        </p:nvSpPr>
        <p:spPr bwMode="auto">
          <a:xfrm rot="-31142629">
            <a:off x="8174038" y="26606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50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352928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PRINCIPY HEALTH PROMOTION</a:t>
            </a:r>
          </a:p>
          <a:p>
            <a:pPr>
              <a:lnSpc>
                <a:spcPct val="80000"/>
              </a:lnSpc>
            </a:pPr>
            <a:endParaRPr lang="cs-CZ" sz="4000" b="1" dirty="0" smtClean="0">
              <a:solidFill>
                <a:schemeClr val="accent2"/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800" dirty="0" smtClean="0"/>
              <a:t>Zaměřuje se spíše na celou populaci než na definované rizikové skupiny.</a:t>
            </a:r>
            <a:endParaRPr lang="cs-CZ" sz="2800" dirty="0"/>
          </a:p>
          <a:p>
            <a:pPr>
              <a:spcAft>
                <a:spcPts val="1200"/>
              </a:spcAft>
            </a:pPr>
            <a:r>
              <a:rPr lang="cs-CZ" sz="2800" dirty="0" smtClean="0"/>
              <a:t>Věnuje se opatřením zaměřeným na determinanty zdraví.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Používá různé metody a postupy (zdravotní výchova, prevence, ochrana zdraví).</a:t>
            </a:r>
            <a:endParaRPr lang="cs-CZ" sz="2800" dirty="0"/>
          </a:p>
          <a:p>
            <a:pPr>
              <a:spcAft>
                <a:spcPts val="1200"/>
              </a:spcAft>
            </a:pPr>
            <a:r>
              <a:rPr lang="cs-CZ" sz="2800" dirty="0" smtClean="0"/>
              <a:t>Usiluje o účast a konkrétní podíl veřejnosti.</a:t>
            </a:r>
            <a:endParaRPr lang="cs-CZ" sz="2800" dirty="0"/>
          </a:p>
          <a:p>
            <a:pPr>
              <a:spcAft>
                <a:spcPts val="1200"/>
              </a:spcAft>
            </a:pPr>
            <a:r>
              <a:rPr lang="cs-CZ" sz="2800" dirty="0" smtClean="0"/>
              <a:t>V uplatnění a rozvoji podpory zdraví hrají důležitou roli zdravotničtí pracovníci.</a:t>
            </a:r>
          </a:p>
        </p:txBody>
      </p:sp>
    </p:spTree>
    <p:extLst>
      <p:ext uri="{BB962C8B-B14F-4D97-AF65-F5344CB8AC3E}">
        <p14:creationId xmlns:p14="http://schemas.microsoft.com/office/powerpoint/2010/main" val="3623248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62913" cy="1897063"/>
          </a:xfrm>
        </p:spPr>
        <p:txBody>
          <a:bodyPr/>
          <a:lstStyle/>
          <a:p>
            <a:r>
              <a:rPr lang="cs-CZ" altLang="cs-CZ" b="1" dirty="0">
                <a:solidFill>
                  <a:schemeClr val="accent2"/>
                </a:solidFill>
              </a:rPr>
              <a:t>HEALTH </a:t>
            </a:r>
            <a:r>
              <a:rPr lang="cs-CZ" altLang="cs-CZ" b="1" dirty="0" smtClean="0">
                <a:solidFill>
                  <a:schemeClr val="accent2"/>
                </a:solidFill>
              </a:rPr>
              <a:t>PROMOTION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Pomoc lidem usnadňující jim správnou volbu zdravého životního stylu. </a:t>
            </a:r>
            <a:endParaRPr lang="cs-CZ" altLang="cs-CZ" sz="2400" dirty="0" smtClean="0"/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Pomoc politikům a organizátorům usnadňující jim přijmout taková rozhodnutí, která vedou ke zdraví. </a:t>
            </a:r>
            <a:endParaRPr lang="cs-CZ" altLang="cs-CZ" sz="2400" dirty="0" smtClean="0"/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Usilovat o růst zájmu lidí o zdraví, </a:t>
            </a:r>
            <a:r>
              <a:rPr lang="cs-CZ" altLang="cs-CZ" sz="2400" dirty="0" smtClean="0"/>
              <a:t>o posílení odpovědnosti, o </a:t>
            </a:r>
            <a:r>
              <a:rPr lang="cs-CZ" altLang="cs-CZ" sz="2400" dirty="0"/>
              <a:t>rozšíření podílu veřejnosti na zdravotní péči.</a:t>
            </a:r>
          </a:p>
        </p:txBody>
      </p:sp>
    </p:spTree>
    <p:extLst>
      <p:ext uri="{BB962C8B-B14F-4D97-AF65-F5344CB8AC3E}">
        <p14:creationId xmlns:p14="http://schemas.microsoft.com/office/powerpoint/2010/main" val="1469229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20304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cs-CZ" b="1"/>
          </a:p>
        </p:txBody>
      </p:sp>
      <p:sp>
        <p:nvSpPr>
          <p:cNvPr id="62467" name="AutoShape 3"/>
          <p:cNvSpPr>
            <a:spLocks noChangeAspect="1" noChangeArrowheads="1" noTextEdit="1"/>
          </p:cNvSpPr>
          <p:nvPr/>
        </p:nvSpPr>
        <p:spPr bwMode="auto">
          <a:xfrm>
            <a:off x="1038225" y="1517650"/>
            <a:ext cx="6948488" cy="517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2162175"/>
            <a:ext cx="6948488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704850" y="4803775"/>
            <a:ext cx="13239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altLang="cs-CZ" sz="2800" b="1">
                <a:solidFill>
                  <a:srgbClr val="FF913F"/>
                </a:solidFill>
              </a:rPr>
              <a:t>NEMOC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68538" y="3027363"/>
            <a:ext cx="195421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altLang="cs-CZ" sz="2800" b="1">
                <a:solidFill>
                  <a:srgbClr val="FF913F"/>
                </a:solidFill>
              </a:rPr>
              <a:t>PREVENCE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3286125" y="1492250"/>
            <a:ext cx="144303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altLang="cs-CZ" sz="2800" b="1">
                <a:solidFill>
                  <a:srgbClr val="FF913F"/>
                </a:solidFill>
              </a:rPr>
              <a:t>HEALTH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287713" y="1906588"/>
            <a:ext cx="219233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altLang="cs-CZ" sz="2800" b="1">
                <a:solidFill>
                  <a:srgbClr val="FF913F"/>
                </a:solidFill>
              </a:rPr>
              <a:t>PROMOTION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6138863" y="1692275"/>
            <a:ext cx="18430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altLang="cs-CZ" sz="3900" b="1">
                <a:solidFill>
                  <a:srgbClr val="FF913F"/>
                </a:solidFill>
              </a:rPr>
              <a:t>ZDRAVÍ</a:t>
            </a:r>
          </a:p>
        </p:txBody>
      </p:sp>
      <p:sp>
        <p:nvSpPr>
          <p:cNvPr id="62474" name="WordArt 10"/>
          <p:cNvSpPr>
            <a:spLocks noChangeArrowheads="1" noChangeShapeType="1" noTextEdit="1"/>
          </p:cNvSpPr>
          <p:nvPr/>
        </p:nvSpPr>
        <p:spPr bwMode="auto">
          <a:xfrm>
            <a:off x="566738" y="838200"/>
            <a:ext cx="8029575" cy="390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 panose="020B0604020202020204" pitchFamily="34" charset="0"/>
              </a:rPr>
              <a:t>PREVENCE A HEALTH PROMOTION</a:t>
            </a:r>
          </a:p>
        </p:txBody>
      </p:sp>
    </p:spTree>
    <p:extLst>
      <p:ext uri="{BB962C8B-B14F-4D97-AF65-F5344CB8AC3E}">
        <p14:creationId xmlns:p14="http://schemas.microsoft.com/office/powerpoint/2010/main" val="2481355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accent2"/>
                </a:solidFill>
              </a:rPr>
              <a:t>ZÁKLADNÍ TYPY ZDRAVOTNICKÝCH SOUSTAV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0160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dirty="0" smtClean="0"/>
              <a:t>Různost zdravotnických systémů</a:t>
            </a:r>
          </a:p>
          <a:p>
            <a:pPr marL="514350" eaLnBrk="1" hangingPunct="1"/>
            <a:r>
              <a:rPr lang="cs-CZ" sz="2000" dirty="0" smtClean="0"/>
              <a:t>Možnost </a:t>
            </a:r>
            <a:r>
              <a:rPr lang="cs-CZ" sz="2000" b="1" dirty="0" smtClean="0"/>
              <a:t>klasifikace podle</a:t>
            </a:r>
            <a:r>
              <a:rPr lang="cs-CZ" sz="2000" dirty="0" smtClean="0"/>
              <a:t>:</a:t>
            </a:r>
          </a:p>
          <a:p>
            <a:pPr marL="914400" lvl="1" eaLnBrk="1" hangingPunct="1"/>
            <a:r>
              <a:rPr lang="cs-CZ" sz="2000" dirty="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dirty="0" smtClean="0"/>
              <a:t>míry sociální solidarity;</a:t>
            </a:r>
          </a:p>
          <a:p>
            <a:pPr marL="914400" lvl="1" eaLnBrk="1" hangingPunct="1"/>
            <a:r>
              <a:rPr lang="cs-CZ" sz="2000" dirty="0" smtClean="0"/>
              <a:t>způsobu financování zdravotní péče.</a:t>
            </a:r>
          </a:p>
          <a:p>
            <a:pPr marL="914400" lvl="1" eaLnBrk="1" hangingPunct="1"/>
            <a:endParaRPr lang="cs-CZ" sz="2000" dirty="0" smtClean="0"/>
          </a:p>
          <a:p>
            <a:pPr marL="514350" eaLnBrk="1" hangingPunct="1"/>
            <a:r>
              <a:rPr lang="cs-CZ" sz="2000" b="1" dirty="0" smtClean="0"/>
              <a:t>Základní typy </a:t>
            </a:r>
            <a:r>
              <a:rPr lang="cs-CZ" sz="2000" dirty="0" smtClean="0"/>
              <a:t>zdravotnických systémů:</a:t>
            </a:r>
          </a:p>
          <a:p>
            <a:pPr marL="914400" lvl="1" eaLnBrk="1" hangingPunct="1"/>
            <a:r>
              <a:rPr lang="cs-CZ" sz="2000" dirty="0" smtClean="0"/>
              <a:t>Komerční</a:t>
            </a:r>
          </a:p>
          <a:p>
            <a:pPr marL="914400" lvl="1" eaLnBrk="1" hangingPunct="1"/>
            <a:r>
              <a:rPr lang="cs-CZ" sz="2000" b="1" dirty="0" smtClean="0"/>
              <a:t>Liberalistický</a:t>
            </a:r>
          </a:p>
          <a:p>
            <a:pPr marL="914400" lvl="1" eaLnBrk="1" hangingPunct="1"/>
            <a:r>
              <a:rPr lang="cs-CZ" sz="2000" b="1" dirty="0" smtClean="0"/>
              <a:t>Pojišťovnický (pluralitní, smíšený)</a:t>
            </a:r>
          </a:p>
          <a:p>
            <a:pPr marL="914400" lvl="1" eaLnBrk="1" hangingPunct="1"/>
            <a:r>
              <a:rPr lang="cs-CZ" sz="2000" b="1" dirty="0" smtClean="0"/>
              <a:t>Národní zdravotní služba</a:t>
            </a:r>
          </a:p>
          <a:p>
            <a:pPr marL="914400" lvl="1" eaLnBrk="1" hangingPunct="1"/>
            <a:r>
              <a:rPr lang="cs-CZ" sz="2000" dirty="0" smtClean="0"/>
              <a:t>Státní</a:t>
            </a:r>
          </a:p>
          <a:p>
            <a:pPr marL="914400" lvl="1" eaLnBrk="1" hangingPunct="1"/>
            <a:r>
              <a:rPr lang="cs-CZ" sz="2000" dirty="0" smtClean="0"/>
              <a:t>Totalitní</a:t>
            </a:r>
          </a:p>
        </p:txBody>
      </p:sp>
    </p:spTree>
    <p:extLst>
      <p:ext uri="{BB962C8B-B14F-4D97-AF65-F5344CB8AC3E}">
        <p14:creationId xmlns:p14="http://schemas.microsoft.com/office/powerpoint/2010/main" val="38314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dirty="0" smtClean="0"/>
              <a:t>Ani jedna z vyspělých zemí dnes není čistým typem</a:t>
            </a:r>
          </a:p>
          <a:p>
            <a:pPr marL="571500" eaLnBrk="1" hangingPunct="1"/>
            <a:r>
              <a:rPr lang="cs-CZ" sz="2400" dirty="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dirty="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  <p:extLst>
      <p:ext uri="{BB962C8B-B14F-4D97-AF65-F5344CB8AC3E}">
        <p14:creationId xmlns:p14="http://schemas.microsoft.com/office/powerpoint/2010/main" val="11981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3"/>
            <a:ext cx="8229600" cy="4752528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2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2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b="1" dirty="0" smtClean="0"/>
              <a:t>Narůstající komplexita a návaznost služeb i potřeba týmové práce takový typ zdravotnictví prakticky znemožňuje.    </a:t>
            </a:r>
            <a:endParaRPr lang="en-GB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8693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200" dirty="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200" dirty="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200" dirty="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200" dirty="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200" dirty="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200" dirty="0" smtClean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829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2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2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2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6435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ZDRAVOTNICTVÍ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r>
              <a:rPr lang="cs-CZ" sz="2800" dirty="0" smtClean="0"/>
              <a:t>Přispívat ke zlepšování zdraví lidí prostřednictvím poskytování zdravotnických služeb.</a:t>
            </a:r>
          </a:p>
          <a:p>
            <a:endParaRPr lang="cs-CZ" sz="2800" dirty="0" smtClean="0"/>
          </a:p>
          <a:p>
            <a:r>
              <a:rPr lang="cs-CZ" sz="2800" dirty="0" smtClean="0"/>
              <a:t>Usilovat o co nejlepší fungování zdravotnického systému jako celku.</a:t>
            </a:r>
          </a:p>
        </p:txBody>
      </p:sp>
    </p:spTree>
    <p:extLst>
      <p:ext uri="{BB962C8B-B14F-4D97-AF65-F5344CB8AC3E}">
        <p14:creationId xmlns:p14="http://schemas.microsoft.com/office/powerpoint/2010/main" val="1286733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dirty="0" smtClean="0"/>
              <a:t>Většina specializovaných ambulantních zařízení, laboratoře a </a:t>
            </a:r>
            <a:r>
              <a:rPr lang="cs-CZ" sz="2000" dirty="0" err="1" smtClean="0"/>
              <a:t>rtg</a:t>
            </a:r>
            <a:r>
              <a:rPr lang="cs-CZ" sz="2000" dirty="0" smtClean="0"/>
              <a:t> pracoviště jsou součástí nemocnic.</a:t>
            </a:r>
          </a:p>
          <a:p>
            <a:pPr eaLnBrk="1" hangingPunct="1"/>
            <a:r>
              <a:rPr lang="cs-CZ" sz="2000" dirty="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dirty="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dirty="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dirty="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Velká Británie, Norsko, Španělsko</a:t>
            </a:r>
          </a:p>
        </p:txBody>
      </p:sp>
    </p:spTree>
    <p:extLst>
      <p:ext uri="{BB962C8B-B14F-4D97-AF65-F5344CB8AC3E}">
        <p14:creationId xmlns:p14="http://schemas.microsoft.com/office/powerpoint/2010/main" val="38958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096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Ekonomie zkoumá hospodaření s materiálními zdroji, vytváření a rozdělování bohatství, výrobu a spotřebu zboží a služeb.</a:t>
            </a:r>
          </a:p>
          <a:p>
            <a:pPr eaLnBrk="1" hangingPunct="1"/>
            <a:r>
              <a:rPr lang="cs-CZ" sz="2800" smtClean="0"/>
              <a:t>Základní pojmy: „</a:t>
            </a:r>
            <a:r>
              <a:rPr lang="cs-CZ" sz="2800" b="1" smtClean="0"/>
              <a:t>nedostatek</a:t>
            </a:r>
            <a:r>
              <a:rPr lang="cs-CZ" sz="2800" smtClean="0"/>
              <a:t>“ a „</a:t>
            </a:r>
            <a:r>
              <a:rPr lang="cs-CZ" sz="2800" b="1" smtClean="0"/>
              <a:t>volba</a:t>
            </a:r>
            <a:r>
              <a:rPr lang="cs-CZ" sz="2800" smtClean="0"/>
              <a:t>“.</a:t>
            </a:r>
          </a:p>
          <a:p>
            <a:pPr lvl="1" eaLnBrk="1" hangingPunct="1"/>
            <a:r>
              <a:rPr lang="cs-CZ" sz="2400" smtClean="0"/>
              <a:t>V podmínkách </a:t>
            </a:r>
            <a:r>
              <a:rPr lang="cs-CZ" sz="2400" b="1" smtClean="0"/>
              <a:t>omezených zdrojů </a:t>
            </a:r>
            <a:r>
              <a:rPr lang="cs-CZ" sz="2400" smtClean="0"/>
              <a:t>je nutno provádět </a:t>
            </a:r>
            <a:r>
              <a:rPr lang="cs-CZ" sz="2400" b="1" smtClean="0"/>
              <a:t>volbu (výběr) mezi konkurenčními požadavky</a:t>
            </a:r>
            <a:r>
              <a:rPr lang="cs-CZ" sz="2400" smtClean="0"/>
              <a:t> souvisejícími se spotřebou zdrojů.</a:t>
            </a:r>
          </a:p>
          <a:p>
            <a:pPr lvl="1" eaLnBrk="1" hangingPunct="1"/>
            <a:r>
              <a:rPr lang="cs-CZ" sz="2400" smtClean="0"/>
              <a:t>Kdyby všechny zdroje byly v potřebné míře k dispozici, ztratil by ekonomický přístup své opodstatnění.</a:t>
            </a:r>
          </a:p>
        </p:txBody>
      </p:sp>
    </p:spTree>
    <p:extLst>
      <p:ext uri="{BB962C8B-B14F-4D97-AF65-F5344CB8AC3E}">
        <p14:creationId xmlns:p14="http://schemas.microsoft.com/office/powerpoint/2010/main" val="116281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 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5334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/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/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/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/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/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/>
              <a:t>další aspekty </a:t>
            </a:r>
            <a:r>
              <a:rPr lang="cs-CZ" sz="2400" dirty="0" smtClean="0"/>
              <a:t>– </a:t>
            </a:r>
            <a:r>
              <a:rPr lang="cs-CZ" sz="2400" b="1" dirty="0" smtClean="0"/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117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smtClean="0"/>
              <a:t>faktory nabídky a poptávky po zdravotních službách, 	</a:t>
            </a:r>
          </a:p>
          <a:p>
            <a:pPr eaLnBrk="1" hangingPunct="1"/>
            <a:r>
              <a:rPr lang="cs-CZ" sz="2400" smtClean="0"/>
              <a:t>zdravotní potřeby, </a:t>
            </a:r>
          </a:p>
          <a:p>
            <a:pPr eaLnBrk="1" hangingPunct="1"/>
            <a:r>
              <a:rPr lang="cs-CZ" sz="2400" smtClean="0"/>
              <a:t>financování zdravotní péče, </a:t>
            </a:r>
          </a:p>
          <a:p>
            <a:pPr eaLnBrk="1" hangingPunct="1"/>
            <a:r>
              <a:rPr lang="cs-CZ" sz="2400" smtClean="0"/>
              <a:t>náklady zdravotní péče, </a:t>
            </a:r>
          </a:p>
          <a:p>
            <a:pPr eaLnBrk="1" hangingPunct="1"/>
            <a:r>
              <a:rPr lang="cs-CZ" sz="2400" smtClean="0"/>
              <a:t>měření výsledků a výstupů zdravotní péče, </a:t>
            </a:r>
          </a:p>
          <a:p>
            <a:pPr eaLnBrk="1" hangingPunct="1"/>
            <a:r>
              <a:rPr lang="cs-CZ" sz="240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smtClean="0"/>
              <a:t>analýza efektivnosti různých zdravotnických systémů, </a:t>
            </a:r>
          </a:p>
          <a:p>
            <a:pPr eaLnBrk="1" hangingPunct="1"/>
            <a:r>
              <a:rPr lang="cs-CZ" sz="2400" smtClean="0"/>
              <a:t>ekonomické vyhodnocování medicínských intervencí. </a:t>
            </a:r>
          </a:p>
        </p:txBody>
      </p:sp>
    </p:spTree>
    <p:extLst>
      <p:ext uri="{BB962C8B-B14F-4D97-AF65-F5344CB8AC3E}">
        <p14:creationId xmlns:p14="http://schemas.microsoft.com/office/powerpoint/2010/main" val="87594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a zdraví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5373687"/>
          </a:xfrm>
        </p:spPr>
        <p:txBody>
          <a:bodyPr/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Chceme-li charakterizovat ekonomické aspekty systému péče o zdraví a analyzovat jej jako systém hospodářský, je třeba rozlišit dva základní pojmy:</a:t>
            </a:r>
          </a:p>
          <a:p>
            <a:pPr lvl="1" eaLnBrk="1" hangingPunct="1"/>
            <a:r>
              <a:rPr lang="cs-CZ" sz="2000" dirty="0" smtClean="0"/>
              <a:t>ekonomiku péče o zdraví a</a:t>
            </a:r>
          </a:p>
          <a:p>
            <a:pPr lvl="1" eaLnBrk="1" hangingPunct="1"/>
            <a:r>
              <a:rPr lang="cs-CZ" sz="2000" dirty="0" smtClean="0"/>
              <a:t>ekonomiku zdravotnictví (jakožto součásti systému péče </a:t>
            </a:r>
            <a:r>
              <a:rPr lang="cs-CZ" sz="2000" dirty="0" smtClean="0"/>
              <a:t>o zdraví</a:t>
            </a:r>
            <a:r>
              <a:rPr lang="cs-CZ" sz="2000" dirty="0" smtClean="0"/>
              <a:t>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b="1" dirty="0" smtClean="0">
                <a:solidFill>
                  <a:schemeClr val="tx2"/>
                </a:solidFill>
              </a:rPr>
              <a:t>Ekonomika péče o zdraví </a:t>
            </a:r>
            <a:r>
              <a:rPr lang="cs-CZ" sz="2400" dirty="0" smtClean="0"/>
              <a:t>se zabývá vynakládáním vzácných zdrojů do širokého systému péče o zdraví </a:t>
            </a:r>
            <a:r>
              <a:rPr lang="cs-CZ" sz="2400" dirty="0" smtClean="0"/>
              <a:t>a jejich </a:t>
            </a:r>
            <a:r>
              <a:rPr lang="cs-CZ" sz="2400" dirty="0" smtClean="0"/>
              <a:t>výnosem.</a:t>
            </a:r>
          </a:p>
          <a:p>
            <a:pPr lvl="1" eaLnBrk="1" hangingPunct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04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4451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Souhrn mnoha různorodých nákladů do všech vstupů tvořících systém péče o zdraví, tedy i nákladů vložených např. do životního a pracovního prostředí, do vědy </a:t>
            </a:r>
            <a:r>
              <a:rPr lang="cs-CZ" sz="2400" dirty="0" smtClean="0"/>
              <a:t>a výzkumu</a:t>
            </a:r>
            <a:r>
              <a:rPr lang="cs-CZ" sz="2400" dirty="0" smtClean="0"/>
              <a:t>, do vzdělání apod.</a:t>
            </a:r>
          </a:p>
          <a:p>
            <a:pPr lvl="1" eaLnBrk="1" hangingPunct="1"/>
            <a:r>
              <a:rPr lang="cs-CZ" sz="2000" dirty="0" smtClean="0"/>
              <a:t>Jsou to náklady vynakládané do takových oblastí, které na první pohled nemusí mít souvislost se zdravím populace.</a:t>
            </a:r>
          </a:p>
          <a:p>
            <a:pPr eaLnBrk="1" hangingPunct="1"/>
            <a:r>
              <a:rPr lang="cs-CZ" sz="2400" dirty="0" smtClean="0"/>
              <a:t>Náklady vynaložené do péče o zdraví jsou obvykle dlouhodobými investicemi bez okamžité či krátkodobé návratnosti.</a:t>
            </a:r>
          </a:p>
          <a:p>
            <a:pPr eaLnBrk="1" hangingPunct="1"/>
            <a:r>
              <a:rPr lang="cs-CZ" sz="2400" dirty="0" smtClean="0"/>
              <a:t>Při hodnocení výstupu je obtížné dopředu stanovit, kdy </a:t>
            </a:r>
            <a:r>
              <a:rPr lang="cs-CZ" sz="2400" dirty="0" smtClean="0"/>
              <a:t>a zda </a:t>
            </a:r>
            <a:r>
              <a:rPr lang="cs-CZ" sz="2400" dirty="0" smtClean="0"/>
              <a:t>se očekávaný přínos dostaví, kdo z něj bude těžit a v jakém rozsahu bude užitečný.</a:t>
            </a:r>
          </a:p>
        </p:txBody>
      </p:sp>
    </p:spTree>
    <p:extLst>
      <p:ext uri="{BB962C8B-B14F-4D97-AF65-F5344CB8AC3E}">
        <p14:creationId xmlns:p14="http://schemas.microsoft.com/office/powerpoint/2010/main" val="289023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50825" y="269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Je obtížné určit pojmy jako „zlepšení zdraví“ či „přínos pro zdraví“.</a:t>
            </a:r>
          </a:p>
          <a:p>
            <a:pPr eaLnBrk="1" hangingPunct="1"/>
            <a:r>
              <a:rPr lang="cs-CZ" sz="2200" dirty="0" smtClean="0"/>
              <a:t>Pokud vyjadřujeme výnos péče o zdraví musí být měřitelný změnou zdravotního stavu jedince či populační skupiny.</a:t>
            </a:r>
          </a:p>
          <a:p>
            <a:pPr lvl="1" eaLnBrk="1" hangingPunct="1"/>
            <a:r>
              <a:rPr lang="cs-CZ" sz="2200" dirty="0" smtClean="0"/>
              <a:t>Indikátory zdraví vypočítané z údajů o nemocnosti nebo úmrtnosti</a:t>
            </a:r>
          </a:p>
          <a:p>
            <a:pPr lvl="1" eaLnBrk="1" hangingPunct="1"/>
            <a:r>
              <a:rPr lang="cs-CZ" sz="2200" dirty="0" smtClean="0"/>
              <a:t>Subjektivní míry zdraví / kvality života</a:t>
            </a:r>
          </a:p>
          <a:p>
            <a:pPr eaLnBrk="1" hangingPunct="1"/>
            <a:r>
              <a:rPr lang="cs-CZ" sz="2200" dirty="0" smtClean="0"/>
              <a:t>Další ukazatele funkce systému péče o zdraví</a:t>
            </a:r>
          </a:p>
          <a:p>
            <a:pPr lvl="1" eaLnBrk="1" hangingPunct="1"/>
            <a:r>
              <a:rPr lang="cs-CZ" sz="2200" dirty="0" smtClean="0"/>
              <a:t>Životní a pracovní podmínky (souhrn ukazatelů vyjadřujících stav a vývoj životního prostředí, životního stylu, životní úrovně apod.).</a:t>
            </a:r>
          </a:p>
          <a:p>
            <a:pPr lvl="1" eaLnBrk="1" hangingPunct="1"/>
            <a:r>
              <a:rPr lang="cs-CZ" sz="2200" dirty="0" smtClean="0"/>
              <a:t>Zabezpečení obyvatelstva zdravotní péčí (dostupnost, ekvita).</a:t>
            </a:r>
          </a:p>
          <a:p>
            <a:pPr lvl="1" eaLnBrk="1" hangingPunct="1"/>
            <a:r>
              <a:rPr lang="cs-CZ" sz="2200" dirty="0" smtClean="0"/>
              <a:t>Zdravotní politika státu (koncepce, programy a jejich naplňování).</a:t>
            </a:r>
          </a:p>
          <a:p>
            <a:pPr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24173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OBSAH PÉČE O ZDRAVÍ A ZDRAVOTNICTVÍ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Laická péče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Odborná zdravotnická péče</a:t>
            </a:r>
          </a:p>
        </p:txBody>
      </p:sp>
    </p:spTree>
    <p:extLst>
      <p:ext uri="{BB962C8B-B14F-4D97-AF65-F5344CB8AC3E}">
        <p14:creationId xmlns:p14="http://schemas.microsoft.com/office/powerpoint/2010/main" val="345782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(tržní selhání)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8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000" dirty="0"/>
              <a:t>K</a:t>
            </a:r>
            <a:r>
              <a:rPr lang="cs-CZ" sz="20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Jakou cenu by měl za služby zaplatit</a:t>
            </a:r>
            <a:r>
              <a:rPr lang="cs-CZ" sz="2000" dirty="0"/>
              <a:t>	</a:t>
            </a:r>
            <a:endParaRPr lang="cs-CZ" sz="2000" dirty="0" smtClean="0"/>
          </a:p>
          <a:p>
            <a:pPr marL="1200150" lvl="2" eaLnBrk="1" hangingPunct="1">
              <a:defRPr/>
            </a:pPr>
            <a:r>
              <a:rPr lang="cs-CZ" sz="2000" dirty="0" smtClean="0"/>
              <a:t>Jaký přínos či prospěch může očekávat od poskytnuté péče</a:t>
            </a:r>
            <a:endParaRPr lang="cs-CZ" sz="2000" dirty="0"/>
          </a:p>
          <a:p>
            <a:pPr marL="800100" lvl="1" eaLnBrk="1" hangingPunct="1">
              <a:defRPr/>
            </a:pPr>
            <a:r>
              <a:rPr lang="cs-CZ" sz="2400" b="1" dirty="0" smtClean="0"/>
              <a:t>Navíc spotřebu nelze plánovat nebo odložit: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25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 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 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expert, jím navrhovaná léčba je odrazem objektivní potřeby pacienta, nikoli finančními potřebami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</a:t>
            </a:r>
          </a:p>
        </p:txBody>
      </p:sp>
    </p:spTree>
    <p:extLst>
      <p:ext uri="{BB962C8B-B14F-4D97-AF65-F5344CB8AC3E}">
        <p14:creationId xmlns:p14="http://schemas.microsoft.com/office/powerpoint/2010/main" val="57613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6733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eaLnBrk="1" hangingPunct="1">
              <a:defRPr/>
            </a:pPr>
            <a:r>
              <a:rPr lang="cs-CZ" sz="2400" b="1" dirty="0" smtClean="0"/>
              <a:t>Negativní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Výrobní podniky znečišťující ovzduší </a:t>
            </a:r>
            <a:endParaRPr lang="cs-CZ" sz="2400" dirty="0"/>
          </a:p>
          <a:p>
            <a:pPr eaLnBrk="1" hangingPunct="1">
              <a:defRPr/>
            </a:pPr>
            <a:r>
              <a:rPr lang="cs-CZ" sz="2400" b="1" dirty="0" smtClean="0"/>
              <a:t>Pozitivní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Prevence nemocí (užitek má celá společnost)</a:t>
            </a:r>
          </a:p>
          <a:p>
            <a:pPr lvl="1" eaLnBrk="1" hangingPunct="1">
              <a:defRPr/>
            </a:pPr>
            <a:r>
              <a:rPr lang="cs-CZ" sz="2000" dirty="0" smtClean="0"/>
              <a:t>Očkování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297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12524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LAICKÁ PÉČE (</a:t>
            </a:r>
            <a:r>
              <a:rPr lang="cs-CZ" sz="4200" b="1" i="1" dirty="0" err="1" smtClean="0">
                <a:solidFill>
                  <a:schemeClr val="accent2"/>
                </a:solidFill>
              </a:rPr>
              <a:t>lay</a:t>
            </a:r>
            <a:r>
              <a:rPr lang="cs-CZ" sz="4200" b="1" i="1" dirty="0" smtClean="0">
                <a:solidFill>
                  <a:schemeClr val="accent2"/>
                </a:solidFill>
              </a:rPr>
              <a:t> care</a:t>
            </a:r>
            <a:r>
              <a:rPr lang="cs-CZ" sz="4200" b="1" dirty="0" smtClean="0">
                <a:solidFill>
                  <a:schemeClr val="accent2"/>
                </a:solidFill>
              </a:rPr>
              <a:t>)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Řešení zdravotních problémů jednotlivci, v rámci rodiny, známých či svépomocných organizací.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Dělení:</a:t>
            </a:r>
          </a:p>
          <a:p>
            <a:pPr lvl="1">
              <a:lnSpc>
                <a:spcPct val="80000"/>
              </a:lnSpc>
            </a:pPr>
            <a:r>
              <a:rPr lang="cs-CZ" sz="2600" b="1" dirty="0" err="1" smtClean="0"/>
              <a:t>Sebepéče</a:t>
            </a:r>
            <a:r>
              <a:rPr lang="cs-CZ" sz="2600" dirty="0" smtClean="0"/>
              <a:t> (aplikace léků, péče o nemocného)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Vzájemná pomoc </a:t>
            </a:r>
            <a:r>
              <a:rPr lang="cs-CZ" sz="2600" dirty="0" smtClean="0"/>
              <a:t>(stejná nemoc)</a:t>
            </a:r>
            <a:endParaRPr lang="cs-CZ" sz="2600" b="1" dirty="0" smtClean="0"/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Péče dobrovolníků </a:t>
            </a:r>
            <a:r>
              <a:rPr lang="cs-CZ" sz="2600" dirty="0" smtClean="0"/>
              <a:t>(zájmové a charitativní organizace)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Svépomocné skupiny </a:t>
            </a:r>
            <a:r>
              <a:rPr lang="cs-CZ" sz="2600" dirty="0" smtClean="0"/>
              <a:t>(pacienti se stejnou nemocí či postižením, kluby zdravé výživy, rodiče odmítající povinné očkování aj.), působí v nich lékaři či jiní </a:t>
            </a:r>
            <a:r>
              <a:rPr lang="cs-CZ" sz="2600" dirty="0" err="1" smtClean="0"/>
              <a:t>zdr</a:t>
            </a:r>
            <a:r>
              <a:rPr lang="cs-CZ" sz="2600" dirty="0" smtClean="0"/>
              <a:t>. pracovníci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smtClean="0"/>
              <a:t>60 - 90% objemu zdravotní péče</a:t>
            </a:r>
          </a:p>
        </p:txBody>
      </p:sp>
    </p:spTree>
    <p:extLst>
      <p:ext uri="{BB962C8B-B14F-4D97-AF65-F5344CB8AC3E}">
        <p14:creationId xmlns:p14="http://schemas.microsoft.com/office/powerpoint/2010/main" val="500578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64096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ODBORNÁ ZDRAVOTNICKÁ PÉČE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individuální (</a:t>
            </a:r>
            <a:r>
              <a:rPr lang="cs-CZ" i="1" dirty="0" err="1" smtClean="0"/>
              <a:t>medical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dirty="0"/>
              <a:t>k</a:t>
            </a:r>
            <a:r>
              <a:rPr lang="cs-CZ" dirty="0" smtClean="0"/>
              <a:t>olektivní (</a:t>
            </a:r>
            <a:r>
              <a:rPr lang="cs-CZ" i="1" dirty="0" smtClean="0"/>
              <a:t>public </a:t>
            </a:r>
            <a:r>
              <a:rPr lang="cs-CZ" i="1" dirty="0" err="1" smtClean="0"/>
              <a:t>health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lvl="1">
              <a:lnSpc>
                <a:spcPct val="80000"/>
              </a:lnSpc>
            </a:pPr>
            <a:endParaRPr lang="cs-CZ" sz="2400" dirty="0"/>
          </a:p>
          <a:p>
            <a:pPr lvl="1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795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INDIVIDUÁLNÍ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/>
              <a:t>Léčebně – preventivní péče, poskytovaná ve ZZ</a:t>
            </a:r>
          </a:p>
          <a:p>
            <a:pPr marL="0" indent="0">
              <a:buNone/>
            </a:pPr>
            <a:r>
              <a:rPr lang="cs-CZ" sz="2600" dirty="0" smtClean="0"/>
              <a:t>Dělení podle stádia nemoci:</a:t>
            </a:r>
          </a:p>
          <a:p>
            <a:r>
              <a:rPr lang="cs-CZ" sz="2600" dirty="0" err="1" smtClean="0"/>
              <a:t>Sanogenní</a:t>
            </a:r>
            <a:r>
              <a:rPr lang="cs-CZ" sz="2600" dirty="0" smtClean="0"/>
              <a:t> činnost</a:t>
            </a:r>
          </a:p>
          <a:p>
            <a:r>
              <a:rPr lang="cs-CZ" sz="2600" dirty="0" smtClean="0"/>
              <a:t>Protektivní činnost</a:t>
            </a:r>
          </a:p>
          <a:p>
            <a:r>
              <a:rPr lang="cs-CZ" sz="2600" dirty="0" smtClean="0"/>
              <a:t>Vyhledávácí činnost</a:t>
            </a:r>
          </a:p>
          <a:p>
            <a:r>
              <a:rPr lang="cs-CZ" sz="2600" dirty="0" smtClean="0"/>
              <a:t>Diagnostická a prognostická činnost</a:t>
            </a:r>
          </a:p>
          <a:p>
            <a:r>
              <a:rPr lang="cs-CZ" sz="2600" dirty="0" smtClean="0"/>
              <a:t>Léčení</a:t>
            </a:r>
          </a:p>
          <a:p>
            <a:r>
              <a:rPr lang="cs-CZ" sz="2600" dirty="0" smtClean="0"/>
              <a:t>Návratná péče</a:t>
            </a:r>
          </a:p>
          <a:p>
            <a:r>
              <a:rPr lang="cs-CZ" sz="2600" dirty="0" smtClean="0"/>
              <a:t>Udržovací péče</a:t>
            </a:r>
          </a:p>
          <a:p>
            <a:r>
              <a:rPr lang="cs-CZ" sz="2600" dirty="0" smtClean="0"/>
              <a:t>Terminální péče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300466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POPULAČNÍ 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r>
              <a:rPr lang="cs-CZ" sz="2600" dirty="0" smtClean="0"/>
              <a:t>Hygienická služba (péče o prostředí a protiepidemická služba)</a:t>
            </a:r>
          </a:p>
          <a:p>
            <a:endParaRPr lang="cs-CZ" sz="2600" smtClean="0"/>
          </a:p>
          <a:p>
            <a:r>
              <a:rPr lang="cs-CZ" sz="2600" smtClean="0"/>
              <a:t>Zdravotní </a:t>
            </a:r>
            <a:r>
              <a:rPr lang="cs-CZ" sz="2600" dirty="0" smtClean="0"/>
              <a:t>výchova</a:t>
            </a:r>
          </a:p>
          <a:p>
            <a:pPr lvl="1"/>
            <a:r>
              <a:rPr lang="cs-CZ" sz="2200" dirty="0" smtClean="0"/>
              <a:t>Zdravotní výchova</a:t>
            </a:r>
          </a:p>
          <a:p>
            <a:pPr lvl="1"/>
            <a:r>
              <a:rPr lang="cs-CZ" sz="2200" dirty="0" smtClean="0"/>
              <a:t>Edukace pacienta</a:t>
            </a:r>
          </a:p>
          <a:p>
            <a:pPr lvl="1"/>
            <a:r>
              <a:rPr lang="cs-CZ" sz="2200" dirty="0" smtClean="0"/>
              <a:t>Vzdělávání pracovníků 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614715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1483</Words>
  <Application>Microsoft Office PowerPoint</Application>
  <PresentationFormat>Předvádění na obrazovce (4:3)</PresentationFormat>
  <Paragraphs>410</Paragraphs>
  <Slides>55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55</vt:i4>
      </vt:variant>
    </vt:vector>
  </HeadingPairs>
  <TitlesOfParts>
    <vt:vector size="61" baseType="lpstr">
      <vt:lpstr>Arial</vt:lpstr>
      <vt:lpstr>Arial Black</vt:lpstr>
      <vt:lpstr>Calibri</vt:lpstr>
      <vt:lpstr>Cambria Math</vt:lpstr>
      <vt:lpstr>Výchozí návrh</vt:lpstr>
      <vt:lpstr>Motiv systému Office</vt:lpstr>
      <vt:lpstr> PÉČE O ZDRAVÍ A ZDRAVOTNICTVÍ</vt:lpstr>
      <vt:lpstr>CÍL PÉČE O ZDRAVÍ</vt:lpstr>
      <vt:lpstr>CÍL PÉČE O ZDRAVÍ</vt:lpstr>
      <vt:lpstr>CÍL ZDRAVOTNICTVÍ</vt:lpstr>
      <vt:lpstr>OBSAH PÉČE O ZDRAVÍ A ZDRAVOTNICTVÍ</vt:lpstr>
      <vt:lpstr>LAICKÁ PÉČE (lay care)</vt:lpstr>
      <vt:lpstr>Prezentace aplikace PowerPoint</vt:lpstr>
      <vt:lpstr>INDIVIDUÁLNÍ PÉČE</vt:lpstr>
      <vt:lpstr>POPULAČNÍ  PÉČE</vt:lpstr>
      <vt:lpstr>ZDRAVOTNÍ PÉČE PODLE ÚROVNĚ</vt:lpstr>
      <vt:lpstr>POTŘEBA INTEGRACE ZDRAVOTNICKÝCH SLUŽEB</vt:lpstr>
      <vt:lpstr>  SYSTÉM PÉČE O ZDRAVÍ A ZDRAVOTNICTVÍ</vt:lpstr>
      <vt:lpstr>SYSTÉMOVÉ POJETÍ</vt:lpstr>
      <vt:lpstr>Prezentace aplikace PowerPoint</vt:lpstr>
      <vt:lpstr>Prezentace aplikace PowerPoint</vt:lpstr>
      <vt:lpstr>Prezentace aplikace PowerPoint</vt:lpstr>
      <vt:lpstr>SYSTÉM PÉČE O ZDRAVÍ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HEALTH PROMOTION</vt:lpstr>
      <vt:lpstr>Prezentace aplikace PowerPoint</vt:lpstr>
      <vt:lpstr>Prezentace aplikace PowerPoint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  <vt:lpstr>Ekonomika zdravotnictví</vt:lpstr>
      <vt:lpstr>Ekonomie</vt:lpstr>
      <vt:lpstr>Ekonomika zdravotnictví - definice</vt:lpstr>
      <vt:lpstr>Ekonomika zdravotnictví</vt:lpstr>
      <vt:lpstr>Hlavní oblasti ekonomiky zdravotnictví</vt:lpstr>
      <vt:lpstr>Ekonomie a zdraví</vt:lpstr>
      <vt:lpstr>Ekonomika péče o zdraví</vt:lpstr>
      <vt:lpstr>Ekonomika péče o zdraví</vt:lpstr>
      <vt:lpstr>Trh a zdravotní péče (tržní selhání)</vt:lpstr>
      <vt:lpstr>Problémy aplikace tržního mechanismu  v péči o zdraví</vt:lpstr>
      <vt:lpstr>Problémy aplikace tržního mechanismu  v péči o zdraví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26</cp:revision>
  <cp:lastPrinted>2014-03-17T09:51:14Z</cp:lastPrinted>
  <dcterms:created xsi:type="dcterms:W3CDTF">2012-09-24T10:09:26Z</dcterms:created>
  <dcterms:modified xsi:type="dcterms:W3CDTF">2015-04-13T08:53:22Z</dcterms:modified>
</cp:coreProperties>
</file>