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35"/>
  </p:notesMasterIdLst>
  <p:handoutMasterIdLst>
    <p:handoutMasterId r:id="rId36"/>
  </p:handoutMasterIdLst>
  <p:sldIdLst>
    <p:sldId id="370" r:id="rId3"/>
    <p:sldId id="371" r:id="rId4"/>
    <p:sldId id="372" r:id="rId5"/>
    <p:sldId id="373" r:id="rId6"/>
    <p:sldId id="416" r:id="rId7"/>
    <p:sldId id="374" r:id="rId8"/>
    <p:sldId id="375" r:id="rId9"/>
    <p:sldId id="376" r:id="rId10"/>
    <p:sldId id="377" r:id="rId11"/>
    <p:sldId id="378" r:id="rId12"/>
    <p:sldId id="379" r:id="rId13"/>
    <p:sldId id="381" r:id="rId14"/>
    <p:sldId id="380" r:id="rId15"/>
    <p:sldId id="382" r:id="rId16"/>
    <p:sldId id="383" r:id="rId17"/>
    <p:sldId id="384" r:id="rId18"/>
    <p:sldId id="385" r:id="rId19"/>
    <p:sldId id="386" r:id="rId20"/>
    <p:sldId id="387" r:id="rId21"/>
    <p:sldId id="415" r:id="rId22"/>
    <p:sldId id="389" r:id="rId23"/>
    <p:sldId id="390" r:id="rId24"/>
    <p:sldId id="391" r:id="rId25"/>
    <p:sldId id="392" r:id="rId26"/>
    <p:sldId id="393" r:id="rId27"/>
    <p:sldId id="394" r:id="rId28"/>
    <p:sldId id="414" r:id="rId29"/>
    <p:sldId id="397" r:id="rId30"/>
    <p:sldId id="396" r:id="rId31"/>
    <p:sldId id="398" r:id="rId32"/>
    <p:sldId id="399" r:id="rId33"/>
    <p:sldId id="400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B74B9-9F3A-4F78-9055-3DF9889E14B5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6C87-FF11-4E0D-BD43-F850E664D6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87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E7C1-71D9-4FDA-81F9-71B085844D2F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BCE81-725F-42A8-8B0E-00F524151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74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6274-E551-46D1-8759-856818AE23A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62F84-9978-49CF-BEC2-3F2211502A4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0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04ADF-ACE3-43A4-875E-0ECFBAAC858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02FA-1F2B-4785-B7C0-2FDB965A9A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4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0C6A3-4EEB-4223-889A-DB9B5C4442D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3611-051B-4C44-AA7C-495084A472A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68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71A9F-BC8E-4F5C-93D4-8B0298EAA8A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7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0F08-7304-4CC6-BA61-C63EFF2F134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9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7BF77-9855-48A2-814A-647E1A20487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28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3D5DA-F13F-42C0-ACAB-D8DC37D142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7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43FA3-42C1-4DEC-8BA7-E96F4ED5941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185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A8FF-E799-4F64-8BC1-6ED04B4B8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16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4CD9F-39AF-4140-B7AA-585E1AA95BC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88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CCE17-A377-4C11-BAC0-1FF120188B6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3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46426-C936-4F6A-9D8A-B363CB11999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0AE0-BDA2-4F41-8AC9-88B31D28B15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56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C7685-2FF5-4DBA-BD41-FC7B0F4B6F3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30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DEA96-4D87-4881-B19C-6902490E007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47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382B3-7989-451D-A887-FCF7141B6B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8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5A2E96-9F9C-4229-860A-12CC033C459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208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695AFC-AD12-449B-910A-0E8119D56B5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90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1C7AEB-80B1-48BF-89B7-7405C2795CF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40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EB9C-AECE-4C88-8CA7-1E7E623F320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17904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F932-4957-4E38-871E-3EE73C40CDC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6DB5-53C8-4D49-8FBD-FDD6C385FF9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0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BA36-6135-4785-8200-30A3421B746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3AF52-839B-4082-A306-AF1B8E3D70F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0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72C04-9A78-435E-96E1-8718FDC139C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F02C-024C-4851-98A0-EA5FC6F471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1900-EBE5-40FB-9643-79C9D9AE9B5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1DF0-A5E9-4003-8233-C0E4B5A475D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3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98913-DD67-4E7A-8FB5-4892A8F7FAE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EE14-9A33-4E97-9C4E-2892368249D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4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A4D6-6110-46EF-BD29-9BA2937E64D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6A45-8EBD-4CF2-9137-7107A36BD84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5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97C5-0402-4056-B946-11D547D7A8B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4550-ACCA-4348-B69C-BFD44E0694F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729A72-8D45-4979-BF3F-E3183CA94F3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7443CB-D9E0-4648-B86C-891BC078107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23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D6EACF-015B-46AB-A3F6-AC034F0A983F}" type="slidenum">
              <a:rPr lang="en-GB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3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FINANCOVÁNÍ </a:t>
            </a:r>
            <a:r>
              <a:rPr lang="cs-CZ" sz="4000" b="1" dirty="0" smtClean="0">
                <a:solidFill>
                  <a:srgbClr val="1B06BA"/>
                </a:solidFill>
              </a:rPr>
              <a:t>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33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 jako výraz sociální solidarity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1340768"/>
            <a:ext cx="8229600" cy="4967287"/>
          </a:xfrm>
        </p:spPr>
        <p:txBody>
          <a:bodyPr/>
          <a:lstStyle/>
          <a:p>
            <a:pPr eaLnBrk="1" hangingPunct="1"/>
            <a:endParaRPr lang="cs-CZ" sz="2800" dirty="0" smtClean="0">
              <a:latin typeface="Arial" charset="0"/>
            </a:endParaRPr>
          </a:p>
          <a:p>
            <a:pPr eaLnBrk="1" hangingPunct="1"/>
            <a:r>
              <a:rPr lang="cs-CZ" sz="2800" dirty="0" smtClean="0"/>
              <a:t>Odděluje poskytování zdravotní péče od schopnosti za ni platit.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Příspěvky na zdravotní péči stanovuje podle finančních možností (procentuální částka  </a:t>
            </a:r>
            <a:br>
              <a:rPr lang="cs-CZ" sz="2800" dirty="0" smtClean="0"/>
            </a:br>
            <a:r>
              <a:rPr lang="cs-CZ" sz="2800" dirty="0" smtClean="0"/>
              <a:t>z příjmu, nikoli pevná částka).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Přerozděluje shromážděné finance </a:t>
            </a:r>
            <a:br>
              <a:rPr lang="cs-CZ" sz="2800" dirty="0" smtClean="0"/>
            </a:br>
            <a:r>
              <a:rPr lang="cs-CZ" sz="2800" dirty="0" smtClean="0"/>
              <a:t>ve prospěch sociálně slabých a nemocných.</a:t>
            </a:r>
          </a:p>
        </p:txBody>
      </p:sp>
    </p:spTree>
    <p:extLst>
      <p:ext uri="{BB962C8B-B14F-4D97-AF65-F5344CB8AC3E}">
        <p14:creationId xmlns:p14="http://schemas.microsoft.com/office/powerpoint/2010/main" val="27690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42" y="134076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Zavedeno </a:t>
            </a:r>
            <a:r>
              <a:rPr lang="cs-CZ" b="1" dirty="0" smtClean="0"/>
              <a:t>v roce 1992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Na počátku 90. velký počet zdravotních pojišťoven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současnosti je v ČR </a:t>
            </a:r>
            <a:r>
              <a:rPr lang="cs-CZ" b="1" dirty="0" smtClean="0"/>
              <a:t>7 zdravotních pojišťoven</a:t>
            </a:r>
          </a:p>
        </p:txBody>
      </p:sp>
    </p:spTree>
    <p:extLst>
      <p:ext uri="{BB962C8B-B14F-4D97-AF65-F5344CB8AC3E}">
        <p14:creationId xmlns:p14="http://schemas.microsoft.com/office/powerpoint/2010/main" val="10554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  <a:latin typeface="+mn-lt"/>
              </a:rPr>
              <a:t>Z povinného zdravotního pojištění se hradí: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800"/>
            <a:ext cx="8229600" cy="4525963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Nezbytné lékařské úkony</a:t>
            </a:r>
          </a:p>
          <a:p>
            <a:pPr eaLnBrk="1" hangingPunct="1"/>
            <a:r>
              <a:rPr lang="cs-CZ" dirty="0" smtClean="0"/>
              <a:t>Zdravotnický materiál</a:t>
            </a:r>
          </a:p>
          <a:p>
            <a:pPr eaLnBrk="1" hangingPunct="1"/>
            <a:r>
              <a:rPr lang="cs-CZ" dirty="0" smtClean="0"/>
              <a:t>Některé léky</a:t>
            </a:r>
          </a:p>
        </p:txBody>
      </p:sp>
    </p:spTree>
    <p:extLst>
      <p:ext uri="{BB962C8B-B14F-4D97-AF65-F5344CB8AC3E}">
        <p14:creationId xmlns:p14="http://schemas.microsoft.com/office/powerpoint/2010/main" val="21170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40552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Hlavní plátci veřejného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800"/>
            <a:ext cx="8229600" cy="4525963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Zaměstnavatelé a zaměstnanci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Osoby samostatně výdělečně činné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Stát</a:t>
            </a:r>
          </a:p>
        </p:txBody>
      </p:sp>
    </p:spTree>
    <p:extLst>
      <p:ext uri="{BB962C8B-B14F-4D97-AF65-F5344CB8AC3E}">
        <p14:creationId xmlns:p14="http://schemas.microsoft.com/office/powerpoint/2010/main" val="24008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1B06BA"/>
                </a:solidFill>
              </a:rPr>
              <a:t>Zaměstnanci a zaměstnavatelé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1556792"/>
            <a:ext cx="8229600" cy="45259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b="1" dirty="0" smtClean="0"/>
              <a:t>Zaměstnanec</a:t>
            </a:r>
            <a:r>
              <a:rPr lang="cs-CZ" dirty="0" smtClean="0"/>
              <a:t> platí </a:t>
            </a:r>
            <a:r>
              <a:rPr lang="cs-CZ" b="1" dirty="0" smtClean="0"/>
              <a:t>4,5%</a:t>
            </a:r>
            <a:r>
              <a:rPr lang="cs-CZ" dirty="0" smtClean="0"/>
              <a:t> z hrubé mzdy.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Zaměstnavatel</a:t>
            </a:r>
            <a:r>
              <a:rPr lang="cs-CZ" dirty="0" smtClean="0"/>
              <a:t> platí </a:t>
            </a:r>
            <a:r>
              <a:rPr lang="cs-CZ" b="1" dirty="0" smtClean="0"/>
              <a:t>9% </a:t>
            </a:r>
            <a:r>
              <a:rPr lang="cs-CZ" dirty="0" smtClean="0"/>
              <a:t>z hrubé mzdy – lze to brát jako část nevyplacené mzdy.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016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OSVČ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0768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13,5%</a:t>
            </a:r>
            <a:r>
              <a:rPr lang="cs-CZ" dirty="0" smtClean="0"/>
              <a:t> </a:t>
            </a:r>
            <a:r>
              <a:rPr lang="cs-CZ" b="1" dirty="0" smtClean="0"/>
              <a:t>z vyměřovacího základu</a:t>
            </a:r>
          </a:p>
          <a:p>
            <a:pPr eaLnBrk="1" hangingPunct="1"/>
            <a:r>
              <a:rPr lang="cs-CZ" dirty="0" smtClean="0"/>
              <a:t>Vyměřovacím základem je (již od r. 2006) 50% příjmu ze SVČ po odpočtu výdajů nutných na jeho dosažení, zajištění a udržení.</a:t>
            </a:r>
          </a:p>
          <a:p>
            <a:pPr eaLnBrk="1" hangingPunct="1"/>
            <a:r>
              <a:rPr lang="cs-CZ" dirty="0" smtClean="0"/>
              <a:t>Minimální měsíční záloha na zdravotní pojištění je 1797 Kč.</a:t>
            </a:r>
          </a:p>
        </p:txBody>
      </p:sp>
    </p:spTree>
    <p:extLst>
      <p:ext uri="{BB962C8B-B14F-4D97-AF65-F5344CB8AC3E}">
        <p14:creationId xmlns:p14="http://schemas.microsoft.com/office/powerpoint/2010/main" val="17373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9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Osoba bez zdanitelných příjmů (OBZP)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9" y="1412776"/>
            <a:ext cx="8229600" cy="4824536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/>
              <a:t>O</a:t>
            </a:r>
            <a:r>
              <a:rPr lang="cs-CZ" sz="2400" dirty="0" smtClean="0"/>
              <a:t>soba, která má na území ČR trvalý pobyt,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není však zaměstnancem,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nemá příjmy ze samostatné výdělečné činnosti,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ani nepatří do kategorie, za kterou platí pojistné stát,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a uvedené skutečnosti trvají celý kalendářní  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měsíc.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1800" dirty="0" smtClean="0"/>
              <a:t>Např. žena v domácnosti, student školy, která neposkytuje soustavnou přípravu na budoucí povolání, člen náboženského řádu bez příjmu, nezaměstnaný neevidovaný na ÚP, absolvent SŠ, který ihned po prázdninách nenastoupí do zaměstnání + neeviduje se na ÚP + nezačne podnikat.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cs-CZ" sz="1800" dirty="0"/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en-GB" sz="2400" dirty="0" smtClean="0"/>
              <a:t>OBZP </a:t>
            </a:r>
            <a:r>
              <a:rPr lang="cs-CZ" sz="2400" dirty="0" smtClean="0"/>
              <a:t>platí </a:t>
            </a:r>
            <a:r>
              <a:rPr lang="cs-CZ" sz="2400" b="1" dirty="0" smtClean="0"/>
              <a:t>13,5% z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minimální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mzd</a:t>
            </a:r>
            <a:r>
              <a:rPr lang="cs-CZ" sz="2400" b="1" dirty="0" smtClean="0"/>
              <a:t>y </a:t>
            </a:r>
            <a:r>
              <a:rPr lang="cs-CZ" sz="2400" dirty="0" smtClean="0"/>
              <a:t>v měsíci, za které se platí pojistné. </a:t>
            </a:r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cs-CZ" sz="2400" dirty="0" smtClean="0"/>
              <a:t>Aktuálně je minimální mzda </a:t>
            </a:r>
            <a:r>
              <a:rPr lang="cs-CZ" sz="2400" b="1" dirty="0" smtClean="0"/>
              <a:t>9200 Kč </a:t>
            </a:r>
            <a:r>
              <a:rPr lang="cs-CZ" sz="2400" dirty="0" smtClean="0"/>
              <a:t>výše měsíční platby tedy činí </a:t>
            </a:r>
            <a:r>
              <a:rPr lang="cs-CZ" sz="2400" b="1" dirty="0" smtClean="0"/>
              <a:t>1242 </a:t>
            </a:r>
            <a:r>
              <a:rPr lang="cs-CZ" sz="2400" b="1" dirty="0" smtClean="0"/>
              <a:t>Kč</a:t>
            </a:r>
            <a:r>
              <a:rPr lang="cs-CZ" sz="2400" dirty="0" smtClean="0"/>
              <a:t>.</a:t>
            </a:r>
            <a:r>
              <a:rPr lang="en-GB" sz="2400" dirty="0" smtClean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endParaRPr lang="cs-CZ" sz="2200" dirty="0" smtClean="0"/>
          </a:p>
          <a:p>
            <a:pPr eaLnBrk="1" hangingPunct="1"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040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Osoby, za které je plátcem stát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51" y="1124744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Nezaopatřené děti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Poživatelé důchodů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Osoby na mateřské a rodičovské dovolené 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Uchazeči o zaměstnání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pobírající dávky sociální péče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cs typeface="Arial" charset="0"/>
              </a:rPr>
              <a:t>z důvodu sociální potřebnosti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převážně nebo úplně bezmocné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pečující o </a:t>
            </a:r>
            <a:r>
              <a:rPr lang="cs-CZ" sz="2400" dirty="0" smtClean="0"/>
              <a:t>blízkou osobu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</a:t>
            </a:r>
            <a:r>
              <a:rPr lang="cs-CZ" sz="2400" dirty="0" smtClean="0"/>
              <a:t>ve vazbě nebo ve výkonu trestu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/>
              <a:t>Stát za vyjmenované osoby platí zálohu na zdravotní pojištění ve výši </a:t>
            </a:r>
            <a:r>
              <a:rPr lang="cs-CZ" sz="2400" b="1" dirty="0" smtClean="0"/>
              <a:t>845 Kč </a:t>
            </a:r>
            <a:r>
              <a:rPr lang="cs-CZ" sz="2400" dirty="0" smtClean="0"/>
              <a:t>měsíčně</a:t>
            </a: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Zdravotní pojišťovny v ČR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96752"/>
            <a:ext cx="8229600" cy="518477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3200" b="1" dirty="0"/>
              <a:t>v</a:t>
            </a:r>
            <a:r>
              <a:rPr lang="cs-CZ" sz="3200" b="1" dirty="0" smtClean="0"/>
              <a:t>eřejnoprávní neziskové organizace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GB" sz="3200" dirty="0" err="1" smtClean="0"/>
              <a:t>mají</a:t>
            </a:r>
            <a:r>
              <a:rPr lang="en-GB" sz="3200" dirty="0" smtClean="0"/>
              <a:t> </a:t>
            </a:r>
            <a:r>
              <a:rPr lang="en-GB" sz="3200" dirty="0" err="1" smtClean="0"/>
              <a:t>za</a:t>
            </a:r>
            <a:r>
              <a:rPr lang="en-GB" sz="3200" dirty="0" smtClean="0"/>
              <a:t> </a:t>
            </a:r>
            <a:r>
              <a:rPr lang="en-GB" sz="3200" dirty="0" err="1" smtClean="0"/>
              <a:t>úkol</a:t>
            </a:r>
            <a:r>
              <a:rPr lang="cs-CZ" sz="3200" dirty="0" smtClean="0"/>
              <a:t>:</a:t>
            </a:r>
            <a:r>
              <a:rPr lang="en-GB" sz="3200" dirty="0" smtClean="0"/>
              <a:t> </a:t>
            </a:r>
            <a:endParaRPr lang="cs-CZ" sz="3200" dirty="0" smtClean="0"/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3200" dirty="0" err="1" smtClean="0"/>
              <a:t>vybírat</a:t>
            </a:r>
            <a:r>
              <a:rPr lang="en-GB" sz="3200" dirty="0" smtClean="0"/>
              <a:t> </a:t>
            </a:r>
            <a:r>
              <a:rPr lang="en-GB" sz="3200" dirty="0" err="1" smtClean="0"/>
              <a:t>zdravotní</a:t>
            </a:r>
            <a:r>
              <a:rPr lang="en-GB" sz="3200" dirty="0" smtClean="0"/>
              <a:t> </a:t>
            </a:r>
            <a:r>
              <a:rPr lang="en-GB" sz="3200" dirty="0" err="1" smtClean="0"/>
              <a:t>pojištění</a:t>
            </a:r>
            <a:r>
              <a:rPr lang="en-GB" sz="3200" dirty="0" smtClean="0"/>
              <a:t> v </a:t>
            </a:r>
            <a:r>
              <a:rPr lang="en-GB" sz="3200" dirty="0" err="1" smtClean="0"/>
              <a:t>zákonem</a:t>
            </a:r>
            <a:r>
              <a:rPr lang="en-GB" sz="3200" dirty="0" smtClean="0"/>
              <a:t> </a:t>
            </a:r>
            <a:r>
              <a:rPr lang="en-GB" sz="3200" dirty="0" err="1" smtClean="0"/>
              <a:t>stanovené</a:t>
            </a:r>
            <a:r>
              <a:rPr lang="en-GB" sz="3200" dirty="0" smtClean="0"/>
              <a:t> </a:t>
            </a:r>
            <a:r>
              <a:rPr lang="en-GB" sz="3200" dirty="0" err="1" smtClean="0"/>
              <a:t>výši</a:t>
            </a:r>
            <a:r>
              <a:rPr lang="en-GB" sz="3200" dirty="0" smtClean="0"/>
              <a:t> </a:t>
            </a:r>
            <a:endParaRPr lang="cs-CZ" sz="3200" dirty="0" smtClean="0"/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3200" dirty="0" smtClean="0"/>
              <a:t>a </a:t>
            </a:r>
            <a:r>
              <a:rPr lang="en-GB" sz="3200" dirty="0" err="1" smtClean="0"/>
              <a:t>zajišťovat</a:t>
            </a:r>
            <a:r>
              <a:rPr lang="en-GB" sz="3200" dirty="0" smtClean="0"/>
              <a:t> </a:t>
            </a:r>
            <a:r>
              <a:rPr lang="en-GB" sz="3200" dirty="0" err="1" smtClean="0"/>
              <a:t>za</a:t>
            </a:r>
            <a:r>
              <a:rPr lang="en-GB" sz="3200" dirty="0" smtClean="0"/>
              <a:t> </a:t>
            </a:r>
            <a:r>
              <a:rPr lang="en-GB" sz="3200" dirty="0" err="1" smtClean="0"/>
              <a:t>vybrané</a:t>
            </a:r>
            <a:r>
              <a:rPr lang="en-GB" sz="3200" dirty="0" smtClean="0"/>
              <a:t> </a:t>
            </a:r>
            <a:r>
              <a:rPr lang="en-GB" sz="3200" dirty="0" err="1" smtClean="0"/>
              <a:t>prostředky</a:t>
            </a:r>
            <a:r>
              <a:rPr lang="en-GB" sz="3200" dirty="0" smtClean="0"/>
              <a:t> </a:t>
            </a:r>
            <a:r>
              <a:rPr lang="en-GB" sz="3200" dirty="0" err="1" smtClean="0"/>
              <a:t>úhrady</a:t>
            </a:r>
            <a:r>
              <a:rPr lang="en-GB" sz="3200" dirty="0" smtClean="0"/>
              <a:t> </a:t>
            </a:r>
            <a:r>
              <a:rPr lang="en-GB" sz="3200" dirty="0" err="1" smtClean="0"/>
              <a:t>zdravotní</a:t>
            </a:r>
            <a:r>
              <a:rPr lang="en-GB" sz="3200" dirty="0" smtClean="0"/>
              <a:t> </a:t>
            </a:r>
            <a:r>
              <a:rPr lang="en-GB" sz="3200" dirty="0" err="1" smtClean="0"/>
              <a:t>péče</a:t>
            </a:r>
            <a:r>
              <a:rPr lang="en-GB" sz="3200" dirty="0" smtClean="0"/>
              <a:t> </a:t>
            </a:r>
            <a:r>
              <a:rPr lang="en-GB" sz="3200" dirty="0" err="1" smtClean="0"/>
              <a:t>tak</a:t>
            </a:r>
            <a:r>
              <a:rPr lang="en-GB" sz="3200" dirty="0" smtClean="0"/>
              <a:t>, </a:t>
            </a:r>
            <a:r>
              <a:rPr lang="en-GB" sz="3200" dirty="0" err="1" smtClean="0"/>
              <a:t>aby</a:t>
            </a:r>
            <a:r>
              <a:rPr lang="en-GB" sz="3200" dirty="0" smtClean="0"/>
              <a:t> </a:t>
            </a:r>
            <a:r>
              <a:rPr lang="en-GB" sz="3200" dirty="0" err="1" smtClean="0"/>
              <a:t>vybrané</a:t>
            </a:r>
            <a:r>
              <a:rPr lang="en-GB" sz="3200" dirty="0" smtClean="0"/>
              <a:t> </a:t>
            </a:r>
            <a:r>
              <a:rPr lang="en-GB" sz="3200" dirty="0" err="1" smtClean="0"/>
              <a:t>pojistné</a:t>
            </a:r>
            <a:r>
              <a:rPr lang="en-GB" sz="3200" dirty="0" smtClean="0"/>
              <a:t> </a:t>
            </a:r>
            <a:r>
              <a:rPr lang="en-GB" sz="3200" dirty="0" err="1" smtClean="0"/>
              <a:t>bylo</a:t>
            </a:r>
            <a:r>
              <a:rPr lang="en-GB" sz="3200" dirty="0" smtClean="0"/>
              <a:t> </a:t>
            </a:r>
            <a:r>
              <a:rPr lang="en-GB" sz="3200" dirty="0" err="1" smtClean="0"/>
              <a:t>vynakládáno</a:t>
            </a:r>
            <a:r>
              <a:rPr lang="en-GB" sz="3200" dirty="0" smtClean="0"/>
              <a:t> </a:t>
            </a:r>
            <a:r>
              <a:rPr lang="en-GB" sz="3200" dirty="0" err="1" smtClean="0"/>
              <a:t>účelně</a:t>
            </a:r>
            <a:r>
              <a:rPr lang="en-GB" sz="3200" dirty="0" smtClean="0"/>
              <a:t> a </a:t>
            </a:r>
            <a:r>
              <a:rPr lang="en-GB" sz="3200" dirty="0" err="1" smtClean="0"/>
              <a:t>fektivně</a:t>
            </a:r>
            <a:r>
              <a:rPr lang="en-GB" sz="3200" dirty="0" smtClean="0"/>
              <a:t>.</a:t>
            </a:r>
          </a:p>
          <a:p>
            <a:pPr eaLnBrk="1" hangingPunct="1">
              <a:defRPr/>
            </a:pPr>
            <a:r>
              <a:rPr lang="cs-CZ" sz="1400" dirty="0" smtClean="0">
                <a:cs typeface="Arial" charset="0"/>
              </a:rPr>
              <a:t>uzavření/neuzavření smlouvy se zdravotnickým zařízením</a:t>
            </a:r>
          </a:p>
          <a:p>
            <a:pPr eaLnBrk="1" hangingPunct="1">
              <a:defRPr/>
            </a:pPr>
            <a:r>
              <a:rPr lang="cs-CZ" sz="1400" dirty="0" smtClean="0">
                <a:cs typeface="Arial" charset="0"/>
              </a:rPr>
              <a:t>výše a forma úhrad (</a:t>
            </a:r>
            <a:r>
              <a:rPr lang="cs-CZ" sz="1400" dirty="0" err="1" smtClean="0">
                <a:cs typeface="Arial" charset="0"/>
              </a:rPr>
              <a:t>kapitace</a:t>
            </a:r>
            <a:r>
              <a:rPr lang="cs-CZ" sz="1400" dirty="0" smtClean="0">
                <a:cs typeface="Arial" charset="0"/>
              </a:rPr>
              <a:t>, výkon, paušál, DRG )</a:t>
            </a:r>
          </a:p>
          <a:p>
            <a:pPr eaLnBrk="1" hangingPunct="1">
              <a:defRPr/>
            </a:pPr>
            <a:r>
              <a:rPr lang="cs-CZ" sz="1400" dirty="0">
                <a:cs typeface="Arial" charset="0"/>
              </a:rPr>
              <a:t>f</a:t>
            </a:r>
            <a:r>
              <a:rPr lang="cs-CZ" sz="1400" dirty="0" smtClean="0">
                <a:cs typeface="Arial" charset="0"/>
              </a:rPr>
              <a:t>inancování zdravotní péče  se stanovuje na základě tzv. dohodovacího řízení </a:t>
            </a:r>
          </a:p>
          <a:p>
            <a:pPr lvl="1" eaLnBrk="1" hangingPunct="1">
              <a:defRPr/>
            </a:pPr>
            <a:r>
              <a:rPr lang="cs-CZ" sz="1400" dirty="0" smtClean="0">
                <a:cs typeface="Arial" charset="0"/>
              </a:rPr>
              <a:t>mezi zdravotními pojišťovnami</a:t>
            </a:r>
          </a:p>
          <a:p>
            <a:pPr lvl="1" eaLnBrk="1" hangingPunct="1">
              <a:defRPr/>
            </a:pPr>
            <a:r>
              <a:rPr lang="cs-CZ" sz="1400" dirty="0" smtClean="0">
                <a:cs typeface="Arial" charset="0"/>
              </a:rPr>
              <a:t>Českou lékařskou komorou</a:t>
            </a:r>
          </a:p>
          <a:p>
            <a:pPr lvl="1" eaLnBrk="1" hangingPunct="1">
              <a:defRPr/>
            </a:pPr>
            <a:r>
              <a:rPr lang="cs-CZ" sz="1400" dirty="0">
                <a:cs typeface="Arial" charset="0"/>
              </a:rPr>
              <a:t>p</a:t>
            </a:r>
            <a:r>
              <a:rPr lang="cs-CZ" sz="1400" dirty="0" smtClean="0">
                <a:cs typeface="Arial" charset="0"/>
              </a:rPr>
              <a:t>říp. vládou  (MZ)</a:t>
            </a:r>
          </a:p>
        </p:txBody>
      </p:sp>
    </p:spTree>
    <p:extLst>
      <p:ext uri="{BB962C8B-B14F-4D97-AF65-F5344CB8AC3E}">
        <p14:creationId xmlns:p14="http://schemas.microsoft.com/office/powerpoint/2010/main" val="198034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Výběr zdravotní pojišťovny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6"/>
            <a:ext cx="8229600" cy="5616575"/>
          </a:xfrm>
        </p:spPr>
        <p:txBody>
          <a:bodyPr/>
          <a:lstStyle/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000080"/>
                </a:solidFill>
              </a:rPr>
              <a:t>Volba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zdravotní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pojišťovny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výběr</a:t>
            </a:r>
            <a:r>
              <a:rPr lang="en-GB" sz="2400" dirty="0" smtClean="0"/>
              <a:t> z</a:t>
            </a:r>
            <a:r>
              <a:rPr lang="cs-CZ" sz="2400" dirty="0" smtClean="0"/>
              <a:t>e</a:t>
            </a:r>
            <a:r>
              <a:rPr lang="en-GB" sz="2400" dirty="0" smtClean="0"/>
              <a:t> </a:t>
            </a:r>
            <a:r>
              <a:rPr lang="cs-CZ" sz="2400" dirty="0" smtClean="0"/>
              <a:t>7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en-GB" sz="2400" dirty="0" err="1" smtClean="0"/>
              <a:t>zdravotních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pojišťoven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novorozenec</a:t>
            </a:r>
            <a:r>
              <a:rPr lang="en-GB" sz="2400" dirty="0" smtClean="0"/>
              <a:t> se </a:t>
            </a:r>
            <a:r>
              <a:rPr lang="en-GB" sz="2400" dirty="0" err="1" smtClean="0"/>
              <a:t>stává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automaticky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pojištěncem</a:t>
            </a:r>
            <a:r>
              <a:rPr lang="en-GB" sz="2400" dirty="0" smtClean="0"/>
              <a:t> </a:t>
            </a:r>
            <a:r>
              <a:rPr lang="en-GB" sz="2400" dirty="0" err="1" smtClean="0"/>
              <a:t>té</a:t>
            </a:r>
            <a:r>
              <a:rPr lang="en-GB" sz="2400" dirty="0" smtClean="0"/>
              <a:t> </a:t>
            </a:r>
            <a:r>
              <a:rPr lang="en-GB" sz="2400" dirty="0" err="1" smtClean="0"/>
              <a:t>zdravotní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pojišťovny</a:t>
            </a:r>
            <a:r>
              <a:rPr lang="en-GB" sz="2400" dirty="0" smtClean="0"/>
              <a:t>, u </a:t>
            </a:r>
            <a:r>
              <a:rPr lang="en-GB" sz="2400" dirty="0" err="1" smtClean="0"/>
              <a:t>níž</a:t>
            </a:r>
            <a:r>
              <a:rPr lang="en-GB" sz="2400" dirty="0" smtClean="0"/>
              <a:t> je </a:t>
            </a:r>
            <a:r>
              <a:rPr lang="en-GB" sz="2400" dirty="0" err="1" smtClean="0"/>
              <a:t>pojištěna</a:t>
            </a:r>
            <a:r>
              <a:rPr lang="en-GB" sz="2400" dirty="0" smtClean="0"/>
              <a:t> </a:t>
            </a:r>
            <a:r>
              <a:rPr lang="en-GB" sz="2400" dirty="0" err="1" smtClean="0"/>
              <a:t>jeho</a:t>
            </a:r>
            <a:r>
              <a:rPr lang="en-GB" sz="2400" dirty="0" smtClean="0"/>
              <a:t> </a:t>
            </a:r>
            <a:r>
              <a:rPr lang="en-GB" sz="2400" dirty="0" err="1" smtClean="0"/>
              <a:t>matka</a:t>
            </a:r>
            <a:endParaRPr lang="en-GB" sz="2400" dirty="0" smtClean="0"/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000080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000080"/>
                </a:solidFill>
              </a:rPr>
              <a:t>Změna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zdravotní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pojišťovny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ze</a:t>
            </a:r>
            <a:r>
              <a:rPr lang="en-GB" sz="2400" dirty="0" smtClean="0"/>
              <a:t> </a:t>
            </a:r>
            <a:r>
              <a:rPr lang="en-GB" sz="2400" dirty="0" err="1" smtClean="0"/>
              <a:t>zákona</a:t>
            </a:r>
            <a:r>
              <a:rPr lang="en-GB" sz="2400" dirty="0" smtClean="0"/>
              <a:t> </a:t>
            </a:r>
            <a:r>
              <a:rPr lang="cs-CZ" sz="2400" dirty="0" smtClean="0"/>
              <a:t>lze </a:t>
            </a:r>
            <a:r>
              <a:rPr lang="en-GB" sz="2400" dirty="0" smtClean="0"/>
              <a:t>1x </a:t>
            </a:r>
            <a:r>
              <a:rPr lang="en-GB" sz="2400" dirty="0" err="1" smtClean="0"/>
              <a:t>za</a:t>
            </a:r>
            <a:r>
              <a:rPr lang="en-GB" sz="2400" dirty="0" smtClean="0"/>
              <a:t> 12 </a:t>
            </a:r>
            <a:r>
              <a:rPr lang="en-GB" sz="2400" dirty="0" err="1" smtClean="0"/>
              <a:t>měsíců</a:t>
            </a:r>
            <a:r>
              <a:rPr lang="cs-CZ" sz="2400" dirty="0" smtClean="0"/>
              <a:t>, a to vždy </a:t>
            </a:r>
            <a:r>
              <a:rPr lang="en-GB" sz="2400" dirty="0" smtClean="0"/>
              <a:t>k 1. </a:t>
            </a:r>
            <a:r>
              <a:rPr lang="cs-CZ" sz="2400" dirty="0" smtClean="0"/>
              <a:t>lednu následujícího kalendářního roku (změna se musí avizovat 6 měsíců min. dopředu).</a:t>
            </a:r>
            <a:endParaRPr lang="en-GB" sz="2400" dirty="0" smtClean="0"/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000080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cs-CZ" sz="2800" b="1" dirty="0" smtClean="0">
                <a:solidFill>
                  <a:srgbClr val="000080"/>
                </a:solidFill>
              </a:rPr>
              <a:t>K</a:t>
            </a:r>
            <a:r>
              <a:rPr lang="en-GB" sz="2800" b="1" dirty="0" err="1" smtClean="0">
                <a:solidFill>
                  <a:srgbClr val="000080"/>
                </a:solidFill>
              </a:rPr>
              <a:t>ritéri</a:t>
            </a:r>
            <a:r>
              <a:rPr lang="cs-CZ" sz="2800" b="1" dirty="0" smtClean="0">
                <a:solidFill>
                  <a:srgbClr val="000080"/>
                </a:solidFill>
              </a:rPr>
              <a:t>a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dostupnost</a:t>
            </a:r>
            <a:r>
              <a:rPr lang="en-GB" sz="2400" dirty="0" smtClean="0"/>
              <a:t> </a:t>
            </a:r>
            <a:r>
              <a:rPr lang="en-GB" sz="2400" dirty="0" err="1" smtClean="0"/>
              <a:t>smluvní</a:t>
            </a:r>
            <a:r>
              <a:rPr lang="en-GB" sz="2400" dirty="0" smtClean="0"/>
              <a:t> </a:t>
            </a:r>
            <a:r>
              <a:rPr lang="en-GB" sz="2400" dirty="0" err="1" smtClean="0"/>
              <a:t>lékařské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pojišťovny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praktická</a:t>
            </a:r>
            <a:r>
              <a:rPr lang="en-GB" sz="2400" dirty="0" smtClean="0"/>
              <a:t> </a:t>
            </a:r>
            <a:r>
              <a:rPr lang="en-GB" sz="2400" dirty="0" err="1" smtClean="0"/>
              <a:t>využitelnost</a:t>
            </a:r>
            <a:r>
              <a:rPr lang="en-GB" sz="2400" dirty="0" smtClean="0"/>
              <a:t> </a:t>
            </a:r>
            <a:r>
              <a:rPr lang="en-GB" sz="2400" dirty="0" err="1" smtClean="0"/>
              <a:t>nabízených</a:t>
            </a:r>
            <a:r>
              <a:rPr lang="en-GB" sz="2400" dirty="0" smtClean="0"/>
              <a:t> </a:t>
            </a:r>
            <a:r>
              <a:rPr lang="en-GB" sz="2400" dirty="0" err="1" smtClean="0"/>
              <a:t>výhod</a:t>
            </a:r>
            <a:r>
              <a:rPr lang="en-GB" sz="2400" dirty="0" smtClean="0"/>
              <a:t> </a:t>
            </a:r>
            <a:r>
              <a:rPr lang="cs-CZ" sz="2400" dirty="0" smtClean="0"/>
              <a:t>z fondu prevence</a:t>
            </a: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6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522076" cy="6552728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323528" y="2777172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48660" y="3931108"/>
            <a:ext cx="81117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23528" y="4509120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23528" y="5085184"/>
            <a:ext cx="828092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/>
          <p:cNvSpPr/>
          <p:nvPr/>
        </p:nvSpPr>
        <p:spPr>
          <a:xfrm>
            <a:off x="7884368" y="4221088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882682" y="2489140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7882682" y="4794952"/>
            <a:ext cx="720080" cy="288032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882682" y="3643076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8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29600" cy="706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Zdravotní pojišťovny a počet jejich pojištěnců v lednu 2015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72816"/>
            <a:ext cx="8568952" cy="4680520"/>
          </a:xfrm>
        </p:spPr>
        <p:txBody>
          <a:bodyPr/>
          <a:lstStyle/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00B0F0"/>
                </a:solidFill>
                <a:cs typeface="Arial" charset="0"/>
              </a:rPr>
              <a:t>Česká průmyslová zdravotní pojišťovna: 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1,21 mil.    (11,6%)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Oborová </a:t>
            </a: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zaměstnanců </a:t>
            </a:r>
          </a:p>
          <a:p>
            <a:pPr marL="0" lvl="1" indent="0" eaLnBrk="1" hangingPunct="1">
              <a:spcBef>
                <a:spcPts val="1800"/>
              </a:spcBef>
              <a:buNone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bank, pojišťoven a stavebnictví: 	</a:t>
            </a:r>
            <a:r>
              <a:rPr lang="cs-CZ" sz="2000" dirty="0">
                <a:solidFill>
                  <a:srgbClr val="333399"/>
                </a:solidFill>
                <a:cs typeface="Arial" charset="0"/>
              </a:rPr>
              <a:t>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735 tis.	      (7,1%)	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00B0F0"/>
                </a:solidFill>
                <a:cs typeface="Arial" charset="0"/>
              </a:rPr>
              <a:t>Revírní bratrská pokladna: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			430 tis.	      (4,1%)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Vojenská zdravotní pojišťovna:		708 tis.      (6,8%)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Všeobecná zdravotní pojišťovna:		</a:t>
            </a:r>
            <a:r>
              <a:rPr lang="cs-CZ" sz="2000" b="1" dirty="0">
                <a:solidFill>
                  <a:srgbClr val="333399"/>
                </a:solidFill>
                <a:cs typeface="Arial" charset="0"/>
              </a:rPr>
              <a:t>5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,93 mil.    (57,0%)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     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Zaměstnanecká pojišťovna Škoda:		139 tis.       (1,3%)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Ministerstva vnitra:             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1,26 mil. </a:t>
            </a:r>
            <a:r>
              <a:rPr lang="cs-CZ" sz="2000" b="1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  (12,1%)</a:t>
            </a:r>
          </a:p>
        </p:txBody>
      </p:sp>
    </p:spTree>
    <p:extLst>
      <p:ext uri="{BB962C8B-B14F-4D97-AF65-F5344CB8AC3E}">
        <p14:creationId xmlns:p14="http://schemas.microsoft.com/office/powerpoint/2010/main" val="507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 </a:t>
            </a:r>
            <a:r>
              <a:rPr lang="cs-CZ" sz="4000" b="1" dirty="0" smtClean="0">
                <a:solidFill>
                  <a:srgbClr val="1B06BA"/>
                </a:solidFill>
              </a:rPr>
              <a:t>SOUKROMOPRÁVNÍ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9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Co lze pojistit?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040312"/>
          </a:xfrm>
        </p:spPr>
        <p:txBody>
          <a:bodyPr/>
          <a:lstStyle/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b="1" dirty="0" err="1" smtClean="0"/>
              <a:t>Typy</a:t>
            </a:r>
            <a:r>
              <a:rPr lang="en-GB" b="1" dirty="0" smtClean="0"/>
              <a:t> </a:t>
            </a:r>
            <a:r>
              <a:rPr lang="en-GB" b="1" dirty="0" err="1" smtClean="0"/>
              <a:t>soukromého</a:t>
            </a:r>
            <a:r>
              <a:rPr lang="en-GB" b="1" dirty="0" smtClean="0"/>
              <a:t> </a:t>
            </a:r>
            <a:r>
              <a:rPr lang="en-GB" b="1" dirty="0" err="1" smtClean="0"/>
              <a:t>zdravotního</a:t>
            </a:r>
            <a:r>
              <a:rPr lang="en-GB" b="1" dirty="0" smtClean="0"/>
              <a:t> </a:t>
            </a:r>
            <a:r>
              <a:rPr lang="en-GB" b="1" dirty="0" err="1" smtClean="0"/>
              <a:t>pojištění</a:t>
            </a:r>
            <a:r>
              <a:rPr lang="en-GB" b="1" dirty="0" smtClean="0"/>
              <a:t>: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b="1" i="1" dirty="0" smtClean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  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denní</a:t>
            </a:r>
            <a:r>
              <a:rPr lang="en-GB" sz="2400" dirty="0" smtClean="0"/>
              <a:t> </a:t>
            </a:r>
            <a:r>
              <a:rPr lang="en-GB" sz="2400" dirty="0" err="1" smtClean="0"/>
              <a:t>dávky</a:t>
            </a:r>
            <a:r>
              <a:rPr lang="en-GB" sz="2400" dirty="0" smtClean="0"/>
              <a:t> </a:t>
            </a:r>
            <a:r>
              <a:rPr lang="en-GB" sz="2400" dirty="0" err="1" smtClean="0"/>
              <a:t>při</a:t>
            </a:r>
            <a:r>
              <a:rPr lang="en-GB" sz="2400" dirty="0" smtClean="0"/>
              <a:t> </a:t>
            </a:r>
            <a:r>
              <a:rPr lang="en-GB" sz="2400" dirty="0" err="1" smtClean="0"/>
              <a:t>pracovní</a:t>
            </a:r>
            <a:r>
              <a:rPr lang="en-GB" sz="2400" dirty="0" smtClean="0"/>
              <a:t> </a:t>
            </a:r>
            <a:r>
              <a:rPr lang="en-GB" sz="2400" dirty="0" err="1" smtClean="0"/>
              <a:t>neschopnosti</a:t>
            </a:r>
            <a:endParaRPr lang="en-GB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pobytu</a:t>
            </a:r>
            <a:r>
              <a:rPr lang="en-GB" sz="2400" dirty="0" smtClean="0"/>
              <a:t> v </a:t>
            </a:r>
            <a:r>
              <a:rPr lang="en-GB" sz="2400" dirty="0" err="1" smtClean="0"/>
              <a:t>nemocnici</a:t>
            </a:r>
            <a:endParaRPr lang="cs-CZ" sz="2400" dirty="0" smtClean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Ušlý příjem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Nadstandard</a:t>
            </a:r>
            <a:endParaRPr lang="en-GB" sz="20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stomatologické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endParaRPr lang="cs-CZ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vážných</a:t>
            </a:r>
            <a:r>
              <a:rPr lang="en-GB" sz="2400" dirty="0" smtClean="0"/>
              <a:t> </a:t>
            </a:r>
            <a:r>
              <a:rPr lang="en-GB" sz="2400" dirty="0" err="1" smtClean="0"/>
              <a:t>onemocněn</a:t>
            </a:r>
            <a:r>
              <a:rPr lang="cs-CZ" sz="2400" dirty="0" smtClean="0"/>
              <a:t>í a </a:t>
            </a:r>
            <a:r>
              <a:rPr lang="en-GB" sz="2400" dirty="0" smtClean="0"/>
              <a:t>invalidity</a:t>
            </a:r>
            <a:endParaRPr lang="cs-CZ" sz="2400" dirty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err="1" smtClean="0"/>
              <a:t>Dlohodobá</a:t>
            </a:r>
            <a:r>
              <a:rPr lang="cs-CZ" sz="2000" dirty="0" smtClean="0"/>
              <a:t> pracovní neschopnost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Výdaje spojené s léčením, výdaje na nadstandardní péči, na jednorázové splacení závazků např. úvěr, leasing nebo na úpravu prostředí (bezbariérový byt).</a:t>
            </a:r>
            <a:endParaRPr lang="cs-CZ" dirty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dlouhodobé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cs-CZ" sz="2400" dirty="0" smtClean="0"/>
              <a:t> (potřeba pečovatele)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Léčebné výlohy při cestách do zahraničí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65606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Charakteristiky soukromého zdravotního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608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Nedochází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spoření</a:t>
            </a:r>
            <a:r>
              <a:rPr lang="en-GB" sz="2400" dirty="0" smtClean="0"/>
              <a:t>, </a:t>
            </a:r>
            <a:r>
              <a:rPr lang="en-GB" sz="2400" dirty="0" err="1" smtClean="0"/>
              <a:t>celou</a:t>
            </a:r>
            <a:r>
              <a:rPr lang="en-GB" sz="2400" dirty="0" smtClean="0"/>
              <a:t> </a:t>
            </a:r>
            <a:r>
              <a:rPr lang="en-GB" sz="2400" dirty="0" err="1" smtClean="0"/>
              <a:t>vloženou</a:t>
            </a:r>
            <a:r>
              <a:rPr lang="en-GB" sz="2400" dirty="0" smtClean="0"/>
              <a:t> </a:t>
            </a:r>
            <a:r>
              <a:rPr lang="en-GB" sz="2400" dirty="0" err="1" smtClean="0"/>
              <a:t>částku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používá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b="1" dirty="0" err="1" smtClean="0"/>
              <a:t>pokrytí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rizik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/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Výše</a:t>
            </a:r>
            <a:r>
              <a:rPr lang="en-GB" sz="2400" dirty="0" smtClean="0"/>
              <a:t>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se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stanovuje</a:t>
            </a:r>
            <a:r>
              <a:rPr lang="en-GB" sz="2400" dirty="0" smtClean="0"/>
              <a:t> v </a:t>
            </a:r>
            <a:r>
              <a:rPr lang="en-GB" sz="2400" dirty="0" err="1" smtClean="0"/>
              <a:t>závislosti</a:t>
            </a:r>
            <a:r>
              <a:rPr lang="en-GB" sz="2400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počtu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pracovní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neschopnosti</a:t>
            </a:r>
            <a:r>
              <a:rPr lang="en-GB" sz="2400" dirty="0" smtClean="0"/>
              <a:t>, </a:t>
            </a:r>
            <a:r>
              <a:rPr lang="en-GB" sz="2400" dirty="0" err="1" smtClean="0"/>
              <a:t>nikoli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základě</a:t>
            </a:r>
            <a:r>
              <a:rPr lang="en-GB" sz="2400" dirty="0" smtClean="0"/>
              <a:t> </a:t>
            </a:r>
            <a:r>
              <a:rPr lang="en-GB" sz="2400" dirty="0" err="1" smtClean="0"/>
              <a:t>bodového</a:t>
            </a:r>
            <a:r>
              <a:rPr lang="en-GB" sz="2400" dirty="0" smtClean="0"/>
              <a:t> </a:t>
            </a:r>
            <a:r>
              <a:rPr lang="en-GB" sz="2400" dirty="0" err="1" smtClean="0"/>
              <a:t>ohodnocení</a:t>
            </a:r>
            <a:r>
              <a:rPr lang="en-GB" sz="2400" dirty="0" smtClean="0"/>
              <a:t> </a:t>
            </a:r>
            <a:r>
              <a:rPr lang="en-GB" sz="2400" dirty="0" err="1" smtClean="0"/>
              <a:t>jako</a:t>
            </a:r>
            <a:r>
              <a:rPr lang="en-GB" sz="2400" dirty="0" smtClean="0"/>
              <a:t> u </a:t>
            </a:r>
            <a:r>
              <a:rPr lang="en-GB" sz="2400" dirty="0" err="1" smtClean="0"/>
              <a:t>úrazového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plní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žádost</a:t>
            </a:r>
            <a:r>
              <a:rPr lang="en-GB" sz="2400" dirty="0" smtClean="0"/>
              <a:t> o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</a:t>
            </a:r>
            <a:r>
              <a:rPr lang="en-GB" sz="2400" dirty="0" err="1" smtClean="0"/>
              <a:t>až</a:t>
            </a:r>
            <a:r>
              <a:rPr lang="en-GB" sz="2400" dirty="0" smtClean="0"/>
              <a:t> </a:t>
            </a:r>
            <a:r>
              <a:rPr lang="en-GB" sz="2400" dirty="0" err="1" smtClean="0"/>
              <a:t>po</a:t>
            </a:r>
            <a:r>
              <a:rPr lang="en-GB" sz="2400" dirty="0" smtClean="0"/>
              <a:t> </a:t>
            </a:r>
            <a:r>
              <a:rPr lang="en-GB" sz="2400" dirty="0" err="1" smtClean="0"/>
              <a:t>uplynutí</a:t>
            </a:r>
            <a:r>
              <a:rPr lang="en-GB" sz="2400" dirty="0" smtClean="0"/>
              <a:t> </a:t>
            </a:r>
            <a:r>
              <a:rPr lang="en-GB" sz="2400" b="1" dirty="0" err="1" smtClean="0"/>
              <a:t>čekací</a:t>
            </a:r>
            <a:r>
              <a:rPr lang="cs-CZ" sz="2400" b="1" dirty="0" smtClean="0"/>
              <a:t> (karenční)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doby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b="1" dirty="0" err="1" smtClean="0"/>
              <a:t>Nelze</a:t>
            </a:r>
            <a:r>
              <a:rPr lang="en-GB" sz="2400" b="1" dirty="0" smtClean="0"/>
              <a:t> se </a:t>
            </a:r>
            <a:r>
              <a:rPr lang="en-GB" sz="2400" b="1" dirty="0" err="1" smtClean="0"/>
              <a:t>pojistit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smrt</a:t>
            </a:r>
            <a:r>
              <a:rPr lang="en-GB" sz="2400" dirty="0" smtClean="0"/>
              <a:t>, pro </a:t>
            </a:r>
            <a:r>
              <a:rPr lang="en-GB" sz="2400" dirty="0" err="1" smtClean="0"/>
              <a:t>případ</a:t>
            </a:r>
            <a:r>
              <a:rPr lang="en-GB" sz="2400" dirty="0" smtClean="0"/>
              <a:t> </a:t>
            </a:r>
            <a:r>
              <a:rPr lang="en-GB" sz="2400" dirty="0" err="1" smtClean="0"/>
              <a:t>smrti</a:t>
            </a:r>
            <a:r>
              <a:rPr lang="en-GB" sz="2400" dirty="0" smtClean="0"/>
              <a:t> je </a:t>
            </a:r>
            <a:r>
              <a:rPr lang="en-GB" sz="2400" dirty="0" err="1" smtClean="0"/>
              <a:t>nutné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err="1" smtClean="0"/>
              <a:t>využít</a:t>
            </a:r>
            <a:r>
              <a:rPr lang="en-GB" sz="2400" dirty="0" smtClean="0"/>
              <a:t> </a:t>
            </a:r>
            <a:r>
              <a:rPr lang="cs-CZ" sz="2400" dirty="0" smtClean="0"/>
              <a:t>jiné produkty </a:t>
            </a:r>
            <a:r>
              <a:rPr lang="en-GB" sz="2400" dirty="0" smtClean="0"/>
              <a:t>(</a:t>
            </a:r>
            <a:r>
              <a:rPr lang="cs-CZ" sz="2400" dirty="0" smtClean="0"/>
              <a:t>např. </a:t>
            </a:r>
            <a:r>
              <a:rPr lang="en-GB" sz="2400" dirty="0" err="1" smtClean="0"/>
              <a:t>rizikové</a:t>
            </a:r>
            <a:r>
              <a:rPr lang="en-GB" sz="2400" dirty="0" smtClean="0"/>
              <a:t>, </a:t>
            </a:r>
            <a:r>
              <a:rPr lang="en-GB" sz="2400" dirty="0" err="1" smtClean="0"/>
              <a:t>životní</a:t>
            </a:r>
            <a:r>
              <a:rPr lang="cs-CZ" sz="2400" dirty="0" smtClean="0"/>
              <a:t> nebo </a:t>
            </a:r>
            <a:r>
              <a:rPr lang="en-GB" sz="2400" dirty="0" err="1" smtClean="0"/>
              <a:t>kapitálové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).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5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795370" y="188640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dirty="0" smtClean="0">
              <a:solidFill>
                <a:srgbClr val="1B06BA"/>
              </a:solidFill>
            </a:endParaRP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842226" y="1124744"/>
            <a:ext cx="8229600" cy="5256213"/>
          </a:xfrm>
        </p:spPr>
        <p:txBody>
          <a:bodyPr/>
          <a:lstStyle/>
          <a:p>
            <a:r>
              <a:rPr lang="cs-CZ" sz="2400" b="1" dirty="0" smtClean="0"/>
              <a:t>Občané ze „třetích zemí“</a:t>
            </a:r>
            <a:r>
              <a:rPr lang="cs-CZ" sz="2400" dirty="0" smtClean="0"/>
              <a:t> se účastní veřejného zdravotního pojištění,  pokud pracují jako zaměstnanci u zaměstnavatele se sídlem v ČR. Ostatní cizinci ze zemí mimo EU s dlouhodobým pobytem v ČR si musí zdravotní pojištění obstarat jiným způsobem. </a:t>
            </a:r>
          </a:p>
          <a:p>
            <a:r>
              <a:rPr lang="cs-CZ" sz="2400" dirty="0" smtClean="0"/>
              <a:t>Týká se to cizinců, kteří v ČR:</a:t>
            </a:r>
          </a:p>
          <a:p>
            <a:pPr lvl="1"/>
            <a:r>
              <a:rPr lang="cs-CZ" sz="2000" dirty="0" smtClean="0"/>
              <a:t>působí jako živnostníci či podnikatelé (OSVČ) a nemají trvalý pobyt</a:t>
            </a:r>
          </a:p>
          <a:p>
            <a:pPr lvl="1"/>
            <a:r>
              <a:rPr lang="cs-CZ" sz="2000" dirty="0" smtClean="0"/>
              <a:t>jsou rodinnými příslušníky (děti, a to včetně zde narozených dětí, manželé, starší rodiče) všech cizinců ze třetích zemí, tj. i cizinců s trvalým pobytem; dokonce sem spadají i rodinní příslušníci českých občanů, pokud ještě nemají trvalý pobyt (do dvou let po sňatku) a nejsou v ČR ani zaměstnanci</a:t>
            </a:r>
          </a:p>
          <a:p>
            <a:pPr lvl="1"/>
            <a:r>
              <a:rPr lang="cs-CZ" sz="2000" dirty="0" smtClean="0"/>
              <a:t>studenti 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1036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dirty="0" smtClean="0">
              <a:solidFill>
                <a:srgbClr val="1B06BA"/>
              </a:solidFill>
            </a:endParaRP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5256213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Jedná se odhadem o 150 000 cizinců s legálním pobytem</a:t>
            </a:r>
          </a:p>
          <a:p>
            <a:r>
              <a:rPr lang="cs-CZ" sz="2000" dirty="0" smtClean="0"/>
              <a:t>Minimální pojistné krytí je do 30 000 EUR</a:t>
            </a:r>
          </a:p>
          <a:p>
            <a:r>
              <a:rPr lang="cs-CZ" sz="2000" dirty="0" smtClean="0"/>
              <a:t>Jsou povinni si sjednat komerční zdravotní pojištění, které však není nijak regulováno</a:t>
            </a:r>
          </a:p>
          <a:p>
            <a:pPr lvl="1"/>
            <a:r>
              <a:rPr lang="cs-CZ" sz="1600" dirty="0" smtClean="0"/>
              <a:t>uzavření smlouvy o komerčním zdravotním pojištění totiž cizinci nikterak negarantuje, že mu příslušná pojišťovna zdravotní péči skutečně proplatí. Oproti veřejnému zdravotnímu pojištění jsou pro všechny druhy komerčního pojištění charakteristické </a:t>
            </a:r>
            <a:r>
              <a:rPr lang="cs-CZ" sz="1600" b="1" dirty="0" smtClean="0"/>
              <a:t>četné výluky </a:t>
            </a:r>
            <a:r>
              <a:rPr lang="cs-CZ" sz="1600" dirty="0" smtClean="0"/>
              <a:t>z pojištění a limity pojistného plnění, které účelnost tohoto pojištění velmi zpochybňují.</a:t>
            </a:r>
          </a:p>
          <a:p>
            <a:r>
              <a:rPr lang="cs-CZ" sz="2000" dirty="0" smtClean="0"/>
              <a:t>2 typy balíčků: Základní péče nebo Komplexní péče </a:t>
            </a:r>
          </a:p>
          <a:p>
            <a:r>
              <a:rPr lang="cs-CZ" sz="2000" dirty="0" smtClean="0"/>
              <a:t>Od r. 2010 je možnost pojištění omezena na pojišťovny se sídlem v ČR</a:t>
            </a:r>
          </a:p>
          <a:p>
            <a:r>
              <a:rPr lang="cs-CZ" sz="2000" dirty="0" smtClean="0"/>
              <a:t>Problémem jsou zejména </a:t>
            </a:r>
            <a:r>
              <a:rPr lang="cs-CZ" sz="2000" b="1" dirty="0" smtClean="0"/>
              <a:t>následující omezení: </a:t>
            </a:r>
            <a:endParaRPr lang="cs-CZ" sz="2000" dirty="0" smtClean="0"/>
          </a:p>
          <a:p>
            <a:pPr lvl="1"/>
            <a:r>
              <a:rPr lang="cs-CZ" sz="1600" dirty="0" smtClean="0"/>
              <a:t>výluky z pojištění vztahující se k druhům onemocnění a k druhům lékařské péče</a:t>
            </a:r>
          </a:p>
          <a:p>
            <a:pPr lvl="1"/>
            <a:r>
              <a:rPr lang="cs-CZ" sz="1600" dirty="0" smtClean="0"/>
              <a:t>výluky z pojištění vztahující se k příčinám či jiným okolnostem vzniku pojistné události, tj. onemocnění</a:t>
            </a:r>
          </a:p>
          <a:p>
            <a:pPr lvl="1"/>
            <a:r>
              <a:rPr lang="cs-CZ" sz="1600" dirty="0" smtClean="0"/>
              <a:t>maximální limit pojistného plnění (na 1 událost vs. celkový roční limit – malý rozdíl)</a:t>
            </a:r>
          </a:p>
          <a:p>
            <a:pPr lvl="1"/>
            <a:r>
              <a:rPr lang="cs-CZ" sz="1600" dirty="0" smtClean="0"/>
              <a:t>podmínka dodržení dalších povinností vyplývajících ze smlouvy </a:t>
            </a:r>
          </a:p>
          <a:p>
            <a:pPr lvl="1"/>
            <a:r>
              <a:rPr lang="cs-CZ" sz="1600" dirty="0" smtClean="0"/>
              <a:t>možnost pojišťoven </a:t>
            </a:r>
            <a:r>
              <a:rPr lang="cs-CZ" sz="1600" b="1" dirty="0" smtClean="0"/>
              <a:t>kdykoliv </a:t>
            </a:r>
            <a:r>
              <a:rPr lang="cs-CZ" sz="1600" dirty="0" smtClean="0"/>
              <a:t>odstoupit od smlouvy. 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644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>
          <a:xfrm>
            <a:off x="539750" y="23813"/>
            <a:ext cx="8229600" cy="993775"/>
          </a:xfrm>
        </p:spPr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981075"/>
            <a:ext cx="7545388" cy="53276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Kolik?</a:t>
            </a:r>
          </a:p>
          <a:p>
            <a:pPr>
              <a:defRPr/>
            </a:pPr>
            <a:r>
              <a:rPr lang="cs-CZ" b="1" dirty="0" smtClean="0"/>
              <a:t>Kdy?</a:t>
            </a:r>
          </a:p>
          <a:p>
            <a:pPr>
              <a:defRPr/>
            </a:pPr>
            <a:r>
              <a:rPr lang="cs-CZ" b="1" dirty="0" smtClean="0"/>
              <a:t>Kam?</a:t>
            </a:r>
          </a:p>
          <a:p>
            <a:pPr>
              <a:defRPr/>
            </a:pPr>
            <a:r>
              <a:rPr lang="cs-CZ" b="1" dirty="0" smtClean="0"/>
              <a:t>Komu?</a:t>
            </a:r>
          </a:p>
          <a:p>
            <a:pPr>
              <a:defRPr/>
            </a:pPr>
            <a:r>
              <a:rPr lang="cs-CZ" b="1" dirty="0" smtClean="0"/>
              <a:t>Za co?</a:t>
            </a:r>
          </a:p>
          <a:p>
            <a:pPr>
              <a:defRPr/>
            </a:pPr>
            <a:r>
              <a:rPr lang="cs-CZ" b="1" dirty="0" smtClean="0"/>
              <a:t>Jak (formy čerpání)?</a:t>
            </a:r>
          </a:p>
          <a:p>
            <a:pPr marL="0" indent="0">
              <a:buFont typeface="Arial" charset="0"/>
              <a:buNone/>
              <a:defRPr/>
            </a:pPr>
            <a:r>
              <a:rPr lang="cs-CZ" b="1" dirty="0" smtClean="0"/>
              <a:t>-------------------------------</a:t>
            </a:r>
          </a:p>
          <a:p>
            <a:pPr>
              <a:defRPr/>
            </a:pPr>
            <a:r>
              <a:rPr lang="cs-CZ" b="1" dirty="0" smtClean="0"/>
              <a:t>Co to přineslo?</a:t>
            </a:r>
          </a:p>
          <a:p>
            <a:pPr>
              <a:defRPr/>
            </a:pPr>
            <a:r>
              <a:rPr lang="cs-CZ" b="1" dirty="0" smtClean="0"/>
              <a:t>Jak lépe?</a:t>
            </a: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75" y="332656"/>
            <a:ext cx="5632721" cy="645026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444208" y="2204864"/>
            <a:ext cx="2520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2005: </a:t>
            </a:r>
            <a:r>
              <a:rPr lang="cs-CZ" b="1" dirty="0" smtClean="0"/>
              <a:t>218,8 mld.</a:t>
            </a:r>
            <a:endParaRPr lang="cs-CZ" dirty="0" smtClean="0"/>
          </a:p>
          <a:p>
            <a:r>
              <a:rPr lang="cs-CZ" dirty="0" smtClean="0"/>
              <a:t>2006: </a:t>
            </a:r>
            <a:r>
              <a:rPr lang="cs-CZ" b="1" dirty="0" smtClean="0"/>
              <a:t>226,8</a:t>
            </a:r>
          </a:p>
          <a:p>
            <a:r>
              <a:rPr lang="cs-CZ" dirty="0" smtClean="0"/>
              <a:t>2007: </a:t>
            </a:r>
            <a:r>
              <a:rPr lang="cs-CZ" b="1" dirty="0" smtClean="0"/>
              <a:t>241,9</a:t>
            </a:r>
          </a:p>
          <a:p>
            <a:r>
              <a:rPr lang="cs-CZ" dirty="0" smtClean="0"/>
              <a:t>2008: </a:t>
            </a:r>
            <a:r>
              <a:rPr lang="cs-CZ" b="1" dirty="0" smtClean="0"/>
              <a:t>264,5</a:t>
            </a:r>
          </a:p>
          <a:p>
            <a:r>
              <a:rPr lang="cs-CZ" dirty="0" smtClean="0"/>
              <a:t>2009: </a:t>
            </a:r>
            <a:r>
              <a:rPr lang="cs-CZ" b="1" dirty="0" smtClean="0"/>
              <a:t>292,7</a:t>
            </a:r>
          </a:p>
          <a:p>
            <a:r>
              <a:rPr lang="cs-CZ" dirty="0" smtClean="0"/>
              <a:t>2010: </a:t>
            </a:r>
            <a:r>
              <a:rPr lang="cs-CZ" b="1" dirty="0" smtClean="0"/>
              <a:t>289,0 </a:t>
            </a:r>
            <a:r>
              <a:rPr lang="cs-CZ" dirty="0" smtClean="0"/>
              <a:t>(7,7% HDP)</a:t>
            </a:r>
          </a:p>
          <a:p>
            <a:r>
              <a:rPr lang="cs-CZ" dirty="0" smtClean="0"/>
              <a:t>2011: </a:t>
            </a:r>
            <a:r>
              <a:rPr lang="cs-CZ" b="1" dirty="0" smtClean="0"/>
              <a:t>287,8 </a:t>
            </a:r>
            <a:r>
              <a:rPr lang="cs-CZ" dirty="0" smtClean="0"/>
              <a:t>(7,5% HDP)</a:t>
            </a:r>
          </a:p>
          <a:p>
            <a:r>
              <a:rPr lang="cs-CZ" dirty="0" smtClean="0"/>
              <a:t>2012:</a:t>
            </a:r>
            <a:r>
              <a:rPr lang="cs-CZ" b="1" dirty="0" smtClean="0"/>
              <a:t> 293,6</a:t>
            </a:r>
          </a:p>
          <a:p>
            <a:r>
              <a:rPr lang="cs-CZ" dirty="0" smtClean="0"/>
              <a:t>2013:</a:t>
            </a:r>
            <a:r>
              <a:rPr lang="cs-CZ" b="1" dirty="0" smtClean="0"/>
              <a:t> 290,9 </a:t>
            </a:r>
            <a:r>
              <a:rPr lang="cs-CZ" dirty="0" smtClean="0"/>
              <a:t>(7,12% HDP)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31520" y="5531846"/>
            <a:ext cx="107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44,4 mld.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94428" y="5866767"/>
            <a:ext cx="123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229,9 mld.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31520" y="6187172"/>
            <a:ext cx="123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16,6 mld.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8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92100"/>
            <a:ext cx="6267450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1497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38138"/>
            <a:ext cx="5811540" cy="625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5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50" y="116632"/>
            <a:ext cx="8522076" cy="6624736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323528" y="2780928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23528" y="3933056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23528" y="4509120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23528" y="5085184"/>
            <a:ext cx="828092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7884368" y="1916832"/>
            <a:ext cx="720080" cy="28803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884368" y="4221088"/>
            <a:ext cx="720080" cy="288032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882682" y="2480364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7882682" y="4794952"/>
            <a:ext cx="720080" cy="288032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882682" y="3643076"/>
            <a:ext cx="720080" cy="288032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8244408" y="2204864"/>
            <a:ext cx="360040" cy="17281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8244408" y="2204864"/>
            <a:ext cx="360040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690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Formy úhrady </a:t>
            </a:r>
            <a:br>
              <a:rPr lang="cs-CZ" b="1" dirty="0" smtClean="0">
                <a:solidFill>
                  <a:srgbClr val="1B06BA"/>
                </a:solidFill>
              </a:rPr>
            </a:br>
            <a:endParaRPr lang="cs-CZ" b="1" dirty="0" smtClean="0">
              <a:solidFill>
                <a:srgbClr val="1B06B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7920880" cy="5257155"/>
          </a:xfrm>
        </p:spPr>
        <p:txBody>
          <a:bodyPr/>
          <a:lstStyle/>
          <a:p>
            <a:pPr>
              <a:defRPr/>
            </a:pPr>
            <a:r>
              <a:rPr lang="cs-CZ" sz="2800" b="1" dirty="0" err="1" smtClean="0"/>
              <a:t>Kapitace</a:t>
            </a:r>
            <a:endParaRPr lang="cs-CZ" sz="2800" b="1" dirty="0" smtClean="0"/>
          </a:p>
          <a:p>
            <a:pPr lvl="1">
              <a:defRPr/>
            </a:pPr>
            <a:r>
              <a:rPr lang="cs-CZ" sz="2400" dirty="0" smtClean="0"/>
              <a:t>Platba za registrovaného pacienta</a:t>
            </a:r>
          </a:p>
          <a:p>
            <a:pPr>
              <a:defRPr/>
            </a:pPr>
            <a:r>
              <a:rPr lang="cs-CZ" sz="2800" b="1" dirty="0" smtClean="0"/>
              <a:t>Platba za výkon</a:t>
            </a:r>
          </a:p>
          <a:p>
            <a:pPr lvl="1">
              <a:defRPr/>
            </a:pPr>
            <a:r>
              <a:rPr lang="cs-CZ" sz="2400" dirty="0" smtClean="0"/>
              <a:t>Bodové hodnoty výkonů v sazebníku „Seznam zdravotních výkonů“</a:t>
            </a:r>
          </a:p>
          <a:p>
            <a:pPr lvl="1">
              <a:defRPr/>
            </a:pPr>
            <a:r>
              <a:rPr lang="cs-CZ" sz="2400" dirty="0" smtClean="0"/>
              <a:t>Hodnota bodu je výsledkem dohodovacího řízení mezi ZP a ČLK, stanovuje se pro nadcházející čtvrtletí</a:t>
            </a:r>
          </a:p>
          <a:p>
            <a:pPr>
              <a:defRPr/>
            </a:pPr>
            <a:r>
              <a:rPr lang="cs-CZ" sz="2800" b="1" dirty="0" smtClean="0"/>
              <a:t>Paušál</a:t>
            </a:r>
          </a:p>
          <a:p>
            <a:pPr lvl="1">
              <a:defRPr/>
            </a:pPr>
            <a:r>
              <a:rPr lang="cs-CZ" sz="2400" dirty="0" smtClean="0"/>
              <a:t>Stanovený pro daný typ </a:t>
            </a:r>
            <a:r>
              <a:rPr lang="cs-CZ" sz="2400" dirty="0" err="1" smtClean="0"/>
              <a:t>zdr</a:t>
            </a:r>
            <a:r>
              <a:rPr lang="cs-CZ" sz="2400" dirty="0" smtClean="0"/>
              <a:t>. zařízení na základě veškeré vykázané a uznané péče v předcházejícím roce</a:t>
            </a:r>
          </a:p>
          <a:p>
            <a:pPr>
              <a:defRPr/>
            </a:pPr>
            <a:r>
              <a:rPr lang="cs-CZ" sz="2800" b="1" dirty="0" smtClean="0"/>
              <a:t>DRG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1898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1B06BA"/>
                </a:solidFill>
              </a:rPr>
              <a:t>Formy úhrady: </a:t>
            </a:r>
            <a:br>
              <a:rPr lang="cs-CZ" sz="3600" b="1" dirty="0" smtClean="0">
                <a:solidFill>
                  <a:srgbClr val="1B06BA"/>
                </a:solidFill>
              </a:rPr>
            </a:br>
            <a:r>
              <a:rPr lang="cs-CZ" sz="3600" b="1" dirty="0" smtClean="0">
                <a:solidFill>
                  <a:srgbClr val="1B06BA"/>
                </a:solidFill>
              </a:rPr>
              <a:t>Ambulantní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13384"/>
            <a:ext cx="792088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Praktičtí lékaři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 smtClean="0"/>
              <a:t> </a:t>
            </a:r>
            <a:r>
              <a:rPr lang="cs-CZ" sz="2400" dirty="0" err="1" smtClean="0"/>
              <a:t>kapitace</a:t>
            </a:r>
            <a:r>
              <a:rPr lang="cs-CZ" sz="2400" dirty="0" smtClean="0"/>
              <a:t> + platba za výkon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dirty="0" smtClean="0"/>
              <a:t>Stomatologové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(zvláštní sazebník, výkony v Kč, </a:t>
            </a:r>
            <a:r>
              <a:rPr lang="cs-CZ" sz="2400" dirty="0"/>
              <a:t>n</a:t>
            </a:r>
            <a:r>
              <a:rPr lang="cs-CZ" sz="2400" dirty="0" smtClean="0"/>
              <a:t>e v bodech)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římé platby (definice nadstandardu)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Ambulantní specialisté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(hodnota bodu dle specializace)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maximální úhrada na jednoho ošetřeného pacienta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Laboratoře a RTG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aušální sazba (odhad potřeby financí na základě referenčního období), výjimečně platba za výkon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6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1B06BA"/>
                </a:solidFill>
              </a:rPr>
              <a:t>Formy úhrady </a:t>
            </a:r>
            <a:br>
              <a:rPr lang="cs-CZ" b="1" smtClean="0">
                <a:solidFill>
                  <a:srgbClr val="1B06BA"/>
                </a:solidFill>
              </a:rPr>
            </a:br>
            <a:r>
              <a:rPr lang="cs-CZ" b="1" smtClean="0">
                <a:solidFill>
                  <a:srgbClr val="1B06BA"/>
                </a:solidFill>
              </a:rPr>
              <a:t>Nemocnice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4525963"/>
          </a:xfrm>
        </p:spPr>
        <p:txBody>
          <a:bodyPr/>
          <a:lstStyle/>
          <a:p>
            <a:r>
              <a:rPr lang="cs-CZ" dirty="0" smtClean="0"/>
              <a:t>Od roku 2012 postupný přechod na systém DRG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efinování skupin s klinicky a nákladově shodnými případy.</a:t>
            </a:r>
          </a:p>
          <a:p>
            <a:pPr lvl="1"/>
            <a:r>
              <a:rPr lang="cs-CZ" dirty="0" smtClean="0"/>
              <a:t>Platba za </a:t>
            </a:r>
            <a:r>
              <a:rPr lang="cs-CZ" dirty="0" err="1" smtClean="0"/>
              <a:t>odléčeného</a:t>
            </a:r>
            <a:r>
              <a:rPr lang="cs-CZ" dirty="0" smtClean="0"/>
              <a:t> pacienta, nikoli za provedené výkony.</a:t>
            </a:r>
          </a:p>
          <a:p>
            <a:r>
              <a:rPr lang="cs-CZ" dirty="0" smtClean="0"/>
              <a:t>Systém DRG je špatně nastaven, nutnost platby podle DRG korigovat - nepřehlednost</a:t>
            </a:r>
          </a:p>
          <a:p>
            <a:r>
              <a:rPr lang="cs-CZ" dirty="0" smtClean="0"/>
              <a:t>Dnes: plán restartu DRG (cca 2 roky)</a:t>
            </a:r>
          </a:p>
        </p:txBody>
      </p:sp>
    </p:spTree>
    <p:extLst>
      <p:ext uri="{BB962C8B-B14F-4D97-AF65-F5344CB8AC3E}">
        <p14:creationId xmlns:p14="http://schemas.microsoft.com/office/powerpoint/2010/main" val="33738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Veřejné zdravotní pojištění </a:t>
            </a:r>
            <a:r>
              <a:rPr lang="cs-CZ" sz="2400" dirty="0" smtClean="0"/>
              <a:t>(79%)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</a:t>
            </a:r>
            <a:r>
              <a:rPr lang="cs-CZ" sz="2000" dirty="0" smtClean="0"/>
              <a:t>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z</a:t>
            </a:r>
            <a:r>
              <a:rPr lang="cs-CZ" sz="2000" dirty="0" smtClean="0"/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400" b="1" dirty="0"/>
              <a:t>Státní a místní rozpočty </a:t>
            </a:r>
            <a:r>
              <a:rPr lang="cs-CZ" sz="2400" dirty="0"/>
              <a:t>(</a:t>
            </a:r>
            <a:r>
              <a:rPr lang="cs-CZ" sz="2400" dirty="0" smtClean="0"/>
              <a:t>5,7%)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státní  </a:t>
            </a:r>
            <a:r>
              <a:rPr lang="cs-CZ" sz="2000" dirty="0"/>
              <a:t>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krajské </a:t>
            </a:r>
            <a:r>
              <a:rPr lang="cs-CZ" sz="2000" dirty="0"/>
              <a:t>a obecní (krajský, obecní rozpočet</a:t>
            </a:r>
            <a:r>
              <a:rPr lang="cs-CZ" sz="2000" dirty="0" smtClean="0"/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/>
          </a:p>
          <a:p>
            <a:pPr>
              <a:defRPr/>
            </a:pPr>
            <a:r>
              <a:rPr lang="cs-CZ" sz="2400" b="1" dirty="0" smtClean="0"/>
              <a:t>Soukromé </a:t>
            </a:r>
            <a:r>
              <a:rPr lang="cs-CZ" sz="2400" b="1" dirty="0"/>
              <a:t>platby </a:t>
            </a:r>
            <a:r>
              <a:rPr lang="cs-CZ" sz="2400" dirty="0"/>
              <a:t>(</a:t>
            </a:r>
            <a:r>
              <a:rPr lang="cs-CZ" sz="2400" dirty="0" smtClean="0"/>
              <a:t>15,3%)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další soukromé platby (dary, sbírky</a:t>
            </a:r>
            <a:r>
              <a:rPr lang="cs-CZ" sz="2000" dirty="0" smtClean="0"/>
              <a:t>)</a:t>
            </a:r>
            <a:endParaRPr lang="cs-CZ" dirty="0"/>
          </a:p>
          <a:p>
            <a:pPr>
              <a:defRPr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9771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1520" y="404664"/>
            <a:ext cx="8208912" cy="5112568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>
            <a:off x="323528" y="3717032"/>
            <a:ext cx="828092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89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VEŘEJNOPRÁVNÍ </a:t>
            </a:r>
            <a:r>
              <a:rPr lang="cs-CZ" sz="4000" b="1" dirty="0" smtClean="0">
                <a:solidFill>
                  <a:srgbClr val="1B06BA"/>
                </a:solidFill>
              </a:rPr>
              <a:t>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29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3193" y="134076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Povinné</a:t>
            </a:r>
            <a:r>
              <a:rPr lang="cs-CZ" sz="2800" dirty="0" smtClean="0"/>
              <a:t> (dáno zákonem) pro každého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Garance zdravotní péče</a:t>
            </a:r>
            <a:r>
              <a:rPr lang="cs-CZ" sz="2800" dirty="0" smtClean="0"/>
              <a:t> pomocí povinně předplacených služeb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Odstranění finančních bariér </a:t>
            </a:r>
            <a:r>
              <a:rPr lang="cs-CZ" sz="2800" dirty="0" smtClean="0"/>
              <a:t>v dostupnosti ZP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Souvisí s pojetím </a:t>
            </a:r>
            <a:r>
              <a:rPr lang="cs-CZ" sz="2800" b="1" dirty="0" smtClean="0"/>
              <a:t>úlohy státu </a:t>
            </a:r>
            <a:r>
              <a:rPr lang="cs-CZ" sz="2800" dirty="0" smtClean="0"/>
              <a:t>v péči o zdraví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Základním principem je </a:t>
            </a:r>
            <a:r>
              <a:rPr lang="cs-CZ" sz="2800" b="1" dirty="0" smtClean="0"/>
              <a:t>solidarita</a:t>
            </a:r>
            <a:r>
              <a:rPr lang="cs-CZ" sz="2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2825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1B06BA"/>
                </a:solidFill>
              </a:rPr>
              <a:t>Veřejné zdravotní pojištění </a:t>
            </a:r>
            <a:br>
              <a:rPr lang="cs-CZ" sz="4000" b="1" dirty="0" smtClean="0">
                <a:solidFill>
                  <a:srgbClr val="1B06BA"/>
                </a:solidFill>
              </a:rPr>
            </a:br>
            <a:r>
              <a:rPr lang="cs-CZ" sz="4000" b="1" dirty="0" smtClean="0">
                <a:solidFill>
                  <a:srgbClr val="1B06BA"/>
                </a:solidFill>
              </a:rPr>
              <a:t>– jde o solidaritu: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16832"/>
            <a:ext cx="8229600" cy="4137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bohatých s chudými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zdravých s nemocnými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mladých se staršími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jedinců s rodinami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ekonomicky aktivních s ekonomicky neaktivními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mužů se ženami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zodpovědných s nezodpovědnými …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4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740" y="1052736"/>
            <a:ext cx="82296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err="1" smtClean="0"/>
              <a:t>Bismarckovský</a:t>
            </a:r>
            <a:r>
              <a:rPr lang="cs-CZ" dirty="0" smtClean="0"/>
              <a:t> model financování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Vychází z křesťanských hodnot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Výraz sociálního cítění a humánních hodnot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Zdravotní péče jako jedno ze základních lidských práv, jehož garantem je stát</a:t>
            </a:r>
          </a:p>
        </p:txBody>
      </p:sp>
    </p:spTree>
    <p:extLst>
      <p:ext uri="{BB962C8B-B14F-4D97-AF65-F5344CB8AC3E}">
        <p14:creationId xmlns:p14="http://schemas.microsoft.com/office/powerpoint/2010/main" val="11337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1047</Words>
  <Application>Microsoft Office PowerPoint</Application>
  <PresentationFormat>Předvádění na obrazovce (4:3)</PresentationFormat>
  <Paragraphs>226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Motiv systému Office</vt:lpstr>
      <vt:lpstr>1_Výchozí návrh</vt:lpstr>
      <vt:lpstr>FINANCOVÁNÍ ZDRAVOTNICTVÍ</vt:lpstr>
      <vt:lpstr>Prezentace aplikace PowerPoint</vt:lpstr>
      <vt:lpstr>Prezentace aplikace PowerPoint</vt:lpstr>
      <vt:lpstr>Hlavní zdroje financování zdravotnictví</vt:lpstr>
      <vt:lpstr>Prezentace aplikace PowerPoint</vt:lpstr>
      <vt:lpstr>VEŘEJNOPRÁVNÍ POJIŠTĚNÍ</vt:lpstr>
      <vt:lpstr>Veřejné zdravotní pojištění</vt:lpstr>
      <vt:lpstr>Veřejné zdravotní pojištění  – jde o solidaritu:</vt:lpstr>
      <vt:lpstr>Veřejné zdravotní pojištění</vt:lpstr>
      <vt:lpstr>Veřejné zdravotní pojištění jako výraz sociální solidarity</vt:lpstr>
      <vt:lpstr>Veřejné zdravotní pojištění</vt:lpstr>
      <vt:lpstr>Z povinného zdravotního pojištění se hradí:</vt:lpstr>
      <vt:lpstr>Hlavní plátci veřejného zdravotního pojištění</vt:lpstr>
      <vt:lpstr>Zaměstnanci a zaměstnavatelé</vt:lpstr>
      <vt:lpstr>OSVČ</vt:lpstr>
      <vt:lpstr>Osoba bez zdanitelných příjmů (OBZP)</vt:lpstr>
      <vt:lpstr>Osoby, za které je plátcem stát</vt:lpstr>
      <vt:lpstr>Zdravotní pojišťovny v ČR</vt:lpstr>
      <vt:lpstr>Výběr zdravotní pojišťovny</vt:lpstr>
      <vt:lpstr>Zdravotní pojišťovny a počet jejich pojištěnců v lednu 2015</vt:lpstr>
      <vt:lpstr> SOUKROMOPRÁVNÍ POJIŠTĚNÍ</vt:lpstr>
      <vt:lpstr>Co lze pojistit?</vt:lpstr>
      <vt:lpstr>Charakteristiky soukromého zdravotního pojištění</vt:lpstr>
      <vt:lpstr>Cizinci odkázáni na komerční zdravotní pojištění </vt:lpstr>
      <vt:lpstr>Cizinci odkázáni na komerční zdravotní pojištění </vt:lpstr>
      <vt:lpstr>Finance</vt:lpstr>
      <vt:lpstr>Prezentace aplikace PowerPoint</vt:lpstr>
      <vt:lpstr>Prezentace aplikace PowerPoint</vt:lpstr>
      <vt:lpstr>Prezentace aplikace PowerPoint</vt:lpstr>
      <vt:lpstr>Formy úhrady  </vt:lpstr>
      <vt:lpstr>Formy úhrady:  Ambulantní zdravotní péče</vt:lpstr>
      <vt:lpstr>Formy úhrady  Nemocnice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35</cp:revision>
  <cp:lastPrinted>2014-03-21T07:45:14Z</cp:lastPrinted>
  <dcterms:created xsi:type="dcterms:W3CDTF">2013-03-04T09:18:20Z</dcterms:created>
  <dcterms:modified xsi:type="dcterms:W3CDTF">2015-04-20T08:48:34Z</dcterms:modified>
</cp:coreProperties>
</file>