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</p:sldMasterIdLst>
  <p:notesMasterIdLst>
    <p:notesMasterId r:id="rId35"/>
  </p:notesMasterIdLst>
  <p:handoutMasterIdLst>
    <p:handoutMasterId r:id="rId36"/>
  </p:handoutMasterIdLst>
  <p:sldIdLst>
    <p:sldId id="370" r:id="rId3"/>
    <p:sldId id="371" r:id="rId4"/>
    <p:sldId id="372" r:id="rId5"/>
    <p:sldId id="373" r:id="rId6"/>
    <p:sldId id="416" r:id="rId7"/>
    <p:sldId id="374" r:id="rId8"/>
    <p:sldId id="375" r:id="rId9"/>
    <p:sldId id="376" r:id="rId10"/>
    <p:sldId id="377" r:id="rId11"/>
    <p:sldId id="378" r:id="rId12"/>
    <p:sldId id="379" r:id="rId13"/>
    <p:sldId id="381" r:id="rId14"/>
    <p:sldId id="380" r:id="rId15"/>
    <p:sldId id="382" r:id="rId16"/>
    <p:sldId id="383" r:id="rId17"/>
    <p:sldId id="384" r:id="rId18"/>
    <p:sldId id="385" r:id="rId19"/>
    <p:sldId id="386" r:id="rId20"/>
    <p:sldId id="387" r:id="rId21"/>
    <p:sldId id="415" r:id="rId22"/>
    <p:sldId id="389" r:id="rId23"/>
    <p:sldId id="390" r:id="rId24"/>
    <p:sldId id="391" r:id="rId25"/>
    <p:sldId id="392" r:id="rId26"/>
    <p:sldId id="393" r:id="rId27"/>
    <p:sldId id="394" r:id="rId28"/>
    <p:sldId id="414" r:id="rId29"/>
    <p:sldId id="397" r:id="rId30"/>
    <p:sldId id="396" r:id="rId31"/>
    <p:sldId id="398" r:id="rId32"/>
    <p:sldId id="399" r:id="rId33"/>
    <p:sldId id="400" r:id="rId3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B74B9-9F3A-4F78-9055-3DF9889E14B5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776C87-FF11-4E0D-BD43-F850E664D6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8703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5FE7C1-71D9-4FDA-81F9-71B085844D2F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BCE81-725F-42A8-8B0E-00F524151E6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744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E6274-E551-46D1-8759-856818AE23AE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62F84-9978-49CF-BEC2-3F2211502A4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903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04ADF-ACE3-43A4-875E-0ECFBAAC858B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C02FA-1F2B-4785-B7C0-2FDB965A9AA9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240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0C6A3-4EEB-4223-889A-DB9B5C4442D1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C3611-051B-4C44-AA7C-495084A472AC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268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71A9F-BC8E-4F5C-93D4-8B0298EAA8A5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573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D0F08-7304-4CC6-BA61-C63EFF2F134C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89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7BF77-9855-48A2-814A-647E1A204873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928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E3D5DA-F13F-42C0-ACAB-D8DC37D14227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077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43FA3-42C1-4DEC-8BA7-E96F4ED5941A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1856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7A8FF-E799-4F64-8BC1-6ED04B4B84C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7162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84CD9F-39AF-4140-B7AA-585E1AA95BC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6881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CCE17-A377-4C11-BAC0-1FF120188B68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636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46426-C936-4F6A-9D8A-B363CB119991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40AE0-BDA2-4F41-8AC9-88B31D28B15E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7569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C7685-2FF5-4DBA-BD41-FC7B0F4B6F31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1302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2DEA96-4D87-4881-B19C-6902490E007B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4471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4382B3-7989-451D-A887-FCF7141B6BCE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2389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55A2E96-9F9C-4229-860A-12CC033C4596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2085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A695AFC-AD12-449B-910A-0E8119D56B52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87904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A1C7AEB-80B1-48BF-89B7-7405C2795CFC}" type="slidenum">
              <a:rPr lang="en-GB">
                <a:solidFill>
                  <a:srgbClr val="000000"/>
                </a:solidFill>
              </a:rPr>
              <a:pPr/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3401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0EB9C-AECE-4C88-8CA7-1E7E623F3209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217904"/>
      </p:ext>
    </p:extLst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F932-4957-4E38-871E-3EE73C40CDC4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86DB5-53C8-4D49-8FBD-FDD6C385FF9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204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EBA36-6135-4785-8200-30A3421B7464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3AF52-839B-4082-A306-AF1B8E3D70FD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003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72C04-9A78-435E-96E1-8718FDC139C2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6F02C-024C-4851-98A0-EA5FC6F47161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760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81900-EBE5-40FB-9643-79C9D9AE9B5C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71DF0-A5E9-4003-8233-C0E4B5A475D7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738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98913-DD67-4E7A-8FB5-4892A8F7FAEE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BEE14-9A33-4E97-9C4E-2892368249DB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3449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4A4D6-6110-46EF-BD29-9BA2937E64DE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36A45-8EBD-4CF2-9137-7107A36BD849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659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E97C5-0402-4056-B946-11D547D7A8B8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C4550-ACCA-4348-B69C-BFD44E0694F9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39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8729A72-8D45-4979-BF3F-E3183CA94F3A}" type="datetimeFigureOut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20.4.2015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7443CB-D9E0-4648-B86C-891BC0781073}" type="slidenum">
              <a:rPr lang="cs-CZ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cs-CZ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23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3D6EACF-015B-46AB-A3F6-AC034F0A983F}" type="slidenum">
              <a:rPr lang="en-GB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37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1B06BA"/>
                </a:solidFill>
              </a:rPr>
              <a:t>FINANCOVÁNÍ </a:t>
            </a:r>
            <a:r>
              <a:rPr lang="cs-CZ" sz="4000" b="1" dirty="0" smtClean="0">
                <a:solidFill>
                  <a:srgbClr val="1B06BA"/>
                </a:solidFill>
              </a:rPr>
              <a:t>ZDRAVOTNICTVÍ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8330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26064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1B06BA"/>
                </a:solidFill>
              </a:rPr>
              <a:t>Veřejné zdravotní pojištění jako výraz sociální solidarity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9" y="1340768"/>
            <a:ext cx="8229600" cy="4967287"/>
          </a:xfrm>
        </p:spPr>
        <p:txBody>
          <a:bodyPr/>
          <a:lstStyle/>
          <a:p>
            <a:pPr eaLnBrk="1" hangingPunct="1"/>
            <a:endParaRPr lang="cs-CZ" sz="2800" dirty="0" smtClean="0">
              <a:latin typeface="Arial" charset="0"/>
            </a:endParaRPr>
          </a:p>
          <a:p>
            <a:pPr eaLnBrk="1" hangingPunct="1"/>
            <a:r>
              <a:rPr lang="cs-CZ" sz="2800" dirty="0" smtClean="0"/>
              <a:t>Odděluje poskytování zdravotní péče od schopnosti za ni platit.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r>
              <a:rPr lang="cs-CZ" sz="2800" dirty="0" smtClean="0"/>
              <a:t>Příspěvky na zdravotní péči stanovuje podle finančních možností (procentuální částka  </a:t>
            </a:r>
            <a:br>
              <a:rPr lang="cs-CZ" sz="2800" dirty="0" smtClean="0"/>
            </a:br>
            <a:r>
              <a:rPr lang="cs-CZ" sz="2800" dirty="0" smtClean="0"/>
              <a:t>z příjmu, nikoli pevná částka).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r>
              <a:rPr lang="cs-CZ" sz="2800" dirty="0" smtClean="0"/>
              <a:t>Přerozděluje shromážděné finance </a:t>
            </a:r>
            <a:br>
              <a:rPr lang="cs-CZ" sz="2800" dirty="0" smtClean="0"/>
            </a:br>
            <a:r>
              <a:rPr lang="cs-CZ" sz="2800" dirty="0" smtClean="0"/>
              <a:t>ve prospěch sociálně slabých a nemocných.</a:t>
            </a:r>
          </a:p>
        </p:txBody>
      </p:sp>
    </p:spTree>
    <p:extLst>
      <p:ext uri="{BB962C8B-B14F-4D97-AF65-F5344CB8AC3E}">
        <p14:creationId xmlns:p14="http://schemas.microsoft.com/office/powerpoint/2010/main" val="2769066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Veřejné zdravotní pojištění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442" y="1340768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Zavedeno </a:t>
            </a:r>
            <a:r>
              <a:rPr lang="cs-CZ" b="1" dirty="0" smtClean="0"/>
              <a:t>v roce 1992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dirty="0" smtClean="0"/>
              <a:t> </a:t>
            </a:r>
          </a:p>
          <a:p>
            <a:pPr eaLnBrk="1" hangingPunct="1">
              <a:defRPr/>
            </a:pPr>
            <a:r>
              <a:rPr lang="cs-CZ" dirty="0" smtClean="0"/>
              <a:t>Na počátku 90. velký počet zdravotních pojišťoven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V současnosti je v ČR </a:t>
            </a:r>
            <a:r>
              <a:rPr lang="cs-CZ" b="1" dirty="0" smtClean="0"/>
              <a:t>7 zdravotních pojišťoven</a:t>
            </a:r>
          </a:p>
        </p:txBody>
      </p:sp>
    </p:spTree>
    <p:extLst>
      <p:ext uri="{BB962C8B-B14F-4D97-AF65-F5344CB8AC3E}">
        <p14:creationId xmlns:p14="http://schemas.microsoft.com/office/powerpoint/2010/main" val="1055481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b="1" dirty="0" smtClean="0">
                <a:solidFill>
                  <a:srgbClr val="1B06BA"/>
                </a:solidFill>
                <a:latin typeface="+mn-lt"/>
              </a:rPr>
              <a:t>Z povinného zdravotního pojištění se hradí: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628800"/>
            <a:ext cx="8229600" cy="4525963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Nezbytné lékařské úkony</a:t>
            </a:r>
          </a:p>
          <a:p>
            <a:pPr eaLnBrk="1" hangingPunct="1"/>
            <a:r>
              <a:rPr lang="cs-CZ" dirty="0" smtClean="0"/>
              <a:t>Zdravotnický materiál</a:t>
            </a:r>
          </a:p>
          <a:p>
            <a:pPr eaLnBrk="1" hangingPunct="1"/>
            <a:r>
              <a:rPr lang="cs-CZ" dirty="0" smtClean="0"/>
              <a:t>Některé léky</a:t>
            </a:r>
          </a:p>
        </p:txBody>
      </p:sp>
    </p:spTree>
    <p:extLst>
      <p:ext uri="{BB962C8B-B14F-4D97-AF65-F5344CB8AC3E}">
        <p14:creationId xmlns:p14="http://schemas.microsoft.com/office/powerpoint/2010/main" val="211703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40552" y="26064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1B06BA"/>
                </a:solidFill>
              </a:rPr>
              <a:t>Hlavní plátci veřejného zdravotního pojištění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628800"/>
            <a:ext cx="8229600" cy="4525963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Zaměstnavatelé a zaměstnanci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Osoby samostatně výdělečně činné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Stát</a:t>
            </a:r>
          </a:p>
        </p:txBody>
      </p:sp>
    </p:spTree>
    <p:extLst>
      <p:ext uri="{BB962C8B-B14F-4D97-AF65-F5344CB8AC3E}">
        <p14:creationId xmlns:p14="http://schemas.microsoft.com/office/powerpoint/2010/main" val="240081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smtClean="0">
                <a:solidFill>
                  <a:srgbClr val="1B06BA"/>
                </a:solidFill>
              </a:rPr>
              <a:t>Zaměstnanci a zaměstnavatelé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9" y="1556792"/>
            <a:ext cx="8229600" cy="4525963"/>
          </a:xfrm>
        </p:spPr>
        <p:txBody>
          <a:bodyPr/>
          <a:lstStyle/>
          <a:p>
            <a:pPr eaLnBrk="1" hangingPunct="1"/>
            <a:endParaRPr lang="cs-CZ" dirty="0" smtClean="0">
              <a:latin typeface="Arial" charset="0"/>
            </a:endParaRPr>
          </a:p>
          <a:p>
            <a:pPr eaLnBrk="1" hangingPunct="1"/>
            <a:r>
              <a:rPr lang="cs-CZ" b="1" dirty="0" smtClean="0"/>
              <a:t>Zaměstnanec</a:t>
            </a:r>
            <a:r>
              <a:rPr lang="cs-CZ" dirty="0" smtClean="0"/>
              <a:t> platí </a:t>
            </a:r>
            <a:r>
              <a:rPr lang="cs-CZ" b="1" dirty="0" smtClean="0"/>
              <a:t>4,5%</a:t>
            </a:r>
            <a:r>
              <a:rPr lang="cs-CZ" dirty="0" smtClean="0"/>
              <a:t> z hrubé mzdy.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b="1" dirty="0" smtClean="0"/>
              <a:t>Zaměstnavatel</a:t>
            </a:r>
            <a:r>
              <a:rPr lang="cs-CZ" dirty="0" smtClean="0"/>
              <a:t> platí </a:t>
            </a:r>
            <a:r>
              <a:rPr lang="cs-CZ" b="1" dirty="0" smtClean="0"/>
              <a:t>9% </a:t>
            </a:r>
            <a:r>
              <a:rPr lang="cs-CZ" dirty="0" smtClean="0"/>
              <a:t>z hrubé mzdy – lze to brát jako část nevyplacené mzdy.</a:t>
            </a:r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9016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1B06BA"/>
                </a:solidFill>
              </a:rPr>
              <a:t>OSVČ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40768"/>
            <a:ext cx="8229600" cy="4525962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b="1" dirty="0" smtClean="0"/>
              <a:t>13,5%</a:t>
            </a:r>
            <a:r>
              <a:rPr lang="cs-CZ" dirty="0" smtClean="0"/>
              <a:t> </a:t>
            </a:r>
            <a:r>
              <a:rPr lang="cs-CZ" b="1" dirty="0" smtClean="0"/>
              <a:t>z vyměřovacího základu</a:t>
            </a:r>
          </a:p>
          <a:p>
            <a:pPr eaLnBrk="1" hangingPunct="1"/>
            <a:r>
              <a:rPr lang="cs-CZ" dirty="0" smtClean="0"/>
              <a:t>Vyměřovacím základem je (již od r. 2006) 50% příjmu ze SVČ po odpočtu výdajů nutných na jeho dosažení, zajištění a udržení.</a:t>
            </a:r>
          </a:p>
          <a:p>
            <a:pPr eaLnBrk="1" hangingPunct="1"/>
            <a:r>
              <a:rPr lang="cs-CZ" dirty="0" smtClean="0"/>
              <a:t>Minimální měsíční záloha na zdravotní pojištění je 1797 Kč.</a:t>
            </a:r>
          </a:p>
        </p:txBody>
      </p:sp>
    </p:spTree>
    <p:extLst>
      <p:ext uri="{BB962C8B-B14F-4D97-AF65-F5344CB8AC3E}">
        <p14:creationId xmlns:p14="http://schemas.microsoft.com/office/powerpoint/2010/main" val="173730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9" y="26064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dirty="0" smtClean="0">
                <a:solidFill>
                  <a:srgbClr val="1B06BA"/>
                </a:solidFill>
              </a:rPr>
              <a:t>Osoba bez zdanitelných příjmů (OBZP)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9" y="1412776"/>
            <a:ext cx="8229600" cy="4824536"/>
          </a:xfrm>
        </p:spPr>
        <p:txBody>
          <a:bodyPr>
            <a:normAutofit lnSpcReduction="10000"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cs-CZ" sz="2400" dirty="0"/>
              <a:t>O</a:t>
            </a:r>
            <a:r>
              <a:rPr lang="cs-CZ" sz="2400" dirty="0" smtClean="0"/>
              <a:t>soba, která má na území ČR trvalý pobyt,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/>
              <a:t>není však zaměstnancem,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/>
              <a:t>nemá příjmy ze samostatné výdělečné činnosti, 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2400" dirty="0" smtClean="0"/>
              <a:t>ani nepatří do kategorie, za kterou platí pojistné stát, 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 a uvedené skutečnosti trvají celý kalendářní   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 měsíc.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cs-CZ" sz="1800" dirty="0" smtClean="0"/>
              <a:t>Např. žena v domácnosti, student školy, která neposkytuje soustavnou přípravu na budoucí povolání, člen náboženského řádu bez příjmu, nezaměstnaný neevidovaný na ÚP, absolvent SŠ, který ihned po prázdninách nenastoupí do zaměstnání + neeviduje se na ÚP + nezačne podnikat.</a:t>
            </a:r>
          </a:p>
          <a:p>
            <a:pPr lvl="1" eaLnBrk="1" hangingPunct="1">
              <a:spcBef>
                <a:spcPts val="0"/>
              </a:spcBef>
              <a:defRPr/>
            </a:pPr>
            <a:endParaRPr lang="cs-CZ" sz="1800" dirty="0"/>
          </a:p>
          <a:p>
            <a:pPr marL="342000" eaLnBrk="1">
              <a:lnSpc>
                <a:spcPct val="87000"/>
              </a:lnSpc>
              <a:buSzPct val="100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  <a:tab pos="9410700" algn="l"/>
              </a:tabLst>
              <a:defRPr/>
            </a:pPr>
            <a:r>
              <a:rPr lang="en-GB" sz="2400" dirty="0" smtClean="0"/>
              <a:t>OBZP </a:t>
            </a:r>
            <a:r>
              <a:rPr lang="cs-CZ" sz="2400" dirty="0" smtClean="0"/>
              <a:t>platí </a:t>
            </a:r>
            <a:r>
              <a:rPr lang="cs-CZ" sz="2400" b="1" dirty="0" smtClean="0"/>
              <a:t>13,5% z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minimální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mzd</a:t>
            </a:r>
            <a:r>
              <a:rPr lang="cs-CZ" sz="2400" b="1" dirty="0" smtClean="0"/>
              <a:t>y </a:t>
            </a:r>
            <a:r>
              <a:rPr lang="cs-CZ" sz="2400" dirty="0" smtClean="0"/>
              <a:t>v měsíci, za které se platí pojistné. </a:t>
            </a:r>
          </a:p>
          <a:p>
            <a:pPr marL="342000" eaLnBrk="1">
              <a:lnSpc>
                <a:spcPct val="87000"/>
              </a:lnSpc>
              <a:buSzPct val="100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  <a:tab pos="9410700" algn="l"/>
              </a:tabLst>
              <a:defRPr/>
            </a:pPr>
            <a:r>
              <a:rPr lang="cs-CZ" sz="2400" dirty="0" smtClean="0"/>
              <a:t>Aktuálně je minimální mzda </a:t>
            </a:r>
            <a:r>
              <a:rPr lang="cs-CZ" sz="2400" b="1" dirty="0" smtClean="0"/>
              <a:t>9200 Kč </a:t>
            </a:r>
            <a:r>
              <a:rPr lang="cs-CZ" sz="2400" dirty="0" smtClean="0"/>
              <a:t>výše měsíční platby tedy činí </a:t>
            </a:r>
            <a:r>
              <a:rPr lang="cs-CZ" sz="2400" b="1" dirty="0" smtClean="0"/>
              <a:t>1242 </a:t>
            </a:r>
            <a:r>
              <a:rPr lang="cs-CZ" sz="2400" b="1" dirty="0" smtClean="0"/>
              <a:t>Kč</a:t>
            </a:r>
            <a:r>
              <a:rPr lang="cs-CZ" sz="2400" dirty="0" smtClean="0"/>
              <a:t>.</a:t>
            </a:r>
            <a:r>
              <a:rPr lang="en-GB" sz="2400" dirty="0" smtClean="0"/>
              <a:t> </a:t>
            </a:r>
          </a:p>
          <a:p>
            <a:pPr eaLnBrk="1" hangingPunct="1">
              <a:spcBef>
                <a:spcPts val="0"/>
              </a:spcBef>
              <a:defRPr/>
            </a:pPr>
            <a:endParaRPr lang="cs-CZ" sz="2200" dirty="0" smtClean="0"/>
          </a:p>
          <a:p>
            <a:pPr eaLnBrk="1" hangingPunct="1"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30405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Osoby, za které je plátcem stát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651" y="1124744"/>
            <a:ext cx="8229600" cy="5184775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b="1" dirty="0" smtClean="0">
                <a:cs typeface="Arial" charset="0"/>
              </a:rPr>
              <a:t>Nezaopatřené děti</a:t>
            </a:r>
          </a:p>
          <a:p>
            <a:pPr eaLnBrk="1" hangingPunct="1">
              <a:defRPr/>
            </a:pPr>
            <a:r>
              <a:rPr lang="cs-CZ" sz="2400" b="1" dirty="0" smtClean="0">
                <a:cs typeface="Arial" charset="0"/>
              </a:rPr>
              <a:t>Poživatelé důchodů</a:t>
            </a:r>
          </a:p>
          <a:p>
            <a:pPr eaLnBrk="1" hangingPunct="1">
              <a:defRPr/>
            </a:pPr>
            <a:r>
              <a:rPr lang="cs-CZ" sz="2400" b="1" dirty="0" smtClean="0">
                <a:cs typeface="Arial" charset="0"/>
              </a:rPr>
              <a:t>Osoby na mateřské a rodičovské dovolené </a:t>
            </a:r>
          </a:p>
          <a:p>
            <a:pPr eaLnBrk="1" hangingPunct="1">
              <a:defRPr/>
            </a:pPr>
            <a:r>
              <a:rPr lang="cs-CZ" sz="2400" b="1" dirty="0" smtClean="0">
                <a:cs typeface="Arial" charset="0"/>
              </a:rPr>
              <a:t>Uchazeči o zaměstnání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pobírající dávky sociální péče 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>
                <a:cs typeface="Arial" charset="0"/>
              </a:rPr>
              <a:t>z důvodu sociální potřebnosti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převážně nebo úplně bezmocné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pečující o </a:t>
            </a:r>
            <a:r>
              <a:rPr lang="cs-CZ" sz="2400" dirty="0" smtClean="0"/>
              <a:t>blízkou osobu</a:t>
            </a:r>
          </a:p>
          <a:p>
            <a:pPr eaLnBrk="1" hangingPunct="1">
              <a:defRPr/>
            </a:pPr>
            <a:r>
              <a:rPr lang="cs-CZ" sz="2400" dirty="0" smtClean="0">
                <a:cs typeface="Arial" charset="0"/>
              </a:rPr>
              <a:t>Osoby </a:t>
            </a:r>
            <a:r>
              <a:rPr lang="cs-CZ" sz="2400" dirty="0" smtClean="0"/>
              <a:t>ve vazbě nebo ve výkonu trestu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sz="2400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cs-CZ" sz="2400" dirty="0" smtClean="0"/>
              <a:t>Stát za vyjmenované osoby platí zálohu na zdravotní pojištění ve výši </a:t>
            </a:r>
            <a:r>
              <a:rPr lang="cs-CZ" sz="2400" b="1" dirty="0" smtClean="0"/>
              <a:t>845 Kč </a:t>
            </a:r>
            <a:r>
              <a:rPr lang="cs-CZ" sz="2400" dirty="0" smtClean="0"/>
              <a:t>měsíčně</a:t>
            </a:r>
            <a:endParaRPr lang="cs-CZ" sz="2400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783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Zdravotní pojišťovny v ČR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196752"/>
            <a:ext cx="8229600" cy="5184775"/>
          </a:xfrm>
        </p:spPr>
        <p:txBody>
          <a:bodyPr/>
          <a:lstStyle/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cs-CZ" sz="3200" b="1" dirty="0"/>
              <a:t>v</a:t>
            </a:r>
            <a:r>
              <a:rPr lang="cs-CZ" sz="3200" b="1" dirty="0" smtClean="0"/>
              <a:t>eřejnoprávní neziskové organizace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en-GB" sz="3200" dirty="0" err="1" smtClean="0"/>
              <a:t>mají</a:t>
            </a:r>
            <a:r>
              <a:rPr lang="en-GB" sz="3200" dirty="0" smtClean="0"/>
              <a:t> </a:t>
            </a:r>
            <a:r>
              <a:rPr lang="en-GB" sz="3200" dirty="0" err="1" smtClean="0"/>
              <a:t>za</a:t>
            </a:r>
            <a:r>
              <a:rPr lang="en-GB" sz="3200" dirty="0" smtClean="0"/>
              <a:t> </a:t>
            </a:r>
            <a:r>
              <a:rPr lang="en-GB" sz="3200" dirty="0" err="1" smtClean="0"/>
              <a:t>úkol</a:t>
            </a:r>
            <a:r>
              <a:rPr lang="cs-CZ" sz="3200" dirty="0" smtClean="0"/>
              <a:t>:</a:t>
            </a:r>
            <a:r>
              <a:rPr lang="en-GB" sz="3200" dirty="0" smtClean="0"/>
              <a:t> </a:t>
            </a:r>
            <a:endParaRPr lang="cs-CZ" sz="3200" dirty="0" smtClean="0"/>
          </a:p>
          <a:p>
            <a:pPr marL="857250" lvl="2" indent="-457200" eaLnBrk="1" hangingPunct="1">
              <a:buFont typeface="+mj-lt"/>
              <a:buAutoNum type="alphaLcParenR"/>
              <a:defRPr/>
            </a:pPr>
            <a:r>
              <a:rPr lang="en-GB" sz="3200" dirty="0" err="1" smtClean="0"/>
              <a:t>vybírat</a:t>
            </a:r>
            <a:r>
              <a:rPr lang="en-GB" sz="3200" dirty="0" smtClean="0"/>
              <a:t> </a:t>
            </a:r>
            <a:r>
              <a:rPr lang="en-GB" sz="3200" dirty="0" err="1" smtClean="0"/>
              <a:t>zdravotní</a:t>
            </a:r>
            <a:r>
              <a:rPr lang="en-GB" sz="3200" dirty="0" smtClean="0"/>
              <a:t> </a:t>
            </a:r>
            <a:r>
              <a:rPr lang="en-GB" sz="3200" dirty="0" err="1" smtClean="0"/>
              <a:t>pojištění</a:t>
            </a:r>
            <a:r>
              <a:rPr lang="en-GB" sz="3200" dirty="0" smtClean="0"/>
              <a:t> v </a:t>
            </a:r>
            <a:r>
              <a:rPr lang="en-GB" sz="3200" dirty="0" err="1" smtClean="0"/>
              <a:t>zákonem</a:t>
            </a:r>
            <a:r>
              <a:rPr lang="en-GB" sz="3200" dirty="0" smtClean="0"/>
              <a:t> </a:t>
            </a:r>
            <a:r>
              <a:rPr lang="en-GB" sz="3200" dirty="0" err="1" smtClean="0"/>
              <a:t>stanovené</a:t>
            </a:r>
            <a:r>
              <a:rPr lang="en-GB" sz="3200" dirty="0" smtClean="0"/>
              <a:t> </a:t>
            </a:r>
            <a:r>
              <a:rPr lang="en-GB" sz="3200" dirty="0" err="1" smtClean="0"/>
              <a:t>výši</a:t>
            </a:r>
            <a:r>
              <a:rPr lang="en-GB" sz="3200" dirty="0" smtClean="0"/>
              <a:t> </a:t>
            </a:r>
            <a:endParaRPr lang="cs-CZ" sz="3200" dirty="0" smtClean="0"/>
          </a:p>
          <a:p>
            <a:pPr marL="857250" lvl="2" indent="-457200" eaLnBrk="1" hangingPunct="1">
              <a:buFont typeface="+mj-lt"/>
              <a:buAutoNum type="alphaLcParenR"/>
              <a:defRPr/>
            </a:pPr>
            <a:r>
              <a:rPr lang="en-GB" sz="3200" dirty="0" smtClean="0"/>
              <a:t>a </a:t>
            </a:r>
            <a:r>
              <a:rPr lang="en-GB" sz="3200" dirty="0" err="1" smtClean="0"/>
              <a:t>zajišťovat</a:t>
            </a:r>
            <a:r>
              <a:rPr lang="en-GB" sz="3200" dirty="0" smtClean="0"/>
              <a:t> </a:t>
            </a:r>
            <a:r>
              <a:rPr lang="en-GB" sz="3200" dirty="0" err="1" smtClean="0"/>
              <a:t>za</a:t>
            </a:r>
            <a:r>
              <a:rPr lang="en-GB" sz="3200" dirty="0" smtClean="0"/>
              <a:t> </a:t>
            </a:r>
            <a:r>
              <a:rPr lang="en-GB" sz="3200" dirty="0" err="1" smtClean="0"/>
              <a:t>vybrané</a:t>
            </a:r>
            <a:r>
              <a:rPr lang="en-GB" sz="3200" dirty="0" smtClean="0"/>
              <a:t> </a:t>
            </a:r>
            <a:r>
              <a:rPr lang="en-GB" sz="3200" dirty="0" err="1" smtClean="0"/>
              <a:t>prostředky</a:t>
            </a:r>
            <a:r>
              <a:rPr lang="en-GB" sz="3200" dirty="0" smtClean="0"/>
              <a:t> </a:t>
            </a:r>
            <a:r>
              <a:rPr lang="en-GB" sz="3200" dirty="0" err="1" smtClean="0"/>
              <a:t>úhrady</a:t>
            </a:r>
            <a:r>
              <a:rPr lang="en-GB" sz="3200" dirty="0" smtClean="0"/>
              <a:t> </a:t>
            </a:r>
            <a:r>
              <a:rPr lang="en-GB" sz="3200" dirty="0" err="1" smtClean="0"/>
              <a:t>zdravotní</a:t>
            </a:r>
            <a:r>
              <a:rPr lang="en-GB" sz="3200" dirty="0" smtClean="0"/>
              <a:t> </a:t>
            </a:r>
            <a:r>
              <a:rPr lang="en-GB" sz="3200" dirty="0" err="1" smtClean="0"/>
              <a:t>péče</a:t>
            </a:r>
            <a:r>
              <a:rPr lang="en-GB" sz="3200" dirty="0" smtClean="0"/>
              <a:t> </a:t>
            </a:r>
            <a:r>
              <a:rPr lang="en-GB" sz="3200" dirty="0" err="1" smtClean="0"/>
              <a:t>tak</a:t>
            </a:r>
            <a:r>
              <a:rPr lang="en-GB" sz="3200" dirty="0" smtClean="0"/>
              <a:t>, </a:t>
            </a:r>
            <a:r>
              <a:rPr lang="en-GB" sz="3200" dirty="0" err="1" smtClean="0"/>
              <a:t>aby</a:t>
            </a:r>
            <a:r>
              <a:rPr lang="en-GB" sz="3200" dirty="0" smtClean="0"/>
              <a:t> </a:t>
            </a:r>
            <a:r>
              <a:rPr lang="en-GB" sz="3200" dirty="0" err="1" smtClean="0"/>
              <a:t>vybrané</a:t>
            </a:r>
            <a:r>
              <a:rPr lang="en-GB" sz="3200" dirty="0" smtClean="0"/>
              <a:t> </a:t>
            </a:r>
            <a:r>
              <a:rPr lang="en-GB" sz="3200" dirty="0" err="1" smtClean="0"/>
              <a:t>pojistné</a:t>
            </a:r>
            <a:r>
              <a:rPr lang="en-GB" sz="3200" dirty="0" smtClean="0"/>
              <a:t> </a:t>
            </a:r>
            <a:r>
              <a:rPr lang="en-GB" sz="3200" dirty="0" err="1" smtClean="0"/>
              <a:t>bylo</a:t>
            </a:r>
            <a:r>
              <a:rPr lang="en-GB" sz="3200" dirty="0" smtClean="0"/>
              <a:t> </a:t>
            </a:r>
            <a:r>
              <a:rPr lang="en-GB" sz="3200" dirty="0" err="1" smtClean="0"/>
              <a:t>vynakládáno</a:t>
            </a:r>
            <a:r>
              <a:rPr lang="en-GB" sz="3200" dirty="0" smtClean="0"/>
              <a:t> </a:t>
            </a:r>
            <a:r>
              <a:rPr lang="en-GB" sz="3200" dirty="0" err="1" smtClean="0"/>
              <a:t>účelně</a:t>
            </a:r>
            <a:r>
              <a:rPr lang="en-GB" sz="3200" dirty="0" smtClean="0"/>
              <a:t> a </a:t>
            </a:r>
            <a:r>
              <a:rPr lang="en-GB" sz="3200" dirty="0" err="1" smtClean="0"/>
              <a:t>fektivně</a:t>
            </a:r>
            <a:r>
              <a:rPr lang="en-GB" sz="3200" dirty="0" smtClean="0"/>
              <a:t>.</a:t>
            </a:r>
          </a:p>
          <a:p>
            <a:pPr eaLnBrk="1" hangingPunct="1">
              <a:defRPr/>
            </a:pPr>
            <a:r>
              <a:rPr lang="cs-CZ" sz="1400" dirty="0" smtClean="0">
                <a:cs typeface="Arial" charset="0"/>
              </a:rPr>
              <a:t>uzavření/neuzavření smlouvy se zdravotnickým zařízením</a:t>
            </a:r>
          </a:p>
          <a:p>
            <a:pPr eaLnBrk="1" hangingPunct="1">
              <a:defRPr/>
            </a:pPr>
            <a:r>
              <a:rPr lang="cs-CZ" sz="1400" dirty="0" smtClean="0">
                <a:cs typeface="Arial" charset="0"/>
              </a:rPr>
              <a:t>výše a forma úhrad (</a:t>
            </a:r>
            <a:r>
              <a:rPr lang="cs-CZ" sz="1400" dirty="0" err="1" smtClean="0">
                <a:cs typeface="Arial" charset="0"/>
              </a:rPr>
              <a:t>kapitace</a:t>
            </a:r>
            <a:r>
              <a:rPr lang="cs-CZ" sz="1400" dirty="0" smtClean="0">
                <a:cs typeface="Arial" charset="0"/>
              </a:rPr>
              <a:t>, výkon, paušál, DRG )</a:t>
            </a:r>
          </a:p>
          <a:p>
            <a:pPr eaLnBrk="1" hangingPunct="1">
              <a:defRPr/>
            </a:pPr>
            <a:r>
              <a:rPr lang="cs-CZ" sz="1400" dirty="0">
                <a:cs typeface="Arial" charset="0"/>
              </a:rPr>
              <a:t>f</a:t>
            </a:r>
            <a:r>
              <a:rPr lang="cs-CZ" sz="1400" dirty="0" smtClean="0">
                <a:cs typeface="Arial" charset="0"/>
              </a:rPr>
              <a:t>inancování zdravotní péče  se stanovuje na základě tzv. dohodovacího řízení </a:t>
            </a:r>
          </a:p>
          <a:p>
            <a:pPr lvl="1" eaLnBrk="1" hangingPunct="1">
              <a:defRPr/>
            </a:pPr>
            <a:r>
              <a:rPr lang="cs-CZ" sz="1400" dirty="0" smtClean="0">
                <a:cs typeface="Arial" charset="0"/>
              </a:rPr>
              <a:t>mezi zdravotními pojišťovnami</a:t>
            </a:r>
          </a:p>
          <a:p>
            <a:pPr lvl="1" eaLnBrk="1" hangingPunct="1">
              <a:defRPr/>
            </a:pPr>
            <a:r>
              <a:rPr lang="cs-CZ" sz="1400" dirty="0" smtClean="0">
                <a:cs typeface="Arial" charset="0"/>
              </a:rPr>
              <a:t>Českou lékařskou komorou</a:t>
            </a:r>
          </a:p>
          <a:p>
            <a:pPr lvl="1" eaLnBrk="1" hangingPunct="1">
              <a:defRPr/>
            </a:pPr>
            <a:r>
              <a:rPr lang="cs-CZ" sz="1400" dirty="0">
                <a:cs typeface="Arial" charset="0"/>
              </a:rPr>
              <a:t>p</a:t>
            </a:r>
            <a:r>
              <a:rPr lang="cs-CZ" sz="1400" dirty="0" smtClean="0">
                <a:cs typeface="Arial" charset="0"/>
              </a:rPr>
              <a:t>říp. vládou  (MZ)</a:t>
            </a:r>
          </a:p>
        </p:txBody>
      </p:sp>
    </p:spTree>
    <p:extLst>
      <p:ext uri="{BB962C8B-B14F-4D97-AF65-F5344CB8AC3E}">
        <p14:creationId xmlns:p14="http://schemas.microsoft.com/office/powerpoint/2010/main" val="1980341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</a:rPr>
              <a:t>Výběr zdravotní pojišťovny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052736"/>
            <a:ext cx="8229600" cy="5616575"/>
          </a:xfrm>
        </p:spPr>
        <p:txBody>
          <a:bodyPr/>
          <a:lstStyle/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800" b="1" dirty="0" err="1" smtClean="0">
                <a:solidFill>
                  <a:srgbClr val="000080"/>
                </a:solidFill>
              </a:rPr>
              <a:t>Volba</a:t>
            </a:r>
            <a:r>
              <a:rPr lang="en-GB" sz="2800" b="1" dirty="0" smtClean="0">
                <a:solidFill>
                  <a:srgbClr val="000080"/>
                </a:solidFill>
              </a:rPr>
              <a:t> </a:t>
            </a:r>
            <a:r>
              <a:rPr lang="en-GB" sz="2800" b="1" dirty="0" err="1" smtClean="0">
                <a:solidFill>
                  <a:srgbClr val="000080"/>
                </a:solidFill>
              </a:rPr>
              <a:t>zdravotní</a:t>
            </a:r>
            <a:r>
              <a:rPr lang="en-GB" sz="2800" b="1" dirty="0" smtClean="0">
                <a:solidFill>
                  <a:srgbClr val="000080"/>
                </a:solidFill>
              </a:rPr>
              <a:t> </a:t>
            </a:r>
            <a:r>
              <a:rPr lang="en-GB" sz="2800" b="1" dirty="0" err="1" smtClean="0">
                <a:solidFill>
                  <a:srgbClr val="000080"/>
                </a:solidFill>
              </a:rPr>
              <a:t>pojišťovny</a:t>
            </a:r>
            <a:endParaRPr lang="en-GB" sz="2800" b="1" dirty="0" smtClean="0">
              <a:solidFill>
                <a:srgbClr val="000080"/>
              </a:solidFill>
            </a:endParaRPr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/>
              <a:t>výběr</a:t>
            </a:r>
            <a:r>
              <a:rPr lang="en-GB" sz="2400" dirty="0" smtClean="0"/>
              <a:t> z</a:t>
            </a:r>
            <a:r>
              <a:rPr lang="cs-CZ" sz="2400" dirty="0" smtClean="0"/>
              <a:t>e</a:t>
            </a:r>
            <a:r>
              <a:rPr lang="en-GB" sz="2400" dirty="0" smtClean="0"/>
              <a:t> </a:t>
            </a:r>
            <a:r>
              <a:rPr lang="cs-CZ" sz="2400" dirty="0" smtClean="0"/>
              <a:t>7</a:t>
            </a:r>
            <a:r>
              <a:rPr lang="cs-CZ" sz="2400" dirty="0" smtClean="0">
                <a:cs typeface="Times New Roman" pitchFamily="18" charset="0"/>
              </a:rPr>
              <a:t> </a:t>
            </a:r>
            <a:r>
              <a:rPr lang="en-GB" sz="2400" dirty="0" err="1" smtClean="0"/>
              <a:t>zdravotních</a:t>
            </a:r>
            <a:r>
              <a:rPr lang="en-GB" sz="2400" dirty="0" smtClean="0"/>
              <a:t> </a:t>
            </a:r>
            <a:r>
              <a:rPr lang="en-GB" sz="2400" dirty="0" err="1" smtClean="0"/>
              <a:t>pojišťoven</a:t>
            </a:r>
            <a:r>
              <a:rPr lang="en-GB" sz="2400" dirty="0" smtClean="0"/>
              <a:t> </a:t>
            </a:r>
            <a:endParaRPr lang="cs-CZ" sz="2400" dirty="0" smtClean="0"/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/>
              <a:t>novorozenec</a:t>
            </a:r>
            <a:r>
              <a:rPr lang="en-GB" sz="2400" dirty="0" smtClean="0"/>
              <a:t> se </a:t>
            </a:r>
            <a:r>
              <a:rPr lang="en-GB" sz="2400" dirty="0" err="1" smtClean="0"/>
              <a:t>stává</a:t>
            </a:r>
            <a:r>
              <a:rPr lang="en-GB" sz="2400" dirty="0" smtClean="0"/>
              <a:t> </a:t>
            </a:r>
            <a:r>
              <a:rPr lang="en-GB" sz="2400" dirty="0" err="1" smtClean="0"/>
              <a:t>automaticky</a:t>
            </a:r>
            <a:r>
              <a:rPr lang="en-GB" sz="2400" dirty="0" smtClean="0"/>
              <a:t> </a:t>
            </a:r>
            <a:r>
              <a:rPr lang="en-GB" sz="2400" dirty="0" err="1" smtClean="0"/>
              <a:t>pojištěncem</a:t>
            </a:r>
            <a:r>
              <a:rPr lang="en-GB" sz="2400" dirty="0" smtClean="0"/>
              <a:t> </a:t>
            </a:r>
            <a:r>
              <a:rPr lang="en-GB" sz="2400" dirty="0" err="1" smtClean="0"/>
              <a:t>té</a:t>
            </a:r>
            <a:r>
              <a:rPr lang="en-GB" sz="2400" dirty="0" smtClean="0"/>
              <a:t> </a:t>
            </a:r>
            <a:r>
              <a:rPr lang="en-GB" sz="2400" dirty="0" err="1" smtClean="0"/>
              <a:t>zdravotní</a:t>
            </a:r>
            <a:r>
              <a:rPr lang="en-GB" sz="2400" dirty="0" smtClean="0"/>
              <a:t> </a:t>
            </a:r>
            <a:r>
              <a:rPr lang="en-GB" sz="2400" dirty="0" err="1" smtClean="0"/>
              <a:t>pojišťovny</a:t>
            </a:r>
            <a:r>
              <a:rPr lang="en-GB" sz="2400" dirty="0" smtClean="0"/>
              <a:t>, u </a:t>
            </a:r>
            <a:r>
              <a:rPr lang="en-GB" sz="2400" dirty="0" err="1" smtClean="0"/>
              <a:t>níž</a:t>
            </a:r>
            <a:r>
              <a:rPr lang="en-GB" sz="2400" dirty="0" smtClean="0"/>
              <a:t> je </a:t>
            </a:r>
            <a:r>
              <a:rPr lang="en-GB" sz="2400" dirty="0" err="1" smtClean="0"/>
              <a:t>pojištěna</a:t>
            </a:r>
            <a:r>
              <a:rPr lang="en-GB" sz="2400" dirty="0" smtClean="0"/>
              <a:t> </a:t>
            </a:r>
            <a:r>
              <a:rPr lang="en-GB" sz="2400" dirty="0" err="1" smtClean="0"/>
              <a:t>jeho</a:t>
            </a:r>
            <a:r>
              <a:rPr lang="en-GB" sz="2400" dirty="0" smtClean="0"/>
              <a:t> </a:t>
            </a:r>
            <a:r>
              <a:rPr lang="en-GB" sz="2400" dirty="0" err="1" smtClean="0"/>
              <a:t>matka</a:t>
            </a:r>
            <a:endParaRPr lang="en-GB" sz="2400" dirty="0" smtClean="0"/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endParaRPr lang="cs-CZ" sz="2800" b="1" dirty="0" smtClean="0">
              <a:solidFill>
                <a:srgbClr val="000080"/>
              </a:solidFill>
            </a:endParaRPr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800" b="1" dirty="0" err="1" smtClean="0">
                <a:solidFill>
                  <a:srgbClr val="000080"/>
                </a:solidFill>
              </a:rPr>
              <a:t>Změna</a:t>
            </a:r>
            <a:r>
              <a:rPr lang="en-GB" sz="2800" b="1" dirty="0" smtClean="0">
                <a:solidFill>
                  <a:srgbClr val="000080"/>
                </a:solidFill>
              </a:rPr>
              <a:t> </a:t>
            </a:r>
            <a:r>
              <a:rPr lang="en-GB" sz="2800" b="1" dirty="0" err="1" smtClean="0">
                <a:solidFill>
                  <a:srgbClr val="000080"/>
                </a:solidFill>
              </a:rPr>
              <a:t>zdravotní</a:t>
            </a:r>
            <a:r>
              <a:rPr lang="en-GB" sz="2800" b="1" dirty="0" smtClean="0">
                <a:solidFill>
                  <a:srgbClr val="000080"/>
                </a:solidFill>
              </a:rPr>
              <a:t> </a:t>
            </a:r>
            <a:r>
              <a:rPr lang="en-GB" sz="2800" b="1" dirty="0" err="1" smtClean="0">
                <a:solidFill>
                  <a:srgbClr val="000080"/>
                </a:solidFill>
              </a:rPr>
              <a:t>pojišťovny</a:t>
            </a:r>
            <a:endParaRPr lang="en-GB" sz="2800" b="1" dirty="0" smtClean="0">
              <a:solidFill>
                <a:srgbClr val="000080"/>
              </a:solidFill>
            </a:endParaRPr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/>
              <a:t>ze</a:t>
            </a:r>
            <a:r>
              <a:rPr lang="en-GB" sz="2400" dirty="0" smtClean="0"/>
              <a:t> </a:t>
            </a:r>
            <a:r>
              <a:rPr lang="en-GB" sz="2400" dirty="0" err="1" smtClean="0"/>
              <a:t>zákona</a:t>
            </a:r>
            <a:r>
              <a:rPr lang="en-GB" sz="2400" dirty="0" smtClean="0"/>
              <a:t> </a:t>
            </a:r>
            <a:r>
              <a:rPr lang="cs-CZ" sz="2400" dirty="0" smtClean="0"/>
              <a:t>lze </a:t>
            </a:r>
            <a:r>
              <a:rPr lang="en-GB" sz="2400" dirty="0" smtClean="0"/>
              <a:t>1x </a:t>
            </a:r>
            <a:r>
              <a:rPr lang="en-GB" sz="2400" dirty="0" err="1" smtClean="0"/>
              <a:t>za</a:t>
            </a:r>
            <a:r>
              <a:rPr lang="en-GB" sz="2400" dirty="0" smtClean="0"/>
              <a:t> 12 </a:t>
            </a:r>
            <a:r>
              <a:rPr lang="en-GB" sz="2400" dirty="0" err="1" smtClean="0"/>
              <a:t>měsíců</a:t>
            </a:r>
            <a:r>
              <a:rPr lang="cs-CZ" sz="2400" dirty="0" smtClean="0"/>
              <a:t>, a to vždy </a:t>
            </a:r>
            <a:r>
              <a:rPr lang="en-GB" sz="2400" dirty="0" smtClean="0"/>
              <a:t>k 1. </a:t>
            </a:r>
            <a:r>
              <a:rPr lang="cs-CZ" sz="2400" dirty="0" smtClean="0"/>
              <a:t>lednu následujícího kalendářního roku (změna se musí avizovat 6 měsíců min. dopředu).</a:t>
            </a:r>
            <a:endParaRPr lang="en-GB" sz="2400" dirty="0" smtClean="0"/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endParaRPr lang="cs-CZ" sz="2800" b="1" dirty="0" smtClean="0">
              <a:solidFill>
                <a:srgbClr val="000080"/>
              </a:solidFill>
            </a:endParaRPr>
          </a:p>
          <a:p>
            <a:pPr marL="0" indent="-206375" eaLnBrk="1">
              <a:lnSpc>
                <a:spcPct val="87000"/>
              </a:lnSpc>
              <a:buSzPct val="45000"/>
              <a:buFont typeface="Arial" charset="0"/>
              <a:buNone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cs-CZ" sz="2800" b="1" dirty="0" smtClean="0">
                <a:solidFill>
                  <a:srgbClr val="000080"/>
                </a:solidFill>
              </a:rPr>
              <a:t>K</a:t>
            </a:r>
            <a:r>
              <a:rPr lang="en-GB" sz="2800" b="1" dirty="0" err="1" smtClean="0">
                <a:solidFill>
                  <a:srgbClr val="000080"/>
                </a:solidFill>
              </a:rPr>
              <a:t>ritéri</a:t>
            </a:r>
            <a:r>
              <a:rPr lang="cs-CZ" sz="2800" b="1" dirty="0" smtClean="0">
                <a:solidFill>
                  <a:srgbClr val="000080"/>
                </a:solidFill>
              </a:rPr>
              <a:t>a</a:t>
            </a:r>
            <a:endParaRPr lang="en-GB" sz="2800" b="1" dirty="0" smtClean="0">
              <a:solidFill>
                <a:srgbClr val="000080"/>
              </a:solidFill>
            </a:endParaRPr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/>
              <a:t>dostupnost</a:t>
            </a:r>
            <a:r>
              <a:rPr lang="en-GB" sz="2400" dirty="0" smtClean="0"/>
              <a:t> </a:t>
            </a:r>
            <a:r>
              <a:rPr lang="en-GB" sz="2400" dirty="0" err="1" smtClean="0"/>
              <a:t>smluvní</a:t>
            </a:r>
            <a:r>
              <a:rPr lang="en-GB" sz="2400" dirty="0" smtClean="0"/>
              <a:t> </a:t>
            </a:r>
            <a:r>
              <a:rPr lang="en-GB" sz="2400" dirty="0" err="1" smtClean="0"/>
              <a:t>lékařské</a:t>
            </a:r>
            <a:r>
              <a:rPr lang="en-GB" sz="2400" dirty="0" smtClean="0"/>
              <a:t> </a:t>
            </a:r>
            <a:r>
              <a:rPr lang="en-GB" sz="2400" dirty="0" err="1" smtClean="0"/>
              <a:t>péče</a:t>
            </a:r>
            <a:r>
              <a:rPr lang="en-GB" sz="2400" dirty="0" smtClean="0"/>
              <a:t> </a:t>
            </a:r>
            <a:r>
              <a:rPr lang="en-GB" sz="2400" dirty="0" err="1" smtClean="0"/>
              <a:t>pojišťovny</a:t>
            </a:r>
            <a:r>
              <a:rPr lang="en-GB" sz="2400" dirty="0" smtClean="0"/>
              <a:t> </a:t>
            </a:r>
            <a:endParaRPr lang="cs-CZ" sz="2400" dirty="0" smtClean="0"/>
          </a:p>
          <a:p>
            <a:pPr marL="534988" lvl="1" indent="-342900" eaLnBrk="1">
              <a:lnSpc>
                <a:spcPct val="87000"/>
              </a:lnSpc>
              <a:buSzPct val="45000"/>
              <a:tabLst>
                <a:tab pos="192088" algn="l"/>
                <a:tab pos="639763" algn="l"/>
                <a:tab pos="1089025" algn="l"/>
                <a:tab pos="1538288" algn="l"/>
                <a:tab pos="1987550" algn="l"/>
                <a:tab pos="2436813" algn="l"/>
                <a:tab pos="2886075" algn="l"/>
                <a:tab pos="3335338" algn="l"/>
                <a:tab pos="3784600" algn="l"/>
                <a:tab pos="4233863" algn="l"/>
                <a:tab pos="4683125" algn="l"/>
                <a:tab pos="5132388" algn="l"/>
                <a:tab pos="5581650" algn="l"/>
                <a:tab pos="6030913" algn="l"/>
                <a:tab pos="6480175" algn="l"/>
                <a:tab pos="6929438" algn="l"/>
                <a:tab pos="7378700" algn="l"/>
                <a:tab pos="7827963" algn="l"/>
                <a:tab pos="8277225" algn="l"/>
                <a:tab pos="8726488" algn="l"/>
                <a:tab pos="9175750" algn="l"/>
              </a:tabLst>
            </a:pPr>
            <a:r>
              <a:rPr lang="en-GB" sz="2400" dirty="0" err="1" smtClean="0"/>
              <a:t>praktická</a:t>
            </a:r>
            <a:r>
              <a:rPr lang="en-GB" sz="2400" dirty="0" smtClean="0"/>
              <a:t> </a:t>
            </a:r>
            <a:r>
              <a:rPr lang="en-GB" sz="2400" dirty="0" err="1" smtClean="0"/>
              <a:t>využitelnost</a:t>
            </a:r>
            <a:r>
              <a:rPr lang="en-GB" sz="2400" dirty="0" smtClean="0"/>
              <a:t> </a:t>
            </a:r>
            <a:r>
              <a:rPr lang="en-GB" sz="2400" dirty="0" err="1" smtClean="0"/>
              <a:t>nabízených</a:t>
            </a:r>
            <a:r>
              <a:rPr lang="en-GB" sz="2400" dirty="0" smtClean="0"/>
              <a:t> </a:t>
            </a:r>
            <a:r>
              <a:rPr lang="en-GB" sz="2400" dirty="0" err="1" smtClean="0"/>
              <a:t>výhod</a:t>
            </a:r>
            <a:r>
              <a:rPr lang="en-GB" sz="2400" dirty="0" smtClean="0"/>
              <a:t> </a:t>
            </a:r>
            <a:r>
              <a:rPr lang="cs-CZ" sz="2400" dirty="0" smtClean="0"/>
              <a:t>z fondu prevence</a:t>
            </a:r>
            <a:endParaRPr lang="cs-CZ" sz="2400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46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16632"/>
            <a:ext cx="8522076" cy="6552728"/>
          </a:xfrm>
          <a:prstGeom prst="rect">
            <a:avLst/>
          </a:prstGeom>
        </p:spPr>
      </p:pic>
      <p:cxnSp>
        <p:nvCxnSpPr>
          <p:cNvPr id="5" name="Přímá spojnice 4"/>
          <p:cNvCxnSpPr/>
          <p:nvPr/>
        </p:nvCxnSpPr>
        <p:spPr>
          <a:xfrm>
            <a:off x="323528" y="2777172"/>
            <a:ext cx="828092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348660" y="3931108"/>
            <a:ext cx="8111772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23528" y="4509120"/>
            <a:ext cx="828092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23528" y="5085184"/>
            <a:ext cx="8280920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bdélník 27"/>
          <p:cNvSpPr/>
          <p:nvPr/>
        </p:nvSpPr>
        <p:spPr>
          <a:xfrm>
            <a:off x="7884368" y="4221088"/>
            <a:ext cx="720080" cy="288032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7882682" y="2489140"/>
            <a:ext cx="720080" cy="288032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7882682" y="4794952"/>
            <a:ext cx="720080" cy="288032"/>
          </a:xfrm>
          <a:prstGeom prst="rect">
            <a:avLst/>
          </a:prstGeom>
          <a:solidFill>
            <a:srgbClr val="00B050">
              <a:alpha val="40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7882682" y="3643076"/>
            <a:ext cx="720080" cy="288032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785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76672"/>
            <a:ext cx="8229600" cy="7064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333399"/>
                </a:solidFill>
              </a:rPr>
              <a:t>Zdravotní pojišťovny a počet jejich pojištěnců v lednu 2015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772816"/>
            <a:ext cx="8568952" cy="4680520"/>
          </a:xfrm>
        </p:spPr>
        <p:txBody>
          <a:bodyPr/>
          <a:lstStyle/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00B0F0"/>
                </a:solidFill>
                <a:cs typeface="Arial" charset="0"/>
              </a:rPr>
              <a:t>Česká průmyslová zdravotní pojišťovna: 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	</a:t>
            </a:r>
            <a:r>
              <a:rPr lang="cs-CZ" sz="2000" b="1" dirty="0" smtClean="0">
                <a:solidFill>
                  <a:srgbClr val="333399"/>
                </a:solidFill>
                <a:cs typeface="Arial" charset="0"/>
              </a:rPr>
              <a:t>1,21 mil.    (11,6%)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Oborová </a:t>
            </a:r>
            <a:r>
              <a:rPr lang="cs-CZ" sz="2000" dirty="0" err="1" smtClean="0">
                <a:solidFill>
                  <a:srgbClr val="333399"/>
                </a:solidFill>
                <a:cs typeface="Arial" charset="0"/>
              </a:rPr>
              <a:t>zdr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. pojišťovna zaměstnanců </a:t>
            </a:r>
          </a:p>
          <a:p>
            <a:pPr marL="0" lvl="1" indent="0" eaLnBrk="1" hangingPunct="1">
              <a:spcBef>
                <a:spcPts val="1800"/>
              </a:spcBef>
              <a:buNone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     bank, pojišťoven a stavebnictví: 	</a:t>
            </a:r>
            <a:r>
              <a:rPr lang="cs-CZ" sz="2000" dirty="0">
                <a:solidFill>
                  <a:srgbClr val="333399"/>
                </a:solidFill>
                <a:cs typeface="Arial" charset="0"/>
              </a:rPr>
              <a:t>	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735 tis.	      (7,1%)	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00B0F0"/>
                </a:solidFill>
                <a:cs typeface="Arial" charset="0"/>
              </a:rPr>
              <a:t>Revírní bratrská pokladna: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 			430 tis.	      (4,1%)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Vojenská zdravotní pojišťovna:		708 tis.      (6,8%)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Všeobecná zdravotní pojišťovna:		</a:t>
            </a:r>
            <a:r>
              <a:rPr lang="cs-CZ" sz="2000" b="1" dirty="0">
                <a:solidFill>
                  <a:srgbClr val="333399"/>
                </a:solidFill>
                <a:cs typeface="Arial" charset="0"/>
              </a:rPr>
              <a:t>5</a:t>
            </a:r>
            <a:r>
              <a:rPr lang="cs-CZ" sz="2000" b="1" dirty="0" smtClean="0">
                <a:solidFill>
                  <a:srgbClr val="333399"/>
                </a:solidFill>
                <a:cs typeface="Arial" charset="0"/>
              </a:rPr>
              <a:t>,93 mil.    (57,0%)	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          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Zaměstnanecká pojišťovna Škoda:		139 tis.       (1,3%)</a:t>
            </a:r>
          </a:p>
          <a:p>
            <a:pPr marL="342900" lvl="1" indent="-342900" eaLnBrk="1" hangingPunct="1">
              <a:spcBef>
                <a:spcPts val="1800"/>
              </a:spcBef>
              <a:buFont typeface="Arial" charset="0"/>
              <a:buChar char="•"/>
            </a:pPr>
            <a:r>
              <a:rPr lang="cs-CZ" sz="2000" dirty="0" err="1" smtClean="0">
                <a:solidFill>
                  <a:srgbClr val="333399"/>
                </a:solidFill>
                <a:cs typeface="Arial" charset="0"/>
              </a:rPr>
              <a:t>Zdr</a:t>
            </a:r>
            <a:r>
              <a:rPr lang="cs-CZ" sz="2000" dirty="0" smtClean="0">
                <a:solidFill>
                  <a:srgbClr val="333399"/>
                </a:solidFill>
                <a:cs typeface="Arial" charset="0"/>
              </a:rPr>
              <a:t>. pojišťovna Ministerstva vnitra:             	</a:t>
            </a:r>
            <a:r>
              <a:rPr lang="cs-CZ" sz="2000" b="1" dirty="0" smtClean="0">
                <a:solidFill>
                  <a:srgbClr val="333399"/>
                </a:solidFill>
                <a:cs typeface="Arial" charset="0"/>
              </a:rPr>
              <a:t>1,26 mil. </a:t>
            </a:r>
            <a:r>
              <a:rPr lang="cs-CZ" sz="2000" b="1" dirty="0">
                <a:solidFill>
                  <a:srgbClr val="333399"/>
                </a:solidFill>
                <a:cs typeface="Arial" charset="0"/>
              </a:rPr>
              <a:t> </a:t>
            </a:r>
            <a:r>
              <a:rPr lang="cs-CZ" sz="2000" b="1" dirty="0" smtClean="0">
                <a:solidFill>
                  <a:srgbClr val="333399"/>
                </a:solidFill>
                <a:cs typeface="Arial" charset="0"/>
              </a:rPr>
              <a:t>  (12,1%)</a:t>
            </a:r>
          </a:p>
        </p:txBody>
      </p:sp>
    </p:spTree>
    <p:extLst>
      <p:ext uri="{BB962C8B-B14F-4D97-AF65-F5344CB8AC3E}">
        <p14:creationId xmlns:p14="http://schemas.microsoft.com/office/powerpoint/2010/main" val="5076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1B06BA"/>
                </a:solidFill>
              </a:rPr>
              <a:t> </a:t>
            </a:r>
            <a:r>
              <a:rPr lang="cs-CZ" sz="4000" b="1" dirty="0" smtClean="0">
                <a:solidFill>
                  <a:srgbClr val="1B06BA"/>
                </a:solidFill>
              </a:rPr>
              <a:t>SOUKROMOPRÁVNÍ POJIŠTĚNÍ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98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1B06BA"/>
                </a:solidFill>
              </a:rPr>
              <a:t>Co lze pojistit?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341438"/>
            <a:ext cx="8229600" cy="5040312"/>
          </a:xfrm>
        </p:spPr>
        <p:txBody>
          <a:bodyPr/>
          <a:lstStyle/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b="1" dirty="0" err="1" smtClean="0"/>
              <a:t>Typy</a:t>
            </a:r>
            <a:r>
              <a:rPr lang="en-GB" b="1" dirty="0" smtClean="0"/>
              <a:t> </a:t>
            </a:r>
            <a:r>
              <a:rPr lang="en-GB" b="1" dirty="0" err="1" smtClean="0"/>
              <a:t>soukromého</a:t>
            </a:r>
            <a:r>
              <a:rPr lang="en-GB" b="1" dirty="0" smtClean="0"/>
              <a:t> </a:t>
            </a:r>
            <a:r>
              <a:rPr lang="en-GB" b="1" dirty="0" err="1" smtClean="0"/>
              <a:t>zdravotního</a:t>
            </a:r>
            <a:r>
              <a:rPr lang="en-GB" b="1" dirty="0" smtClean="0"/>
              <a:t> </a:t>
            </a:r>
            <a:r>
              <a:rPr lang="en-GB" b="1" dirty="0" err="1" smtClean="0"/>
              <a:t>pojištění</a:t>
            </a:r>
            <a:r>
              <a:rPr lang="en-GB" b="1" dirty="0" smtClean="0"/>
              <a:t>:</a:t>
            </a:r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b="1" i="1" dirty="0" smtClean="0"/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/>
              <a:t>-    </a:t>
            </a: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denní</a:t>
            </a:r>
            <a:r>
              <a:rPr lang="en-GB" sz="2400" dirty="0" smtClean="0"/>
              <a:t> </a:t>
            </a:r>
            <a:r>
              <a:rPr lang="en-GB" sz="2400" dirty="0" err="1" smtClean="0"/>
              <a:t>dávky</a:t>
            </a:r>
            <a:r>
              <a:rPr lang="en-GB" sz="2400" dirty="0" smtClean="0"/>
              <a:t> </a:t>
            </a:r>
            <a:r>
              <a:rPr lang="en-GB" sz="2400" dirty="0" err="1" smtClean="0"/>
              <a:t>při</a:t>
            </a:r>
            <a:r>
              <a:rPr lang="en-GB" sz="2400" dirty="0" smtClean="0"/>
              <a:t> </a:t>
            </a:r>
            <a:r>
              <a:rPr lang="en-GB" sz="2400" dirty="0" err="1" smtClean="0"/>
              <a:t>pracovní</a:t>
            </a:r>
            <a:r>
              <a:rPr lang="en-GB" sz="2400" dirty="0" smtClean="0"/>
              <a:t> </a:t>
            </a:r>
            <a:r>
              <a:rPr lang="en-GB" sz="2400" dirty="0" err="1" smtClean="0"/>
              <a:t>neschopnosti</a:t>
            </a:r>
            <a:endParaRPr lang="en-GB" sz="2400" dirty="0" smtClean="0"/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pobytu</a:t>
            </a:r>
            <a:r>
              <a:rPr lang="en-GB" sz="2400" dirty="0" smtClean="0"/>
              <a:t> v </a:t>
            </a:r>
            <a:r>
              <a:rPr lang="en-GB" sz="2400" dirty="0" err="1" smtClean="0"/>
              <a:t>nemocnici</a:t>
            </a:r>
            <a:endParaRPr lang="cs-CZ" sz="2400" dirty="0" smtClean="0"/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/>
              <a:t>Ušlý příjem</a:t>
            </a:r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/>
              <a:t>Nadstandard</a:t>
            </a:r>
            <a:endParaRPr lang="en-GB" sz="2000" dirty="0" smtClean="0"/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stomatologické</a:t>
            </a:r>
            <a:r>
              <a:rPr lang="en-GB" sz="2400" dirty="0" smtClean="0"/>
              <a:t> </a:t>
            </a:r>
            <a:r>
              <a:rPr lang="en-GB" sz="2400" dirty="0" err="1" smtClean="0"/>
              <a:t>péče</a:t>
            </a:r>
            <a:endParaRPr lang="cs-CZ" sz="2400" dirty="0" smtClean="0"/>
          </a:p>
          <a:p>
            <a:pPr marL="904875" lvl="1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vážných</a:t>
            </a:r>
            <a:r>
              <a:rPr lang="en-GB" sz="2400" dirty="0" smtClean="0"/>
              <a:t> </a:t>
            </a:r>
            <a:r>
              <a:rPr lang="en-GB" sz="2400" dirty="0" err="1" smtClean="0"/>
              <a:t>onemocněn</a:t>
            </a:r>
            <a:r>
              <a:rPr lang="cs-CZ" sz="2400" dirty="0" smtClean="0"/>
              <a:t>í a </a:t>
            </a:r>
            <a:r>
              <a:rPr lang="en-GB" sz="2400" dirty="0" smtClean="0"/>
              <a:t>invalidity</a:t>
            </a:r>
            <a:endParaRPr lang="cs-CZ" sz="2400" dirty="0"/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err="1" smtClean="0"/>
              <a:t>Dlohodobá</a:t>
            </a:r>
            <a:r>
              <a:rPr lang="cs-CZ" sz="2000" dirty="0" smtClean="0"/>
              <a:t> pracovní neschopnost</a:t>
            </a:r>
          </a:p>
          <a:p>
            <a:pPr marL="1304925" lvl="2" indent="-342900" eaLnBrk="1">
              <a:lnSpc>
                <a:spcPct val="87000"/>
              </a:lnSpc>
              <a:buFontTx/>
              <a:buChar char="-"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000" dirty="0" smtClean="0"/>
              <a:t>Výdaje spojené s léčením, výdaje na nadstandardní péči, na jednorázové splacení závazků např. úvěr, leasing nebo na úpravu prostředí (bezbariérový byt).</a:t>
            </a:r>
            <a:endParaRPr lang="cs-CZ" dirty="0"/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/>
              <a:t>- </a:t>
            </a:r>
            <a:r>
              <a:rPr lang="en-GB" sz="2400" dirty="0" err="1" smtClean="0"/>
              <a:t>Pojištění</a:t>
            </a:r>
            <a:r>
              <a:rPr lang="en-GB" sz="2400" dirty="0" smtClean="0"/>
              <a:t> </a:t>
            </a:r>
            <a:r>
              <a:rPr lang="en-GB" sz="2400" dirty="0" err="1" smtClean="0"/>
              <a:t>dlouhodobé</a:t>
            </a:r>
            <a:r>
              <a:rPr lang="en-GB" sz="2400" dirty="0" smtClean="0"/>
              <a:t> </a:t>
            </a:r>
            <a:r>
              <a:rPr lang="en-GB" sz="2400" dirty="0" err="1" smtClean="0"/>
              <a:t>péče</a:t>
            </a:r>
            <a:r>
              <a:rPr lang="cs-CZ" sz="2400" dirty="0" smtClean="0"/>
              <a:t> (potřeba pečovatele)</a:t>
            </a:r>
          </a:p>
          <a:p>
            <a:pPr marL="561975" lvl="1" indent="0" eaLnBrk="1">
              <a:lnSpc>
                <a:spcPct val="87000"/>
              </a:lnSpc>
              <a:buFont typeface="Arial" charset="0"/>
              <a:buNone/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cs-CZ" sz="2400" dirty="0" smtClean="0"/>
              <a:t>- Léčebné výlohy při cestách do zahraničí</a:t>
            </a: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3656064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3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1B06BA"/>
                </a:solidFill>
              </a:rPr>
              <a:t>Charakteristiky soukromého zdravotního pojištění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043608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Nedochází</a:t>
            </a:r>
            <a:r>
              <a:rPr lang="en-GB" sz="2400" dirty="0" smtClean="0"/>
              <a:t> </a:t>
            </a:r>
            <a:r>
              <a:rPr lang="en-GB" sz="2400" dirty="0" err="1" smtClean="0"/>
              <a:t>ke</a:t>
            </a:r>
            <a:r>
              <a:rPr lang="en-GB" sz="2400" dirty="0" smtClean="0"/>
              <a:t> </a:t>
            </a:r>
            <a:r>
              <a:rPr lang="en-GB" sz="2400" dirty="0" err="1" smtClean="0"/>
              <a:t>spoření</a:t>
            </a:r>
            <a:r>
              <a:rPr lang="en-GB" sz="2400" dirty="0" smtClean="0"/>
              <a:t>, </a:t>
            </a:r>
            <a:r>
              <a:rPr lang="en-GB" sz="2400" dirty="0" err="1" smtClean="0"/>
              <a:t>celou</a:t>
            </a:r>
            <a:r>
              <a:rPr lang="en-GB" sz="2400" dirty="0" smtClean="0"/>
              <a:t> </a:t>
            </a:r>
            <a:r>
              <a:rPr lang="en-GB" sz="2400" dirty="0" err="1" smtClean="0"/>
              <a:t>vloženou</a:t>
            </a:r>
            <a:r>
              <a:rPr lang="en-GB" sz="2400" dirty="0" smtClean="0"/>
              <a:t> </a:t>
            </a:r>
            <a:r>
              <a:rPr lang="en-GB" sz="2400" dirty="0" err="1" smtClean="0"/>
              <a:t>částku</a:t>
            </a:r>
            <a:r>
              <a:rPr lang="en-GB" sz="2400" dirty="0" smtClean="0"/>
              <a:t> </a:t>
            </a:r>
            <a:r>
              <a:rPr lang="en-GB" sz="2400" dirty="0" err="1" smtClean="0"/>
              <a:t>pojišťovna</a:t>
            </a:r>
            <a:r>
              <a:rPr lang="en-GB" sz="2400" dirty="0" smtClean="0"/>
              <a:t> </a:t>
            </a:r>
            <a:r>
              <a:rPr lang="en-GB" sz="2400" dirty="0" err="1" smtClean="0"/>
              <a:t>používá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b="1" dirty="0" err="1" smtClean="0"/>
              <a:t>pokrytí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rizik</a:t>
            </a:r>
            <a:r>
              <a:rPr lang="en-GB" sz="2400" dirty="0" smtClean="0"/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/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Výše</a:t>
            </a:r>
            <a:r>
              <a:rPr lang="en-GB" sz="2400" dirty="0" smtClean="0"/>
              <a:t> </a:t>
            </a:r>
            <a:r>
              <a:rPr lang="en-GB" sz="2400" dirty="0" err="1" smtClean="0"/>
              <a:t>plnění</a:t>
            </a:r>
            <a:r>
              <a:rPr lang="en-GB" sz="2400" dirty="0" smtClean="0"/>
              <a:t> se </a:t>
            </a:r>
            <a:r>
              <a:rPr lang="en-GB" sz="2400" dirty="0" err="1" smtClean="0"/>
              <a:t>zpravidla</a:t>
            </a:r>
            <a:r>
              <a:rPr lang="en-GB" sz="2400" dirty="0" smtClean="0"/>
              <a:t> </a:t>
            </a:r>
            <a:r>
              <a:rPr lang="en-GB" sz="2400" dirty="0" err="1" smtClean="0"/>
              <a:t>stanovuje</a:t>
            </a:r>
            <a:r>
              <a:rPr lang="en-GB" sz="2400" dirty="0" smtClean="0"/>
              <a:t> v </a:t>
            </a:r>
            <a:r>
              <a:rPr lang="en-GB" sz="2400" dirty="0" err="1" smtClean="0"/>
              <a:t>závislosti</a:t>
            </a:r>
            <a:r>
              <a:rPr lang="en-GB" sz="2400" dirty="0" smtClean="0"/>
              <a:t> </a:t>
            </a:r>
            <a:r>
              <a:rPr lang="en-GB" sz="2400" b="1" dirty="0" err="1" smtClean="0"/>
              <a:t>na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počtu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dní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pracovní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neschopnosti</a:t>
            </a:r>
            <a:r>
              <a:rPr lang="en-GB" sz="2400" dirty="0" smtClean="0"/>
              <a:t>, </a:t>
            </a:r>
            <a:r>
              <a:rPr lang="en-GB" sz="2400" dirty="0" err="1" smtClean="0"/>
              <a:t>nikoli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základě</a:t>
            </a:r>
            <a:r>
              <a:rPr lang="en-GB" sz="2400" dirty="0" smtClean="0"/>
              <a:t> </a:t>
            </a:r>
            <a:r>
              <a:rPr lang="en-GB" sz="2400" dirty="0" err="1" smtClean="0"/>
              <a:t>bodového</a:t>
            </a:r>
            <a:r>
              <a:rPr lang="en-GB" sz="2400" dirty="0" smtClean="0"/>
              <a:t> </a:t>
            </a:r>
            <a:r>
              <a:rPr lang="en-GB" sz="2400" dirty="0" err="1" smtClean="0"/>
              <a:t>ohodnocení</a:t>
            </a:r>
            <a:r>
              <a:rPr lang="en-GB" sz="2400" dirty="0" smtClean="0"/>
              <a:t> </a:t>
            </a:r>
            <a:r>
              <a:rPr lang="en-GB" sz="2400" dirty="0" err="1" smtClean="0"/>
              <a:t>jako</a:t>
            </a:r>
            <a:r>
              <a:rPr lang="en-GB" sz="2400" dirty="0" smtClean="0"/>
              <a:t> u </a:t>
            </a:r>
            <a:r>
              <a:rPr lang="en-GB" sz="2400" dirty="0" err="1" smtClean="0"/>
              <a:t>úrazového</a:t>
            </a:r>
            <a:r>
              <a:rPr lang="en-GB" sz="2400" dirty="0" smtClean="0"/>
              <a:t> </a:t>
            </a:r>
            <a:r>
              <a:rPr lang="en-GB" sz="2400" dirty="0" err="1" smtClean="0"/>
              <a:t>pojištění</a:t>
            </a:r>
            <a:r>
              <a:rPr lang="en-GB" sz="2400" dirty="0" smtClean="0"/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>
              <a:cs typeface="Times New Roman" pitchFamily="18" charset="0"/>
            </a:endParaRP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dirty="0" err="1" smtClean="0"/>
              <a:t>Pojišťovna</a:t>
            </a:r>
            <a:r>
              <a:rPr lang="en-GB" sz="2400" dirty="0" smtClean="0"/>
              <a:t> </a:t>
            </a:r>
            <a:r>
              <a:rPr lang="en-GB" sz="2400" dirty="0" err="1" smtClean="0"/>
              <a:t>zpravidla</a:t>
            </a:r>
            <a:r>
              <a:rPr lang="en-GB" sz="2400" dirty="0" smtClean="0"/>
              <a:t> </a:t>
            </a:r>
            <a:r>
              <a:rPr lang="en-GB" sz="2400" dirty="0" err="1" smtClean="0"/>
              <a:t>plní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žádost</a:t>
            </a:r>
            <a:r>
              <a:rPr lang="en-GB" sz="2400" dirty="0" smtClean="0"/>
              <a:t> o </a:t>
            </a:r>
            <a:r>
              <a:rPr lang="en-GB" sz="2400" dirty="0" err="1" smtClean="0"/>
              <a:t>plnění</a:t>
            </a:r>
            <a:r>
              <a:rPr lang="en-GB" sz="2400" dirty="0" smtClean="0"/>
              <a:t> </a:t>
            </a:r>
            <a:r>
              <a:rPr lang="en-GB" sz="2400" dirty="0" err="1" smtClean="0"/>
              <a:t>až</a:t>
            </a:r>
            <a:r>
              <a:rPr lang="en-GB" sz="2400" dirty="0" smtClean="0"/>
              <a:t> </a:t>
            </a:r>
            <a:r>
              <a:rPr lang="en-GB" sz="2400" dirty="0" err="1" smtClean="0"/>
              <a:t>po</a:t>
            </a:r>
            <a:r>
              <a:rPr lang="en-GB" sz="2400" dirty="0" smtClean="0"/>
              <a:t> </a:t>
            </a:r>
            <a:r>
              <a:rPr lang="en-GB" sz="2400" dirty="0" err="1" smtClean="0"/>
              <a:t>uplynutí</a:t>
            </a:r>
            <a:r>
              <a:rPr lang="en-GB" sz="2400" dirty="0" smtClean="0"/>
              <a:t> </a:t>
            </a:r>
            <a:r>
              <a:rPr lang="en-GB" sz="2400" b="1" dirty="0" err="1" smtClean="0"/>
              <a:t>čekací</a:t>
            </a:r>
            <a:r>
              <a:rPr lang="cs-CZ" sz="2400" b="1" dirty="0" smtClean="0"/>
              <a:t> (karenční)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doby</a:t>
            </a:r>
            <a:r>
              <a:rPr lang="en-GB" sz="2400" dirty="0" smtClean="0"/>
              <a:t>.</a:t>
            </a: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endParaRPr lang="en-GB" sz="2400" dirty="0" smtClean="0">
              <a:cs typeface="Times New Roman" pitchFamily="18" charset="0"/>
            </a:endParaRPr>
          </a:p>
          <a:p>
            <a:pPr marL="504825" eaLnBrk="1">
              <a:lnSpc>
                <a:spcPct val="87000"/>
              </a:lnSpc>
              <a:tabLst>
                <a:tab pos="839788" algn="l"/>
                <a:tab pos="1287463" algn="l"/>
                <a:tab pos="1736725" algn="l"/>
                <a:tab pos="2185988" algn="l"/>
                <a:tab pos="2635250" algn="l"/>
                <a:tab pos="3084513" algn="l"/>
                <a:tab pos="3533775" algn="l"/>
                <a:tab pos="3983038" algn="l"/>
                <a:tab pos="4432300" algn="l"/>
                <a:tab pos="4881563" algn="l"/>
                <a:tab pos="5330825" algn="l"/>
                <a:tab pos="5780088" algn="l"/>
                <a:tab pos="6229350" algn="l"/>
                <a:tab pos="6678613" algn="l"/>
                <a:tab pos="7127875" algn="l"/>
                <a:tab pos="7577138" algn="l"/>
                <a:tab pos="8026400" algn="l"/>
                <a:tab pos="8475663" algn="l"/>
                <a:tab pos="8924925" algn="l"/>
                <a:tab pos="9374188" algn="l"/>
                <a:tab pos="9823450" algn="l"/>
              </a:tabLst>
              <a:defRPr/>
            </a:pPr>
            <a:r>
              <a:rPr lang="en-GB" sz="2400" b="1" dirty="0" err="1" smtClean="0"/>
              <a:t>Nelze</a:t>
            </a:r>
            <a:r>
              <a:rPr lang="en-GB" sz="2400" b="1" dirty="0" smtClean="0"/>
              <a:t> se </a:t>
            </a:r>
            <a:r>
              <a:rPr lang="en-GB" sz="2400" b="1" dirty="0" err="1" smtClean="0"/>
              <a:t>pojistit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na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smrt</a:t>
            </a:r>
            <a:r>
              <a:rPr lang="en-GB" sz="2400" dirty="0" smtClean="0"/>
              <a:t>, pro </a:t>
            </a:r>
            <a:r>
              <a:rPr lang="en-GB" sz="2400" dirty="0" err="1" smtClean="0"/>
              <a:t>případ</a:t>
            </a:r>
            <a:r>
              <a:rPr lang="en-GB" sz="2400" dirty="0" smtClean="0"/>
              <a:t> </a:t>
            </a:r>
            <a:r>
              <a:rPr lang="en-GB" sz="2400" dirty="0" err="1" smtClean="0"/>
              <a:t>smrti</a:t>
            </a:r>
            <a:r>
              <a:rPr lang="en-GB" sz="2400" dirty="0" smtClean="0"/>
              <a:t> je </a:t>
            </a:r>
            <a:r>
              <a:rPr lang="en-GB" sz="2400" dirty="0" err="1" smtClean="0"/>
              <a:t>nutné</a:t>
            </a:r>
            <a:r>
              <a:rPr lang="en-GB" sz="2400" dirty="0" smtClean="0"/>
              <a:t> </a:t>
            </a:r>
            <a:br>
              <a:rPr lang="en-GB" sz="2400" dirty="0" smtClean="0"/>
            </a:br>
            <a:r>
              <a:rPr lang="en-GB" sz="2400" dirty="0" err="1" smtClean="0"/>
              <a:t>využít</a:t>
            </a:r>
            <a:r>
              <a:rPr lang="en-GB" sz="2400" dirty="0" smtClean="0"/>
              <a:t> </a:t>
            </a:r>
            <a:r>
              <a:rPr lang="cs-CZ" sz="2400" dirty="0" smtClean="0"/>
              <a:t>jiné produkty </a:t>
            </a:r>
            <a:r>
              <a:rPr lang="en-GB" sz="2400" dirty="0" smtClean="0"/>
              <a:t>(</a:t>
            </a:r>
            <a:r>
              <a:rPr lang="cs-CZ" sz="2400" dirty="0" smtClean="0"/>
              <a:t>např. </a:t>
            </a:r>
            <a:r>
              <a:rPr lang="en-GB" sz="2400" dirty="0" err="1" smtClean="0"/>
              <a:t>rizikové</a:t>
            </a:r>
            <a:r>
              <a:rPr lang="en-GB" sz="2400" dirty="0" smtClean="0"/>
              <a:t>, </a:t>
            </a:r>
            <a:r>
              <a:rPr lang="en-GB" sz="2400" dirty="0" err="1" smtClean="0"/>
              <a:t>životní</a:t>
            </a:r>
            <a:r>
              <a:rPr lang="cs-CZ" sz="2400" dirty="0" smtClean="0"/>
              <a:t> nebo </a:t>
            </a:r>
            <a:r>
              <a:rPr lang="en-GB" sz="2400" dirty="0" err="1" smtClean="0"/>
              <a:t>kapitálové</a:t>
            </a:r>
            <a:r>
              <a:rPr lang="en-GB" sz="2400" dirty="0" smtClean="0"/>
              <a:t> </a:t>
            </a:r>
            <a:r>
              <a:rPr lang="en-GB" sz="2400" dirty="0" err="1" smtClean="0"/>
              <a:t>životní</a:t>
            </a:r>
            <a:r>
              <a:rPr lang="en-GB" sz="2400" dirty="0" smtClean="0"/>
              <a:t> </a:t>
            </a:r>
            <a:r>
              <a:rPr lang="en-GB" sz="2400" dirty="0" err="1" smtClean="0"/>
              <a:t>pojištění</a:t>
            </a:r>
            <a:r>
              <a:rPr lang="en-GB" sz="2400" dirty="0" smtClean="0"/>
              <a:t>).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752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/>
          <p:cNvSpPr>
            <a:spLocks noGrp="1"/>
          </p:cNvSpPr>
          <p:nvPr>
            <p:ph type="title"/>
          </p:nvPr>
        </p:nvSpPr>
        <p:spPr>
          <a:xfrm>
            <a:off x="795370" y="188640"/>
            <a:ext cx="8229600" cy="1143000"/>
          </a:xfrm>
        </p:spPr>
        <p:txBody>
          <a:bodyPr/>
          <a:lstStyle/>
          <a:p>
            <a:r>
              <a:rPr lang="cs-CZ" sz="3200" b="1" dirty="0" smtClean="0">
                <a:solidFill>
                  <a:srgbClr val="1B06BA"/>
                </a:solidFill>
              </a:rPr>
              <a:t>Cizinci odkázáni na komerční zdravotní pojištění </a:t>
            </a:r>
            <a:endParaRPr lang="cs-CZ" sz="3200" dirty="0" smtClean="0">
              <a:solidFill>
                <a:srgbClr val="1B06BA"/>
              </a:solidFill>
            </a:endParaRPr>
          </a:p>
        </p:txBody>
      </p:sp>
      <p:sp>
        <p:nvSpPr>
          <p:cNvPr id="68611" name="Zástupný symbol pro obsah 2"/>
          <p:cNvSpPr>
            <a:spLocks noGrp="1"/>
          </p:cNvSpPr>
          <p:nvPr>
            <p:ph idx="1"/>
          </p:nvPr>
        </p:nvSpPr>
        <p:spPr>
          <a:xfrm>
            <a:off x="842226" y="1124744"/>
            <a:ext cx="8229600" cy="5256213"/>
          </a:xfrm>
        </p:spPr>
        <p:txBody>
          <a:bodyPr/>
          <a:lstStyle/>
          <a:p>
            <a:r>
              <a:rPr lang="cs-CZ" sz="2400" b="1" dirty="0" smtClean="0"/>
              <a:t>Občané ze „třetích zemí“</a:t>
            </a:r>
            <a:r>
              <a:rPr lang="cs-CZ" sz="2400" dirty="0" smtClean="0"/>
              <a:t> se účastní veřejného zdravotního pojištění,  pokud pracují jako zaměstnanci u zaměstnavatele se sídlem v ČR. Ostatní cizinci ze zemí mimo EU s dlouhodobým pobytem v ČR si musí zdravotní pojištění obstarat jiným způsobem. </a:t>
            </a:r>
          </a:p>
          <a:p>
            <a:r>
              <a:rPr lang="cs-CZ" sz="2400" dirty="0" smtClean="0"/>
              <a:t>Týká se to cizinců, kteří v ČR:</a:t>
            </a:r>
          </a:p>
          <a:p>
            <a:pPr lvl="1"/>
            <a:r>
              <a:rPr lang="cs-CZ" sz="2000" dirty="0" smtClean="0"/>
              <a:t>působí jako živnostníci či podnikatelé (OSVČ) a nemají trvalý pobyt</a:t>
            </a:r>
          </a:p>
          <a:p>
            <a:pPr lvl="1"/>
            <a:r>
              <a:rPr lang="cs-CZ" sz="2000" dirty="0" smtClean="0"/>
              <a:t>jsou rodinnými příslušníky (děti, a to včetně zde narozených dětí, manželé, starší rodiče) všech cizinců ze třetích zemí, tj. i cizinců s trvalým pobytem; dokonce sem spadají i rodinní příslušníci českých občanů, pokud ještě nemají trvalý pobyt (do dvou let po sňatku) a nejsou v ČR ani zaměstnanci</a:t>
            </a:r>
          </a:p>
          <a:p>
            <a:pPr lvl="1"/>
            <a:r>
              <a:rPr lang="cs-CZ" sz="2000" dirty="0" smtClean="0"/>
              <a:t>studenti </a:t>
            </a:r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1036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8229600" cy="1143000"/>
          </a:xfrm>
        </p:spPr>
        <p:txBody>
          <a:bodyPr/>
          <a:lstStyle/>
          <a:p>
            <a:r>
              <a:rPr lang="cs-CZ" sz="3200" b="1" dirty="0" smtClean="0">
                <a:solidFill>
                  <a:srgbClr val="1B06BA"/>
                </a:solidFill>
              </a:rPr>
              <a:t>Cizinci odkázáni na komerční zdravotní pojištění </a:t>
            </a:r>
            <a:endParaRPr lang="cs-CZ" sz="3200" dirty="0" smtClean="0">
              <a:solidFill>
                <a:srgbClr val="1B06BA"/>
              </a:solidFill>
            </a:endParaRPr>
          </a:p>
        </p:txBody>
      </p:sp>
      <p:sp>
        <p:nvSpPr>
          <p:cNvPr id="69635" name="Zástupný symbol pro obsah 2"/>
          <p:cNvSpPr>
            <a:spLocks noGrp="1"/>
          </p:cNvSpPr>
          <p:nvPr>
            <p:ph idx="1"/>
          </p:nvPr>
        </p:nvSpPr>
        <p:spPr>
          <a:xfrm>
            <a:off x="914400" y="1196752"/>
            <a:ext cx="8229600" cy="5256213"/>
          </a:xfrm>
        </p:spPr>
        <p:txBody>
          <a:bodyPr>
            <a:normAutofit lnSpcReduction="10000"/>
          </a:bodyPr>
          <a:lstStyle/>
          <a:p>
            <a:r>
              <a:rPr lang="cs-CZ" sz="2000" dirty="0" smtClean="0"/>
              <a:t>Jedná se odhadem o 150 000 cizinců s legálním pobytem</a:t>
            </a:r>
          </a:p>
          <a:p>
            <a:r>
              <a:rPr lang="cs-CZ" sz="2000" dirty="0" smtClean="0"/>
              <a:t>Minimální pojistné krytí je do 30 000 EUR</a:t>
            </a:r>
          </a:p>
          <a:p>
            <a:r>
              <a:rPr lang="cs-CZ" sz="2000" dirty="0" smtClean="0"/>
              <a:t>Jsou povinni si sjednat komerční zdravotní pojištění, které však není nijak regulováno</a:t>
            </a:r>
          </a:p>
          <a:p>
            <a:pPr lvl="1"/>
            <a:r>
              <a:rPr lang="cs-CZ" sz="1600" dirty="0" smtClean="0"/>
              <a:t>uzavření smlouvy o komerčním zdravotním pojištění totiž cizinci nikterak negarantuje, že mu příslušná pojišťovna zdravotní péči skutečně proplatí. Oproti veřejnému zdravotnímu pojištění jsou pro všechny druhy komerčního pojištění charakteristické </a:t>
            </a:r>
            <a:r>
              <a:rPr lang="cs-CZ" sz="1600" b="1" dirty="0" smtClean="0"/>
              <a:t>četné výluky </a:t>
            </a:r>
            <a:r>
              <a:rPr lang="cs-CZ" sz="1600" dirty="0" smtClean="0"/>
              <a:t>z pojištění a limity pojistného plnění, které účelnost tohoto pojištění velmi zpochybňují.</a:t>
            </a:r>
          </a:p>
          <a:p>
            <a:r>
              <a:rPr lang="cs-CZ" sz="2000" dirty="0" smtClean="0"/>
              <a:t>2 typy balíčků: Základní péče nebo Komplexní péče </a:t>
            </a:r>
          </a:p>
          <a:p>
            <a:r>
              <a:rPr lang="cs-CZ" sz="2000" dirty="0" smtClean="0"/>
              <a:t>Od r. 2010 je možnost pojištění omezena na pojišťovny se sídlem v ČR</a:t>
            </a:r>
          </a:p>
          <a:p>
            <a:r>
              <a:rPr lang="cs-CZ" sz="2000" dirty="0" smtClean="0"/>
              <a:t>Problémem jsou zejména </a:t>
            </a:r>
            <a:r>
              <a:rPr lang="cs-CZ" sz="2000" b="1" dirty="0" smtClean="0"/>
              <a:t>následující omezení: </a:t>
            </a:r>
            <a:endParaRPr lang="cs-CZ" sz="2000" dirty="0" smtClean="0"/>
          </a:p>
          <a:p>
            <a:pPr lvl="1"/>
            <a:r>
              <a:rPr lang="cs-CZ" sz="1600" dirty="0" smtClean="0"/>
              <a:t>výluky z pojištění vztahující se k druhům onemocnění a k druhům lékařské péče</a:t>
            </a:r>
          </a:p>
          <a:p>
            <a:pPr lvl="1"/>
            <a:r>
              <a:rPr lang="cs-CZ" sz="1600" dirty="0" smtClean="0"/>
              <a:t>výluky z pojištění vztahující se k příčinám či jiným okolnostem vzniku pojistné události, tj. onemocnění</a:t>
            </a:r>
          </a:p>
          <a:p>
            <a:pPr lvl="1"/>
            <a:r>
              <a:rPr lang="cs-CZ" sz="1600" dirty="0" smtClean="0"/>
              <a:t>maximální limit pojistného plnění (na 1 událost vs. celkový roční limit – malý rozdíl)</a:t>
            </a:r>
          </a:p>
          <a:p>
            <a:pPr lvl="1"/>
            <a:r>
              <a:rPr lang="cs-CZ" sz="1600" dirty="0" smtClean="0"/>
              <a:t>podmínka dodržení dalších povinností vyplývajících ze smlouvy </a:t>
            </a:r>
          </a:p>
          <a:p>
            <a:pPr lvl="1"/>
            <a:r>
              <a:rPr lang="cs-CZ" sz="1600" dirty="0" smtClean="0"/>
              <a:t>možnost pojišťoven </a:t>
            </a:r>
            <a:r>
              <a:rPr lang="cs-CZ" sz="1600" b="1" dirty="0" smtClean="0"/>
              <a:t>kdykoliv </a:t>
            </a:r>
            <a:r>
              <a:rPr lang="cs-CZ" sz="1600" dirty="0" smtClean="0"/>
              <a:t>odstoupit od smlouvy. </a:t>
            </a:r>
          </a:p>
          <a:p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764441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Nadpis 1"/>
          <p:cNvSpPr>
            <a:spLocks noGrp="1"/>
          </p:cNvSpPr>
          <p:nvPr>
            <p:ph type="title"/>
          </p:nvPr>
        </p:nvSpPr>
        <p:spPr>
          <a:xfrm>
            <a:off x="539750" y="23813"/>
            <a:ext cx="8229600" cy="993775"/>
          </a:xfrm>
        </p:spPr>
        <p:txBody>
          <a:bodyPr/>
          <a:lstStyle/>
          <a:p>
            <a:r>
              <a:rPr lang="cs-CZ" b="1" smtClean="0">
                <a:solidFill>
                  <a:srgbClr val="1B06BA"/>
                </a:solidFill>
              </a:rPr>
              <a:t>Finance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981075"/>
            <a:ext cx="7545388" cy="532765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Kolik?</a:t>
            </a:r>
          </a:p>
          <a:p>
            <a:pPr>
              <a:defRPr/>
            </a:pPr>
            <a:r>
              <a:rPr lang="cs-CZ" b="1" dirty="0" smtClean="0"/>
              <a:t>Kdy?</a:t>
            </a:r>
          </a:p>
          <a:p>
            <a:pPr>
              <a:defRPr/>
            </a:pPr>
            <a:r>
              <a:rPr lang="cs-CZ" b="1" dirty="0" smtClean="0"/>
              <a:t>Kam?</a:t>
            </a:r>
          </a:p>
          <a:p>
            <a:pPr>
              <a:defRPr/>
            </a:pPr>
            <a:r>
              <a:rPr lang="cs-CZ" b="1" dirty="0" smtClean="0"/>
              <a:t>Komu?</a:t>
            </a:r>
          </a:p>
          <a:p>
            <a:pPr>
              <a:defRPr/>
            </a:pPr>
            <a:r>
              <a:rPr lang="cs-CZ" b="1" dirty="0" smtClean="0"/>
              <a:t>Za co?</a:t>
            </a:r>
          </a:p>
          <a:p>
            <a:pPr>
              <a:defRPr/>
            </a:pPr>
            <a:r>
              <a:rPr lang="cs-CZ" b="1" dirty="0" smtClean="0"/>
              <a:t>Jak (formy čerpání)?</a:t>
            </a:r>
          </a:p>
          <a:p>
            <a:pPr marL="0" indent="0">
              <a:buFont typeface="Arial" charset="0"/>
              <a:buNone/>
              <a:defRPr/>
            </a:pPr>
            <a:r>
              <a:rPr lang="cs-CZ" b="1" dirty="0" smtClean="0"/>
              <a:t>-------------------------------</a:t>
            </a:r>
          </a:p>
          <a:p>
            <a:pPr>
              <a:defRPr/>
            </a:pPr>
            <a:r>
              <a:rPr lang="cs-CZ" b="1" dirty="0" smtClean="0"/>
              <a:t>Co to přineslo?</a:t>
            </a:r>
          </a:p>
          <a:p>
            <a:pPr>
              <a:defRPr/>
            </a:pPr>
            <a:r>
              <a:rPr lang="cs-CZ" b="1" dirty="0" smtClean="0"/>
              <a:t>Jak lépe?</a:t>
            </a:r>
            <a:endParaRPr lang="cs-CZ" dirty="0" smtClean="0"/>
          </a:p>
          <a:p>
            <a:pPr marL="0" indent="0">
              <a:buFont typeface="Arial" charset="0"/>
              <a:buNone/>
              <a:defRPr/>
            </a:pPr>
            <a:endParaRPr lang="cs-CZ" dirty="0" smtClean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68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075" y="332656"/>
            <a:ext cx="5632721" cy="6450265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6444208" y="2204864"/>
            <a:ext cx="252028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2005: </a:t>
            </a:r>
            <a:r>
              <a:rPr lang="cs-CZ" b="1" dirty="0" smtClean="0"/>
              <a:t>218,8 mld.</a:t>
            </a:r>
            <a:endParaRPr lang="cs-CZ" dirty="0" smtClean="0"/>
          </a:p>
          <a:p>
            <a:r>
              <a:rPr lang="cs-CZ" dirty="0" smtClean="0"/>
              <a:t>2006: </a:t>
            </a:r>
            <a:r>
              <a:rPr lang="cs-CZ" b="1" dirty="0" smtClean="0"/>
              <a:t>226,8</a:t>
            </a:r>
          </a:p>
          <a:p>
            <a:r>
              <a:rPr lang="cs-CZ" dirty="0" smtClean="0"/>
              <a:t>2007: </a:t>
            </a:r>
            <a:r>
              <a:rPr lang="cs-CZ" b="1" dirty="0" smtClean="0"/>
              <a:t>241,9</a:t>
            </a:r>
          </a:p>
          <a:p>
            <a:r>
              <a:rPr lang="cs-CZ" dirty="0" smtClean="0"/>
              <a:t>2008: </a:t>
            </a:r>
            <a:r>
              <a:rPr lang="cs-CZ" b="1" dirty="0" smtClean="0"/>
              <a:t>264,5</a:t>
            </a:r>
          </a:p>
          <a:p>
            <a:r>
              <a:rPr lang="cs-CZ" dirty="0" smtClean="0"/>
              <a:t>2009: </a:t>
            </a:r>
            <a:r>
              <a:rPr lang="cs-CZ" b="1" dirty="0" smtClean="0"/>
              <a:t>292,7</a:t>
            </a:r>
          </a:p>
          <a:p>
            <a:r>
              <a:rPr lang="cs-CZ" dirty="0" smtClean="0"/>
              <a:t>2010: </a:t>
            </a:r>
            <a:r>
              <a:rPr lang="cs-CZ" b="1" dirty="0" smtClean="0"/>
              <a:t>289,0 </a:t>
            </a:r>
            <a:r>
              <a:rPr lang="cs-CZ" dirty="0" smtClean="0"/>
              <a:t>(7,7% HDP)</a:t>
            </a:r>
          </a:p>
          <a:p>
            <a:r>
              <a:rPr lang="cs-CZ" dirty="0" smtClean="0"/>
              <a:t>2011: </a:t>
            </a:r>
            <a:r>
              <a:rPr lang="cs-CZ" b="1" dirty="0" smtClean="0"/>
              <a:t>287,8 </a:t>
            </a:r>
            <a:r>
              <a:rPr lang="cs-CZ" dirty="0" smtClean="0"/>
              <a:t>(7,5% HDP)</a:t>
            </a:r>
          </a:p>
          <a:p>
            <a:r>
              <a:rPr lang="cs-CZ" dirty="0" smtClean="0"/>
              <a:t>2012:</a:t>
            </a:r>
            <a:r>
              <a:rPr lang="cs-CZ" b="1" dirty="0" smtClean="0"/>
              <a:t> 293,6</a:t>
            </a:r>
          </a:p>
          <a:p>
            <a:r>
              <a:rPr lang="cs-CZ" dirty="0" smtClean="0"/>
              <a:t>2013:</a:t>
            </a:r>
            <a:r>
              <a:rPr lang="cs-CZ" b="1" dirty="0" smtClean="0"/>
              <a:t> 290,9 </a:t>
            </a:r>
            <a:r>
              <a:rPr lang="cs-CZ" dirty="0" smtClean="0"/>
              <a:t>(7,12% HDP)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731520" y="5531846"/>
            <a:ext cx="1073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44,4 mld.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5594428" y="5866767"/>
            <a:ext cx="1232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229,9 mld.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731520" y="6187172"/>
            <a:ext cx="1232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16,6 mld.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887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8275" y="292100"/>
            <a:ext cx="6267450" cy="627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14973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9" y="338138"/>
            <a:ext cx="5811540" cy="6259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256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950" y="116632"/>
            <a:ext cx="8522076" cy="6624736"/>
          </a:xfrm>
          <a:prstGeom prst="rect">
            <a:avLst/>
          </a:prstGeom>
        </p:spPr>
      </p:pic>
      <p:cxnSp>
        <p:nvCxnSpPr>
          <p:cNvPr id="5" name="Přímá spojnice 4"/>
          <p:cNvCxnSpPr/>
          <p:nvPr/>
        </p:nvCxnSpPr>
        <p:spPr>
          <a:xfrm>
            <a:off x="323528" y="2780928"/>
            <a:ext cx="828092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323528" y="3933056"/>
            <a:ext cx="828092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323528" y="4509120"/>
            <a:ext cx="828092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323528" y="5085184"/>
            <a:ext cx="8280920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délník 24"/>
          <p:cNvSpPr/>
          <p:nvPr/>
        </p:nvSpPr>
        <p:spPr>
          <a:xfrm>
            <a:off x="7884368" y="1916832"/>
            <a:ext cx="720080" cy="288032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7884368" y="4221088"/>
            <a:ext cx="720080" cy="288032"/>
          </a:xfrm>
          <a:prstGeom prst="rect">
            <a:avLst/>
          </a:prstGeom>
          <a:solidFill>
            <a:schemeClr val="accent1">
              <a:alpha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7882682" y="2480364"/>
            <a:ext cx="720080" cy="288032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7882682" y="4794952"/>
            <a:ext cx="720080" cy="288032"/>
          </a:xfrm>
          <a:prstGeom prst="rect">
            <a:avLst/>
          </a:prstGeom>
          <a:solidFill>
            <a:srgbClr val="00B050">
              <a:alpha val="40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7882682" y="3643076"/>
            <a:ext cx="720080" cy="288032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2" name="Přímá spojnice se šipkou 21"/>
          <p:cNvCxnSpPr/>
          <p:nvPr/>
        </p:nvCxnSpPr>
        <p:spPr>
          <a:xfrm flipH="1" flipV="1">
            <a:off x="8244408" y="2204864"/>
            <a:ext cx="360040" cy="1728192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 flipH="1" flipV="1">
            <a:off x="8244408" y="2204864"/>
            <a:ext cx="360040" cy="576064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69010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>
          <a:xfrm>
            <a:off x="323850" y="549275"/>
            <a:ext cx="8229600" cy="777875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1B06BA"/>
                </a:solidFill>
              </a:rPr>
              <a:t>Formy úhrady </a:t>
            </a:r>
            <a:br>
              <a:rPr lang="cs-CZ" b="1" dirty="0" smtClean="0">
                <a:solidFill>
                  <a:srgbClr val="1B06BA"/>
                </a:solidFill>
              </a:rPr>
            </a:br>
            <a:endParaRPr lang="cs-CZ" b="1" dirty="0" smtClean="0">
              <a:solidFill>
                <a:srgbClr val="1B06BA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08720"/>
            <a:ext cx="7920880" cy="5257155"/>
          </a:xfrm>
        </p:spPr>
        <p:txBody>
          <a:bodyPr/>
          <a:lstStyle/>
          <a:p>
            <a:pPr>
              <a:defRPr/>
            </a:pPr>
            <a:r>
              <a:rPr lang="cs-CZ" sz="2800" b="1" dirty="0" err="1" smtClean="0"/>
              <a:t>Kapitace</a:t>
            </a:r>
            <a:endParaRPr lang="cs-CZ" sz="2800" b="1" dirty="0" smtClean="0"/>
          </a:p>
          <a:p>
            <a:pPr lvl="1">
              <a:defRPr/>
            </a:pPr>
            <a:r>
              <a:rPr lang="cs-CZ" sz="2400" dirty="0" smtClean="0"/>
              <a:t>Platba za registrovaného pacienta</a:t>
            </a:r>
          </a:p>
          <a:p>
            <a:pPr>
              <a:defRPr/>
            </a:pPr>
            <a:r>
              <a:rPr lang="cs-CZ" sz="2800" b="1" dirty="0" smtClean="0"/>
              <a:t>Platba za výkon</a:t>
            </a:r>
          </a:p>
          <a:p>
            <a:pPr lvl="1">
              <a:defRPr/>
            </a:pPr>
            <a:r>
              <a:rPr lang="cs-CZ" sz="2400" dirty="0" smtClean="0"/>
              <a:t>Bodové hodnoty výkonů v sazebníku „Seznam zdravotních výkonů“</a:t>
            </a:r>
          </a:p>
          <a:p>
            <a:pPr lvl="1">
              <a:defRPr/>
            </a:pPr>
            <a:r>
              <a:rPr lang="cs-CZ" sz="2400" dirty="0" smtClean="0"/>
              <a:t>Hodnota bodu je výsledkem dohodovacího řízení mezi ZP a ČLK, stanovuje se pro nadcházející čtvrtletí</a:t>
            </a:r>
          </a:p>
          <a:p>
            <a:pPr>
              <a:defRPr/>
            </a:pPr>
            <a:r>
              <a:rPr lang="cs-CZ" sz="2800" b="1" dirty="0" smtClean="0"/>
              <a:t>Paušál</a:t>
            </a:r>
          </a:p>
          <a:p>
            <a:pPr lvl="1">
              <a:defRPr/>
            </a:pPr>
            <a:r>
              <a:rPr lang="cs-CZ" sz="2400" dirty="0" smtClean="0"/>
              <a:t>Stanovený pro daný typ </a:t>
            </a:r>
            <a:r>
              <a:rPr lang="cs-CZ" sz="2400" dirty="0" err="1" smtClean="0"/>
              <a:t>zdr</a:t>
            </a:r>
            <a:r>
              <a:rPr lang="cs-CZ" sz="2400" dirty="0" smtClean="0"/>
              <a:t>. zařízení na základě veškeré vykázané a uznané péče v předcházejícím roce</a:t>
            </a:r>
          </a:p>
          <a:p>
            <a:pPr>
              <a:defRPr/>
            </a:pPr>
            <a:r>
              <a:rPr lang="cs-CZ" sz="2800" b="1" dirty="0" smtClean="0"/>
              <a:t>DRG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21898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77875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>
                <a:solidFill>
                  <a:srgbClr val="1B06BA"/>
                </a:solidFill>
              </a:rPr>
              <a:t>Formy úhrady: </a:t>
            </a:r>
            <a:br>
              <a:rPr lang="cs-CZ" sz="3600" b="1" dirty="0" smtClean="0">
                <a:solidFill>
                  <a:srgbClr val="1B06BA"/>
                </a:solidFill>
              </a:rPr>
            </a:br>
            <a:r>
              <a:rPr lang="cs-CZ" sz="3600" b="1" dirty="0" smtClean="0">
                <a:solidFill>
                  <a:srgbClr val="1B06BA"/>
                </a:solidFill>
              </a:rPr>
              <a:t>Ambulantní zdravotní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13384"/>
            <a:ext cx="7920880" cy="5544616"/>
          </a:xfrm>
        </p:spPr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/>
              <a:t>Praktičtí lékaři</a:t>
            </a:r>
          </a:p>
          <a:p>
            <a:pPr>
              <a:spcBef>
                <a:spcPts val="0"/>
              </a:spcBef>
              <a:defRPr/>
            </a:pPr>
            <a:r>
              <a:rPr lang="cs-CZ" sz="2400" b="1" dirty="0" smtClean="0"/>
              <a:t> </a:t>
            </a:r>
            <a:r>
              <a:rPr lang="cs-CZ" sz="2400" dirty="0" err="1" smtClean="0"/>
              <a:t>kapitace</a:t>
            </a:r>
            <a:r>
              <a:rPr lang="cs-CZ" sz="2400" dirty="0" smtClean="0"/>
              <a:t> + platba za výkon </a:t>
            </a:r>
          </a:p>
          <a:p>
            <a:pPr marL="0" indent="0">
              <a:spcBef>
                <a:spcPts val="0"/>
              </a:spcBef>
              <a:buNone/>
              <a:defRPr/>
            </a:pPr>
            <a:endParaRPr lang="cs-CZ" sz="2000" b="1" dirty="0" smtClean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cs-CZ" sz="2400" b="1" dirty="0" smtClean="0"/>
              <a:t>Stomatologové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/>
              <a:t>platba za výkon (zvláštní sazebník, výkony v Kč, </a:t>
            </a:r>
            <a:r>
              <a:rPr lang="cs-CZ" sz="2400" dirty="0"/>
              <a:t>n</a:t>
            </a:r>
            <a:r>
              <a:rPr lang="cs-CZ" sz="2400" dirty="0" smtClean="0"/>
              <a:t>e v bodech)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/>
              <a:t>p</a:t>
            </a:r>
            <a:r>
              <a:rPr lang="cs-CZ" sz="2400" dirty="0" smtClean="0"/>
              <a:t>římé platby (definice nadstandardu)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sz="2000" b="1" dirty="0" smtClean="0"/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/>
              <a:t>Ambulantní specialisté 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/>
              <a:t>platba za výkon (hodnota bodu dle specializace) 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 smtClean="0"/>
              <a:t>maximální úhrada na jednoho ošetřeného pacienta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sz="2000" b="1" dirty="0" smtClean="0"/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cs-CZ" sz="2400" b="1" dirty="0" smtClean="0"/>
              <a:t>Laboratoře a RTG</a:t>
            </a:r>
          </a:p>
          <a:p>
            <a:pPr>
              <a:spcBef>
                <a:spcPts val="0"/>
              </a:spcBef>
              <a:defRPr/>
            </a:pPr>
            <a:r>
              <a:rPr lang="cs-CZ" sz="2400" dirty="0"/>
              <a:t>p</a:t>
            </a:r>
            <a:r>
              <a:rPr lang="cs-CZ" sz="2400" dirty="0" smtClean="0"/>
              <a:t>aušální sazba (odhad potřeby financí na základě referenčního období), výjimečně platba za výkon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369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smtClean="0">
                <a:solidFill>
                  <a:srgbClr val="1B06BA"/>
                </a:solidFill>
              </a:rPr>
              <a:t>Formy úhrady </a:t>
            </a:r>
            <a:br>
              <a:rPr lang="cs-CZ" b="1" smtClean="0">
                <a:solidFill>
                  <a:srgbClr val="1B06BA"/>
                </a:solidFill>
              </a:rPr>
            </a:br>
            <a:r>
              <a:rPr lang="cs-CZ" b="1" smtClean="0">
                <a:solidFill>
                  <a:srgbClr val="1B06BA"/>
                </a:solidFill>
              </a:rPr>
              <a:t>Nemocnice</a:t>
            </a:r>
            <a:endParaRPr lang="cs-CZ" smtClean="0"/>
          </a:p>
        </p:txBody>
      </p:sp>
      <p:sp>
        <p:nvSpPr>
          <p:cNvPr id="737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579296" cy="4525963"/>
          </a:xfrm>
        </p:spPr>
        <p:txBody>
          <a:bodyPr/>
          <a:lstStyle/>
          <a:p>
            <a:r>
              <a:rPr lang="cs-CZ" dirty="0" smtClean="0"/>
              <a:t>Od roku 2012 postupný přechod na systém DRG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efinování skupin s klinicky a nákladově shodnými případy.</a:t>
            </a:r>
          </a:p>
          <a:p>
            <a:pPr lvl="1"/>
            <a:r>
              <a:rPr lang="cs-CZ" dirty="0" smtClean="0"/>
              <a:t>Platba za </a:t>
            </a:r>
            <a:r>
              <a:rPr lang="cs-CZ" dirty="0" err="1" smtClean="0"/>
              <a:t>odléčeného</a:t>
            </a:r>
            <a:r>
              <a:rPr lang="cs-CZ" dirty="0" smtClean="0"/>
              <a:t> pacienta, nikoli za provedené výkony.</a:t>
            </a:r>
          </a:p>
          <a:p>
            <a:r>
              <a:rPr lang="cs-CZ" dirty="0" smtClean="0"/>
              <a:t>Systém DRG je špatně nastaven, nutnost platby podle DRG korigovat - nepřehlednost</a:t>
            </a:r>
          </a:p>
          <a:p>
            <a:r>
              <a:rPr lang="cs-CZ" dirty="0" smtClean="0"/>
              <a:t>Dnes: plán restartu DRG (cca 2 roky)</a:t>
            </a:r>
          </a:p>
        </p:txBody>
      </p:sp>
    </p:spTree>
    <p:extLst>
      <p:ext uri="{BB962C8B-B14F-4D97-AF65-F5344CB8AC3E}">
        <p14:creationId xmlns:p14="http://schemas.microsoft.com/office/powerpoint/2010/main" val="337385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rgbClr val="1B06BA"/>
                </a:solidFill>
              </a:rPr>
              <a:t>Hlavní zdroje financování zdravotnictví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5140325"/>
          </a:xfrm>
        </p:spPr>
        <p:txBody>
          <a:bodyPr/>
          <a:lstStyle/>
          <a:p>
            <a:pPr>
              <a:defRPr/>
            </a:pPr>
            <a:r>
              <a:rPr lang="cs-CZ" sz="2400" b="1" dirty="0" smtClean="0"/>
              <a:t>Veřejné zdravotní pojištění </a:t>
            </a:r>
            <a:r>
              <a:rPr lang="cs-CZ" sz="2400" dirty="0" smtClean="0"/>
              <a:t>(79%)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/>
              <a:t>občané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s</a:t>
            </a:r>
            <a:r>
              <a:rPr lang="cs-CZ" sz="2000" dirty="0" smtClean="0"/>
              <a:t>tát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z</a:t>
            </a:r>
            <a:r>
              <a:rPr lang="cs-CZ" sz="2000" dirty="0" smtClean="0"/>
              <a:t>aměstnavatelé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cs-CZ" sz="2000" dirty="0" smtClean="0"/>
          </a:p>
          <a:p>
            <a:pPr>
              <a:defRPr/>
            </a:pPr>
            <a:r>
              <a:rPr lang="cs-CZ" sz="2400" b="1" dirty="0"/>
              <a:t>Státní a místní rozpočty </a:t>
            </a:r>
            <a:r>
              <a:rPr lang="cs-CZ" sz="2400" dirty="0"/>
              <a:t>(</a:t>
            </a:r>
            <a:r>
              <a:rPr lang="cs-CZ" sz="2400" dirty="0" smtClean="0"/>
              <a:t>5,7%)</a:t>
            </a:r>
            <a:endParaRPr lang="cs-CZ" sz="2400" dirty="0"/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/>
              <a:t>státní  </a:t>
            </a:r>
            <a:r>
              <a:rPr lang="cs-CZ" sz="2000" dirty="0"/>
              <a:t>(státní rozpočet)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 smtClean="0"/>
              <a:t>krajské </a:t>
            </a:r>
            <a:r>
              <a:rPr lang="cs-CZ" sz="2000" dirty="0"/>
              <a:t>a obecní (krajský, obecní rozpočet</a:t>
            </a:r>
            <a:r>
              <a:rPr lang="cs-CZ" sz="2000" dirty="0" smtClean="0"/>
              <a:t>)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endParaRPr lang="cs-CZ" sz="2000" dirty="0"/>
          </a:p>
          <a:p>
            <a:pPr>
              <a:defRPr/>
            </a:pPr>
            <a:r>
              <a:rPr lang="cs-CZ" sz="2400" b="1" dirty="0" smtClean="0"/>
              <a:t>Soukromé </a:t>
            </a:r>
            <a:r>
              <a:rPr lang="cs-CZ" sz="2400" b="1" dirty="0"/>
              <a:t>platby </a:t>
            </a:r>
            <a:r>
              <a:rPr lang="cs-CZ" sz="2400" dirty="0"/>
              <a:t>(</a:t>
            </a:r>
            <a:r>
              <a:rPr lang="cs-CZ" sz="2400" dirty="0" smtClean="0"/>
              <a:t>15,3%)</a:t>
            </a:r>
            <a:endParaRPr lang="cs-CZ" sz="2400" dirty="0"/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přímé platby za péči, léky, pomůcky …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regulační poplatky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soukromé zdravotní pojištění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2000" dirty="0"/>
              <a:t>další soukromé platby (dary, sbírky</a:t>
            </a:r>
            <a:r>
              <a:rPr lang="cs-CZ" sz="2000" dirty="0" smtClean="0"/>
              <a:t>)</a:t>
            </a:r>
            <a:endParaRPr lang="cs-CZ" dirty="0"/>
          </a:p>
          <a:p>
            <a:pPr>
              <a:defRPr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29771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251520" y="404664"/>
            <a:ext cx="8208912" cy="5112568"/>
          </a:xfrm>
          <a:prstGeom prst="rect">
            <a:avLst/>
          </a:prstGeom>
        </p:spPr>
      </p:pic>
      <p:cxnSp>
        <p:nvCxnSpPr>
          <p:cNvPr id="5" name="Přímá spojnice 4"/>
          <p:cNvCxnSpPr/>
          <p:nvPr/>
        </p:nvCxnSpPr>
        <p:spPr>
          <a:xfrm>
            <a:off x="323528" y="3717032"/>
            <a:ext cx="8280920" cy="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892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1B06BA"/>
                </a:solidFill>
              </a:rPr>
              <a:t>VEŘEJNOPRÁVNÍ </a:t>
            </a:r>
            <a:r>
              <a:rPr lang="cs-CZ" sz="4000" b="1" dirty="0" smtClean="0">
                <a:solidFill>
                  <a:srgbClr val="1B06BA"/>
                </a:solidFill>
              </a:rPr>
              <a:t>POJIŠTĚNÍ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294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1B06BA"/>
                </a:solidFill>
              </a:rPr>
              <a:t>Veřejné zdravotní pojištění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3193" y="1340768"/>
            <a:ext cx="8229600" cy="452596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/>
              <a:t>Povinné</a:t>
            </a:r>
            <a:r>
              <a:rPr lang="cs-CZ" sz="2800" dirty="0" smtClean="0"/>
              <a:t> (dáno zákonem) pro každého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/>
              <a:t>Garance zdravotní péče</a:t>
            </a:r>
            <a:r>
              <a:rPr lang="cs-CZ" sz="2800" dirty="0" smtClean="0"/>
              <a:t> pomocí povinně předplacených služeb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b="1" dirty="0" smtClean="0"/>
              <a:t>Odstranění finančních bariér </a:t>
            </a:r>
            <a:r>
              <a:rPr lang="cs-CZ" sz="2800" dirty="0" smtClean="0"/>
              <a:t>v dostupnosti ZP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Souvisí s pojetím </a:t>
            </a:r>
            <a:r>
              <a:rPr lang="cs-CZ" sz="2800" b="1" dirty="0" smtClean="0"/>
              <a:t>úlohy státu </a:t>
            </a:r>
            <a:r>
              <a:rPr lang="cs-CZ" sz="2800" dirty="0" smtClean="0"/>
              <a:t>v péči o zdraví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 smtClean="0"/>
              <a:t>Základním principem je </a:t>
            </a:r>
            <a:r>
              <a:rPr lang="cs-CZ" sz="2800" b="1" dirty="0" smtClean="0"/>
              <a:t>solidarita</a:t>
            </a:r>
            <a:r>
              <a:rPr lang="cs-CZ" sz="2800" dirty="0" smtClean="0"/>
              <a:t>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528257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b="1" dirty="0" smtClean="0">
                <a:solidFill>
                  <a:srgbClr val="1B06BA"/>
                </a:solidFill>
              </a:rPr>
              <a:t>Veřejné zdravotní pojištění </a:t>
            </a:r>
            <a:br>
              <a:rPr lang="cs-CZ" sz="4000" b="1" dirty="0" smtClean="0">
                <a:solidFill>
                  <a:srgbClr val="1B06BA"/>
                </a:solidFill>
              </a:rPr>
            </a:br>
            <a:r>
              <a:rPr lang="cs-CZ" sz="4000" b="1" dirty="0" smtClean="0">
                <a:solidFill>
                  <a:srgbClr val="1B06BA"/>
                </a:solidFill>
              </a:rPr>
              <a:t>– jde o solidaritu: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624" y="1916832"/>
            <a:ext cx="8229600" cy="41370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dirty="0" smtClean="0"/>
              <a:t>bohatých s chudými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zdravých s nemocnými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mladých se staršími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jedinců s rodinami 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ekonomicky aktivních s ekonomicky neaktivními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mužů se ženami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zodpovědných s nezodpovědnými …</a:t>
            </a: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40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rgbClr val="1B06BA"/>
                </a:solidFill>
              </a:rPr>
              <a:t>Veřejné zdravotní pojištění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740" y="1052736"/>
            <a:ext cx="8229600" cy="55451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dirty="0" err="1" smtClean="0"/>
              <a:t>Bismarckovský</a:t>
            </a:r>
            <a:r>
              <a:rPr lang="cs-CZ" dirty="0" smtClean="0"/>
              <a:t> model financování</a:t>
            </a: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Vychází z křesťanských hodnot</a:t>
            </a: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Výraz sociálního cítění a humánních hodnot</a:t>
            </a: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Zdravotní péče jako jedno ze základních lidských práv, jehož garantem je stát</a:t>
            </a:r>
          </a:p>
        </p:txBody>
      </p:sp>
    </p:spTree>
    <p:extLst>
      <p:ext uri="{BB962C8B-B14F-4D97-AF65-F5344CB8AC3E}">
        <p14:creationId xmlns:p14="http://schemas.microsoft.com/office/powerpoint/2010/main" val="113377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</TotalTime>
  <Words>1047</Words>
  <Application>Microsoft Office PowerPoint</Application>
  <PresentationFormat>Předvádění na obrazovce (4:3)</PresentationFormat>
  <Paragraphs>226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Times New Roman</vt:lpstr>
      <vt:lpstr>Motiv systému Office</vt:lpstr>
      <vt:lpstr>1_Výchozí návrh</vt:lpstr>
      <vt:lpstr>FINANCOVÁNÍ ZDRAVOTNICTVÍ</vt:lpstr>
      <vt:lpstr>Prezentace aplikace PowerPoint</vt:lpstr>
      <vt:lpstr>Prezentace aplikace PowerPoint</vt:lpstr>
      <vt:lpstr>Hlavní zdroje financování zdravotnictví</vt:lpstr>
      <vt:lpstr>Prezentace aplikace PowerPoint</vt:lpstr>
      <vt:lpstr>VEŘEJNOPRÁVNÍ POJIŠTĚNÍ</vt:lpstr>
      <vt:lpstr>Veřejné zdravotní pojištění</vt:lpstr>
      <vt:lpstr>Veřejné zdravotní pojištění  – jde o solidaritu:</vt:lpstr>
      <vt:lpstr>Veřejné zdravotní pojištění</vt:lpstr>
      <vt:lpstr>Veřejné zdravotní pojištění jako výraz sociální solidarity</vt:lpstr>
      <vt:lpstr>Veřejné zdravotní pojištění</vt:lpstr>
      <vt:lpstr>Z povinného zdravotního pojištění se hradí:</vt:lpstr>
      <vt:lpstr>Hlavní plátci veřejného zdravotního pojištění</vt:lpstr>
      <vt:lpstr>Zaměstnanci a zaměstnavatelé</vt:lpstr>
      <vt:lpstr>OSVČ</vt:lpstr>
      <vt:lpstr>Osoba bez zdanitelných příjmů (OBZP)</vt:lpstr>
      <vt:lpstr>Osoby, za které je plátcem stát</vt:lpstr>
      <vt:lpstr>Zdravotní pojišťovny v ČR</vt:lpstr>
      <vt:lpstr>Výběr zdravotní pojišťovny</vt:lpstr>
      <vt:lpstr>Zdravotní pojišťovny a počet jejich pojištěnců v lednu 2015</vt:lpstr>
      <vt:lpstr> SOUKROMOPRÁVNÍ POJIŠTĚNÍ</vt:lpstr>
      <vt:lpstr>Co lze pojistit?</vt:lpstr>
      <vt:lpstr>Charakteristiky soukromého zdravotního pojištění</vt:lpstr>
      <vt:lpstr>Cizinci odkázáni na komerční zdravotní pojištění </vt:lpstr>
      <vt:lpstr>Cizinci odkázáni na komerční zdravotní pojištění </vt:lpstr>
      <vt:lpstr>Finance</vt:lpstr>
      <vt:lpstr>Prezentace aplikace PowerPoint</vt:lpstr>
      <vt:lpstr>Prezentace aplikace PowerPoint</vt:lpstr>
      <vt:lpstr>Prezentace aplikace PowerPoint</vt:lpstr>
      <vt:lpstr>Formy úhrady  </vt:lpstr>
      <vt:lpstr>Formy úhrady:  Ambulantní zdravotní péče</vt:lpstr>
      <vt:lpstr>Formy úhrady  Nemocnice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Pavlína Kaňová</dc:creator>
  <cp:lastModifiedBy>Pavlína Kaňová</cp:lastModifiedBy>
  <cp:revision>35</cp:revision>
  <cp:lastPrinted>2014-03-21T07:45:14Z</cp:lastPrinted>
  <dcterms:created xsi:type="dcterms:W3CDTF">2013-03-04T09:18:20Z</dcterms:created>
  <dcterms:modified xsi:type="dcterms:W3CDTF">2015-04-20T08:48:34Z</dcterms:modified>
</cp:coreProperties>
</file>