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3"/>
  </p:notesMasterIdLst>
  <p:sldIdLst>
    <p:sldId id="299" r:id="rId3"/>
    <p:sldId id="327" r:id="rId4"/>
    <p:sldId id="328" r:id="rId5"/>
    <p:sldId id="317" r:id="rId6"/>
    <p:sldId id="318" r:id="rId7"/>
    <p:sldId id="319" r:id="rId8"/>
    <p:sldId id="320" r:id="rId9"/>
    <p:sldId id="323" r:id="rId10"/>
    <p:sldId id="386" r:id="rId11"/>
    <p:sldId id="321" r:id="rId12"/>
    <p:sldId id="322" r:id="rId13"/>
    <p:sldId id="325" r:id="rId14"/>
    <p:sldId id="324" r:id="rId15"/>
    <p:sldId id="335" r:id="rId16"/>
    <p:sldId id="301" r:id="rId17"/>
    <p:sldId id="303" r:id="rId18"/>
    <p:sldId id="304" r:id="rId19"/>
    <p:sldId id="336" r:id="rId20"/>
    <p:sldId id="306" r:id="rId21"/>
    <p:sldId id="307" r:id="rId22"/>
    <p:sldId id="308" r:id="rId23"/>
    <p:sldId id="309" r:id="rId24"/>
    <p:sldId id="311" r:id="rId25"/>
    <p:sldId id="310" r:id="rId26"/>
    <p:sldId id="312" r:id="rId27"/>
    <p:sldId id="313" r:id="rId28"/>
    <p:sldId id="315" r:id="rId29"/>
    <p:sldId id="314" r:id="rId30"/>
    <p:sldId id="316" r:id="rId31"/>
    <p:sldId id="337" r:id="rId32"/>
    <p:sldId id="330" r:id="rId33"/>
    <p:sldId id="331" r:id="rId34"/>
    <p:sldId id="332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5" r:id="rId79"/>
    <p:sldId id="382" r:id="rId80"/>
    <p:sldId id="383" r:id="rId81"/>
    <p:sldId id="384" r:id="rId8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614D4-2271-4701-BC30-C03F9157FBFB}" type="doc">
      <dgm:prSet loTypeId="urn:microsoft.com/office/officeart/2005/8/layout/chevronAccent+Icon" loCatId="process" qsTypeId="urn:microsoft.com/office/officeart/2005/8/quickstyle/simple1#1" qsCatId="simple" csTypeId="urn:microsoft.com/office/officeart/2005/8/colors/accent1_2#1" csCatId="accent1" phldr="1"/>
      <dgm:spPr/>
    </dgm:pt>
    <dgm:pt modelId="{C842FD42-F970-40B1-A5FE-D4304E7251D5}">
      <dgm:prSet phldrT="[Text]"/>
      <dgm:spPr/>
      <dgm:t>
        <a:bodyPr/>
        <a:lstStyle/>
        <a:p>
          <a:r>
            <a:rPr lang="cs-CZ" dirty="0" smtClean="0"/>
            <a:t>záměr a plán</a:t>
          </a:r>
          <a:endParaRPr lang="cs-CZ" dirty="0"/>
        </a:p>
      </dgm:t>
    </dgm:pt>
    <dgm:pt modelId="{440CB009-BA5F-491B-B209-478AFE0B209D}" type="parTrans" cxnId="{45327392-98A7-4C92-98CC-DE9B93CC1A9C}">
      <dgm:prSet/>
      <dgm:spPr/>
      <dgm:t>
        <a:bodyPr/>
        <a:lstStyle/>
        <a:p>
          <a:endParaRPr lang="cs-CZ"/>
        </a:p>
      </dgm:t>
    </dgm:pt>
    <dgm:pt modelId="{D3AA352D-5C31-4140-93E2-CB8CAF12B945}" type="sibTrans" cxnId="{45327392-98A7-4C92-98CC-DE9B93CC1A9C}">
      <dgm:prSet/>
      <dgm:spPr/>
      <dgm:t>
        <a:bodyPr/>
        <a:lstStyle/>
        <a:p>
          <a:endParaRPr lang="cs-CZ"/>
        </a:p>
      </dgm:t>
    </dgm:pt>
    <dgm:pt modelId="{C5435280-ADF8-49D8-95FB-7ED97E68CBB4}">
      <dgm:prSet phldrT="[Text]"/>
      <dgm:spPr/>
      <dgm:t>
        <a:bodyPr/>
        <a:lstStyle/>
        <a:p>
          <a:r>
            <a:rPr lang="cs-CZ" dirty="0" smtClean="0"/>
            <a:t>meziprodukty</a:t>
          </a:r>
          <a:endParaRPr lang="cs-CZ" dirty="0"/>
        </a:p>
      </dgm:t>
    </dgm:pt>
    <dgm:pt modelId="{8509BD11-0083-440D-8B88-C2B77FBE20D4}" type="parTrans" cxnId="{0283B98E-4B23-4D10-AF67-3FF9C6693718}">
      <dgm:prSet/>
      <dgm:spPr/>
      <dgm:t>
        <a:bodyPr/>
        <a:lstStyle/>
        <a:p>
          <a:endParaRPr lang="cs-CZ"/>
        </a:p>
      </dgm:t>
    </dgm:pt>
    <dgm:pt modelId="{BA0C900E-47FF-40ED-A571-E54B1F5CF2C9}" type="sibTrans" cxnId="{0283B98E-4B23-4D10-AF67-3FF9C6693718}">
      <dgm:prSet/>
      <dgm:spPr/>
      <dgm:t>
        <a:bodyPr/>
        <a:lstStyle/>
        <a:p>
          <a:endParaRPr lang="cs-CZ"/>
        </a:p>
      </dgm:t>
    </dgm:pt>
    <dgm:pt modelId="{9E2599B5-A6A8-4CED-8931-51FDD6918A20}">
      <dgm:prSet phldrT="[Text]"/>
      <dgm:spPr/>
      <dgm:t>
        <a:bodyPr/>
        <a:lstStyle/>
        <a:p>
          <a:r>
            <a:rPr lang="cs-CZ" dirty="0" smtClean="0"/>
            <a:t>výstup = </a:t>
          </a:r>
        </a:p>
        <a:p>
          <a:r>
            <a:rPr lang="cs-CZ" dirty="0" smtClean="0"/>
            <a:t>zdravotní  stav </a:t>
          </a:r>
          <a:endParaRPr lang="cs-CZ" dirty="0"/>
        </a:p>
      </dgm:t>
    </dgm:pt>
    <dgm:pt modelId="{097AD33F-AB16-4763-BDBB-293A07A41B2F}" type="parTrans" cxnId="{D38775D4-3D50-461C-9F12-3F2FC4F77920}">
      <dgm:prSet/>
      <dgm:spPr/>
      <dgm:t>
        <a:bodyPr/>
        <a:lstStyle/>
        <a:p>
          <a:endParaRPr lang="cs-CZ"/>
        </a:p>
      </dgm:t>
    </dgm:pt>
    <dgm:pt modelId="{12D6E238-8287-42C2-BC97-20F6676CC536}" type="sibTrans" cxnId="{D38775D4-3D50-461C-9F12-3F2FC4F77920}">
      <dgm:prSet/>
      <dgm:spPr/>
      <dgm:t>
        <a:bodyPr/>
        <a:lstStyle/>
        <a:p>
          <a:endParaRPr lang="cs-CZ"/>
        </a:p>
      </dgm:t>
    </dgm:pt>
    <dgm:pt modelId="{F4702E8C-1051-4A77-9054-BF1244FAB4EE}">
      <dgm:prSet phldrT="[Text]"/>
      <dgm:spPr/>
      <dgm:t>
        <a:bodyPr/>
        <a:lstStyle/>
        <a:p>
          <a:r>
            <a:rPr lang="cs-CZ" dirty="0" smtClean="0"/>
            <a:t>vstupní zdroje</a:t>
          </a:r>
          <a:endParaRPr lang="cs-CZ" dirty="0"/>
        </a:p>
      </dgm:t>
    </dgm:pt>
    <dgm:pt modelId="{51EB9FF8-F46F-4CD7-8DA6-5AF9A3BAE622}" type="parTrans" cxnId="{B4008946-1380-4287-BE5A-4A834F38D838}">
      <dgm:prSet/>
      <dgm:spPr/>
      <dgm:t>
        <a:bodyPr/>
        <a:lstStyle/>
        <a:p>
          <a:endParaRPr lang="cs-CZ"/>
        </a:p>
      </dgm:t>
    </dgm:pt>
    <dgm:pt modelId="{1FDDAB6C-3C72-413F-B120-0833735F5275}" type="sibTrans" cxnId="{B4008946-1380-4287-BE5A-4A834F38D838}">
      <dgm:prSet/>
      <dgm:spPr/>
      <dgm:t>
        <a:bodyPr/>
        <a:lstStyle/>
        <a:p>
          <a:endParaRPr lang="cs-CZ"/>
        </a:p>
      </dgm:t>
    </dgm:pt>
    <dgm:pt modelId="{6DC02E11-6ED1-4322-A06D-DBF3B5608C14}">
      <dgm:prSet phldrT="[Text]"/>
      <dgm:spPr/>
      <dgm:t>
        <a:bodyPr/>
        <a:lstStyle/>
        <a:p>
          <a:r>
            <a:rPr lang="cs-CZ" dirty="0" smtClean="0"/>
            <a:t>proces</a:t>
          </a:r>
          <a:endParaRPr lang="cs-CZ" dirty="0"/>
        </a:p>
      </dgm:t>
    </dgm:pt>
    <dgm:pt modelId="{09269707-54D7-49BD-93F1-5CCC480883F5}" type="parTrans" cxnId="{9B3FDA56-9121-4EB2-B7F8-D8E9C03780CF}">
      <dgm:prSet/>
      <dgm:spPr/>
      <dgm:t>
        <a:bodyPr/>
        <a:lstStyle/>
        <a:p>
          <a:endParaRPr lang="cs-CZ"/>
        </a:p>
      </dgm:t>
    </dgm:pt>
    <dgm:pt modelId="{8ACB6800-970A-4783-84B6-7E3FAA1CA733}" type="sibTrans" cxnId="{9B3FDA56-9121-4EB2-B7F8-D8E9C03780CF}">
      <dgm:prSet/>
      <dgm:spPr/>
      <dgm:t>
        <a:bodyPr/>
        <a:lstStyle/>
        <a:p>
          <a:endParaRPr lang="cs-CZ"/>
        </a:p>
      </dgm:t>
    </dgm:pt>
    <dgm:pt modelId="{5EEF50F0-F61E-4722-9EB5-F7908B6D78CD}" type="pres">
      <dgm:prSet presAssocID="{CE2614D4-2271-4701-BC30-C03F9157FBFB}" presName="Name0" presStyleCnt="0">
        <dgm:presLayoutVars>
          <dgm:dir/>
          <dgm:resizeHandles val="exact"/>
        </dgm:presLayoutVars>
      </dgm:prSet>
      <dgm:spPr/>
    </dgm:pt>
    <dgm:pt modelId="{795A5B04-792F-48AF-9825-2C854EC667E7}" type="pres">
      <dgm:prSet presAssocID="{C842FD42-F970-40B1-A5FE-D4304E7251D5}" presName="composite" presStyleCnt="0"/>
      <dgm:spPr/>
    </dgm:pt>
    <dgm:pt modelId="{1467A699-92C2-49BE-9344-2F222B170123}" type="pres">
      <dgm:prSet presAssocID="{C842FD42-F970-40B1-A5FE-D4304E7251D5}" presName="bgChev" presStyleLbl="node1" presStyleIdx="0" presStyleCnt="5" custScaleX="789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9DA4EB76-8261-40BA-8FF0-985304B11455}" type="pres">
      <dgm:prSet presAssocID="{C842FD42-F970-40B1-A5FE-D4304E7251D5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5B7CD2-1192-40EB-A420-A0F9218C7A66}" type="pres">
      <dgm:prSet presAssocID="{D3AA352D-5C31-4140-93E2-CB8CAF12B945}" presName="compositeSpace" presStyleCnt="0"/>
      <dgm:spPr/>
    </dgm:pt>
    <dgm:pt modelId="{7196B988-6714-458B-A498-51F6FF249E4D}" type="pres">
      <dgm:prSet presAssocID="{F4702E8C-1051-4A77-9054-BF1244FAB4EE}" presName="composite" presStyleCnt="0"/>
      <dgm:spPr/>
    </dgm:pt>
    <dgm:pt modelId="{4E0578FD-E707-4430-ABC3-2C4BFFFFCE19}" type="pres">
      <dgm:prSet presAssocID="{F4702E8C-1051-4A77-9054-BF1244FAB4EE}" presName="bgChev" presStyleLbl="node1" presStyleIdx="1" presStyleCnt="5"/>
      <dgm:spPr/>
    </dgm:pt>
    <dgm:pt modelId="{DC0078A4-C996-470A-95C9-0593085CA7B5}" type="pres">
      <dgm:prSet presAssocID="{F4702E8C-1051-4A77-9054-BF1244FAB4EE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9684C5-593D-4FC9-B69E-6762C923DD27}" type="pres">
      <dgm:prSet presAssocID="{1FDDAB6C-3C72-413F-B120-0833735F5275}" presName="compositeSpace" presStyleCnt="0"/>
      <dgm:spPr/>
    </dgm:pt>
    <dgm:pt modelId="{78A56BDA-0F62-4895-8AB0-34B67F67E02D}" type="pres">
      <dgm:prSet presAssocID="{6DC02E11-6ED1-4322-A06D-DBF3B5608C14}" presName="composite" presStyleCnt="0"/>
      <dgm:spPr/>
    </dgm:pt>
    <dgm:pt modelId="{6471C14F-DE21-47BD-AE38-BE388CDCF7C8}" type="pres">
      <dgm:prSet presAssocID="{6DC02E11-6ED1-4322-A06D-DBF3B5608C14}" presName="bgChev" presStyleLbl="node1" presStyleIdx="2" presStyleCnt="5"/>
      <dgm:spPr/>
    </dgm:pt>
    <dgm:pt modelId="{3EFEA2DA-BF86-4C41-84BF-413A469D5CF8}" type="pres">
      <dgm:prSet presAssocID="{6DC02E11-6ED1-4322-A06D-DBF3B5608C14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663647-E392-484C-831C-EBF1DB75F99A}" type="pres">
      <dgm:prSet presAssocID="{8ACB6800-970A-4783-84B6-7E3FAA1CA733}" presName="compositeSpace" presStyleCnt="0"/>
      <dgm:spPr/>
    </dgm:pt>
    <dgm:pt modelId="{0200794C-4D8C-439C-A0B9-6F7DFF8392AA}" type="pres">
      <dgm:prSet presAssocID="{C5435280-ADF8-49D8-95FB-7ED97E68CBB4}" presName="composite" presStyleCnt="0"/>
      <dgm:spPr/>
    </dgm:pt>
    <dgm:pt modelId="{48F03FD8-6848-4553-9AB8-910AE513E46B}" type="pres">
      <dgm:prSet presAssocID="{C5435280-ADF8-49D8-95FB-7ED97E68CBB4}" presName="bgChev" presStyleLbl="node1" presStyleIdx="3" presStyleCnt="5"/>
      <dgm:spPr/>
    </dgm:pt>
    <dgm:pt modelId="{ED72D84E-49D2-472C-B3A2-3EBAC03C9CD6}" type="pres">
      <dgm:prSet presAssocID="{C5435280-ADF8-49D8-95FB-7ED97E68CBB4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37D50D-5922-4A29-A412-8D14D1C4B0AA}" type="pres">
      <dgm:prSet presAssocID="{BA0C900E-47FF-40ED-A571-E54B1F5CF2C9}" presName="compositeSpace" presStyleCnt="0"/>
      <dgm:spPr/>
    </dgm:pt>
    <dgm:pt modelId="{0F85C8AB-0394-4635-BB7A-F3375467FB44}" type="pres">
      <dgm:prSet presAssocID="{9E2599B5-A6A8-4CED-8931-51FDD6918A20}" presName="composite" presStyleCnt="0"/>
      <dgm:spPr/>
    </dgm:pt>
    <dgm:pt modelId="{C917F21B-8B3F-425C-9853-18A366D3658E}" type="pres">
      <dgm:prSet presAssocID="{9E2599B5-A6A8-4CED-8931-51FDD6918A20}" presName="bgChev" presStyleLbl="node1" presStyleIdx="4" presStyleCnt="5"/>
      <dgm:spPr/>
    </dgm:pt>
    <dgm:pt modelId="{3566D0D2-3BC1-43AD-B8E5-8123EBF1D19C}" type="pres">
      <dgm:prSet presAssocID="{9E2599B5-A6A8-4CED-8931-51FDD6918A20}" presName="txNode" presStyleLbl="fgAcc1" presStyleIdx="4" presStyleCnt="5" custLinFactNeighborX="-3824" custLinFactNeighborY="33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D883388-6EE1-42F9-A711-E58A0B52898C}" type="presOf" srcId="{C842FD42-F970-40B1-A5FE-D4304E7251D5}" destId="{9DA4EB76-8261-40BA-8FF0-985304B11455}" srcOrd="0" destOrd="0" presId="urn:microsoft.com/office/officeart/2005/8/layout/chevronAccent+Icon"/>
    <dgm:cxn modelId="{BBF4CE08-AD76-443C-AC11-47E202C37B47}" type="presOf" srcId="{6DC02E11-6ED1-4322-A06D-DBF3B5608C14}" destId="{3EFEA2DA-BF86-4C41-84BF-413A469D5CF8}" srcOrd="0" destOrd="0" presId="urn:microsoft.com/office/officeart/2005/8/layout/chevronAccent+Icon"/>
    <dgm:cxn modelId="{0283B98E-4B23-4D10-AF67-3FF9C6693718}" srcId="{CE2614D4-2271-4701-BC30-C03F9157FBFB}" destId="{C5435280-ADF8-49D8-95FB-7ED97E68CBB4}" srcOrd="3" destOrd="0" parTransId="{8509BD11-0083-440D-8B88-C2B77FBE20D4}" sibTransId="{BA0C900E-47FF-40ED-A571-E54B1F5CF2C9}"/>
    <dgm:cxn modelId="{999AC9B1-3979-4E72-AE5D-B19A8246D0D0}" type="presOf" srcId="{CE2614D4-2271-4701-BC30-C03F9157FBFB}" destId="{5EEF50F0-F61E-4722-9EB5-F7908B6D78CD}" srcOrd="0" destOrd="0" presId="urn:microsoft.com/office/officeart/2005/8/layout/chevronAccent+Icon"/>
    <dgm:cxn modelId="{B4008946-1380-4287-BE5A-4A834F38D838}" srcId="{CE2614D4-2271-4701-BC30-C03F9157FBFB}" destId="{F4702E8C-1051-4A77-9054-BF1244FAB4EE}" srcOrd="1" destOrd="0" parTransId="{51EB9FF8-F46F-4CD7-8DA6-5AF9A3BAE622}" sibTransId="{1FDDAB6C-3C72-413F-B120-0833735F5275}"/>
    <dgm:cxn modelId="{D38775D4-3D50-461C-9F12-3F2FC4F77920}" srcId="{CE2614D4-2271-4701-BC30-C03F9157FBFB}" destId="{9E2599B5-A6A8-4CED-8931-51FDD6918A20}" srcOrd="4" destOrd="0" parTransId="{097AD33F-AB16-4763-BDBB-293A07A41B2F}" sibTransId="{12D6E238-8287-42C2-BC97-20F6676CC536}"/>
    <dgm:cxn modelId="{216031E3-B530-43B9-A563-ED900746311F}" type="presOf" srcId="{9E2599B5-A6A8-4CED-8931-51FDD6918A20}" destId="{3566D0D2-3BC1-43AD-B8E5-8123EBF1D19C}" srcOrd="0" destOrd="0" presId="urn:microsoft.com/office/officeart/2005/8/layout/chevronAccent+Icon"/>
    <dgm:cxn modelId="{E3AA7F08-EC68-4A3B-8BC3-4A60571169EE}" type="presOf" srcId="{F4702E8C-1051-4A77-9054-BF1244FAB4EE}" destId="{DC0078A4-C996-470A-95C9-0593085CA7B5}" srcOrd="0" destOrd="0" presId="urn:microsoft.com/office/officeart/2005/8/layout/chevronAccent+Icon"/>
    <dgm:cxn modelId="{45327392-98A7-4C92-98CC-DE9B93CC1A9C}" srcId="{CE2614D4-2271-4701-BC30-C03F9157FBFB}" destId="{C842FD42-F970-40B1-A5FE-D4304E7251D5}" srcOrd="0" destOrd="0" parTransId="{440CB009-BA5F-491B-B209-478AFE0B209D}" sibTransId="{D3AA352D-5C31-4140-93E2-CB8CAF12B945}"/>
    <dgm:cxn modelId="{9B3FDA56-9121-4EB2-B7F8-D8E9C03780CF}" srcId="{CE2614D4-2271-4701-BC30-C03F9157FBFB}" destId="{6DC02E11-6ED1-4322-A06D-DBF3B5608C14}" srcOrd="2" destOrd="0" parTransId="{09269707-54D7-49BD-93F1-5CCC480883F5}" sibTransId="{8ACB6800-970A-4783-84B6-7E3FAA1CA733}"/>
    <dgm:cxn modelId="{CAF20FCC-3505-4B84-878A-3B6561ADD99C}" type="presOf" srcId="{C5435280-ADF8-49D8-95FB-7ED97E68CBB4}" destId="{ED72D84E-49D2-472C-B3A2-3EBAC03C9CD6}" srcOrd="0" destOrd="0" presId="urn:microsoft.com/office/officeart/2005/8/layout/chevronAccent+Icon"/>
    <dgm:cxn modelId="{9CCA8B64-E218-4862-8BA0-59AACA2A3027}" type="presParOf" srcId="{5EEF50F0-F61E-4722-9EB5-F7908B6D78CD}" destId="{795A5B04-792F-48AF-9825-2C854EC667E7}" srcOrd="0" destOrd="0" presId="urn:microsoft.com/office/officeart/2005/8/layout/chevronAccent+Icon"/>
    <dgm:cxn modelId="{0102EEBD-234A-437B-A052-F0A6C587EB88}" type="presParOf" srcId="{795A5B04-792F-48AF-9825-2C854EC667E7}" destId="{1467A699-92C2-49BE-9344-2F222B170123}" srcOrd="0" destOrd="0" presId="urn:microsoft.com/office/officeart/2005/8/layout/chevronAccent+Icon"/>
    <dgm:cxn modelId="{136CDA0F-C606-4227-BF8E-30491A33195A}" type="presParOf" srcId="{795A5B04-792F-48AF-9825-2C854EC667E7}" destId="{9DA4EB76-8261-40BA-8FF0-985304B11455}" srcOrd="1" destOrd="0" presId="urn:microsoft.com/office/officeart/2005/8/layout/chevronAccent+Icon"/>
    <dgm:cxn modelId="{1BAF7937-D331-47DD-84FA-625D993BFB60}" type="presParOf" srcId="{5EEF50F0-F61E-4722-9EB5-F7908B6D78CD}" destId="{965B7CD2-1192-40EB-A420-A0F9218C7A66}" srcOrd="1" destOrd="0" presId="urn:microsoft.com/office/officeart/2005/8/layout/chevronAccent+Icon"/>
    <dgm:cxn modelId="{928FE7F6-0D9B-42FA-83D7-E6277EF767F2}" type="presParOf" srcId="{5EEF50F0-F61E-4722-9EB5-F7908B6D78CD}" destId="{7196B988-6714-458B-A498-51F6FF249E4D}" srcOrd="2" destOrd="0" presId="urn:microsoft.com/office/officeart/2005/8/layout/chevronAccent+Icon"/>
    <dgm:cxn modelId="{1F6AF425-A1E9-4D2B-8883-78E30EDC0D22}" type="presParOf" srcId="{7196B988-6714-458B-A498-51F6FF249E4D}" destId="{4E0578FD-E707-4430-ABC3-2C4BFFFFCE19}" srcOrd="0" destOrd="0" presId="urn:microsoft.com/office/officeart/2005/8/layout/chevronAccent+Icon"/>
    <dgm:cxn modelId="{08BFC0B7-985D-40BB-86E8-B98A0477CF73}" type="presParOf" srcId="{7196B988-6714-458B-A498-51F6FF249E4D}" destId="{DC0078A4-C996-470A-95C9-0593085CA7B5}" srcOrd="1" destOrd="0" presId="urn:microsoft.com/office/officeart/2005/8/layout/chevronAccent+Icon"/>
    <dgm:cxn modelId="{A098BFE4-0337-458F-86F6-982B1401B98A}" type="presParOf" srcId="{5EEF50F0-F61E-4722-9EB5-F7908B6D78CD}" destId="{FB9684C5-593D-4FC9-B69E-6762C923DD27}" srcOrd="3" destOrd="0" presId="urn:microsoft.com/office/officeart/2005/8/layout/chevronAccent+Icon"/>
    <dgm:cxn modelId="{3FF7D848-4C03-4EE5-9899-8E4AD5CB68BB}" type="presParOf" srcId="{5EEF50F0-F61E-4722-9EB5-F7908B6D78CD}" destId="{78A56BDA-0F62-4895-8AB0-34B67F67E02D}" srcOrd="4" destOrd="0" presId="urn:microsoft.com/office/officeart/2005/8/layout/chevronAccent+Icon"/>
    <dgm:cxn modelId="{62DD6354-3205-48DE-9AC8-14C7BF8269C8}" type="presParOf" srcId="{78A56BDA-0F62-4895-8AB0-34B67F67E02D}" destId="{6471C14F-DE21-47BD-AE38-BE388CDCF7C8}" srcOrd="0" destOrd="0" presId="urn:microsoft.com/office/officeart/2005/8/layout/chevronAccent+Icon"/>
    <dgm:cxn modelId="{8D700DD8-E3F5-477E-AE5A-4FB95994A0BE}" type="presParOf" srcId="{78A56BDA-0F62-4895-8AB0-34B67F67E02D}" destId="{3EFEA2DA-BF86-4C41-84BF-413A469D5CF8}" srcOrd="1" destOrd="0" presId="urn:microsoft.com/office/officeart/2005/8/layout/chevronAccent+Icon"/>
    <dgm:cxn modelId="{774B1EC2-884B-40E7-B32E-3A9D5B41868A}" type="presParOf" srcId="{5EEF50F0-F61E-4722-9EB5-F7908B6D78CD}" destId="{76663647-E392-484C-831C-EBF1DB75F99A}" srcOrd="5" destOrd="0" presId="urn:microsoft.com/office/officeart/2005/8/layout/chevronAccent+Icon"/>
    <dgm:cxn modelId="{45E80564-D861-4E21-B93D-CDFD7DA86E44}" type="presParOf" srcId="{5EEF50F0-F61E-4722-9EB5-F7908B6D78CD}" destId="{0200794C-4D8C-439C-A0B9-6F7DFF8392AA}" srcOrd="6" destOrd="0" presId="urn:microsoft.com/office/officeart/2005/8/layout/chevronAccent+Icon"/>
    <dgm:cxn modelId="{482AD7C9-259D-4B42-953E-C132513793C8}" type="presParOf" srcId="{0200794C-4D8C-439C-A0B9-6F7DFF8392AA}" destId="{48F03FD8-6848-4553-9AB8-910AE513E46B}" srcOrd="0" destOrd="0" presId="urn:microsoft.com/office/officeart/2005/8/layout/chevronAccent+Icon"/>
    <dgm:cxn modelId="{57B1281C-32E3-44E7-93BB-B23C363C62A1}" type="presParOf" srcId="{0200794C-4D8C-439C-A0B9-6F7DFF8392AA}" destId="{ED72D84E-49D2-472C-B3A2-3EBAC03C9CD6}" srcOrd="1" destOrd="0" presId="urn:microsoft.com/office/officeart/2005/8/layout/chevronAccent+Icon"/>
    <dgm:cxn modelId="{6DD561FB-70EC-4A3D-9DF7-901F4D012789}" type="presParOf" srcId="{5EEF50F0-F61E-4722-9EB5-F7908B6D78CD}" destId="{0137D50D-5922-4A29-A412-8D14D1C4B0AA}" srcOrd="7" destOrd="0" presId="urn:microsoft.com/office/officeart/2005/8/layout/chevronAccent+Icon"/>
    <dgm:cxn modelId="{91A01D7F-7AF8-4FEF-BF0D-489DF0913063}" type="presParOf" srcId="{5EEF50F0-F61E-4722-9EB5-F7908B6D78CD}" destId="{0F85C8AB-0394-4635-BB7A-F3375467FB44}" srcOrd="8" destOrd="0" presId="urn:microsoft.com/office/officeart/2005/8/layout/chevronAccent+Icon"/>
    <dgm:cxn modelId="{AA8CD4CA-DA6C-4F47-AA20-D2FB3BD8285D}" type="presParOf" srcId="{0F85C8AB-0394-4635-BB7A-F3375467FB44}" destId="{C917F21B-8B3F-425C-9853-18A366D3658E}" srcOrd="0" destOrd="0" presId="urn:microsoft.com/office/officeart/2005/8/layout/chevronAccent+Icon"/>
    <dgm:cxn modelId="{FE0D80DD-CA1F-4D84-AE96-8768F9AE4DD6}" type="presParOf" srcId="{0F85C8AB-0394-4635-BB7A-F3375467FB44}" destId="{3566D0D2-3BC1-43AD-B8E5-8123EBF1D19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 dvojité šipky – zvýraznění"/>
  <dgm:desc val="Umožňuje znázornit postupné kroky v úkolu, procesu nebo pracovním postupu či zdůraznit pohyb nebo směr. Nejvhodnější je pro práci s minimálním množstvím textu úrovně 1 a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7E278B0-A387-4DFE-9ADA-D40AA841A389}" type="datetimeFigureOut">
              <a:rPr lang="cs-CZ"/>
              <a:pPr/>
              <a:t>27.4.2015</a:t>
            </a:fld>
            <a:endParaRPr lang="cs-CZ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03F14B5-8347-449A-9A22-FDB29725CE2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8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645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4D9E77BA-DC8A-456A-A2E4-C1E60A6E6480}" type="slidenum">
              <a:rPr lang="cs-CZ" sz="1200" smtClean="0">
                <a:cs typeface="+mn-cs"/>
              </a:rPr>
              <a:pPr algn="r">
                <a:defRPr/>
              </a:pPr>
              <a:t>70</a:t>
            </a:fld>
            <a:endParaRPr lang="cs-CZ" sz="12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17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E99A-F365-4E98-8D3F-B6FC04282E3F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8940-3AB5-4B26-ABCA-291D13D024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15DE-85D4-44A5-9232-AFF122AEC866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DC92-11A4-4FC9-AE42-6A6F8EAF15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3BF7-CD02-40F5-8607-6AD7EF73560A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69A0-31E1-478A-85B6-C88FD9684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ABCC8-CBDF-4AFF-B324-50F0065B1FD3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155E-9C02-471E-AA10-DECB65E35E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4C8C-963C-4EA0-902B-9687C7C2E25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1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EA81D-E451-44E4-AD56-D61B5F7960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76AAF-86BF-46C9-8C58-DAEBA45767D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4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B262-3F74-4416-AD71-3C002B13BAB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15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0FBA0-E005-46DC-972D-DD1DB5DAB2B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2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49E23-EF16-43FA-AA85-A44A7F5916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1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D6B5-9FC5-4100-BED9-1F04B5C0482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1593-3819-4C99-A76B-0C5F91BF6147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59BD-49D1-4E00-ABA3-B15A75D55B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FAA28-3FB3-4E7E-AABD-CC88379BAF3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12582-B299-45C6-936E-5F2A5DB28B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7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99B34-1409-4533-8C7B-AAADFCB1F86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858C1-705F-4F07-8922-773F93519C3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64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A57E9C-5CCA-42D9-B9B6-BE68CCBFF70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C3EBD-05F1-4D42-932F-4128A8710F55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72DB-4C6A-4490-B9EC-DD8395BB04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3406-836C-43E9-BD62-5137097A245A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5515-4E02-457A-93DE-2115BD7328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116B-3BA3-4D06-A368-4DB467640491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AC8E-6488-4641-92ED-62510049EC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D85C-FE10-4936-AAB2-78D6DE829B2F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3FFC-1477-4E31-B65D-E3A773033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C602-1E19-435C-9C7B-FE3380EB85CF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96FF-7735-4A89-8B4B-AABE1EB68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7831-3BB1-4C85-946B-D40384C3CE37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28A8-A558-4BFF-9C3B-A4B8A7EF5A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A6DB-834C-4329-84B4-EDF328F3E564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6537-96A6-4858-B6EC-136AD645F8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36E1F-C993-433C-A0CD-E67F15A40AA8}" type="datetimeFigureOut">
              <a:rPr lang="cs-CZ"/>
              <a:pPr>
                <a:defRPr/>
              </a:pPr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CFC38-6A62-44DB-B5CD-D4E00941A6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B5DAA6-AFBC-4307-89DB-D70510D996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Vyhodnocení funkce zdravotnických systémů</a:t>
            </a:r>
            <a:endParaRPr lang="cs-CZ" smtClean="0"/>
          </a:p>
        </p:txBody>
      </p:sp>
      <p:sp>
        <p:nvSpPr>
          <p:cNvPr id="14338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charset="0"/>
              <a:buChar char="•"/>
            </a:pPr>
            <a:endParaRPr lang="cs-CZ" sz="4000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Ekonomická 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Hlavním faktorem je </a:t>
            </a:r>
            <a:r>
              <a:rPr lang="cs-CZ" b="1" dirty="0" smtClean="0"/>
              <a:t>schopnost jedince</a:t>
            </a:r>
            <a:r>
              <a:rPr lang="cs-CZ" dirty="0" smtClean="0"/>
              <a:t> </a:t>
            </a:r>
            <a:r>
              <a:rPr lang="cs-CZ" b="1" dirty="0" smtClean="0"/>
              <a:t>uhradit</a:t>
            </a:r>
            <a:r>
              <a:rPr lang="cs-CZ" dirty="0" smtClean="0"/>
              <a:t> poskytnutou péči.</a:t>
            </a:r>
          </a:p>
          <a:p>
            <a:r>
              <a:rPr lang="cs-CZ" dirty="0" smtClean="0"/>
              <a:t>Je dána úhradou nákladů, typem pojištění </a:t>
            </a:r>
            <a:br>
              <a:rPr lang="cs-CZ" dirty="0" smtClean="0"/>
            </a:br>
            <a:r>
              <a:rPr lang="cs-CZ" dirty="0" smtClean="0"/>
              <a:t>a mírou spoluúčasti.</a:t>
            </a:r>
          </a:p>
          <a:p>
            <a:r>
              <a:rPr lang="cs-CZ" dirty="0" smtClean="0"/>
              <a:t>Ve všech vyspělých zemích existuje zdravotní pojištění.</a:t>
            </a:r>
          </a:p>
          <a:p>
            <a:r>
              <a:rPr lang="cs-CZ" dirty="0" smtClean="0"/>
              <a:t>Hodnotí se</a:t>
            </a:r>
            <a:r>
              <a:rPr lang="cs-CZ" dirty="0" smtClean="0">
                <a:latin typeface="Arial" charset="0"/>
              </a:rPr>
              <a:t>,</a:t>
            </a:r>
            <a:r>
              <a:rPr lang="cs-CZ" dirty="0" smtClean="0"/>
              <a:t> jaká část obyvatelstva je pojištěna a jaká péče se z pojištění hradí.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Odborně medicínská 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Dostupnost různých typů zdravotnických služeb (specializace)</a:t>
            </a:r>
            <a:r>
              <a:rPr lang="cs-CZ" dirty="0" smtClean="0">
                <a:latin typeface="Arial" charset="0"/>
              </a:rPr>
              <a:t>.</a:t>
            </a:r>
          </a:p>
          <a:p>
            <a:endParaRPr lang="cs-CZ" dirty="0" smtClean="0"/>
          </a:p>
          <a:p>
            <a:r>
              <a:rPr lang="cs-CZ" dirty="0" smtClean="0"/>
              <a:t>Vysoce specializované zdravotnické služby jsou obvykle velmi nákladné a jsou koncentrovány do velkých </a:t>
            </a:r>
            <a:r>
              <a:rPr lang="cs-CZ" dirty="0" smtClean="0"/>
              <a:t>měst (onkologická centra)</a:t>
            </a:r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Organizační 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Hlavním faktorem</a:t>
            </a:r>
            <a:r>
              <a:rPr lang="cs-CZ" b="1" dirty="0" smtClean="0"/>
              <a:t> </a:t>
            </a:r>
            <a:r>
              <a:rPr lang="cs-CZ" dirty="0" smtClean="0"/>
              <a:t>je</a:t>
            </a:r>
            <a:r>
              <a:rPr lang="cs-CZ" b="1" dirty="0" smtClean="0"/>
              <a:t> provázanost a návaznost </a:t>
            </a:r>
            <a:r>
              <a:rPr lang="cs-CZ" dirty="0" smtClean="0"/>
              <a:t>jednotlivých druhů péče.</a:t>
            </a:r>
          </a:p>
          <a:p>
            <a:pPr>
              <a:buFont typeface="Arial" charset="0"/>
              <a:buNone/>
            </a:pPr>
            <a:endParaRPr lang="cs-CZ" dirty="0" smtClean="0"/>
          </a:p>
          <a:p>
            <a:r>
              <a:rPr lang="cs-CZ" b="1" dirty="0" smtClean="0"/>
              <a:t>Překážky administrativního rázu</a:t>
            </a:r>
            <a:r>
              <a:rPr lang="cs-CZ" dirty="0" smtClean="0"/>
              <a:t> – potřeba doporučení od praktického lékaře k návštěvě specialisty.</a:t>
            </a:r>
          </a:p>
          <a:p>
            <a:pPr>
              <a:buFont typeface="Arial" charset="0"/>
              <a:buNone/>
            </a:pPr>
            <a:endParaRPr lang="cs-CZ" dirty="0" smtClean="0"/>
          </a:p>
          <a:p>
            <a:r>
              <a:rPr lang="cs-CZ" dirty="0" smtClean="0"/>
              <a:t>Vytvoření spádových oblastí.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Psychosociální 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Hlavním faktorem je </a:t>
            </a:r>
            <a:r>
              <a:rPr lang="cs-CZ" b="1" dirty="0" smtClean="0"/>
              <a:t>motivace </a:t>
            </a:r>
            <a:r>
              <a:rPr lang="cs-CZ" dirty="0" smtClean="0"/>
              <a:t>k vyhledání zdravotnické služby:</a:t>
            </a:r>
          </a:p>
          <a:p>
            <a:pPr lvl="1"/>
            <a:r>
              <a:rPr lang="cs-CZ" b="1" dirty="0" smtClean="0"/>
              <a:t>důvěra</a:t>
            </a:r>
            <a:r>
              <a:rPr lang="cs-CZ" dirty="0" smtClean="0"/>
              <a:t> (v medicínu, ke zdravotnickým pracovníkům a zdravotnickým zařízením)</a:t>
            </a:r>
          </a:p>
          <a:p>
            <a:pPr lvl="1"/>
            <a:r>
              <a:rPr lang="cs-CZ" b="1" dirty="0" smtClean="0"/>
              <a:t>zájem </a:t>
            </a:r>
            <a:r>
              <a:rPr lang="cs-CZ" dirty="0" smtClean="0"/>
              <a:t>o zdraví</a:t>
            </a:r>
          </a:p>
          <a:p>
            <a:pPr lvl="1"/>
            <a:r>
              <a:rPr lang="cs-CZ" b="1" dirty="0" smtClean="0"/>
              <a:t>vnímání hrozby nemoci</a:t>
            </a:r>
          </a:p>
          <a:p>
            <a:pPr lvl="1"/>
            <a:r>
              <a:rPr lang="cs-CZ" b="1" dirty="0" smtClean="0"/>
              <a:t>ochota spolupracovat</a:t>
            </a:r>
          </a:p>
          <a:p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Sociokulturní 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Sociokulturní </a:t>
            </a:r>
            <a:r>
              <a:rPr lang="cs-CZ" dirty="0" smtClean="0"/>
              <a:t>faktory, </a:t>
            </a:r>
            <a:r>
              <a:rPr lang="cs-CZ" dirty="0"/>
              <a:t>které mohou ovlivňovat orientaci občanů ve zdravotním systému </a:t>
            </a:r>
            <a:br>
              <a:rPr lang="cs-CZ" dirty="0"/>
            </a:br>
            <a:r>
              <a:rPr lang="cs-CZ" dirty="0"/>
              <a:t>a tím i poptávku po adekvátní péči.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Patří sem vzdělání, etnická příslušnost, odlišné náboženské normy ve vztahu k tělu, jazykové problémy apod.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1B06BA"/>
                </a:solidFill>
              </a:rPr>
              <a:t>PRODUKTIVITA</a:t>
            </a:r>
            <a:endParaRPr lang="cs-CZ" cap="all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Produktivita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370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ekonomii je definována jako </a:t>
            </a:r>
            <a:r>
              <a:rPr lang="cs-CZ" b="1" dirty="0" smtClean="0"/>
              <a:t>množství výrobků připadajících v průměru na jednoho pracovníka</a:t>
            </a:r>
            <a:r>
              <a:rPr lang="cs-CZ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Výrobkem ve zdravotnictví jsou odborné činnosti, zdravotní služby, léčebné, preventivní, laboratorní výkony apod.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Produktivita je tedy </a:t>
            </a:r>
            <a:r>
              <a:rPr lang="cs-CZ" b="1" dirty="0" smtClean="0">
                <a:solidFill>
                  <a:srgbClr val="0000FF"/>
                </a:solidFill>
              </a:rPr>
              <a:t>výkonnost</a:t>
            </a:r>
            <a:r>
              <a:rPr lang="cs-CZ" dirty="0" smtClean="0"/>
              <a:t> – např. průměrný počet vyšetřených pacientů, operací, návštěv v rodině na jednoho lékaře a hodinu.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Produktivita</a:t>
            </a:r>
            <a:endParaRPr lang="cs-CZ" smtClean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37075"/>
          </a:xfrm>
        </p:spPr>
        <p:txBody>
          <a:bodyPr/>
          <a:lstStyle/>
          <a:p>
            <a:r>
              <a:rPr lang="cs-CZ" smtClean="0"/>
              <a:t>Produktivita nemocnice </a:t>
            </a:r>
          </a:p>
          <a:p>
            <a:pPr lvl="1"/>
            <a:r>
              <a:rPr lang="cs-CZ" smtClean="0"/>
              <a:t>ukazatele využívání lůžkového fondu (obložnost, obrat lůžka, průměrná ošetřovací doba)</a:t>
            </a:r>
          </a:p>
          <a:p>
            <a:pPr lvl="1"/>
            <a:r>
              <a:rPr lang="cs-CZ" smtClean="0"/>
              <a:t>počet hospitalizovaných na 1000 obyv. spádové oblasti aj.</a:t>
            </a:r>
          </a:p>
          <a:p>
            <a:r>
              <a:rPr lang="cs-CZ" smtClean="0"/>
              <a:t>Je nezávislá na účinnosti, efektivitě a kvalitě – musí být hodnocena spolu s těmito ukazateli.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1B06BA"/>
                </a:solidFill>
              </a:rPr>
              <a:t>Účinnost a efektivita</a:t>
            </a:r>
            <a:endParaRPr lang="cs-CZ" cap="all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Účinnost </a:t>
            </a:r>
            <a:r>
              <a:rPr lang="cs-CZ" i="1" smtClean="0">
                <a:solidFill>
                  <a:srgbClr val="1B06BA"/>
                </a:solidFill>
              </a:rPr>
              <a:t>(effectiveness)</a:t>
            </a:r>
            <a:endParaRPr lang="cs-CZ" i="1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>
            <a:normAutofit/>
          </a:bodyPr>
          <a:lstStyle/>
          <a:p>
            <a:r>
              <a:rPr lang="cs-CZ" sz="2800" smtClean="0"/>
              <a:t>Definujeme jako </a:t>
            </a:r>
            <a:r>
              <a:rPr lang="cs-CZ" sz="2800" b="1" smtClean="0"/>
              <a:t>míru dosažené změny </a:t>
            </a:r>
            <a:r>
              <a:rPr lang="cs-CZ" sz="2800" smtClean="0"/>
              <a:t>ve srovnání s výchozím stavem nebo s předem stanoveným cílem.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r>
              <a:rPr lang="cs-CZ" sz="2800" smtClean="0"/>
              <a:t>Změnou ve zdravotnictví je obvykle </a:t>
            </a:r>
            <a:r>
              <a:rPr lang="cs-CZ" sz="2800" b="1" smtClean="0"/>
              <a:t>zlepšení zdravotního stavu</a:t>
            </a:r>
          </a:p>
          <a:p>
            <a:pPr lvl="1"/>
            <a:r>
              <a:rPr lang="cs-CZ" sz="2400" b="1" smtClean="0"/>
              <a:t>objektivně </a:t>
            </a:r>
            <a:r>
              <a:rPr lang="cs-CZ" sz="2400" smtClean="0"/>
              <a:t>(vyléčení, prodloužení života, redukce symptomů, navrácení pracovní schopnosti)</a:t>
            </a:r>
          </a:p>
          <a:p>
            <a:pPr lvl="1"/>
            <a:r>
              <a:rPr lang="cs-CZ" sz="2400" b="1" smtClean="0"/>
              <a:t>subjektivně</a:t>
            </a:r>
            <a:r>
              <a:rPr lang="cs-CZ" sz="2400" smtClean="0"/>
              <a:t> (spokojenost s výsledkem ošetření)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Vyhodnocení</a:t>
            </a:r>
            <a:endParaRPr lang="cs-CZ" smtClean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Proces kritického zvážení </a:t>
            </a:r>
            <a:r>
              <a:rPr lang="cs-CZ" b="1" smtClean="0">
                <a:solidFill>
                  <a:srgbClr val="0033CC"/>
                </a:solidFill>
              </a:rPr>
              <a:t>míry úspěchu v dosažení cíle </a:t>
            </a:r>
            <a:r>
              <a:rPr lang="cs-CZ" smtClean="0"/>
              <a:t>na základě pevně stanovených kritérií.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Účinnost </a:t>
            </a:r>
            <a:r>
              <a:rPr lang="cs-CZ" i="1" smtClean="0">
                <a:solidFill>
                  <a:srgbClr val="1B06BA"/>
                </a:solidFill>
              </a:rPr>
              <a:t>(effectiveness)</a:t>
            </a:r>
            <a:endParaRPr lang="cs-CZ" i="1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/>
              <a:t>Individuální </a:t>
            </a:r>
            <a:r>
              <a:rPr lang="cs-CZ" sz="2800" dirty="0" smtClean="0"/>
              <a:t>úroveň – účinnost terapie (postupy, léky)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/>
              <a:t>Populační </a:t>
            </a:r>
            <a:r>
              <a:rPr lang="cs-CZ" sz="2800" dirty="0" smtClean="0"/>
              <a:t>úroveň</a:t>
            </a:r>
            <a:r>
              <a:rPr lang="cs-CZ" sz="2800" b="1" dirty="0" smtClean="0"/>
              <a:t> </a:t>
            </a:r>
            <a:r>
              <a:rPr lang="cs-CZ" sz="2800" dirty="0" smtClean="0"/>
              <a:t>– účinnost zdravotnického programu (preventivní programy)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Obtíže s hodnocením účinnosti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z</a:t>
            </a:r>
            <a:r>
              <a:rPr lang="cs-CZ" sz="2400" dirty="0" smtClean="0"/>
              <a:t>vláště u populačních opatření – mnoho intervenujících faktorů, dlouhá doba od zavedení programu do prvních výsledků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Efektivita </a:t>
            </a:r>
            <a:r>
              <a:rPr lang="cs-CZ" i="1" smtClean="0">
                <a:solidFill>
                  <a:srgbClr val="1B06BA"/>
                </a:solidFill>
              </a:rPr>
              <a:t>(efficiency)</a:t>
            </a:r>
            <a:endParaRPr lang="cs-CZ" i="1" smtClean="0"/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r>
              <a:rPr lang="cs-CZ" sz="2800" smtClean="0"/>
              <a:t>Efektivita je snaha </a:t>
            </a:r>
            <a:r>
              <a:rPr lang="cs-CZ" sz="2800" b="1" smtClean="0"/>
              <a:t>s minimálními prostředky dosáhnout maximálního prospěchu</a:t>
            </a:r>
            <a:r>
              <a:rPr lang="cs-CZ" sz="2800" smtClean="0"/>
              <a:t>.</a:t>
            </a:r>
          </a:p>
          <a:p>
            <a:r>
              <a:rPr lang="cs-CZ" sz="2800" smtClean="0"/>
              <a:t>Je to </a:t>
            </a:r>
            <a:r>
              <a:rPr lang="cs-CZ" sz="2800" b="1" smtClean="0"/>
              <a:t>vztah mezi vstupními náklady a výstupním cílem</a:t>
            </a:r>
            <a:r>
              <a:rPr lang="cs-CZ" sz="2800" smtClean="0"/>
              <a:t>.</a:t>
            </a:r>
          </a:p>
          <a:p>
            <a:r>
              <a:rPr lang="cs-CZ" sz="2800" smtClean="0"/>
              <a:t>Ve zdravotnictví jde o to organizovat zdravotní péči tak, abychom dosahovali zlepšení zdravotního stavu a uspokojování zdravotních potřeb s nejmenšími finančními náklady.</a:t>
            </a:r>
          </a:p>
          <a:p>
            <a:r>
              <a:rPr lang="cs-CZ" sz="2800" smtClean="0"/>
              <a:t>Při hodnocení efektivity se nikdy nesmí ztrácet ze zřetele, že </a:t>
            </a:r>
            <a:r>
              <a:rPr lang="cs-CZ" sz="2800" b="1" smtClean="0"/>
              <a:t>nejde primárně o zisk, ale o humánní hodnoty</a:t>
            </a:r>
            <a:r>
              <a:rPr lang="cs-CZ" sz="2800" smtClean="0"/>
              <a:t>, o zdraví lidí a celé společnosti.</a:t>
            </a:r>
            <a:endParaRPr lang="cs-CZ" sz="2400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Metody</a:t>
            </a:r>
            <a:r>
              <a:rPr lang="cs-CZ" b="1" smtClean="0">
                <a:solidFill>
                  <a:srgbClr val="1B06BA"/>
                </a:solidFill>
              </a:rPr>
              <a:t> </a:t>
            </a:r>
            <a:r>
              <a:rPr lang="cs-CZ" b="1" smtClean="0">
                <a:solidFill>
                  <a:srgbClr val="000099"/>
                </a:solidFill>
              </a:rPr>
              <a:t>stanovení efektivity</a:t>
            </a:r>
            <a:endParaRPr lang="cs-CZ" i="1" smtClean="0">
              <a:solidFill>
                <a:srgbClr val="000099"/>
              </a:solidFill>
            </a:endParaRP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824412"/>
          </a:xfrm>
        </p:spPr>
        <p:txBody>
          <a:bodyPr/>
          <a:lstStyle/>
          <a:p>
            <a:r>
              <a:rPr lang="cs-CZ" smtClean="0"/>
              <a:t>Metoda „cena – zisk“ </a:t>
            </a:r>
            <a:r>
              <a:rPr lang="cs-CZ" i="1" smtClean="0"/>
              <a:t>(cost–benefit)</a:t>
            </a:r>
          </a:p>
          <a:p>
            <a:r>
              <a:rPr lang="cs-CZ" smtClean="0"/>
              <a:t>Metoda „cena – výkon“ </a:t>
            </a:r>
            <a:r>
              <a:rPr lang="cs-CZ" i="1" smtClean="0"/>
              <a:t>(cost–productivity)</a:t>
            </a:r>
          </a:p>
          <a:p>
            <a:r>
              <a:rPr lang="cs-CZ" smtClean="0"/>
              <a:t>Metoda „cena – účinnost“ </a:t>
            </a:r>
            <a:r>
              <a:rPr lang="cs-CZ" i="1" smtClean="0"/>
              <a:t>(cost–effectiveness)</a:t>
            </a:r>
          </a:p>
          <a:p>
            <a:r>
              <a:rPr lang="cs-CZ" smtClean="0"/>
              <a:t>Metoda „cena – utilita“ </a:t>
            </a:r>
            <a:r>
              <a:rPr lang="cs-CZ" i="1" smtClean="0"/>
              <a:t>(cost–utility)</a:t>
            </a:r>
          </a:p>
          <a:p>
            <a:endParaRPr lang="cs-CZ" i="1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Metoda „cena – zisk“ </a:t>
            </a:r>
            <a:endParaRPr lang="cs-CZ" i="1" smtClean="0">
              <a:solidFill>
                <a:srgbClr val="000099"/>
              </a:solidFill>
            </a:endParaRP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689600"/>
          </a:xfrm>
        </p:spPr>
        <p:txBody>
          <a:bodyPr/>
          <a:lstStyle/>
          <a:p>
            <a:r>
              <a:rPr lang="cs-CZ" sz="2800" smtClean="0"/>
              <a:t>Užívá se, </a:t>
            </a:r>
            <a:r>
              <a:rPr lang="cs-CZ" sz="2800" b="1" smtClean="0"/>
              <a:t>pokud lze</a:t>
            </a:r>
            <a:r>
              <a:rPr lang="cs-CZ" sz="2800" smtClean="0"/>
              <a:t> </a:t>
            </a:r>
            <a:r>
              <a:rPr lang="cs-CZ" sz="2800" b="1" smtClean="0"/>
              <a:t>výstup zdravotní péče měřit ve stejných jednotkách jako náklady, tj. v korunách </a:t>
            </a:r>
          </a:p>
          <a:p>
            <a:pPr lvl="1"/>
            <a:r>
              <a:rPr lang="cs-CZ" sz="2400" i="1" smtClean="0"/>
              <a:t>Zkrátíme-li účinnou léčbou dobu hospitalizace, zisk lze vyjádřit </a:t>
            </a:r>
            <a:r>
              <a:rPr lang="cs-CZ" sz="2400" b="1" i="1" smtClean="0"/>
              <a:t>ušetřenými provozními náklady</a:t>
            </a:r>
            <a:r>
              <a:rPr lang="cs-CZ" sz="2400" i="1" smtClean="0"/>
              <a:t> v korunách.</a:t>
            </a:r>
          </a:p>
          <a:p>
            <a:pPr lvl="1"/>
            <a:r>
              <a:rPr lang="cs-CZ" sz="2400" i="1" smtClean="0"/>
              <a:t>Zkrácení doby pracovní neschopnosti lze přibližně ocenit </a:t>
            </a:r>
            <a:r>
              <a:rPr lang="cs-CZ" sz="2400" b="1" i="1" smtClean="0"/>
              <a:t>přínosem vyléčeného člověka pro národní hospodářství </a:t>
            </a:r>
            <a:r>
              <a:rPr lang="cs-CZ" sz="2400" i="1" smtClean="0"/>
              <a:t>v korunách.</a:t>
            </a:r>
          </a:p>
          <a:p>
            <a:r>
              <a:rPr lang="cs-CZ" sz="2800" b="1" smtClean="0"/>
              <a:t>Analýza:</a:t>
            </a:r>
            <a:r>
              <a:rPr lang="cs-CZ" sz="2800" smtClean="0"/>
              <a:t> Cenu a zisk porovnáváme pomocí podílu (kolikrát) nebo rozdílu (o kolik) je cena větší nebo menší než zisk.</a:t>
            </a:r>
          </a:p>
          <a:p>
            <a:r>
              <a:rPr lang="cs-CZ" sz="2800" b="1" smtClean="0"/>
              <a:t>Obtíže: </a:t>
            </a:r>
            <a:r>
              <a:rPr lang="cs-CZ" sz="2800" smtClean="0"/>
              <a:t>Převedení výstupu na peníze (Jak penězi vyjádřit záchranu života?).</a:t>
            </a:r>
            <a:endParaRPr lang="cs-CZ" sz="2800" b="1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Metoda „cena – výkon“ </a:t>
            </a:r>
            <a:endParaRPr lang="cs-CZ" i="1" smtClean="0">
              <a:solidFill>
                <a:srgbClr val="000099"/>
              </a:solidFill>
            </a:endParaRP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r>
              <a:rPr lang="cs-CZ" smtClean="0"/>
              <a:t>Kromě produktivity práce (výkonnosti) je důležitá také cena služeb.</a:t>
            </a:r>
          </a:p>
          <a:p>
            <a:r>
              <a:rPr lang="cs-CZ" smtClean="0"/>
              <a:t>Ukazatel </a:t>
            </a:r>
            <a:r>
              <a:rPr lang="cs-CZ" b="1" smtClean="0"/>
              <a:t>„cena – výkon“</a:t>
            </a:r>
            <a:r>
              <a:rPr lang="cs-CZ" smtClean="0"/>
              <a:t> </a:t>
            </a:r>
          </a:p>
          <a:p>
            <a:pPr lvl="1"/>
            <a:r>
              <a:rPr lang="cs-CZ" smtClean="0"/>
              <a:t>Kolik stojí jeden ošetřovací den v nemocnici</a:t>
            </a:r>
          </a:p>
          <a:p>
            <a:pPr lvl="1"/>
            <a:r>
              <a:rPr lang="cs-CZ" smtClean="0"/>
              <a:t>Jaká je cena jednoho vyšetření na počítačovém tomografu apod.</a:t>
            </a:r>
          </a:p>
          <a:p>
            <a:r>
              <a:rPr lang="cs-CZ" smtClean="0"/>
              <a:t>Snižování nákladů je žádanou součástí evaluace zdravotnických služeb.</a:t>
            </a:r>
          </a:p>
          <a:p>
            <a:endParaRPr lang="cs-CZ" i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Metoda „cena – účinnost“ </a:t>
            </a:r>
            <a:endParaRPr lang="cs-CZ" i="1" smtClean="0">
              <a:solidFill>
                <a:srgbClr val="000099"/>
              </a:solidFill>
            </a:endParaRP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689600"/>
          </a:xfrm>
        </p:spPr>
        <p:txBody>
          <a:bodyPr/>
          <a:lstStyle/>
          <a:p>
            <a:r>
              <a:rPr lang="cs-CZ" sz="2800" b="1" smtClean="0"/>
              <a:t>Výstup</a:t>
            </a:r>
            <a:r>
              <a:rPr lang="cs-CZ" sz="2800" smtClean="0"/>
              <a:t> zdravotní péče můžeme vyjadřovat </a:t>
            </a:r>
            <a:r>
              <a:rPr lang="cs-CZ" sz="2800" b="1" smtClean="0"/>
              <a:t>obvyklými biomedicínskými ukazateli</a:t>
            </a:r>
            <a:r>
              <a:rPr lang="cs-CZ" sz="2800" smtClean="0"/>
              <a:t>, úmrtností, nemocností apod.</a:t>
            </a:r>
          </a:p>
          <a:p>
            <a:r>
              <a:rPr lang="cs-CZ" sz="2800" b="1" smtClean="0"/>
              <a:t>Analýza:</a:t>
            </a:r>
            <a:r>
              <a:rPr lang="cs-CZ" sz="2800" smtClean="0"/>
              <a:t> Srovnávání několika léčebných postupů (preventivních programů), u kterých se sleduje cena a účinnost, vyjádřená např. počtem odvrácených úmrtí nebo počtem dnů rekonvalescence.</a:t>
            </a:r>
          </a:p>
          <a:p>
            <a:r>
              <a:rPr lang="cs-CZ" sz="2800" b="1" smtClean="0"/>
              <a:t>Obtíže: </a:t>
            </a:r>
          </a:p>
          <a:p>
            <a:pPr lvl="1"/>
            <a:r>
              <a:rPr lang="cs-CZ" sz="2400" smtClean="0"/>
              <a:t>Metoda je vhodná, když máme rozhodnout mezi postupy (programy), jsou-li </a:t>
            </a:r>
            <a:r>
              <a:rPr lang="cs-CZ" sz="2400" b="1" smtClean="0"/>
              <a:t>stejně velké buď ceny, nebo náklady</a:t>
            </a:r>
            <a:r>
              <a:rPr lang="cs-CZ" sz="2400" smtClean="0"/>
              <a:t>.</a:t>
            </a:r>
          </a:p>
          <a:p>
            <a:pPr lvl="1"/>
            <a:r>
              <a:rPr lang="cs-CZ" sz="2400" smtClean="0"/>
              <a:t>Avšak jsou-li cena i náklady srovnávaných postupů (programů) rozdílné, nejde o ekonomické, ale sociálně-etické rozhodnutí.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Metoda „cena – utilita“ </a:t>
            </a:r>
            <a:endParaRPr lang="cs-CZ" i="1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68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smtClean="0"/>
              <a:t>Výstupem </a:t>
            </a:r>
            <a:r>
              <a:rPr lang="cs-CZ" sz="2800" smtClean="0"/>
              <a:t>je míra subjektivně pociťovaného zdraví. Používají se standardizované dotazníky. Oblíbenou mírou utility je QALY </a:t>
            </a:r>
            <a:r>
              <a:rPr lang="cs-CZ" sz="2800" i="1" smtClean="0"/>
              <a:t>(Quality Adjusted Life Years).</a:t>
            </a:r>
            <a:endParaRPr lang="cs-CZ" sz="2800" b="1" i="1" smtClean="0"/>
          </a:p>
          <a:p>
            <a:pPr>
              <a:lnSpc>
                <a:spcPct val="90000"/>
              </a:lnSpc>
            </a:pPr>
            <a:r>
              <a:rPr lang="cs-CZ" sz="2800" smtClean="0"/>
              <a:t> </a:t>
            </a:r>
            <a:r>
              <a:rPr lang="cs-CZ" sz="2800" b="1" smtClean="0"/>
              <a:t>Analýza:</a:t>
            </a:r>
            <a:r>
              <a:rPr lang="cs-CZ" sz="2800" smtClean="0"/>
              <a:t> Srovnávání efektivity různých operačních výkonů. </a:t>
            </a:r>
          </a:p>
          <a:p>
            <a:pPr marL="400050" lvl="1" indent="0">
              <a:lnSpc>
                <a:spcPct val="90000"/>
              </a:lnSpc>
              <a:buFont typeface="Arial" charset="0"/>
              <a:buNone/>
            </a:pPr>
            <a:r>
              <a:rPr lang="cs-CZ" sz="1800" i="1" smtClean="0"/>
              <a:t>Po operaci jsou pacienti dlouhodobě sledováni – počítají se dny, po které se cítí bez potíží. Součet dnů se dělí 365, čímž dostaneme upravené roky QALY.  Známe-li cenu operačního výkonu, lze stanovit cenu za jeden rok QALY  a následně určit, která intervence poskytne jeden rok QALY za nejnižší cenu.</a:t>
            </a:r>
          </a:p>
          <a:p>
            <a:pPr marL="400050" lvl="1" indent="0">
              <a:lnSpc>
                <a:spcPct val="90000"/>
              </a:lnSpc>
              <a:buFont typeface="Arial" charset="0"/>
              <a:buNone/>
            </a:pPr>
            <a:r>
              <a:rPr lang="cs-CZ" b="1" smtClean="0"/>
              <a:t>Obtíže: </a:t>
            </a:r>
          </a:p>
          <a:p>
            <a:pPr marL="400050" lvl="1" indent="0">
              <a:lnSpc>
                <a:spcPct val="90000"/>
              </a:lnSpc>
            </a:pPr>
            <a:r>
              <a:rPr lang="cs-CZ" sz="2400" smtClean="0"/>
              <a:t>Metoda je vhodná, když máme rozhodnout mezi postupy (programy), jsou-li </a:t>
            </a:r>
            <a:r>
              <a:rPr lang="cs-CZ" sz="2400" b="1" smtClean="0"/>
              <a:t>stejně velké buď ceny, nebo náklady</a:t>
            </a:r>
            <a:r>
              <a:rPr lang="cs-CZ" sz="2400" smtClean="0"/>
              <a:t>.</a:t>
            </a:r>
          </a:p>
          <a:p>
            <a:pPr marL="400050" lvl="1" indent="0">
              <a:lnSpc>
                <a:spcPct val="90000"/>
              </a:lnSpc>
            </a:pPr>
            <a:r>
              <a:rPr lang="cs-CZ" sz="2400" smtClean="0"/>
              <a:t>Avšak jsou-li cena i náklady srovnávaných postupů (programů) rozdílné, nejde o ekonomické, ale sociálně-etické rozhodnutí.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55576" y="764704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6"/>
          <p:cNvCxnSpPr/>
          <p:nvPr/>
        </p:nvCxnSpPr>
        <p:spPr>
          <a:xfrm flipV="1">
            <a:off x="1835150" y="908050"/>
            <a:ext cx="0" cy="23050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 flipV="1">
            <a:off x="8101013" y="908050"/>
            <a:ext cx="14287" cy="23415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835150" y="908050"/>
            <a:ext cx="62658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1851025" y="6021388"/>
            <a:ext cx="62642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8131175" y="3789363"/>
            <a:ext cx="0" cy="223202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1851025" y="3789363"/>
            <a:ext cx="0" cy="22320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3203575" y="1611313"/>
            <a:ext cx="0" cy="15128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7597775" y="1595438"/>
            <a:ext cx="0" cy="158432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213100" y="1595438"/>
            <a:ext cx="438308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4572000" y="2276475"/>
            <a:ext cx="0" cy="93662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6227763" y="2276475"/>
            <a:ext cx="0" cy="93662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4572000" y="2276475"/>
            <a:ext cx="16557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3213100" y="3789363"/>
            <a:ext cx="0" cy="143986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7597775" y="3789363"/>
            <a:ext cx="0" cy="14732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3203575" y="5262563"/>
            <a:ext cx="439261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2916238" y="5668963"/>
            <a:ext cx="0" cy="3524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4643438" y="5653088"/>
            <a:ext cx="0" cy="3508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6372225" y="5653088"/>
            <a:ext cx="0" cy="3508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0" name="TextovéPole 43"/>
          <p:cNvSpPr txBox="1">
            <a:spLocks noChangeArrowheads="1"/>
          </p:cNvSpPr>
          <p:nvPr/>
        </p:nvSpPr>
        <p:spPr bwMode="auto">
          <a:xfrm>
            <a:off x="5000625" y="5572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účinnost</a:t>
            </a:r>
          </a:p>
        </p:txBody>
      </p:sp>
      <p:sp>
        <p:nvSpPr>
          <p:cNvPr id="40981" name="TextovéPole 44"/>
          <p:cNvSpPr txBox="1">
            <a:spLocks noChangeArrowheads="1"/>
          </p:cNvSpPr>
          <p:nvPr/>
        </p:nvSpPr>
        <p:spPr bwMode="auto">
          <a:xfrm>
            <a:off x="3900488" y="6003925"/>
            <a:ext cx="1503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zpětná vazba</a:t>
            </a:r>
          </a:p>
        </p:txBody>
      </p:sp>
      <p:sp>
        <p:nvSpPr>
          <p:cNvPr id="40982" name="TextovéPole 45"/>
          <p:cNvSpPr txBox="1">
            <a:spLocks noChangeArrowheads="1"/>
          </p:cNvSpPr>
          <p:nvPr/>
        </p:nvSpPr>
        <p:spPr bwMode="auto">
          <a:xfrm>
            <a:off x="4913313" y="1243013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efektivita</a:t>
            </a:r>
          </a:p>
        </p:txBody>
      </p:sp>
      <p:sp>
        <p:nvSpPr>
          <p:cNvPr id="40983" name="TextovéPole 46"/>
          <p:cNvSpPr txBox="1">
            <a:spLocks noChangeArrowheads="1"/>
          </p:cNvSpPr>
          <p:nvPr/>
        </p:nvSpPr>
        <p:spPr bwMode="auto">
          <a:xfrm>
            <a:off x="4684713" y="19177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produktivita</a:t>
            </a:r>
          </a:p>
        </p:txBody>
      </p:sp>
      <p:sp>
        <p:nvSpPr>
          <p:cNvPr id="40984" name="TextovéPole 47"/>
          <p:cNvSpPr txBox="1">
            <a:spLocks noChangeArrowheads="1"/>
          </p:cNvSpPr>
          <p:nvPr/>
        </p:nvSpPr>
        <p:spPr bwMode="auto">
          <a:xfrm>
            <a:off x="5048250" y="5222875"/>
            <a:ext cx="992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utilita</a:t>
            </a:r>
          </a:p>
        </p:txBody>
      </p:sp>
      <p:sp>
        <p:nvSpPr>
          <p:cNvPr id="40985" name="TextovéPole 55"/>
          <p:cNvSpPr txBox="1">
            <a:spLocks noChangeArrowheads="1"/>
          </p:cNvSpPr>
          <p:nvPr/>
        </p:nvSpPr>
        <p:spPr bwMode="auto">
          <a:xfrm>
            <a:off x="2451100" y="2092325"/>
            <a:ext cx="15049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náklady</a:t>
            </a:r>
          </a:p>
        </p:txBody>
      </p:sp>
      <p:sp>
        <p:nvSpPr>
          <p:cNvPr id="40986" name="TextovéPole 57"/>
          <p:cNvSpPr txBox="1">
            <a:spLocks noChangeArrowheads="1"/>
          </p:cNvSpPr>
          <p:nvPr/>
        </p:nvSpPr>
        <p:spPr bwMode="auto">
          <a:xfrm>
            <a:off x="3819525" y="2651125"/>
            <a:ext cx="15049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osoba/čas </a:t>
            </a:r>
          </a:p>
        </p:txBody>
      </p:sp>
      <p:sp>
        <p:nvSpPr>
          <p:cNvPr id="40987" name="TextovéPole 58"/>
          <p:cNvSpPr txBox="1">
            <a:spLocks noChangeArrowheads="1"/>
          </p:cNvSpPr>
          <p:nvPr/>
        </p:nvSpPr>
        <p:spPr bwMode="auto">
          <a:xfrm>
            <a:off x="5497513" y="2614613"/>
            <a:ext cx="15033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výkony</a:t>
            </a:r>
          </a:p>
        </p:txBody>
      </p:sp>
      <p:sp>
        <p:nvSpPr>
          <p:cNvPr id="40988" name="TextovéPole 59"/>
          <p:cNvSpPr txBox="1">
            <a:spLocks noChangeArrowheads="1"/>
          </p:cNvSpPr>
          <p:nvPr/>
        </p:nvSpPr>
        <p:spPr bwMode="auto">
          <a:xfrm>
            <a:off x="6372225" y="2074863"/>
            <a:ext cx="11255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podcíle</a:t>
            </a:r>
          </a:p>
        </p:txBody>
      </p:sp>
      <p:sp>
        <p:nvSpPr>
          <p:cNvPr id="40989" name="TextovéPole 60"/>
          <p:cNvSpPr txBox="1">
            <a:spLocks noChangeArrowheads="1"/>
          </p:cNvSpPr>
          <p:nvPr/>
        </p:nvSpPr>
        <p:spPr bwMode="auto">
          <a:xfrm>
            <a:off x="6843713" y="2613025"/>
            <a:ext cx="11842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objektivní</a:t>
            </a:r>
          </a:p>
        </p:txBody>
      </p:sp>
      <p:sp>
        <p:nvSpPr>
          <p:cNvPr id="40990" name="TextovéPole 61"/>
          <p:cNvSpPr txBox="1">
            <a:spLocks noChangeArrowheads="1"/>
          </p:cNvSpPr>
          <p:nvPr/>
        </p:nvSpPr>
        <p:spPr bwMode="auto">
          <a:xfrm>
            <a:off x="6843713" y="4341813"/>
            <a:ext cx="12573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subjektivní</a:t>
            </a:r>
          </a:p>
        </p:txBody>
      </p:sp>
      <p:sp>
        <p:nvSpPr>
          <p:cNvPr id="40991" name="TextovéPole 62"/>
          <p:cNvSpPr txBox="1">
            <a:spLocks noChangeArrowheads="1"/>
          </p:cNvSpPr>
          <p:nvPr/>
        </p:nvSpPr>
        <p:spPr bwMode="auto">
          <a:xfrm>
            <a:off x="5348288" y="4346575"/>
            <a:ext cx="15033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poptávka</a:t>
            </a:r>
          </a:p>
        </p:txBody>
      </p:sp>
      <p:sp>
        <p:nvSpPr>
          <p:cNvPr id="40992" name="TextovéPole 63"/>
          <p:cNvSpPr txBox="1">
            <a:spLocks noChangeArrowheads="1"/>
          </p:cNvSpPr>
          <p:nvPr/>
        </p:nvSpPr>
        <p:spPr bwMode="auto">
          <a:xfrm>
            <a:off x="3779838" y="4373563"/>
            <a:ext cx="1504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nabídka</a:t>
            </a:r>
          </a:p>
        </p:txBody>
      </p:sp>
      <p:sp>
        <p:nvSpPr>
          <p:cNvPr id="40993" name="TextovéPole 64"/>
          <p:cNvSpPr txBox="1">
            <a:spLocks noChangeArrowheads="1"/>
          </p:cNvSpPr>
          <p:nvPr/>
        </p:nvSpPr>
        <p:spPr bwMode="auto">
          <a:xfrm>
            <a:off x="2735263" y="4341813"/>
            <a:ext cx="80803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cena</a:t>
            </a:r>
          </a:p>
        </p:txBody>
      </p:sp>
      <p:sp>
        <p:nvSpPr>
          <p:cNvPr id="40994" name="TextovéPole 65"/>
          <p:cNvSpPr txBox="1">
            <a:spLocks noChangeArrowheads="1"/>
          </p:cNvSpPr>
          <p:nvPr/>
        </p:nvSpPr>
        <p:spPr bwMode="auto">
          <a:xfrm rot="-5400000">
            <a:off x="-3244056" y="3271044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Calibri" pitchFamily="34" charset="0"/>
              </a:rPr>
              <a:t>HODNOTÍCÍ VZTAHY V SYSTÉMU ZDRAVOTNÍ PÉČE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1B06BA"/>
                </a:solidFill>
              </a:rPr>
              <a:t>Kvalita zdravotní péče</a:t>
            </a:r>
            <a:endParaRPr lang="cs-CZ" cap="all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Kvalita</a:t>
            </a:r>
            <a:endParaRPr lang="cs-CZ" smtClean="0"/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cs-CZ" sz="2800" smtClean="0"/>
              <a:t>Subjektivně, intuitivně vnímaný pojem.</a:t>
            </a:r>
          </a:p>
          <a:p>
            <a:r>
              <a:rPr lang="cs-CZ" sz="2800" i="1" smtClean="0"/>
              <a:t>Kvalita neznamená</a:t>
            </a:r>
          </a:p>
          <a:p>
            <a:pPr lvl="1"/>
            <a:r>
              <a:rPr lang="cs-CZ" i="1" smtClean="0"/>
              <a:t>jen dosažení pacientovy spokojenosti,</a:t>
            </a:r>
          </a:p>
          <a:p>
            <a:pPr lvl="1"/>
            <a:r>
              <a:rPr lang="cs-CZ" i="1" smtClean="0"/>
              <a:t>ani jen vysokou odbornou úroveň,</a:t>
            </a:r>
          </a:p>
          <a:p>
            <a:pPr lvl="1"/>
            <a:r>
              <a:rPr lang="cs-CZ" i="1" smtClean="0"/>
              <a:t>ani jen zvyšování ekonomické efektivity,</a:t>
            </a:r>
          </a:p>
          <a:p>
            <a:pPr lvl="1">
              <a:buFont typeface="Arial" charset="0"/>
              <a:buNone/>
            </a:pPr>
            <a:r>
              <a:rPr lang="cs-CZ" i="1" smtClean="0"/>
              <a:t>ale zahrnuje všechny tyto skutečnosti.</a:t>
            </a:r>
          </a:p>
          <a:p>
            <a:pPr lvl="1"/>
            <a:endParaRPr lang="cs-CZ" i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Hlavní kritéria</a:t>
            </a:r>
            <a:endParaRPr lang="cs-CZ" smtClean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Nejčastějšími hodnotícími kritérii jsou:</a:t>
            </a:r>
          </a:p>
          <a:p>
            <a:pPr lvl="1"/>
            <a:r>
              <a:rPr lang="cs-CZ" smtClean="0"/>
              <a:t>Dostupnost </a:t>
            </a:r>
          </a:p>
          <a:p>
            <a:pPr lvl="1"/>
            <a:r>
              <a:rPr lang="cs-CZ" smtClean="0"/>
              <a:t>Produktivita</a:t>
            </a:r>
          </a:p>
          <a:p>
            <a:pPr lvl="1"/>
            <a:r>
              <a:rPr lang="cs-CZ" smtClean="0"/>
              <a:t>Účinnost</a:t>
            </a:r>
          </a:p>
          <a:p>
            <a:pPr lvl="1"/>
            <a:r>
              <a:rPr lang="cs-CZ" smtClean="0"/>
              <a:t>Efektivita</a:t>
            </a:r>
          </a:p>
          <a:p>
            <a:pPr lvl="1"/>
            <a:r>
              <a:rPr lang="cs-CZ" smtClean="0"/>
              <a:t>Kvalita </a:t>
            </a:r>
          </a:p>
          <a:p>
            <a:pPr lvl="1"/>
            <a:r>
              <a:rPr lang="cs-CZ" smtClean="0"/>
              <a:t>Ekvita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Kvalita</a:t>
            </a:r>
            <a:endParaRPr lang="cs-CZ" smtClean="0"/>
          </a:p>
        </p:txBody>
      </p:sp>
      <p:sp>
        <p:nvSpPr>
          <p:cNvPr id="5017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z="2800" smtClean="0"/>
              <a:t>Nespočetné </a:t>
            </a:r>
            <a:r>
              <a:rPr lang="cs-CZ" sz="2800" b="1" smtClean="0"/>
              <a:t>množství výkladů a definic:</a:t>
            </a:r>
          </a:p>
          <a:p>
            <a:pPr lvl="1"/>
            <a:r>
              <a:rPr lang="cs-CZ" sz="2400" i="1" smtClean="0"/>
              <a:t>Dělat správné věci správným způsobem.</a:t>
            </a:r>
          </a:p>
          <a:p>
            <a:pPr lvl="1"/>
            <a:r>
              <a:rPr lang="cs-CZ" sz="2400" i="1" smtClean="0"/>
              <a:t>… způsob provedení výkonu podle platných odborně technických norem.</a:t>
            </a:r>
          </a:p>
          <a:p>
            <a:pPr lvl="1"/>
            <a:r>
              <a:rPr lang="cs-CZ" sz="2400" i="1" smtClean="0"/>
              <a:t>Souhrn všech možných hodnotících kritérií, jako jsou: odbornost, účinnost, efektivita, utilita, potřebnost, neškodnost, spravedlnost, lidská důstojnost.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Kvalita zdravotní péče</a:t>
            </a:r>
            <a:endParaRPr lang="cs-CZ" smtClean="0"/>
          </a:p>
        </p:txBody>
      </p:sp>
      <p:sp>
        <p:nvSpPr>
          <p:cNvPr id="44034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/>
              <a:t>Hodnocení kvality péče znamená měření a posuzování </a:t>
            </a:r>
          </a:p>
          <a:p>
            <a:pPr lvl="2"/>
            <a:r>
              <a:rPr lang="cs-CZ" sz="2800" smtClean="0"/>
              <a:t>medicínských</a:t>
            </a:r>
          </a:p>
          <a:p>
            <a:pPr lvl="2"/>
            <a:r>
              <a:rPr lang="cs-CZ" sz="2800" smtClean="0"/>
              <a:t>technických</a:t>
            </a:r>
          </a:p>
          <a:p>
            <a:pPr lvl="2"/>
            <a:r>
              <a:rPr lang="cs-CZ" sz="2800" smtClean="0"/>
              <a:t>ekonomických</a:t>
            </a:r>
          </a:p>
          <a:p>
            <a:pPr lvl="2"/>
            <a:r>
              <a:rPr lang="cs-CZ" sz="2800" smtClean="0"/>
              <a:t>interpersonálních</a:t>
            </a:r>
          </a:p>
          <a:p>
            <a:pPr lvl="2"/>
            <a:r>
              <a:rPr lang="cs-CZ" sz="2800" smtClean="0"/>
              <a:t>psychologických </a:t>
            </a:r>
          </a:p>
          <a:p>
            <a:pPr marL="457200" lvl="1" indent="0">
              <a:buFont typeface="Arial" charset="0"/>
              <a:buNone/>
            </a:pPr>
            <a:r>
              <a:rPr lang="cs-CZ" sz="3200" smtClean="0"/>
              <a:t>a jiných aspektů zdravotnických služeb.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1B06BA"/>
                </a:solidFill>
              </a:rPr>
              <a:t>Kvalita zdravotní péče z hlediska struktury, procesu a výsledku</a:t>
            </a:r>
            <a:endParaRPr lang="cs-CZ" sz="4000" smtClean="0"/>
          </a:p>
        </p:txBody>
      </p:sp>
      <p:sp>
        <p:nvSpPr>
          <p:cNvPr id="45058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3000" smtClean="0"/>
              <a:t>Posuzování podléhají všechny 3 články systému: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3000" b="1" smtClean="0"/>
              <a:t>struktura</a:t>
            </a:r>
          </a:p>
          <a:p>
            <a:pPr marL="914400" lvl="1" indent="-514350">
              <a:lnSpc>
                <a:spcPct val="90000"/>
              </a:lnSpc>
            </a:pPr>
            <a:r>
              <a:rPr lang="cs-CZ" sz="2600" smtClean="0"/>
              <a:t>zařízení a jejich vybavení, odborná způsobilost pracovníků, organizace péče a její zdroje.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3000" b="1" smtClean="0"/>
              <a:t>proces</a:t>
            </a:r>
          </a:p>
          <a:p>
            <a:pPr marL="914400" lvl="1" indent="-514350">
              <a:lnSpc>
                <a:spcPct val="90000"/>
              </a:lnSpc>
            </a:pPr>
            <a:r>
              <a:rPr lang="cs-CZ" sz="2600" smtClean="0"/>
              <a:t>styk pacienta s lékařem, léčebné postupy a metody, ekonomické řízení a využití zdrojů.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3000" b="1" smtClean="0"/>
              <a:t>výsledky</a:t>
            </a:r>
          </a:p>
          <a:p>
            <a:pPr marL="914400" lvl="1" indent="-514350">
              <a:lnSpc>
                <a:spcPct val="90000"/>
              </a:lnSpc>
            </a:pPr>
            <a:r>
              <a:rPr lang="cs-CZ" sz="2600" smtClean="0"/>
              <a:t>objektivně měřitelné výstupy, spokojenost pacientů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3600" b="1" smtClean="0">
                <a:solidFill>
                  <a:srgbClr val="1B06BA"/>
                </a:solidFill>
              </a:rPr>
              <a:t>Kvalita zdravotní péče z hlediska jednotlivých aktérů</a:t>
            </a:r>
          </a:p>
        </p:txBody>
      </p:sp>
      <p:sp>
        <p:nvSpPr>
          <p:cNvPr id="46082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773238"/>
            <a:ext cx="8229600" cy="4381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b="1" smtClean="0">
                <a:solidFill>
                  <a:srgbClr val="1B06BA"/>
                </a:solidFill>
              </a:rPr>
              <a:t>Kvalita zdravotní péče z hlediska pacienta</a:t>
            </a:r>
            <a:endParaRPr lang="cs-CZ" smtClean="0"/>
          </a:p>
          <a:p>
            <a:r>
              <a:rPr lang="cs-CZ" sz="2400" smtClean="0"/>
              <a:t>navrácení zdraví, </a:t>
            </a:r>
          </a:p>
          <a:p>
            <a:r>
              <a:rPr lang="cs-CZ" sz="2400" smtClean="0"/>
              <a:t>fyziologické, pracovní a jiné sociální funkce,</a:t>
            </a:r>
          </a:p>
          <a:p>
            <a:r>
              <a:rPr lang="cs-CZ" sz="2400" smtClean="0"/>
              <a:t>spokojenost se službami a zacházením</a:t>
            </a:r>
          </a:p>
          <a:p>
            <a:pPr>
              <a:buFont typeface="Arial" charset="0"/>
              <a:buNone/>
            </a:pPr>
            <a:endParaRPr lang="cs-CZ" sz="2800" b="1" smtClean="0">
              <a:solidFill>
                <a:srgbClr val="1B06BA"/>
              </a:solidFill>
            </a:endParaRPr>
          </a:p>
          <a:p>
            <a:pPr>
              <a:buFont typeface="Arial" charset="0"/>
              <a:buNone/>
            </a:pPr>
            <a:r>
              <a:rPr lang="cs-CZ" sz="2800" b="1" smtClean="0">
                <a:solidFill>
                  <a:srgbClr val="1B06BA"/>
                </a:solidFill>
              </a:rPr>
              <a:t>Kvalita zdravotní péče z hlediska lékaře</a:t>
            </a:r>
          </a:p>
          <a:p>
            <a:r>
              <a:rPr lang="cs-CZ" sz="2400" smtClean="0"/>
              <a:t>dobré provedení odborně technické stránky ošetření</a:t>
            </a:r>
          </a:p>
          <a:p>
            <a:pPr>
              <a:buFont typeface="Arial" charset="0"/>
              <a:buNone/>
            </a:pPr>
            <a:endParaRPr lang="cs-CZ" sz="2800" b="1" smtClean="0">
              <a:solidFill>
                <a:srgbClr val="1B06BA"/>
              </a:solidFill>
            </a:endParaRPr>
          </a:p>
          <a:p>
            <a:pPr>
              <a:buFont typeface="Arial" charset="0"/>
              <a:buNone/>
            </a:pPr>
            <a:r>
              <a:rPr lang="cs-CZ" sz="2800" b="1" smtClean="0">
                <a:solidFill>
                  <a:srgbClr val="1B06BA"/>
                </a:solidFill>
              </a:rPr>
              <a:t>Kvalita zdravotní péče z hlediska řídícího subjektu</a:t>
            </a:r>
          </a:p>
          <a:p>
            <a:r>
              <a:rPr lang="cs-CZ" sz="2400" smtClean="0"/>
              <a:t>ekonomická stránky provozu a bezkonfliktnost vztahů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z="4000" b="1" smtClean="0">
                <a:solidFill>
                  <a:srgbClr val="1B06BA"/>
                </a:solidFill>
              </a:rPr>
              <a:t>ROLE STÁTU VE ZDRAVOTNÍ PÉČI A 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Odpovědnost za zdraví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Péče o zdraví není jen záležitostí jednotlivce ani jen záležitostí státu. V odpovědnosti za zdraví je třeba hledat </a:t>
            </a:r>
            <a:r>
              <a:rPr lang="cs-CZ" b="1" dirty="0" smtClean="0"/>
              <a:t>rovnováhu</a:t>
            </a:r>
            <a:r>
              <a:rPr lang="cs-CZ" dirty="0" smtClean="0"/>
              <a:t> </a:t>
            </a:r>
            <a:r>
              <a:rPr lang="cs-CZ" b="1" dirty="0" smtClean="0"/>
              <a:t>mezi rolí občanů a státu.</a:t>
            </a:r>
            <a:endParaRPr lang="cs-CZ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Právo na zdraví</a:t>
            </a:r>
            <a:endParaRPr lang="cs-CZ" smtClean="0"/>
          </a:p>
        </p:txBody>
      </p:sp>
      <p:sp>
        <p:nvSpPr>
          <p:cNvPr id="5632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/>
              <a:t>Právo na život</a:t>
            </a:r>
          </a:p>
          <a:p>
            <a:r>
              <a:rPr lang="cs-CZ" smtClean="0"/>
              <a:t>Právo na ochranu zdraví</a:t>
            </a:r>
          </a:p>
          <a:p>
            <a:r>
              <a:rPr lang="cs-CZ" smtClean="0"/>
              <a:t>Právo na bezplatnou zdravotní péči a na zdravotní pomůcky na základě veřejného pojištění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Úkoly státu v péči o zdraví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/>
              <a:t>tvorba </a:t>
            </a:r>
            <a:r>
              <a:rPr lang="cs-CZ" b="1" smtClean="0"/>
              <a:t>koncepce</a:t>
            </a:r>
            <a:r>
              <a:rPr lang="cs-CZ" smtClean="0"/>
              <a:t> systému péče o zdraví</a:t>
            </a:r>
          </a:p>
          <a:p>
            <a:r>
              <a:rPr lang="cs-CZ" smtClean="0"/>
              <a:t>zajištění </a:t>
            </a:r>
            <a:r>
              <a:rPr lang="cs-CZ" b="1" smtClean="0"/>
              <a:t>dostupnosti </a:t>
            </a:r>
            <a:r>
              <a:rPr lang="cs-CZ" smtClean="0"/>
              <a:t>zdravotní péče</a:t>
            </a:r>
          </a:p>
          <a:p>
            <a:r>
              <a:rPr lang="cs-CZ" b="1" smtClean="0"/>
              <a:t>slaďování zájmů </a:t>
            </a:r>
            <a:r>
              <a:rPr lang="cs-CZ" smtClean="0"/>
              <a:t>různých účastníků zdravotní péče</a:t>
            </a:r>
          </a:p>
          <a:p>
            <a:r>
              <a:rPr lang="cs-CZ" smtClean="0"/>
              <a:t>odpovědnost za </a:t>
            </a:r>
            <a:r>
              <a:rPr lang="cs-CZ" b="1" smtClean="0"/>
              <a:t>efektivní využívání prostředků </a:t>
            </a:r>
            <a:r>
              <a:rPr lang="cs-CZ" smtClean="0"/>
              <a:t>určených na zdravotní péči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Role státu v péči o zdraví dle WHO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garantuje dostupnost </a:t>
            </a:r>
            <a:r>
              <a:rPr lang="cs-CZ" dirty="0"/>
              <a:t>základní zdravotní péče pro všechny občany a stanoví pravidla za jakých jsou různé druhy péče poskytovány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/>
              <a:t>v různé míře se </a:t>
            </a:r>
            <a:r>
              <a:rPr lang="cs-CZ" b="1" dirty="0"/>
              <a:t>podílí na financování </a:t>
            </a:r>
            <a:r>
              <a:rPr lang="cs-CZ" dirty="0"/>
              <a:t>zdravotní péče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/>
              <a:t>je v různé míře </a:t>
            </a:r>
            <a:r>
              <a:rPr lang="cs-CZ" b="1" dirty="0"/>
              <a:t>vlastníkem </a:t>
            </a:r>
            <a:r>
              <a:rPr lang="cs-CZ" dirty="0"/>
              <a:t>zdravotnických zařízení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rozhoduje</a:t>
            </a:r>
            <a:r>
              <a:rPr lang="cs-CZ" dirty="0"/>
              <a:t> či spolurozhoduje </a:t>
            </a:r>
            <a:r>
              <a:rPr lang="cs-CZ" b="1" dirty="0"/>
              <a:t>o podmínkách pro výkon lékařského povolání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reguluje</a:t>
            </a:r>
            <a:r>
              <a:rPr lang="cs-CZ" dirty="0"/>
              <a:t> přímo nebo nepřímo </a:t>
            </a:r>
            <a:r>
              <a:rPr lang="cs-CZ" b="1" dirty="0"/>
              <a:t>ceny</a:t>
            </a:r>
            <a:r>
              <a:rPr lang="cs-CZ" dirty="0"/>
              <a:t> lékařských služeb </a:t>
            </a:r>
            <a:r>
              <a:rPr lang="cs-CZ" dirty="0" smtClean="0"/>
              <a:t>a usměrňuje </a:t>
            </a:r>
            <a:r>
              <a:rPr lang="cs-CZ" dirty="0"/>
              <a:t>konkurenci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Role státu v péči o zdraví dle WHO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b="1" dirty="0"/>
              <a:t>zajišťuje protiepidemickou službu </a:t>
            </a:r>
            <a:r>
              <a:rPr lang="cs-CZ" dirty="0"/>
              <a:t>a významně se podílí na snižování environmentálních rizik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významně </a:t>
            </a:r>
            <a:r>
              <a:rPr lang="cs-CZ" b="1" dirty="0"/>
              <a:t>podílí na výchově lékařů a ostatních odborníků </a:t>
            </a:r>
            <a:r>
              <a:rPr lang="cs-CZ" dirty="0"/>
              <a:t>ve zdravotnictví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prostřednictvím různých orgánů </a:t>
            </a:r>
            <a:r>
              <a:rPr lang="cs-CZ" b="1" dirty="0"/>
              <a:t>monitoruje zdravotní stav populace</a:t>
            </a:r>
            <a:r>
              <a:rPr lang="cs-CZ" dirty="0"/>
              <a:t>, aktuální problémy populačního zdraví řeší ve spolupráci s odborníky a občanskými sdruženími, či samosprávnými orgán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přímo nebo nepřímo </a:t>
            </a:r>
            <a:r>
              <a:rPr lang="cs-CZ" b="1" dirty="0"/>
              <a:t>podporuje lékařský výzkum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prostřednictvím svých orgánů </a:t>
            </a:r>
            <a:r>
              <a:rPr lang="cs-CZ" b="1" dirty="0"/>
              <a:t>spolupracuje s WHO </a:t>
            </a:r>
            <a:r>
              <a:rPr lang="cs-CZ" dirty="0" smtClean="0"/>
              <a:t>v oblasti </a:t>
            </a:r>
            <a:r>
              <a:rPr lang="cs-CZ" dirty="0"/>
              <a:t>ochrany zdraví mezi zeměmi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1B06BA"/>
                </a:solidFill>
              </a:rPr>
              <a:t>Dostupnost zdravotní péče</a:t>
            </a:r>
            <a:endParaRPr lang="cs-CZ" cap="all" dirty="0" smtClean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z="4000" b="1" smtClean="0">
                <a:solidFill>
                  <a:srgbClr val="1B06BA"/>
                </a:solidFill>
              </a:rPr>
              <a:t>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Zdravotní politika</a:t>
            </a:r>
            <a:endParaRPr lang="cs-CZ" smtClean="0"/>
          </a:p>
        </p:txBody>
      </p:sp>
      <p:sp>
        <p:nvSpPr>
          <p:cNvPr id="61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/>
              <a:t>projev </a:t>
            </a:r>
            <a:r>
              <a:rPr lang="cs-CZ" b="1" smtClean="0"/>
              <a:t>zájmu</a:t>
            </a:r>
            <a:r>
              <a:rPr lang="cs-CZ" smtClean="0"/>
              <a:t> a </a:t>
            </a:r>
            <a:r>
              <a:rPr lang="cs-CZ" b="1" smtClean="0"/>
              <a:t>odpovědnosti</a:t>
            </a:r>
            <a:r>
              <a:rPr lang="cs-CZ" smtClean="0"/>
              <a:t> za zdraví lidí a  výraz touhy po </a:t>
            </a:r>
            <a:r>
              <a:rPr lang="cs-CZ" b="1" smtClean="0"/>
              <a:t>spravedlnosti</a:t>
            </a:r>
            <a:r>
              <a:rPr lang="cs-CZ" smtClean="0"/>
              <a:t> při spravování záležitostí obce.</a:t>
            </a:r>
          </a:p>
          <a:p>
            <a:pPr lvl="1" algn="r">
              <a:buFont typeface="Arial" charset="0"/>
              <a:buNone/>
            </a:pPr>
            <a:r>
              <a:rPr lang="cs-CZ" smtClean="0"/>
              <a:t>(</a:t>
            </a:r>
            <a:r>
              <a:rPr lang="cs-CZ" i="1" smtClean="0"/>
              <a:t>Konference SZO v Adelaide 1988</a:t>
            </a:r>
            <a:r>
              <a:rPr lang="cs-CZ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Zdravotní politika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/>
              <a:t>opatření, která se navrhují, realizují a hodnotí v oblasti péče o zdraví.</a:t>
            </a:r>
          </a:p>
          <a:p>
            <a:endParaRPr lang="cs-CZ" smtClean="0"/>
          </a:p>
          <a:p>
            <a:r>
              <a:rPr lang="cs-CZ" smtClean="0"/>
              <a:t>není jen to, co se udělá, ale i to, co se neudělá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Hlavní cíl zdravotní politiky</a:t>
            </a:r>
            <a:endParaRPr lang="cs-CZ" smtClean="0"/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/>
              <a:t>vytvořit a rozvíjet </a:t>
            </a:r>
            <a:r>
              <a:rPr lang="cs-CZ" b="1" smtClean="0"/>
              <a:t>příznivé zdravotní prostředí</a:t>
            </a:r>
            <a:r>
              <a:rPr lang="cs-CZ" smtClean="0"/>
              <a:t>, v němž by lidé mohli žít zdravě: </a:t>
            </a:r>
          </a:p>
          <a:p>
            <a:pPr lvl="1"/>
            <a:r>
              <a:rPr lang="cs-CZ" smtClean="0"/>
              <a:t>usnadnění správné volby zdravého způsobu života</a:t>
            </a:r>
          </a:p>
          <a:p>
            <a:pPr lvl="1"/>
            <a:r>
              <a:rPr lang="cs-CZ" smtClean="0"/>
              <a:t>důraz na příznivé přírodní a sociální prostředí</a:t>
            </a:r>
          </a:p>
          <a:p>
            <a:pPr lvl="1"/>
            <a:r>
              <a:rPr lang="cs-CZ" smtClean="0"/>
              <a:t>odpovědnost všech rezortů za zdravotní důsledky jejich rozhodnutí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z="4000" b="1" smtClean="0">
                <a:solidFill>
                  <a:srgbClr val="1B06BA"/>
                </a:solidFill>
              </a:rPr>
              <a:t>KONCEPCE ZDRAVOTNÍ POLITIKY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Základy pro vytváření koncepce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300" dirty="0" smtClean="0"/>
              <a:t>Východiska, popis a analýza současného stavu, vymezení problémů a posouzení možností jejich zvládnutí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300" dirty="0" smtClean="0"/>
              <a:t>Hodnoty, záměry a cíle péče o zdraví a zdravotnictví</a:t>
            </a:r>
            <a:endParaRPr lang="cs-CZ" sz="33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Orientace na občana, svébytnost, spravedlnost, demokratické principy, hodnota zdraví,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zdravotní péče jako individuální i sociální hodnota, politické, ekonomické, kulturní a sociální okolnosti  </a:t>
            </a:r>
            <a:endParaRPr lang="cs-CZ" dirty="0" smtClean="0"/>
          </a:p>
          <a:p>
            <a:pPr marL="457200" lvl="1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Teorie péče o zdraví a zdravotnictví, systémové interdisciplinární pojetí</a:t>
            </a:r>
            <a:endParaRPr lang="cs-CZ" sz="36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Jaké je zdraví? Proč je takové? Čím lze přispět k jeho zlepšení?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Nástroje pro realizaci koncepce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4824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Financování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Legislativa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Lidé a jejich výchova ke zdraví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Dobré řízení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Informace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Věda, výzkum a rozvoj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Regionalizace</a:t>
            </a:r>
            <a:r>
              <a:rPr lang="cs-CZ" sz="2600" dirty="0"/>
              <a:t>, decentralizace, recenetralizace, komunikace, tvůrčí partnerství, podíl </a:t>
            </a:r>
            <a:r>
              <a:rPr lang="cs-CZ" sz="2600" dirty="0" smtClean="0"/>
              <a:t>odborné a široké </a:t>
            </a:r>
            <a:r>
              <a:rPr lang="cs-CZ" sz="2600" dirty="0"/>
              <a:t>občanské veřejnosti na rozvoji péče o zdraví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Cíle koncepce zdravotní politiky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Dobrá péče o zdraví a výkonný systém zdravotnictví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ZDRAVÍ LIDÉ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z="4000" b="1" smtClean="0">
                <a:solidFill>
                  <a:srgbClr val="1B06BA"/>
                </a:solidFill>
              </a:rPr>
              <a:t>EVROPSKÁ 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Evropská zdravotní politika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mtClean="0"/>
              <a:t>mnoho rozličných podkladových materiálů</a:t>
            </a:r>
          </a:p>
          <a:p>
            <a:r>
              <a:rPr lang="cs-CZ" smtClean="0"/>
              <a:t>principy a hodnoty</a:t>
            </a:r>
          </a:p>
          <a:p>
            <a:r>
              <a:rPr lang="cs-CZ" smtClean="0"/>
              <a:t>inspirace pro jednotlivé státy a jejich specifickou situaci</a:t>
            </a:r>
          </a:p>
          <a:p>
            <a:r>
              <a:rPr lang="cs-CZ" smtClean="0"/>
              <a:t>důraz na participaci občanů (jednotlivců, rodin, sociálních skupin, dobrovolných a zájmových organizací)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jedním z důležitých cílů všech zdravotních systémů.</a:t>
            </a:r>
          </a:p>
          <a:p>
            <a:r>
              <a:rPr lang="cs-CZ" dirty="0" smtClean="0"/>
              <a:t>Významná, sdílená hodnota.</a:t>
            </a:r>
          </a:p>
          <a:p>
            <a:r>
              <a:rPr lang="cs-CZ" dirty="0" smtClean="0"/>
              <a:t>Úkol pro zdravotní politiku je najít „správnou“ míru dostupnosti (včasná zdravotnická pomoc x plýtvání zdroji).  </a:t>
            </a:r>
            <a:endParaRPr lang="cs-CZ" dirty="0" smtClean="0">
              <a:latin typeface="Arial" charset="0"/>
            </a:endParaRPr>
          </a:p>
          <a:p>
            <a:r>
              <a:rPr lang="cs-CZ" dirty="0" smtClean="0"/>
              <a:t>Jeden z indikátorů úrovně zdravotní péče.</a:t>
            </a:r>
          </a:p>
          <a:p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Historický vývoj evropské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1851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 I. evropská zdravotní konference v Paříži</a:t>
            </a:r>
          </a:p>
          <a:p>
            <a:pPr marL="0" indent="0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1907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založen Mezinárodní úřad veřejné hygieny v Paříži</a:t>
            </a:r>
          </a:p>
          <a:p>
            <a:pPr marL="0" indent="0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1948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založení Světové zdravotnické organizace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Základní programové dokumenty evropské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>
          <a:xfrm>
            <a:off x="500063" y="1928813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SZO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nová strategie </a:t>
            </a:r>
            <a:r>
              <a:rPr lang="cs-CZ" b="1" dirty="0" smtClean="0">
                <a:solidFill>
                  <a:srgbClr val="FF0000"/>
                </a:solidFill>
              </a:rPr>
              <a:t>Zdraví 2020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EU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Společně pro zdraví </a:t>
            </a:r>
            <a:r>
              <a:rPr lang="cs-CZ" dirty="0" smtClean="0"/>
              <a:t>(součást komplexní strategie rozvoje </a:t>
            </a:r>
            <a:r>
              <a:rPr lang="cs-CZ" smtClean="0"/>
              <a:t>EU Evropa 2020)</a:t>
            </a:r>
            <a:endParaRPr lang="cs-CZ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2133600"/>
            <a:ext cx="8964612" cy="2592388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  </a:t>
            </a:r>
            <a:br>
              <a:rPr lang="cs-CZ" sz="4000" b="1" dirty="0" smtClean="0">
                <a:solidFill>
                  <a:schemeClr val="accent2"/>
                </a:solidFill>
              </a:rPr>
            </a:br>
            <a:r>
              <a:rPr lang="cs-CZ" sz="4100" b="1" dirty="0" smtClean="0">
                <a:solidFill>
                  <a:srgbClr val="000099"/>
                </a:solidFill>
              </a:rPr>
              <a:t>ZDRAVÍ </a:t>
            </a:r>
            <a:r>
              <a:rPr lang="cs-CZ" sz="4100" b="1" dirty="0" smtClean="0">
                <a:solidFill>
                  <a:srgbClr val="000099"/>
                </a:solidFill>
              </a:rPr>
              <a:t>2020</a:t>
            </a:r>
            <a:br>
              <a:rPr lang="cs-CZ" sz="4100" b="1" dirty="0" smtClean="0">
                <a:solidFill>
                  <a:srgbClr val="000099"/>
                </a:solidFill>
              </a:rPr>
            </a:br>
            <a:r>
              <a:rPr lang="cs-CZ" sz="4100" b="1" dirty="0" smtClean="0">
                <a:solidFill>
                  <a:srgbClr val="000099"/>
                </a:solidFill>
              </a:rPr>
              <a:t>a koncepční představa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48488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166813" y="4745038"/>
            <a:ext cx="722153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582613" y="4221163"/>
            <a:ext cx="8102600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FFFF"/>
                </a:solidFill>
                <a:cs typeface="+mn-cs"/>
              </a:rPr>
              <a:t>60. zasedání Evropského regionálního výboru SZO</a:t>
            </a:r>
            <a:r>
              <a:rPr lang="cs-CZ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cs-CZ" sz="2400" b="1" dirty="0">
                <a:solidFill>
                  <a:srgbClr val="FFFFFF"/>
                </a:solidFill>
                <a:cs typeface="+mn-cs"/>
              </a:rPr>
              <a:t>(září 2010)</a:t>
            </a:r>
            <a:r>
              <a:rPr lang="cs-CZ" sz="2400" b="1" dirty="0">
                <a:solidFill>
                  <a:srgbClr val="000000"/>
                </a:solidFill>
                <a:cs typeface="+mn-cs"/>
              </a:rPr>
              <a:t> </a:t>
            </a:r>
            <a:endParaRPr lang="cs-CZ" sz="2400" b="1" dirty="0">
              <a:solidFill>
                <a:srgbClr val="FFFFFF"/>
              </a:solidFill>
              <a:cs typeface="+mn-cs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FFFFFF"/>
                </a:solidFill>
                <a:cs typeface="+mn-cs"/>
              </a:rPr>
              <a:t>Evropská úřadovna SZO - připravit novou evropskou zdravotní politiku, </a:t>
            </a:r>
            <a:r>
              <a:rPr lang="cs-CZ" sz="2400" b="1" dirty="0">
                <a:solidFill>
                  <a:srgbClr val="FFFFCC"/>
                </a:solidFill>
                <a:cs typeface="+mn-cs"/>
              </a:rPr>
              <a:t>ZDRAVÍ 2020.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6948488" y="0"/>
            <a:ext cx="2195512" cy="41497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76250"/>
            <a:ext cx="165576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0" y="2636838"/>
            <a:ext cx="684213" cy="15843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WordArt 9"/>
          <p:cNvSpPr>
            <a:spLocks noChangeArrowheads="1" noChangeShapeType="1" noTextEdit="1"/>
          </p:cNvSpPr>
          <p:nvPr/>
        </p:nvSpPr>
        <p:spPr bwMode="auto">
          <a:xfrm>
            <a:off x="7221538" y="3005138"/>
            <a:ext cx="1728787" cy="92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HEALTH</a:t>
            </a:r>
          </a:p>
          <a:p>
            <a:pPr algn="ctr"/>
            <a:r>
              <a:rPr lang="cs-CZ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69913"/>
            <a:ext cx="8229600" cy="1143000"/>
          </a:xfrm>
        </p:spPr>
        <p:txBody>
          <a:bodyPr/>
          <a:lstStyle/>
          <a:p>
            <a:pPr algn="l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NÁVAZNOST</a:t>
            </a:r>
            <a:r>
              <a:rPr lang="cs-CZ" sz="4000" smtClean="0"/>
              <a:t> </a:t>
            </a: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16650" y="2128838"/>
            <a:ext cx="2133600" cy="1897062"/>
          </a:xfrm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876300" y="2495550"/>
            <a:ext cx="5924550" cy="163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400" b="1">
                <a:solidFill>
                  <a:srgbClr val="FFFFFF"/>
                </a:solidFill>
                <a:cs typeface="+mn-cs"/>
              </a:rPr>
              <a:t>1977</a:t>
            </a:r>
            <a:r>
              <a:rPr lang="cs-CZ" sz="2000" b="1">
                <a:solidFill>
                  <a:srgbClr val="FFFFFF"/>
                </a:solidFill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cs typeface="+mn-cs"/>
              </a:rPr>
              <a:t>ZDRAVÍ PRO VŠECHNY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cs typeface="+mn-cs"/>
              </a:rPr>
              <a:t>DO ROKU 2000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952500" y="4819650"/>
            <a:ext cx="6181725" cy="157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4400" b="1">
                <a:solidFill>
                  <a:srgbClr val="FFFFFF"/>
                </a:solidFill>
                <a:cs typeface="+mn-cs"/>
              </a:rPr>
              <a:t>1986</a:t>
            </a:r>
            <a:r>
              <a:rPr lang="cs-CZ" sz="2000" b="1">
                <a:solidFill>
                  <a:srgbClr val="FFFFFF"/>
                </a:solidFill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cs typeface="+mn-cs"/>
              </a:rPr>
              <a:t>OTTAWSKÁ CHARTA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cs typeface="+mn-cs"/>
              </a:rPr>
              <a:t>PODPORY ZDRAVÍ</a:t>
            </a:r>
          </a:p>
        </p:txBody>
      </p:sp>
      <p:pic>
        <p:nvPicPr>
          <p:cNvPr id="7475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08713" y="4478338"/>
            <a:ext cx="2144712" cy="189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0" y="360363"/>
            <a:ext cx="8334375" cy="1943100"/>
          </a:xfrm>
        </p:spPr>
        <p:txBody>
          <a:bodyPr/>
          <a:lstStyle/>
          <a:p>
            <a:pPr algn="l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NÁVAZNOST</a:t>
            </a:r>
            <a:r>
              <a:rPr lang="cs-CZ" sz="4000" smtClean="0"/>
              <a:t> 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91225" y="1268413"/>
            <a:ext cx="2052638" cy="2473325"/>
          </a:xfrm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285875" y="2638425"/>
            <a:ext cx="4124325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400" b="1">
                <a:solidFill>
                  <a:srgbClr val="FFFFFF"/>
                </a:solidFill>
                <a:cs typeface="+mn-cs"/>
              </a:rPr>
              <a:t>1998</a:t>
            </a:r>
            <a:r>
              <a:rPr lang="cs-CZ" sz="2000" b="1">
                <a:solidFill>
                  <a:srgbClr val="FFFFFF"/>
                </a:solidFill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cs typeface="+mn-cs"/>
              </a:rPr>
              <a:t>ZDRAVÍ 21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333500" y="4505325"/>
            <a:ext cx="6181725" cy="157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4400" b="1">
                <a:solidFill>
                  <a:srgbClr val="FFFFFF"/>
                </a:solidFill>
                <a:cs typeface="+mn-cs"/>
              </a:rPr>
              <a:t>2008</a:t>
            </a:r>
            <a:r>
              <a:rPr lang="cs-CZ" sz="2000" b="1">
                <a:solidFill>
                  <a:srgbClr val="FFFFFF"/>
                </a:solidFill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cs typeface="+mn-cs"/>
              </a:rPr>
              <a:t>TALLINNSKÁ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cs typeface="+mn-cs"/>
              </a:rPr>
              <a:t>KONFERENCE</a:t>
            </a:r>
          </a:p>
        </p:txBody>
      </p:sp>
      <p:pic>
        <p:nvPicPr>
          <p:cNvPr id="7578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988050" y="4014788"/>
            <a:ext cx="2065338" cy="2574925"/>
          </a:xfrm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5991225" y="4029075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5999163" y="1246188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– VÝCHOZÍ HODNOTY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4925" y="1676400"/>
            <a:ext cx="6372225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smtClean="0">
                <a:solidFill>
                  <a:srgbClr val="2F5F8F"/>
                </a:solidFill>
              </a:rPr>
              <a:t>VŠEOBECNÉ PRÁVO NA ZDRAVÍ A NA ZDRAVOTNÍ PÉČI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smtClean="0">
                <a:solidFill>
                  <a:srgbClr val="2F5F8F"/>
                </a:solidFill>
              </a:rPr>
              <a:t>SPRAVEDLNOST (EKVITA)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smtClean="0">
                <a:solidFill>
                  <a:srgbClr val="2F5F8F"/>
                </a:solidFill>
              </a:rPr>
              <a:t>SOLIDARITA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smtClean="0">
                <a:solidFill>
                  <a:srgbClr val="2F5F8F"/>
                </a:solidFill>
              </a:rPr>
              <a:t>TRVALÁ UDRŽITELNOST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smtClean="0">
                <a:solidFill>
                  <a:srgbClr val="2F5F8F"/>
                </a:solidFill>
              </a:rPr>
              <a:t>DŮSTOJNOST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smtClean="0">
                <a:solidFill>
                  <a:srgbClr val="2F5F8F"/>
                </a:solidFill>
              </a:rPr>
              <a:t>PRÁVO PODÍLET SE NA ROZHODOVÁNÍ O VLASTNÍM ZDRAVÍ I O ZDRAVÍ SPOLEČNOSTI, V NÍŽ LIDÉ ŽIJÍ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PROBLÉMY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rgbClr val="2F5F8F"/>
                </a:solidFill>
              </a:rPr>
              <a:t>CHRONICKÉ NEINFEKČNÍ NEMOCI JSOU PŘÍČINOU 86% ÚMRTÍ V EVROPSKÉM REGIONU</a:t>
            </a:r>
          </a:p>
          <a:p>
            <a:r>
              <a:rPr lang="cs-CZ" b="1" smtClean="0">
                <a:solidFill>
                  <a:srgbClr val="2F5F8F"/>
                </a:solidFill>
              </a:rPr>
              <a:t>POLITICKÉ PRIORITY SE OBVYKLE TÝKAJÍ JEN KRÁTKÉHO VOLEBNÍHO OBDOBÍ</a:t>
            </a:r>
          </a:p>
          <a:p>
            <a:r>
              <a:rPr lang="cs-CZ" b="1" smtClean="0">
                <a:solidFill>
                  <a:srgbClr val="2F5F8F"/>
                </a:solidFill>
              </a:rPr>
              <a:t>DLOUHODOBÝ ZDRAVOTNÍ PŘÍNOS NENÍ DOCEŇOVÁN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HLAVNÍ METODY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352550"/>
            <a:ext cx="8553450" cy="47910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HODNOTA ZDRAVÍ MUSÍ BÝT DŮLEŽITÁ PRO VŠECHNY VLÁDNÍ REZORTY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cs-CZ" sz="2800" b="1" smtClean="0">
                <a:solidFill>
                  <a:srgbClr val="2F5F8F"/>
                </a:solidFill>
              </a:rPr>
              <a:t>    (whole-of-government approach)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ZÁKLADEM JE PARTNERSVÍ A SPOLUPRÁCE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JE NEZBYTNÉ PŮBĚŽNÉ SLEDOVÁNÍ A HODNOCENÍ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OBČANÉ MUSÍ MÍT PODÍL NA ROZHODOVÁNÍ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DŮRAZ NA PREVENCI A PODPORU ZDRAVÍ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VÝZNAMNÁ POZORNOST MUSÍ BÝT VĚNOVÁNA SOCIÁLNÍM DETERMINANTÁM ZDRAVÍ A ZDRAVOTNÍM ROZDÍLŮM MEZI SOCIÁLNÍMI SKUPINAMI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9150" y="379413"/>
            <a:ext cx="7486650" cy="1143000"/>
          </a:xfrm>
        </p:spPr>
        <p:txBody>
          <a:bodyPr/>
          <a:lstStyle/>
          <a:p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</a:t>
            </a:r>
            <a:br>
              <a:rPr lang="cs-CZ" sz="4000" b="1" smtClean="0">
                <a:solidFill>
                  <a:srgbClr val="2F5F8F"/>
                </a:solidFill>
              </a:rPr>
            </a:br>
            <a:r>
              <a:rPr lang="cs-CZ" sz="4000" b="1" smtClean="0">
                <a:solidFill>
                  <a:srgbClr val="2F5F8F"/>
                </a:solidFill>
              </a:rPr>
              <a:t> </a:t>
            </a:r>
            <a:r>
              <a:rPr lang="cs-CZ" sz="3600" b="1" smtClean="0">
                <a:solidFill>
                  <a:srgbClr val="2F5F8F"/>
                </a:solidFill>
              </a:rPr>
              <a:t>DLOUHODOBÝ PROGRAM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550" y="1828800"/>
            <a:ext cx="8553450" cy="50292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ZDRAVÍ 2020 MÁ KOŘENY V MINULOSTI.</a:t>
            </a:r>
          </a:p>
          <a:p>
            <a:pPr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BYL PŘIPRAVEN </a:t>
            </a:r>
            <a:r>
              <a:rPr lang="cs-CZ" sz="2800" b="1" dirty="0" smtClean="0">
                <a:solidFill>
                  <a:srgbClr val="2F5F8F"/>
                </a:solidFill>
              </a:rPr>
              <a:t>NA ZÁKLADĚ </a:t>
            </a:r>
            <a:r>
              <a:rPr lang="cs-CZ" sz="2800" b="1" dirty="0" smtClean="0">
                <a:solidFill>
                  <a:srgbClr val="2F5F8F"/>
                </a:solidFill>
              </a:rPr>
              <a:t>AKTUÁLNÍ </a:t>
            </a:r>
            <a:r>
              <a:rPr lang="cs-CZ" sz="2800" b="1" dirty="0" smtClean="0">
                <a:solidFill>
                  <a:srgbClr val="2F5F8F"/>
                </a:solidFill>
              </a:rPr>
              <a:t>SITUACE S VYUŽITÍM POZNATKŮ O VŠECH OKOLNOSTECH, KTERÉ OVLIVŇUJÍ ZDRAVÍ LIDÍ A PŘEDZNAMENÁVAJÍ DALŠÍ VÝVOJ ZDRAVOTNÍ SITUACE.</a:t>
            </a:r>
          </a:p>
          <a:p>
            <a:pPr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JEHO DOPAD JE ZAMĚŘEN NA BLIŽŠÍ I VZDÁLENOU BUDOUCNOST</a:t>
            </a:r>
            <a:r>
              <a:rPr lang="cs-CZ" sz="2800" b="1" dirty="0" smtClean="0">
                <a:solidFill>
                  <a:srgbClr val="2F5F8F"/>
                </a:solidFill>
              </a:rPr>
              <a:t>.</a:t>
            </a:r>
            <a:endParaRPr lang="cs-CZ" sz="2800" b="1" dirty="0" smtClean="0">
              <a:solidFill>
                <a:srgbClr val="2F5F8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Základní dimenze dostupnosti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Geografická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Ekonomická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Organizační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Odborně medicínská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Časová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Psychosociální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Sociokulturní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44863" y="-2032000"/>
            <a:ext cx="15594013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 rot="-623008">
            <a:off x="762000" y="2082800"/>
            <a:ext cx="6907213" cy="162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47"/>
              </a:avLst>
            </a:prstTxWarp>
          </a:bodyPr>
          <a:lstStyle/>
          <a:p>
            <a:r>
              <a:rPr lang="cs-CZ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V Evropském regionu, budou všichni</a:t>
            </a:r>
          </a:p>
          <a:p>
            <a:r>
              <a:rPr lang="cs-CZ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lidé podporováni v dosahování svého</a:t>
            </a:r>
          </a:p>
          <a:p>
            <a:r>
              <a:rPr lang="cs-CZ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plného zdravotního potenciálu</a:t>
            </a:r>
          </a:p>
          <a:p>
            <a:r>
              <a:rPr lang="cs-CZ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 země budou individuálně i společně</a:t>
            </a:r>
          </a:p>
          <a:p>
            <a:r>
              <a:rPr lang="cs-CZ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usilovat o snížení nerovností ve zdraví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3588" y="-2000250"/>
            <a:ext cx="15514638" cy="969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EKVITA , </a:t>
            </a:r>
            <a:r>
              <a:rPr lang="cs-CZ" b="1" i="1" dirty="0" smtClean="0">
                <a:solidFill>
                  <a:srgbClr val="000099"/>
                </a:solidFill>
              </a:rPr>
              <a:t>EQUITY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sz="3600" b="1" dirty="0" smtClean="0">
                <a:solidFill>
                  <a:srgbClr val="000099"/>
                </a:solidFill>
              </a:rPr>
              <a:t>Spravedlivost, spravedlnost opírající se spíše o lidskou slušnost než o literu zákona, poctivost, slušnost, nestrannost.</a:t>
            </a:r>
          </a:p>
          <a:p>
            <a:pPr marL="609600" indent="-609600">
              <a:buFontTx/>
              <a:buAutoNum type="arabicPeriod"/>
            </a:pPr>
            <a:r>
              <a:rPr lang="cs-CZ" sz="3600" b="1" dirty="0" smtClean="0">
                <a:solidFill>
                  <a:srgbClr val="000099"/>
                </a:solidFill>
              </a:rPr>
              <a:t>Právo obyčejové, právo slušnosti</a:t>
            </a:r>
          </a:p>
          <a:p>
            <a:pPr marL="609600" indent="-609600">
              <a:buFontTx/>
              <a:buAutoNum type="arabicPeriod"/>
            </a:pPr>
            <a:r>
              <a:rPr lang="cs-CZ" sz="3600" b="1" dirty="0" smtClean="0">
                <a:solidFill>
                  <a:srgbClr val="000099"/>
                </a:solidFill>
              </a:rPr>
              <a:t>Spravedlivý, ale nikoli zákonitý nárok.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 rot="10800000">
            <a:off x="7092950" y="765175"/>
            <a:ext cx="2889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3600" b="1" kern="10" dirty="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52800" y="-2147888"/>
            <a:ext cx="15659100" cy="978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800" b="1" dirty="0" smtClean="0">
                <a:solidFill>
                  <a:srgbClr val="000099"/>
                </a:solidFill>
              </a:rPr>
              <a:t>GOVERNANCE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95400"/>
            <a:ext cx="7686675" cy="5562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cs-CZ" b="1" dirty="0" smtClean="0">
                <a:solidFill>
                  <a:srgbClr val="000099"/>
                </a:solidFill>
              </a:rPr>
              <a:t>Proces jehož prostřednictvím vlády, všechny jejich rezorty i všechny další organizace i instituce spolupracují a rozhodují v návaznosti na občany.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cs-CZ" sz="1000" b="1" dirty="0" smtClean="0">
              <a:solidFill>
                <a:srgbClr val="000099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cs-CZ" b="1" dirty="0" smtClean="0">
                <a:solidFill>
                  <a:srgbClr val="000099"/>
                </a:solidFill>
              </a:rPr>
              <a:t>Zvažují, kdo další by se měl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cs-CZ" b="1" dirty="0" smtClean="0">
                <a:solidFill>
                  <a:srgbClr val="000099"/>
                </a:solidFill>
              </a:rPr>
              <a:t>na rozhodování a na další činnosti podílet a vytvářejí podmínky pro účinnost, hospodárnost, spravedlnost, humánnost a ekonomickou únosnost navrhovaných opatření.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2788" y="-1981200"/>
            <a:ext cx="15482888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1450" y="533400"/>
            <a:ext cx="8972550" cy="6477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3600" b="1" dirty="0" smtClean="0">
                <a:solidFill>
                  <a:srgbClr val="000099"/>
                </a:solidFill>
              </a:rPr>
              <a:t>Náklady v důsledku poškozeného zdraví</a:t>
            </a:r>
          </a:p>
          <a:p>
            <a:r>
              <a:rPr lang="cs-CZ" sz="2800" b="1" dirty="0" smtClean="0">
                <a:solidFill>
                  <a:srgbClr val="000099"/>
                </a:solidFill>
              </a:rPr>
              <a:t>Kardiovaskulární nemoci: 168 miliard EUR ročně v 25 evropských zemích, což je 60% nákladů zdravotnictví.</a:t>
            </a:r>
          </a:p>
          <a:p>
            <a:r>
              <a:rPr lang="cs-CZ" sz="2800" b="1" dirty="0" smtClean="0">
                <a:solidFill>
                  <a:srgbClr val="000099"/>
                </a:solidFill>
              </a:rPr>
              <a:t>Nesnáze způsobené alkoholem: 125 miliard EUR ročně (ztráta zaměstnání, násilí a kriminalita).</a:t>
            </a:r>
          </a:p>
          <a:p>
            <a:r>
              <a:rPr lang="cs-CZ" sz="2800" b="1" dirty="0" smtClean="0">
                <a:solidFill>
                  <a:srgbClr val="000099"/>
                </a:solidFill>
              </a:rPr>
              <a:t>Obezita a následné nemoci: více než 1% HDP a více než 4,5% nákladů na zdravotnictví.</a:t>
            </a:r>
          </a:p>
          <a:p>
            <a:r>
              <a:rPr lang="cs-CZ" sz="2800" b="1" dirty="0" smtClean="0">
                <a:solidFill>
                  <a:srgbClr val="000099"/>
                </a:solidFill>
              </a:rPr>
              <a:t>Nádory: 6,5% nákladů na zdravotnictví.</a:t>
            </a:r>
          </a:p>
          <a:p>
            <a:r>
              <a:rPr lang="cs-CZ" sz="2800" b="1" dirty="0" smtClean="0">
                <a:solidFill>
                  <a:srgbClr val="000099"/>
                </a:solidFill>
              </a:rPr>
              <a:t>Zranění v dopravě: 1,5-2% HDP v zemích se středními a vyššími příjmy.</a:t>
            </a:r>
            <a:r>
              <a:rPr lang="cs-CZ" sz="3600" dirty="0" smtClean="0">
                <a:solidFill>
                  <a:srgbClr val="000099"/>
                </a:solidFill>
              </a:rPr>
              <a:t>  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1450" y="388620"/>
            <a:ext cx="8972550" cy="6477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4000" b="1" dirty="0" smtClean="0">
                <a:solidFill>
                  <a:srgbClr val="000099"/>
                </a:solidFill>
              </a:rPr>
              <a:t>Přínosy zdravotních opatření</a:t>
            </a:r>
          </a:p>
          <a:p>
            <a:r>
              <a:rPr lang="cs-CZ" b="1" dirty="0" smtClean="0">
                <a:solidFill>
                  <a:srgbClr val="000099"/>
                </a:solidFill>
              </a:rPr>
              <a:t>Výchova k rodičovství, emoční a sociální výchova s cílem přecházet výchovným problémům v dětství má návratnost investic 9:1.</a:t>
            </a:r>
          </a:p>
          <a:p>
            <a:r>
              <a:rPr lang="cs-CZ" b="1" dirty="0" smtClean="0">
                <a:solidFill>
                  <a:srgbClr val="000099"/>
                </a:solidFill>
              </a:rPr>
              <a:t>Alkohol: zdanění, zákaz reklamy a zvýšení počtu kontrol řidičů je vysoce efektivní.</a:t>
            </a:r>
          </a:p>
          <a:p>
            <a:r>
              <a:rPr lang="cs-CZ" b="1" dirty="0" smtClean="0">
                <a:solidFill>
                  <a:srgbClr val="000099"/>
                </a:solidFill>
              </a:rPr>
              <a:t>Podpora diety vedoucí ke zdraví vykazuje vysokou efektivitu.</a:t>
            </a:r>
          </a:p>
          <a:p>
            <a:r>
              <a:rPr lang="cs-CZ" b="1" dirty="0" smtClean="0">
                <a:solidFill>
                  <a:srgbClr val="000099"/>
                </a:solidFill>
              </a:rPr>
              <a:t>Opatření snižující dětskou obezitu jsou rovněž vysoce efektivní.   </a:t>
            </a:r>
          </a:p>
          <a:p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5650" y="-1947863"/>
            <a:ext cx="15487650" cy="96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Rozvoj Public </a:t>
            </a:r>
            <a:r>
              <a:rPr lang="cs-CZ" b="1" dirty="0" err="1" smtClean="0">
                <a:solidFill>
                  <a:srgbClr val="000099"/>
                </a:solidFill>
              </a:rPr>
              <a:t>Health</a:t>
            </a:r>
            <a:r>
              <a:rPr lang="cs-CZ" b="1" dirty="0" smtClean="0">
                <a:solidFill>
                  <a:srgbClr val="000099"/>
                </a:solidFill>
              </a:rPr>
              <a:t> v Evropě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722438"/>
            <a:ext cx="8229600" cy="4878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0099"/>
                </a:solidFill>
              </a:rPr>
              <a:t>Koncepční práce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0099"/>
                </a:solidFill>
              </a:rPr>
              <a:t>Posílení regulačních mechanizmů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0099"/>
                </a:solidFill>
              </a:rPr>
              <a:t>Zlepšení zdravotních výsledků               </a:t>
            </a:r>
            <a:r>
              <a:rPr lang="cs-CZ" b="1" dirty="0" smtClean="0">
                <a:solidFill>
                  <a:srgbClr val="000099"/>
                </a:solidFill>
              </a:rPr>
              <a:t>v důsledku </a:t>
            </a:r>
            <a:r>
              <a:rPr lang="cs-CZ" b="1" dirty="0" smtClean="0">
                <a:solidFill>
                  <a:srgbClr val="000099"/>
                </a:solidFill>
              </a:rPr>
              <a:t>opatření ochrany zdraví, podpory zdraví a prevence nemocí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0099"/>
                </a:solidFill>
              </a:rPr>
              <a:t>Zajištění kompetentních pracovníků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0099"/>
                </a:solidFill>
              </a:rPr>
              <a:t>Rozvoj výzkumu a znalostí 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0099"/>
                </a:solidFill>
              </a:rPr>
              <a:t>Posílení organizační struktury Public </a:t>
            </a:r>
            <a:r>
              <a:rPr lang="cs-CZ" b="1" dirty="0" err="1" smtClean="0">
                <a:solidFill>
                  <a:srgbClr val="000099"/>
                </a:solidFill>
              </a:rPr>
              <a:t>Health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cs-CZ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cs-CZ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Geografická 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hlavním faktorem je </a:t>
            </a:r>
            <a:r>
              <a:rPr lang="cs-CZ" b="1" dirty="0" smtClean="0"/>
              <a:t>vzdálenost</a:t>
            </a:r>
            <a:r>
              <a:rPr lang="cs-CZ" dirty="0" smtClean="0"/>
              <a:t> od zdroje péče</a:t>
            </a:r>
          </a:p>
          <a:p>
            <a:r>
              <a:rPr lang="cs-CZ" b="1" dirty="0" smtClean="0"/>
              <a:t>rozmístění</a:t>
            </a:r>
            <a:r>
              <a:rPr lang="cs-CZ" dirty="0" smtClean="0"/>
              <a:t> zdravotnických služeb různých specializací</a:t>
            </a:r>
          </a:p>
          <a:p>
            <a:r>
              <a:rPr lang="cs-CZ" dirty="0" smtClean="0"/>
              <a:t>jde o zajištění </a:t>
            </a:r>
            <a:r>
              <a:rPr lang="cs-CZ" b="1" dirty="0" smtClean="0"/>
              <a:t>akceptovatelné vzdálenosti </a:t>
            </a:r>
            <a:r>
              <a:rPr lang="cs-CZ" dirty="0" smtClean="0"/>
              <a:t>od zdroje péče</a:t>
            </a:r>
          </a:p>
          <a:p>
            <a:r>
              <a:rPr lang="cs-CZ" b="1" dirty="0" smtClean="0"/>
              <a:t>hustota </a:t>
            </a:r>
            <a:r>
              <a:rPr lang="cs-CZ" dirty="0" smtClean="0"/>
              <a:t>obyvatelstva v jednotlivých oblastech</a:t>
            </a:r>
          </a:p>
          <a:p>
            <a:r>
              <a:rPr lang="cs-CZ" b="1" dirty="0" smtClean="0"/>
              <a:t>dopravní trasy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/>
            <a:r>
              <a:rPr lang="cs-CZ" b="1" smtClean="0">
                <a:solidFill>
                  <a:srgbClr val="1B06BA"/>
                </a:solidFill>
              </a:rPr>
              <a:t>Součinnost SZO a EU</a:t>
            </a:r>
            <a:endParaRPr lang="cs-CZ" smtClean="0"/>
          </a:p>
        </p:txBody>
      </p:sp>
      <p:sp>
        <p:nvSpPr>
          <p:cNvPr id="91139" name="Zástupný symbol pro obsah 2"/>
          <p:cNvSpPr>
            <a:spLocks noGrp="1"/>
          </p:cNvSpPr>
          <p:nvPr>
            <p:ph idx="4294967295"/>
          </p:nvPr>
        </p:nvSpPr>
        <p:spPr>
          <a:xfrm>
            <a:off x="428625" y="1857375"/>
            <a:ext cx="8229600" cy="4857750"/>
          </a:xfrm>
        </p:spPr>
        <p:txBody>
          <a:bodyPr/>
          <a:lstStyle/>
          <a:p>
            <a:pPr marL="514350" indent="-514350"/>
            <a:r>
              <a:rPr lang="cs-CZ" smtClean="0"/>
              <a:t>Evropské centrum pro zdravotní politiku v Bruselu (pracoviště SZO)</a:t>
            </a:r>
          </a:p>
          <a:p>
            <a:pPr marL="914400" lvl="1" indent="-514350"/>
            <a:r>
              <a:rPr lang="cs-CZ" smtClean="0"/>
              <a:t>příprava podkladů pro jednotlivé oblasti zdravotní politiky, jako např. nemocniční systém, primární péče, financování zdravotnictví, zdravotnická legislativa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ZDRAVOTNÍ GRAMOTNOST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84213"/>
            <a:ext cx="8229600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ZDRAVOTNÍ VÝCHOVA - pojem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2856"/>
            <a:ext cx="7992888" cy="3843189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3600" dirty="0"/>
              <a:t>Souhrn výchovně vzdělávacích aktivit </a:t>
            </a:r>
            <a:endParaRPr lang="cs-CZ" sz="36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36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3600" dirty="0" smtClean="0"/>
              <a:t>zaměřených </a:t>
            </a:r>
            <a:r>
              <a:rPr lang="cs-CZ" sz="3600" dirty="0"/>
              <a:t>na duševní, tělesný </a:t>
            </a:r>
            <a:r>
              <a:rPr lang="cs-CZ" sz="3600" dirty="0" smtClean="0"/>
              <a:t>i sociální </a:t>
            </a:r>
            <a:r>
              <a:rPr lang="cs-CZ" sz="3600" dirty="0"/>
              <a:t>rozvoj lidí </a:t>
            </a:r>
            <a:endParaRPr lang="cs-CZ" sz="36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36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3600" dirty="0" smtClean="0"/>
              <a:t>se </a:t>
            </a:r>
            <a:r>
              <a:rPr lang="cs-CZ" sz="3600" dirty="0"/>
              <a:t>záměrem přispět ke zlepšení zdraví jedinců, skupin i celé společnosti.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88139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84213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ZDRAVOTNÍ </a:t>
            </a:r>
            <a:r>
              <a:rPr lang="cs-CZ" sz="4000" b="1" dirty="0" smtClean="0">
                <a:solidFill>
                  <a:schemeClr val="accent2"/>
                </a:solidFill>
              </a:rPr>
              <a:t>VÝCHOVA - obsah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640762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Lidské tělo a jak o ně pečovat</a:t>
            </a:r>
          </a:p>
          <a:p>
            <a:pPr marL="0" indent="0">
              <a:lnSpc>
                <a:spcPct val="80000"/>
              </a:lnSpc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smtClean="0"/>
              <a:t>Zdravotnický systém a zdravotnické služby</a:t>
            </a: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Širší problémy </a:t>
            </a:r>
            <a:r>
              <a:rPr lang="cs-CZ" sz="2800" dirty="0"/>
              <a:t>a </a:t>
            </a:r>
            <a:r>
              <a:rPr lang="cs-CZ" sz="2800" dirty="0" smtClean="0"/>
              <a:t>východiska zdravotní </a:t>
            </a:r>
            <a:r>
              <a:rPr lang="cs-CZ" sz="2800" dirty="0"/>
              <a:t>politiky, </a:t>
            </a:r>
            <a:r>
              <a:rPr lang="cs-CZ" sz="2800" dirty="0" smtClean="0"/>
              <a:t>možnosti </a:t>
            </a:r>
            <a:r>
              <a:rPr lang="cs-CZ" sz="2800" dirty="0"/>
              <a:t>zdravotních aktivit v národním i lokálním měřítku a </a:t>
            </a:r>
            <a:r>
              <a:rPr lang="cs-CZ" sz="2800" dirty="0" smtClean="0"/>
              <a:t>další okolnosti, </a:t>
            </a:r>
            <a:r>
              <a:rPr lang="cs-CZ" sz="2800" dirty="0"/>
              <a:t>které zdravotní podmínky i zdraví lidí významně ovlivňují.</a:t>
            </a:r>
          </a:p>
        </p:txBody>
      </p:sp>
    </p:spTree>
    <p:extLst>
      <p:ext uri="{BB962C8B-B14F-4D97-AF65-F5344CB8AC3E}">
        <p14:creationId xmlns:p14="http://schemas.microsoft.com/office/powerpoint/2010/main" val="124463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84213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ZDRAVOTNÍ VÝCHOVA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základní členění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7848872" cy="3382963"/>
          </a:xfrm>
        </p:spPr>
        <p:txBody>
          <a:bodyPr/>
          <a:lstStyle/>
          <a:p>
            <a:r>
              <a:rPr lang="cs-CZ" sz="4000" dirty="0"/>
              <a:t>Edukace pacientů</a:t>
            </a:r>
          </a:p>
          <a:p>
            <a:r>
              <a:rPr lang="cs-CZ" sz="4000" dirty="0"/>
              <a:t>Varování </a:t>
            </a:r>
            <a:r>
              <a:rPr lang="cs-CZ" sz="4000" dirty="0" smtClean="0"/>
              <a:t>před zdravotními </a:t>
            </a:r>
            <a:r>
              <a:rPr lang="cs-CZ" sz="4000" dirty="0"/>
              <a:t>riziky</a:t>
            </a:r>
          </a:p>
          <a:p>
            <a:r>
              <a:rPr lang="cs-CZ" sz="4000" dirty="0"/>
              <a:t>Výchova ke zdraví</a:t>
            </a:r>
          </a:p>
        </p:txBody>
      </p:sp>
    </p:spTree>
    <p:extLst>
      <p:ext uri="{BB962C8B-B14F-4D97-AF65-F5344CB8AC3E}">
        <p14:creationId xmlns:p14="http://schemas.microsoft.com/office/powerpoint/2010/main" val="2941717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ZDRAVOTNÍ </a:t>
            </a:r>
            <a:r>
              <a:rPr lang="cs-CZ" sz="4000" b="1" dirty="0">
                <a:solidFill>
                  <a:schemeClr val="accent2"/>
                </a:solidFill>
              </a:rPr>
              <a:t>GRAMOTNOST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800" b="1" dirty="0" smtClean="0"/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000099"/>
                </a:solidFill>
              </a:rPr>
              <a:t>schopnost</a:t>
            </a:r>
            <a:r>
              <a:rPr lang="cs-CZ" sz="2800" dirty="0" smtClean="0">
                <a:solidFill>
                  <a:srgbClr val="000099"/>
                </a:solidFill>
              </a:rPr>
              <a:t> </a:t>
            </a:r>
            <a:r>
              <a:rPr lang="cs-CZ" sz="2800" dirty="0">
                <a:solidFill>
                  <a:srgbClr val="000099"/>
                </a:solidFill>
              </a:rPr>
              <a:t>přijímat správná </a:t>
            </a:r>
            <a:r>
              <a:rPr lang="cs-CZ" sz="2800" dirty="0" smtClean="0">
                <a:solidFill>
                  <a:srgbClr val="000099"/>
                </a:solidFill>
              </a:rPr>
              <a:t>rozhodnutí, která mají vztah </a:t>
            </a:r>
            <a:r>
              <a:rPr lang="cs-CZ" sz="2800" dirty="0">
                <a:solidFill>
                  <a:srgbClr val="000099"/>
                </a:solidFill>
              </a:rPr>
              <a:t>ke </a:t>
            </a:r>
            <a:r>
              <a:rPr lang="cs-CZ" sz="2800" dirty="0" smtClean="0">
                <a:solidFill>
                  <a:srgbClr val="000099"/>
                </a:solidFill>
              </a:rPr>
              <a:t>zdraví, </a:t>
            </a:r>
            <a:r>
              <a:rPr lang="cs-CZ" sz="2800" dirty="0">
                <a:solidFill>
                  <a:srgbClr val="000099"/>
                </a:solidFill>
              </a:rPr>
              <a:t>v kontextu každodenního života – doma, ve společnosti, na pracovišti, ve zdravotnických zařízeních, v obchodě i politice</a:t>
            </a:r>
            <a:r>
              <a:rPr lang="cs-CZ" sz="28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b="1" dirty="0" smtClean="0"/>
              <a:t>metoda</a:t>
            </a:r>
            <a:r>
              <a:rPr lang="cs-CZ" sz="2800" dirty="0" smtClean="0"/>
              <a:t> </a:t>
            </a:r>
            <a:r>
              <a:rPr lang="cs-CZ" sz="2800" dirty="0"/>
              <a:t>zvyšující vliv lidí na své vlastní zdraví </a:t>
            </a:r>
            <a:r>
              <a:rPr lang="cs-CZ" sz="2800" dirty="0" smtClean="0"/>
              <a:t>a posilující </a:t>
            </a:r>
            <a:r>
              <a:rPr lang="cs-CZ" sz="2800" dirty="0"/>
              <a:t>jejich </a:t>
            </a:r>
            <a:r>
              <a:rPr lang="cs-CZ" sz="2800" b="1" dirty="0"/>
              <a:t>schopnost získávat a využívat informace i přijímat a nést svůj díl  osobní odpovědnosti</a:t>
            </a:r>
            <a:r>
              <a:rPr lang="cs-CZ" sz="2800" dirty="0" smtClean="0"/>
              <a:t>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063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 dirty="0" smtClean="0">
                <a:solidFill>
                  <a:srgbClr val="333399"/>
                </a:solidFill>
              </a:rPr>
              <a:t> </a:t>
            </a:r>
          </a:p>
          <a:p>
            <a:pPr algn="ctr"/>
            <a:r>
              <a:rPr lang="cs-CZ" sz="4000" b="1" dirty="0" smtClean="0">
                <a:solidFill>
                  <a:srgbClr val="333399"/>
                </a:solidFill>
              </a:rPr>
              <a:t>ZÁKLADNÍ </a:t>
            </a:r>
            <a:r>
              <a:rPr lang="cs-CZ" sz="4000" b="1" dirty="0">
                <a:solidFill>
                  <a:srgbClr val="333399"/>
                </a:solidFill>
              </a:rPr>
              <a:t>TYPY </a:t>
            </a:r>
            <a:br>
              <a:rPr lang="cs-CZ" sz="4000" b="1" dirty="0">
                <a:solidFill>
                  <a:srgbClr val="333399"/>
                </a:solidFill>
              </a:rPr>
            </a:br>
            <a:r>
              <a:rPr lang="cs-CZ" sz="4000" b="1" dirty="0">
                <a:solidFill>
                  <a:srgbClr val="333399"/>
                </a:solidFill>
              </a:rPr>
              <a:t>ZDRAVOTNÍ </a:t>
            </a:r>
            <a:r>
              <a:rPr lang="cs-CZ" sz="4000" b="1" dirty="0" smtClean="0">
                <a:solidFill>
                  <a:srgbClr val="333399"/>
                </a:solidFill>
              </a:rPr>
              <a:t>GRAMOTNOSTI (</a:t>
            </a:r>
            <a:r>
              <a:rPr lang="cs-CZ" sz="4000" b="1" dirty="0" err="1" smtClean="0">
                <a:solidFill>
                  <a:srgbClr val="333399"/>
                </a:solidFill>
              </a:rPr>
              <a:t>Nutbeamův</a:t>
            </a:r>
            <a:r>
              <a:rPr lang="cs-CZ" sz="4000" b="1" dirty="0" smtClean="0">
                <a:solidFill>
                  <a:srgbClr val="333399"/>
                </a:solidFill>
              </a:rPr>
              <a:t> model)</a:t>
            </a:r>
            <a:endParaRPr lang="cs-CZ" sz="4000" b="1" dirty="0">
              <a:solidFill>
                <a:srgbClr val="333399"/>
              </a:solidFill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39552" y="2852936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C00000"/>
                </a:solidFill>
              </a:rPr>
              <a:t>Funkční zdravotní </a:t>
            </a:r>
            <a:r>
              <a:rPr lang="cs-CZ" sz="2800" b="1" dirty="0" smtClean="0">
                <a:solidFill>
                  <a:srgbClr val="C00000"/>
                </a:solidFill>
              </a:rPr>
              <a:t>gramotnost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C00000"/>
                </a:solidFill>
              </a:rPr>
              <a:t>Interaktivní zdravotní </a:t>
            </a:r>
            <a:r>
              <a:rPr lang="cs-CZ" sz="2800" b="1" dirty="0" smtClean="0">
                <a:solidFill>
                  <a:srgbClr val="C00000"/>
                </a:solidFill>
              </a:rPr>
              <a:t>gramotnost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C00000"/>
                </a:solidFill>
              </a:rPr>
              <a:t>Kritická zdravotní gramotnost</a:t>
            </a:r>
            <a:r>
              <a:rPr lang="cs-CZ" sz="280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>
              <a:solidFill>
                <a:srgbClr val="C00000"/>
              </a:solidFill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 dirty="0" smtClean="0">
                <a:solidFill>
                  <a:srgbClr val="333399"/>
                </a:solidFill>
              </a:rPr>
              <a:t> </a:t>
            </a:r>
          </a:p>
          <a:p>
            <a:pPr algn="ctr"/>
            <a:r>
              <a:rPr lang="cs-CZ" sz="4000" b="1" dirty="0" smtClean="0">
                <a:solidFill>
                  <a:srgbClr val="333399"/>
                </a:solidFill>
              </a:rPr>
              <a:t>ZÁKLADNÍ </a:t>
            </a:r>
            <a:r>
              <a:rPr lang="cs-CZ" sz="4000" b="1" dirty="0">
                <a:solidFill>
                  <a:srgbClr val="333399"/>
                </a:solidFill>
              </a:rPr>
              <a:t>TYPY </a:t>
            </a:r>
            <a:br>
              <a:rPr lang="cs-CZ" sz="4000" b="1" dirty="0">
                <a:solidFill>
                  <a:srgbClr val="333399"/>
                </a:solidFill>
              </a:rPr>
            </a:br>
            <a:r>
              <a:rPr lang="cs-CZ" sz="4000" b="1" dirty="0">
                <a:solidFill>
                  <a:srgbClr val="333399"/>
                </a:solidFill>
              </a:rPr>
              <a:t>ZDRAVOTNÍ </a:t>
            </a:r>
            <a:r>
              <a:rPr lang="cs-CZ" sz="4000" b="1" dirty="0" smtClean="0">
                <a:solidFill>
                  <a:srgbClr val="333399"/>
                </a:solidFill>
              </a:rPr>
              <a:t>GRAMOTNOSTI (</a:t>
            </a:r>
            <a:r>
              <a:rPr lang="cs-CZ" sz="4000" b="1" dirty="0" err="1" smtClean="0">
                <a:solidFill>
                  <a:srgbClr val="333399"/>
                </a:solidFill>
              </a:rPr>
              <a:t>Nutbeamův</a:t>
            </a:r>
            <a:r>
              <a:rPr lang="cs-CZ" sz="4000" b="1" dirty="0" smtClean="0">
                <a:solidFill>
                  <a:srgbClr val="333399"/>
                </a:solidFill>
              </a:rPr>
              <a:t> model)</a:t>
            </a:r>
            <a:endParaRPr lang="cs-CZ" sz="4000" b="1" dirty="0">
              <a:solidFill>
                <a:srgbClr val="333399"/>
              </a:solidFill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39552" y="2852936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2800" b="1" dirty="0">
                <a:solidFill>
                  <a:srgbClr val="C00000"/>
                </a:solidFill>
              </a:rPr>
              <a:t>Funkční zdravotní gramotnost</a:t>
            </a:r>
            <a:r>
              <a:rPr lang="cs-CZ" sz="2800" dirty="0">
                <a:solidFill>
                  <a:srgbClr val="C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– se týká výsledku tradiční zdravotní výchovy spočívající v poskytování informací o zdravotních rizicích </a:t>
            </a:r>
            <a:r>
              <a:rPr lang="cs-CZ" sz="2800" dirty="0" smtClean="0">
                <a:solidFill>
                  <a:srgbClr val="000000"/>
                </a:solidFill>
              </a:rPr>
              <a:t>a o tom</a:t>
            </a:r>
            <a:r>
              <a:rPr lang="cs-CZ" sz="2800" dirty="0">
                <a:solidFill>
                  <a:srgbClr val="000000"/>
                </a:solidFill>
              </a:rPr>
              <a:t>, jak si počínat ve zdravotnickém systému. Cílem je rozšířit a prohloubit znalosti lidí </a:t>
            </a:r>
            <a:r>
              <a:rPr lang="cs-CZ" sz="2800" dirty="0" smtClean="0">
                <a:solidFill>
                  <a:srgbClr val="000000"/>
                </a:solidFill>
              </a:rPr>
              <a:t>o zdravotních </a:t>
            </a:r>
            <a:r>
              <a:rPr lang="cs-CZ" sz="2800" dirty="0">
                <a:solidFill>
                  <a:srgbClr val="000000"/>
                </a:solidFill>
              </a:rPr>
              <a:t>rizikových faktorech. </a:t>
            </a:r>
          </a:p>
        </p:txBody>
      </p:sp>
    </p:spTree>
    <p:extLst>
      <p:ext uri="{BB962C8B-B14F-4D97-AF65-F5344CB8AC3E}">
        <p14:creationId xmlns:p14="http://schemas.microsoft.com/office/powerpoint/2010/main" val="2589616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539552" y="9087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 dirty="0" smtClean="0">
                <a:solidFill>
                  <a:srgbClr val="333399"/>
                </a:solidFill>
              </a:rPr>
              <a:t> </a:t>
            </a:r>
            <a:r>
              <a:rPr lang="cs-CZ" sz="4000" b="1" dirty="0">
                <a:solidFill>
                  <a:srgbClr val="333399"/>
                </a:solidFill>
              </a:rPr>
              <a:t>ZÁKLADNÍ TYPY </a:t>
            </a:r>
            <a:br>
              <a:rPr lang="cs-CZ" sz="4000" b="1" dirty="0">
                <a:solidFill>
                  <a:srgbClr val="333399"/>
                </a:solidFill>
              </a:rPr>
            </a:br>
            <a:r>
              <a:rPr lang="cs-CZ" sz="4000" b="1" dirty="0">
                <a:solidFill>
                  <a:srgbClr val="333399"/>
                </a:solidFill>
              </a:rPr>
              <a:t>ZDRAVOTNÍ </a:t>
            </a:r>
            <a:r>
              <a:rPr lang="cs-CZ" sz="4000" b="1" dirty="0" smtClean="0">
                <a:solidFill>
                  <a:srgbClr val="333399"/>
                </a:solidFill>
              </a:rPr>
              <a:t>GRAMOTNOSTI</a:t>
            </a:r>
          </a:p>
          <a:p>
            <a:pPr algn="ctr"/>
            <a:r>
              <a:rPr lang="cs-CZ" sz="4000" b="1" dirty="0">
                <a:solidFill>
                  <a:srgbClr val="333399"/>
                </a:solidFill>
              </a:rPr>
              <a:t>(</a:t>
            </a:r>
            <a:r>
              <a:rPr lang="cs-CZ" sz="4000" b="1" dirty="0" err="1">
                <a:solidFill>
                  <a:srgbClr val="333399"/>
                </a:solidFill>
              </a:rPr>
              <a:t>Nutbeamův</a:t>
            </a:r>
            <a:r>
              <a:rPr lang="cs-CZ" sz="4000" b="1" dirty="0">
                <a:solidFill>
                  <a:srgbClr val="333399"/>
                </a:solidFill>
              </a:rPr>
              <a:t> model)</a:t>
            </a:r>
          </a:p>
          <a:p>
            <a:pPr algn="ctr"/>
            <a:endParaRPr lang="cs-CZ" sz="4000" b="1" dirty="0">
              <a:solidFill>
                <a:srgbClr val="333399"/>
              </a:solidFill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11188" y="1773238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endParaRPr lang="cs-CZ" sz="2400" b="1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sz="2400" b="1" dirty="0" smtClean="0">
                <a:solidFill>
                  <a:srgbClr val="C00000"/>
                </a:solidFill>
              </a:rPr>
              <a:t>Interaktivní </a:t>
            </a:r>
            <a:r>
              <a:rPr lang="cs-CZ" sz="2400" b="1" dirty="0">
                <a:solidFill>
                  <a:srgbClr val="C00000"/>
                </a:solidFill>
              </a:rPr>
              <a:t>zdravotní gramotnost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do </a:t>
            </a:r>
            <a:r>
              <a:rPr lang="cs-CZ" sz="2400" dirty="0">
                <a:solidFill>
                  <a:srgbClr val="000000"/>
                </a:solidFill>
              </a:rPr>
              <a:t>značné míry obsahuje nové zaměření zdravotní výchovy v posledních 20 </a:t>
            </a:r>
            <a:r>
              <a:rPr lang="cs-CZ" sz="2400" dirty="0" smtClean="0">
                <a:solidFill>
                  <a:srgbClr val="000000"/>
                </a:solidFill>
              </a:rPr>
              <a:t>letech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záměrem </a:t>
            </a:r>
            <a:r>
              <a:rPr lang="cs-CZ" sz="2400" dirty="0">
                <a:solidFill>
                  <a:srgbClr val="000000"/>
                </a:solidFill>
              </a:rPr>
              <a:t>je zde rozvíjet schopnosti lidí </a:t>
            </a:r>
            <a:r>
              <a:rPr lang="cs-CZ" sz="2400" b="1" dirty="0">
                <a:solidFill>
                  <a:srgbClr val="000000"/>
                </a:solidFill>
              </a:rPr>
              <a:t>jednat samostatně</a:t>
            </a:r>
            <a:r>
              <a:rPr lang="cs-CZ" sz="2400" dirty="0">
                <a:solidFill>
                  <a:srgbClr val="000000"/>
                </a:solidFill>
              </a:rPr>
              <a:t>, zejména posílit jejich </a:t>
            </a:r>
            <a:r>
              <a:rPr lang="cs-CZ" sz="2400" b="1" dirty="0" smtClean="0">
                <a:solidFill>
                  <a:srgbClr val="000000"/>
                </a:solidFill>
              </a:rPr>
              <a:t>vnitřní motivaci </a:t>
            </a:r>
            <a:r>
              <a:rPr lang="cs-CZ" sz="2400" dirty="0">
                <a:solidFill>
                  <a:srgbClr val="000000"/>
                </a:solidFill>
              </a:rPr>
              <a:t>a </a:t>
            </a:r>
            <a:r>
              <a:rPr lang="cs-CZ" sz="2400" b="1" dirty="0">
                <a:solidFill>
                  <a:srgbClr val="000000"/>
                </a:solidFill>
              </a:rPr>
              <a:t>odpovědnost</a:t>
            </a:r>
            <a:r>
              <a:rPr lang="cs-CZ" sz="2400" dirty="0">
                <a:solidFill>
                  <a:srgbClr val="000000"/>
                </a:solidFill>
              </a:rPr>
              <a:t> při respektování pokynů.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1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67544" y="9087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 dirty="0" smtClean="0">
                <a:solidFill>
                  <a:srgbClr val="333399"/>
                </a:solidFill>
              </a:rPr>
              <a:t> </a:t>
            </a:r>
            <a:r>
              <a:rPr lang="cs-CZ" sz="4000" b="1" dirty="0">
                <a:solidFill>
                  <a:srgbClr val="333399"/>
                </a:solidFill>
              </a:rPr>
              <a:t>ZÁKLADNÍ TYPY </a:t>
            </a:r>
            <a:br>
              <a:rPr lang="cs-CZ" sz="4000" b="1" dirty="0">
                <a:solidFill>
                  <a:srgbClr val="333399"/>
                </a:solidFill>
              </a:rPr>
            </a:br>
            <a:r>
              <a:rPr lang="cs-CZ" sz="4000" b="1" dirty="0">
                <a:solidFill>
                  <a:srgbClr val="333399"/>
                </a:solidFill>
              </a:rPr>
              <a:t>ZDRAVOTNÍ </a:t>
            </a:r>
            <a:r>
              <a:rPr lang="cs-CZ" sz="4000" b="1" dirty="0" smtClean="0">
                <a:solidFill>
                  <a:srgbClr val="333399"/>
                </a:solidFill>
              </a:rPr>
              <a:t>GRAMOTNOSTI</a:t>
            </a:r>
          </a:p>
          <a:p>
            <a:pPr algn="ctr"/>
            <a:r>
              <a:rPr lang="cs-CZ" sz="4000" b="1" dirty="0">
                <a:solidFill>
                  <a:srgbClr val="333399"/>
                </a:solidFill>
              </a:rPr>
              <a:t>(</a:t>
            </a:r>
            <a:r>
              <a:rPr lang="cs-CZ" sz="4000" b="1" dirty="0" err="1">
                <a:solidFill>
                  <a:srgbClr val="333399"/>
                </a:solidFill>
              </a:rPr>
              <a:t>Nutbeamův</a:t>
            </a:r>
            <a:r>
              <a:rPr lang="cs-CZ" sz="4000" b="1" dirty="0">
                <a:solidFill>
                  <a:srgbClr val="333399"/>
                </a:solidFill>
              </a:rPr>
              <a:t> model)</a:t>
            </a:r>
          </a:p>
          <a:p>
            <a:pPr algn="ctr"/>
            <a:endParaRPr lang="cs-CZ" sz="4000" b="1" dirty="0">
              <a:solidFill>
                <a:srgbClr val="333399"/>
              </a:solidFill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11188" y="2204864"/>
            <a:ext cx="8229600" cy="424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b="1" dirty="0" smtClean="0">
                <a:solidFill>
                  <a:srgbClr val="C00000"/>
                </a:solidFill>
              </a:rPr>
              <a:t>Kritická </a:t>
            </a:r>
            <a:r>
              <a:rPr lang="cs-CZ" sz="2400" b="1" dirty="0">
                <a:solidFill>
                  <a:srgbClr val="C00000"/>
                </a:solidFill>
              </a:rPr>
              <a:t>zdravotní gramotnost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dirty="0" smtClean="0">
                <a:solidFill>
                  <a:srgbClr val="000000"/>
                </a:solidFill>
              </a:rPr>
              <a:t>– </a:t>
            </a:r>
            <a:r>
              <a:rPr lang="cs-CZ" sz="2400" dirty="0">
                <a:solidFill>
                  <a:srgbClr val="000000"/>
                </a:solidFill>
              </a:rPr>
              <a:t>rozvíjí u jedinců takové schopnosti, které se týkají jak jejich </a:t>
            </a:r>
            <a:r>
              <a:rPr lang="cs-CZ" sz="2400" b="1" dirty="0">
                <a:solidFill>
                  <a:srgbClr val="000000"/>
                </a:solidFill>
              </a:rPr>
              <a:t>individuálního chování</a:t>
            </a:r>
            <a:r>
              <a:rPr lang="cs-CZ" sz="2400" dirty="0">
                <a:solidFill>
                  <a:srgbClr val="000000"/>
                </a:solidFill>
              </a:rPr>
              <a:t>, tak </a:t>
            </a:r>
            <a:r>
              <a:rPr lang="cs-CZ" sz="2400" b="1" dirty="0">
                <a:solidFill>
                  <a:srgbClr val="000000"/>
                </a:solidFill>
              </a:rPr>
              <a:t>sociálně a politicky orientovaných činností</a:t>
            </a:r>
            <a:r>
              <a:rPr lang="cs-CZ" sz="2400" dirty="0">
                <a:solidFill>
                  <a:srgbClr val="000000"/>
                </a:solidFill>
              </a:rPr>
              <a:t>, jejichž smyslem je podílet se na vytváření zdravotně příznivého sociálního prostředí. </a:t>
            </a:r>
          </a:p>
        </p:txBody>
      </p:sp>
    </p:spTree>
    <p:extLst>
      <p:ext uri="{BB962C8B-B14F-4D97-AF65-F5344CB8AC3E}">
        <p14:creationId xmlns:p14="http://schemas.microsoft.com/office/powerpoint/2010/main" val="3284930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Časová dostupnost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hlavním faktorem je </a:t>
            </a:r>
            <a:r>
              <a:rPr lang="cs-CZ" b="1" dirty="0" smtClean="0"/>
              <a:t>rychlost</a:t>
            </a:r>
            <a:r>
              <a:rPr lang="cs-CZ" dirty="0" smtClean="0"/>
              <a:t> poskytnuté péče.</a:t>
            </a:r>
          </a:p>
          <a:p>
            <a:r>
              <a:rPr lang="cs-CZ" dirty="0" smtClean="0"/>
              <a:t>zdravotní péče by měla být </a:t>
            </a:r>
            <a:r>
              <a:rPr lang="cs-CZ" b="1" dirty="0" smtClean="0"/>
              <a:t>VČASNÁ</a:t>
            </a:r>
            <a:r>
              <a:rPr lang="cs-CZ" dirty="0" smtClean="0"/>
              <a:t>, tedy ne nutně co nejrychlejší</a:t>
            </a:r>
          </a:p>
          <a:p>
            <a:r>
              <a:rPr lang="cs-CZ" dirty="0" smtClean="0"/>
              <a:t>je ovlivněna vzdáleností mezi místem bydliště a zdravotnickým zařízením, cestovní vzdáleností, </a:t>
            </a:r>
            <a:r>
              <a:rPr lang="cs-CZ" b="1" dirty="0" smtClean="0"/>
              <a:t>cestovním časem</a:t>
            </a:r>
            <a:r>
              <a:rPr lang="cs-CZ" dirty="0" smtClean="0"/>
              <a:t> – jde o celkovou dobu až k poskytnutí péče</a:t>
            </a:r>
          </a:p>
          <a:p>
            <a:r>
              <a:rPr lang="cs-CZ" dirty="0" smtClean="0"/>
              <a:t>čekací listy (na operaci)</a:t>
            </a:r>
          </a:p>
          <a:p>
            <a:r>
              <a:rPr lang="cs-CZ" dirty="0" smtClean="0"/>
              <a:t>záchranná a pohotovostní služba</a:t>
            </a:r>
          </a:p>
          <a:p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rgbClr val="333399"/>
                </a:solidFill>
              </a:rPr>
              <a:t>TYPY ZDRAVOTNÍ GRAMOTNOSTI PODLE TYPU ZDRAVOTNÍCH INFORMACÍ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39552" y="1484784"/>
            <a:ext cx="82296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2400" b="1" dirty="0" smtClean="0">
                <a:solidFill>
                  <a:srgbClr val="C00000"/>
                </a:solidFill>
              </a:rPr>
              <a:t>Osobní dimenze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Informace přispívající k ochraně a upevňování zdraví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jedince a k jeho rozhodování v systému zdravotnických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>
                <a:solidFill>
                  <a:srgbClr val="000000"/>
                </a:solidFill>
              </a:rPr>
              <a:t>s</a:t>
            </a:r>
            <a:r>
              <a:rPr lang="cs-CZ" sz="2000" dirty="0" smtClean="0">
                <a:solidFill>
                  <a:srgbClr val="000000"/>
                </a:solidFill>
              </a:rPr>
              <a:t>lužeb.</a:t>
            </a:r>
          </a:p>
          <a:p>
            <a:pPr marL="342900" indent="-342900">
              <a:spcBef>
                <a:spcPts val="1200"/>
              </a:spcBef>
            </a:pPr>
            <a:r>
              <a:rPr lang="cs-CZ" sz="2400" b="1" dirty="0" smtClean="0">
                <a:solidFill>
                  <a:srgbClr val="C00000"/>
                </a:solidFill>
              </a:rPr>
              <a:t>Zdravotnická dimenze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Informace určené zejména pracovníkům ve zdravotnictví,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týkají se převážně zvyšování kvality a hospodárnosti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poskytovaných služeb.</a:t>
            </a:r>
          </a:p>
          <a:p>
            <a:pPr marL="342900" indent="-342900">
              <a:spcBef>
                <a:spcPts val="1200"/>
              </a:spcBef>
            </a:pPr>
            <a:r>
              <a:rPr lang="cs-CZ" sz="2400" b="1" dirty="0" smtClean="0">
                <a:solidFill>
                  <a:srgbClr val="C00000"/>
                </a:solidFill>
              </a:rPr>
              <a:t>Populační dimenze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Informace pro širokou občanskou veřejnost, zahrnují informace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o zdravotním stavu populace, o determinantách zdraví a o možnostech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jak zlepšit zdraví.</a:t>
            </a:r>
          </a:p>
        </p:txBody>
      </p:sp>
    </p:spTree>
    <p:extLst>
      <p:ext uri="{BB962C8B-B14F-4D97-AF65-F5344CB8AC3E}">
        <p14:creationId xmlns:p14="http://schemas.microsoft.com/office/powerpoint/2010/main" val="1643994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BB457df8_zdravotnictvi_dojez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11375" y="0"/>
            <a:ext cx="5700713" cy="6858000"/>
          </a:xfrm>
        </p:spPr>
      </p:pic>
    </p:spTree>
    <p:extLst>
      <p:ext uri="{BB962C8B-B14F-4D97-AF65-F5344CB8AC3E}">
        <p14:creationId xmlns:p14="http://schemas.microsoft.com/office/powerpoint/2010/main" val="17447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2139</Words>
  <Application>Microsoft Office PowerPoint</Application>
  <PresentationFormat>Předvádění na obrazovce (4:3)</PresentationFormat>
  <Paragraphs>400</Paragraphs>
  <Slides>80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80</vt:i4>
      </vt:variant>
    </vt:vector>
  </HeadingPairs>
  <TitlesOfParts>
    <vt:vector size="86" baseType="lpstr">
      <vt:lpstr>Arial</vt:lpstr>
      <vt:lpstr>Arial Black</vt:lpstr>
      <vt:lpstr>Calibri</vt:lpstr>
      <vt:lpstr>Wingdings 2</vt:lpstr>
      <vt:lpstr>Motiv systému Office</vt:lpstr>
      <vt:lpstr>Výchozí návrh</vt:lpstr>
      <vt:lpstr>Vyhodnocení funkce zdravotnických systémů</vt:lpstr>
      <vt:lpstr>Vyhodnocení</vt:lpstr>
      <vt:lpstr>Hlavní kritéria</vt:lpstr>
      <vt:lpstr>Dostupnost zdravotní péče</vt:lpstr>
      <vt:lpstr>Dostupnost</vt:lpstr>
      <vt:lpstr>Základní dimenze dostupnosti</vt:lpstr>
      <vt:lpstr>Geografická dostupnost</vt:lpstr>
      <vt:lpstr>Časová dostupnost</vt:lpstr>
      <vt:lpstr>Prezentace aplikace PowerPoint</vt:lpstr>
      <vt:lpstr>Ekonomická dostupnost</vt:lpstr>
      <vt:lpstr>Odborně medicínská dostupnost</vt:lpstr>
      <vt:lpstr>Organizační dostupnost</vt:lpstr>
      <vt:lpstr>Psychosociální dostupnost</vt:lpstr>
      <vt:lpstr>Sociokulturní dostupnost</vt:lpstr>
      <vt:lpstr>PRODUKTIVITA</vt:lpstr>
      <vt:lpstr>Produktivita</vt:lpstr>
      <vt:lpstr>Produktivita</vt:lpstr>
      <vt:lpstr>Účinnost a efektivita</vt:lpstr>
      <vt:lpstr>Účinnost (effectiveness)</vt:lpstr>
      <vt:lpstr>Účinnost (effectiveness)</vt:lpstr>
      <vt:lpstr>Efektivita (efficiency)</vt:lpstr>
      <vt:lpstr>Metody stanovení efektivity</vt:lpstr>
      <vt:lpstr>Metoda „cena – zisk“ </vt:lpstr>
      <vt:lpstr>Metoda „cena – výkon“ </vt:lpstr>
      <vt:lpstr>Metoda „cena – účinnost“ </vt:lpstr>
      <vt:lpstr>Metoda „cena – utilita“ </vt:lpstr>
      <vt:lpstr>Prezentace aplikace PowerPoint</vt:lpstr>
      <vt:lpstr>Kvalita zdravotní péče</vt:lpstr>
      <vt:lpstr>Kvalita</vt:lpstr>
      <vt:lpstr>Kvalita</vt:lpstr>
      <vt:lpstr>Kvalita zdravotní péče</vt:lpstr>
      <vt:lpstr>Kvalita zdravotní péče z hlediska struktury, procesu a výsledku</vt:lpstr>
      <vt:lpstr>Kvalita zdravotní péče z hlediska jednotlivých aktérů</vt:lpstr>
      <vt:lpstr>ROLE STÁTU VE ZDRAVOTNÍ PÉČI A ZDRAVOTNÍ POLITIKA</vt:lpstr>
      <vt:lpstr>Odpovědnost za zdraví</vt:lpstr>
      <vt:lpstr>Právo na zdraví</vt:lpstr>
      <vt:lpstr>Úkoly státu v péči o zdraví</vt:lpstr>
      <vt:lpstr>Role státu v péči o zdraví dle WHO</vt:lpstr>
      <vt:lpstr>Role státu v péči o zdraví dle WHO</vt:lpstr>
      <vt:lpstr>ZDRAVOTNÍ POLITIKA</vt:lpstr>
      <vt:lpstr>Zdravotní politika</vt:lpstr>
      <vt:lpstr>Zdravotní politika</vt:lpstr>
      <vt:lpstr>Hlavní cíl zdravotní politiky</vt:lpstr>
      <vt:lpstr>KONCEPCE ZDRAVOTNÍ POLITIKY</vt:lpstr>
      <vt:lpstr>Základy pro vytváření koncepce zdravotní politiky</vt:lpstr>
      <vt:lpstr>Nástroje pro realizaci koncepce zdravotní politiky</vt:lpstr>
      <vt:lpstr>Cíle koncepce zdravotní politiky</vt:lpstr>
      <vt:lpstr>EVROPSKÁ ZDRAVOTNÍ POLITIKA</vt:lpstr>
      <vt:lpstr>Evropská zdravotní politika</vt:lpstr>
      <vt:lpstr>Historický vývoj evropské zdravotní politiky</vt:lpstr>
      <vt:lpstr>Základní programové dokumenty evropské zdravotní politiky</vt:lpstr>
      <vt:lpstr>   ZDRAVÍ 2020 a koncepční představa rozvoje</vt:lpstr>
      <vt:lpstr>Prezentace aplikace PowerPoint</vt:lpstr>
      <vt:lpstr>ZDRAVÍ 2020   HISTORICKÁ NÁVAZNOST </vt:lpstr>
      <vt:lpstr>ZDRAVÍ 2020   HISTORICKÁ  NÁVAZNOST </vt:lpstr>
      <vt:lpstr>ZDRAVÍ 2020 – VÝCHOZÍ HODNOTY</vt:lpstr>
      <vt:lpstr>ZDRAVÍ 2020 – PROBLÉMY</vt:lpstr>
      <vt:lpstr>ZDRAVÍ 2020 – HLAVNÍ METODY</vt:lpstr>
      <vt:lpstr>ZDRAVÍ 2020   DLOUHODOBÝ PROGRAM</vt:lpstr>
      <vt:lpstr>Prezentace aplikace PowerPoint</vt:lpstr>
      <vt:lpstr>Prezentace aplikace PowerPoint</vt:lpstr>
      <vt:lpstr>EKVITA , EQUITY </vt:lpstr>
      <vt:lpstr>Prezentace aplikace PowerPoint</vt:lpstr>
      <vt:lpstr>GOVERNANCE</vt:lpstr>
      <vt:lpstr>Prezentace aplikace PowerPoint</vt:lpstr>
      <vt:lpstr>Prezentace aplikace PowerPoint</vt:lpstr>
      <vt:lpstr>Prezentace aplikace PowerPoint</vt:lpstr>
      <vt:lpstr>Prezentace aplikace PowerPoint</vt:lpstr>
      <vt:lpstr>Rozvoj Public Health v Evropě</vt:lpstr>
      <vt:lpstr>Součinnost SZO a EU</vt:lpstr>
      <vt:lpstr>ZDRAVOTNÍ GRAMOTNOST</vt:lpstr>
      <vt:lpstr>ZDRAVOTNÍ VÝCHOVA - pojem</vt:lpstr>
      <vt:lpstr>ZDRAVOTNÍ VÝCHOVA - obsah</vt:lpstr>
      <vt:lpstr>ZDRAVOTNÍ VÝCHOVA základní členění</vt:lpstr>
      <vt:lpstr>ZDRAVOTNÍ GRAMOTNOST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37</cp:revision>
  <dcterms:created xsi:type="dcterms:W3CDTF">2012-03-19T07:24:37Z</dcterms:created>
  <dcterms:modified xsi:type="dcterms:W3CDTF">2015-04-27T08:47:28Z</dcterms:modified>
</cp:coreProperties>
</file>