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6" r:id="rId3"/>
    <p:sldId id="268" r:id="rId4"/>
    <p:sldId id="276" r:id="rId5"/>
    <p:sldId id="278" r:id="rId6"/>
    <p:sldId id="279" r:id="rId7"/>
    <p:sldId id="277" r:id="rId8"/>
    <p:sldId id="257" r:id="rId9"/>
    <p:sldId id="262" r:id="rId10"/>
    <p:sldId id="260" r:id="rId11"/>
    <p:sldId id="263" r:id="rId12"/>
    <p:sldId id="364" r:id="rId13"/>
    <p:sldId id="270" r:id="rId14"/>
    <p:sldId id="271" r:id="rId15"/>
    <p:sldId id="272" r:id="rId16"/>
    <p:sldId id="273" r:id="rId17"/>
    <p:sldId id="274" r:id="rId18"/>
    <p:sldId id="275" r:id="rId19"/>
    <p:sldId id="331" r:id="rId20"/>
    <p:sldId id="332" r:id="rId21"/>
    <p:sldId id="333" r:id="rId22"/>
    <p:sldId id="365" r:id="rId23"/>
    <p:sldId id="334" r:id="rId24"/>
    <p:sldId id="335" r:id="rId25"/>
    <p:sldId id="265" r:id="rId26"/>
    <p:sldId id="285" r:id="rId27"/>
    <p:sldId id="286" r:id="rId28"/>
    <p:sldId id="336" r:id="rId29"/>
    <p:sldId id="337" r:id="rId30"/>
    <p:sldId id="363" r:id="rId31"/>
    <p:sldId id="313" r:id="rId32"/>
    <p:sldId id="358" r:id="rId33"/>
    <p:sldId id="330" r:id="rId34"/>
    <p:sldId id="357" r:id="rId35"/>
    <p:sldId id="359" r:id="rId36"/>
    <p:sldId id="360" r:id="rId37"/>
    <p:sldId id="361" r:id="rId38"/>
    <p:sldId id="362" r:id="rId39"/>
    <p:sldId id="25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FF"/>
    <a:srgbClr val="FF5050"/>
    <a:srgbClr val="F84AE3"/>
    <a:srgbClr val="000000"/>
    <a:srgbClr val="FD6B80"/>
    <a:srgbClr val="FB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5027-7CC4-46DC-95D3-4F80DF1E2FC0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629D-9A23-4D96-9408-F80538B47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0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86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9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25B303-8924-4CA8-BDBB-3633D2FD8DD1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2AB5F0-04C9-44D0-B935-96C8130BB39C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6A18DF-CA55-4416-BAF5-76560E226811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D1CE1-5E4A-4CB9-ABED-45214A66EFB2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4D0A2C-3AB1-4609-9856-9C989BB3C07F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EE194-00BD-4AA6-93F9-12148EC2511B}" type="slidenum">
              <a:rPr lang="cs-CZ" smtClean="0"/>
              <a:pPr eaLnBrk="1" hangingPunct="1"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50D406-F674-4DE6-B41E-15480F6ED114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C737A2-023A-4F39-8A41-6D827E813C91}" type="slidenum">
              <a:rPr lang="cs-CZ" smtClean="0"/>
              <a:pPr eaLnBrk="1" hangingPunct="1"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DF47C2-F2A7-4141-88F6-B378DB230AF2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B16FE9-7531-4FAD-AFF1-721A27938CF3}" type="slidenum">
              <a:rPr lang="cs-CZ" smtClean="0"/>
              <a:pPr eaLnBrk="1" hangingPunct="1"/>
              <a:t>20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05E83D-BB51-40F4-BDEF-33D18C329944}" type="slidenum">
              <a:rPr lang="cs-CZ" smtClean="0"/>
              <a:pPr eaLnBrk="1" hangingPunct="1"/>
              <a:t>21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F364F7-0AB2-4E2B-97BE-C24536E2FDC5}" type="slidenum">
              <a:rPr lang="cs-CZ" smtClean="0"/>
              <a:pPr eaLnBrk="1" hangingPunct="1"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A5022A-F32D-418C-8481-863057217810}" type="slidenum">
              <a:rPr lang="cs-CZ" smtClean="0"/>
              <a:pPr eaLnBrk="1" hangingPunct="1"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52ECB3-EDA6-4A55-A448-2A8394206377}" type="slidenum">
              <a:rPr lang="cs-CZ" smtClean="0"/>
              <a:pPr eaLnBrk="1" hangingPunct="1"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173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366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CE2AA6-D349-4943-9DC2-3F24D52AE217}" type="slidenum">
              <a:rPr lang="cs-CZ" smtClean="0"/>
              <a:pPr eaLnBrk="1" hangingPunct="1"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572402-3600-4F65-A261-7203474FA809}" type="slidenum">
              <a:rPr lang="cs-CZ" smtClean="0"/>
              <a:pPr eaLnBrk="1" hangingPunct="1"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00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C0313D-4546-4D3F-9BF2-EF528388AB50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231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B1E512-873D-40E8-9702-032EAC0337B4}" type="slidenum">
              <a:rPr lang="cs-CZ" smtClean="0"/>
              <a:pPr eaLnBrk="1" hangingPunct="1"/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34ABCB-0BFB-482E-A4AC-924E97F0C39B}" type="slidenum">
              <a:rPr lang="cs-CZ" smtClean="0"/>
              <a:pPr eaLnBrk="1" hangingPunct="1"/>
              <a:t>38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99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6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1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95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2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1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629D-9A23-4D96-9408-F80538B4770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49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6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9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D605-6EE4-4605-8624-15E4E4F37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28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75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8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94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E135-377C-49CF-A4CF-880C61E6BDC9}" type="datetimeFigureOut">
              <a:rPr lang="cs-CZ" smtClean="0"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0046-B710-4290-9D96-883A2448F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rheumatology.org/viewphoto.php?imageId=2862312&amp;albumId=7569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1268760"/>
            <a:ext cx="8064896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568952" cy="2160240"/>
          </a:xfrm>
        </p:spPr>
        <p:txBody>
          <a:bodyPr>
            <a:normAutofit/>
          </a:bodyPr>
          <a:lstStyle/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Průtoková cytometrie a stanovení lymfocytárních subpopulací</a:t>
            </a: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Jana Nechvátalová</a:t>
            </a:r>
          </a:p>
          <a:p>
            <a:r>
              <a:rPr lang="cs-CZ" smtClean="0">
                <a:solidFill>
                  <a:schemeClr val="tx1"/>
                </a:solidFill>
              </a:rPr>
              <a:t>Fakultní nemocnice u sv. Anny v Brně</a:t>
            </a: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8482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ovéPole 86"/>
          <p:cNvSpPr txBox="1"/>
          <p:nvPr/>
        </p:nvSpPr>
        <p:spPr>
          <a:xfrm>
            <a:off x="107504" y="4710043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smtClean="0"/>
              <a:t>Roztok </a:t>
            </a:r>
            <a:r>
              <a:rPr lang="cs-CZ" b="1"/>
              <a:t>A: </a:t>
            </a:r>
            <a:r>
              <a:rPr lang="cs-CZ"/>
              <a:t>na 1,5 l destilované vody – 1,8 ml 99% kyseliny mravenčí</a:t>
            </a:r>
          </a:p>
          <a:p>
            <a:r>
              <a:rPr lang="cs-CZ" b="1"/>
              <a:t>Roztok B:  </a:t>
            </a:r>
            <a:r>
              <a:rPr lang="cs-CZ"/>
              <a:t>na 1,5 l destilované vody 9,0 g bezvodého Na</a:t>
            </a:r>
            <a:r>
              <a:rPr lang="cs-CZ" baseline="-25000"/>
              <a:t>2</a:t>
            </a:r>
            <a:r>
              <a:rPr lang="cs-CZ"/>
              <a:t>CO</a:t>
            </a:r>
            <a:r>
              <a:rPr lang="cs-CZ" baseline="-25000"/>
              <a:t>3</a:t>
            </a:r>
            <a:r>
              <a:rPr lang="cs-CZ"/>
              <a:t>, </a:t>
            </a:r>
            <a:r>
              <a:rPr lang="cs-CZ" smtClean="0"/>
              <a:t>21,75 </a:t>
            </a:r>
            <a:r>
              <a:rPr lang="cs-CZ"/>
              <a:t>g </a:t>
            </a:r>
            <a:r>
              <a:rPr lang="cs-CZ" smtClean="0"/>
              <a:t>NaCl, </a:t>
            </a:r>
          </a:p>
          <a:p>
            <a:r>
              <a:rPr lang="cs-CZ"/>
              <a:t> </a:t>
            </a:r>
            <a:r>
              <a:rPr lang="cs-CZ" smtClean="0"/>
              <a:t>                  46,95 </a:t>
            </a:r>
            <a:r>
              <a:rPr lang="cs-CZ"/>
              <a:t>g bezvodého </a:t>
            </a:r>
            <a:r>
              <a:rPr lang="cs-CZ" smtClean="0"/>
              <a:t>Na</a:t>
            </a:r>
            <a:r>
              <a:rPr lang="cs-CZ" baseline="-25000" smtClean="0"/>
              <a:t>2</a:t>
            </a:r>
            <a:r>
              <a:rPr lang="cs-CZ" smtClean="0"/>
              <a:t>SO</a:t>
            </a:r>
            <a:r>
              <a:rPr lang="cs-CZ" baseline="-25000" smtClean="0"/>
              <a:t>4</a:t>
            </a:r>
            <a:endParaRPr lang="cs-CZ"/>
          </a:p>
          <a:p>
            <a:r>
              <a:rPr lang="cs-CZ" b="1"/>
              <a:t>Roztok C:  </a:t>
            </a:r>
            <a:r>
              <a:rPr lang="cs-CZ"/>
              <a:t>na 1,5 l PBS (pH 7-7,4) - 15 g paraformaldehydu</a:t>
            </a:r>
          </a:p>
          <a:p>
            <a:endParaRPr lang="cs-CZ"/>
          </a:p>
        </p:txBody>
      </p:sp>
      <p:sp>
        <p:nvSpPr>
          <p:cNvPr id="88" name="TextovéPole 87"/>
          <p:cNvSpPr txBox="1"/>
          <p:nvPr/>
        </p:nvSpPr>
        <p:spPr>
          <a:xfrm>
            <a:off x="5508104" y="692696"/>
            <a:ext cx="2988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/>
              <a:t>LYZOVÁNÍ </a:t>
            </a:r>
          </a:p>
          <a:p>
            <a:r>
              <a:rPr lang="cs-CZ" sz="4000" b="1" smtClean="0"/>
              <a:t>ERYTROCYTŮ</a:t>
            </a:r>
            <a:endParaRPr lang="cs-CZ" sz="4000" b="1"/>
          </a:p>
        </p:txBody>
      </p:sp>
    </p:spTree>
    <p:extLst>
      <p:ext uri="{BB962C8B-B14F-4D97-AF65-F5344CB8AC3E}">
        <p14:creationId xmlns:p14="http://schemas.microsoft.com/office/powerpoint/2010/main" val="5785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Průtoková cytometrie</a:t>
            </a:r>
            <a:br>
              <a:rPr lang="cs-CZ" smtClean="0"/>
            </a:br>
            <a:r>
              <a:rPr lang="cs-CZ" sz="3600" smtClean="0"/>
              <a:t>FLOW CYTOMETRY</a:t>
            </a:r>
            <a:endParaRPr lang="cs-CZ"/>
          </a:p>
        </p:txBody>
      </p:sp>
      <p:pic>
        <p:nvPicPr>
          <p:cNvPr id="5122" name="Picture 2" descr="http://img.medicalexpo.com/images_me/photo-g/flow-cytometer-75322-3239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6501"/>
            <a:ext cx="59531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Průtokový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cytometr</a:t>
            </a:r>
            <a:endParaRPr lang="cs-C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TextovéPole 3"/>
          <p:cNvSpPr txBox="1">
            <a:spLocks noChangeArrowheads="1"/>
          </p:cNvSpPr>
          <p:nvPr/>
        </p:nvSpPr>
        <p:spPr bwMode="auto">
          <a:xfrm>
            <a:off x="395982" y="1293869"/>
            <a:ext cx="43195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sz="3000" dirty="0"/>
              <a:t>FLUIDNÍ </a:t>
            </a:r>
            <a:r>
              <a:rPr lang="cs-CZ" sz="3000" dirty="0" smtClean="0"/>
              <a:t>SYSTÉM</a:t>
            </a:r>
            <a:endParaRPr lang="cs-CZ" sz="3000" dirty="0"/>
          </a:p>
          <a:p>
            <a:pPr eaLnBrk="1" hangingPunct="1">
              <a:buFontTx/>
              <a:buAutoNum type="arabicPeriod"/>
            </a:pPr>
            <a:r>
              <a:rPr lang="cs-CZ" sz="3000" dirty="0" smtClean="0"/>
              <a:t>OPTIKA</a:t>
            </a:r>
            <a:endParaRPr lang="cs-CZ" sz="3000" dirty="0"/>
          </a:p>
          <a:p>
            <a:pPr eaLnBrk="1" hangingPunct="1">
              <a:buFontTx/>
              <a:buAutoNum type="arabicPeriod"/>
            </a:pPr>
            <a:r>
              <a:rPr lang="cs-CZ" sz="3000" dirty="0"/>
              <a:t>ELEKTRONIKA</a:t>
            </a:r>
            <a:endParaRPr lang="en-GB" sz="3000" dirty="0"/>
          </a:p>
        </p:txBody>
      </p:sp>
      <p:pic>
        <p:nvPicPr>
          <p:cNvPr id="6" name="Picture 2" descr="http://www.cytovas.com/wp-content/uploads/2012/06/cytometer-labe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9" y="2745404"/>
            <a:ext cx="7995985" cy="41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0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6996113" cy="3455988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cs-CZ" sz="2800" b="1" dirty="0" smtClean="0"/>
              <a:t>FLUIDNÍ SYSTÉM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Zajišťuje transport </a:t>
            </a:r>
            <a:r>
              <a:rPr lang="cs-CZ" sz="2800" dirty="0" err="1" smtClean="0"/>
              <a:t>bb</a:t>
            </a:r>
            <a:r>
              <a:rPr lang="cs-CZ" sz="2800" dirty="0" smtClean="0"/>
              <a:t>.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v nosné tekutině (pod tlakem)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do průtokové komory. Buňky se 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pohybují jedna za druhou</a:t>
            </a:r>
          </a:p>
          <a:p>
            <a:pPr marL="609600" indent="-609600" eaLnBrk="1" hangingPunct="1">
              <a:buFontTx/>
              <a:buNone/>
            </a:pPr>
            <a:r>
              <a:rPr lang="cs-CZ" sz="2800" dirty="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cs-CZ" sz="1400" b="1" dirty="0" smtClean="0"/>
              <a:t>na základě hydrodynamické fokusace</a:t>
            </a:r>
            <a:r>
              <a:rPr lang="cs-CZ" sz="2400" dirty="0" smtClean="0"/>
              <a:t> - </a:t>
            </a:r>
            <a:r>
              <a:rPr lang="cs-CZ" sz="1400" dirty="0" smtClean="0"/>
              <a:t>nosná tekutina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(</a:t>
            </a:r>
            <a:r>
              <a:rPr lang="cs-CZ" sz="1400" dirty="0" err="1" smtClean="0"/>
              <a:t>destil</a:t>
            </a:r>
            <a:r>
              <a:rPr lang="cs-CZ" sz="1400" dirty="0" smtClean="0"/>
              <a:t>. voda, komerční tekutiny) bývá do komory přinášena tenkou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/>
              <a:t>k</a:t>
            </a:r>
            <a:r>
              <a:rPr lang="cs-CZ" sz="1400" dirty="0" smtClean="0"/>
              <a:t>apilárou pod větším tlakem než suspenze částic, které jsou tak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udržovány jen v úzké centrální části proudu. Zrychlení vznikající při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výstupu vodního paprsku z komůrky nutí částice pohybovat se jedna </a:t>
            </a:r>
          </a:p>
          <a:p>
            <a:pPr marL="609600" indent="-609600" eaLnBrk="1" hangingPunct="1">
              <a:buFontTx/>
              <a:buNone/>
            </a:pPr>
            <a:r>
              <a:rPr lang="cs-CZ" sz="1400" dirty="0" smtClean="0"/>
              <a:t>za druhou.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89" y="404664"/>
            <a:ext cx="33051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24213" y="-1414463"/>
            <a:ext cx="939800" cy="8272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459163" y="4432300"/>
            <a:ext cx="487362" cy="2820988"/>
            <a:chOff x="2222" y="2755"/>
            <a:chExt cx="307" cy="1777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2222" y="2756"/>
              <a:ext cx="73" cy="1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1" name="Rectangle 5"/>
            <p:cNvSpPr>
              <a:spLocks noChangeArrowheads="1"/>
            </p:cNvSpPr>
            <p:nvPr/>
          </p:nvSpPr>
          <p:spPr bwMode="auto">
            <a:xfrm>
              <a:off x="2456" y="2755"/>
              <a:ext cx="73" cy="17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6" name="Freeform 6"/>
          <p:cNvSpPr>
            <a:spLocks/>
          </p:cNvSpPr>
          <p:nvPr/>
        </p:nvSpPr>
        <p:spPr bwMode="auto">
          <a:xfrm>
            <a:off x="3570288" y="3024188"/>
            <a:ext cx="198437" cy="230187"/>
          </a:xfrm>
          <a:custGeom>
            <a:avLst/>
            <a:gdLst>
              <a:gd name="T0" fmla="*/ 2147483647 w 1122"/>
              <a:gd name="T1" fmla="*/ 2147483647 h 1134"/>
              <a:gd name="T2" fmla="*/ 2147483647 w 1122"/>
              <a:gd name="T3" fmla="*/ 2147483647 h 1134"/>
              <a:gd name="T4" fmla="*/ 2147483647 w 1122"/>
              <a:gd name="T5" fmla="*/ 2147483647 h 1134"/>
              <a:gd name="T6" fmla="*/ 2147483647 w 1122"/>
              <a:gd name="T7" fmla="*/ 2147483647 h 1134"/>
              <a:gd name="T8" fmla="*/ 2147483647 w 1122"/>
              <a:gd name="T9" fmla="*/ 2147483647 h 1134"/>
              <a:gd name="T10" fmla="*/ 2147483647 w 1122"/>
              <a:gd name="T11" fmla="*/ 2147483647 h 1134"/>
              <a:gd name="T12" fmla="*/ 2147483647 w 1122"/>
              <a:gd name="T13" fmla="*/ 2147483647 h 1134"/>
              <a:gd name="T14" fmla="*/ 2147483647 w 1122"/>
              <a:gd name="T15" fmla="*/ 2147483647 h 1134"/>
              <a:gd name="T16" fmla="*/ 2147483647 w 1122"/>
              <a:gd name="T17" fmla="*/ 2147483647 h 1134"/>
              <a:gd name="T18" fmla="*/ 2147483647 w 1122"/>
              <a:gd name="T19" fmla="*/ 2147483647 h 1134"/>
              <a:gd name="T20" fmla="*/ 2147483647 w 1122"/>
              <a:gd name="T21" fmla="*/ 2147483647 h 11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2" h="1134">
                <a:moveTo>
                  <a:pt x="49" y="809"/>
                </a:moveTo>
                <a:cubicBezTo>
                  <a:pt x="22" y="763"/>
                  <a:pt x="5" y="775"/>
                  <a:pt x="8" y="695"/>
                </a:cubicBezTo>
                <a:cubicBezTo>
                  <a:pt x="11" y="615"/>
                  <a:pt x="0" y="439"/>
                  <a:pt x="65" y="330"/>
                </a:cubicBezTo>
                <a:cubicBezTo>
                  <a:pt x="130" y="221"/>
                  <a:pt x="274" y="76"/>
                  <a:pt x="398" y="38"/>
                </a:cubicBezTo>
                <a:cubicBezTo>
                  <a:pt x="522" y="0"/>
                  <a:pt x="698" y="37"/>
                  <a:pt x="811" y="103"/>
                </a:cubicBezTo>
                <a:cubicBezTo>
                  <a:pt x="924" y="169"/>
                  <a:pt x="1036" y="318"/>
                  <a:pt x="1079" y="436"/>
                </a:cubicBezTo>
                <a:cubicBezTo>
                  <a:pt x="1122" y="554"/>
                  <a:pt x="1114" y="702"/>
                  <a:pt x="1071" y="809"/>
                </a:cubicBezTo>
                <a:cubicBezTo>
                  <a:pt x="1028" y="916"/>
                  <a:pt x="927" y="1025"/>
                  <a:pt x="819" y="1076"/>
                </a:cubicBezTo>
                <a:cubicBezTo>
                  <a:pt x="711" y="1127"/>
                  <a:pt x="530" y="1134"/>
                  <a:pt x="422" y="1117"/>
                </a:cubicBezTo>
                <a:cubicBezTo>
                  <a:pt x="314" y="1100"/>
                  <a:pt x="231" y="1022"/>
                  <a:pt x="170" y="971"/>
                </a:cubicBezTo>
                <a:cubicBezTo>
                  <a:pt x="109" y="920"/>
                  <a:pt x="69" y="854"/>
                  <a:pt x="49" y="809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57175" y="2909888"/>
            <a:ext cx="3319463" cy="485775"/>
          </a:xfrm>
          <a:prstGeom prst="rightArrow">
            <a:avLst>
              <a:gd name="adj1" fmla="val 50000"/>
              <a:gd name="adj2" fmla="val 170833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3627438" y="2382838"/>
            <a:ext cx="3244850" cy="1409700"/>
            <a:chOff x="2285" y="1501"/>
            <a:chExt cx="2044" cy="888"/>
          </a:xfrm>
        </p:grpSpPr>
        <p:sp>
          <p:nvSpPr>
            <p:cNvPr id="9228" name="AutoShape 9"/>
            <p:cNvSpPr>
              <a:spLocks noChangeArrowheads="1"/>
            </p:cNvSpPr>
            <p:nvPr/>
          </p:nvSpPr>
          <p:spPr bwMode="auto">
            <a:xfrm rot="-1139356">
              <a:off x="2295" y="1501"/>
              <a:ext cx="2034" cy="135"/>
            </a:xfrm>
            <a:prstGeom prst="rightArrow">
              <a:avLst>
                <a:gd name="adj1" fmla="val 50000"/>
                <a:gd name="adj2" fmla="val 376667"/>
              </a:avLst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 rot="823761">
              <a:off x="2285" y="2254"/>
              <a:ext cx="2034" cy="135"/>
            </a:xfrm>
            <a:prstGeom prst="rightArrow">
              <a:avLst>
                <a:gd name="adj1" fmla="val 50000"/>
                <a:gd name="adj2" fmla="val 376667"/>
              </a:avLst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cs-CZ" sz="240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6835775" y="1258888"/>
            <a:ext cx="101600" cy="44656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7015163" y="1968500"/>
            <a:ext cx="241300" cy="2143125"/>
          </a:xfrm>
          <a:prstGeom prst="upDownArrow">
            <a:avLst>
              <a:gd name="adj1" fmla="val 50000"/>
              <a:gd name="adj2" fmla="val 177632"/>
            </a:avLst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      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7373938" y="2747963"/>
            <a:ext cx="90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400">
                <a:solidFill>
                  <a:schemeClr val="bg2"/>
                </a:solidFill>
                <a:latin typeface="Times New Roman" pitchFamily="18" charset="0"/>
              </a:rPr>
              <a:t>15µm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804936" y="330200"/>
            <a:ext cx="7583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Velikost buněk: Forward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Scatter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0" y="1557338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Přímý rozptyl - úměrný velikosti</a:t>
            </a:r>
          </a:p>
          <a:p>
            <a:pPr eaLnBrk="1" hangingPunct="1"/>
            <a:r>
              <a:rPr lang="cs-CZ"/>
              <a:t> buňky</a:t>
            </a:r>
          </a:p>
        </p:txBody>
      </p:sp>
    </p:spTree>
    <p:extLst>
      <p:ext uri="{BB962C8B-B14F-4D97-AF65-F5344CB8AC3E}">
        <p14:creationId xmlns:p14="http://schemas.microsoft.com/office/powerpoint/2010/main" val="159554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9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62213" y="-503238"/>
            <a:ext cx="4246562" cy="7361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116632"/>
            <a:ext cx="7632700" cy="1143000"/>
          </a:xfrm>
        </p:spPr>
        <p:txBody>
          <a:bodyPr/>
          <a:lstStyle/>
          <a:p>
            <a:pPr eaLnBrk="1" hangingPunct="1"/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Granularita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buněk: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671888" y="1966913"/>
            <a:ext cx="1804987" cy="1811337"/>
            <a:chOff x="427" y="1264"/>
            <a:chExt cx="1137" cy="1141"/>
          </a:xfrm>
        </p:grpSpPr>
        <p:sp>
          <p:nvSpPr>
            <p:cNvPr id="10252" name="Freeform 5"/>
            <p:cNvSpPr>
              <a:spLocks noChangeAspect="1"/>
            </p:cNvSpPr>
            <p:nvPr/>
          </p:nvSpPr>
          <p:spPr bwMode="auto">
            <a:xfrm rot="-1500000">
              <a:off x="427" y="1264"/>
              <a:ext cx="1137" cy="1090"/>
            </a:xfrm>
            <a:custGeom>
              <a:avLst/>
              <a:gdLst>
                <a:gd name="T0" fmla="*/ 18 w 1137"/>
                <a:gd name="T1" fmla="*/ 669 h 1090"/>
                <a:gd name="T2" fmla="*/ 119 w 1137"/>
                <a:gd name="T3" fmla="*/ 240 h 1090"/>
                <a:gd name="T4" fmla="*/ 477 w 1137"/>
                <a:gd name="T5" fmla="*/ 30 h 1090"/>
                <a:gd name="T6" fmla="*/ 750 w 1137"/>
                <a:gd name="T7" fmla="*/ 61 h 1090"/>
                <a:gd name="T8" fmla="*/ 976 w 1137"/>
                <a:gd name="T9" fmla="*/ 225 h 1090"/>
                <a:gd name="T10" fmla="*/ 1077 w 1137"/>
                <a:gd name="T11" fmla="*/ 599 h 1090"/>
                <a:gd name="T12" fmla="*/ 618 w 1137"/>
                <a:gd name="T13" fmla="*/ 1020 h 1090"/>
                <a:gd name="T14" fmla="*/ 111 w 1137"/>
                <a:gd name="T15" fmla="*/ 1020 h 1090"/>
                <a:gd name="T16" fmla="*/ 18 w 1137"/>
                <a:gd name="T17" fmla="*/ 669 h 10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7" h="1090">
                  <a:moveTo>
                    <a:pt x="18" y="669"/>
                  </a:moveTo>
                  <a:cubicBezTo>
                    <a:pt x="19" y="539"/>
                    <a:pt x="43" y="346"/>
                    <a:pt x="119" y="240"/>
                  </a:cubicBezTo>
                  <a:cubicBezTo>
                    <a:pt x="195" y="134"/>
                    <a:pt x="372" y="60"/>
                    <a:pt x="477" y="30"/>
                  </a:cubicBezTo>
                  <a:cubicBezTo>
                    <a:pt x="582" y="0"/>
                    <a:pt x="667" y="29"/>
                    <a:pt x="750" y="61"/>
                  </a:cubicBezTo>
                  <a:cubicBezTo>
                    <a:pt x="833" y="93"/>
                    <a:pt x="921" y="135"/>
                    <a:pt x="976" y="225"/>
                  </a:cubicBezTo>
                  <a:cubicBezTo>
                    <a:pt x="1031" y="315"/>
                    <a:pt x="1137" y="467"/>
                    <a:pt x="1077" y="599"/>
                  </a:cubicBezTo>
                  <a:cubicBezTo>
                    <a:pt x="1017" y="731"/>
                    <a:pt x="779" y="950"/>
                    <a:pt x="618" y="1020"/>
                  </a:cubicBezTo>
                  <a:cubicBezTo>
                    <a:pt x="457" y="1090"/>
                    <a:pt x="211" y="1079"/>
                    <a:pt x="111" y="1020"/>
                  </a:cubicBezTo>
                  <a:cubicBezTo>
                    <a:pt x="11" y="961"/>
                    <a:pt x="0" y="778"/>
                    <a:pt x="18" y="669"/>
                  </a:cubicBezTo>
                  <a:close/>
                </a:path>
              </a:pathLst>
            </a:custGeom>
            <a:solidFill>
              <a:srgbClr val="FF66FF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3" name="Freeform 6"/>
            <p:cNvSpPr>
              <a:spLocks noChangeAspect="1"/>
            </p:cNvSpPr>
            <p:nvPr/>
          </p:nvSpPr>
          <p:spPr bwMode="auto">
            <a:xfrm>
              <a:off x="637" y="1420"/>
              <a:ext cx="612" cy="860"/>
            </a:xfrm>
            <a:custGeom>
              <a:avLst/>
              <a:gdLst>
                <a:gd name="T0" fmla="*/ 96 w 612"/>
                <a:gd name="T1" fmla="*/ 380 h 860"/>
                <a:gd name="T2" fmla="*/ 96 w 612"/>
                <a:gd name="T3" fmla="*/ 92 h 860"/>
                <a:gd name="T4" fmla="*/ 431 w 612"/>
                <a:gd name="T5" fmla="*/ 14 h 860"/>
                <a:gd name="T6" fmla="*/ 392 w 612"/>
                <a:gd name="T7" fmla="*/ 178 h 860"/>
                <a:gd name="T8" fmla="*/ 236 w 612"/>
                <a:gd name="T9" fmla="*/ 264 h 860"/>
                <a:gd name="T10" fmla="*/ 158 w 612"/>
                <a:gd name="T11" fmla="*/ 396 h 860"/>
                <a:gd name="T12" fmla="*/ 212 w 612"/>
                <a:gd name="T13" fmla="*/ 513 h 860"/>
                <a:gd name="T14" fmla="*/ 197 w 612"/>
                <a:gd name="T15" fmla="*/ 614 h 860"/>
                <a:gd name="T16" fmla="*/ 259 w 612"/>
                <a:gd name="T17" fmla="*/ 684 h 860"/>
                <a:gd name="T18" fmla="*/ 384 w 612"/>
                <a:gd name="T19" fmla="*/ 622 h 860"/>
                <a:gd name="T20" fmla="*/ 438 w 612"/>
                <a:gd name="T21" fmla="*/ 536 h 860"/>
                <a:gd name="T22" fmla="*/ 587 w 612"/>
                <a:gd name="T23" fmla="*/ 536 h 860"/>
                <a:gd name="T24" fmla="*/ 587 w 612"/>
                <a:gd name="T25" fmla="*/ 645 h 860"/>
                <a:gd name="T26" fmla="*/ 493 w 612"/>
                <a:gd name="T27" fmla="*/ 692 h 860"/>
                <a:gd name="T28" fmla="*/ 376 w 612"/>
                <a:gd name="T29" fmla="*/ 786 h 860"/>
                <a:gd name="T30" fmla="*/ 329 w 612"/>
                <a:gd name="T31" fmla="*/ 848 h 860"/>
                <a:gd name="T32" fmla="*/ 142 w 612"/>
                <a:gd name="T33" fmla="*/ 825 h 860"/>
                <a:gd name="T34" fmla="*/ 103 w 612"/>
                <a:gd name="T35" fmla="*/ 638 h 860"/>
                <a:gd name="T36" fmla="*/ 2 w 612"/>
                <a:gd name="T37" fmla="*/ 521 h 860"/>
                <a:gd name="T38" fmla="*/ 96 w 612"/>
                <a:gd name="T39" fmla="*/ 380 h 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2" h="860">
                  <a:moveTo>
                    <a:pt x="96" y="380"/>
                  </a:moveTo>
                  <a:cubicBezTo>
                    <a:pt x="112" y="309"/>
                    <a:pt x="40" y="153"/>
                    <a:pt x="96" y="92"/>
                  </a:cubicBezTo>
                  <a:cubicBezTo>
                    <a:pt x="152" y="31"/>
                    <a:pt x="382" y="0"/>
                    <a:pt x="431" y="14"/>
                  </a:cubicBezTo>
                  <a:cubicBezTo>
                    <a:pt x="480" y="28"/>
                    <a:pt x="425" y="136"/>
                    <a:pt x="392" y="178"/>
                  </a:cubicBezTo>
                  <a:cubicBezTo>
                    <a:pt x="359" y="220"/>
                    <a:pt x="275" y="228"/>
                    <a:pt x="236" y="264"/>
                  </a:cubicBezTo>
                  <a:cubicBezTo>
                    <a:pt x="197" y="300"/>
                    <a:pt x="162" y="355"/>
                    <a:pt x="158" y="396"/>
                  </a:cubicBezTo>
                  <a:cubicBezTo>
                    <a:pt x="154" y="437"/>
                    <a:pt x="206" y="477"/>
                    <a:pt x="212" y="513"/>
                  </a:cubicBezTo>
                  <a:cubicBezTo>
                    <a:pt x="218" y="549"/>
                    <a:pt x="189" y="586"/>
                    <a:pt x="197" y="614"/>
                  </a:cubicBezTo>
                  <a:cubicBezTo>
                    <a:pt x="205" y="642"/>
                    <a:pt x="228" y="683"/>
                    <a:pt x="259" y="684"/>
                  </a:cubicBezTo>
                  <a:cubicBezTo>
                    <a:pt x="290" y="685"/>
                    <a:pt x="354" y="647"/>
                    <a:pt x="384" y="622"/>
                  </a:cubicBezTo>
                  <a:cubicBezTo>
                    <a:pt x="414" y="597"/>
                    <a:pt x="404" y="550"/>
                    <a:pt x="438" y="536"/>
                  </a:cubicBezTo>
                  <a:cubicBezTo>
                    <a:pt x="472" y="522"/>
                    <a:pt x="562" y="518"/>
                    <a:pt x="587" y="536"/>
                  </a:cubicBezTo>
                  <a:cubicBezTo>
                    <a:pt x="612" y="554"/>
                    <a:pt x="603" y="619"/>
                    <a:pt x="587" y="645"/>
                  </a:cubicBezTo>
                  <a:cubicBezTo>
                    <a:pt x="571" y="671"/>
                    <a:pt x="528" y="669"/>
                    <a:pt x="493" y="692"/>
                  </a:cubicBezTo>
                  <a:cubicBezTo>
                    <a:pt x="458" y="715"/>
                    <a:pt x="403" y="760"/>
                    <a:pt x="376" y="786"/>
                  </a:cubicBezTo>
                  <a:cubicBezTo>
                    <a:pt x="349" y="812"/>
                    <a:pt x="368" y="842"/>
                    <a:pt x="329" y="848"/>
                  </a:cubicBezTo>
                  <a:cubicBezTo>
                    <a:pt x="290" y="854"/>
                    <a:pt x="180" y="860"/>
                    <a:pt x="142" y="825"/>
                  </a:cubicBezTo>
                  <a:cubicBezTo>
                    <a:pt x="104" y="790"/>
                    <a:pt x="126" y="689"/>
                    <a:pt x="103" y="638"/>
                  </a:cubicBezTo>
                  <a:cubicBezTo>
                    <a:pt x="80" y="587"/>
                    <a:pt x="4" y="569"/>
                    <a:pt x="2" y="521"/>
                  </a:cubicBezTo>
                  <a:cubicBezTo>
                    <a:pt x="0" y="473"/>
                    <a:pt x="80" y="451"/>
                    <a:pt x="96" y="380"/>
                  </a:cubicBezTo>
                  <a:close/>
                </a:path>
              </a:pathLst>
            </a:custGeom>
            <a:solidFill>
              <a:srgbClr val="800080"/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54" name="Oval 7"/>
            <p:cNvSpPr>
              <a:spLocks noChangeAspect="1" noChangeArrowheads="1"/>
            </p:cNvSpPr>
            <p:nvPr/>
          </p:nvSpPr>
          <p:spPr bwMode="auto">
            <a:xfrm>
              <a:off x="1168" y="1770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5" name="Oval 8"/>
            <p:cNvSpPr>
              <a:spLocks noChangeAspect="1" noChangeArrowheads="1"/>
            </p:cNvSpPr>
            <p:nvPr/>
          </p:nvSpPr>
          <p:spPr bwMode="auto">
            <a:xfrm>
              <a:off x="1225" y="1514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6" name="Oval 9"/>
            <p:cNvSpPr>
              <a:spLocks noChangeAspect="1" noChangeArrowheads="1"/>
            </p:cNvSpPr>
            <p:nvPr/>
          </p:nvSpPr>
          <p:spPr bwMode="auto">
            <a:xfrm>
              <a:off x="1040" y="182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7" name="Oval 10"/>
            <p:cNvSpPr>
              <a:spLocks noChangeAspect="1" noChangeArrowheads="1"/>
            </p:cNvSpPr>
            <p:nvPr/>
          </p:nvSpPr>
          <p:spPr bwMode="auto">
            <a:xfrm>
              <a:off x="1081" y="169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8" name="Oval 11"/>
            <p:cNvSpPr>
              <a:spLocks noChangeAspect="1" noChangeArrowheads="1"/>
            </p:cNvSpPr>
            <p:nvPr/>
          </p:nvSpPr>
          <p:spPr bwMode="auto">
            <a:xfrm>
              <a:off x="1271" y="1686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9" name="Oval 12"/>
            <p:cNvSpPr>
              <a:spLocks noChangeAspect="1" noChangeArrowheads="1"/>
            </p:cNvSpPr>
            <p:nvPr/>
          </p:nvSpPr>
          <p:spPr bwMode="auto">
            <a:xfrm>
              <a:off x="1063" y="160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0" name="Oval 13"/>
            <p:cNvSpPr>
              <a:spLocks noChangeAspect="1" noChangeArrowheads="1"/>
            </p:cNvSpPr>
            <p:nvPr/>
          </p:nvSpPr>
          <p:spPr bwMode="auto">
            <a:xfrm>
              <a:off x="575" y="169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1" name="Oval 14"/>
            <p:cNvSpPr>
              <a:spLocks noChangeAspect="1" noChangeArrowheads="1"/>
            </p:cNvSpPr>
            <p:nvPr/>
          </p:nvSpPr>
          <p:spPr bwMode="auto">
            <a:xfrm>
              <a:off x="515" y="1850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2" name="Oval 15"/>
            <p:cNvSpPr>
              <a:spLocks noChangeAspect="1" noChangeArrowheads="1"/>
            </p:cNvSpPr>
            <p:nvPr/>
          </p:nvSpPr>
          <p:spPr bwMode="auto">
            <a:xfrm>
              <a:off x="595" y="157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3" name="Oval 16"/>
            <p:cNvSpPr>
              <a:spLocks noChangeAspect="1" noChangeArrowheads="1"/>
            </p:cNvSpPr>
            <p:nvPr/>
          </p:nvSpPr>
          <p:spPr bwMode="auto">
            <a:xfrm>
              <a:off x="1305" y="1798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4" name="Oval 17"/>
            <p:cNvSpPr>
              <a:spLocks noChangeAspect="1" noChangeArrowheads="1"/>
            </p:cNvSpPr>
            <p:nvPr/>
          </p:nvSpPr>
          <p:spPr bwMode="auto">
            <a:xfrm>
              <a:off x="1281" y="194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5" name="Oval 18"/>
            <p:cNvSpPr>
              <a:spLocks noChangeAspect="1" noChangeArrowheads="1"/>
            </p:cNvSpPr>
            <p:nvPr/>
          </p:nvSpPr>
          <p:spPr bwMode="auto">
            <a:xfrm>
              <a:off x="908" y="174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6" name="Oval 19"/>
            <p:cNvSpPr>
              <a:spLocks noChangeAspect="1" noChangeArrowheads="1"/>
            </p:cNvSpPr>
            <p:nvPr/>
          </p:nvSpPr>
          <p:spPr bwMode="auto">
            <a:xfrm>
              <a:off x="1081" y="2182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7" name="Oval 20"/>
            <p:cNvSpPr>
              <a:spLocks noChangeAspect="1" noChangeArrowheads="1"/>
            </p:cNvSpPr>
            <p:nvPr/>
          </p:nvSpPr>
          <p:spPr bwMode="auto">
            <a:xfrm>
              <a:off x="1013" y="2239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8" name="Oval 21"/>
            <p:cNvSpPr>
              <a:spLocks noChangeAspect="1" noChangeArrowheads="1"/>
            </p:cNvSpPr>
            <p:nvPr/>
          </p:nvSpPr>
          <p:spPr bwMode="auto">
            <a:xfrm>
              <a:off x="579" y="1968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9" name="Oval 22"/>
            <p:cNvSpPr>
              <a:spLocks noChangeAspect="1" noChangeArrowheads="1"/>
            </p:cNvSpPr>
            <p:nvPr/>
          </p:nvSpPr>
          <p:spPr bwMode="auto">
            <a:xfrm>
              <a:off x="575" y="2111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0" name="Oval 23"/>
            <p:cNvSpPr>
              <a:spLocks noChangeAspect="1" noChangeArrowheads="1"/>
            </p:cNvSpPr>
            <p:nvPr/>
          </p:nvSpPr>
          <p:spPr bwMode="auto">
            <a:xfrm>
              <a:off x="717" y="2223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1" name="Oval 24"/>
            <p:cNvSpPr>
              <a:spLocks noChangeAspect="1" noChangeArrowheads="1"/>
            </p:cNvSpPr>
            <p:nvPr/>
          </p:nvSpPr>
          <p:spPr bwMode="auto">
            <a:xfrm>
              <a:off x="821" y="233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72" name="Oval 25"/>
            <p:cNvSpPr>
              <a:spLocks noChangeAspect="1" noChangeArrowheads="1"/>
            </p:cNvSpPr>
            <p:nvPr/>
          </p:nvSpPr>
          <p:spPr bwMode="auto">
            <a:xfrm>
              <a:off x="1353" y="1565"/>
              <a:ext cx="63" cy="70"/>
            </a:xfrm>
            <a:prstGeom prst="ellipse">
              <a:avLst/>
            </a:prstGeom>
            <a:solidFill>
              <a:srgbClr val="FF66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30" name="AutoShape 26"/>
          <p:cNvSpPr>
            <a:spLocks noChangeArrowheads="1"/>
          </p:cNvSpPr>
          <p:nvPr/>
        </p:nvSpPr>
        <p:spPr bwMode="auto">
          <a:xfrm rot="-2434529">
            <a:off x="803275" y="3660775"/>
            <a:ext cx="3398838" cy="1736725"/>
          </a:xfrm>
          <a:prstGeom prst="rightArrow">
            <a:avLst>
              <a:gd name="adj1" fmla="val 50000"/>
              <a:gd name="adj2" fmla="val 48926"/>
            </a:avLst>
          </a:prstGeom>
          <a:solidFill>
            <a:srgbClr val="00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31" name="Group 27"/>
          <p:cNvGrpSpPr>
            <a:grpSpLocks/>
          </p:cNvGrpSpPr>
          <p:nvPr/>
        </p:nvGrpSpPr>
        <p:grpSpPr bwMode="auto">
          <a:xfrm rot="-261995">
            <a:off x="6270625" y="2503488"/>
            <a:ext cx="985838" cy="4573587"/>
            <a:chOff x="3916" y="900"/>
            <a:chExt cx="621" cy="2881"/>
          </a:xfrm>
        </p:grpSpPr>
        <p:sp>
          <p:nvSpPr>
            <p:cNvPr id="10248" name="AutoShape 28"/>
            <p:cNvSpPr>
              <a:spLocks noChangeArrowheads="1"/>
            </p:cNvSpPr>
            <p:nvPr/>
          </p:nvSpPr>
          <p:spPr bwMode="auto">
            <a:xfrm rot="2751330">
              <a:off x="3155" y="2071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AutoShape 29"/>
            <p:cNvSpPr>
              <a:spLocks noChangeArrowheads="1"/>
            </p:cNvSpPr>
            <p:nvPr/>
          </p:nvSpPr>
          <p:spPr bwMode="auto">
            <a:xfrm rot="2751330">
              <a:off x="3046" y="2243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AutoShape 30"/>
            <p:cNvSpPr>
              <a:spLocks noChangeArrowheads="1"/>
            </p:cNvSpPr>
            <p:nvPr/>
          </p:nvSpPr>
          <p:spPr bwMode="auto">
            <a:xfrm rot="2751330">
              <a:off x="2864" y="2298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1" name="AutoShape 31"/>
            <p:cNvSpPr>
              <a:spLocks noChangeArrowheads="1"/>
            </p:cNvSpPr>
            <p:nvPr/>
          </p:nvSpPr>
          <p:spPr bwMode="auto">
            <a:xfrm rot="2751330">
              <a:off x="2745" y="2399"/>
              <a:ext cx="2553" cy="211"/>
            </a:xfrm>
            <a:prstGeom prst="rightArrow">
              <a:avLst>
                <a:gd name="adj1" fmla="val 50000"/>
                <a:gd name="adj2" fmla="val 302488"/>
              </a:avLst>
            </a:prstGeom>
            <a:solidFill>
              <a:srgbClr val="0066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7" name="Text Box 32"/>
          <p:cNvSpPr txBox="1">
            <a:spLocks noChangeArrowheads="1"/>
          </p:cNvSpPr>
          <p:nvPr/>
        </p:nvSpPr>
        <p:spPr bwMode="auto">
          <a:xfrm>
            <a:off x="0" y="1916113"/>
            <a:ext cx="362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Boční rozptyl – indikátorem vnitřní</a:t>
            </a:r>
          </a:p>
          <a:p>
            <a:pPr eaLnBrk="1" hangingPunct="1"/>
            <a:r>
              <a:rPr lang="cs-CZ"/>
              <a:t> buněčné struktury (granularity)</a:t>
            </a:r>
          </a:p>
        </p:txBody>
      </p:sp>
    </p:spTree>
    <p:extLst>
      <p:ext uri="{BB962C8B-B14F-4D97-AF65-F5344CB8AC3E}">
        <p14:creationId xmlns:p14="http://schemas.microsoft.com/office/powerpoint/2010/main" val="15156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712200" cy="2808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b="1" dirty="0" smtClean="0"/>
              <a:t>2. OPTIKA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/>
              <a:t>Excitační část – laser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/>
              <a:t>Sběrná část – systém čoček, zrcadel a optických filtrů zachycující fluorescenci částic vyzářenou po jejich projití světelným paprskem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4762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Obdélník 1"/>
          <p:cNvSpPr>
            <a:spLocks noChangeArrowheads="1"/>
          </p:cNvSpPr>
          <p:nvPr/>
        </p:nvSpPr>
        <p:spPr bwMode="auto">
          <a:xfrm>
            <a:off x="7246938" y="6612531"/>
            <a:ext cx="1709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600" dirty="0"/>
              <a:t>http://www.semrock.com/flow-cytometry.aspx</a:t>
            </a:r>
          </a:p>
        </p:txBody>
      </p:sp>
    </p:spTree>
    <p:extLst>
      <p:ext uri="{BB962C8B-B14F-4D97-AF65-F5344CB8AC3E}">
        <p14:creationId xmlns:p14="http://schemas.microsoft.com/office/powerpoint/2010/main" val="29499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smtClean="0"/>
              <a:t>3. ELEKTRONIKA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Převádí optické signály (fluorescenci) na signály elektronické (fotonásobiče, fotodiody).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Po zesílení signálu a dalším zpracování dojde k jeho digitalizaci pro počítačovou analýzu</a:t>
            </a:r>
          </a:p>
        </p:txBody>
      </p:sp>
      <p:pic>
        <p:nvPicPr>
          <p:cNvPr id="12291" name="Picture 5" descr="Bllod Analysus Flow Cytome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068638"/>
            <a:ext cx="61182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1"/>
          <p:cNvSpPr txBox="1">
            <a:spLocks noChangeArrowheads="1"/>
          </p:cNvSpPr>
          <p:nvPr/>
        </p:nvSpPr>
        <p:spPr bwMode="auto">
          <a:xfrm>
            <a:off x="5461000" y="6597650"/>
            <a:ext cx="3575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/>
              <a:t>http://healthcare.analog.com/static/imported-files/microsites/healthcare/pop_blood_analysis_fc.html</a:t>
            </a:r>
          </a:p>
        </p:txBody>
      </p:sp>
    </p:spTree>
    <p:extLst>
      <p:ext uri="{BB962C8B-B14F-4D97-AF65-F5344CB8AC3E}">
        <p14:creationId xmlns:p14="http://schemas.microsoft.com/office/powerpoint/2010/main" val="3707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36900" y="977900"/>
            <a:ext cx="5016500" cy="1828800"/>
          </a:xfrm>
          <a:prstGeom prst="rect">
            <a:avLst/>
          </a:prstGeom>
          <a:solidFill>
            <a:srgbClr val="000000">
              <a:alpha val="25098"/>
            </a:srgbClr>
          </a:solidFill>
          <a:ln w="254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cs-CZ" b="1" smtClean="0"/>
              <a:t>Průtokový cytometr</a:t>
            </a:r>
            <a:endParaRPr lang="en-US" b="1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58813" y="4203700"/>
            <a:ext cx="1055687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Laser</a:t>
            </a:r>
            <a:endParaRPr lang="en-US" sz="1600">
              <a:solidFill>
                <a:srgbClr val="2B2771"/>
              </a:solidFill>
              <a:latin typeface="Times New Roman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714500" y="4419600"/>
            <a:ext cx="2670175" cy="12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895725" y="4241800"/>
            <a:ext cx="350838" cy="533400"/>
            <a:chOff x="3312" y="2832"/>
            <a:chExt cx="288" cy="336"/>
          </a:xfrm>
        </p:grpSpPr>
        <p:grpSp>
          <p:nvGrpSpPr>
            <p:cNvPr id="13347" name="Group 7"/>
            <p:cNvGrpSpPr>
              <a:grpSpLocks/>
            </p:cNvGrpSpPr>
            <p:nvPr/>
          </p:nvGrpSpPr>
          <p:grpSpPr bwMode="auto">
            <a:xfrm>
              <a:off x="3312" y="2832"/>
              <a:ext cx="96" cy="336"/>
              <a:chOff x="3312" y="2832"/>
              <a:chExt cx="96" cy="336"/>
            </a:xfrm>
          </p:grpSpPr>
          <p:sp>
            <p:nvSpPr>
              <p:cNvPr id="13351" name="Line 8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Line 9"/>
              <p:cNvSpPr>
                <a:spLocks noChangeShapeType="1"/>
              </p:cNvSpPr>
              <p:nvPr/>
            </p:nvSpPr>
            <p:spPr bwMode="auto">
              <a:xfrm flipH="1">
                <a:off x="3312" y="302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0"/>
            <p:cNvGrpSpPr>
              <a:grpSpLocks/>
            </p:cNvGrpSpPr>
            <p:nvPr/>
          </p:nvGrpSpPr>
          <p:grpSpPr bwMode="auto">
            <a:xfrm flipH="1">
              <a:off x="3504" y="2832"/>
              <a:ext cx="96" cy="336"/>
              <a:chOff x="3312" y="2832"/>
              <a:chExt cx="96" cy="336"/>
            </a:xfrm>
          </p:grpSpPr>
          <p:sp>
            <p:nvSpPr>
              <p:cNvPr id="13349" name="Line 11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0" name="Line 12"/>
              <p:cNvSpPr>
                <a:spLocks noChangeShapeType="1"/>
              </p:cNvSpPr>
              <p:nvPr/>
            </p:nvSpPr>
            <p:spPr bwMode="auto">
              <a:xfrm flipH="1">
                <a:off x="3312" y="302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4035425" y="4165600"/>
            <a:ext cx="69850" cy="914400"/>
            <a:chOff x="3456" y="2784"/>
            <a:chExt cx="48" cy="576"/>
          </a:xfrm>
        </p:grpSpPr>
        <p:sp>
          <p:nvSpPr>
            <p:cNvPr id="13343" name="Oval 14"/>
            <p:cNvSpPr>
              <a:spLocks noChangeArrowheads="1"/>
            </p:cNvSpPr>
            <p:nvPr/>
          </p:nvSpPr>
          <p:spPr bwMode="auto">
            <a:xfrm>
              <a:off x="345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4" name="Oval 15"/>
            <p:cNvSpPr>
              <a:spLocks noChangeArrowheads="1"/>
            </p:cNvSpPr>
            <p:nvPr/>
          </p:nvSpPr>
          <p:spPr bwMode="auto">
            <a:xfrm>
              <a:off x="3456" y="29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5" name="Oval 16"/>
            <p:cNvSpPr>
              <a:spLocks noChangeArrowheads="1"/>
            </p:cNvSpPr>
            <p:nvPr/>
          </p:nvSpPr>
          <p:spPr bwMode="auto">
            <a:xfrm>
              <a:off x="3456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6" name="Oval 17"/>
            <p:cNvSpPr>
              <a:spLocks noChangeArrowheads="1"/>
            </p:cNvSpPr>
            <p:nvPr/>
          </p:nvSpPr>
          <p:spPr bwMode="auto">
            <a:xfrm>
              <a:off x="3456" y="331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0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43450" y="4532313"/>
            <a:ext cx="44005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Systém hnací tekutiny přináší vzorek do komory</a:t>
            </a:r>
          </a:p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kde jsou buňky jedna po druhé vyšetřovány</a:t>
            </a:r>
          </a:p>
          <a:p>
            <a:r>
              <a:rPr lang="cs-CZ" sz="1600" b="1">
                <a:solidFill>
                  <a:srgbClr val="0000FF"/>
                </a:solidFill>
                <a:latin typeface="Times New Roman" pitchFamily="18" charset="0"/>
              </a:rPr>
              <a:t>laserovým paprskem</a:t>
            </a:r>
            <a:endParaRPr lang="en-US" sz="1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1" name="Line 19"/>
          <p:cNvSpPr>
            <a:spLocks noChangeShapeType="1"/>
          </p:cNvSpPr>
          <p:nvPr/>
        </p:nvSpPr>
        <p:spPr bwMode="auto">
          <a:xfrm flipH="1" flipV="1">
            <a:off x="4246563" y="4622800"/>
            <a:ext cx="631825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5032375" y="5535613"/>
            <a:ext cx="2706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003399"/>
                </a:solidFill>
                <a:latin typeface="Times New Roman" pitchFamily="18" charset="0"/>
              </a:rPr>
              <a:t>Zkumavka se suspenz</a:t>
            </a:r>
            <a:r>
              <a:rPr lang="cs-CZ" sz="1600" b="1">
                <a:solidFill>
                  <a:srgbClr val="003399"/>
                </a:solidFill>
                <a:latin typeface="Times New Roman" pitchFamily="18" charset="0"/>
              </a:rPr>
              <a:t>í buněk</a:t>
            </a:r>
            <a:endParaRPr lang="en-US" sz="1600" b="1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3323" name="Line 21"/>
          <p:cNvSpPr>
            <a:spLocks noChangeShapeType="1"/>
          </p:cNvSpPr>
          <p:nvPr/>
        </p:nvSpPr>
        <p:spPr bwMode="auto">
          <a:xfrm flipH="1" flipV="1">
            <a:off x="4259263" y="5626100"/>
            <a:ext cx="78740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4" name="AutoShape 2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02013" y="3327400"/>
            <a:ext cx="1336675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5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0625" y="2946400"/>
            <a:ext cx="41433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Sběrná optika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(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čočky, zrcadla, filtry,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světlovodná vlákna) třídí světelný signál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Podle barvy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 se sv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ě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tlo 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 a přivádí ho na jednotlivé detektory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3326" name="Line 24"/>
          <p:cNvSpPr>
            <a:spLocks noChangeShapeType="1"/>
          </p:cNvSpPr>
          <p:nvPr/>
        </p:nvSpPr>
        <p:spPr bwMode="auto">
          <a:xfrm flipH="1">
            <a:off x="4668838" y="3251200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3327" name="Group 25"/>
          <p:cNvGrpSpPr>
            <a:grpSpLocks/>
          </p:cNvGrpSpPr>
          <p:nvPr/>
        </p:nvGrpSpPr>
        <p:grpSpPr bwMode="auto">
          <a:xfrm>
            <a:off x="3262313" y="2108200"/>
            <a:ext cx="1687512" cy="1143000"/>
            <a:chOff x="2928" y="1488"/>
            <a:chExt cx="1152" cy="720"/>
          </a:xfrm>
        </p:grpSpPr>
        <p:sp>
          <p:nvSpPr>
            <p:cNvPr id="13340" name="AutoShape 26"/>
            <p:cNvSpPr>
              <a:spLocks noChangeArrowheads="1"/>
            </p:cNvSpPr>
            <p:nvPr/>
          </p:nvSpPr>
          <p:spPr bwMode="auto">
            <a:xfrm>
              <a:off x="3360" y="1968"/>
              <a:ext cx="240" cy="24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1" name="Rectangle 27"/>
            <p:cNvSpPr>
              <a:spLocks noChangeArrowheads="1"/>
            </p:cNvSpPr>
            <p:nvPr/>
          </p:nvSpPr>
          <p:spPr bwMode="auto">
            <a:xfrm>
              <a:off x="2928" y="1488"/>
              <a:ext cx="1152" cy="384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42" name="Text Box 28"/>
            <p:cNvSpPr txBox="1">
              <a:spLocks noChangeArrowheads="1"/>
            </p:cNvSpPr>
            <p:nvPr/>
          </p:nvSpPr>
          <p:spPr bwMode="auto">
            <a:xfrm>
              <a:off x="3168" y="1584"/>
              <a:ext cx="125" cy="212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sz="1600">
                <a:solidFill>
                  <a:srgbClr val="0033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28" name="Group 29"/>
          <p:cNvGrpSpPr>
            <a:grpSpLocks/>
          </p:cNvGrpSpPr>
          <p:nvPr/>
        </p:nvGrpSpPr>
        <p:grpSpPr bwMode="auto">
          <a:xfrm>
            <a:off x="346075" y="2108200"/>
            <a:ext cx="2814638" cy="1069975"/>
            <a:chOff x="1008" y="1488"/>
            <a:chExt cx="1920" cy="674"/>
          </a:xfrm>
        </p:grpSpPr>
        <p:sp>
          <p:nvSpPr>
            <p:cNvPr id="13338" name="Text Box 30"/>
            <p:cNvSpPr txBox="1">
              <a:spLocks noChangeArrowheads="1"/>
            </p:cNvSpPr>
            <p:nvPr/>
          </p:nvSpPr>
          <p:spPr bwMode="auto">
            <a:xfrm>
              <a:off x="1008" y="1488"/>
              <a:ext cx="1792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 b="1">
                  <a:latin typeface="Times New Roman" pitchFamily="18" charset="0"/>
                </a:rPr>
                <a:t>(</a:t>
              </a:r>
              <a:r>
                <a:rPr lang="cs-CZ" sz="1600" b="1">
                  <a:latin typeface="Times New Roman" pitchFamily="18" charset="0"/>
                </a:rPr>
                <a:t>Opto</a:t>
              </a:r>
              <a:r>
                <a:rPr lang="en-US" sz="1600" b="1">
                  <a:latin typeface="Times New Roman" pitchFamily="18" charset="0"/>
                </a:rPr>
                <a:t>)e</a:t>
              </a:r>
              <a:r>
                <a:rPr lang="cs-CZ" sz="1600" b="1">
                  <a:latin typeface="Times New Roman" pitchFamily="18" charset="0"/>
                </a:rPr>
                <a:t>lektronika převádí</a:t>
              </a:r>
              <a:endParaRPr lang="en-US" sz="1600" b="1">
                <a:latin typeface="Times New Roman" pitchFamily="18" charset="0"/>
              </a:endParaRPr>
            </a:p>
            <a:p>
              <a:r>
                <a:rPr lang="cs-CZ" sz="1600" b="1">
                  <a:latin typeface="Times New Roman" pitchFamily="18" charset="0"/>
                </a:rPr>
                <a:t>o</a:t>
              </a:r>
              <a:r>
                <a:rPr lang="en-US" sz="1600" b="1">
                  <a:latin typeface="Times New Roman" pitchFamily="18" charset="0"/>
                </a:rPr>
                <a:t>ptick</a:t>
              </a:r>
              <a:r>
                <a:rPr lang="cs-CZ" sz="1600" b="1">
                  <a:latin typeface="Times New Roman" pitchFamily="18" charset="0"/>
                </a:rPr>
                <a:t>ý signál na elektrický,</a:t>
              </a:r>
            </a:p>
            <a:p>
              <a:r>
                <a:rPr lang="cs-CZ" sz="1600" b="1">
                  <a:latin typeface="Times New Roman" pitchFamily="18" charset="0"/>
                </a:rPr>
                <a:t>ten zpracovává a údaje </a:t>
              </a:r>
              <a:r>
                <a:rPr lang="en-US" sz="1600" b="1">
                  <a:latin typeface="Times New Roman" pitchFamily="18" charset="0"/>
                </a:rPr>
                <a:t>jsou</a:t>
              </a:r>
            </a:p>
            <a:p>
              <a:r>
                <a:rPr lang="en-US" sz="1600" b="1">
                  <a:latin typeface="Times New Roman" pitchFamily="18" charset="0"/>
                </a:rPr>
                <a:t>p</a:t>
              </a:r>
              <a:r>
                <a:rPr lang="cs-CZ" sz="1600" b="1">
                  <a:latin typeface="Times New Roman" pitchFamily="18" charset="0"/>
                </a:rPr>
                <a:t>osílá</a:t>
              </a:r>
              <a:r>
                <a:rPr lang="en-US" sz="1600" b="1">
                  <a:latin typeface="Times New Roman" pitchFamily="18" charset="0"/>
                </a:rPr>
                <a:t>ny </a:t>
              </a:r>
              <a:r>
                <a:rPr lang="cs-CZ" sz="1600" b="1">
                  <a:latin typeface="Times New Roman" pitchFamily="18" charset="0"/>
                </a:rPr>
                <a:t>do počítače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13339" name="Line 31"/>
            <p:cNvSpPr>
              <a:spLocks noChangeShapeType="1"/>
            </p:cNvSpPr>
            <p:nvPr/>
          </p:nvSpPr>
          <p:spPr bwMode="auto">
            <a:xfrm>
              <a:off x="2784" y="16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329" name="AutoShape 32"/>
          <p:cNvSpPr>
            <a:spLocks noChangeArrowheads="1"/>
          </p:cNvSpPr>
          <p:nvPr/>
        </p:nvSpPr>
        <p:spPr bwMode="auto">
          <a:xfrm>
            <a:off x="5019675" y="2184400"/>
            <a:ext cx="1393825" cy="381000"/>
          </a:xfrm>
          <a:prstGeom prst="rightArrow">
            <a:avLst>
              <a:gd name="adj1" fmla="val 50000"/>
              <a:gd name="adj2" fmla="val 91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3330" name="Object 33"/>
          <p:cNvGraphicFramePr>
            <a:graphicFrameLocks noChangeAspect="1"/>
          </p:cNvGraphicFramePr>
          <p:nvPr/>
        </p:nvGraphicFramePr>
        <p:xfrm>
          <a:off x="6262688" y="1219200"/>
          <a:ext cx="1935162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lip" r:id="rId4" imgW="3886200" imgH="2743200" progId="MS_ClipArt_Gallery.2">
                  <p:embed/>
                </p:oleObj>
              </mc:Choice>
              <mc:Fallback>
                <p:oleObj name="Clip" r:id="rId4" imgW="3886200" imgH="2743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1219200"/>
                        <a:ext cx="1935162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Text Box 34"/>
          <p:cNvSpPr txBox="1">
            <a:spLocks noChangeArrowheads="1"/>
          </p:cNvSpPr>
          <p:nvPr/>
        </p:nvSpPr>
        <p:spPr bwMode="auto">
          <a:xfrm>
            <a:off x="468313" y="863600"/>
            <a:ext cx="61055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latin typeface="Times New Roman" pitchFamily="18" charset="0"/>
              </a:rPr>
              <a:t>Speciální počítačové programy umožňují zobrazit</a:t>
            </a:r>
          </a:p>
          <a:p>
            <a:r>
              <a:rPr lang="cs-CZ" sz="1600" b="1">
                <a:latin typeface="Times New Roman" pitchFamily="18" charset="0"/>
              </a:rPr>
              <a:t>a vyhodnotit výsledky analýzy – každá vyšetřená buňka</a:t>
            </a:r>
          </a:p>
          <a:p>
            <a:r>
              <a:rPr lang="cs-CZ" sz="1600" b="1">
                <a:latin typeface="Times New Roman" pitchFamily="18" charset="0"/>
              </a:rPr>
              <a:t>má přiřazené hodnoty parametrů </a:t>
            </a:r>
            <a:r>
              <a:rPr lang="en-US" sz="1600" b="1">
                <a:latin typeface="Times New Roman" pitchFamily="18" charset="0"/>
              </a:rPr>
              <a:t>(0 – max) a bu</a:t>
            </a:r>
            <a:r>
              <a:rPr lang="cs-CZ" sz="1600" b="1">
                <a:latin typeface="Times New Roman" pitchFamily="18" charset="0"/>
              </a:rPr>
              <a:t>ňky jsou</a:t>
            </a:r>
          </a:p>
          <a:p>
            <a:r>
              <a:rPr lang="en-US" sz="1600" b="1">
                <a:latin typeface="Times New Roman" pitchFamily="18" charset="0"/>
              </a:rPr>
              <a:t>v</a:t>
            </a:r>
            <a:r>
              <a:rPr lang="cs-CZ" sz="1600" b="1">
                <a:latin typeface="Times New Roman" pitchFamily="18" charset="0"/>
              </a:rPr>
              <a:t>yhodnocovány kolektivně, tedy jako populace 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3332" name="Line 35"/>
          <p:cNvSpPr>
            <a:spLocks noChangeShapeType="1"/>
          </p:cNvSpPr>
          <p:nvPr/>
        </p:nvSpPr>
        <p:spPr bwMode="auto">
          <a:xfrm>
            <a:off x="5661025" y="1612900"/>
            <a:ext cx="2571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3333" name="Object 36"/>
          <p:cNvGraphicFramePr>
            <a:graphicFrameLocks noChangeAspect="1"/>
          </p:cNvGraphicFramePr>
          <p:nvPr/>
        </p:nvGraphicFramePr>
        <p:xfrm>
          <a:off x="3895725" y="5003800"/>
          <a:ext cx="3730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lip" r:id="rId6" imgW="405588" imgH="773723" progId="MS_ClipArt_Gallery.2">
                  <p:embed/>
                </p:oleObj>
              </mc:Choice>
              <mc:Fallback>
                <p:oleObj name="Clip" r:id="rId6" imgW="405588" imgH="7737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003800"/>
                        <a:ext cx="37306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37"/>
          <p:cNvSpPr>
            <a:spLocks noChangeArrowheads="1"/>
          </p:cNvSpPr>
          <p:nvPr/>
        </p:nvSpPr>
        <p:spPr bwMode="auto">
          <a:xfrm>
            <a:off x="0" y="3987800"/>
            <a:ext cx="4724400" cy="889000"/>
          </a:xfrm>
          <a:prstGeom prst="rect">
            <a:avLst/>
          </a:prstGeom>
          <a:solidFill>
            <a:srgbClr val="FFFF00">
              <a:alpha val="20000"/>
            </a:srgbClr>
          </a:solidFill>
          <a:ln w="25400" algn="ctr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35" name="Rectangle 38"/>
          <p:cNvSpPr>
            <a:spLocks noChangeArrowheads="1"/>
          </p:cNvSpPr>
          <p:nvPr/>
        </p:nvSpPr>
        <p:spPr bwMode="auto">
          <a:xfrm>
            <a:off x="3619500" y="3810000"/>
            <a:ext cx="914400" cy="2616200"/>
          </a:xfrm>
          <a:prstGeom prst="rect">
            <a:avLst/>
          </a:prstGeom>
          <a:solidFill>
            <a:srgbClr val="3366FF">
              <a:alpha val="30196"/>
            </a:srgbClr>
          </a:solidFill>
          <a:ln w="254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Rectangle 39"/>
          <p:cNvSpPr>
            <a:spLocks noChangeArrowheads="1"/>
          </p:cNvSpPr>
          <p:nvPr/>
        </p:nvSpPr>
        <p:spPr bwMode="auto">
          <a:xfrm>
            <a:off x="3263900" y="3111500"/>
            <a:ext cx="1625600" cy="774700"/>
          </a:xfrm>
          <a:prstGeom prst="rect">
            <a:avLst/>
          </a:prstGeom>
          <a:solidFill>
            <a:srgbClr val="FFCC00">
              <a:alpha val="20000"/>
            </a:srgbClr>
          </a:solidFill>
          <a:ln w="25400" algn="ctr">
            <a:solidFill>
              <a:srgbClr val="FFCC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Text Box 40"/>
          <p:cNvSpPr txBox="1">
            <a:spLocks noChangeArrowheads="1"/>
          </p:cNvSpPr>
          <p:nvPr/>
        </p:nvSpPr>
        <p:spPr bwMode="auto">
          <a:xfrm>
            <a:off x="180975" y="4875213"/>
            <a:ext cx="27066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Excitační optika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(lasery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,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světlovodná vlákna, 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 zaost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řovací a tvarovací prvky</a:t>
            </a:r>
            <a:r>
              <a:rPr lang="en-US" sz="1600" b="1">
                <a:solidFill>
                  <a:srgbClr val="FF9900"/>
                </a:solidFill>
                <a:latin typeface="Times New Roman" pitchFamily="18" charset="0"/>
              </a:rPr>
              <a:t>)</a:t>
            </a:r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 přivádí budící záření</a:t>
            </a:r>
          </a:p>
          <a:p>
            <a:r>
              <a:rPr lang="cs-CZ" sz="1600" b="1">
                <a:solidFill>
                  <a:srgbClr val="FF9900"/>
                </a:solidFill>
                <a:latin typeface="Times New Roman" pitchFamily="18" charset="0"/>
              </a:rPr>
              <a:t>do komory</a:t>
            </a:r>
            <a:endParaRPr lang="en-US" sz="1600" b="1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0" y="4267200"/>
            <a:ext cx="143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lymfocyty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91000" y="350520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monocyty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257800" y="2057400"/>
            <a:ext cx="163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granulocyty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14800" y="5257800"/>
            <a:ext cx="1922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>
                <a:latin typeface="Times New Roman" pitchFamily="18" charset="0"/>
              </a:rPr>
              <a:t>granularita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 rot="-5400000">
            <a:off x="1642269" y="3039269"/>
            <a:ext cx="134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800" b="1">
                <a:latin typeface="Times New Roman" pitchFamily="18" charset="0"/>
              </a:rPr>
              <a:t>velikost</a:t>
            </a:r>
            <a:endParaRPr kumimoji="1" lang="cs-CZ" sz="2400" b="1">
              <a:latin typeface="Times New Roman" pitchFamily="18" charset="0"/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740150" y="6092825"/>
            <a:ext cx="1976438" cy="0"/>
          </a:xfrm>
          <a:prstGeom prst="straightConnector1">
            <a:avLst/>
          </a:prstGeom>
          <a:solidFill>
            <a:srgbClr val="FF0000"/>
          </a:solidFill>
          <a:ln w="76200"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Plus 4"/>
          <p:cNvSpPr>
            <a:spLocks noChangeAspect="1"/>
          </p:cNvSpPr>
          <p:nvPr/>
        </p:nvSpPr>
        <p:spPr>
          <a:xfrm>
            <a:off x="4406900" y="6140450"/>
            <a:ext cx="457200" cy="4572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grpSp>
        <p:nvGrpSpPr>
          <p:cNvPr id="14346" name="Skupina 7"/>
          <p:cNvGrpSpPr>
            <a:grpSpLocks/>
          </p:cNvGrpSpPr>
          <p:nvPr/>
        </p:nvGrpSpPr>
        <p:grpSpPr bwMode="auto">
          <a:xfrm>
            <a:off x="1116013" y="2441575"/>
            <a:ext cx="528637" cy="1974850"/>
            <a:chOff x="586408" y="2440966"/>
            <a:chExt cx="529209" cy="1976065"/>
          </a:xfrm>
        </p:grpSpPr>
        <p:cxnSp>
          <p:nvCxnSpPr>
            <p:cNvPr id="13" name="Přímá spojnice se šipkou 12"/>
            <p:cNvCxnSpPr/>
            <p:nvPr/>
          </p:nvCxnSpPr>
          <p:spPr>
            <a:xfrm rot="16200000">
              <a:off x="127585" y="3428999"/>
              <a:ext cx="1976065" cy="0"/>
            </a:xfrm>
            <a:prstGeom prst="straightConnector1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Plus 13"/>
            <p:cNvSpPr>
              <a:spLocks noChangeAspect="1"/>
            </p:cNvSpPr>
            <p:nvPr/>
          </p:nvSpPr>
          <p:spPr>
            <a:xfrm rot="16200000">
              <a:off x="587309" y="3293077"/>
              <a:ext cx="455892" cy="457695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2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2000"/>
            <a:lum/>
          </a:blip>
          <a:srcRect/>
          <a:stretch>
            <a:fillRect l="8000" t="-1000" r="8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514350"/>
            <a:ext cx="7920037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smtClean="0"/>
              <a:t>Cluster Designation</a:t>
            </a:r>
            <a:br>
              <a:rPr lang="cs-CZ" sz="4000" b="1" smtClean="0"/>
            </a:br>
            <a:r>
              <a:rPr lang="cs-CZ" sz="3200" b="1" smtClean="0"/>
              <a:t>(Cluster of Differentiation)</a:t>
            </a:r>
            <a:endParaRPr lang="cs-CZ" sz="200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0" y="1531938"/>
            <a:ext cx="8915400" cy="3990975"/>
          </a:xfrm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cs-CZ" sz="2000" b="1" smtClean="0"/>
              <a:t>buňky exprimují ( vystavují) na svém povrchu různé specifické molekuly</a:t>
            </a:r>
            <a:r>
              <a:rPr lang="cs-CZ" sz="2000" smtClean="0"/>
              <a:t> – znaky, které můžeme uspořádat do skupin charakterizujících  buněčnou linii, stav diferenciace jednotlivé buňky a její aktivace</a:t>
            </a:r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r>
              <a:rPr lang="cs-CZ" sz="2000" b="1" smtClean="0"/>
              <a:t>CD klasifikace: </a:t>
            </a:r>
            <a:r>
              <a:rPr lang="cs-CZ" sz="2000" smtClean="0"/>
              <a:t>znak definované struktury rozpoznatelný monoklonální protilátkou je zařazen do skupiny diferenciačních CD znaků a označen číslem (CD1, CD2, CD3,…). V současné době je na lidských leukocytech charakterizováno asi 400 znaků.</a:t>
            </a:r>
          </a:p>
          <a:p>
            <a:pPr eaLnBrk="1" hangingPunct="1"/>
            <a:endParaRPr lang="cs-CZ" sz="2000" b="1" smtClean="0"/>
          </a:p>
          <a:p>
            <a:pPr eaLnBrk="1" hangingPunct="1"/>
            <a:r>
              <a:rPr lang="cs-CZ" sz="2000" b="1" smtClean="0"/>
              <a:t>Využití: </a:t>
            </a:r>
            <a:r>
              <a:rPr lang="cs-CZ" sz="2000" smtClean="0"/>
              <a:t>CD znaky jsou používány k označení plně definovaných molekul. Molekuly zařazené do CD klasifikace jsou členěny podle funkce. Rozlišení adhezních membránových molekul, receptory pro rozmanité cytokiny, molekuly vyjádřené na T lymfocytech, B lymfocytech , trombocytech či jiných buněčných populacích.</a:t>
            </a:r>
          </a:p>
          <a:p>
            <a:pPr algn="just" eaLnBrk="1" hangingPunct="1"/>
            <a:endParaRPr lang="cs-CZ" sz="2000" smtClean="0"/>
          </a:p>
          <a:p>
            <a:pPr eaLnBrk="1" hangingPunct="1"/>
            <a:endParaRPr lang="cs-CZ" sz="2000" smtClean="0"/>
          </a:p>
        </p:txBody>
      </p:sp>
    </p:spTree>
    <p:extLst>
      <p:ext uri="{BB962C8B-B14F-4D97-AF65-F5344CB8AC3E}">
        <p14:creationId xmlns:p14="http://schemas.microsoft.com/office/powerpoint/2010/main" val="162862025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765175"/>
            <a:ext cx="9067800" cy="56943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err="1" smtClean="0"/>
              <a:t>Fluorochrom</a:t>
            </a:r>
            <a:r>
              <a:rPr lang="cs-CZ" b="1" dirty="0" smtClean="0"/>
              <a:t>y</a:t>
            </a:r>
            <a:r>
              <a:rPr lang="en-US" b="1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Polycy</a:t>
            </a:r>
            <a:r>
              <a:rPr lang="cs-CZ" sz="2800" dirty="0" smtClean="0"/>
              <a:t>k</a:t>
            </a:r>
            <a:r>
              <a:rPr lang="en-US" sz="2800" dirty="0" err="1" smtClean="0"/>
              <a:t>lic</a:t>
            </a:r>
            <a:r>
              <a:rPr lang="cs-CZ" sz="2800" dirty="0" err="1" smtClean="0"/>
              <a:t>ké</a:t>
            </a:r>
            <a:r>
              <a:rPr lang="en-US" sz="2800" dirty="0" smtClean="0"/>
              <a:t> organic</a:t>
            </a:r>
            <a:r>
              <a:rPr lang="cs-CZ" sz="2800" dirty="0" err="1" smtClean="0"/>
              <a:t>ké</a:t>
            </a:r>
            <a:r>
              <a:rPr lang="en-US" sz="2800" dirty="0" smtClean="0"/>
              <a:t> mole</a:t>
            </a:r>
            <a:r>
              <a:rPr lang="cs-CZ" sz="2800" dirty="0" smtClean="0"/>
              <a:t>kuly</a:t>
            </a:r>
            <a:r>
              <a:rPr lang="en-US" sz="2800" dirty="0" smtClean="0"/>
              <a:t> a </a:t>
            </a:r>
            <a:r>
              <a:rPr lang="cs-CZ" sz="2800" dirty="0" smtClean="0"/>
              <a:t>jejich </a:t>
            </a:r>
            <a:r>
              <a:rPr lang="en-US" sz="2800" dirty="0" err="1" smtClean="0"/>
              <a:t>deriv</a:t>
            </a:r>
            <a:r>
              <a:rPr lang="cs-CZ" sz="2800" dirty="0" err="1" smtClean="0"/>
              <a:t>áty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		</a:t>
            </a:r>
            <a:r>
              <a:rPr lang="cs-CZ" sz="2400" b="1" dirty="0" smtClean="0">
                <a:solidFill>
                  <a:srgbClr val="00B050"/>
                </a:solidFill>
              </a:rPr>
              <a:t>Fluorescein </a:t>
            </a:r>
            <a:r>
              <a:rPr lang="cs-CZ" sz="2400" b="1" dirty="0" err="1" smtClean="0">
                <a:solidFill>
                  <a:srgbClr val="00B050"/>
                </a:solidFill>
              </a:rPr>
              <a:t>isothiokyanát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FITC</a:t>
            </a:r>
            <a:r>
              <a:rPr lang="cs-CZ" sz="2400" b="1" dirty="0" smtClean="0">
                <a:solidFill>
                  <a:srgbClr val="00B05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Cyanin</a:t>
            </a:r>
            <a:r>
              <a:rPr lang="cs-CZ" sz="2400" dirty="0" smtClean="0"/>
              <a:t>y</a:t>
            </a:r>
            <a:r>
              <a:rPr lang="en-US" sz="2400" dirty="0" smtClean="0"/>
              <a:t>, Texas Red, </a:t>
            </a:r>
            <a:r>
              <a:rPr lang="cs-CZ" sz="2400" dirty="0" smtClean="0"/>
              <a:t>řada </a:t>
            </a:r>
            <a:r>
              <a:rPr lang="en-US" sz="2400" dirty="0" smtClean="0"/>
              <a:t>Alexa, </a:t>
            </a:r>
            <a:r>
              <a:rPr lang="cs-CZ" sz="2400" dirty="0" smtClean="0"/>
              <a:t>řada </a:t>
            </a:r>
            <a:r>
              <a:rPr lang="en-US" sz="2400" dirty="0" smtClean="0"/>
              <a:t>Pacific and Cascade,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		</a:t>
            </a:r>
            <a:r>
              <a:rPr lang="en-US" sz="2400" dirty="0" err="1" smtClean="0"/>
              <a:t>AmCyan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Propidium</a:t>
            </a:r>
            <a:r>
              <a:rPr lang="en-US" sz="2400" i="1" dirty="0" smtClean="0"/>
              <a:t> iodide</a:t>
            </a:r>
            <a:r>
              <a:rPr lang="en-US" sz="2400" dirty="0" smtClean="0"/>
              <a:t>, </a:t>
            </a:r>
            <a:r>
              <a:rPr lang="en-US" sz="2400" i="1" dirty="0" smtClean="0"/>
              <a:t>7-AAD</a:t>
            </a:r>
            <a:r>
              <a:rPr lang="en-US" sz="2400" dirty="0" smtClean="0"/>
              <a:t>, </a:t>
            </a:r>
            <a:r>
              <a:rPr lang="en-US" sz="2400" i="1" dirty="0" smtClean="0"/>
              <a:t>CFSE</a:t>
            </a:r>
            <a:r>
              <a:rPr lang="en-US" sz="2400" dirty="0" smtClean="0"/>
              <a:t>, </a:t>
            </a:r>
          </a:p>
          <a:p>
            <a:pPr eaLnBrk="1" hangingPunct="1">
              <a:buFontTx/>
              <a:buChar char="-"/>
            </a:pPr>
            <a:r>
              <a:rPr lang="en-US" sz="2800" dirty="0" err="1" smtClean="0"/>
              <a:t>Fluorescen</a:t>
            </a:r>
            <a:r>
              <a:rPr lang="cs-CZ" sz="2800" dirty="0" smtClean="0"/>
              <a:t>ční proteiny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	</a:t>
            </a:r>
            <a:r>
              <a:rPr lang="en-US" sz="2400" b="1" dirty="0" err="1" smtClean="0">
                <a:solidFill>
                  <a:srgbClr val="FF0000"/>
                </a:solidFill>
              </a:rPr>
              <a:t>Phycoerythrins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PE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Allophycocyanin</a:t>
            </a:r>
            <a:r>
              <a:rPr lang="en-US" sz="2400" dirty="0" smtClean="0"/>
              <a:t>, </a:t>
            </a:r>
            <a:r>
              <a:rPr lang="en-US" sz="2400" dirty="0" err="1" smtClean="0"/>
              <a:t>PerCP</a:t>
            </a:r>
            <a:r>
              <a:rPr lang="en-US" sz="2400" dirty="0" smtClean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	GFP a </a:t>
            </a:r>
            <a:r>
              <a:rPr lang="cs-CZ" sz="2400" dirty="0" smtClean="0"/>
              <a:t>jiné fluorescenční proteiny</a:t>
            </a: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Schopné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absorbovat 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budícího záření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např.</a:t>
            </a:r>
            <a:r>
              <a:rPr lang="en-US" sz="2400" b="1" i="1" dirty="0" smtClean="0"/>
              <a:t> 488 nm)</a:t>
            </a:r>
          </a:p>
          <a:p>
            <a:pPr algn="ctr" eaLnBrk="1" hangingPunct="1">
              <a:buFontTx/>
              <a:buNone/>
            </a:pPr>
            <a:r>
              <a:rPr lang="en-US" sz="2400" b="1" i="1" dirty="0" smtClean="0"/>
              <a:t>a </a:t>
            </a:r>
            <a:r>
              <a:rPr lang="cs-CZ" sz="2400" b="1" i="1" dirty="0" smtClean="0"/>
              <a:t>následně </a:t>
            </a:r>
            <a:r>
              <a:rPr lang="en-US" sz="2400" b="1" i="1" dirty="0" smtClean="0"/>
              <a:t>(10</a:t>
            </a:r>
            <a:r>
              <a:rPr lang="en-US" sz="2400" b="1" i="1" baseline="30000" dirty="0" smtClean="0"/>
              <a:t>-8</a:t>
            </a:r>
            <a:r>
              <a:rPr lang="en-US" sz="2400" b="1" i="1" dirty="0" smtClean="0"/>
              <a:t> s) </a:t>
            </a:r>
            <a:r>
              <a:rPr lang="cs-CZ" sz="2400" b="1" i="1" dirty="0" smtClean="0"/>
              <a:t>emitovat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fotony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s</a:t>
            </a:r>
            <a:endParaRPr lang="en-US" sz="2400" b="1" i="1" dirty="0" smtClean="0"/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delší</a:t>
            </a:r>
            <a:r>
              <a:rPr lang="en-US" sz="2400" b="1" i="1" dirty="0" smtClean="0"/>
              <a:t> </a:t>
            </a:r>
            <a:r>
              <a:rPr lang="cs-CZ" sz="2400" b="1" i="1" dirty="0" smtClean="0"/>
              <a:t>vlnovou délkou</a:t>
            </a:r>
            <a:r>
              <a:rPr lang="en-US" sz="2400" b="1" i="1" dirty="0" smtClean="0"/>
              <a:t> (</a:t>
            </a:r>
            <a:r>
              <a:rPr lang="cs-CZ" sz="2400" b="1" i="1" dirty="0" smtClean="0"/>
              <a:t>v tomto případě </a:t>
            </a:r>
            <a:r>
              <a:rPr lang="en-US" sz="2400" b="1" i="1" dirty="0" smtClean="0"/>
              <a:t>500 – 800 nm)</a:t>
            </a:r>
            <a:r>
              <a:rPr lang="cs-CZ" sz="2400" b="1" i="1" dirty="0" smtClean="0"/>
              <a:t>.</a:t>
            </a:r>
          </a:p>
          <a:p>
            <a:pPr algn="ctr" eaLnBrk="1" hangingPunct="1">
              <a:buFontTx/>
              <a:buNone/>
            </a:pPr>
            <a:r>
              <a:rPr lang="cs-CZ" sz="2400" b="1" i="1" dirty="0" smtClean="0"/>
              <a:t>Fluorescenční světlo má tedy jinou barvu</a:t>
            </a:r>
            <a:endParaRPr lang="en-US" sz="2400" b="1" i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10432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 flipV="1">
            <a:off x="4673600" y="2176463"/>
            <a:ext cx="41275" cy="3724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3408363" y="3536950"/>
            <a:ext cx="20637" cy="22987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5108575" y="4300538"/>
            <a:ext cx="9525" cy="16478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13238" y="4740275"/>
            <a:ext cx="10985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Emis</a:t>
            </a:r>
            <a:r>
              <a:rPr lang="cs-CZ" sz="1600" b="1"/>
              <a:t>ní</a:t>
            </a:r>
            <a:endParaRPr lang="en-US" sz="1600" b="1"/>
          </a:p>
          <a:p>
            <a:pPr eaLnBrk="1" hangingPunct="1"/>
            <a:r>
              <a:rPr lang="en-US" sz="1600" b="1"/>
              <a:t>spe</a:t>
            </a:r>
            <a:r>
              <a:rPr lang="cs-CZ" sz="1600" b="1"/>
              <a:t>k</a:t>
            </a:r>
            <a:r>
              <a:rPr lang="en-US" sz="1600" b="1"/>
              <a:t>trum</a:t>
            </a:r>
            <a:endParaRPr lang="cs-CZ" sz="1600" b="1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20938" y="4759325"/>
            <a:ext cx="118745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/>
              <a:t>Absor</a:t>
            </a:r>
            <a:r>
              <a:rPr lang="cs-CZ" sz="1600" b="1"/>
              <a:t>bční</a:t>
            </a:r>
            <a:endParaRPr lang="en-US" sz="1600" b="1"/>
          </a:p>
          <a:p>
            <a:pPr eaLnBrk="1" hangingPunct="1"/>
            <a:r>
              <a:rPr lang="en-US" sz="1600" b="1"/>
              <a:t>spe</a:t>
            </a:r>
            <a:r>
              <a:rPr lang="cs-CZ" sz="1600" b="1"/>
              <a:t>k</a:t>
            </a:r>
            <a:r>
              <a:rPr lang="en-US" sz="1600" b="1"/>
              <a:t>trum</a:t>
            </a:r>
            <a:endParaRPr lang="cs-CZ" sz="1600" b="1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28713" y="831850"/>
            <a:ext cx="746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sz="2400">
                <a:solidFill>
                  <a:srgbClr val="330066"/>
                </a:solidFill>
              </a:rPr>
              <a:t>Barva pohlceného a vyzářeného světla se liší</a:t>
            </a:r>
            <a:endParaRPr lang="en-US" sz="2400">
              <a:solidFill>
                <a:srgbClr val="330066"/>
              </a:solidFill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 flipH="1">
            <a:off x="842963" y="2097088"/>
            <a:ext cx="3478212" cy="3802062"/>
          </a:xfrm>
          <a:custGeom>
            <a:avLst/>
            <a:gdLst>
              <a:gd name="T0" fmla="*/ 0 w 3992"/>
              <a:gd name="T1" fmla="*/ 2147483647 h 2395"/>
              <a:gd name="T2" fmla="*/ 2147483647 w 3992"/>
              <a:gd name="T3" fmla="*/ 2147483647 h 2395"/>
              <a:gd name="T4" fmla="*/ 2147483647 w 3992"/>
              <a:gd name="T5" fmla="*/ 2147483647 h 2395"/>
              <a:gd name="T6" fmla="*/ 2147483647 w 3992"/>
              <a:gd name="T7" fmla="*/ 2147483647 h 2395"/>
              <a:gd name="T8" fmla="*/ 2147483647 w 3992"/>
              <a:gd name="T9" fmla="*/ 2147483647 h 2395"/>
              <a:gd name="T10" fmla="*/ 2147483647 w 3992"/>
              <a:gd name="T11" fmla="*/ 2147483647 h 2395"/>
              <a:gd name="T12" fmla="*/ 2147483647 w 3992"/>
              <a:gd name="T13" fmla="*/ 2147483647 h 2395"/>
              <a:gd name="T14" fmla="*/ 2147483647 w 3992"/>
              <a:gd name="T15" fmla="*/ 2147483647 h 2395"/>
              <a:gd name="T16" fmla="*/ 2147483647 w 3992"/>
              <a:gd name="T17" fmla="*/ 2147483647 h 2395"/>
              <a:gd name="T18" fmla="*/ 2147483647 w 3992"/>
              <a:gd name="T19" fmla="*/ 2147483647 h 2395"/>
              <a:gd name="T20" fmla="*/ 2147483647 w 3992"/>
              <a:gd name="T21" fmla="*/ 2147483647 h 2395"/>
              <a:gd name="T22" fmla="*/ 2147483647 w 3992"/>
              <a:gd name="T23" fmla="*/ 2147483647 h 2395"/>
              <a:gd name="T24" fmla="*/ 2147483647 w 3992"/>
              <a:gd name="T25" fmla="*/ 2147483647 h 2395"/>
              <a:gd name="T26" fmla="*/ 2147483647 w 3992"/>
              <a:gd name="T27" fmla="*/ 2147483647 h 2395"/>
              <a:gd name="T28" fmla="*/ 2147483647 w 3992"/>
              <a:gd name="T29" fmla="*/ 2147483647 h 2395"/>
              <a:gd name="T30" fmla="*/ 2147483647 w 3992"/>
              <a:gd name="T31" fmla="*/ 2147483647 h 2395"/>
              <a:gd name="T32" fmla="*/ 2147483647 w 3992"/>
              <a:gd name="T33" fmla="*/ 2147483647 h 2395"/>
              <a:gd name="T34" fmla="*/ 2147483647 w 3992"/>
              <a:gd name="T35" fmla="*/ 2147483647 h 2395"/>
              <a:gd name="T36" fmla="*/ 2147483647 w 3992"/>
              <a:gd name="T37" fmla="*/ 2147483647 h 2395"/>
              <a:gd name="T38" fmla="*/ 2147483647 w 3992"/>
              <a:gd name="T39" fmla="*/ 2147483647 h 2395"/>
              <a:gd name="T40" fmla="*/ 2147483647 w 3992"/>
              <a:gd name="T41" fmla="*/ 2147483647 h 2395"/>
              <a:gd name="T42" fmla="*/ 2147483647 w 3992"/>
              <a:gd name="T43" fmla="*/ 2147483647 h 2395"/>
              <a:gd name="T44" fmla="*/ 2147483647 w 3992"/>
              <a:gd name="T45" fmla="*/ 2147483647 h 2395"/>
              <a:gd name="T46" fmla="*/ 2147483647 w 3992"/>
              <a:gd name="T47" fmla="*/ 2147483647 h 2395"/>
              <a:gd name="T48" fmla="*/ 2147483647 w 3992"/>
              <a:gd name="T49" fmla="*/ 2147483647 h 2395"/>
              <a:gd name="T50" fmla="*/ 2147483647 w 3992"/>
              <a:gd name="T51" fmla="*/ 2147483647 h 2395"/>
              <a:gd name="T52" fmla="*/ 2147483647 w 3992"/>
              <a:gd name="T53" fmla="*/ 2147483647 h 23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92" h="2395">
                <a:moveTo>
                  <a:pt x="0" y="2350"/>
                </a:moveTo>
                <a:cubicBezTo>
                  <a:pt x="60" y="2353"/>
                  <a:pt x="121" y="2357"/>
                  <a:pt x="182" y="2350"/>
                </a:cubicBezTo>
                <a:cubicBezTo>
                  <a:pt x="243" y="2343"/>
                  <a:pt x="318" y="2320"/>
                  <a:pt x="363" y="2305"/>
                </a:cubicBezTo>
                <a:cubicBezTo>
                  <a:pt x="408" y="2290"/>
                  <a:pt x="416" y="2274"/>
                  <a:pt x="454" y="2259"/>
                </a:cubicBezTo>
                <a:cubicBezTo>
                  <a:pt x="492" y="2244"/>
                  <a:pt x="537" y="2259"/>
                  <a:pt x="590" y="2214"/>
                </a:cubicBezTo>
                <a:cubicBezTo>
                  <a:pt x="643" y="2169"/>
                  <a:pt x="718" y="2100"/>
                  <a:pt x="771" y="1987"/>
                </a:cubicBezTo>
                <a:cubicBezTo>
                  <a:pt x="824" y="1874"/>
                  <a:pt x="869" y="1677"/>
                  <a:pt x="907" y="1533"/>
                </a:cubicBezTo>
                <a:cubicBezTo>
                  <a:pt x="945" y="1389"/>
                  <a:pt x="975" y="1253"/>
                  <a:pt x="998" y="1125"/>
                </a:cubicBezTo>
                <a:cubicBezTo>
                  <a:pt x="1021" y="997"/>
                  <a:pt x="1020" y="906"/>
                  <a:pt x="1043" y="762"/>
                </a:cubicBezTo>
                <a:cubicBezTo>
                  <a:pt x="1066" y="618"/>
                  <a:pt x="1104" y="384"/>
                  <a:pt x="1134" y="263"/>
                </a:cubicBezTo>
                <a:cubicBezTo>
                  <a:pt x="1164" y="142"/>
                  <a:pt x="1195" y="74"/>
                  <a:pt x="1225" y="37"/>
                </a:cubicBezTo>
                <a:cubicBezTo>
                  <a:pt x="1255" y="0"/>
                  <a:pt x="1286" y="14"/>
                  <a:pt x="1316" y="37"/>
                </a:cubicBezTo>
                <a:cubicBezTo>
                  <a:pt x="1346" y="60"/>
                  <a:pt x="1383" y="98"/>
                  <a:pt x="1406" y="173"/>
                </a:cubicBezTo>
                <a:cubicBezTo>
                  <a:pt x="1429" y="248"/>
                  <a:pt x="1429" y="384"/>
                  <a:pt x="1452" y="490"/>
                </a:cubicBezTo>
                <a:cubicBezTo>
                  <a:pt x="1475" y="596"/>
                  <a:pt x="1512" y="695"/>
                  <a:pt x="1542" y="808"/>
                </a:cubicBezTo>
                <a:cubicBezTo>
                  <a:pt x="1572" y="921"/>
                  <a:pt x="1595" y="1073"/>
                  <a:pt x="1633" y="1171"/>
                </a:cubicBezTo>
                <a:cubicBezTo>
                  <a:pt x="1671" y="1269"/>
                  <a:pt x="1716" y="1329"/>
                  <a:pt x="1769" y="1397"/>
                </a:cubicBezTo>
                <a:cubicBezTo>
                  <a:pt x="1822" y="1465"/>
                  <a:pt x="1891" y="1519"/>
                  <a:pt x="1951" y="1579"/>
                </a:cubicBezTo>
                <a:cubicBezTo>
                  <a:pt x="2011" y="1639"/>
                  <a:pt x="2072" y="1715"/>
                  <a:pt x="2132" y="1760"/>
                </a:cubicBezTo>
                <a:cubicBezTo>
                  <a:pt x="2192" y="1805"/>
                  <a:pt x="2231" y="1813"/>
                  <a:pt x="2314" y="1851"/>
                </a:cubicBezTo>
                <a:cubicBezTo>
                  <a:pt x="2397" y="1889"/>
                  <a:pt x="2518" y="1942"/>
                  <a:pt x="2631" y="1987"/>
                </a:cubicBezTo>
                <a:cubicBezTo>
                  <a:pt x="2744" y="2032"/>
                  <a:pt x="2896" y="2085"/>
                  <a:pt x="2994" y="2123"/>
                </a:cubicBezTo>
                <a:cubicBezTo>
                  <a:pt x="3092" y="2161"/>
                  <a:pt x="3145" y="2184"/>
                  <a:pt x="3221" y="2214"/>
                </a:cubicBezTo>
                <a:cubicBezTo>
                  <a:pt x="3297" y="2244"/>
                  <a:pt x="3365" y="2282"/>
                  <a:pt x="3448" y="2305"/>
                </a:cubicBezTo>
                <a:cubicBezTo>
                  <a:pt x="3531" y="2328"/>
                  <a:pt x="3645" y="2343"/>
                  <a:pt x="3720" y="2350"/>
                </a:cubicBezTo>
                <a:cubicBezTo>
                  <a:pt x="3795" y="2357"/>
                  <a:pt x="3856" y="2343"/>
                  <a:pt x="3901" y="2350"/>
                </a:cubicBezTo>
                <a:cubicBezTo>
                  <a:pt x="3946" y="2357"/>
                  <a:pt x="3977" y="2388"/>
                  <a:pt x="3992" y="2395"/>
                </a:cubicBezTo>
              </a:path>
            </a:pathLst>
          </a:custGeom>
          <a:noFill/>
          <a:ln w="76200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435350" y="2132013"/>
            <a:ext cx="3816350" cy="3816350"/>
          </a:xfrm>
          <a:custGeom>
            <a:avLst/>
            <a:gdLst>
              <a:gd name="T0" fmla="*/ 0 w 3992"/>
              <a:gd name="T1" fmla="*/ 2147483647 h 2395"/>
              <a:gd name="T2" fmla="*/ 2147483647 w 3992"/>
              <a:gd name="T3" fmla="*/ 2147483647 h 2395"/>
              <a:gd name="T4" fmla="*/ 2147483647 w 3992"/>
              <a:gd name="T5" fmla="*/ 2147483647 h 2395"/>
              <a:gd name="T6" fmla="*/ 2147483647 w 3992"/>
              <a:gd name="T7" fmla="*/ 2147483647 h 2395"/>
              <a:gd name="T8" fmla="*/ 2147483647 w 3992"/>
              <a:gd name="T9" fmla="*/ 2147483647 h 2395"/>
              <a:gd name="T10" fmla="*/ 2147483647 w 3992"/>
              <a:gd name="T11" fmla="*/ 2147483647 h 2395"/>
              <a:gd name="T12" fmla="*/ 2147483647 w 3992"/>
              <a:gd name="T13" fmla="*/ 2147483647 h 2395"/>
              <a:gd name="T14" fmla="*/ 2147483647 w 3992"/>
              <a:gd name="T15" fmla="*/ 2147483647 h 2395"/>
              <a:gd name="T16" fmla="*/ 2147483647 w 3992"/>
              <a:gd name="T17" fmla="*/ 2147483647 h 2395"/>
              <a:gd name="T18" fmla="*/ 2147483647 w 3992"/>
              <a:gd name="T19" fmla="*/ 2147483647 h 2395"/>
              <a:gd name="T20" fmla="*/ 2147483647 w 3992"/>
              <a:gd name="T21" fmla="*/ 2147483647 h 2395"/>
              <a:gd name="T22" fmla="*/ 2147483647 w 3992"/>
              <a:gd name="T23" fmla="*/ 2147483647 h 2395"/>
              <a:gd name="T24" fmla="*/ 2147483647 w 3992"/>
              <a:gd name="T25" fmla="*/ 2147483647 h 2395"/>
              <a:gd name="T26" fmla="*/ 2147483647 w 3992"/>
              <a:gd name="T27" fmla="*/ 2147483647 h 2395"/>
              <a:gd name="T28" fmla="*/ 2147483647 w 3992"/>
              <a:gd name="T29" fmla="*/ 2147483647 h 2395"/>
              <a:gd name="T30" fmla="*/ 2147483647 w 3992"/>
              <a:gd name="T31" fmla="*/ 2147483647 h 2395"/>
              <a:gd name="T32" fmla="*/ 2147483647 w 3992"/>
              <a:gd name="T33" fmla="*/ 2147483647 h 2395"/>
              <a:gd name="T34" fmla="*/ 2147483647 w 3992"/>
              <a:gd name="T35" fmla="*/ 2147483647 h 2395"/>
              <a:gd name="T36" fmla="*/ 2147483647 w 3992"/>
              <a:gd name="T37" fmla="*/ 2147483647 h 2395"/>
              <a:gd name="T38" fmla="*/ 2147483647 w 3992"/>
              <a:gd name="T39" fmla="*/ 2147483647 h 2395"/>
              <a:gd name="T40" fmla="*/ 2147483647 w 3992"/>
              <a:gd name="T41" fmla="*/ 2147483647 h 2395"/>
              <a:gd name="T42" fmla="*/ 2147483647 w 3992"/>
              <a:gd name="T43" fmla="*/ 2147483647 h 2395"/>
              <a:gd name="T44" fmla="*/ 2147483647 w 3992"/>
              <a:gd name="T45" fmla="*/ 2147483647 h 2395"/>
              <a:gd name="T46" fmla="*/ 2147483647 w 3992"/>
              <a:gd name="T47" fmla="*/ 2147483647 h 2395"/>
              <a:gd name="T48" fmla="*/ 2147483647 w 3992"/>
              <a:gd name="T49" fmla="*/ 2147483647 h 2395"/>
              <a:gd name="T50" fmla="*/ 2147483647 w 3992"/>
              <a:gd name="T51" fmla="*/ 2147483647 h 2395"/>
              <a:gd name="T52" fmla="*/ 2147483647 w 3992"/>
              <a:gd name="T53" fmla="*/ 2147483647 h 239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92" h="2395">
                <a:moveTo>
                  <a:pt x="0" y="2350"/>
                </a:moveTo>
                <a:cubicBezTo>
                  <a:pt x="60" y="2353"/>
                  <a:pt x="121" y="2357"/>
                  <a:pt x="182" y="2350"/>
                </a:cubicBezTo>
                <a:cubicBezTo>
                  <a:pt x="243" y="2343"/>
                  <a:pt x="318" y="2320"/>
                  <a:pt x="363" y="2305"/>
                </a:cubicBezTo>
                <a:cubicBezTo>
                  <a:pt x="408" y="2290"/>
                  <a:pt x="416" y="2274"/>
                  <a:pt x="454" y="2259"/>
                </a:cubicBezTo>
                <a:cubicBezTo>
                  <a:pt x="492" y="2244"/>
                  <a:pt x="537" y="2259"/>
                  <a:pt x="590" y="2214"/>
                </a:cubicBezTo>
                <a:cubicBezTo>
                  <a:pt x="643" y="2169"/>
                  <a:pt x="718" y="2100"/>
                  <a:pt x="771" y="1987"/>
                </a:cubicBezTo>
                <a:cubicBezTo>
                  <a:pt x="824" y="1874"/>
                  <a:pt x="869" y="1677"/>
                  <a:pt x="907" y="1533"/>
                </a:cubicBezTo>
                <a:cubicBezTo>
                  <a:pt x="945" y="1389"/>
                  <a:pt x="975" y="1253"/>
                  <a:pt x="998" y="1125"/>
                </a:cubicBezTo>
                <a:cubicBezTo>
                  <a:pt x="1021" y="997"/>
                  <a:pt x="1020" y="906"/>
                  <a:pt x="1043" y="762"/>
                </a:cubicBezTo>
                <a:cubicBezTo>
                  <a:pt x="1066" y="618"/>
                  <a:pt x="1104" y="384"/>
                  <a:pt x="1134" y="263"/>
                </a:cubicBezTo>
                <a:cubicBezTo>
                  <a:pt x="1164" y="142"/>
                  <a:pt x="1195" y="74"/>
                  <a:pt x="1225" y="37"/>
                </a:cubicBezTo>
                <a:cubicBezTo>
                  <a:pt x="1255" y="0"/>
                  <a:pt x="1286" y="14"/>
                  <a:pt x="1316" y="37"/>
                </a:cubicBezTo>
                <a:cubicBezTo>
                  <a:pt x="1346" y="60"/>
                  <a:pt x="1383" y="98"/>
                  <a:pt x="1406" y="173"/>
                </a:cubicBezTo>
                <a:cubicBezTo>
                  <a:pt x="1429" y="248"/>
                  <a:pt x="1429" y="384"/>
                  <a:pt x="1452" y="490"/>
                </a:cubicBezTo>
                <a:cubicBezTo>
                  <a:pt x="1475" y="596"/>
                  <a:pt x="1512" y="695"/>
                  <a:pt x="1542" y="808"/>
                </a:cubicBezTo>
                <a:cubicBezTo>
                  <a:pt x="1572" y="921"/>
                  <a:pt x="1595" y="1073"/>
                  <a:pt x="1633" y="1171"/>
                </a:cubicBezTo>
                <a:cubicBezTo>
                  <a:pt x="1671" y="1269"/>
                  <a:pt x="1716" y="1329"/>
                  <a:pt x="1769" y="1397"/>
                </a:cubicBezTo>
                <a:cubicBezTo>
                  <a:pt x="1822" y="1465"/>
                  <a:pt x="1891" y="1519"/>
                  <a:pt x="1951" y="1579"/>
                </a:cubicBezTo>
                <a:cubicBezTo>
                  <a:pt x="2011" y="1639"/>
                  <a:pt x="2072" y="1715"/>
                  <a:pt x="2132" y="1760"/>
                </a:cubicBezTo>
                <a:cubicBezTo>
                  <a:pt x="2192" y="1805"/>
                  <a:pt x="2231" y="1813"/>
                  <a:pt x="2314" y="1851"/>
                </a:cubicBezTo>
                <a:cubicBezTo>
                  <a:pt x="2397" y="1889"/>
                  <a:pt x="2518" y="1942"/>
                  <a:pt x="2631" y="1987"/>
                </a:cubicBezTo>
                <a:cubicBezTo>
                  <a:pt x="2744" y="2032"/>
                  <a:pt x="2896" y="2085"/>
                  <a:pt x="2994" y="2123"/>
                </a:cubicBezTo>
                <a:cubicBezTo>
                  <a:pt x="3092" y="2161"/>
                  <a:pt x="3145" y="2184"/>
                  <a:pt x="3221" y="2214"/>
                </a:cubicBezTo>
                <a:cubicBezTo>
                  <a:pt x="3297" y="2244"/>
                  <a:pt x="3365" y="2282"/>
                  <a:pt x="3448" y="2305"/>
                </a:cubicBezTo>
                <a:cubicBezTo>
                  <a:pt x="3531" y="2328"/>
                  <a:pt x="3645" y="2343"/>
                  <a:pt x="3720" y="2350"/>
                </a:cubicBezTo>
                <a:cubicBezTo>
                  <a:pt x="3795" y="2357"/>
                  <a:pt x="3856" y="2343"/>
                  <a:pt x="3901" y="2350"/>
                </a:cubicBezTo>
                <a:cubicBezTo>
                  <a:pt x="3946" y="2357"/>
                  <a:pt x="3977" y="2388"/>
                  <a:pt x="3992" y="239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604000" y="470058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621463" y="4448175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627813" y="433228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604000" y="4567238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657975" y="463232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35750" y="4375150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659563" y="4486275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683500" y="2298700"/>
            <a:ext cx="0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396163" y="2298700"/>
            <a:ext cx="33337" cy="21923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90500" y="2271713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17475" y="4756150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173038" y="2163763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134938" y="450373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190500" y="1911350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141288" y="4387850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196850" y="1795463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79388" y="4603750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95263" y="201136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171450" y="4697413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27013" y="2105025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198438" y="223361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149225" y="4430713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04788" y="17605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73038" y="45418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228600" y="1949450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 flipV="1">
            <a:off x="1274763" y="1754188"/>
            <a:ext cx="0" cy="3087687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 flipV="1">
            <a:off x="1481138" y="1917700"/>
            <a:ext cx="11112" cy="2917825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100763" y="5419725"/>
            <a:ext cx="0" cy="542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1484313" y="1927225"/>
            <a:ext cx="457200" cy="3921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196850" y="2278063"/>
            <a:ext cx="2127250" cy="7937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H="1">
            <a:off x="866775" y="1793875"/>
            <a:ext cx="427038" cy="468313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556375" y="5219700"/>
            <a:ext cx="2738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2800"/>
              <a:t>Vlnová délka</a:t>
            </a:r>
            <a:r>
              <a:rPr lang="en-US" sz="2800"/>
              <a:t> (</a:t>
            </a:r>
            <a:r>
              <a:rPr lang="el-GR" sz="2800"/>
              <a:t>λ</a:t>
            </a:r>
            <a:r>
              <a:rPr lang="en-US" sz="2800"/>
              <a:t>)</a:t>
            </a:r>
            <a:endParaRPr lang="el-GR" sz="2800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V="1">
            <a:off x="1844675" y="5340350"/>
            <a:ext cx="9525" cy="563563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8512175" y="5741988"/>
            <a:ext cx="647700" cy="0"/>
          </a:xfrm>
          <a:prstGeom prst="line">
            <a:avLst/>
          </a:prstGeom>
          <a:noFill/>
          <a:ln w="76200">
            <a:solidFill>
              <a:srgbClr val="3333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3148013" y="1722438"/>
            <a:ext cx="1511300" cy="0"/>
          </a:xfrm>
          <a:prstGeom prst="line">
            <a:avLst/>
          </a:prstGeom>
          <a:noFill/>
          <a:ln w="28575">
            <a:solidFill>
              <a:srgbClr val="333398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117850" y="1317625"/>
            <a:ext cx="1820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Stokes</a:t>
            </a:r>
            <a:r>
              <a:rPr lang="cs-CZ"/>
              <a:t>ův posuv</a:t>
            </a:r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-20638" y="5897563"/>
            <a:ext cx="9217026" cy="1746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6589713" y="4819650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6643688" y="475138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165100" y="482282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209550" y="486727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7694613" y="4397375"/>
            <a:ext cx="749300" cy="4333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V="1">
            <a:off x="60325" y="4843463"/>
            <a:ext cx="2189163" cy="6350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7046913" y="4497388"/>
            <a:ext cx="373062" cy="3698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-57150" y="5110163"/>
            <a:ext cx="1985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Energ</a:t>
            </a:r>
            <a:r>
              <a:rPr lang="cs-CZ" sz="2800"/>
              <a:t>ie</a:t>
            </a:r>
            <a:r>
              <a:rPr lang="en-US" sz="2800"/>
              <a:t> (E)</a:t>
            </a:r>
            <a:endParaRPr lang="el-GR" sz="2800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flipH="1">
            <a:off x="0" y="5705475"/>
            <a:ext cx="568325" cy="0"/>
          </a:xfrm>
          <a:prstGeom prst="line">
            <a:avLst/>
          </a:prstGeom>
          <a:noFill/>
          <a:ln w="76200">
            <a:solidFill>
              <a:srgbClr val="3333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6591300" y="4851400"/>
            <a:ext cx="2189163" cy="6350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7091363" y="2274888"/>
            <a:ext cx="33337" cy="24114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6699250" y="4700588"/>
            <a:ext cx="395288" cy="1619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6499225" y="226853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6481763" y="2160588"/>
            <a:ext cx="2087562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6499225" y="1908175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6505575" y="1792288"/>
            <a:ext cx="2087563" cy="0"/>
          </a:xfrm>
          <a:prstGeom prst="line">
            <a:avLst/>
          </a:prstGeom>
          <a:noFill/>
          <a:ln w="1905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>
            <a:off x="6503988" y="200818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6535738" y="2101850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6507163" y="2230438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6513513" y="1757363"/>
            <a:ext cx="2087562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>
            <a:off x="6537325" y="1946275"/>
            <a:ext cx="2087563" cy="0"/>
          </a:xfrm>
          <a:prstGeom prst="line">
            <a:avLst/>
          </a:prstGeom>
          <a:noFill/>
          <a:ln w="3175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 flipV="1">
            <a:off x="6505575" y="2274888"/>
            <a:ext cx="2127250" cy="7937"/>
          </a:xfrm>
          <a:prstGeom prst="line">
            <a:avLst/>
          </a:prstGeom>
          <a:noFill/>
          <a:ln w="38100">
            <a:solidFill>
              <a:srgbClr val="33339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title"/>
          </p:nvPr>
        </p:nvSpPr>
        <p:spPr>
          <a:xfrm>
            <a:off x="630238" y="-109538"/>
            <a:ext cx="7772400" cy="7254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Fluorescence</a:t>
            </a: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6732588" y="6092825"/>
            <a:ext cx="220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latin typeface="Arial Unicode MS" pitchFamily="34" charset="-128"/>
              </a:rPr>
              <a:t>E = h.c</a:t>
            </a:r>
            <a:r>
              <a:rPr lang="cs-CZ" sz="3200">
                <a:latin typeface="Arial Unicode MS" pitchFamily="34" charset="-128"/>
                <a:cs typeface="Times New Roman" pitchFamily="18" charset="0"/>
              </a:rPr>
              <a:t>/</a:t>
            </a:r>
            <a:r>
              <a:rPr lang="cs-CZ" sz="3200"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0" y="6237288"/>
            <a:ext cx="638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 Unicode MS" pitchFamily="34" charset="-128"/>
              </a:rPr>
              <a:t>Emitované záření má větší vlnovou délku a tudíž nižší energii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59338" y="1341438"/>
            <a:ext cx="4105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cs-CZ" sz="1200" dirty="0"/>
              <a:t>rozdíl mezi vlnovými délkami emisního a excitačního</a:t>
            </a:r>
          </a:p>
          <a:p>
            <a:pPr>
              <a:defRPr/>
            </a:pPr>
            <a:r>
              <a:rPr lang="cs-CZ" sz="1200" dirty="0"/>
              <a:t>     maxima (</a:t>
            </a:r>
            <a:r>
              <a:rPr lang="cs-CZ" sz="1200" dirty="0" err="1"/>
              <a:t>nm</a:t>
            </a:r>
            <a:r>
              <a:rPr lang="cs-CZ" sz="1200" dirty="0"/>
              <a:t>)</a:t>
            </a:r>
            <a:endParaRPr lang="en-GB" sz="1200" dirty="0"/>
          </a:p>
          <a:p>
            <a:pPr>
              <a:defRPr/>
            </a:pPr>
            <a:endParaRPr lang="en-GB" sz="1200" dirty="0"/>
          </a:p>
        </p:txBody>
      </p:sp>
      <p:sp>
        <p:nvSpPr>
          <p:cNvPr id="17481" name="TextovéPole 3"/>
          <p:cNvSpPr txBox="1">
            <a:spLocks noChangeArrowheads="1"/>
          </p:cNvSpPr>
          <p:nvPr/>
        </p:nvSpPr>
        <p:spPr bwMode="auto">
          <a:xfrm>
            <a:off x="34925" y="5949950"/>
            <a:ext cx="36560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/>
              <a:t>Část energie se přemění na energii vibrační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5401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1" y="764704"/>
            <a:ext cx="8082290" cy="56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93" y="4790529"/>
            <a:ext cx="2429335" cy="182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5900"/>
            <a:ext cx="3733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004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CD3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239000" y="4800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cs-CZ" sz="2400">
                <a:latin typeface="Times New Roman" pitchFamily="18" charset="0"/>
              </a:rPr>
              <a:t>CD4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5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9788"/>
            <a:ext cx="5903912" cy="5903912"/>
          </a:xfrm>
          <a:noFill/>
        </p:spPr>
      </p:pic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5003800" y="2205038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1" name="TextovéPole 4"/>
          <p:cNvSpPr txBox="1">
            <a:spLocks noChangeArrowheads="1"/>
          </p:cNvSpPr>
          <p:nvPr/>
        </p:nvSpPr>
        <p:spPr bwMode="auto">
          <a:xfrm>
            <a:off x="2916238" y="4437063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843213" y="2205038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-</a:t>
            </a:r>
            <a:r>
              <a:rPr lang="cs-CZ"/>
              <a:t>CD4</a:t>
            </a:r>
            <a:r>
              <a:rPr lang="cs-CZ" baseline="30000"/>
              <a:t>+</a:t>
            </a:r>
            <a:endParaRPr lang="en-GB" baseline="30000"/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5651500" y="45085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CD3</a:t>
            </a:r>
            <a:r>
              <a:rPr lang="cs-CZ" baseline="30000"/>
              <a:t>+</a:t>
            </a:r>
            <a:r>
              <a:rPr lang="cs-CZ"/>
              <a:t>CD4</a:t>
            </a:r>
            <a:r>
              <a:rPr lang="cs-CZ" baseline="30000"/>
              <a:t>-</a:t>
            </a:r>
            <a:endParaRPr lang="en-GB" baseline="30000"/>
          </a:p>
        </p:txBody>
      </p:sp>
      <p:sp>
        <p:nvSpPr>
          <p:cNvPr id="3" name="TextovéPole 2"/>
          <p:cNvSpPr txBox="1"/>
          <p:nvPr/>
        </p:nvSpPr>
        <p:spPr>
          <a:xfrm>
            <a:off x="4355976" y="609329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j-lt"/>
                <a:hlinkClick r:id="rId4"/>
              </a:rPr>
              <a:t>CD3 PC5</a:t>
            </a: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1316271" y="356837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+mj-lt"/>
                <a:hlinkClick r:id="rId4"/>
              </a:rPr>
              <a:t>CD4 PE</a:t>
            </a:r>
          </a:p>
        </p:txBody>
      </p:sp>
    </p:spTree>
    <p:extLst>
      <p:ext uri="{BB962C8B-B14F-4D97-AF65-F5344CB8AC3E}">
        <p14:creationId xmlns:p14="http://schemas.microsoft.com/office/powerpoint/2010/main" val="3913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Krevní diferenciál</a:t>
            </a:r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4175125" cy="319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176713" cy="3192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39931" y="3055513"/>
            <a:ext cx="115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Monocyty</a:t>
            </a:r>
            <a:endParaRPr lang="cs-CZ" b="1"/>
          </a:p>
        </p:txBody>
      </p:sp>
      <p:sp>
        <p:nvSpPr>
          <p:cNvPr id="3" name="TextovéPole 2"/>
          <p:cNvSpPr txBox="1"/>
          <p:nvPr/>
        </p:nvSpPr>
        <p:spPr>
          <a:xfrm>
            <a:off x="2699791" y="2562544"/>
            <a:ext cx="134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Granulocyty</a:t>
            </a:r>
            <a:endParaRPr lang="cs-CZ" b="1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4047547"/>
            <a:ext cx="115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Lymfocyty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6591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A</a:t>
            </a:r>
            <a:endParaRPr lang="cs-CZ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09539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Zkumavka B</a:t>
            </a:r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37531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4608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863600"/>
          </a:xfrm>
        </p:spPr>
        <p:txBody>
          <a:bodyPr/>
          <a:lstStyle/>
          <a:p>
            <a:r>
              <a:rPr lang="cs-CZ" sz="3600" b="1" smtClean="0"/>
              <a:t>Vyšetření lymfocytů periferní krve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642350" cy="554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93"/>
                <a:gridCol w="2363720"/>
                <a:gridCol w="2349306"/>
                <a:gridCol w="2599731"/>
              </a:tblGrid>
              <a:tr h="9371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ZNAK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EXPRESE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FUNKCE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aseline="0" dirty="0" smtClean="0"/>
                        <a:t>ZASTOUPENÍ NA LYMFOCYTECH PERIFERNÍ KRVE (%)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</a:t>
                      </a:r>
                      <a:r>
                        <a:rPr lang="cs-CZ" sz="1600" smtClean="0"/>
                        <a:t>šechny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smtClean="0"/>
                        <a:t>asociován</a:t>
                      </a:r>
                      <a:r>
                        <a:rPr lang="cs-CZ" sz="1600" baseline="0" smtClean="0"/>
                        <a:t> </a:t>
                      </a:r>
                      <a:r>
                        <a:rPr lang="cs-CZ" sz="1600" baseline="0" dirty="0" smtClean="0"/>
                        <a:t>s TCR, přenos signálu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58-85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CD4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pomocné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receptor pro MHC II,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30-60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82293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CD8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cytotoxické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receptor pro MHC I, aktivace</a:t>
                      </a:r>
                    </a:p>
                    <a:p>
                      <a:pPr algn="ctr"/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15-35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CD19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regulátor aktivace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7-23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69561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CD16/CD56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NK-buňky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FcR</a:t>
                      </a:r>
                      <a:r>
                        <a:rPr lang="cs-CZ" sz="1600" dirty="0" smtClean="0"/>
                        <a:t> pro IgG/mediátor adheze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6-20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</a:tr>
              <a:tr h="100581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HLA-DR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B-lymfocyty, monocyty, aktivované T-lymfocyty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MHC II, prezentace </a:t>
                      </a:r>
                      <a:r>
                        <a:rPr lang="cs-CZ" sz="1600" dirty="0" err="1" smtClean="0"/>
                        <a:t>Ag</a:t>
                      </a:r>
                      <a:endParaRPr lang="cs-CZ" sz="16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B-lymfocyty konstitutivně </a:t>
                      </a:r>
                      <a:r>
                        <a:rPr lang="cs-CZ" sz="1200" dirty="0" smtClean="0"/>
                        <a:t>(na všech B-lymfocytech)</a:t>
                      </a:r>
                      <a:r>
                        <a:rPr lang="cs-CZ" sz="1600" dirty="0" smtClean="0"/>
                        <a:t>, </a:t>
                      </a:r>
                    </a:p>
                    <a:p>
                      <a:pPr algn="ctr"/>
                      <a:r>
                        <a:rPr lang="cs-CZ" sz="1600" dirty="0" smtClean="0"/>
                        <a:t>T-lymfocyty 3-7</a:t>
                      </a:r>
                    </a:p>
                    <a:p>
                      <a:pPr algn="ctr"/>
                      <a:r>
                        <a:rPr lang="cs-CZ" sz="1200" dirty="0" smtClean="0"/>
                        <a:t>(na aktivovaných</a:t>
                      </a:r>
                      <a:r>
                        <a:rPr lang="cs-CZ" sz="1200" baseline="0" dirty="0" smtClean="0"/>
                        <a:t> T-lymfocytech)</a:t>
                      </a:r>
                      <a:endParaRPr lang="cs-CZ" sz="1200" dirty="0"/>
                    </a:p>
                  </a:txBody>
                  <a:tcPr marL="91455" marR="91455"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6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rmAutofit fontScale="90000"/>
          </a:bodyPr>
          <a:lstStyle/>
          <a:p>
            <a:r>
              <a:rPr lang="cs-CZ" sz="3200" b="1" smtClean="0"/>
              <a:t>Hodnocení nálezu jednotlivých subpopulací</a:t>
            </a:r>
            <a:endParaRPr lang="en-GB" sz="3200" b="1" smtClean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0825" y="1125538"/>
          <a:ext cx="8569325" cy="5181602"/>
        </p:xfrm>
        <a:graphic>
          <a:graphicData uri="http://schemas.openxmlformats.org/drawingml/2006/table">
            <a:tbl>
              <a:tblPr/>
              <a:tblGrid>
                <a:gridCol w="1025525"/>
                <a:gridCol w="1389063"/>
                <a:gridCol w="615473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Snížení/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zvýšení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subpopulace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onemocnění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CD19+, CD3+, CD4+, 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imunosupresi – např. cyklosporin  (způsobuje lymfopenii)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 některých pacientů s CVID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CD19+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při expozici člověka toxickými chemikáliemi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CD3+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 – buněčná leukémie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(běžný variabilní imunodeficit –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c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ommon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v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ariable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mmuno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d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eficiency)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CD4+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autoimunity, alergie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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autoimunity (roztroušená skleróza,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ystematický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upus </a:t>
                      </a:r>
                      <a:r>
                        <a:rPr kumimoji="0" lang="cs-CZ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rythematodes-SLE)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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CD8+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u některých pacientů s CVID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- virové infekce (EBV, CMV, HIV)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1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73155"/>
            <a:ext cx="6491064" cy="470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23528" y="274638"/>
            <a:ext cx="310668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4089" y="1183104"/>
            <a:ext cx="267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CD19 </a:t>
            </a:r>
          </a:p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CD20 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5652120" y="80680"/>
            <a:ext cx="3491880" cy="3253829"/>
            <a:chOff x="4716463" y="1125538"/>
            <a:chExt cx="4321175" cy="39719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4716463" y="1125538"/>
              <a:ext cx="432117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TextovéPole 3"/>
            <p:cNvSpPr txBox="1">
              <a:spLocks noChangeArrowheads="1"/>
            </p:cNvSpPr>
            <p:nvPr/>
          </p:nvSpPr>
          <p:spPr bwMode="auto">
            <a:xfrm>
              <a:off x="8316913" y="1773238"/>
              <a:ext cx="574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CD19</a:t>
              </a:r>
            </a:p>
          </p:txBody>
        </p:sp>
        <p:sp>
          <p:nvSpPr>
            <p:cNvPr id="6152" name="TextovéPole 8"/>
            <p:cNvSpPr txBox="1">
              <a:spLocks noChangeArrowheads="1"/>
            </p:cNvSpPr>
            <p:nvPr/>
          </p:nvSpPr>
          <p:spPr bwMode="auto">
            <a:xfrm>
              <a:off x="6753225" y="2316163"/>
              <a:ext cx="666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200"/>
                <a:t>Ig</a:t>
              </a:r>
              <a:r>
                <a:rPr lang="cs-CZ" sz="1200">
                  <a:latin typeface="Symbol" pitchFamily="18" charset="2"/>
                </a:rPr>
                <a:t>a</a:t>
              </a:r>
              <a:r>
                <a:rPr lang="cs-CZ" sz="1200"/>
                <a:t> Ig</a:t>
              </a:r>
              <a:r>
                <a:rPr lang="cs-CZ" sz="1200">
                  <a:latin typeface="Symbol" pitchFamily="18" charset="2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01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využití průtokové cytometrie v praxi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69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Bronchoalveolární </a:t>
            </a:r>
            <a:r>
              <a:rPr lang="cs-CZ" b="1" dirty="0" err="1" smtClean="0"/>
              <a:t>laváž</a:t>
            </a:r>
            <a:r>
              <a:rPr lang="cs-CZ" b="1" dirty="0" smtClean="0"/>
              <a:t> (BAL)</a:t>
            </a:r>
            <a:br>
              <a:rPr lang="cs-CZ" b="1" dirty="0" smtClean="0"/>
            </a:br>
            <a:r>
              <a:rPr lang="cs-CZ" dirty="0" smtClean="0"/>
              <a:t>- </a:t>
            </a:r>
            <a:r>
              <a:rPr lang="cs-CZ" dirty="0" err="1" smtClean="0"/>
              <a:t>imunofenotypizace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" y="177281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8801" y="50043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</a:t>
            </a:r>
            <a:r>
              <a:rPr lang="cs-CZ" dirty="0" smtClean="0"/>
              <a:t>ři převráceném poměru CD4+/CD8+</a:t>
            </a:r>
          </a:p>
          <a:p>
            <a:r>
              <a:rPr lang="cs-CZ" dirty="0" smtClean="0"/>
              <a:t>- podezření na sarkoidózu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Pacientka: Ž, *1957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84784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9" y="3789040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80974" y="5733256"/>
            <a:ext cx="8780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cs-CZ" sz="2000" dirty="0" smtClean="0"/>
              <a:t>pacientka z revmatologie </a:t>
            </a:r>
          </a:p>
          <a:p>
            <a:pPr algn="l"/>
            <a:r>
              <a:rPr lang="cs-CZ" sz="2000" dirty="0"/>
              <a:t> </a:t>
            </a:r>
            <a:r>
              <a:rPr lang="cs-CZ" sz="2000" dirty="0" smtClean="0"/>
              <a:t>     - léčba např. </a:t>
            </a:r>
            <a:r>
              <a:rPr lang="cs-CZ" sz="2000" dirty="0" err="1" smtClean="0"/>
              <a:t>rituximabem</a:t>
            </a:r>
            <a:r>
              <a:rPr lang="cs-CZ" sz="2000" dirty="0" smtClean="0"/>
              <a:t> způsobuje depleci B-lymfocytů (po 4-6 měsících</a:t>
            </a:r>
          </a:p>
          <a:p>
            <a:pPr algn="l"/>
            <a:r>
              <a:rPr lang="cs-CZ" sz="2000" dirty="0" smtClean="0"/>
              <a:t>  			                       	</a:t>
            </a:r>
            <a:r>
              <a:rPr lang="cs-CZ" sz="2000" dirty="0"/>
              <a:t> </a:t>
            </a:r>
            <a:r>
              <a:rPr lang="cs-CZ" sz="2000" dirty="0" smtClean="0"/>
              <a:t>     návrat </a:t>
            </a:r>
            <a:r>
              <a:rPr lang="cs-CZ" sz="2000" dirty="0"/>
              <a:t>k normálním </a:t>
            </a:r>
            <a:r>
              <a:rPr lang="cs-CZ" sz="2000" dirty="0" smtClean="0"/>
              <a:t>hladinám)</a:t>
            </a:r>
            <a:endParaRPr lang="cs-CZ" sz="20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211960" y="4936802"/>
            <a:ext cx="576064" cy="12923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64515" y="2204864"/>
            <a:ext cx="9043989" cy="4505325"/>
            <a:chOff x="-75" y="743"/>
            <a:chExt cx="5697" cy="2838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807" y="743"/>
              <a:ext cx="4146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" y="1106"/>
              <a:ext cx="1631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754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" y="743"/>
              <a:ext cx="132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761"/>
              <a:ext cx="135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92" y="4591981"/>
            <a:ext cx="43830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Pacient: muž, * </a:t>
            </a:r>
            <a:r>
              <a:rPr lang="cs-CZ" dirty="0" smtClean="0"/>
              <a:t>1966</a:t>
            </a:r>
            <a:endParaRPr lang="cs-CZ" dirty="0"/>
          </a:p>
        </p:txBody>
      </p:sp>
      <p:sp>
        <p:nvSpPr>
          <p:cNvPr id="14" name="Nadpis 6"/>
          <p:cNvSpPr txBox="1">
            <a:spLocks/>
          </p:cNvSpPr>
          <p:nvPr/>
        </p:nvSpPr>
        <p:spPr>
          <a:xfrm>
            <a:off x="251520" y="5775916"/>
            <a:ext cx="2402208" cy="6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1200" dirty="0" smtClean="0"/>
              <a:t>Leukémie</a:t>
            </a:r>
          </a:p>
          <a:p>
            <a:r>
              <a:rPr lang="cs-CZ" dirty="0" smtClean="0"/>
              <a:t>-</a:t>
            </a:r>
            <a:r>
              <a:rPr lang="cs-CZ" sz="5600" dirty="0" err="1" smtClean="0"/>
              <a:t>dovyšetřit</a:t>
            </a:r>
            <a:r>
              <a:rPr lang="cs-CZ" sz="5600" dirty="0" smtClean="0"/>
              <a:t> CD5+CD19+ buňky</a:t>
            </a:r>
            <a:endParaRPr lang="cs-CZ" sz="56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339752" y="5877272"/>
            <a:ext cx="79208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4362"/>
            <a:ext cx="8895001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CD5+CD19+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301160" y="5438770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dirty="0" smtClean="0"/>
              <a:t>CD5+CD19+ : 94.8%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7563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Pacient: M, *1999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0975" y="3996297"/>
            <a:ext cx="4030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/>
              <a:t>převrácený poměr CD4/CD8!</a:t>
            </a:r>
            <a:endParaRPr lang="cs-CZ" sz="2800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2" y="1412776"/>
            <a:ext cx="878046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/>
          <p:cNvSpPr>
            <a:spLocks noChangeAspect="1" noChangeArrowheads="1" noTextEdit="1"/>
          </p:cNvSpPr>
          <p:nvPr/>
        </p:nvSpPr>
        <p:spPr bwMode="auto">
          <a:xfrm>
            <a:off x="684213" y="4221163"/>
            <a:ext cx="87804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4355976" y="3933056"/>
            <a:ext cx="4257675" cy="2162175"/>
            <a:chOff x="5151438" y="4297363"/>
            <a:chExt cx="4257675" cy="2162175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438" y="4297363"/>
              <a:ext cx="2114550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088" y="4297363"/>
              <a:ext cx="21050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Nadpis 1"/>
          <p:cNvSpPr txBox="1">
            <a:spLocks/>
          </p:cNvSpPr>
          <p:nvPr/>
        </p:nvSpPr>
        <p:spPr>
          <a:xfrm>
            <a:off x="180975" y="4941168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CD4+    13,2%</a:t>
            </a:r>
          </a:p>
          <a:p>
            <a:r>
              <a:rPr lang="cs-CZ" sz="3200" dirty="0" smtClean="0"/>
              <a:t>CD8+    50,9%</a:t>
            </a:r>
            <a:endParaRPr lang="cs-CZ" sz="3200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84051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0000"/>
                </a:solidFill>
              </a:rPr>
              <a:t>v</a:t>
            </a:r>
            <a:r>
              <a:rPr lang="cs-CZ" sz="4000" dirty="0" smtClean="0">
                <a:solidFill>
                  <a:srgbClr val="FF0000"/>
                </a:solidFill>
              </a:rPr>
              <a:t>irová infekce???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4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CD8+CD38+  83,2%</a:t>
            </a:r>
            <a:br>
              <a:rPr lang="cs-CZ" dirty="0" smtClean="0"/>
            </a:br>
            <a:r>
              <a:rPr lang="cs-CZ" dirty="0" smtClean="0"/>
              <a:t>CD8++CD38++  92,2%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6" y="1511185"/>
            <a:ext cx="8856880" cy="30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0107"/>
            <a:ext cx="230124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u="sng" smtClean="0"/>
              <a:t>HLA-B27</a:t>
            </a:r>
          </a:p>
        </p:txBody>
      </p:sp>
      <p:sp>
        <p:nvSpPr>
          <p:cNvPr id="24579" name="TextovéPole 2"/>
          <p:cNvSpPr txBox="1">
            <a:spLocks noChangeArrowheads="1"/>
          </p:cNvSpPr>
          <p:nvPr/>
        </p:nvSpPr>
        <p:spPr bwMode="auto">
          <a:xfrm>
            <a:off x="395288" y="1412875"/>
            <a:ext cx="8280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asociace HLA-B27 s řadou nespecificky zánětlivých onemocnění, jako jsou záněty kloubů, vnitřních struktur oka (uveitida), krátkých kostí rukou, nohou a šlach, dále lupénka (psoriasis), vyrážek, chronické bolesti spodní části zad a spondyloarthropatie, z nichž nejznámější je ankylózující spondylitida (zánětlivé systémové onemocnění osového skeletu a kloubů - </a:t>
            </a:r>
            <a:r>
              <a:rPr lang="cs-CZ" b="1"/>
              <a:t>Bechtěrevova nemoc</a:t>
            </a:r>
            <a:r>
              <a:rPr lang="cs-CZ"/>
              <a:t>). 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5888"/>
            <a:ext cx="2008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8775"/>
            <a:ext cx="223202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48263"/>
            <a:ext cx="2663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21320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119688"/>
            <a:ext cx="28321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00113" y="3429000"/>
            <a:ext cx="1008062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negativní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35825" y="3429000"/>
            <a:ext cx="1008063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pozitivní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sz="3600" u="sng" dirty="0" smtClean="0"/>
              <a:t>Test aktivace </a:t>
            </a:r>
            <a:r>
              <a:rPr lang="cs-CZ" sz="3600" u="sng" dirty="0" err="1" smtClean="0"/>
              <a:t>bazofilů</a:t>
            </a:r>
            <a:r>
              <a:rPr lang="cs-CZ" sz="3600" u="sng" dirty="0" smtClean="0"/>
              <a:t> (</a:t>
            </a:r>
            <a:r>
              <a:rPr lang="cs-CZ" sz="3600" u="sng" smtClean="0"/>
              <a:t>bazotest</a:t>
            </a:r>
            <a:r>
              <a:rPr lang="cs-CZ" sz="3600" u="sng" dirty="0" smtClean="0"/>
              <a:t>)</a:t>
            </a:r>
          </a:p>
        </p:txBody>
      </p:sp>
      <p:sp>
        <p:nvSpPr>
          <p:cNvPr id="25603" name="TextovéPole 2"/>
          <p:cNvSpPr txBox="1">
            <a:spLocks noChangeArrowheads="1"/>
          </p:cNvSpPr>
          <p:nvPr/>
        </p:nvSpPr>
        <p:spPr bwMode="auto">
          <a:xfrm>
            <a:off x="179388" y="838200"/>
            <a:ext cx="878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1600"/>
              <a:t>funkční test umožňující vyšetření aktivace basofilů po setkání se s určitým alergenem in vitro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513" y="1955800"/>
            <a:ext cx="4249738" cy="2768600"/>
          </a:xfrm>
          <a:prstGeom prst="rect">
            <a:avLst/>
          </a:prstGeom>
          <a:solidFill>
            <a:schemeClr val="bg2">
              <a:lumMod val="20000"/>
              <a:lumOff val="80000"/>
              <a:alpha val="84000"/>
            </a:schemeClr>
          </a:solidFill>
          <a:ln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4778375"/>
            <a:ext cx="26336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16475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26000"/>
            <a:ext cx="2359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ovéPole 9"/>
          <p:cNvSpPr txBox="1">
            <a:spLocks noChangeArrowheads="1"/>
          </p:cNvSpPr>
          <p:nvPr/>
        </p:nvSpPr>
        <p:spPr bwMode="auto">
          <a:xfrm>
            <a:off x="6227763" y="6597650"/>
            <a:ext cx="29733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600" i="1"/>
              <a:t>Obrázky převzaty z prezentace MUDr. Zity Chovancové PhD., FNUSA ÚKIA Brno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388" y="1557338"/>
            <a:ext cx="3384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00" dirty="0"/>
              <a:t>na povrchu </a:t>
            </a:r>
            <a:r>
              <a:rPr lang="cs-CZ" sz="1000" b="1" dirty="0" err="1"/>
              <a:t>bazofilů</a:t>
            </a:r>
            <a:r>
              <a:rPr lang="cs-CZ" sz="1000" b="1" dirty="0"/>
              <a:t> - </a:t>
            </a:r>
            <a:r>
              <a:rPr lang="cs-CZ" sz="1000" dirty="0" err="1"/>
              <a:t>FcεRI</a:t>
            </a:r>
            <a:r>
              <a:rPr lang="cs-CZ" sz="1000" dirty="0"/>
              <a:t> (receptor pro </a:t>
            </a:r>
            <a:r>
              <a:rPr lang="cs-CZ" sz="1000" b="1" dirty="0">
                <a:solidFill>
                  <a:srgbClr val="FF0000"/>
                </a:solidFill>
              </a:rPr>
              <a:t>IgE)</a:t>
            </a:r>
            <a:endParaRPr lang="cs-CZ" sz="1000" dirty="0"/>
          </a:p>
          <a:p>
            <a:pPr algn="ctr">
              <a:defRPr/>
            </a:pPr>
            <a:r>
              <a:rPr lang="cs-CZ" sz="1000" b="1" dirty="0"/>
              <a:t>         - CD203c</a:t>
            </a:r>
          </a:p>
        </p:txBody>
      </p:sp>
      <p:sp>
        <p:nvSpPr>
          <p:cNvPr id="25610" name="TextovéPole 2"/>
          <p:cNvSpPr txBox="1">
            <a:spLocks noChangeArrowheads="1"/>
          </p:cNvSpPr>
          <p:nvPr/>
        </p:nvSpPr>
        <p:spPr bwMode="auto">
          <a:xfrm>
            <a:off x="4643438" y="1268413"/>
            <a:ext cx="4249737" cy="739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b="1"/>
              <a:t>založen na expresi aktivačního znaku </a:t>
            </a:r>
            <a:r>
              <a:rPr lang="en-GB" sz="1400" b="1" u="sng"/>
              <a:t>(</a:t>
            </a:r>
            <a:r>
              <a:rPr lang="en-GB" sz="1400" b="1" i="1" u="sng"/>
              <a:t>CD63</a:t>
            </a:r>
            <a:r>
              <a:rPr lang="en-GB" sz="1400" b="1" u="sng"/>
              <a:t>)</a:t>
            </a:r>
            <a:r>
              <a:rPr lang="en-GB" sz="1400" b="1"/>
              <a:t> na povrchu periferních bazofilů po jejich expozici alergenem in vitro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2089150" y="1773238"/>
            <a:ext cx="574675" cy="86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763713" y="5516563"/>
            <a:ext cx="180022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1763713" y="5084763"/>
            <a:ext cx="4895850" cy="730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913" y="4468813"/>
            <a:ext cx="371792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000" dirty="0"/>
              <a:t>ohraničíme </a:t>
            </a:r>
            <a:r>
              <a:rPr lang="cs-CZ" sz="1000" b="1" dirty="0"/>
              <a:t>subpopulaci </a:t>
            </a:r>
            <a:r>
              <a:rPr lang="cs-CZ" sz="1000" b="1" dirty="0" err="1"/>
              <a:t>bazofilů</a:t>
            </a:r>
            <a:r>
              <a:rPr lang="cs-CZ" sz="1000" dirty="0"/>
              <a:t> (IgE pozitivní)</a:t>
            </a:r>
          </a:p>
          <a:p>
            <a:pPr>
              <a:defRPr/>
            </a:pPr>
            <a:r>
              <a:rPr lang="cs-CZ" sz="1000" dirty="0"/>
              <a:t> - sledujeme expresi CD63 (</a:t>
            </a:r>
            <a:r>
              <a:rPr lang="cs-CZ" sz="1000" dirty="0" err="1"/>
              <a:t>viz.obr</a:t>
            </a:r>
            <a:r>
              <a:rPr lang="cs-CZ" sz="1000" dirty="0"/>
              <a:t>.) a CD203c (není uvedeno)</a:t>
            </a:r>
            <a:endParaRPr lang="en-GB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43438" y="4365625"/>
            <a:ext cx="2736850" cy="24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00" dirty="0"/>
              <a:t>Sledujeme expresi </a:t>
            </a:r>
            <a:r>
              <a:rPr lang="cs-CZ" sz="1000" b="1" dirty="0"/>
              <a:t>CD63</a:t>
            </a:r>
            <a:r>
              <a:rPr lang="cs-CZ" sz="1000" dirty="0"/>
              <a:t> na povrchu </a:t>
            </a:r>
            <a:r>
              <a:rPr lang="cs-CZ" sz="1000" dirty="0" err="1"/>
              <a:t>bazofilů</a:t>
            </a:r>
            <a:endParaRPr lang="en-GB" sz="1000" dirty="0"/>
          </a:p>
        </p:txBody>
      </p:sp>
      <p:sp>
        <p:nvSpPr>
          <p:cNvPr id="25616" name="TextovéPole 17"/>
          <p:cNvSpPr txBox="1">
            <a:spLocks noChangeArrowheads="1"/>
          </p:cNvSpPr>
          <p:nvPr/>
        </p:nvSpPr>
        <p:spPr bwMode="auto">
          <a:xfrm>
            <a:off x="4932363" y="4652963"/>
            <a:ext cx="7461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negativní</a:t>
            </a:r>
            <a:endParaRPr lang="en-GB" sz="1000" b="1"/>
          </a:p>
        </p:txBody>
      </p:sp>
      <p:sp>
        <p:nvSpPr>
          <p:cNvPr id="25617" name="TextovéPole 25"/>
          <p:cNvSpPr txBox="1">
            <a:spLocks noChangeArrowheads="1"/>
          </p:cNvSpPr>
          <p:nvPr/>
        </p:nvSpPr>
        <p:spPr bwMode="auto">
          <a:xfrm>
            <a:off x="7667625" y="4652963"/>
            <a:ext cx="70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 b="1"/>
              <a:t>pozitivní</a:t>
            </a:r>
            <a:endParaRPr lang="en-GB" sz="1000" b="1"/>
          </a:p>
        </p:txBody>
      </p:sp>
      <p:grpSp>
        <p:nvGrpSpPr>
          <p:cNvPr id="8" name="Skupina 7"/>
          <p:cNvGrpSpPr/>
          <p:nvPr/>
        </p:nvGrpSpPr>
        <p:grpSpPr>
          <a:xfrm>
            <a:off x="4355975" y="2441833"/>
            <a:ext cx="4608513" cy="1569660"/>
            <a:chOff x="4355975" y="2441833"/>
            <a:chExt cx="4608513" cy="1569660"/>
          </a:xfrm>
          <a:solidFill>
            <a:schemeClr val="accent1">
              <a:lumMod val="75000"/>
            </a:schemeClr>
          </a:solidFill>
        </p:grpSpPr>
        <p:sp>
          <p:nvSpPr>
            <p:cNvPr id="24594" name="TextovéPole 27"/>
            <p:cNvSpPr txBox="1">
              <a:spLocks noChangeArrowheads="1"/>
            </p:cNvSpPr>
            <p:nvPr/>
          </p:nvSpPr>
          <p:spPr bwMode="auto">
            <a:xfrm>
              <a:off x="4355975" y="2441833"/>
              <a:ext cx="4608513" cy="1569660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cs-CZ" sz="1200" dirty="0" smtClean="0"/>
                <a:t>Reakce přecitlivělosti jsou podstatou alergických onemocnění. Reakce přecitlivělosti I. typu neboli </a:t>
              </a:r>
              <a:r>
                <a:rPr lang="cs-CZ" sz="1200" b="1" dirty="0" err="1" smtClean="0"/>
                <a:t>IgE</a:t>
              </a:r>
              <a:r>
                <a:rPr lang="cs-CZ" sz="1200" b="1" dirty="0" smtClean="0"/>
                <a:t> </a:t>
              </a:r>
              <a:r>
                <a:rPr lang="cs-CZ" sz="1200" b="1" dirty="0" err="1" smtClean="0"/>
                <a:t>mediovaná</a:t>
              </a:r>
              <a:r>
                <a:rPr lang="cs-CZ" sz="1200" b="1" dirty="0" smtClean="0"/>
                <a:t> alergie</a:t>
              </a:r>
              <a:r>
                <a:rPr lang="cs-CZ" sz="1200" dirty="0" smtClean="0"/>
                <a:t> - je zprostředkovaná protilátkami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.</a:t>
              </a:r>
            </a:p>
            <a:p>
              <a:pPr eaLnBrk="1" hangingPunct="1">
                <a:defRPr/>
              </a:pPr>
              <a:r>
                <a:rPr lang="cs-CZ" sz="1200" dirty="0" err="1" smtClean="0"/>
                <a:t>IgE</a:t>
              </a:r>
              <a:r>
                <a:rPr lang="cs-CZ" sz="1200" dirty="0" smtClean="0"/>
                <a:t> se naváže na </a:t>
              </a:r>
              <a:r>
                <a:rPr lang="cs-CZ" sz="1200" dirty="0" err="1" smtClean="0"/>
                <a:t>bazofily</a:t>
              </a:r>
              <a:r>
                <a:rPr lang="cs-CZ" sz="1200" dirty="0" smtClean="0"/>
                <a:t> ve fázi senzibilizace.</a:t>
              </a:r>
            </a:p>
            <a:p>
              <a:pPr eaLnBrk="1" hangingPunct="1">
                <a:defRPr/>
              </a:pPr>
              <a:r>
                <a:rPr lang="cs-CZ" sz="1200" dirty="0" smtClean="0"/>
                <a:t>Při </a:t>
              </a:r>
              <a:r>
                <a:rPr lang="cs-CZ" sz="1200" dirty="0" err="1" smtClean="0"/>
                <a:t>dálším</a:t>
              </a:r>
              <a:r>
                <a:rPr lang="cs-CZ" sz="1200" dirty="0" smtClean="0"/>
                <a:t> setkání s alergenem – alergen přemostí </a:t>
              </a:r>
              <a:r>
                <a:rPr lang="cs-CZ" sz="1200" dirty="0" err="1" smtClean="0"/>
                <a:t>IgE</a:t>
              </a:r>
              <a:r>
                <a:rPr lang="cs-CZ" sz="1200" dirty="0" smtClean="0"/>
                <a:t>, to vede k aktivaci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- masivnímu uvolnění produktů </a:t>
              </a:r>
              <a:r>
                <a:rPr lang="cs-CZ" sz="1200" dirty="0" err="1" smtClean="0"/>
                <a:t>degranulace</a:t>
              </a:r>
              <a:r>
                <a:rPr lang="cs-CZ" sz="1200" dirty="0" smtClean="0"/>
                <a:t> </a:t>
              </a:r>
              <a:r>
                <a:rPr lang="cs-CZ" sz="1200" dirty="0" err="1" smtClean="0"/>
                <a:t>bazofilů</a:t>
              </a:r>
              <a:r>
                <a:rPr lang="cs-CZ" sz="1200" dirty="0" smtClean="0"/>
                <a:t> a mastocytů            </a:t>
              </a:r>
              <a:r>
                <a:rPr lang="cs-CZ" sz="1200" b="1" dirty="0" smtClean="0"/>
                <a:t>zvýšená exprese CD63 a CD203c </a:t>
              </a:r>
              <a:r>
                <a:rPr lang="cs-CZ" sz="1200" dirty="0" smtClean="0"/>
                <a:t>na aktivovaných </a:t>
              </a:r>
              <a:r>
                <a:rPr lang="cs-CZ" sz="1200" dirty="0" err="1" smtClean="0"/>
                <a:t>bazofilech</a:t>
              </a:r>
              <a:r>
                <a:rPr lang="cs-CZ" sz="1200" dirty="0" smtClean="0"/>
                <a:t>.</a:t>
              </a:r>
            </a:p>
          </p:txBody>
        </p:sp>
        <p:cxnSp>
          <p:nvCxnSpPr>
            <p:cNvPr id="4" name="Přímá spojnice se šipkou 3"/>
            <p:cNvCxnSpPr/>
            <p:nvPr/>
          </p:nvCxnSpPr>
          <p:spPr>
            <a:xfrm>
              <a:off x="5940152" y="3717032"/>
              <a:ext cx="338106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3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345357176/out_of_the_way__blood_cells__by_terminaitor-d5pm7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978"/>
            <a:ext cx="9144000" cy="64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ámeček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9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5672586"/>
            <a:ext cx="8496944" cy="9967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528" y="5705380"/>
            <a:ext cx="85892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DĚKUJI ZA POZORNOST!</a:t>
            </a:r>
            <a:endParaRPr lang="cs-CZ" sz="6600" b="1" cap="none" spc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610743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lymfocyty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commons/thumb/6/62/Healthy_Human_T_Cell.jpg/220px-Healthy_Human_T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62" y="3142505"/>
            <a:ext cx="4886326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3779665" y="6573093"/>
            <a:ext cx="4572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500"/>
              <a:t>http://www.cartage.org.lb/en/themes/sciences/lifescience/GeneralBiology/Immunology/Recognition/Tcell/Tcellcomplex/Tcellcomplex.htm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2776"/>
            <a:ext cx="62595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CD3 na povrchu všech T lymfocytů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CD4 na povrchu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lymfocytů (T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</a:p>
          <a:p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CD8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povrchu  T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lymfocytů</a:t>
            </a:r>
          </a:p>
          <a:p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Monocyty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2.valdosta.edu/~dodrobin/2652/Bloodlab/M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3009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132856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CD14</a:t>
            </a:r>
          </a:p>
          <a:p>
            <a:r>
              <a:rPr lang="cs-CZ" sz="4000" b="1" dirty="0" smtClean="0"/>
              <a:t>HLA DR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86104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součástí nespecifické imunity 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schopnost fagocytózy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t</a:t>
            </a:r>
            <a:r>
              <a:rPr lang="cs-CZ" sz="2400" dirty="0" smtClean="0"/>
              <a:t>káňová forma = makrofág</a:t>
            </a:r>
            <a:endParaRPr lang="cs-CZ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r="15566"/>
          <a:stretch/>
        </p:blipFill>
        <p:spPr bwMode="auto">
          <a:xfrm>
            <a:off x="5220072" y="2994746"/>
            <a:ext cx="2854254" cy="35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 buňky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7281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CD16</a:t>
            </a:r>
            <a:r>
              <a:rPr lang="cs-CZ" sz="2800" b="1" dirty="0" smtClean="0"/>
              <a:t>+ </a:t>
            </a:r>
          </a:p>
          <a:p>
            <a:r>
              <a:rPr lang="cs-CZ" sz="2800" b="1" dirty="0" smtClean="0"/>
              <a:t>CD56+ </a:t>
            </a:r>
            <a:endParaRPr lang="cs-CZ" sz="2800" b="1" dirty="0" smtClean="0"/>
          </a:p>
          <a:p>
            <a:r>
              <a:rPr lang="cs-CZ" sz="2800" b="1" dirty="0" smtClean="0"/>
              <a:t>CD3-</a:t>
            </a:r>
            <a:endParaRPr lang="cs-CZ" sz="2800" b="1" dirty="0"/>
          </a:p>
        </p:txBody>
      </p:sp>
      <p:pic>
        <p:nvPicPr>
          <p:cNvPr id="3076" name="Picture 4" descr="http://immuneresponse.wikispaces.com/file/view/killercell.jpg/228962966/458x323/kill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8222"/>
            <a:ext cx="4248472" cy="25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8781" y="5164160"/>
            <a:ext cx="1929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smtClean="0"/>
              <a:t>NK</a:t>
            </a:r>
            <a:r>
              <a:rPr lang="cs-CZ" sz="2000" b="1" u="sng" smtClean="0">
                <a:solidFill>
                  <a:srgbClr val="FF0000"/>
                </a:solidFill>
              </a:rPr>
              <a:t>T</a:t>
            </a:r>
            <a:r>
              <a:rPr lang="cs-CZ" sz="2000" b="1" u="sng" smtClean="0"/>
              <a:t> buňky</a:t>
            </a:r>
          </a:p>
          <a:p>
            <a:r>
              <a:rPr lang="cs-CZ" sz="2000" b="1" smtClean="0"/>
              <a:t>CD16+</a:t>
            </a:r>
          </a:p>
          <a:p>
            <a:r>
              <a:rPr lang="cs-CZ" sz="2000" b="1" smtClean="0"/>
              <a:t>CD56+</a:t>
            </a:r>
          </a:p>
          <a:p>
            <a:r>
              <a:rPr lang="cs-CZ" sz="2000" b="1" smtClean="0"/>
              <a:t>CD3</a:t>
            </a:r>
            <a:r>
              <a:rPr lang="cs-CZ" sz="2000" b="1" smtClean="0">
                <a:solidFill>
                  <a:srgbClr val="FF0000"/>
                </a:solidFill>
              </a:rPr>
              <a:t>+</a:t>
            </a:r>
            <a:endParaRPr lang="cs-CZ" sz="2000" b="1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5172628"/>
            <a:ext cx="69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Pozn.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21" y="335699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dirty="0" smtClean="0"/>
              <a:t>rozeznávají buňky, které mají na povrchu abnormálně málo MHC I  (= nádorové </a:t>
            </a:r>
            <a:r>
              <a:rPr lang="cs-CZ" sz="2000" dirty="0"/>
              <a:t>a virově infikované </a:t>
            </a:r>
            <a:r>
              <a:rPr lang="cs-CZ" sz="2000" dirty="0" smtClean="0"/>
              <a:t>buňky)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používají cytotoxické mechanismy (</a:t>
            </a:r>
            <a:r>
              <a:rPr lang="cs-CZ" sz="2000" dirty="0" err="1" smtClean="0"/>
              <a:t>perforin</a:t>
            </a:r>
            <a:r>
              <a:rPr lang="cs-CZ" sz="2000" dirty="0" smtClean="0"/>
              <a:t>, </a:t>
            </a:r>
            <a:r>
              <a:rPr lang="cs-CZ" sz="2000" dirty="0" err="1" smtClean="0"/>
              <a:t>granzymy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2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linickalaborator.cz/upload/img/image005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6680"/>
          <a:stretch/>
        </p:blipFill>
        <p:spPr bwMode="auto">
          <a:xfrm>
            <a:off x="-180528" y="3781909"/>
            <a:ext cx="4560570" cy="33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99992" y="4365104"/>
            <a:ext cx="5112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smtClean="0"/>
              <a:t>Pro stanovování </a:t>
            </a:r>
          </a:p>
          <a:p>
            <a:r>
              <a:rPr lang="cs-CZ" sz="2800" b="1" smtClean="0"/>
              <a:t>lymfocytárních subpopulací </a:t>
            </a:r>
          </a:p>
          <a:p>
            <a:r>
              <a:rPr lang="cs-CZ" sz="2000" b="1" smtClean="0"/>
              <a:t>odebírat krev do zkumavky s </a:t>
            </a:r>
            <a:r>
              <a:rPr lang="cs-CZ" sz="2800" b="1" smtClean="0"/>
              <a:t>EDTA</a:t>
            </a:r>
            <a:endParaRPr lang="cs-CZ" sz="2800" b="1"/>
          </a:p>
        </p:txBody>
      </p:sp>
      <p:pic>
        <p:nvPicPr>
          <p:cNvPr id="2050" name="Picture 2" descr="http://static.medixa.prod.fishcms.cz/media/image/2-lymfocyt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18384" r="4384" b="6294"/>
          <a:stretch/>
        </p:blipFill>
        <p:spPr bwMode="auto">
          <a:xfrm>
            <a:off x="0" y="-99392"/>
            <a:ext cx="9144000" cy="42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kupina 105"/>
          <p:cNvGrpSpPr/>
          <p:nvPr/>
        </p:nvGrpSpPr>
        <p:grpSpPr>
          <a:xfrm>
            <a:off x="539552" y="226915"/>
            <a:ext cx="1800200" cy="6237091"/>
            <a:chOff x="915613" y="226915"/>
            <a:chExt cx="1800200" cy="6237091"/>
          </a:xfrm>
        </p:grpSpPr>
        <p:grpSp>
          <p:nvGrpSpPr>
            <p:cNvPr id="91" name="Skupina 90"/>
            <p:cNvGrpSpPr/>
            <p:nvPr/>
          </p:nvGrpSpPr>
          <p:grpSpPr>
            <a:xfrm>
              <a:off x="915613" y="1423446"/>
              <a:ext cx="1800200" cy="5040560"/>
              <a:chOff x="909946" y="1423446"/>
              <a:chExt cx="1800200" cy="5040560"/>
            </a:xfrm>
          </p:grpSpPr>
          <p:sp>
            <p:nvSpPr>
              <p:cNvPr id="2" name="Vývojový diagram: zpoždění 1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Slunce 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" name="Skupina 6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" name="Ovál 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louk 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8" name="Skupina 7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9" name="Ovál 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Oblouk 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" name="Skupina 10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2" name="Ovál 1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3" name="Oblouk 1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" name="Ovál 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" name="Oblouk 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7" name="Skupina 16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" name="Ovál 1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louk 1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1" name="Ovál 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2" name="Oblouk 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3" name="Skupina 22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4" name="Ovál 2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blouk 2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6" name="Skupina 25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27" name="Ovál 2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blouk 2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9" name="Slunce 28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Slunce 29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" name="Ovál 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Oblouk 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34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6" name="Ovál 35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Oblouk 36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8" name="Skupina 37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9" name="Ovál 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Oblouk 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1" name="Skupina 40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2" name="Ovál 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3" name="Oblouk 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44" name="Skupina 4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45" name="Ovál 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Oblouk 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6" name="Skupina 55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57" name="Ovál 5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Oblouk 5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9" name="Skupina 58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0" name="Ovál 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1" name="Oblouk 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2" name="Skupina 6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3" name="Ovál 6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blouk 6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68" name="Skupina 6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69" name="Ovál 6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0" name="Oblouk 6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1" name="Skupina 70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2" name="Ovál 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Oblouk 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4" name="Skupina 73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5" name="Ovál 7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Oblouk 7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77" name="Skupina 76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78" name="Ovál 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9" name="Oblouk 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82" name="Výbuch 1 8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Výbuch 1 83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Výbuch 1 84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ýbuch 1 85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Výbuch 1 87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4" name="Skupina 103"/>
            <p:cNvGrpSpPr/>
            <p:nvPr/>
          </p:nvGrpSpPr>
          <p:grpSpPr>
            <a:xfrm>
              <a:off x="2232791" y="226915"/>
              <a:ext cx="442592" cy="2192657"/>
              <a:chOff x="2073645" y="345913"/>
              <a:chExt cx="442592" cy="2192657"/>
            </a:xfrm>
          </p:grpSpPr>
          <p:sp>
            <p:nvSpPr>
              <p:cNvPr id="90" name="Rovnoramenný trojúhelník 89"/>
              <p:cNvSpPr/>
              <p:nvPr/>
            </p:nvSpPr>
            <p:spPr>
              <a:xfrm rot="1835550" flipV="1">
                <a:off x="2309941" y="345913"/>
                <a:ext cx="206296" cy="2192657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Rovnoramenný trojúhelník 102"/>
              <p:cNvSpPr/>
              <p:nvPr/>
            </p:nvSpPr>
            <p:spPr>
              <a:xfrm rot="12634527" flipH="1">
                <a:off x="2073645" y="1573440"/>
                <a:ext cx="45719" cy="815038"/>
              </a:xfrm>
              <a:prstGeom prst="triangle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5" name="Slza 104"/>
            <p:cNvSpPr/>
            <p:nvPr/>
          </p:nvSpPr>
          <p:spPr>
            <a:xfrm rot="19203435">
              <a:off x="1941082" y="2435698"/>
              <a:ext cx="120903" cy="136200"/>
            </a:xfrm>
            <a:prstGeom prst="teardrop">
              <a:avLst>
                <a:gd name="adj" fmla="val 126706"/>
              </a:avLst>
            </a:prstGeom>
            <a:solidFill>
              <a:srgbClr val="FD6B80"/>
            </a:solidFill>
            <a:ln>
              <a:solidFill>
                <a:srgbClr val="FD6B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707904" y="1435822"/>
            <a:ext cx="1837264" cy="5040560"/>
            <a:chOff x="4067944" y="1435822"/>
            <a:chExt cx="1837264" cy="5040560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4067944" y="1435822"/>
              <a:ext cx="1800200" cy="5040560"/>
              <a:chOff x="909946" y="1423446"/>
              <a:chExt cx="1800200" cy="5040560"/>
            </a:xfrm>
          </p:grpSpPr>
          <p:sp>
            <p:nvSpPr>
              <p:cNvPr id="113" name="Vývojový diagram: zpoždění 112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Slunce 113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5" name="Skupina 114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80" name="Ovál 17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1" name="Oblouk 18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6" name="Skupina 115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8" name="Ovál 17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9" name="Oblouk 17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7" name="Skupina 116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7" name="Oblouk 17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8" name="Skupina 117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5" name="Oblouk 17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19" name="Skupina 118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2" name="Ovál 17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3" name="Oblouk 17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0" name="Skupina 119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70" name="Ovál 16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1" name="Oblouk 17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1" name="Skupina 120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8" name="Ovál 16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9" name="Oblouk 16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2" name="Skupina 121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6" name="Ovál 16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7" name="Oblouk 16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3" name="Slunce 122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Slunce 123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5" name="Skupina 124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4" name="Ovál 16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5" name="Oblouk 16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6" name="Skupina 125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3" name="Oblouk 162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7" name="Skupina 126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61" name="Oblouk 16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8" name="Skupina 127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9" name="Oblouk 15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29" name="Skupina 128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0" name="Skupina 129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4" name="Ovál 15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5" name="Oblouk 15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1" name="Skupina 130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2" name="Ovál 15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3" name="Oblouk 15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2" name="Skupina 131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50" name="Ovál 149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1" name="Oblouk 150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3" name="Skupina 132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8" name="Ovál 147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9" name="Oblouk 148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4" name="Skupina 133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6" name="Ovál 145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7" name="Oblouk 146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5" name="Skupina 134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4" name="Ovál 143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5" name="Oblouk 144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36" name="Skupina 135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142" name="Ovál 141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43" name="Oblouk 142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37" name="Výbuch 1 136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Výbuch 1 137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Výbuch 1 138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Výbuch 1 139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Výbuch 1 140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92" name="TextovéPole 191"/>
            <p:cNvSpPr txBox="1"/>
            <p:nvPr/>
          </p:nvSpPr>
          <p:spPr>
            <a:xfrm>
              <a:off x="5355577" y="516280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3" name="TextovéPole 192"/>
            <p:cNvSpPr txBox="1"/>
            <p:nvPr/>
          </p:nvSpPr>
          <p:spPr>
            <a:xfrm>
              <a:off x="4810195" y="466593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4" name="TextovéPole 193"/>
            <p:cNvSpPr txBox="1"/>
            <p:nvPr/>
          </p:nvSpPr>
          <p:spPr>
            <a:xfrm>
              <a:off x="4067944" y="450912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5" name="TextovéPole 194"/>
            <p:cNvSpPr txBox="1"/>
            <p:nvPr/>
          </p:nvSpPr>
          <p:spPr>
            <a:xfrm>
              <a:off x="5258288" y="465797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6" name="TextovéPole 195"/>
            <p:cNvSpPr txBox="1"/>
            <p:nvPr/>
          </p:nvSpPr>
          <p:spPr>
            <a:xfrm>
              <a:off x="5608332" y="383021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7" name="TextovéPole 196"/>
            <p:cNvSpPr txBox="1"/>
            <p:nvPr/>
          </p:nvSpPr>
          <p:spPr>
            <a:xfrm>
              <a:off x="4753590" y="41041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198" name="TextovéPole 197"/>
            <p:cNvSpPr txBox="1"/>
            <p:nvPr/>
          </p:nvSpPr>
          <p:spPr>
            <a:xfrm>
              <a:off x="5164808" y="32059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182" name="Skupina 181"/>
          <p:cNvGrpSpPr/>
          <p:nvPr/>
        </p:nvGrpSpPr>
        <p:grpSpPr>
          <a:xfrm>
            <a:off x="150731" y="313068"/>
            <a:ext cx="4680520" cy="4536504"/>
            <a:chOff x="2016951" y="1313274"/>
            <a:chExt cx="4680520" cy="4536504"/>
          </a:xfrm>
        </p:grpSpPr>
        <p:sp>
          <p:nvSpPr>
            <p:cNvPr id="183" name="Ovál 182"/>
            <p:cNvSpPr/>
            <p:nvPr/>
          </p:nvSpPr>
          <p:spPr>
            <a:xfrm>
              <a:off x="2016951" y="1313274"/>
              <a:ext cx="4680520" cy="453650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4" name="Skupina 183"/>
            <p:cNvGrpSpPr/>
            <p:nvPr/>
          </p:nvGrpSpPr>
          <p:grpSpPr>
            <a:xfrm>
              <a:off x="2824790" y="1998389"/>
              <a:ext cx="2910523" cy="3198552"/>
              <a:chOff x="3105123" y="1957499"/>
              <a:chExt cx="2910523" cy="3198552"/>
            </a:xfrm>
          </p:grpSpPr>
          <p:sp>
            <p:nvSpPr>
              <p:cNvPr id="185" name="Slza 184"/>
              <p:cNvSpPr/>
              <p:nvPr/>
            </p:nvSpPr>
            <p:spPr>
              <a:xfrm rot="19530874">
                <a:off x="3105123" y="2182002"/>
                <a:ext cx="2910523" cy="2966637"/>
              </a:xfrm>
              <a:prstGeom prst="teardrop">
                <a:avLst/>
              </a:prstGeom>
              <a:solidFill>
                <a:srgbClr val="FD6B80"/>
              </a:solidFill>
              <a:ln>
                <a:solidFill>
                  <a:srgbClr val="FD6B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mtClean="0">
                    <a:solidFill>
                      <a:schemeClr val="tx1"/>
                    </a:solidFill>
                  </a:rPr>
                  <a:t>Y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TextovéPole 185"/>
              <p:cNvSpPr txBox="1"/>
              <p:nvPr/>
            </p:nvSpPr>
            <p:spPr>
              <a:xfrm rot="1575580">
                <a:off x="3921992" y="3850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7" name="TextovéPole 186"/>
              <p:cNvSpPr txBox="1"/>
              <p:nvPr/>
            </p:nvSpPr>
            <p:spPr>
              <a:xfrm rot="1575580">
                <a:off x="4226792" y="41556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8" name="TextovéPole 187"/>
              <p:cNvSpPr txBox="1"/>
              <p:nvPr/>
            </p:nvSpPr>
            <p:spPr>
              <a:xfrm>
                <a:off x="3529119" y="31479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89" name="TextovéPole 188"/>
              <p:cNvSpPr txBox="1"/>
              <p:nvPr/>
            </p:nvSpPr>
            <p:spPr>
              <a:xfrm rot="12034128">
                <a:off x="4416681" y="240925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0" name="TextovéPole 189"/>
              <p:cNvSpPr txBox="1"/>
              <p:nvPr/>
            </p:nvSpPr>
            <p:spPr>
              <a:xfrm rot="20034614">
                <a:off x="4555917" y="39980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1" name="TextovéPole 190"/>
              <p:cNvSpPr txBox="1"/>
              <p:nvPr/>
            </p:nvSpPr>
            <p:spPr>
              <a:xfrm rot="1950973">
                <a:off x="5081789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199" name="TextovéPole 198"/>
              <p:cNvSpPr txBox="1"/>
              <p:nvPr/>
            </p:nvSpPr>
            <p:spPr>
              <a:xfrm>
                <a:off x="5386589" y="35964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0" name="TextovéPole 199"/>
              <p:cNvSpPr txBox="1"/>
              <p:nvPr/>
            </p:nvSpPr>
            <p:spPr>
              <a:xfrm rot="20139611">
                <a:off x="4074392" y="4003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 rot="14602848">
                <a:off x="4379192" y="43080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2" name="TextovéPole 201"/>
              <p:cNvSpPr txBox="1"/>
              <p:nvPr/>
            </p:nvSpPr>
            <p:spPr>
              <a:xfrm rot="4942557">
                <a:off x="3574927" y="286282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 rot="1575580">
                <a:off x="3698709" y="40821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4" name="TextovéPole 203"/>
              <p:cNvSpPr txBox="1"/>
              <p:nvPr/>
            </p:nvSpPr>
            <p:spPr>
              <a:xfrm rot="1575580">
                <a:off x="4531592" y="44604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3833919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6" name="TextovéPole 205"/>
              <p:cNvSpPr txBox="1"/>
              <p:nvPr/>
            </p:nvSpPr>
            <p:spPr>
              <a:xfrm rot="1575580">
                <a:off x="4379192" y="38541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 rot="1575580">
                <a:off x="4683992" y="41589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8" name="TextovéPole 207"/>
              <p:cNvSpPr txBox="1"/>
              <p:nvPr/>
            </p:nvSpPr>
            <p:spPr>
              <a:xfrm>
                <a:off x="3986319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09" name="TextovéPole 208"/>
              <p:cNvSpPr txBox="1"/>
              <p:nvPr/>
            </p:nvSpPr>
            <p:spPr>
              <a:xfrm rot="1575580">
                <a:off x="3788685" y="282909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0" name="TextovéPole 209"/>
              <p:cNvSpPr txBox="1"/>
              <p:nvPr/>
            </p:nvSpPr>
            <p:spPr>
              <a:xfrm rot="20034614">
                <a:off x="4904858" y="414574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1" name="TextovéPole 210"/>
              <p:cNvSpPr txBox="1"/>
              <p:nvPr/>
            </p:nvSpPr>
            <p:spPr>
              <a:xfrm rot="20139611">
                <a:off x="3907425" y="42125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2" name="TextovéPole 211"/>
              <p:cNvSpPr txBox="1"/>
              <p:nvPr/>
            </p:nvSpPr>
            <p:spPr>
              <a:xfrm rot="14602848">
                <a:off x="4404374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3" name="TextovéPole 212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4" name="TextovéPole 213"/>
              <p:cNvSpPr txBox="1"/>
              <p:nvPr/>
            </p:nvSpPr>
            <p:spPr>
              <a:xfrm>
                <a:off x="4138719" y="33036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5" name="TextovéPole 214"/>
              <p:cNvSpPr txBox="1"/>
              <p:nvPr/>
            </p:nvSpPr>
            <p:spPr>
              <a:xfrm rot="1575580">
                <a:off x="5194908" y="4442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6" name="TextovéPole 215"/>
              <p:cNvSpPr txBox="1"/>
              <p:nvPr/>
            </p:nvSpPr>
            <p:spPr>
              <a:xfrm rot="20034614">
                <a:off x="4860717" y="430281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7" name="TextovéPole 216"/>
              <p:cNvSpPr txBox="1"/>
              <p:nvPr/>
            </p:nvSpPr>
            <p:spPr>
              <a:xfrm rot="20139611">
                <a:off x="3997419" y="452347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8" name="TextovéPole 21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19" name="TextovéPole 218"/>
              <p:cNvSpPr txBox="1"/>
              <p:nvPr/>
            </p:nvSpPr>
            <p:spPr>
              <a:xfrm>
                <a:off x="3758987" y="365661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0" name="TextovéPole 219"/>
              <p:cNvSpPr txBox="1"/>
              <p:nvPr/>
            </p:nvSpPr>
            <p:spPr>
              <a:xfrm>
                <a:off x="5462993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1" name="TextovéPole 220"/>
              <p:cNvSpPr txBox="1"/>
              <p:nvPr/>
            </p:nvSpPr>
            <p:spPr>
              <a:xfrm rot="1575580">
                <a:off x="4254346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2" name="TextovéPole 221"/>
              <p:cNvSpPr txBox="1"/>
              <p:nvPr/>
            </p:nvSpPr>
            <p:spPr>
              <a:xfrm rot="20034614">
                <a:off x="5203666" y="354413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3" name="TextovéPole 222"/>
              <p:cNvSpPr txBox="1"/>
              <p:nvPr/>
            </p:nvSpPr>
            <p:spPr>
              <a:xfrm rot="20139611">
                <a:off x="4722141" y="35493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4" name="TextovéPole 223"/>
              <p:cNvSpPr txBox="1"/>
              <p:nvPr/>
            </p:nvSpPr>
            <p:spPr>
              <a:xfrm rot="14602848">
                <a:off x="5026941" y="38541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5" name="TextovéPole 224"/>
              <p:cNvSpPr txBox="1"/>
              <p:nvPr/>
            </p:nvSpPr>
            <p:spPr>
              <a:xfrm rot="2187524">
                <a:off x="4481668" y="299883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6" name="TextovéPole 225"/>
              <p:cNvSpPr txBox="1"/>
              <p:nvPr/>
            </p:nvSpPr>
            <p:spPr>
              <a:xfrm>
                <a:off x="4634068" y="26973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7" name="TextovéPole 226"/>
              <p:cNvSpPr txBox="1"/>
              <p:nvPr/>
            </p:nvSpPr>
            <p:spPr>
              <a:xfrm>
                <a:off x="3340808" y="325002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8" name="TextovéPole 227"/>
              <p:cNvSpPr txBox="1"/>
              <p:nvPr/>
            </p:nvSpPr>
            <p:spPr>
              <a:xfrm rot="1950973">
                <a:off x="5251375" y="30496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29" name="TextovéPole 228"/>
              <p:cNvSpPr txBox="1"/>
              <p:nvPr/>
            </p:nvSpPr>
            <p:spPr>
              <a:xfrm rot="20139611">
                <a:off x="3722488" y="435411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0" name="TextovéPole 229"/>
              <p:cNvSpPr txBox="1"/>
              <p:nvPr/>
            </p:nvSpPr>
            <p:spPr>
              <a:xfrm rot="14602848">
                <a:off x="4153592" y="482294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1" name="TextovéPole 230"/>
              <p:cNvSpPr txBox="1"/>
              <p:nvPr/>
            </p:nvSpPr>
            <p:spPr>
              <a:xfrm>
                <a:off x="3986319" y="36051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2" name="TextovéPole 231"/>
              <p:cNvSpPr txBox="1"/>
              <p:nvPr/>
            </p:nvSpPr>
            <p:spPr>
              <a:xfrm>
                <a:off x="4690332" y="3151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3" name="TextovéPole 232"/>
              <p:cNvSpPr txBox="1"/>
              <p:nvPr/>
            </p:nvSpPr>
            <p:spPr>
              <a:xfrm rot="20139611">
                <a:off x="4874541" y="37017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4" name="TextovéPole 233"/>
              <p:cNvSpPr txBox="1"/>
              <p:nvPr/>
            </p:nvSpPr>
            <p:spPr>
              <a:xfrm>
                <a:off x="4786468" y="28497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5" name="TextovéPole 234"/>
              <p:cNvSpPr txBox="1"/>
              <p:nvPr/>
            </p:nvSpPr>
            <p:spPr>
              <a:xfrm rot="18498071">
                <a:off x="3758987" y="32916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6" name="TextovéPole 235"/>
              <p:cNvSpPr txBox="1"/>
              <p:nvPr/>
            </p:nvSpPr>
            <p:spPr>
              <a:xfrm rot="1950973">
                <a:off x="5403775" y="335450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7" name="TextovéPole 236"/>
              <p:cNvSpPr txBox="1"/>
              <p:nvPr/>
            </p:nvSpPr>
            <p:spPr>
              <a:xfrm rot="20139611">
                <a:off x="3837882" y="468986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8" name="TextovéPole 237"/>
              <p:cNvSpPr txBox="1"/>
              <p:nvPr/>
            </p:nvSpPr>
            <p:spPr>
              <a:xfrm rot="14602848">
                <a:off x="4683992" y="46128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39" name="TextovéPole 238"/>
              <p:cNvSpPr txBox="1"/>
              <p:nvPr/>
            </p:nvSpPr>
            <p:spPr>
              <a:xfrm>
                <a:off x="4333230" y="325232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0" name="TextovéPole 239"/>
              <p:cNvSpPr txBox="1"/>
              <p:nvPr/>
            </p:nvSpPr>
            <p:spPr>
              <a:xfrm>
                <a:off x="4595919" y="37608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1" name="TextovéPole 240"/>
              <p:cNvSpPr txBox="1"/>
              <p:nvPr/>
            </p:nvSpPr>
            <p:spPr>
              <a:xfrm rot="20139611">
                <a:off x="4845953" y="34527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2" name="TextovéPole 241"/>
              <p:cNvSpPr txBox="1"/>
              <p:nvPr/>
            </p:nvSpPr>
            <p:spPr>
              <a:xfrm>
                <a:off x="4938868" y="300217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3" name="TextovéPole 242"/>
              <p:cNvSpPr txBox="1"/>
              <p:nvPr/>
            </p:nvSpPr>
            <p:spPr>
              <a:xfrm>
                <a:off x="3426489" y="373929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4" name="TextovéPole 243"/>
              <p:cNvSpPr txBox="1"/>
              <p:nvPr/>
            </p:nvSpPr>
            <p:spPr>
              <a:xfrm rot="1950973">
                <a:off x="5538989" y="374889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5" name="TextovéPole 244"/>
              <p:cNvSpPr txBox="1"/>
              <p:nvPr/>
            </p:nvSpPr>
            <p:spPr>
              <a:xfrm rot="20139611">
                <a:off x="4469169" y="416625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6" name="TextovéPole 245"/>
              <p:cNvSpPr txBox="1"/>
              <p:nvPr/>
            </p:nvSpPr>
            <p:spPr>
              <a:xfrm rot="14602848">
                <a:off x="4836392" y="476522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7" name="TextovéPole 246"/>
              <p:cNvSpPr txBox="1"/>
              <p:nvPr/>
            </p:nvSpPr>
            <p:spPr>
              <a:xfrm>
                <a:off x="3339728" y="399528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4748319" y="39132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49" name="TextovéPole 248"/>
              <p:cNvSpPr txBox="1"/>
              <p:nvPr/>
            </p:nvSpPr>
            <p:spPr>
              <a:xfrm rot="20139611">
                <a:off x="5179341" y="400654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0" name="TextovéPole 249"/>
              <p:cNvSpPr txBox="1"/>
              <p:nvPr/>
            </p:nvSpPr>
            <p:spPr>
              <a:xfrm>
                <a:off x="5016432" y="345606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 rot="20139611">
                <a:off x="3684072" y="270831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2" name="TextovéPole 251"/>
              <p:cNvSpPr txBox="1"/>
              <p:nvPr/>
            </p:nvSpPr>
            <p:spPr>
              <a:xfrm rot="14602848">
                <a:off x="3818802" y="2502457"/>
                <a:ext cx="519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 rot="1575580">
                <a:off x="5519131" y="30340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4" name="TextovéPole 253"/>
              <p:cNvSpPr txBox="1"/>
              <p:nvPr/>
            </p:nvSpPr>
            <p:spPr>
              <a:xfrm rot="20034614">
                <a:off x="4571942" y="332349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3900799" y="21611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6" name="TextovéPole 255"/>
              <p:cNvSpPr txBox="1"/>
              <p:nvPr/>
            </p:nvSpPr>
            <p:spPr>
              <a:xfrm>
                <a:off x="4053199" y="23135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 rot="20139611">
                <a:off x="4351437" y="222454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8" name="TextovéPole 257"/>
              <p:cNvSpPr txBox="1"/>
              <p:nvPr/>
            </p:nvSpPr>
            <p:spPr>
              <a:xfrm>
                <a:off x="4205599" y="246594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 rot="1950973">
                <a:off x="5148669" y="2453976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0" name="TextovéPole 259"/>
              <p:cNvSpPr txBox="1"/>
              <p:nvPr/>
            </p:nvSpPr>
            <p:spPr>
              <a:xfrm rot="20139611">
                <a:off x="4078849" y="287133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1" name="TextovéPole 260"/>
              <p:cNvSpPr txBox="1"/>
              <p:nvPr/>
            </p:nvSpPr>
            <p:spPr>
              <a:xfrm>
                <a:off x="4311149" y="2856383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2" name="TextovéPole 261"/>
              <p:cNvSpPr txBox="1"/>
              <p:nvPr/>
            </p:nvSpPr>
            <p:spPr>
              <a:xfrm rot="20139611">
                <a:off x="4789020" y="253267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3" name="TextovéPole 262"/>
              <p:cNvSpPr txBox="1"/>
              <p:nvPr/>
            </p:nvSpPr>
            <p:spPr>
              <a:xfrm>
                <a:off x="4620536" y="2218467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4" name="TextovéPole 263"/>
              <p:cNvSpPr txBox="1"/>
              <p:nvPr/>
            </p:nvSpPr>
            <p:spPr>
              <a:xfrm>
                <a:off x="5261293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5" name="TextovéPole 264"/>
              <p:cNvSpPr txBox="1"/>
              <p:nvPr/>
            </p:nvSpPr>
            <p:spPr>
              <a:xfrm>
                <a:off x="5043225" y="2341330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6" name="TextovéPole 265"/>
              <p:cNvSpPr txBox="1"/>
              <p:nvPr/>
            </p:nvSpPr>
            <p:spPr>
              <a:xfrm rot="20034614">
                <a:off x="5057307" y="274384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7" name="TextovéPole 266"/>
              <p:cNvSpPr txBox="1"/>
              <p:nvPr/>
            </p:nvSpPr>
            <p:spPr>
              <a:xfrm>
                <a:off x="4462356" y="195749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 rot="20139611">
                <a:off x="4893378" y="2050781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mtClean="0"/>
                  <a:t>Y</a:t>
                </a:r>
                <a:endParaRPr lang="cs-CZ"/>
              </a:p>
            </p:txBody>
          </p:sp>
        </p:grpSp>
      </p:grpSp>
      <p:grpSp>
        <p:nvGrpSpPr>
          <p:cNvPr id="48" name="Skupina 47"/>
          <p:cNvGrpSpPr/>
          <p:nvPr/>
        </p:nvGrpSpPr>
        <p:grpSpPr>
          <a:xfrm>
            <a:off x="6948264" y="1449896"/>
            <a:ext cx="1800200" cy="5040560"/>
            <a:chOff x="6876256" y="1449896"/>
            <a:chExt cx="1800200" cy="5040560"/>
          </a:xfrm>
        </p:grpSpPr>
        <p:grpSp>
          <p:nvGrpSpPr>
            <p:cNvPr id="270" name="Skupina 269"/>
            <p:cNvGrpSpPr/>
            <p:nvPr/>
          </p:nvGrpSpPr>
          <p:grpSpPr>
            <a:xfrm>
              <a:off x="6876256" y="1449896"/>
              <a:ext cx="1800200" cy="5040560"/>
              <a:chOff x="909946" y="1423446"/>
              <a:chExt cx="1800200" cy="5040560"/>
            </a:xfrm>
          </p:grpSpPr>
          <p:sp>
            <p:nvSpPr>
              <p:cNvPr id="278" name="Vývojový diagram: zpoždění 277"/>
              <p:cNvSpPr/>
              <p:nvPr/>
            </p:nvSpPr>
            <p:spPr>
              <a:xfrm rot="5400000">
                <a:off x="-710234" y="3043626"/>
                <a:ext cx="5040560" cy="1800200"/>
              </a:xfrm>
              <a:prstGeom prst="flowChartDelay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9" name="Slunce 278"/>
              <p:cNvSpPr/>
              <p:nvPr/>
            </p:nvSpPr>
            <p:spPr>
              <a:xfrm>
                <a:off x="1053962" y="4725144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80" name="Skupina 279"/>
              <p:cNvGrpSpPr>
                <a:grpSpLocks noChangeAspect="1"/>
              </p:cNvGrpSpPr>
              <p:nvPr/>
            </p:nvGrpSpPr>
            <p:grpSpPr>
              <a:xfrm>
                <a:off x="1831654" y="57196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5" name="Ovál 34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6" name="Oblouk 34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1" name="Skupina 280"/>
              <p:cNvGrpSpPr>
                <a:grpSpLocks noChangeAspect="1"/>
              </p:cNvGrpSpPr>
              <p:nvPr/>
            </p:nvGrpSpPr>
            <p:grpSpPr>
              <a:xfrm>
                <a:off x="1889925" y="467726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3" name="Ovál 34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4" name="Oblouk 34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2" name="Skupina 281"/>
              <p:cNvGrpSpPr>
                <a:grpSpLocks noChangeAspect="1"/>
              </p:cNvGrpSpPr>
              <p:nvPr/>
            </p:nvGrpSpPr>
            <p:grpSpPr>
              <a:xfrm>
                <a:off x="2253560" y="4875559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41" name="Ovál 34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2" name="Oblouk 34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3" name="Skupina 282"/>
              <p:cNvGrpSpPr>
                <a:grpSpLocks noChangeAspect="1"/>
              </p:cNvGrpSpPr>
              <p:nvPr/>
            </p:nvGrpSpPr>
            <p:grpSpPr>
              <a:xfrm>
                <a:off x="1376406" y="420922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9" name="Ovál 33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0" name="Oblouk 33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4" name="Skupina 283"/>
              <p:cNvGrpSpPr>
                <a:grpSpLocks noChangeAspect="1"/>
              </p:cNvGrpSpPr>
              <p:nvPr/>
            </p:nvGrpSpPr>
            <p:grpSpPr>
              <a:xfrm>
                <a:off x="1366366" y="54302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7" name="Ovál 33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8" name="Oblouk 33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5" name="Skupina 284"/>
              <p:cNvGrpSpPr>
                <a:grpSpLocks noChangeAspect="1"/>
              </p:cNvGrpSpPr>
              <p:nvPr/>
            </p:nvGrpSpPr>
            <p:grpSpPr>
              <a:xfrm>
                <a:off x="1587510" y="379994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6" name="Oblouk 33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6" name="Skupina 285"/>
              <p:cNvGrpSpPr>
                <a:grpSpLocks noChangeAspect="1"/>
              </p:cNvGrpSpPr>
              <p:nvPr/>
            </p:nvGrpSpPr>
            <p:grpSpPr>
              <a:xfrm>
                <a:off x="1827451" y="5073452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4" name="Oblouk 33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87" name="Skupina 286"/>
              <p:cNvGrpSpPr>
                <a:grpSpLocks noChangeAspect="1"/>
              </p:cNvGrpSpPr>
              <p:nvPr/>
            </p:nvGrpSpPr>
            <p:grpSpPr>
              <a:xfrm>
                <a:off x="1053962" y="3944593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31" name="Ovál 33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2" name="Oblouk 33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88" name="Slunce 287"/>
              <p:cNvSpPr/>
              <p:nvPr/>
            </p:nvSpPr>
            <p:spPr>
              <a:xfrm>
                <a:off x="991924" y="320543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9" name="Slunce 288"/>
              <p:cNvSpPr/>
              <p:nvPr/>
            </p:nvSpPr>
            <p:spPr>
              <a:xfrm>
                <a:off x="1892468" y="3925517"/>
                <a:ext cx="720080" cy="720080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0" name="Skupina 289"/>
              <p:cNvGrpSpPr>
                <a:grpSpLocks noChangeAspect="1"/>
              </p:cNvGrpSpPr>
              <p:nvPr/>
            </p:nvGrpSpPr>
            <p:grpSpPr>
              <a:xfrm>
                <a:off x="1956884" y="346293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9" name="Ovál 32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0" name="Oblouk 32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1" name="Skupina 290"/>
              <p:cNvGrpSpPr>
                <a:grpSpLocks noChangeAspect="1"/>
              </p:cNvGrpSpPr>
              <p:nvPr/>
            </p:nvGrpSpPr>
            <p:grpSpPr>
              <a:xfrm>
                <a:off x="1764863" y="3185798"/>
                <a:ext cx="275259" cy="281633"/>
                <a:chOff x="3971733" y="2625224"/>
                <a:chExt cx="1310757" cy="1341109"/>
              </a:xfrm>
            </p:grpSpPr>
            <p:sp>
              <p:nvSpPr>
                <p:cNvPr id="327" name="Ovál 326"/>
                <p:cNvSpPr/>
                <p:nvPr/>
              </p:nvSpPr>
              <p:spPr>
                <a:xfrm>
                  <a:off x="3971733" y="3213299"/>
                  <a:ext cx="1152129" cy="75303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8" name="Oblouk 327"/>
                <p:cNvSpPr/>
                <p:nvPr/>
              </p:nvSpPr>
              <p:spPr>
                <a:xfrm rot="8912507">
                  <a:off x="4038671" y="2625224"/>
                  <a:ext cx="1243819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2" name="Skupina 291"/>
              <p:cNvGrpSpPr>
                <a:grpSpLocks noChangeAspect="1"/>
              </p:cNvGrpSpPr>
              <p:nvPr/>
            </p:nvGrpSpPr>
            <p:grpSpPr>
              <a:xfrm>
                <a:off x="2055549" y="536382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5" name="Ovál 32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6" name="Oblouk 32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3" name="Skupina 292"/>
              <p:cNvGrpSpPr>
                <a:grpSpLocks noChangeAspect="1"/>
              </p:cNvGrpSpPr>
              <p:nvPr/>
            </p:nvGrpSpPr>
            <p:grpSpPr>
              <a:xfrm>
                <a:off x="1534613" y="590330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3" name="Ovál 32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4" name="Oblouk 32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4" name="Skupina 293"/>
              <p:cNvGrpSpPr>
                <a:grpSpLocks noChangeAspect="1"/>
              </p:cNvGrpSpPr>
              <p:nvPr/>
            </p:nvGrpSpPr>
            <p:grpSpPr>
              <a:xfrm>
                <a:off x="2252508" y="3189546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21" name="Ovál 32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2" name="Oblouk 32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5" name="Skupina 294"/>
              <p:cNvGrpSpPr>
                <a:grpSpLocks noChangeAspect="1"/>
              </p:cNvGrpSpPr>
              <p:nvPr/>
            </p:nvGrpSpPr>
            <p:grpSpPr>
              <a:xfrm>
                <a:off x="1794105" y="43602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9" name="Ovál 31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0" name="Oblouk 31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6" name="Skupina 295"/>
              <p:cNvGrpSpPr>
                <a:grpSpLocks noChangeAspect="1"/>
              </p:cNvGrpSpPr>
              <p:nvPr/>
            </p:nvGrpSpPr>
            <p:grpSpPr>
              <a:xfrm>
                <a:off x="2279587" y="361341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7" name="Ovál 31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8" name="Oblouk 31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7" name="Skupina 296"/>
              <p:cNvGrpSpPr>
                <a:grpSpLocks noChangeAspect="1"/>
              </p:cNvGrpSpPr>
              <p:nvPr/>
            </p:nvGrpSpPr>
            <p:grpSpPr>
              <a:xfrm>
                <a:off x="2356825" y="4504780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5" name="Ovál 314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6" name="Oblouk 315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8" name="Skupina 297"/>
              <p:cNvGrpSpPr>
                <a:grpSpLocks noChangeAspect="1"/>
              </p:cNvGrpSpPr>
              <p:nvPr/>
            </p:nvGrpSpPr>
            <p:grpSpPr>
              <a:xfrm>
                <a:off x="1777946" y="6135455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3" name="Ovál 312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4" name="Oblouk 313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99" name="Skupina 298"/>
              <p:cNvGrpSpPr>
                <a:grpSpLocks noChangeAspect="1"/>
              </p:cNvGrpSpPr>
              <p:nvPr/>
            </p:nvGrpSpPr>
            <p:grpSpPr>
              <a:xfrm>
                <a:off x="1705626" y="5425574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11" name="Ovál 310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2" name="Oblouk 311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0" name="Skupina 299"/>
              <p:cNvGrpSpPr>
                <a:grpSpLocks noChangeAspect="1"/>
              </p:cNvGrpSpPr>
              <p:nvPr/>
            </p:nvGrpSpPr>
            <p:grpSpPr>
              <a:xfrm>
                <a:off x="1333054" y="5698588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0" name="Oblouk 309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01" name="Skupina 300"/>
              <p:cNvGrpSpPr>
                <a:grpSpLocks noChangeAspect="1"/>
              </p:cNvGrpSpPr>
              <p:nvPr/>
            </p:nvGrpSpPr>
            <p:grpSpPr>
              <a:xfrm>
                <a:off x="1037305" y="4285557"/>
                <a:ext cx="275259" cy="281633"/>
                <a:chOff x="4063171" y="1760805"/>
                <a:chExt cx="1310757" cy="1341109"/>
              </a:xfrm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4063171" y="2348879"/>
                  <a:ext cx="1152128" cy="75303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8" name="Oblouk 307"/>
                <p:cNvSpPr/>
                <p:nvPr/>
              </p:nvSpPr>
              <p:spPr>
                <a:xfrm rot="8912507">
                  <a:off x="4130110" y="1760805"/>
                  <a:ext cx="1243818" cy="1140461"/>
                </a:xfrm>
                <a:prstGeom prst="arc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02" name="Výbuch 1 301"/>
              <p:cNvSpPr>
                <a:spLocks noChangeAspect="1"/>
              </p:cNvSpPr>
              <p:nvPr/>
            </p:nvSpPr>
            <p:spPr>
              <a:xfrm>
                <a:off x="1884374" y="6026796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3" name="Výbuch 1 302"/>
              <p:cNvSpPr>
                <a:spLocks noChangeAspect="1"/>
              </p:cNvSpPr>
              <p:nvPr/>
            </p:nvSpPr>
            <p:spPr>
              <a:xfrm>
                <a:off x="1988075" y="4990028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4" name="Výbuch 1 303"/>
              <p:cNvSpPr>
                <a:spLocks noChangeAspect="1"/>
              </p:cNvSpPr>
              <p:nvPr/>
            </p:nvSpPr>
            <p:spPr>
              <a:xfrm>
                <a:off x="1799915" y="3710464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5" name="Výbuch 1 304"/>
              <p:cNvSpPr>
                <a:spLocks noChangeAspect="1"/>
              </p:cNvSpPr>
              <p:nvPr/>
            </p:nvSpPr>
            <p:spPr>
              <a:xfrm>
                <a:off x="1474668" y="4575612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6" name="Výbuch 1 305"/>
              <p:cNvSpPr>
                <a:spLocks noChangeAspect="1"/>
              </p:cNvSpPr>
              <p:nvPr/>
            </p:nvSpPr>
            <p:spPr>
              <a:xfrm>
                <a:off x="1347164" y="4081575"/>
                <a:ext cx="180020" cy="176190"/>
              </a:xfrm>
              <a:prstGeom prst="irregularSeal1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1" name="TextovéPole 270"/>
            <p:cNvSpPr txBox="1"/>
            <p:nvPr/>
          </p:nvSpPr>
          <p:spPr>
            <a:xfrm rot="16200000">
              <a:off x="7559880" y="341572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2" name="TextovéPole 271"/>
            <p:cNvSpPr txBox="1"/>
            <p:nvPr/>
          </p:nvSpPr>
          <p:spPr>
            <a:xfrm rot="13626627">
              <a:off x="7508222" y="465259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3" name="TextovéPole 272"/>
            <p:cNvSpPr txBox="1"/>
            <p:nvPr/>
          </p:nvSpPr>
          <p:spPr>
            <a:xfrm>
              <a:off x="7174805" y="379020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4" name="TextovéPole 273"/>
            <p:cNvSpPr txBox="1"/>
            <p:nvPr/>
          </p:nvSpPr>
          <p:spPr>
            <a:xfrm>
              <a:off x="8071432" y="449089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5" name="TextovéPole 274"/>
            <p:cNvSpPr txBox="1"/>
            <p:nvPr/>
          </p:nvSpPr>
          <p:spPr>
            <a:xfrm>
              <a:off x="7231874" y="5311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6" name="TextovéPole 275"/>
            <p:cNvSpPr txBox="1"/>
            <p:nvPr/>
          </p:nvSpPr>
          <p:spPr>
            <a:xfrm rot="5400000">
              <a:off x="7692888" y="412734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  <p:sp>
          <p:nvSpPr>
            <p:cNvPr id="277" name="TextovéPole 276"/>
            <p:cNvSpPr txBox="1"/>
            <p:nvPr/>
          </p:nvSpPr>
          <p:spPr>
            <a:xfrm rot="8236011">
              <a:off x="6962160" y="46506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Y</a:t>
              </a:r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5475275" y="3124690"/>
            <a:ext cx="1482842" cy="1362044"/>
            <a:chOff x="5570260" y="3124690"/>
            <a:chExt cx="1482842" cy="1362044"/>
          </a:xfrm>
        </p:grpSpPr>
        <p:cxnSp>
          <p:nvCxnSpPr>
            <p:cNvPr id="50" name="Přímá spojnice se šipkou 49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833" y="3124690"/>
              <a:ext cx="102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30min </a:t>
              </a:r>
            </a:p>
            <a:p>
              <a:pPr algn="ctr"/>
              <a:r>
                <a:rPr lang="cs-CZ" smtClean="0"/>
                <a:t>inkubace</a:t>
              </a:r>
              <a:endParaRPr lang="cs-CZ"/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5570260" y="3840403"/>
              <a:ext cx="14828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tma </a:t>
              </a:r>
            </a:p>
            <a:p>
              <a:pPr algn="ctr"/>
              <a:r>
                <a:rPr lang="cs-CZ" smtClean="0"/>
                <a:t>pokoj. teplota</a:t>
              </a:r>
              <a:endParaRPr lang="cs-CZ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2411760" y="3412626"/>
            <a:ext cx="1082335" cy="369332"/>
            <a:chOff x="5735554" y="3489083"/>
            <a:chExt cx="1082335" cy="369332"/>
          </a:xfrm>
        </p:grpSpPr>
        <p:cxnSp>
          <p:nvCxnSpPr>
            <p:cNvPr id="349" name="Přímá spojnice se šipkou 348"/>
            <p:cNvCxnSpPr/>
            <p:nvPr/>
          </p:nvCxnSpPr>
          <p:spPr>
            <a:xfrm>
              <a:off x="5774833" y="3842428"/>
              <a:ext cx="1043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TextovéPole 349"/>
            <p:cNvSpPr txBox="1"/>
            <p:nvPr/>
          </p:nvSpPr>
          <p:spPr>
            <a:xfrm>
              <a:off x="5735554" y="3489083"/>
              <a:ext cx="108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mtClean="0"/>
                <a:t>protřepat</a:t>
              </a: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197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27847" y="188640"/>
            <a:ext cx="397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smtClean="0"/>
              <a:t>Mnoklonální protilátky</a:t>
            </a:r>
            <a:endParaRPr lang="cs-CZ" sz="3200"/>
          </a:p>
        </p:txBody>
      </p:sp>
      <p:sp>
        <p:nvSpPr>
          <p:cNvPr id="3" name="TextovéPole 2"/>
          <p:cNvSpPr txBox="1"/>
          <p:nvPr/>
        </p:nvSpPr>
        <p:spPr>
          <a:xfrm>
            <a:off x="4788024" y="773415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smtClean="0"/>
              <a:t>protilátky </a:t>
            </a:r>
            <a:r>
              <a:rPr lang="cs-CZ"/>
              <a:t>jsou produktem jediného klonu B lymfocytů (klony vzniklé fúzí buněk produkujících protilátky a myelomových buněk, jež schopnost produkce svého vlastního imunoglobulinu ztratily</a:t>
            </a:r>
            <a:r>
              <a:rPr lang="cs-CZ" smtClean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/>
              <a:t>jsou naprosto totožné a jsou přísně specifické proti jedinému epitopu</a:t>
            </a:r>
            <a:endParaRPr lang="cs-CZ" dirty="0"/>
          </a:p>
        </p:txBody>
      </p:sp>
      <p:pic>
        <p:nvPicPr>
          <p:cNvPr id="2050" name="Picture 2" descr="Beckman Coulter Solastra Five-Color Reagent Pan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41102" r="26173"/>
          <a:stretch/>
        </p:blipFill>
        <p:spPr bwMode="auto">
          <a:xfrm>
            <a:off x="7121279" y="4331221"/>
            <a:ext cx="1584176" cy="24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ipdictionary.com/img/255px-Antibody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6103"/>
            <a:ext cx="3850753" cy="54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smir.cz/files/image/id/5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" y="37866"/>
            <a:ext cx="3652577" cy="67533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images.rheumatology.org/viewphoto.php?imageId=2862312&amp;albumId=75690" TargetMode="External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i="1" dirty="0" err="1" smtClean="0">
            <a:solidFill>
              <a:srgbClr val="002060"/>
            </a:solidFill>
            <a:latin typeface="+mj-lt"/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1286</Words>
  <Application>Microsoft Office PowerPoint</Application>
  <PresentationFormat>Předvádění na obrazovce (4:3)</PresentationFormat>
  <Paragraphs>384</Paragraphs>
  <Slides>39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Motiv systému Office</vt:lpstr>
      <vt:lpstr>Clip</vt:lpstr>
      <vt:lpstr>Průtoková cytometrie a stanovení lymfocytárních subpopulací</vt:lpstr>
      <vt:lpstr>Cluster Designation (Cluster of Differentiation)</vt:lpstr>
      <vt:lpstr>Prezentace aplikace PowerPoint</vt:lpstr>
      <vt:lpstr>T lymfocyty</vt:lpstr>
      <vt:lpstr>Monocyty</vt:lpstr>
      <vt:lpstr>NK buňky</vt:lpstr>
      <vt:lpstr>Prezentace aplikace PowerPoint</vt:lpstr>
      <vt:lpstr>Prezentace aplikace PowerPoint</vt:lpstr>
      <vt:lpstr>Prezentace aplikace PowerPoint</vt:lpstr>
      <vt:lpstr>Prezentace aplikace PowerPoint</vt:lpstr>
      <vt:lpstr>Průtoková cytometrie FLOW CYTOMETRY</vt:lpstr>
      <vt:lpstr>Průtokový cytometr</vt:lpstr>
      <vt:lpstr>Prezentace aplikace PowerPoint</vt:lpstr>
      <vt:lpstr>Prezentace aplikace PowerPoint</vt:lpstr>
      <vt:lpstr>Granularita buněk: Side Scatter</vt:lpstr>
      <vt:lpstr>Prezentace aplikace PowerPoint</vt:lpstr>
      <vt:lpstr>Prezentace aplikace PowerPoint</vt:lpstr>
      <vt:lpstr>Průtokový cytometr</vt:lpstr>
      <vt:lpstr>Prezentace aplikace PowerPoint</vt:lpstr>
      <vt:lpstr>Fluorescence</vt:lpstr>
      <vt:lpstr>Fluorescence</vt:lpstr>
      <vt:lpstr>Prezentace aplikace PowerPoint</vt:lpstr>
      <vt:lpstr>Prezentace aplikace PowerPoint</vt:lpstr>
      <vt:lpstr>Prezentace aplikace PowerPoint</vt:lpstr>
      <vt:lpstr>Krevní diferenciál</vt:lpstr>
      <vt:lpstr>Zkumavka A</vt:lpstr>
      <vt:lpstr>Zkumavka B</vt:lpstr>
      <vt:lpstr>Vyšetření lymfocytů periferní krve</vt:lpstr>
      <vt:lpstr>Hodnocení nálezu jednotlivých subpopulací</vt:lpstr>
      <vt:lpstr>Příklady využití průtokové cytometrie v praxi</vt:lpstr>
      <vt:lpstr>Bronchoalveolární laváž (BAL) - imunofenotypizace</vt:lpstr>
      <vt:lpstr>Pacientka: Ž, *1957</vt:lpstr>
      <vt:lpstr>Pacient: muž, * 1966</vt:lpstr>
      <vt:lpstr>CD5+CD19+</vt:lpstr>
      <vt:lpstr>Pacient: M, *1999</vt:lpstr>
      <vt:lpstr>CD8+CD38+  83,2% CD8++CD38++  92,2%</vt:lpstr>
      <vt:lpstr>HLA-B27</vt:lpstr>
      <vt:lpstr>Test aktivace bazofilů (bazotest)</vt:lpstr>
      <vt:lpstr>Prezentace aplikace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uživatel</cp:lastModifiedBy>
  <cp:revision>51</cp:revision>
  <dcterms:created xsi:type="dcterms:W3CDTF">2013-01-31T17:25:33Z</dcterms:created>
  <dcterms:modified xsi:type="dcterms:W3CDTF">2015-03-09T08:22:53Z</dcterms:modified>
</cp:coreProperties>
</file>