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F2DA-DDD8-4931-971D-A38415257408}" type="datetimeFigureOut">
              <a:rPr lang="cs-CZ" smtClean="0"/>
              <a:t>19. 2. 2015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FBDCB05-3E57-43BB-AD70-6AC4C74C83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3631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F2DA-DDD8-4931-971D-A38415257408}" type="datetimeFigureOut">
              <a:rPr lang="cs-CZ" smtClean="0"/>
              <a:t>19. 2. 2015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FBDCB05-3E57-43BB-AD70-6AC4C74C83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062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F2DA-DDD8-4931-971D-A38415257408}" type="datetimeFigureOut">
              <a:rPr lang="cs-CZ" smtClean="0"/>
              <a:t>19. 2. 2015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FBDCB05-3E57-43BB-AD70-6AC4C74C83DB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071402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F2DA-DDD8-4931-971D-A38415257408}" type="datetimeFigureOut">
              <a:rPr lang="cs-CZ" smtClean="0"/>
              <a:t>19. 2. 2015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FBDCB05-3E57-43BB-AD70-6AC4C74C83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91302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F2DA-DDD8-4931-971D-A38415257408}" type="datetimeFigureOut">
              <a:rPr lang="cs-CZ" smtClean="0"/>
              <a:t>19. 2. 2015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FBDCB05-3E57-43BB-AD70-6AC4C74C83DB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45498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F2DA-DDD8-4931-971D-A38415257408}" type="datetimeFigureOut">
              <a:rPr lang="cs-CZ" smtClean="0"/>
              <a:t>19. 2. 2015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FBDCB05-3E57-43BB-AD70-6AC4C74C83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04400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F2DA-DDD8-4931-971D-A38415257408}" type="datetimeFigureOut">
              <a:rPr lang="cs-CZ" smtClean="0"/>
              <a:t>19. 2. 2015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DCB05-3E57-43BB-AD70-6AC4C74C83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68952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F2DA-DDD8-4931-971D-A38415257408}" type="datetimeFigureOut">
              <a:rPr lang="cs-CZ" smtClean="0"/>
              <a:t>19. 2. 2015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DCB05-3E57-43BB-AD70-6AC4C74C83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264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F2DA-DDD8-4931-971D-A38415257408}" type="datetimeFigureOut">
              <a:rPr lang="cs-CZ" smtClean="0"/>
              <a:t>19. 2. 2015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DCB05-3E57-43BB-AD70-6AC4C74C83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31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F2DA-DDD8-4931-971D-A38415257408}" type="datetimeFigureOut">
              <a:rPr lang="cs-CZ" smtClean="0"/>
              <a:t>19. 2. 2015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FBDCB05-3E57-43BB-AD70-6AC4C74C83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8884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F2DA-DDD8-4931-971D-A38415257408}" type="datetimeFigureOut">
              <a:rPr lang="cs-CZ" smtClean="0"/>
              <a:t>19. 2. 2015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FBDCB05-3E57-43BB-AD70-6AC4C74C83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6971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F2DA-DDD8-4931-971D-A38415257408}" type="datetimeFigureOut">
              <a:rPr lang="cs-CZ" smtClean="0"/>
              <a:t>19. 2. 2015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FBDCB05-3E57-43BB-AD70-6AC4C74C83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1796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F2DA-DDD8-4931-971D-A38415257408}" type="datetimeFigureOut">
              <a:rPr lang="cs-CZ" smtClean="0"/>
              <a:t>19. 2. 2015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DCB05-3E57-43BB-AD70-6AC4C74C83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5309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F2DA-DDD8-4931-971D-A38415257408}" type="datetimeFigureOut">
              <a:rPr lang="cs-CZ" smtClean="0"/>
              <a:t>19. 2. 2015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DCB05-3E57-43BB-AD70-6AC4C74C83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5019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F2DA-DDD8-4931-971D-A38415257408}" type="datetimeFigureOut">
              <a:rPr lang="cs-CZ" smtClean="0"/>
              <a:t>19. 2. 2015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DCB05-3E57-43BB-AD70-6AC4C74C83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288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F2DA-DDD8-4931-971D-A38415257408}" type="datetimeFigureOut">
              <a:rPr lang="cs-CZ" smtClean="0"/>
              <a:t>19. 2. 2015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FBDCB05-3E57-43BB-AD70-6AC4C74C83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2988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DF2DA-DDD8-4931-971D-A38415257408}" type="datetimeFigureOut">
              <a:rPr lang="cs-CZ" smtClean="0"/>
              <a:t>19. 2. 2015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FBDCB05-3E57-43BB-AD70-6AC4C74C83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997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Mentální retardace a poruchy </a:t>
            </a:r>
            <a:r>
              <a:rPr lang="cs-CZ" smtClean="0"/>
              <a:t>psychického vývoje.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066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mtClean="0"/>
              <a:t>Specifické porucha řeči a jazyka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Specifická porucha artikulace řeči</a:t>
            </a:r>
          </a:p>
          <a:p>
            <a:pPr eaLnBrk="1" hangingPunct="1"/>
            <a:r>
              <a:rPr lang="cs-CZ"/>
              <a:t>Expresívní porucha řeči</a:t>
            </a:r>
          </a:p>
          <a:p>
            <a:pPr eaLnBrk="1" hangingPunct="1"/>
            <a:r>
              <a:rPr lang="cs-CZ"/>
              <a:t>Receptivní porucha řeči</a:t>
            </a:r>
          </a:p>
          <a:p>
            <a:pPr eaLnBrk="1" hangingPunct="1"/>
            <a:r>
              <a:rPr lang="cs-CZ"/>
              <a:t>Získaná afázie a epilepsií</a:t>
            </a:r>
          </a:p>
        </p:txBody>
      </p:sp>
    </p:spTree>
    <p:extLst>
      <p:ext uri="{BB962C8B-B14F-4D97-AF65-F5344CB8AC3E}">
        <p14:creationId xmlns:p14="http://schemas.microsoft.com/office/powerpoint/2010/main" val="266856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Vývojové poruchy artikulace.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u="sng"/>
              <a:t>Vývojová dysartrie</a:t>
            </a:r>
            <a:r>
              <a:rPr lang="cs-CZ"/>
              <a:t>: je to porucha motoriky mluvidel, která se projeví poruchou fonologicko-fonetické, tj. formální složky řeči.</a:t>
            </a:r>
          </a:p>
          <a:p>
            <a:pPr eaLnBrk="1" hangingPunct="1">
              <a:lnSpc>
                <a:spcPct val="90000"/>
              </a:lnSpc>
            </a:pPr>
            <a:r>
              <a:rPr lang="cs-CZ"/>
              <a:t>Je postižena artikulace, neschopnost vyslovit hlásky, komolení nebo vynechávání či záměna. </a:t>
            </a:r>
          </a:p>
          <a:p>
            <a:pPr eaLnBrk="1" hangingPunct="1">
              <a:lnSpc>
                <a:spcPct val="90000"/>
              </a:lnSpc>
            </a:pPr>
            <a:r>
              <a:rPr lang="cs-CZ"/>
              <a:t>Řeč je obtížně srozumitelná, vyrážená, násilná.</a:t>
            </a:r>
          </a:p>
          <a:p>
            <a:pPr eaLnBrk="1" hangingPunct="1">
              <a:lnSpc>
                <a:spcPct val="90000"/>
              </a:lnSpc>
            </a:pPr>
            <a:r>
              <a:rPr lang="cs-CZ" u="sng"/>
              <a:t>Dyslalie </a:t>
            </a:r>
            <a:r>
              <a:rPr lang="cs-CZ"/>
              <a:t>– chybná výslovnost některých hlásek jako o,r,ř, l,k a sykavky.Záměna za jiné hlásky působí menší srozumitelnost projevu. </a:t>
            </a:r>
          </a:p>
          <a:p>
            <a:pPr eaLnBrk="1" hangingPunct="1">
              <a:lnSpc>
                <a:spcPct val="90000"/>
              </a:lnSpc>
            </a:pPr>
            <a:r>
              <a:rPr lang="cs-CZ" u="sng"/>
              <a:t>Specifické asimilace </a:t>
            </a:r>
            <a:r>
              <a:rPr lang="cs-CZ"/>
              <a:t>– neschopnost vyslovit určité skupiny hlásek např. tr.</a:t>
            </a:r>
          </a:p>
        </p:txBody>
      </p:sp>
    </p:spTree>
    <p:extLst>
      <p:ext uri="{BB962C8B-B14F-4D97-AF65-F5344CB8AC3E}">
        <p14:creationId xmlns:p14="http://schemas.microsoft.com/office/powerpoint/2010/main" val="850816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Vývojové dysfázie.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u="sng"/>
              <a:t>Expresívní porucha </a:t>
            </a:r>
            <a:r>
              <a:rPr lang="cs-CZ"/>
              <a:t>řeči znamená narušení aktivní řeči, její opoždění. Porozumění je bez poruchy. Preference neverbální komunikace. Může být familiární výskyt.</a:t>
            </a:r>
          </a:p>
          <a:p>
            <a:pPr eaLnBrk="1" hangingPunct="1">
              <a:lnSpc>
                <a:spcPct val="80000"/>
              </a:lnSpc>
            </a:pPr>
            <a:r>
              <a:rPr lang="cs-CZ" u="sng"/>
              <a:t>Receptivní porucha řeči </a:t>
            </a:r>
            <a:r>
              <a:rPr lang="cs-CZ"/>
              <a:t>znamená neschopnost porozumět řeči. Zároveň bývá postižena i expresívní řeči. </a:t>
            </a:r>
          </a:p>
          <a:p>
            <a:pPr eaLnBrk="1" hangingPunct="1">
              <a:lnSpc>
                <a:spcPct val="80000"/>
              </a:lnSpc>
            </a:pPr>
            <a:r>
              <a:rPr lang="cs-CZ" u="sng"/>
              <a:t>Fonologická porucha </a:t>
            </a:r>
            <a:r>
              <a:rPr lang="cs-CZ"/>
              <a:t>– neschopnost porozumět některým hláskám.</a:t>
            </a:r>
          </a:p>
          <a:p>
            <a:pPr eaLnBrk="1" hangingPunct="1">
              <a:lnSpc>
                <a:spcPct val="80000"/>
              </a:lnSpc>
            </a:pPr>
            <a:r>
              <a:rPr lang="cs-CZ" u="sng"/>
              <a:t>Sémanticko-pragmatická porucha </a:t>
            </a:r>
            <a:r>
              <a:rPr lang="cs-CZ"/>
              <a:t>je typická neschopností nebo omezenou schopností v komunikačním využití řeči. Nepřesná nebo neobratná artikulace, nepřiměřená reakce na otázky apod. </a:t>
            </a:r>
          </a:p>
        </p:txBody>
      </p:sp>
    </p:spTree>
    <p:extLst>
      <p:ext uri="{BB962C8B-B14F-4D97-AF65-F5344CB8AC3E}">
        <p14:creationId xmlns:p14="http://schemas.microsoft.com/office/powerpoint/2010/main" val="8538665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Porucha plynulosti řeči.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u="sng"/>
              <a:t>Balbuties </a:t>
            </a:r>
            <a:r>
              <a:rPr lang="cs-CZ"/>
              <a:t>znamená narušení plynulosti řeči, ale obsah je normální. Nejčastěji se opakují první slabiky, slova ve větě. </a:t>
            </a:r>
          </a:p>
          <a:p>
            <a:pPr eaLnBrk="1" hangingPunct="1">
              <a:lnSpc>
                <a:spcPct val="80000"/>
              </a:lnSpc>
            </a:pPr>
            <a:r>
              <a:rPr lang="cs-CZ"/>
              <a:t>Mohou být souladné grimasy a souhyby končetin.</a:t>
            </a:r>
          </a:p>
          <a:p>
            <a:pPr eaLnBrk="1" hangingPunct="1">
              <a:lnSpc>
                <a:spcPct val="80000"/>
              </a:lnSpc>
            </a:pPr>
            <a:r>
              <a:rPr lang="cs-CZ"/>
              <a:t>Asi 1% dětí.</a:t>
            </a:r>
          </a:p>
          <a:p>
            <a:pPr eaLnBrk="1" hangingPunct="1">
              <a:lnSpc>
                <a:spcPct val="80000"/>
              </a:lnSpc>
            </a:pPr>
            <a:r>
              <a:rPr lang="cs-CZ"/>
              <a:t>Dispozice je geneticky podmíněná. Psychosociální vlivy spíše vyvolají nebo posilují.</a:t>
            </a:r>
          </a:p>
          <a:p>
            <a:pPr eaLnBrk="1" hangingPunct="1">
              <a:lnSpc>
                <a:spcPct val="80000"/>
              </a:lnSpc>
            </a:pPr>
            <a:r>
              <a:rPr lang="cs-CZ" u="sng"/>
              <a:t>Elektivní mutismus </a:t>
            </a:r>
            <a:r>
              <a:rPr lang="cs-CZ"/>
              <a:t>– mluví doma, ale na veřejnosti ne. Může být dědičné, zvláštností osobnosti.</a:t>
            </a:r>
          </a:p>
          <a:p>
            <a:pPr eaLnBrk="1" hangingPunct="1">
              <a:lnSpc>
                <a:spcPct val="80000"/>
              </a:lnSpc>
            </a:pPr>
            <a:r>
              <a:rPr lang="cs-CZ" u="sng"/>
              <a:t>Breptavost –</a:t>
            </a:r>
            <a:r>
              <a:rPr lang="cs-CZ"/>
              <a:t> zbrklé tempo řeči, s narušenou plynulostí bez opakování nebo zaváhání, a to takového stupně, že se řeč stává nesrozumitelnou.</a:t>
            </a:r>
          </a:p>
        </p:txBody>
      </p:sp>
    </p:spTree>
    <p:extLst>
      <p:ext uri="{BB962C8B-B14F-4D97-AF65-F5344CB8AC3E}">
        <p14:creationId xmlns:p14="http://schemas.microsoft.com/office/powerpoint/2010/main" val="20076987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mtClean="0"/>
              <a:t>Získané specifické poruchy řeči a jazyka.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u="sng"/>
              <a:t>Afázie a dysfázie </a:t>
            </a:r>
            <a:r>
              <a:rPr lang="cs-CZ" sz="2000"/>
              <a:t>vznikají v procesu úrazu nebo chorobného procesu poškozujícího mozek, zejména v levé hemisféře. Jaké získané jsou omezeny nejméně 2 lety věku.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u="sng"/>
              <a:t>Senzorická plynulá afázie </a:t>
            </a:r>
            <a:r>
              <a:rPr lang="cs-CZ" sz="2000"/>
              <a:t>je důsledkem poškození Wernickeova centra. Hlavním problémem je zrychlené tempo řeči, zaměňování hlásek i slov, špatný slovosled.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u="sng"/>
              <a:t>Motorická neplynulá afázie </a:t>
            </a:r>
            <a:r>
              <a:rPr lang="cs-CZ" sz="2000"/>
              <a:t>je důsledkem poškození Brockova centra, řeč je pomalá se zvláštním přízvukem, agramatická stavba věty, někdy nepoužívání některých druhů slov.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u="sng"/>
              <a:t>Transkortikální afázie</a:t>
            </a:r>
            <a:r>
              <a:rPr lang="cs-CZ" sz="2000"/>
              <a:t> vzniká při poškození okolí obou center, poškození se týká jak exprese tak i recepce řeči.</a:t>
            </a:r>
          </a:p>
        </p:txBody>
      </p:sp>
    </p:spTree>
    <p:extLst>
      <p:ext uri="{BB962C8B-B14F-4D97-AF65-F5344CB8AC3E}">
        <p14:creationId xmlns:p14="http://schemas.microsoft.com/office/powerpoint/2010/main" val="28942248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mtClean="0"/>
              <a:t>Symptomatické poruchy řeči a jazyka.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800"/>
              <a:t>Jsou vázány na:</a:t>
            </a:r>
          </a:p>
          <a:p>
            <a:pPr eaLnBrk="1" hangingPunct="1">
              <a:lnSpc>
                <a:spcPct val="80000"/>
              </a:lnSpc>
            </a:pPr>
            <a:r>
              <a:rPr lang="cs-CZ" sz="2800"/>
              <a:t>Mentální retardaci</a:t>
            </a:r>
          </a:p>
          <a:p>
            <a:pPr eaLnBrk="1" hangingPunct="1">
              <a:lnSpc>
                <a:spcPct val="80000"/>
              </a:lnSpc>
            </a:pPr>
            <a:r>
              <a:rPr lang="cs-CZ" sz="2800"/>
              <a:t>Autismus</a:t>
            </a:r>
          </a:p>
          <a:p>
            <a:pPr eaLnBrk="1" hangingPunct="1">
              <a:lnSpc>
                <a:spcPct val="80000"/>
              </a:lnSpc>
            </a:pPr>
            <a:r>
              <a:rPr lang="cs-CZ" sz="2800"/>
              <a:t>DMO</a:t>
            </a:r>
          </a:p>
          <a:p>
            <a:pPr eaLnBrk="1" hangingPunct="1">
              <a:lnSpc>
                <a:spcPct val="80000"/>
              </a:lnSpc>
            </a:pPr>
            <a:r>
              <a:rPr lang="cs-CZ" sz="2800"/>
              <a:t>Sluchová postižení</a:t>
            </a:r>
          </a:p>
          <a:p>
            <a:pPr eaLnBrk="1" hangingPunct="1">
              <a:lnSpc>
                <a:spcPct val="80000"/>
              </a:lnSpc>
            </a:pPr>
            <a:r>
              <a:rPr lang="cs-CZ" sz="2800"/>
              <a:t>Psychotické poruchy</a:t>
            </a:r>
          </a:p>
          <a:p>
            <a:pPr eaLnBrk="1" hangingPunct="1">
              <a:lnSpc>
                <a:spcPct val="80000"/>
              </a:lnSpc>
            </a:pPr>
            <a:r>
              <a:rPr lang="cs-CZ" sz="2800"/>
              <a:t>Roztroušená skleróza</a:t>
            </a:r>
          </a:p>
          <a:p>
            <a:pPr eaLnBrk="1" hangingPunct="1">
              <a:lnSpc>
                <a:spcPct val="80000"/>
              </a:lnSpc>
            </a:pPr>
            <a:r>
              <a:rPr lang="cs-CZ" sz="2800"/>
              <a:t>Parkinsonova choroba</a:t>
            </a:r>
          </a:p>
          <a:p>
            <a:pPr eaLnBrk="1" hangingPunct="1">
              <a:lnSpc>
                <a:spcPct val="80000"/>
              </a:lnSpc>
            </a:pPr>
            <a:r>
              <a:rPr lang="cs-CZ" sz="2800"/>
              <a:t>Úrazy a nádory v mozku, CMP.</a:t>
            </a:r>
          </a:p>
        </p:txBody>
      </p:sp>
    </p:spTree>
    <p:extLst>
      <p:ext uri="{BB962C8B-B14F-4D97-AF65-F5344CB8AC3E}">
        <p14:creationId xmlns:p14="http://schemas.microsoft.com/office/powerpoint/2010/main" val="3132714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Mentální retardace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F 70 Lehká mentální retardace - IQ 50-69</a:t>
            </a:r>
          </a:p>
          <a:p>
            <a:pPr eaLnBrk="1" hangingPunct="1"/>
            <a:r>
              <a:rPr lang="cs-CZ"/>
              <a:t>F 71 Středně těžká mentální retardace IQ 35-49</a:t>
            </a:r>
          </a:p>
          <a:p>
            <a:pPr eaLnBrk="1" hangingPunct="1"/>
            <a:r>
              <a:rPr lang="cs-CZ"/>
              <a:t>F 72 Těžká mentální retardace  IQ 20-34</a:t>
            </a:r>
          </a:p>
          <a:p>
            <a:pPr eaLnBrk="1" hangingPunct="1"/>
            <a:r>
              <a:rPr lang="cs-CZ"/>
              <a:t>F 73 Hluboká mentální retardace  IQ pod 20</a:t>
            </a:r>
          </a:p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496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Inteligence.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800"/>
              <a:t>Lze ji chápat jako souhrnnou, globální schopnost jedince účelně jednat, rozumně myslet a aktivně se přizpůsobovat prostředí.</a:t>
            </a:r>
          </a:p>
          <a:p>
            <a:pPr eaLnBrk="1" hangingPunct="1"/>
            <a:r>
              <a:rPr lang="cs-CZ" sz="2800"/>
              <a:t>Lze ji chápat jakou výslednici interakce vrozených vloh a vlivu prostředí a výchovy, které umožnily rozvoj zvláštních schopností u jedinečné osobnosti.</a:t>
            </a:r>
          </a:p>
          <a:p>
            <a:pPr eaLnBrk="1" hangingPunct="1"/>
            <a:r>
              <a:rPr lang="cs-CZ" sz="2800"/>
              <a:t>Patří k nejsložitějším formám chování člověka</a:t>
            </a:r>
          </a:p>
        </p:txBody>
      </p:sp>
    </p:spTree>
    <p:extLst>
      <p:ext uri="{BB962C8B-B14F-4D97-AF65-F5344CB8AC3E}">
        <p14:creationId xmlns:p14="http://schemas.microsoft.com/office/powerpoint/2010/main" val="4121329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Stupně inteligence.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800"/>
              <a:t>Jde o mezinárodní konvenci na základě statistiky.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800"/>
              <a:t>0  - 24 hluboká mentální retardace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800"/>
              <a:t>25 – 39 těžká mentální retardace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800"/>
              <a:t>40 – 54 středně těžká mentální retardace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800"/>
              <a:t>55 – 69 lehká mentální retardace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800"/>
              <a:t>70 -  85 podprůměrná inteligence,      slaboduchost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800"/>
              <a:t>90/85 – 114 průměrná inteligence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800"/>
              <a:t>115 – 130 nadprůměrná inteligence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800"/>
          </a:p>
        </p:txBody>
      </p:sp>
    </p:spTree>
    <p:extLst>
      <p:ext uri="{BB962C8B-B14F-4D97-AF65-F5344CB8AC3E}">
        <p14:creationId xmlns:p14="http://schemas.microsoft.com/office/powerpoint/2010/main" val="1512086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Lehká mentální retardace.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sz="2000"/>
              <a:t>IQ 70-55.</a:t>
            </a:r>
          </a:p>
          <a:p>
            <a:pPr>
              <a:lnSpc>
                <a:spcPct val="80000"/>
              </a:lnSpc>
            </a:pPr>
            <a:r>
              <a:rPr lang="cs-CZ" sz="2000"/>
              <a:t>Myšlení je nepružné, stereotypní. Vyžaduje názorné pomůcky a pomalejší postup při výkladu učební látky.</a:t>
            </a:r>
          </a:p>
          <a:p>
            <a:pPr>
              <a:lnSpc>
                <a:spcPct val="80000"/>
              </a:lnSpc>
            </a:pPr>
            <a:r>
              <a:rPr lang="cs-CZ" sz="2000"/>
              <a:t>Mohou mít jednostranně rozvinutou mechanickou paměť nebo talenty.</a:t>
            </a:r>
          </a:p>
          <a:p>
            <a:pPr>
              <a:lnSpc>
                <a:spcPct val="80000"/>
              </a:lnSpc>
            </a:pPr>
            <a:r>
              <a:rPr lang="cs-CZ" sz="2000"/>
              <a:t>Jsou důvěřiví, nedokážou odhadnout důsledky svých činů.</a:t>
            </a:r>
          </a:p>
          <a:p>
            <a:pPr>
              <a:lnSpc>
                <a:spcPct val="80000"/>
              </a:lnSpc>
            </a:pPr>
            <a:r>
              <a:rPr lang="cs-CZ" sz="2000"/>
              <a:t>Mohou být zneužíváni, šikanováni, týráni od vrstevníků. </a:t>
            </a:r>
          </a:p>
          <a:p>
            <a:pPr>
              <a:lnSpc>
                <a:spcPct val="80000"/>
              </a:lnSpc>
            </a:pPr>
            <a:r>
              <a:rPr lang="cs-CZ" sz="2000"/>
              <a:t>Jsou přítulní, rádi se mazlí a rádi jí (obezita).</a:t>
            </a:r>
          </a:p>
          <a:p>
            <a:pPr>
              <a:lnSpc>
                <a:spcPct val="80000"/>
              </a:lnSpc>
            </a:pPr>
            <a:r>
              <a:rPr lang="cs-CZ" sz="2000"/>
              <a:t>Jsou schopno absolvovat ZŠ v režimu ISP a asistenta nebo Praktickou školu.</a:t>
            </a:r>
          </a:p>
          <a:p>
            <a:pPr>
              <a:lnSpc>
                <a:spcPct val="80000"/>
              </a:lnSpc>
            </a:pPr>
            <a:r>
              <a:rPr lang="cs-CZ" sz="2000"/>
              <a:t>Profesně volí snadnější učební obory bez maturity.</a:t>
            </a:r>
          </a:p>
          <a:p>
            <a:pPr>
              <a:lnSpc>
                <a:spcPct val="80000"/>
              </a:lnSpc>
            </a:pPr>
            <a:r>
              <a:rPr lang="cs-CZ" sz="2000"/>
              <a:t>Mají problémy v kontaktu s úřady a s využíváním některých služeb.</a:t>
            </a:r>
          </a:p>
          <a:p>
            <a:pPr>
              <a:lnSpc>
                <a:spcPct val="80000"/>
              </a:lnSpc>
            </a:pPr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3029250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Středně těžká mentální retardace.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sz="2000"/>
              <a:t>IQ 25-39</a:t>
            </a:r>
          </a:p>
          <a:p>
            <a:pPr>
              <a:lnSpc>
                <a:spcPct val="80000"/>
              </a:lnSpc>
            </a:pPr>
            <a:r>
              <a:rPr lang="cs-CZ" sz="2000"/>
              <a:t>Opožďování PSM nápadné již od narození. Nejnápadněji se opožďuje řeč a sebeobsluha.</a:t>
            </a:r>
          </a:p>
          <a:p>
            <a:pPr>
              <a:lnSpc>
                <a:spcPct val="80000"/>
              </a:lnSpc>
            </a:pPr>
            <a:r>
              <a:rPr lang="cs-CZ" sz="2000"/>
              <a:t>Řeč se rozvine na úroveň základní komunikace o potřebách a problémech. U některých se nemusí vůbec rozvinout. </a:t>
            </a:r>
          </a:p>
          <a:p>
            <a:pPr>
              <a:lnSpc>
                <a:spcPct val="80000"/>
              </a:lnSpc>
            </a:pPr>
            <a:r>
              <a:rPr lang="cs-CZ" sz="2000"/>
              <a:t>Myšlení setrvává na úrovní batolete.</a:t>
            </a:r>
          </a:p>
          <a:p>
            <a:pPr>
              <a:lnSpc>
                <a:spcPct val="80000"/>
              </a:lnSpc>
            </a:pPr>
            <a:r>
              <a:rPr lang="cs-CZ" sz="2000"/>
              <a:t>Zvládne základní trivium - čtení, psaní a počítání , ale je nutné tyto dovednosti stále procvičovat, protože mají velmi špatnou paměť.</a:t>
            </a:r>
          </a:p>
          <a:p>
            <a:pPr>
              <a:lnSpc>
                <a:spcPct val="80000"/>
              </a:lnSpc>
            </a:pPr>
            <a:r>
              <a:rPr lang="cs-CZ" sz="2000"/>
              <a:t>Při dobrém vedení jsou částečně samostatní.</a:t>
            </a:r>
          </a:p>
          <a:p>
            <a:pPr>
              <a:lnSpc>
                <a:spcPct val="80000"/>
              </a:lnSpc>
            </a:pPr>
            <a:r>
              <a:rPr lang="cs-CZ" sz="2000"/>
              <a:t>Mohou být tvrdohlaví, podráždění a agresívní nebo naopak poddajní a pasívní.</a:t>
            </a:r>
          </a:p>
          <a:p>
            <a:pPr>
              <a:lnSpc>
                <a:spcPct val="80000"/>
              </a:lnSpc>
            </a:pPr>
            <a:r>
              <a:rPr lang="cs-CZ" sz="2000"/>
              <a:t>Mohou vykonávat jednoduché pracovní činnosti pod dohledem.</a:t>
            </a:r>
          </a:p>
          <a:p>
            <a:pPr>
              <a:lnSpc>
                <a:spcPct val="80000"/>
              </a:lnSpc>
            </a:pPr>
            <a:endParaRPr lang="cs-CZ" sz="2000"/>
          </a:p>
          <a:p>
            <a:pPr>
              <a:lnSpc>
                <a:spcPct val="80000"/>
              </a:lnSpc>
            </a:pPr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2725322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Těžká mentální retardace.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sz="2800"/>
              <a:t>IQ 25-39</a:t>
            </a:r>
          </a:p>
          <a:p>
            <a:pPr>
              <a:lnSpc>
                <a:spcPct val="80000"/>
              </a:lnSpc>
            </a:pPr>
            <a:r>
              <a:rPr lang="cs-CZ" sz="2800"/>
              <a:t>Je zřejmá od narození je součástí jiné vrozené poruchy CNS .</a:t>
            </a:r>
          </a:p>
          <a:p>
            <a:pPr>
              <a:lnSpc>
                <a:spcPct val="80000"/>
              </a:lnSpc>
            </a:pPr>
            <a:r>
              <a:rPr lang="cs-CZ" sz="2800"/>
              <a:t>Někteří žvatlají slabiky. Pokud nemluví, podněcuje se komunikace neverbálními prostředky. </a:t>
            </a:r>
          </a:p>
          <a:p>
            <a:pPr>
              <a:lnSpc>
                <a:spcPct val="80000"/>
              </a:lnSpc>
            </a:pPr>
            <a:r>
              <a:rPr lang="cs-CZ" sz="2800"/>
              <a:t>Nejsou schopni plné sebeobsluhy a mají problém s hygienickými návyky.</a:t>
            </a:r>
          </a:p>
          <a:p>
            <a:pPr>
              <a:lnSpc>
                <a:spcPct val="80000"/>
              </a:lnSpc>
            </a:pPr>
            <a:r>
              <a:rPr lang="cs-CZ" sz="2800"/>
              <a:t>Vyžadují adekvátní stimulaci, klid a laskavé zacházení.</a:t>
            </a:r>
          </a:p>
          <a:p>
            <a:pPr>
              <a:lnSpc>
                <a:spcPct val="80000"/>
              </a:lnSpc>
            </a:pPr>
            <a:endParaRPr lang="cs-CZ" sz="2800"/>
          </a:p>
        </p:txBody>
      </p:sp>
    </p:spTree>
    <p:extLst>
      <p:ext uri="{BB962C8B-B14F-4D97-AF65-F5344CB8AC3E}">
        <p14:creationId xmlns:p14="http://schemas.microsoft.com/office/powerpoint/2010/main" val="2529896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Hluboká mentální retardace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/>
              <a:t>IQ 0-24</a:t>
            </a:r>
          </a:p>
          <a:p>
            <a:pPr>
              <a:lnSpc>
                <a:spcPct val="90000"/>
              </a:lnSpc>
            </a:pPr>
            <a:r>
              <a:rPr lang="cs-CZ"/>
              <a:t>Je spojena s dalšími formami tělesného postižení a postižení CNS.</a:t>
            </a:r>
          </a:p>
          <a:p>
            <a:pPr>
              <a:lnSpc>
                <a:spcPct val="90000"/>
              </a:lnSpc>
            </a:pPr>
            <a:r>
              <a:rPr lang="cs-CZ"/>
              <a:t>Jejich rozvoj zůstává na úrovni kojence.</a:t>
            </a:r>
          </a:p>
          <a:p>
            <a:pPr>
              <a:lnSpc>
                <a:spcPct val="90000"/>
              </a:lnSpc>
            </a:pPr>
            <a:r>
              <a:rPr lang="cs-CZ"/>
              <a:t>Potřebují klid, sucho a nasycení.</a:t>
            </a:r>
          </a:p>
          <a:p>
            <a:pPr>
              <a:lnSpc>
                <a:spcPct val="90000"/>
              </a:lnSpc>
            </a:pPr>
            <a:r>
              <a:rPr lang="cs-CZ"/>
              <a:t>Reagují pozitivně na hlazení, relaxační hudbu a nápadně barevné, lesklé hračky.</a:t>
            </a:r>
          </a:p>
        </p:txBody>
      </p:sp>
    </p:spTree>
    <p:extLst>
      <p:ext uri="{BB962C8B-B14F-4D97-AF65-F5344CB8AC3E}">
        <p14:creationId xmlns:p14="http://schemas.microsoft.com/office/powerpoint/2010/main" val="14799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Poruchy psychického vývoje.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F 80 Specifické vývojové poruchy řeči a jazyka.</a:t>
            </a:r>
          </a:p>
          <a:p>
            <a:pPr eaLnBrk="1" hangingPunct="1"/>
            <a:r>
              <a:rPr lang="cs-CZ"/>
              <a:t>F 81 Specifické vývojové poruchy školních dovedností</a:t>
            </a:r>
          </a:p>
          <a:p>
            <a:pPr eaLnBrk="1" hangingPunct="1"/>
            <a:r>
              <a:rPr lang="cs-CZ"/>
              <a:t>F 82 Specifická vývojová porucha motorické funkce  (motorická dyspraxie)</a:t>
            </a:r>
          </a:p>
          <a:p>
            <a:pPr eaLnBrk="1" hangingPunct="1"/>
            <a:r>
              <a:rPr lang="cs-CZ"/>
              <a:t>F 84 Pervazívní vývojové poruchy</a:t>
            </a:r>
          </a:p>
        </p:txBody>
      </p:sp>
    </p:spTree>
    <p:extLst>
      <p:ext uri="{BB962C8B-B14F-4D97-AF65-F5344CB8AC3E}">
        <p14:creationId xmlns:p14="http://schemas.microsoft.com/office/powerpoint/2010/main" val="305874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</TotalTime>
  <Words>869</Words>
  <Application>Microsoft Office PowerPoint</Application>
  <PresentationFormat>Širokoúhlá obrazovka</PresentationFormat>
  <Paragraphs>93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Century Gothic</vt:lpstr>
      <vt:lpstr>Wingdings</vt:lpstr>
      <vt:lpstr>Wingdings 3</vt:lpstr>
      <vt:lpstr>Stébla</vt:lpstr>
      <vt:lpstr>Mentální retardace a poruchy psychického vývoje.</vt:lpstr>
      <vt:lpstr>Mentální retardace</vt:lpstr>
      <vt:lpstr>Inteligence.</vt:lpstr>
      <vt:lpstr>Stupně inteligence.</vt:lpstr>
      <vt:lpstr>Lehká mentální retardace.</vt:lpstr>
      <vt:lpstr>Středně těžká mentální retardace.</vt:lpstr>
      <vt:lpstr>Těžká mentální retardace.</vt:lpstr>
      <vt:lpstr>Hluboká mentální retardace</vt:lpstr>
      <vt:lpstr>Poruchy psychického vývoje.</vt:lpstr>
      <vt:lpstr>Specifické porucha řeči a jazyka</vt:lpstr>
      <vt:lpstr>Vývojové poruchy artikulace.</vt:lpstr>
      <vt:lpstr>Vývojové dysfázie.</vt:lpstr>
      <vt:lpstr>Porucha plynulosti řeči.</vt:lpstr>
      <vt:lpstr>Získané specifické poruchy řeči a jazyka.</vt:lpstr>
      <vt:lpstr>Symptomatické poruchy řeči a jazyka.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Severova</dc:creator>
  <cp:lastModifiedBy>Jana Severova</cp:lastModifiedBy>
  <cp:revision>3</cp:revision>
  <dcterms:created xsi:type="dcterms:W3CDTF">2015-02-19T09:08:53Z</dcterms:created>
  <dcterms:modified xsi:type="dcterms:W3CDTF">2015-02-19T09:35:10Z</dcterms:modified>
</cp:coreProperties>
</file>