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E03AB-B512-48D5-8D05-39942594B565}" type="datetimeFigureOut">
              <a:rPr lang="cs-CZ" smtClean="0"/>
              <a:t>19. 2. 2015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7C7E0A4-C7F4-4EC5-B941-D73A013643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7324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E03AB-B512-48D5-8D05-39942594B565}" type="datetimeFigureOut">
              <a:rPr lang="cs-CZ" smtClean="0"/>
              <a:t>19. 2. 2015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7C7E0A4-C7F4-4EC5-B941-D73A013643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7179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E03AB-B512-48D5-8D05-39942594B565}" type="datetimeFigureOut">
              <a:rPr lang="cs-CZ" smtClean="0"/>
              <a:t>19. 2. 2015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7C7E0A4-C7F4-4EC5-B941-D73A01364379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41424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E03AB-B512-48D5-8D05-39942594B565}" type="datetimeFigureOut">
              <a:rPr lang="cs-CZ" smtClean="0"/>
              <a:t>19. 2. 2015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7C7E0A4-C7F4-4EC5-B941-D73A013643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34399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E03AB-B512-48D5-8D05-39942594B565}" type="datetimeFigureOut">
              <a:rPr lang="cs-CZ" smtClean="0"/>
              <a:t>19. 2. 2015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7C7E0A4-C7F4-4EC5-B941-D73A01364379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7686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E03AB-B512-48D5-8D05-39942594B565}" type="datetimeFigureOut">
              <a:rPr lang="cs-CZ" smtClean="0"/>
              <a:t>19. 2. 2015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7C7E0A4-C7F4-4EC5-B941-D73A013643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8674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E03AB-B512-48D5-8D05-39942594B565}" type="datetimeFigureOut">
              <a:rPr lang="cs-CZ" smtClean="0"/>
              <a:t>19. 2. 2015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E0A4-C7F4-4EC5-B941-D73A013643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155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E03AB-B512-48D5-8D05-39942594B565}" type="datetimeFigureOut">
              <a:rPr lang="cs-CZ" smtClean="0"/>
              <a:t>19. 2. 2015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E0A4-C7F4-4EC5-B941-D73A013643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0437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E03AB-B512-48D5-8D05-39942594B565}" type="datetimeFigureOut">
              <a:rPr lang="cs-CZ" smtClean="0"/>
              <a:t>19. 2. 2015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E0A4-C7F4-4EC5-B941-D73A013643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461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E03AB-B512-48D5-8D05-39942594B565}" type="datetimeFigureOut">
              <a:rPr lang="cs-CZ" smtClean="0"/>
              <a:t>19. 2. 2015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7C7E0A4-C7F4-4EC5-B941-D73A013643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670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E03AB-B512-48D5-8D05-39942594B565}" type="datetimeFigureOut">
              <a:rPr lang="cs-CZ" smtClean="0"/>
              <a:t>19. 2. 2015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7C7E0A4-C7F4-4EC5-B941-D73A013643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6328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E03AB-B512-48D5-8D05-39942594B565}" type="datetimeFigureOut">
              <a:rPr lang="cs-CZ" smtClean="0"/>
              <a:t>19. 2. 2015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7C7E0A4-C7F4-4EC5-B941-D73A013643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0008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E03AB-B512-48D5-8D05-39942594B565}" type="datetimeFigureOut">
              <a:rPr lang="cs-CZ" smtClean="0"/>
              <a:t>19. 2. 2015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E0A4-C7F4-4EC5-B941-D73A013643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224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E03AB-B512-48D5-8D05-39942594B565}" type="datetimeFigureOut">
              <a:rPr lang="cs-CZ" smtClean="0"/>
              <a:t>19. 2. 2015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E0A4-C7F4-4EC5-B941-D73A013643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2538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E03AB-B512-48D5-8D05-39942594B565}" type="datetimeFigureOut">
              <a:rPr lang="cs-CZ" smtClean="0"/>
              <a:t>19. 2. 2015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E0A4-C7F4-4EC5-B941-D73A013643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3690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E03AB-B512-48D5-8D05-39942594B565}" type="datetimeFigureOut">
              <a:rPr lang="cs-CZ" smtClean="0"/>
              <a:t>19. 2. 2015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7C7E0A4-C7F4-4EC5-B941-D73A013643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8215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E03AB-B512-48D5-8D05-39942594B565}" type="datetimeFigureOut">
              <a:rPr lang="cs-CZ" smtClean="0"/>
              <a:t>19. 2. 2015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7C7E0A4-C7F4-4EC5-B941-D73A013643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9644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Specifické poruchy školních dovedností, poruchy autistického spektra a </a:t>
            </a:r>
            <a:r>
              <a:rPr lang="cs-CZ" smtClean="0"/>
              <a:t>Hyperkinetické poruchy.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430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Hellerův syndrom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/>
              <a:t>Jiný typ pervazívní poruchy nevázaný jen na ženské pohlaví.</a:t>
            </a:r>
          </a:p>
          <a:p>
            <a:pPr eaLnBrk="1" hangingPunct="1">
              <a:lnSpc>
                <a:spcPct val="80000"/>
              </a:lnSpc>
            </a:pPr>
            <a:r>
              <a:rPr lang="cs-CZ"/>
              <a:t>Předchází rovněž období normálního nebo skoro normálního vývoje a v průběhu několika měsíců dojde ke ztrátě již získaných dovedností postihujících několik oblastí vývoje.</a:t>
            </a:r>
          </a:p>
          <a:p>
            <a:pPr eaLnBrk="1" hangingPunct="1">
              <a:lnSpc>
                <a:spcPct val="80000"/>
              </a:lnSpc>
            </a:pPr>
            <a:r>
              <a:rPr lang="cs-CZ"/>
              <a:t>Prodromální období neurčitých onemocnění, dítě se stává vzpurné, podrážděné, úzkostné a hyperaktivní.</a:t>
            </a:r>
          </a:p>
          <a:p>
            <a:pPr eaLnBrk="1" hangingPunct="1">
              <a:lnSpc>
                <a:spcPct val="80000"/>
              </a:lnSpc>
            </a:pPr>
            <a:r>
              <a:rPr lang="cs-CZ"/>
              <a:t>Pak následuje ochuzení a ztráta řeči doprovázena desintegrací chování.</a:t>
            </a:r>
          </a:p>
          <a:p>
            <a:pPr eaLnBrk="1" hangingPunct="1">
              <a:lnSpc>
                <a:spcPct val="80000"/>
              </a:lnSpc>
            </a:pPr>
            <a:r>
              <a:rPr lang="cs-CZ"/>
              <a:t>Prognóza je špatná,většina nemocných je těžce mentálně retardovaných.</a:t>
            </a:r>
          </a:p>
        </p:txBody>
      </p:sp>
    </p:spTree>
    <p:extLst>
      <p:ext uri="{BB962C8B-B14F-4D97-AF65-F5344CB8AC3E}">
        <p14:creationId xmlns:p14="http://schemas.microsoft.com/office/powerpoint/2010/main" val="192383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Aspergerův syndrom.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Společně a autismem má poruchy sociální interakce a tendenci ke stereotypnímu jednání.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Není retardace kognitivních funkcí a řeči.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Většina nemocných má normální inteligenci, ale je neobratná.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Je typické pro chlapce.</a:t>
            </a:r>
          </a:p>
          <a:p>
            <a:pPr eaLnBrk="1" hangingPunct="1">
              <a:lnSpc>
                <a:spcPct val="90000"/>
              </a:lnSpc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315030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Hyperkinetické poruchy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cs-CZ" sz="1800"/>
              <a:t>Vznikají vždy  v raném stadiu vývoje jako důsledek rizikových faktorů před, během a po porodu. </a:t>
            </a:r>
          </a:p>
          <a:p>
            <a:pPr eaLnBrk="1" hangingPunct="1"/>
            <a:r>
              <a:rPr lang="cs-CZ" sz="1800"/>
              <a:t>Hlavní rysy: nedokážou vydržet u činnosti, přebíhají od jedné aktivity ke druhé, špatně organizovaná a regulovaná nadměrná činnost.</a:t>
            </a:r>
          </a:p>
          <a:p>
            <a:pPr eaLnBrk="1" hangingPunct="1"/>
            <a:r>
              <a:rPr lang="cs-CZ" sz="1800"/>
              <a:t>Nedbalost, impulzivita až agresivní tendence,</a:t>
            </a:r>
          </a:p>
          <a:p>
            <a:pPr eaLnBrk="1" hangingPunct="1"/>
            <a:r>
              <a:rPr lang="cs-CZ" sz="1800"/>
              <a:t>Porucha pozornosti,</a:t>
            </a:r>
          </a:p>
          <a:p>
            <a:pPr eaLnBrk="1" hangingPunct="1"/>
            <a:r>
              <a:rPr lang="cs-CZ" sz="1800"/>
              <a:t>Porucha kognitivních funkcí – vlivem fragilní pozornosti pomalé tempo, logicky nesprávné zbrklé.</a:t>
            </a:r>
          </a:p>
          <a:p>
            <a:pPr eaLnBrk="1" hangingPunct="1"/>
            <a:r>
              <a:rPr lang="cs-CZ" sz="1800"/>
              <a:t>Přehnaná závislost na sociálních vazbách.</a:t>
            </a:r>
          </a:p>
          <a:p>
            <a:pPr eaLnBrk="1" hangingPunct="1"/>
            <a:r>
              <a:rPr lang="cs-CZ" sz="1800"/>
              <a:t>Zvýšená potřeba bezpečí a jistoty.</a:t>
            </a:r>
          </a:p>
          <a:p>
            <a:pPr eaLnBrk="1" hangingPunct="1"/>
            <a:r>
              <a:rPr lang="cs-CZ" sz="1800"/>
              <a:t>Poruchy adaptace –špatně zvládají změny</a:t>
            </a:r>
          </a:p>
          <a:p>
            <a:pPr eaLnBrk="1" hangingPunct="1"/>
            <a:r>
              <a:rPr lang="cs-CZ" sz="1800"/>
              <a:t>Disociální chování, snížené sebehodnocení.</a:t>
            </a:r>
          </a:p>
          <a:p>
            <a:pPr eaLnBrk="1" hangingPunct="1"/>
            <a:r>
              <a:rPr lang="cs-CZ" sz="1800"/>
              <a:t>Je častější u chlapců.</a:t>
            </a:r>
          </a:p>
        </p:txBody>
      </p:sp>
    </p:spTree>
    <p:extLst>
      <p:ext uri="{BB962C8B-B14F-4D97-AF65-F5344CB8AC3E}">
        <p14:creationId xmlns:p14="http://schemas.microsoft.com/office/powerpoint/2010/main" val="336148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mtClean="0"/>
              <a:t>Porucha aktivity a pozornosti.</a:t>
            </a:r>
          </a:p>
        </p:txBody>
      </p:sp>
      <p:sp>
        <p:nvSpPr>
          <p:cNvPr id="118787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Jde o mírnější formu hyperkinetické poruchy,</a:t>
            </a:r>
          </a:p>
          <a:p>
            <a:pPr eaLnBrk="1" hangingPunct="1"/>
            <a:r>
              <a:rPr lang="cs-CZ" smtClean="0"/>
              <a:t>Zpravidla se projevuje jen v části vnějšího chování.</a:t>
            </a:r>
          </a:p>
          <a:p>
            <a:pPr eaLnBrk="1" hangingPunct="1"/>
            <a:r>
              <a:rPr lang="cs-CZ" smtClean="0"/>
              <a:t>Nejčastěji chybí poruchy chování.</a:t>
            </a:r>
          </a:p>
        </p:txBody>
      </p:sp>
    </p:spTree>
    <p:extLst>
      <p:ext uri="{BB962C8B-B14F-4D97-AF65-F5344CB8AC3E}">
        <p14:creationId xmlns:p14="http://schemas.microsoft.com/office/powerpoint/2010/main" val="18874848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mtClean="0"/>
              <a:t>Hyperkinetická porucha chování.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Splňuje všechna diagnostická kritéria.</a:t>
            </a:r>
          </a:p>
          <a:p>
            <a:pPr eaLnBrk="1" hangingPunct="1"/>
            <a:r>
              <a:rPr lang="cs-CZ" smtClean="0"/>
              <a:t>V literatuře je označován někdy anglickou zkratkou ADHD – activity disability hyperactivity disorders</a:t>
            </a:r>
          </a:p>
        </p:txBody>
      </p:sp>
    </p:spTree>
    <p:extLst>
      <p:ext uri="{BB962C8B-B14F-4D97-AF65-F5344CB8AC3E}">
        <p14:creationId xmlns:p14="http://schemas.microsoft.com/office/powerpoint/2010/main" val="14539481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mtClean="0"/>
              <a:t>Hyperaktivní porucha spojení s MR.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U dětí s IQ pod 50 často pozorujeme hyperaktivitu sdruženou se stereotypními pohyby.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Není známo, do jaké míry je toto chování zaviněno nízkou inteligencí a do jaké organickým postižením CNS, které u těchto postižených je časté.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V adolescenci přechází v hypoaktivitu.</a:t>
            </a:r>
          </a:p>
        </p:txBody>
      </p:sp>
    </p:spTree>
    <p:extLst>
      <p:ext uri="{BB962C8B-B14F-4D97-AF65-F5344CB8AC3E}">
        <p14:creationId xmlns:p14="http://schemas.microsoft.com/office/powerpoint/2010/main" val="3818364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mtClean="0"/>
              <a:t>Specifické poruchy školních dovedností</a:t>
            </a:r>
          </a:p>
        </p:txBody>
      </p:sp>
      <p:sp>
        <p:nvSpPr>
          <p:cNvPr id="106499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Specifická porucha čtení</a:t>
            </a:r>
          </a:p>
          <a:p>
            <a:pPr eaLnBrk="1" hangingPunct="1"/>
            <a:r>
              <a:rPr lang="cs-CZ" smtClean="0"/>
              <a:t>Specifická porucha psaní</a:t>
            </a:r>
          </a:p>
          <a:p>
            <a:pPr eaLnBrk="1" hangingPunct="1"/>
            <a:r>
              <a:rPr lang="cs-CZ" smtClean="0"/>
              <a:t>Specifická porucha počítání</a:t>
            </a:r>
          </a:p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15518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Specifická porucha čtení.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000"/>
              <a:t>Hlavní rysem je neschopnost porozumět čtenému textu, neschopnost hlasitě číst, schopnost poznávat čtená slova a snížení výkonu v úkolech, které vyžadují čtení.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/>
              <a:t>Jde o centrální poruchu rozeznávání písmen a chápání smyslu jejich skupin ve slovech.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/>
              <a:t>Vyskytuje se ve všech jazycích.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/>
              <a:t>Dítě vynechává, nahrazuje nebo překrucuje slova nebo jejich části.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/>
              <a:t>Přidává slova, samohlásky do skupin souhlásek.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/>
              <a:t>Čte pomalu</a:t>
            </a:r>
          </a:p>
          <a:p>
            <a:pPr eaLnBrk="1" hangingPunct="1">
              <a:lnSpc>
                <a:spcPct val="80000"/>
              </a:lnSpc>
            </a:pPr>
            <a:r>
              <a:rPr lang="cs-CZ" sz="2000"/>
              <a:t>Chybné začátky, dlouhé pomlky, monotónní čtení, špatná melodie věty (neklesá na jejím konci), ztráta místa v textu – vynechá řádek, převracení slov nebo písmen ve slovech.</a:t>
            </a:r>
          </a:p>
        </p:txBody>
      </p:sp>
    </p:spTree>
    <p:extLst>
      <p:ext uri="{BB962C8B-B14F-4D97-AF65-F5344CB8AC3E}">
        <p14:creationId xmlns:p14="http://schemas.microsoft.com/office/powerpoint/2010/main" val="3136013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Specifická porucha psaní.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/>
              <a:t>Jde o výrazné narušení vývoje dovednosti psát.</a:t>
            </a:r>
          </a:p>
          <a:p>
            <a:pPr eaLnBrk="1" hangingPunct="1">
              <a:lnSpc>
                <a:spcPct val="80000"/>
              </a:lnSpc>
            </a:pPr>
            <a:r>
              <a:rPr lang="cs-CZ" sz="2800"/>
              <a:t>Písmo je nepravidelné, nestejné velikosti a směru písmen, zčásti špatně čitelné. Pod dozorem píše pěkně.</a:t>
            </a:r>
          </a:p>
          <a:p>
            <a:pPr eaLnBrk="1" hangingPunct="1">
              <a:lnSpc>
                <a:spcPct val="80000"/>
              </a:lnSpc>
            </a:pPr>
            <a:r>
              <a:rPr lang="cs-CZ" sz="2800"/>
              <a:t>Vynechává písmena, přehazuje pořadí písmen ve slovech, spojuje předložky se slovem, spojí několik slov dohromady nebo příponu jednoho s dalším slovem.</a:t>
            </a:r>
          </a:p>
          <a:p>
            <a:pPr eaLnBrk="1" hangingPunct="1">
              <a:lnSpc>
                <a:spcPct val="80000"/>
              </a:lnSpc>
            </a:pPr>
            <a:r>
              <a:rPr lang="cs-CZ" sz="2800"/>
              <a:t>Nejčastěji zaměňuje m a n, p a j, t a h, a další.</a:t>
            </a:r>
          </a:p>
          <a:p>
            <a:pPr eaLnBrk="1" hangingPunct="1">
              <a:lnSpc>
                <a:spcPct val="80000"/>
              </a:lnSpc>
            </a:pPr>
            <a:endParaRPr lang="cs-CZ" sz="2800"/>
          </a:p>
        </p:txBody>
      </p:sp>
    </p:spTree>
    <p:extLst>
      <p:ext uri="{BB962C8B-B14F-4D97-AF65-F5344CB8AC3E}">
        <p14:creationId xmlns:p14="http://schemas.microsoft.com/office/powerpoint/2010/main" val="989601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Specifická porucha počítání.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/>
              <a:t>Zahrnuje dysfunkci v dovednosti počítat.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/>
              <a:t>Dítě si plete číslice a zaměňuje je: 6 a 9, 4 a 7, 12 a 21, apod.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/>
              <a:t>Nerozezná matematická znaménka: +,-, x ,a  proto neví, jakou operaci má provést.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/>
              <a:t>Plete si psaní číslic – specifická dysgrafie.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/>
              <a:t>Porucha vytváření matematických pojmů. Dítě nechápe, že např. 10 je 5+5 a také 3+7 apod.</a:t>
            </a:r>
          </a:p>
          <a:p>
            <a:pPr eaLnBrk="1" hangingPunct="1">
              <a:lnSpc>
                <a:spcPct val="90000"/>
              </a:lnSpc>
            </a:pPr>
            <a:endParaRPr lang="cs-CZ" sz="2800"/>
          </a:p>
          <a:p>
            <a:pPr eaLnBrk="1" hangingPunct="1">
              <a:lnSpc>
                <a:spcPct val="90000"/>
              </a:lnSpc>
            </a:pPr>
            <a:endParaRPr lang="cs-CZ" sz="2800"/>
          </a:p>
        </p:txBody>
      </p:sp>
    </p:spTree>
    <p:extLst>
      <p:ext uri="{BB962C8B-B14F-4D97-AF65-F5344CB8AC3E}">
        <p14:creationId xmlns:p14="http://schemas.microsoft.com/office/powerpoint/2010/main" val="2091648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Pervazívní vývojové poruchy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mtClean="0"/>
              <a:t>Dětský autismus</a:t>
            </a:r>
          </a:p>
          <a:p>
            <a:pPr eaLnBrk="1" hangingPunct="1"/>
            <a:r>
              <a:rPr lang="cs-CZ" smtClean="0"/>
              <a:t>Atypický autismus</a:t>
            </a:r>
          </a:p>
          <a:p>
            <a:pPr eaLnBrk="1" hangingPunct="1"/>
            <a:r>
              <a:rPr lang="cs-CZ" smtClean="0"/>
              <a:t>Rettův syndrom</a:t>
            </a:r>
          </a:p>
          <a:p>
            <a:pPr eaLnBrk="1" hangingPunct="1"/>
            <a:r>
              <a:rPr lang="cs-CZ" smtClean="0"/>
              <a:t>Jiná desintegrační porucha v dětství</a:t>
            </a:r>
          </a:p>
          <a:p>
            <a:pPr eaLnBrk="1" hangingPunct="1"/>
            <a:r>
              <a:rPr lang="cs-CZ" smtClean="0"/>
              <a:t>Hyperaktivní porucha spojená s MR</a:t>
            </a:r>
          </a:p>
          <a:p>
            <a:pPr eaLnBrk="1" hangingPunct="1"/>
            <a:r>
              <a:rPr lang="cs-CZ" smtClean="0"/>
              <a:t>Aspergerův syndrom</a:t>
            </a:r>
          </a:p>
          <a:p>
            <a:pPr eaLnBrk="1" hangingPunct="1"/>
            <a:r>
              <a:rPr lang="cs-CZ" smtClean="0"/>
              <a:t>Jiné</a:t>
            </a:r>
          </a:p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84007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Dětský autismus (Kannerův).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1400"/>
              <a:t>Jde o přítomnost abnormálního nebo narušeného vývoje a začíná před 3. rokem věku dítěte.</a:t>
            </a:r>
          </a:p>
          <a:p>
            <a:pPr eaLnBrk="1" hangingPunct="1">
              <a:lnSpc>
                <a:spcPct val="80000"/>
              </a:lnSpc>
            </a:pPr>
            <a:r>
              <a:rPr lang="cs-CZ" sz="1400"/>
              <a:t> Má charakteristickou formu abnormity v oblasti sociální interakce, komunikace a omezeného a opakujícího se chování.</a:t>
            </a:r>
          </a:p>
          <a:p>
            <a:pPr eaLnBrk="1" hangingPunct="1">
              <a:lnSpc>
                <a:spcPct val="80000"/>
              </a:lnSpc>
            </a:pPr>
            <a:r>
              <a:rPr lang="cs-CZ" sz="1400"/>
              <a:t>Není přítomno období normálního vývoje od narození.</a:t>
            </a:r>
          </a:p>
          <a:p>
            <a:pPr eaLnBrk="1" hangingPunct="1">
              <a:lnSpc>
                <a:spcPct val="80000"/>
              </a:lnSpc>
            </a:pPr>
            <a:r>
              <a:rPr lang="cs-CZ" sz="1400"/>
              <a:t>Porucha sociální interakce se projevuje neschopností posoudit společenské emoční situace a to se projevuje nedostatečnou nebo nepřiměřenou emoční odpovědí. Sociální signály se používají špatně a nebo vůbec.</a:t>
            </a:r>
          </a:p>
          <a:p>
            <a:pPr eaLnBrk="1" hangingPunct="1">
              <a:lnSpc>
                <a:spcPct val="80000"/>
              </a:lnSpc>
            </a:pPr>
            <a:r>
              <a:rPr lang="cs-CZ" sz="1400"/>
              <a:t>Komunikace má formu nedostatečného sociálního užívání řeči,  když jsou přítomny jazykové dovednosti. Nedostatečná reciprocita společenské konverzace.</a:t>
            </a:r>
          </a:p>
          <a:p>
            <a:pPr eaLnBrk="1" hangingPunct="1">
              <a:lnSpc>
                <a:spcPct val="80000"/>
              </a:lnSpc>
            </a:pPr>
            <a:r>
              <a:rPr lang="cs-CZ" sz="1400"/>
              <a:t>Není pozorována schopnost napodobivé hry, schopnosti souhry, nedostatek tvořivosti a fantazie v myšlení.</a:t>
            </a:r>
          </a:p>
          <a:p>
            <a:pPr eaLnBrk="1" hangingPunct="1">
              <a:lnSpc>
                <a:spcPct val="80000"/>
              </a:lnSpc>
            </a:pPr>
            <a:r>
              <a:rPr lang="cs-CZ" sz="1400"/>
              <a:t>Objevují se omezené a opakující se stereotypní způsoby jednání, zájmů a aktivit. Chování je rigidní a rutinní, pozorujeme různé rituály, nesnáší změny.</a:t>
            </a:r>
          </a:p>
          <a:p>
            <a:pPr eaLnBrk="1" hangingPunct="1">
              <a:lnSpc>
                <a:spcPct val="80000"/>
              </a:lnSpc>
            </a:pPr>
            <a:r>
              <a:rPr lang="cs-CZ" sz="1400"/>
              <a:t>Objevuje se příchylnost k předmětům, které nejsou měkké.</a:t>
            </a:r>
          </a:p>
          <a:p>
            <a:pPr eaLnBrk="1" hangingPunct="1">
              <a:lnSpc>
                <a:spcPct val="80000"/>
              </a:lnSpc>
            </a:pPr>
            <a:r>
              <a:rPr lang="cs-CZ" sz="1400"/>
              <a:t>Jejich zájmy se koncentrují kolem jízdních řádů. Dat, nefunkční rysy objektů (vůně).</a:t>
            </a:r>
          </a:p>
          <a:p>
            <a:pPr eaLnBrk="1" hangingPunct="1">
              <a:lnSpc>
                <a:spcPct val="80000"/>
              </a:lnSpc>
            </a:pPr>
            <a:r>
              <a:rPr lang="cs-CZ" sz="1400"/>
              <a:t>Mohou se objevit fobie, poruchy spánku, strach.</a:t>
            </a:r>
          </a:p>
          <a:p>
            <a:pPr eaLnBrk="1" hangingPunct="1">
              <a:lnSpc>
                <a:spcPct val="80000"/>
              </a:lnSpc>
            </a:pPr>
            <a:endParaRPr lang="cs-CZ" sz="1400"/>
          </a:p>
        </p:txBody>
      </p:sp>
    </p:spTree>
    <p:extLst>
      <p:ext uri="{BB962C8B-B14F-4D97-AF65-F5344CB8AC3E}">
        <p14:creationId xmlns:p14="http://schemas.microsoft.com/office/powerpoint/2010/main" val="4092128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Atypický autismus.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cs-CZ" smtClean="0"/>
              <a:t>Od klasického autismu se liší: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cs-CZ" smtClean="0"/>
              <a:t>Dobou vzniku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cs-CZ" smtClean="0"/>
              <a:t>Nenaplněním všech tří sad charakteristik.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cs-CZ" smtClean="0"/>
              <a:t>Tato odlišnost vzniká často u MR jedinců nebo u dětí s těžkou receptivní poruchou řeči.</a:t>
            </a:r>
          </a:p>
        </p:txBody>
      </p:sp>
    </p:spTree>
    <p:extLst>
      <p:ext uri="{BB962C8B-B14F-4D97-AF65-F5344CB8AC3E}">
        <p14:creationId xmlns:p14="http://schemas.microsoft.com/office/powerpoint/2010/main" val="765915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Rettův syndrom.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000"/>
              <a:t>Vyskytuje se jen u dívek.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/>
              <a:t>Normální nebo téměř normální období časného vývoje následované částečnou nebo úplnou ztrátou získaných manuální a verbálních dovedností.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/>
              <a:t>Objevuje se zpomalení růstu hlavy.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/>
              <a:t>Začne nejčastěji mezi 7. a 24. měsíce věku dítěte.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/>
              <a:t>Zvláště typické jsou kroutivé stereotypní svírání rukou a hyperventilace.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/>
              <a:t>Sociální projevy mají tendenci přetrvávat.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/>
              <a:t>Ve středním dětství se mohou přidat ataxie trupu, skolióza nebo kyfoskolióza a apraxie</a:t>
            </a:r>
          </a:p>
          <a:p>
            <a:pPr eaLnBrk="1" hangingPunct="1">
              <a:lnSpc>
                <a:spcPct val="80000"/>
              </a:lnSpc>
            </a:pPr>
            <a:r>
              <a:rPr lang="cs-CZ" sz="2000"/>
              <a:t>Následuje těžké mentální postižení a mohou se objevit epi záchvaty.</a:t>
            </a:r>
          </a:p>
        </p:txBody>
      </p:sp>
    </p:spTree>
    <p:extLst>
      <p:ext uri="{BB962C8B-B14F-4D97-AF65-F5344CB8AC3E}">
        <p14:creationId xmlns:p14="http://schemas.microsoft.com/office/powerpoint/2010/main" val="383328547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</TotalTime>
  <Words>895</Words>
  <Application>Microsoft Office PowerPoint</Application>
  <PresentationFormat>Širokoúhlá obrazovka</PresentationFormat>
  <Paragraphs>90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Century Gothic</vt:lpstr>
      <vt:lpstr>Wingdings</vt:lpstr>
      <vt:lpstr>Wingdings 3</vt:lpstr>
      <vt:lpstr>Stébla</vt:lpstr>
      <vt:lpstr>Specifické poruchy školních dovedností, poruchy autistického spektra a Hyperkinetické poruchy.</vt:lpstr>
      <vt:lpstr>Specifické poruchy školních dovedností</vt:lpstr>
      <vt:lpstr>Specifická porucha čtení.</vt:lpstr>
      <vt:lpstr>Specifická porucha psaní.</vt:lpstr>
      <vt:lpstr>Specifická porucha počítání.</vt:lpstr>
      <vt:lpstr>Pervazívní vývojové poruchy</vt:lpstr>
      <vt:lpstr>Dětský autismus (Kannerův).</vt:lpstr>
      <vt:lpstr>Atypický autismus.</vt:lpstr>
      <vt:lpstr>Rettův syndrom.</vt:lpstr>
      <vt:lpstr>Hellerův syndrom</vt:lpstr>
      <vt:lpstr>Aspergerův syndrom.</vt:lpstr>
      <vt:lpstr>Hyperkinetické poruchy</vt:lpstr>
      <vt:lpstr>Porucha aktivity a pozornosti.</vt:lpstr>
      <vt:lpstr>Hyperkinetická porucha chování.</vt:lpstr>
      <vt:lpstr>Hyperaktivní porucha spojení s MR.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Severova</dc:creator>
  <cp:lastModifiedBy>Jana Severova</cp:lastModifiedBy>
  <cp:revision>3</cp:revision>
  <dcterms:created xsi:type="dcterms:W3CDTF">2015-02-19T09:10:05Z</dcterms:created>
  <dcterms:modified xsi:type="dcterms:W3CDTF">2015-02-19T09:35:35Z</dcterms:modified>
</cp:coreProperties>
</file>