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4" r:id="rId4"/>
    <p:sldId id="266" r:id="rId5"/>
    <p:sldId id="267" r:id="rId6"/>
    <p:sldId id="268" r:id="rId7"/>
    <p:sldId id="269" r:id="rId8"/>
    <p:sldId id="263" r:id="rId9"/>
    <p:sldId id="270" r:id="rId10"/>
    <p:sldId id="260" r:id="rId11"/>
    <p:sldId id="271" r:id="rId12"/>
    <p:sldId id="272" r:id="rId13"/>
    <p:sldId id="273" r:id="rId14"/>
    <p:sldId id="258" r:id="rId15"/>
    <p:sldId id="274" r:id="rId16"/>
    <p:sldId id="275" r:id="rId17"/>
    <p:sldId id="259" r:id="rId18"/>
    <p:sldId id="261" r:id="rId19"/>
    <p:sldId id="278" r:id="rId20"/>
    <p:sldId id="276" r:id="rId21"/>
    <p:sldId id="279" r:id="rId22"/>
    <p:sldId id="277" r:id="rId23"/>
    <p:sldId id="26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8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C9002B5-3966-4E48-A894-5CFF773081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80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EFC8367-44FE-4CD2-9755-2C62BCF86D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581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EFC8367-44FE-4CD2-9755-2C62BCF86D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1544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EFC8367-44FE-4CD2-9755-2C62BCF86D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3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EFC8367-44FE-4CD2-9755-2C62BCF86D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0199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EFC8367-44FE-4CD2-9755-2C62BCF86D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399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33F0-9794-4E6E-B8AA-0A5FE81CF4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108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8A34-94A0-4CA4-8305-8758F85C43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552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8367-44FE-4CD2-9755-2C62BCF86D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49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B5F3F65-DF93-4C5D-8657-EA23FD5159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766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80C4793-22E9-435C-87BC-D2130CF828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663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4410ECC-CC01-4CFC-B8CC-6A9EA601D3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899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A282B-77D4-4C44-A1F4-8D0237B84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000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FD93-95E6-4292-BE32-D30373F82D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92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DD83E-F2EA-482F-B524-264423E2C71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290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7425E44-0789-496C-9A91-804C5E619EA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896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EFC8367-44FE-4CD2-9755-2C62BCF86D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06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98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98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Psychoterapeutická problematika</a:t>
            </a:r>
            <a:br>
              <a:rPr lang="cs-CZ" dirty="0" smtClean="0"/>
            </a:br>
            <a:r>
              <a:rPr lang="cs-CZ" dirty="0" smtClean="0"/>
              <a:t> v jednotlivých oborech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Pediatrie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Velmi široké spektrum genetických onemocnění</a:t>
            </a:r>
          </a:p>
          <a:p>
            <a:r>
              <a:rPr lang="cs-CZ" sz="2000" dirty="0" smtClean="0"/>
              <a:t>Interní dětská onemocnění, zejména alergologie, </a:t>
            </a:r>
            <a:r>
              <a:rPr lang="cs-CZ" sz="2000" dirty="0" err="1" smtClean="0"/>
              <a:t>gastointestinální</a:t>
            </a:r>
            <a:r>
              <a:rPr lang="cs-CZ" sz="2000" dirty="0" smtClean="0"/>
              <a:t> nemoci, endokrinologické poruchy, kožní nemoci, a další.</a:t>
            </a:r>
          </a:p>
          <a:p>
            <a:r>
              <a:rPr lang="cs-CZ" sz="2000" dirty="0" smtClean="0"/>
              <a:t>Chirurgické zákroky včetně vyšetření – často vyžadována celková anestezie pro úzkost dítěte.</a:t>
            </a:r>
          </a:p>
          <a:p>
            <a:r>
              <a:rPr lang="cs-CZ" sz="2000" dirty="0" smtClean="0"/>
              <a:t>Psychosomatická problematika velmi rozšířená.</a:t>
            </a:r>
          </a:p>
          <a:p>
            <a:r>
              <a:rPr lang="cs-CZ" sz="2000" dirty="0" smtClean="0"/>
              <a:t>Děti týrané a zneužívané</a:t>
            </a:r>
          </a:p>
          <a:p>
            <a:r>
              <a:rPr lang="cs-CZ" sz="2000" dirty="0" smtClean="0"/>
              <a:t>Alkoholismus a toxikománie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313612" cy="1143000"/>
          </a:xfrm>
        </p:spPr>
        <p:txBody>
          <a:bodyPr/>
          <a:lstStyle/>
          <a:p>
            <a:r>
              <a:rPr lang="cs-CZ" dirty="0" smtClean="0"/>
              <a:t>Pediatrie.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Se zdravotnickým prostředím se setkává od narození a vlastně i před ním.</a:t>
            </a:r>
          </a:p>
          <a:p>
            <a:r>
              <a:rPr lang="cs-CZ" sz="2000" dirty="0" smtClean="0"/>
              <a:t>Strach vyvolává už fakt nepříjemných zákroků (bolest, </a:t>
            </a:r>
            <a:r>
              <a:rPr lang="cs-CZ" sz="2000" dirty="0" err="1" smtClean="0"/>
              <a:t>nausea</a:t>
            </a:r>
            <a:r>
              <a:rPr lang="cs-CZ" sz="2000" dirty="0" smtClean="0"/>
              <a:t> při vyšetření krku </a:t>
            </a:r>
            <a:r>
              <a:rPr lang="cs-CZ" sz="2000" dirty="0" err="1" smtClean="0"/>
              <a:t>apod</a:t>
            </a:r>
            <a:r>
              <a:rPr lang="cs-CZ" sz="2000" dirty="0" smtClean="0"/>
              <a:t>).</a:t>
            </a:r>
          </a:p>
          <a:p>
            <a:r>
              <a:rPr lang="cs-CZ" sz="2000" dirty="0" smtClean="0"/>
              <a:t>Spolupodílí se křik ostatních dětí a doba čekání v čekárně, nervozita matky.</a:t>
            </a:r>
          </a:p>
          <a:p>
            <a:r>
              <a:rPr lang="cs-CZ" sz="2000" dirty="0" smtClean="0"/>
              <a:t>Vliv má  typ temperamentu dítěte a způsob výchovy v rodině.</a:t>
            </a:r>
          </a:p>
          <a:p>
            <a:r>
              <a:rPr lang="cs-CZ" sz="2000" dirty="0" smtClean="0"/>
              <a:t>Také labilita nebo stabilita CNS sehrává podstatnou roli.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514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Pediatrie.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Hospitalizace </a:t>
            </a:r>
            <a:r>
              <a:rPr lang="cs-CZ" sz="2400" dirty="0"/>
              <a:t>s matkou</a:t>
            </a:r>
            <a:r>
              <a:rPr lang="cs-CZ" sz="2400" dirty="0" smtClean="0"/>
              <a:t> pomáhá překonat úzkost dítěte a proto nevidíme tak často projevy </a:t>
            </a:r>
            <a:r>
              <a:rPr lang="cs-CZ" sz="2400" u="sng" dirty="0" smtClean="0"/>
              <a:t>separační úzkosti.</a:t>
            </a:r>
          </a:p>
          <a:p>
            <a:r>
              <a:rPr lang="cs-CZ" sz="2400" dirty="0" smtClean="0"/>
              <a:t>Separační úzkost je typická pro rozmezí 7 měsíců až 3 roky.</a:t>
            </a:r>
          </a:p>
          <a:p>
            <a:r>
              <a:rPr lang="cs-CZ" sz="2400" dirty="0" smtClean="0"/>
              <a:t>Má 3 fáze: fáze protestu, zoufalství a odpoutání se od matky.</a:t>
            </a:r>
          </a:p>
          <a:p>
            <a:r>
              <a:rPr lang="cs-CZ" sz="2400" dirty="0" smtClean="0"/>
              <a:t>Při dlouhodobé pobytu je nezbytné všímat si projevů deprivace.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2128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Pediatrie – psychologický přístup.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Respektovat Chartu práv dítěte UNESCO.</a:t>
            </a:r>
            <a:endParaRPr lang="cs-CZ" sz="2000" dirty="0"/>
          </a:p>
          <a:p>
            <a:r>
              <a:rPr lang="cs-CZ" sz="2000" dirty="0" smtClean="0"/>
              <a:t>Informovat o stavu dítěte rodiče i dítě. Využívat znalostí vývojové psychologie k volbě přiměřené komunikace s dítětem.</a:t>
            </a:r>
          </a:p>
          <a:p>
            <a:r>
              <a:rPr lang="cs-CZ" sz="2000" dirty="0" smtClean="0"/>
              <a:t>Používat názorné pomůcky.</a:t>
            </a:r>
          </a:p>
          <a:p>
            <a:r>
              <a:rPr lang="cs-CZ" sz="2000" dirty="0" smtClean="0"/>
              <a:t>Přijímat dítě pokud možno s matkou.</a:t>
            </a:r>
          </a:p>
          <a:p>
            <a:r>
              <a:rPr lang="cs-CZ" sz="2000" dirty="0" smtClean="0"/>
              <a:t>Chování dítěte nevyčítat, ale prodiskutovat s matkou.</a:t>
            </a:r>
          </a:p>
          <a:p>
            <a:r>
              <a:rPr lang="cs-CZ" sz="2000" dirty="0" smtClean="0"/>
              <a:t>Využít služby psychologů a vyžádat vhodnou psychoterapii.</a:t>
            </a:r>
          </a:p>
          <a:p>
            <a:r>
              <a:rPr lang="cs-CZ" sz="2000" dirty="0" smtClean="0"/>
              <a:t>To může odhalit psychosomatické pozadí nemoci a komplikací.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5075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Gynekologie a porodnictví.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Neplodnost – vyvolává pocit nedostatečnosti v naplnění mateřství, „jsem horší, než moje matka“. Vyvolává úzkost, deprese, což může posilovat neschopnost otěhotnět a komplikuje léčbu.</a:t>
            </a:r>
          </a:p>
          <a:p>
            <a:r>
              <a:rPr lang="cs-CZ" sz="1800" dirty="0" smtClean="0"/>
              <a:t>Sklony k potratům – hormonální problém nebo následek  vrozených vloh či opakovaných potratů. </a:t>
            </a:r>
          </a:p>
          <a:p>
            <a:r>
              <a:rPr lang="cs-CZ" sz="1800" dirty="0" smtClean="0"/>
              <a:t>Žena v době těhotenství, na porodním sále a po porodní adaptace v šestinedělí.</a:t>
            </a:r>
          </a:p>
          <a:p>
            <a:r>
              <a:rPr lang="cs-CZ" sz="1800" dirty="0" smtClean="0"/>
              <a:t>Gynekologie je pak konzervativní a operační.</a:t>
            </a:r>
          </a:p>
          <a:p>
            <a:r>
              <a:rPr lang="cs-CZ" sz="1800" dirty="0" smtClean="0"/>
              <a:t>Lymfedémy – problém zdravotní i estetický.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Gynekologie a porodnictví.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Psychické problémy souvisí s celkovým procesem dospívání dívky v ženu a vyrovnání se s rolí ženy.</a:t>
            </a:r>
          </a:p>
          <a:p>
            <a:r>
              <a:rPr lang="cs-CZ" sz="2000" dirty="0" smtClean="0"/>
              <a:t>S tím souvisí psychická </a:t>
            </a:r>
            <a:r>
              <a:rPr lang="cs-CZ" sz="2000" dirty="0"/>
              <a:t>a sociální zralost vedoucí k hrdosti na roli </a:t>
            </a:r>
            <a:r>
              <a:rPr lang="cs-CZ" sz="2000" dirty="0" smtClean="0"/>
              <a:t>matky.</a:t>
            </a:r>
          </a:p>
          <a:p>
            <a:r>
              <a:rPr lang="cs-CZ" sz="2000" dirty="0" smtClean="0"/>
              <a:t>S tím souvisí příprava dívek na první menstruaci.</a:t>
            </a:r>
          </a:p>
          <a:p>
            <a:r>
              <a:rPr lang="cs-CZ" sz="2000" dirty="0" smtClean="0"/>
              <a:t>Patří sem problematika spontánních a medicínských abortů a </a:t>
            </a:r>
            <a:r>
              <a:rPr lang="cs-CZ" sz="2000" dirty="0" err="1" smtClean="0"/>
              <a:t>postabortivní</a:t>
            </a:r>
            <a:r>
              <a:rPr lang="cs-CZ" sz="2000" dirty="0" smtClean="0"/>
              <a:t> syndrom.</a:t>
            </a:r>
          </a:p>
          <a:p>
            <a:r>
              <a:rPr lang="cs-CZ" sz="2000" dirty="0" smtClean="0"/>
              <a:t>V současnosti pak odkládání prvního těhotenství a s tím narůstající rizikovost gravidity a nebezpečí neplodnosti.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9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Gynekologie a porodnictví – psychologická péče.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000" dirty="0" smtClean="0"/>
              <a:t>V rámci vztahu důvěry mezi zdravotníkem a pacientkou napomáhat překonání strachu a úzkostí z těhotenství, porodu, hrozícího abortu a další.</a:t>
            </a:r>
          </a:p>
          <a:p>
            <a:r>
              <a:rPr lang="cs-CZ" sz="2000" dirty="0" smtClean="0"/>
              <a:t>Taktně, ale úplně informovat pacientku a její rodinu o její stavu.</a:t>
            </a:r>
          </a:p>
          <a:p>
            <a:r>
              <a:rPr lang="cs-CZ" sz="2000" dirty="0" smtClean="0"/>
              <a:t>Pracovat s pojetím ženské role a sebepojetím pacientky (implicitní teorie nemoci).</a:t>
            </a:r>
          </a:p>
          <a:p>
            <a:r>
              <a:rPr lang="cs-CZ" sz="2000" dirty="0" smtClean="0"/>
              <a:t>Psychologická pomoc je žádoucí při jakékoliv komplikaci, nárůstu úzkosti, strach, nezvládání role ženy.</a:t>
            </a:r>
          </a:p>
          <a:p>
            <a:r>
              <a:rPr lang="cs-CZ" sz="2000" dirty="0" smtClean="0"/>
              <a:t>Po porodu pak s projevy </a:t>
            </a:r>
            <a:r>
              <a:rPr lang="cs-CZ" sz="2000" dirty="0" err="1" smtClean="0"/>
              <a:t>postpartálních</a:t>
            </a:r>
            <a:r>
              <a:rPr lang="cs-CZ" sz="2000" dirty="0" smtClean="0"/>
              <a:t> psychických projevů typu psychotických stavů a nebezpečí odmítnutí či poškození dítěte.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3105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Neonatologie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800" dirty="0" smtClean="0"/>
              <a:t>Děti s nízkou a extrémně nízkou porodní hmotností se rodí stále častěji aktuálně asi 2000 ročně, z toho asi 400 dětí s extrémně nízkou PH.</a:t>
            </a:r>
          </a:p>
          <a:p>
            <a:r>
              <a:rPr lang="cs-CZ" sz="1800" dirty="0" smtClean="0"/>
              <a:t>Nutná komplikovaná poporodní péče. Často četné vrozené vady, malformace. Nutnost např. operací atrézií, překrytí rozštěpů mozku a páteře a dalších problémů. Nebezpečí úmrtí a problematika s tím spojená.</a:t>
            </a:r>
          </a:p>
          <a:p>
            <a:r>
              <a:rPr lang="cs-CZ" sz="1800" dirty="0" smtClean="0"/>
              <a:t>Porod mrtvého dítěte – je tragedií, když rodiče očekávají narození zdravého dítěte. Matka se vyrovnává s tímto traumatem řadu let, někdy se nevyrovná vůbec a přesto, že má další zdravé děti, první mrtvé si může idealizovat a s tímto ideálem srovnávat ostatní děti.</a:t>
            </a:r>
          </a:p>
          <a:p>
            <a:r>
              <a:rPr lang="cs-CZ" sz="1800" dirty="0" smtClean="0"/>
              <a:t>Potrat – </a:t>
            </a:r>
            <a:r>
              <a:rPr lang="cs-CZ" sz="1800" dirty="0" err="1" smtClean="0"/>
              <a:t>postabortivní</a:t>
            </a:r>
            <a:r>
              <a:rPr lang="cs-CZ" sz="1800" dirty="0" smtClean="0"/>
              <a:t> syndrom.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Geriatrie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err="1" smtClean="0"/>
              <a:t>Ageismus</a:t>
            </a:r>
            <a:r>
              <a:rPr lang="cs-CZ" sz="2000" dirty="0" smtClean="0"/>
              <a:t> – nepřátelský a diskriminační postoj společnosti k seniorům.</a:t>
            </a:r>
          </a:p>
          <a:p>
            <a:r>
              <a:rPr lang="cs-CZ" sz="2000" dirty="0" smtClean="0"/>
              <a:t>Demence – v současnost přibývá lidí s Alzheimerovou demencí. Vyžadují náročnou péči, problematiky rodiny.</a:t>
            </a:r>
          </a:p>
          <a:p>
            <a:r>
              <a:rPr lang="cs-CZ" sz="2000" dirty="0" smtClean="0"/>
              <a:t>Vysoká nemocnost – často vyžaduje náročnou ošetřovatelskou péči a speciální pomůcky. Senior ne nemusí s nimi dobře vyrovnávat – sluchadla, pleny.</a:t>
            </a:r>
          </a:p>
          <a:p>
            <a:r>
              <a:rPr lang="cs-CZ" sz="2000" dirty="0" smtClean="0"/>
              <a:t>Postupná ztráta kompetencí – velký problém u dříve aktivních a soběstačných lidí. Říci si o pomoc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Geriatrie – psychologická problematika.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Utváření vztahu ke stáří je celoživotní proces, který ovlivňuje rodinné prostředí a přístup společnosti.</a:t>
            </a:r>
          </a:p>
          <a:p>
            <a:r>
              <a:rPr lang="cs-CZ" sz="2000" dirty="0" smtClean="0"/>
              <a:t>Nutno stanovit, zda je senior skutečně dementní nebo je vyděšený, opuštěný.</a:t>
            </a:r>
          </a:p>
          <a:p>
            <a:r>
              <a:rPr lang="cs-CZ" sz="2000" dirty="0" smtClean="0"/>
              <a:t>Komunikovat s úctou, nikdy neužívat familiární oslovení dědo, babči.</a:t>
            </a:r>
          </a:p>
          <a:p>
            <a:r>
              <a:rPr lang="cs-CZ" sz="2000" dirty="0" smtClean="0"/>
              <a:t>Před zákrokem vysvětlovat opakovaně, trpělivě a tím uklidnit, zbavit úzkostí a strachů.</a:t>
            </a:r>
          </a:p>
          <a:p>
            <a:r>
              <a:rPr lang="cs-CZ" sz="2000" dirty="0" smtClean="0"/>
              <a:t>Vhodným zaměstnáním zamezit projevům deprivace.</a:t>
            </a:r>
          </a:p>
          <a:p>
            <a:r>
              <a:rPr lang="cs-CZ" sz="2000" dirty="0" smtClean="0"/>
              <a:t>Naslouchat, naslouchat.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2694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Kterými obory se budeme zabývat?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/>
              <a:t>Interna a kožní</a:t>
            </a:r>
          </a:p>
          <a:p>
            <a:r>
              <a:rPr lang="cs-CZ" sz="2400" dirty="0"/>
              <a:t>Chirurgické obory</a:t>
            </a:r>
          </a:p>
          <a:p>
            <a:r>
              <a:rPr lang="cs-CZ" sz="2400" dirty="0"/>
              <a:t>Pediatrie</a:t>
            </a:r>
          </a:p>
          <a:p>
            <a:r>
              <a:rPr lang="cs-CZ" sz="2400" dirty="0" smtClean="0"/>
              <a:t>Gynekologie</a:t>
            </a:r>
          </a:p>
          <a:p>
            <a:r>
              <a:rPr lang="cs-CZ" sz="2400" dirty="0" smtClean="0"/>
              <a:t>Neonatologie</a:t>
            </a:r>
          </a:p>
          <a:p>
            <a:r>
              <a:rPr lang="cs-CZ" sz="2400" dirty="0" smtClean="0"/>
              <a:t>Geriatrie</a:t>
            </a:r>
          </a:p>
          <a:p>
            <a:r>
              <a:rPr lang="cs-CZ" sz="2400" dirty="0" smtClean="0"/>
              <a:t>Onkologie</a:t>
            </a:r>
          </a:p>
          <a:p>
            <a:r>
              <a:rPr lang="cs-CZ" sz="2400" dirty="0" smtClean="0"/>
              <a:t>JIP a ARO</a:t>
            </a:r>
          </a:p>
          <a:p>
            <a:r>
              <a:rPr lang="cs-CZ" sz="2400" dirty="0" smtClean="0"/>
              <a:t>Domácí péče a pomáhající profese.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Onkologie.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Narůstající problém, druhé nejčastější úmrtí u dospělých.</a:t>
            </a:r>
          </a:p>
          <a:p>
            <a:r>
              <a:rPr lang="cs-CZ" sz="2000" dirty="0" smtClean="0"/>
              <a:t>U dětí se většina vyléčí.</a:t>
            </a:r>
          </a:p>
          <a:p>
            <a:r>
              <a:rPr lang="cs-CZ" sz="2000" dirty="0" smtClean="0"/>
              <a:t>V obecném povědomí prakticky představuje smrt.</a:t>
            </a:r>
          </a:p>
          <a:p>
            <a:r>
              <a:rPr lang="cs-CZ" sz="2000" dirty="0" smtClean="0"/>
              <a:t>Má akutní i pozdní následky. U dětí se často mohou objevit jako následek </a:t>
            </a:r>
            <a:r>
              <a:rPr lang="cs-CZ" sz="2000" dirty="0" err="1" smtClean="0"/>
              <a:t>kardiotoxicity</a:t>
            </a:r>
            <a:r>
              <a:rPr lang="cs-CZ" sz="2000" dirty="0" smtClean="0"/>
              <a:t> chemoterapie, ale i jako </a:t>
            </a:r>
            <a:r>
              <a:rPr lang="cs-CZ" sz="2000" dirty="0" err="1" smtClean="0"/>
              <a:t>oraganický</a:t>
            </a:r>
            <a:r>
              <a:rPr lang="cs-CZ" sz="2000" dirty="0" smtClean="0"/>
              <a:t> </a:t>
            </a:r>
            <a:r>
              <a:rPr lang="cs-CZ" sz="2000" dirty="0" err="1" smtClean="0"/>
              <a:t>psychosyndrom</a:t>
            </a:r>
            <a:r>
              <a:rPr lang="cs-CZ" sz="2000" dirty="0" smtClean="0"/>
              <a:t> či jednotlivé poruchy v oblasti kognitivní, emoční a v chování.</a:t>
            </a:r>
          </a:p>
          <a:p>
            <a:r>
              <a:rPr lang="cs-CZ" sz="2000" dirty="0" smtClean="0"/>
              <a:t>Sociální problém - zpětné zařazení mezi vrstevníky. Pacient mění hodnoty a postoje a děti jsou psychicky „dospělejší“ a s vrstevníky si nerozumí.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3996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Onkologie – psychologická péče.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Psycholog musí být týmovým hráčem, spolupracovat s ošetřujícím personálem – lékaři, sestrami.</a:t>
            </a:r>
          </a:p>
          <a:p>
            <a:r>
              <a:rPr lang="cs-CZ" sz="2000" dirty="0" smtClean="0"/>
              <a:t>U pacientů podporovat vhodné </a:t>
            </a:r>
            <a:r>
              <a:rPr lang="cs-CZ" sz="2000" dirty="0" err="1" smtClean="0"/>
              <a:t>copingové</a:t>
            </a:r>
            <a:r>
              <a:rPr lang="cs-CZ" sz="2000" dirty="0" smtClean="0"/>
              <a:t> strategie směřující k aktivnímu zápasu s nemocí – větší naděje na uzdravení nebo delší přežití.</a:t>
            </a:r>
          </a:p>
          <a:p>
            <a:r>
              <a:rPr lang="cs-CZ" sz="2000" dirty="0" smtClean="0"/>
              <a:t>V úzkostech postupovat individuálně podle znalostí premorbidní osobnosti pacienta.</a:t>
            </a:r>
          </a:p>
          <a:p>
            <a:r>
              <a:rPr lang="cs-CZ" sz="2000" dirty="0" smtClean="0"/>
              <a:t>Doprovázet umírající a jejich rodiny.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3443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JIP a ARO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Pečují o život ohrožující stavy.</a:t>
            </a:r>
          </a:p>
          <a:p>
            <a:r>
              <a:rPr lang="cs-CZ" sz="2000" dirty="0" smtClean="0"/>
              <a:t>Záchrana života je prioritou.</a:t>
            </a:r>
          </a:p>
          <a:p>
            <a:r>
              <a:rPr lang="cs-CZ" sz="2000" dirty="0" smtClean="0"/>
              <a:t>Důležitost kontaktu s rodinou, eventuálně návštěvy rodiny u pacientů v prodlouženém kómatu.</a:t>
            </a:r>
          </a:p>
          <a:p>
            <a:r>
              <a:rPr lang="cs-CZ" sz="2000" dirty="0" smtClean="0"/>
              <a:t>Přístupem se podobají chirurgickým oborům, ale v extrémnější poloze.</a:t>
            </a:r>
          </a:p>
          <a:p>
            <a:r>
              <a:rPr lang="cs-CZ" sz="2000" dirty="0" smtClean="0"/>
              <a:t>Psychologickou péči potřebují jak pacienti, tak personál.</a:t>
            </a:r>
          </a:p>
          <a:p>
            <a:r>
              <a:rPr lang="cs-CZ" sz="2000" dirty="0" smtClean="0"/>
              <a:t>U personálu je extrémní nebezpečí </a:t>
            </a:r>
            <a:r>
              <a:rPr lang="cs-CZ" sz="2000" smtClean="0"/>
              <a:t>syndromu vyhoření.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3104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Domácí péče a pomáhající profese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Rodina: unavená, depresívní, pesimistická</a:t>
            </a:r>
          </a:p>
          <a:p>
            <a:r>
              <a:rPr lang="cs-CZ" dirty="0" smtClean="0"/>
              <a:t>Nutno pomáhat s péčí o nemocného.</a:t>
            </a:r>
          </a:p>
          <a:p>
            <a:r>
              <a:rPr lang="cs-CZ" dirty="0" smtClean="0"/>
              <a:t>„K dětem se posadím na zem“</a:t>
            </a:r>
          </a:p>
          <a:p>
            <a:r>
              <a:rPr lang="cs-CZ" dirty="0" smtClean="0"/>
              <a:t>Problémy pomáhajících profesí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Interní obory.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U onemocnění všech orgánových systémů je nejlépe pozorovatelná platnost bio-psycho-sociální podmíněnosti.</a:t>
            </a:r>
          </a:p>
          <a:p>
            <a:r>
              <a:rPr lang="cs-CZ" sz="2000" dirty="0" smtClean="0"/>
              <a:t>Největší frekvence: kardiovaskulární choroby (infarkt myokardu, ischemická choroba, angina pectoris), gastrointestinální choroby(gastrické a duodenální vředy), diabetes I. a II. typu, metabolické poruchy, onemocnění na bázi alergických poruch a další.</a:t>
            </a:r>
          </a:p>
          <a:p>
            <a:r>
              <a:rPr lang="cs-CZ" sz="2000" dirty="0" smtClean="0"/>
              <a:t>V pozadí těchto nemocnění se při bližším zkoumání setkáme s přetrváváním negativních emocí (strach, úzkost, deprese, snížené sebehodnocení, pokřivený </a:t>
            </a:r>
            <a:r>
              <a:rPr lang="cs-CZ" sz="2000" dirty="0" err="1" smtClean="0"/>
              <a:t>sebeobraz</a:t>
            </a:r>
            <a:r>
              <a:rPr lang="cs-CZ" sz="2000" dirty="0" smtClean="0"/>
              <a:t>) a závažných konfliktů.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Interní obory.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Důležitý význam má také, zda se jedná o onemocnění akutní či chronické.</a:t>
            </a:r>
          </a:p>
          <a:p>
            <a:r>
              <a:rPr lang="cs-CZ" sz="2000" dirty="0" smtClean="0"/>
              <a:t>U chronicky nemocných nalézáme nejen s pocity souvisejícími s charakterem nemoci (nelze vyléčit), ale i se změnami v osobnosti, které sebou některé nemoci nesou.</a:t>
            </a:r>
          </a:p>
          <a:p>
            <a:r>
              <a:rPr lang="cs-CZ" sz="2000" dirty="0" smtClean="0"/>
              <a:t>Zvláštní skupinou jsou nemocní s revmatickými onemocněními.</a:t>
            </a:r>
          </a:p>
          <a:p>
            <a:r>
              <a:rPr lang="cs-CZ" sz="2000" dirty="0" smtClean="0"/>
              <a:t>Svou roli sehrává i prognóza a možnost </a:t>
            </a:r>
            <a:r>
              <a:rPr lang="cs-CZ" sz="2000" dirty="0" err="1" smtClean="0"/>
              <a:t>invalidizace</a:t>
            </a:r>
            <a:r>
              <a:rPr lang="cs-CZ" sz="2000" dirty="0" smtClean="0"/>
              <a:t> pacienta vlivem nemoci.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7991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Interní obory – psychologický přístup.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000" dirty="0" smtClean="0"/>
              <a:t>Nutnost poznání premorbidní osobnosti.</a:t>
            </a:r>
            <a:endParaRPr lang="cs-CZ" sz="2000" dirty="0"/>
          </a:p>
          <a:p>
            <a:r>
              <a:rPr lang="cs-CZ" sz="2000" dirty="0" smtClean="0"/>
              <a:t>Komplexní posouzení zdravotního stavu s ohledem na psychiku pacienta.</a:t>
            </a:r>
          </a:p>
          <a:p>
            <a:r>
              <a:rPr lang="cs-CZ" sz="2000" dirty="0" smtClean="0"/>
              <a:t>Trpělivost při vysvětlování úkonů v rámci diagnosticko-terapeutického procesu.</a:t>
            </a:r>
          </a:p>
          <a:p>
            <a:r>
              <a:rPr lang="cs-CZ" sz="2000" dirty="0" smtClean="0"/>
              <a:t>Včasné a důkladné seznámení a vysvětlení variant léčby a jejich důsledků.</a:t>
            </a:r>
          </a:p>
          <a:p>
            <a:r>
              <a:rPr lang="cs-CZ" sz="2000" dirty="0" smtClean="0"/>
              <a:t>Opakovaný kontakt a diskutování průběhu léčby.</a:t>
            </a:r>
          </a:p>
          <a:p>
            <a:r>
              <a:rPr lang="cs-CZ" sz="2000" dirty="0" smtClean="0"/>
              <a:t>Vytvoření vztahu důvěry pacient-zdravotník ke snížení obav a úzkostí pacienta a k lepší motivaci pacientů k dodržování léčby.</a:t>
            </a:r>
          </a:p>
          <a:p>
            <a:r>
              <a:rPr lang="cs-CZ" sz="2000" dirty="0" smtClean="0"/>
              <a:t>Vhodná psychoterapie pro jednotlivé typy onemocnění.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8414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Chirurgické obory.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Chirurgická péče je tradičně i svým charakterem ohrožena neosobním vztahem k pacientům a podceňováním osobního kontaktu s nimi.</a:t>
            </a:r>
          </a:p>
          <a:p>
            <a:r>
              <a:rPr lang="cs-CZ" sz="2000" dirty="0" smtClean="0"/>
              <a:t>Ještě donedávna to nebyl pacient se jménem, ale to koleno na pětce.</a:t>
            </a:r>
          </a:p>
          <a:p>
            <a:r>
              <a:rPr lang="cs-CZ" sz="2000" dirty="0" smtClean="0"/>
              <a:t>Jakýkoliv chirurgický výkon má vždy odraz v psychice pacienta a často i v jeho osobnosti.</a:t>
            </a:r>
          </a:p>
          <a:p>
            <a:r>
              <a:rPr lang="cs-CZ" sz="2000" dirty="0" smtClean="0"/>
              <a:t>Častý je  anticipační strach z operace vyjadřující obavu z nezdaru a následků. </a:t>
            </a:r>
          </a:p>
          <a:p>
            <a:r>
              <a:rPr lang="cs-CZ" sz="2000" dirty="0" smtClean="0"/>
              <a:t>Strach z narkózy, který souvisí se strachem se smrti.</a:t>
            </a:r>
          </a:p>
          <a:p>
            <a:r>
              <a:rPr lang="cs-CZ" sz="2000" dirty="0" smtClean="0"/>
              <a:t>Jsme svědky </a:t>
            </a:r>
            <a:r>
              <a:rPr lang="cs-CZ" sz="2000" dirty="0" err="1" smtClean="0"/>
              <a:t>postraumatických</a:t>
            </a:r>
            <a:r>
              <a:rPr lang="cs-CZ" sz="2000" dirty="0" smtClean="0"/>
              <a:t> stavů, problémů s adaptací na změny tělesného schématu, bolest.</a:t>
            </a:r>
          </a:p>
        </p:txBody>
      </p:sp>
    </p:spTree>
    <p:extLst>
      <p:ext uri="{BB962C8B-B14F-4D97-AF65-F5344CB8AC3E}">
        <p14:creationId xmlns:p14="http://schemas.microsoft.com/office/powerpoint/2010/main" val="71210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Chirurgické obory.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Zvláštní problémy má neurochirurgie, která se zabývá CNS a následky operací velmi často znamenají organický </a:t>
            </a:r>
            <a:r>
              <a:rPr lang="cs-CZ" sz="2000" dirty="0" err="1" smtClean="0"/>
              <a:t>psychosyndrom</a:t>
            </a:r>
            <a:r>
              <a:rPr lang="cs-CZ" sz="2000" dirty="0" smtClean="0"/>
              <a:t> s dopadem do kognitivních, emočních projevů, osobnosti a chování pacienta.</a:t>
            </a:r>
          </a:p>
          <a:p>
            <a:r>
              <a:rPr lang="cs-CZ" sz="2000" dirty="0" smtClean="0"/>
              <a:t>Plastická chirurgie je zdrojem nutnosti adaptace na změnu vzhledu. Zde rozlišujeme žádanou změnu (estetická chirurgie) – změna může pacienta rozčarovat) a nutnou změnu napři při popáleninách či poúrazových stavech v obličeji ( změna může šokovat).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4973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Chirurgické obory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Úrazy – jejich množství roste, následky někdy velmi těžké. Důsledkem i </a:t>
            </a:r>
            <a:r>
              <a:rPr lang="cs-CZ" sz="2400" dirty="0" err="1" smtClean="0"/>
              <a:t>sui</a:t>
            </a:r>
            <a:r>
              <a:rPr lang="cs-CZ" sz="2400" dirty="0" smtClean="0"/>
              <a:t>. pokusy, ztráta přátel, rozpad rodiny.</a:t>
            </a:r>
          </a:p>
          <a:p>
            <a:r>
              <a:rPr lang="cs-CZ" sz="2400" dirty="0" smtClean="0"/>
              <a:t>Malformace – estetický problém, nejhůře se snáší v obličeji a na rukou.</a:t>
            </a:r>
          </a:p>
          <a:p>
            <a:r>
              <a:rPr lang="cs-CZ" sz="2400" dirty="0" smtClean="0"/>
              <a:t>Neurochirurgie – umístění tumoru, jeho typ. Časné a pozdní následky.</a:t>
            </a:r>
          </a:p>
          <a:p>
            <a:r>
              <a:rPr lang="cs-CZ" sz="2400" dirty="0" smtClean="0"/>
              <a:t>Plastická chirurgie.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Chirurgické obory – psychologický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1800" dirty="0" smtClean="0"/>
              <a:t>Nutnost poznání premorbidní osobnosti.</a:t>
            </a:r>
            <a:endParaRPr lang="cs-CZ" sz="1800" dirty="0"/>
          </a:p>
          <a:p>
            <a:r>
              <a:rPr lang="cs-CZ" sz="1800" dirty="0" smtClean="0"/>
              <a:t>Komplexní posouzení zdravotního stavu s ohledem na psychiku pacienta.</a:t>
            </a:r>
          </a:p>
          <a:p>
            <a:r>
              <a:rPr lang="cs-CZ" sz="1800" dirty="0" smtClean="0"/>
              <a:t>Trpělivost při vysvětlování úkonů v rámci předoperační přípravy s cílem snížit anticipační úzkost a obavy pacienta.</a:t>
            </a:r>
          </a:p>
          <a:p>
            <a:r>
              <a:rPr lang="cs-CZ" sz="1800" dirty="0" smtClean="0"/>
              <a:t>Včasné a důkladné seznámení a vysvětlení variant zákroků a jejich důsledků.</a:t>
            </a:r>
          </a:p>
          <a:p>
            <a:r>
              <a:rPr lang="cs-CZ" sz="1800" dirty="0" smtClean="0"/>
              <a:t>Opakovaný kontakt a diskutování průběhu pooperačního stavu.</a:t>
            </a:r>
          </a:p>
          <a:p>
            <a:r>
              <a:rPr lang="cs-CZ" sz="1800" dirty="0" smtClean="0"/>
              <a:t>Vytvoření vztahu důvěry pacient-zdravotník ke snížení obav a úzkostí pacienta a k lepší motivaci pacientů k dodržování léčby.</a:t>
            </a:r>
          </a:p>
          <a:p>
            <a:r>
              <a:rPr lang="cs-CZ" sz="1800" dirty="0" smtClean="0"/>
              <a:t>Vhodná psychoterapie pro jednotlivé typy problémů a následků a vhodný typ vyrovnání se s nimi.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6732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172</TotalTime>
  <Words>1523</Words>
  <Application>Microsoft Office PowerPoint</Application>
  <PresentationFormat>Předvádění na obrazovce (4:3)</PresentationFormat>
  <Paragraphs>135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Wingdings 3</vt:lpstr>
      <vt:lpstr>Stébla</vt:lpstr>
      <vt:lpstr>Psychoterapeutická problematika  v jednotlivých oborech</vt:lpstr>
      <vt:lpstr>Kterými obory se budeme zabývat?</vt:lpstr>
      <vt:lpstr>Interní obory.</vt:lpstr>
      <vt:lpstr>Interní obory.</vt:lpstr>
      <vt:lpstr>Interní obory – psychologický přístup. </vt:lpstr>
      <vt:lpstr>Chirurgické obory.</vt:lpstr>
      <vt:lpstr>Chirurgické obory.</vt:lpstr>
      <vt:lpstr>Chirurgické obory</vt:lpstr>
      <vt:lpstr>Chirurgické obory – psychologický přístup</vt:lpstr>
      <vt:lpstr>Pediatrie</vt:lpstr>
      <vt:lpstr>Pediatrie.</vt:lpstr>
      <vt:lpstr>Pediatrie.</vt:lpstr>
      <vt:lpstr>Pediatrie – psychologický přístup.</vt:lpstr>
      <vt:lpstr>Gynekologie a porodnictví.</vt:lpstr>
      <vt:lpstr>Gynekologie a porodnictví.</vt:lpstr>
      <vt:lpstr>Gynekologie a porodnictví – psychologická péče.</vt:lpstr>
      <vt:lpstr>Neonatologie</vt:lpstr>
      <vt:lpstr>Geriatrie</vt:lpstr>
      <vt:lpstr>Geriatrie – psychologická problematika.</vt:lpstr>
      <vt:lpstr>Onkologie.</vt:lpstr>
      <vt:lpstr>Onkologie – psychologická péče.</vt:lpstr>
      <vt:lpstr>JIP a ARO</vt:lpstr>
      <vt:lpstr>Domácí péče a pomáhající profese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Psychoterapeutická problematika  v jednotlivých oborech</dc:title>
  <dc:creator>Jana</dc:creator>
  <cp:lastModifiedBy>Jana Severova</cp:lastModifiedBy>
  <cp:revision>19</cp:revision>
  <dcterms:created xsi:type="dcterms:W3CDTF">2011-02-22T16:51:46Z</dcterms:created>
  <dcterms:modified xsi:type="dcterms:W3CDTF">2015-02-19T09:36:23Z</dcterms:modified>
</cp:coreProperties>
</file>