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6" r:id="rId2"/>
    <p:sldMasterId id="2147483840" r:id="rId3"/>
    <p:sldMasterId id="2147483854" r:id="rId4"/>
    <p:sldMasterId id="2147485168" r:id="rId5"/>
  </p:sldMasterIdLst>
  <p:notesMasterIdLst>
    <p:notesMasterId r:id="rId100"/>
  </p:notesMasterIdLst>
  <p:handoutMasterIdLst>
    <p:handoutMasterId r:id="rId101"/>
  </p:handoutMasterIdLst>
  <p:sldIdLst>
    <p:sldId id="256" r:id="rId6"/>
    <p:sldId id="329" r:id="rId7"/>
    <p:sldId id="558" r:id="rId8"/>
    <p:sldId id="460" r:id="rId9"/>
    <p:sldId id="461" r:id="rId10"/>
    <p:sldId id="477" r:id="rId11"/>
    <p:sldId id="476" r:id="rId12"/>
    <p:sldId id="478" r:id="rId13"/>
    <p:sldId id="481" r:id="rId14"/>
    <p:sldId id="474" r:id="rId15"/>
    <p:sldId id="335" r:id="rId16"/>
    <p:sldId id="336" r:id="rId17"/>
    <p:sldId id="450" r:id="rId18"/>
    <p:sldId id="337" r:id="rId19"/>
    <p:sldId id="339" r:id="rId20"/>
    <p:sldId id="452" r:id="rId21"/>
    <p:sldId id="453" r:id="rId22"/>
    <p:sldId id="340" r:id="rId23"/>
    <p:sldId id="342" r:id="rId24"/>
    <p:sldId id="343" r:id="rId25"/>
    <p:sldId id="344" r:id="rId26"/>
    <p:sldId id="345" r:id="rId27"/>
    <p:sldId id="454" r:id="rId28"/>
    <p:sldId id="455" r:id="rId29"/>
    <p:sldId id="456" r:id="rId30"/>
    <p:sldId id="350" r:id="rId31"/>
    <p:sldId id="351" r:id="rId32"/>
    <p:sldId id="352" r:id="rId33"/>
    <p:sldId id="353" r:id="rId34"/>
    <p:sldId id="354" r:id="rId35"/>
    <p:sldId id="355" r:id="rId36"/>
    <p:sldId id="457" r:id="rId37"/>
    <p:sldId id="458" r:id="rId38"/>
    <p:sldId id="358" r:id="rId39"/>
    <p:sldId id="359" r:id="rId40"/>
    <p:sldId id="360" r:id="rId41"/>
    <p:sldId id="361" r:id="rId42"/>
    <p:sldId id="362" r:id="rId43"/>
    <p:sldId id="363" r:id="rId44"/>
    <p:sldId id="366" r:id="rId45"/>
    <p:sldId id="367" r:id="rId46"/>
    <p:sldId id="368" r:id="rId47"/>
    <p:sldId id="370" r:id="rId48"/>
    <p:sldId id="371" r:id="rId49"/>
    <p:sldId id="372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6" r:id="rId62"/>
    <p:sldId id="387" r:id="rId63"/>
    <p:sldId id="547" r:id="rId64"/>
    <p:sldId id="459" r:id="rId65"/>
    <p:sldId id="388" r:id="rId66"/>
    <p:sldId id="389" r:id="rId67"/>
    <p:sldId id="559" r:id="rId68"/>
    <p:sldId id="560" r:id="rId69"/>
    <p:sldId id="561" r:id="rId70"/>
    <p:sldId id="562" r:id="rId71"/>
    <p:sldId id="563" r:id="rId72"/>
    <p:sldId id="564" r:id="rId73"/>
    <p:sldId id="565" r:id="rId74"/>
    <p:sldId id="566" r:id="rId75"/>
    <p:sldId id="567" r:id="rId76"/>
    <p:sldId id="568" r:id="rId77"/>
    <p:sldId id="569" r:id="rId78"/>
    <p:sldId id="570" r:id="rId79"/>
    <p:sldId id="571" r:id="rId80"/>
    <p:sldId id="572" r:id="rId81"/>
    <p:sldId id="573" r:id="rId82"/>
    <p:sldId id="574" r:id="rId83"/>
    <p:sldId id="575" r:id="rId84"/>
    <p:sldId id="576" r:id="rId85"/>
    <p:sldId id="577" r:id="rId86"/>
    <p:sldId id="578" r:id="rId87"/>
    <p:sldId id="579" r:id="rId88"/>
    <p:sldId id="580" r:id="rId89"/>
    <p:sldId id="581" r:id="rId90"/>
    <p:sldId id="582" r:id="rId91"/>
    <p:sldId id="583" r:id="rId92"/>
    <p:sldId id="584" r:id="rId93"/>
    <p:sldId id="585" r:id="rId94"/>
    <p:sldId id="586" r:id="rId95"/>
    <p:sldId id="587" r:id="rId96"/>
    <p:sldId id="588" r:id="rId97"/>
    <p:sldId id="589" r:id="rId98"/>
    <p:sldId id="590" r:id="rId99"/>
  </p:sldIdLst>
  <p:sldSz cx="9144000" cy="6858000" type="screen4x3"/>
  <p:notesSz cx="6735763" cy="98694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6BA"/>
    <a:srgbClr val="FDE58D"/>
    <a:srgbClr val="C4F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846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37779836343986E-2"/>
                  <c:y val="7.78099818974362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359477124183009E-3"/>
                  <c:y val="7.521631583418836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699346405228763E-3"/>
                  <c:y val="7.26226497709404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699346405228763E-3"/>
                  <c:y val="7.78099818974362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63.8</c:v>
                </c:pt>
                <c:pt idx="1">
                  <c:v>72.7</c:v>
                </c:pt>
                <c:pt idx="2">
                  <c:v>76.2</c:v>
                </c:pt>
                <c:pt idx="3">
                  <c:v>79.599999999999994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77.2</c:v>
                </c:pt>
                <c:pt idx="1">
                  <c:v>78.400000000000006</c:v>
                </c:pt>
                <c:pt idx="2">
                  <c:v>81.099999999999994</c:v>
                </c:pt>
                <c:pt idx="3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31181184"/>
        <c:axId val="131187456"/>
        <c:axId val="140688000"/>
      </c:bar3DChart>
      <c:catAx>
        <c:axId val="131181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8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Nejvyšší dosažené vzdělání</a:t>
                </a:r>
              </a:p>
            </c:rich>
          </c:tx>
          <c:layout>
            <c:manualLayout>
              <c:xMode val="edge"/>
              <c:yMode val="edge"/>
              <c:x val="0.14018936521823661"/>
              <c:y val="0.884941730650698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1187456"/>
        <c:crosses val="autoZero"/>
        <c:auto val="1"/>
        <c:lblAlgn val="ctr"/>
        <c:lblOffset val="100"/>
        <c:noMultiLvlLbl val="0"/>
      </c:catAx>
      <c:valAx>
        <c:axId val="13118745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78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Střední délka života</a:t>
                </a:r>
              </a:p>
            </c:rich>
          </c:tx>
          <c:layout>
            <c:manualLayout>
              <c:xMode val="edge"/>
              <c:yMode val="edge"/>
              <c:x val="2.1670957796942048E-2"/>
              <c:y val="0.101210288060804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1181184"/>
        <c:crosses val="autoZero"/>
        <c:crossBetween val="between"/>
      </c:valAx>
      <c:serAx>
        <c:axId val="1406880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187456"/>
        <c:crosses val="autoZero"/>
      </c:serAx>
      <c:spPr>
        <a:noFill/>
        <a:ln w="2539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6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87FFC-C0AC-44D0-A41D-9C92A4C668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34ECF5-EB82-4D72-AF12-AC5A916F72EE}">
      <dgm:prSet phldrT="[Text]" phldr="1"/>
      <dgm:spPr>
        <a:solidFill>
          <a:srgbClr val="FFCC00"/>
        </a:solidFill>
      </dgm:spPr>
      <dgm:t>
        <a:bodyPr/>
        <a:lstStyle/>
        <a:p>
          <a:endParaRPr lang="cs-CZ" dirty="0"/>
        </a:p>
      </dgm:t>
    </dgm:pt>
    <dgm:pt modelId="{E169D9C5-05CE-43D3-9387-AA61B4094FF1}" type="parTrans" cxnId="{F11DF450-0A33-4C66-9ED2-F4C396C34DBB}">
      <dgm:prSet/>
      <dgm:spPr/>
      <dgm:t>
        <a:bodyPr/>
        <a:lstStyle/>
        <a:p>
          <a:endParaRPr lang="cs-CZ"/>
        </a:p>
      </dgm:t>
    </dgm:pt>
    <dgm:pt modelId="{1C287407-6093-40F2-834F-5907CFB4F5A9}" type="sibTrans" cxnId="{F11DF450-0A33-4C66-9ED2-F4C396C34DBB}">
      <dgm:prSet/>
      <dgm:spPr/>
      <dgm:t>
        <a:bodyPr/>
        <a:lstStyle/>
        <a:p>
          <a:endParaRPr lang="cs-CZ"/>
        </a:p>
      </dgm:t>
    </dgm:pt>
    <dgm:pt modelId="{68766482-9786-4122-8844-8AD69FAD86F2}">
      <dgm:prSet phldrT="[Text]" phldr="1"/>
      <dgm:spPr>
        <a:solidFill>
          <a:srgbClr val="92D050"/>
        </a:solidFill>
      </dgm:spPr>
      <dgm:t>
        <a:bodyPr/>
        <a:lstStyle/>
        <a:p>
          <a:endParaRPr lang="cs-CZ" dirty="0"/>
        </a:p>
      </dgm:t>
    </dgm:pt>
    <dgm:pt modelId="{02B64B4A-592A-48F8-9030-29E922E6EA7F}" type="parTrans" cxnId="{F79ADEA2-3141-431A-9237-116A141E4168}">
      <dgm:prSet/>
      <dgm:spPr/>
      <dgm:t>
        <a:bodyPr/>
        <a:lstStyle/>
        <a:p>
          <a:endParaRPr lang="cs-CZ"/>
        </a:p>
      </dgm:t>
    </dgm:pt>
    <dgm:pt modelId="{776599F6-2952-4786-A248-ABDDB272CE36}" type="sibTrans" cxnId="{F79ADEA2-3141-431A-9237-116A141E4168}">
      <dgm:prSet/>
      <dgm:spPr/>
      <dgm:t>
        <a:bodyPr/>
        <a:lstStyle/>
        <a:p>
          <a:endParaRPr lang="cs-CZ"/>
        </a:p>
      </dgm:t>
    </dgm:pt>
    <dgm:pt modelId="{2205E441-73C7-436B-ADF2-B6C8F7373AD2}">
      <dgm:prSet phldrT="[Text]" phldr="1"/>
      <dgm:spPr>
        <a:solidFill>
          <a:srgbClr val="FDAE67"/>
        </a:solidFill>
        <a:effectLst/>
      </dgm:spPr>
      <dgm:t>
        <a:bodyPr/>
        <a:lstStyle/>
        <a:p>
          <a:endParaRPr lang="cs-CZ" dirty="0"/>
        </a:p>
      </dgm:t>
    </dgm:pt>
    <dgm:pt modelId="{B7B6DB79-4452-45ED-B859-5943D5146518}" type="parTrans" cxnId="{A610CDB8-308E-4819-9AE7-431949C1EBB2}">
      <dgm:prSet/>
      <dgm:spPr/>
      <dgm:t>
        <a:bodyPr/>
        <a:lstStyle/>
        <a:p>
          <a:endParaRPr lang="cs-CZ"/>
        </a:p>
      </dgm:t>
    </dgm:pt>
    <dgm:pt modelId="{303D8AAD-82E3-4BB6-94A8-1DEB28674123}" type="sibTrans" cxnId="{A610CDB8-308E-4819-9AE7-431949C1EBB2}">
      <dgm:prSet/>
      <dgm:spPr/>
      <dgm:t>
        <a:bodyPr/>
        <a:lstStyle/>
        <a:p>
          <a:endParaRPr lang="cs-CZ"/>
        </a:p>
      </dgm:t>
    </dgm:pt>
    <dgm:pt modelId="{DB5DE27F-DFDD-4F4D-AE31-9DB8AE785D80}">
      <dgm:prSet phldrT="[Text]" phldr="1"/>
      <dgm:spPr>
        <a:solidFill>
          <a:schemeClr val="bg1"/>
        </a:solidFill>
      </dgm:spPr>
      <dgm:t>
        <a:bodyPr/>
        <a:lstStyle/>
        <a:p>
          <a:endParaRPr lang="cs-CZ" dirty="0"/>
        </a:p>
      </dgm:t>
    </dgm:pt>
    <dgm:pt modelId="{FEDC9389-5C48-448B-931D-1C4D62D883EB}" type="parTrans" cxnId="{12C307BE-B94D-4253-8CF0-E4EE40489DB5}">
      <dgm:prSet/>
      <dgm:spPr/>
      <dgm:t>
        <a:bodyPr/>
        <a:lstStyle/>
        <a:p>
          <a:endParaRPr lang="cs-CZ"/>
        </a:p>
      </dgm:t>
    </dgm:pt>
    <dgm:pt modelId="{E46DD851-3A1C-40CF-A598-66AFD544B82B}" type="sibTrans" cxnId="{12C307BE-B94D-4253-8CF0-E4EE40489DB5}">
      <dgm:prSet/>
      <dgm:spPr/>
      <dgm:t>
        <a:bodyPr/>
        <a:lstStyle/>
        <a:p>
          <a:endParaRPr lang="cs-CZ"/>
        </a:p>
      </dgm:t>
    </dgm:pt>
    <dgm:pt modelId="{8672EAD3-05E1-4187-87D3-1DA2A01F570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96A27389-7AEB-4DBB-A339-6B5B22D28DE0}" type="parTrans" cxnId="{43503406-A794-4E65-BCB8-5A4B83D2B08B}">
      <dgm:prSet/>
      <dgm:spPr/>
      <dgm:t>
        <a:bodyPr/>
        <a:lstStyle/>
        <a:p>
          <a:endParaRPr lang="cs-CZ"/>
        </a:p>
      </dgm:t>
    </dgm:pt>
    <dgm:pt modelId="{1E95DCE6-4908-4BAA-8111-7610B492D9FF}" type="sibTrans" cxnId="{43503406-A794-4E65-BCB8-5A4B83D2B08B}">
      <dgm:prSet/>
      <dgm:spPr/>
      <dgm:t>
        <a:bodyPr/>
        <a:lstStyle/>
        <a:p>
          <a:endParaRPr lang="cs-CZ"/>
        </a:p>
      </dgm:t>
    </dgm:pt>
    <dgm:pt modelId="{E10BBC79-2B8A-46EA-966A-F29603F5E1CA}" type="pres">
      <dgm:prSet presAssocID="{5B187FFC-C0AC-44D0-A41D-9C92A4C668B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E43905-106D-4FFF-BE14-9628E244AD69}" type="pres">
      <dgm:prSet presAssocID="{5B187FFC-C0AC-44D0-A41D-9C92A4C668B8}" presName="comp1" presStyleCnt="0"/>
      <dgm:spPr/>
    </dgm:pt>
    <dgm:pt modelId="{130A90EC-A2BD-4DED-9E3B-A9C24221AEA1}" type="pres">
      <dgm:prSet presAssocID="{5B187FFC-C0AC-44D0-A41D-9C92A4C668B8}" presName="circle1" presStyleLbl="node1" presStyleIdx="0" presStyleCnt="5" custAng="6740144" custLinFactNeighborX="134" custLinFactNeighborY="-643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29E20F03-3ED2-4C54-ABF3-329390FCF587}" type="pres">
      <dgm:prSet presAssocID="{5B187FFC-C0AC-44D0-A41D-9C92A4C668B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20623A-2599-46DD-AF52-98BB236527A1}" type="pres">
      <dgm:prSet presAssocID="{5B187FFC-C0AC-44D0-A41D-9C92A4C668B8}" presName="comp2" presStyleCnt="0"/>
      <dgm:spPr/>
    </dgm:pt>
    <dgm:pt modelId="{A3FFB657-D5B8-4493-9346-5AB0AE30D83E}" type="pres">
      <dgm:prSet presAssocID="{5B187FFC-C0AC-44D0-A41D-9C92A4C668B8}" presName="circle2" presStyleLbl="node1" presStyleIdx="1" presStyleCnt="5" custAng="6745332" custLinFactNeighborX="-619" custLinFactNeighborY="-13695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C3217CA4-34A7-4824-8986-FC3594A3EB5E}" type="pres">
      <dgm:prSet presAssocID="{5B187FFC-C0AC-44D0-A41D-9C92A4C668B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91E894-A25F-43DC-A187-43F456061CFA}" type="pres">
      <dgm:prSet presAssocID="{5B187FFC-C0AC-44D0-A41D-9C92A4C668B8}" presName="comp3" presStyleCnt="0"/>
      <dgm:spPr/>
    </dgm:pt>
    <dgm:pt modelId="{73B2018F-7E12-4C6A-83A2-D2BAD44F3A10}" type="pres">
      <dgm:prSet presAssocID="{5B187FFC-C0AC-44D0-A41D-9C92A4C668B8}" presName="circle3" presStyleLbl="node1" presStyleIdx="2" presStyleCnt="5" custAng="6768801" custLinFactNeighborX="192" custLinFactNeighborY="-2307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FA4A2432-EB46-4D17-ACE5-40EE00381623}" type="pres">
      <dgm:prSet presAssocID="{5B187FFC-C0AC-44D0-A41D-9C92A4C668B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FBECF-4E6D-47DB-8B56-D73BA487E2BF}" type="pres">
      <dgm:prSet presAssocID="{5B187FFC-C0AC-44D0-A41D-9C92A4C668B8}" presName="comp4" presStyleCnt="0"/>
      <dgm:spPr/>
    </dgm:pt>
    <dgm:pt modelId="{84859408-E004-4C50-B85F-DABB585ED53C}" type="pres">
      <dgm:prSet presAssocID="{5B187FFC-C0AC-44D0-A41D-9C92A4C668B8}" presName="circle4" presStyleLbl="node1" presStyleIdx="3" presStyleCnt="5" custAng="6754071" custLinFactNeighborX="244" custLinFactNeighborY="-37980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34402812-8825-44D2-A9AF-BC59BFC15CBC}" type="pres">
      <dgm:prSet presAssocID="{5B187FFC-C0AC-44D0-A41D-9C92A4C668B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539633-1F53-473B-A7DD-0D44649630C9}" type="pres">
      <dgm:prSet presAssocID="{5B187FFC-C0AC-44D0-A41D-9C92A4C668B8}" presName="comp5" presStyleCnt="0"/>
      <dgm:spPr/>
    </dgm:pt>
    <dgm:pt modelId="{BF01E83B-CEA7-4F86-8AAA-E2C885218F42}" type="pres">
      <dgm:prSet presAssocID="{5B187FFC-C0AC-44D0-A41D-9C92A4C668B8}" presName="circle5" presStyleLbl="node1" presStyleIdx="4" presStyleCnt="5" custAng="6780000" custLinFactNeighborX="335" custLinFactNeighborY="-62149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66EC075F-725B-48D3-93AC-880E8E47F8F0}" type="pres">
      <dgm:prSet presAssocID="{5B187FFC-C0AC-44D0-A41D-9C92A4C668B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4AF672-2A97-4195-BF5F-1B1BE8866709}" type="presOf" srcId="{68766482-9786-4122-8844-8AD69FAD86F2}" destId="{FA4A2432-EB46-4D17-ACE5-40EE00381623}" srcOrd="1" destOrd="0" presId="urn:microsoft.com/office/officeart/2005/8/layout/venn2"/>
    <dgm:cxn modelId="{02D462E7-C4CA-4FBA-9C3A-34F1B72D1407}" type="presOf" srcId="{2205E441-73C7-436B-ADF2-B6C8F7373AD2}" destId="{34402812-8825-44D2-A9AF-BC59BFC15CBC}" srcOrd="1" destOrd="0" presId="urn:microsoft.com/office/officeart/2005/8/layout/venn2"/>
    <dgm:cxn modelId="{17A63E29-58AD-4104-9D8D-1D19D0869B44}" type="presOf" srcId="{2205E441-73C7-436B-ADF2-B6C8F7373AD2}" destId="{84859408-E004-4C50-B85F-DABB585ED53C}" srcOrd="0" destOrd="0" presId="urn:microsoft.com/office/officeart/2005/8/layout/venn2"/>
    <dgm:cxn modelId="{08F88450-0ED7-444B-ACE5-9488C6EA8D1F}" type="presOf" srcId="{8672EAD3-05E1-4187-87D3-1DA2A01F5703}" destId="{C3217CA4-34A7-4824-8986-FC3594A3EB5E}" srcOrd="1" destOrd="0" presId="urn:microsoft.com/office/officeart/2005/8/layout/venn2"/>
    <dgm:cxn modelId="{55ADF4BE-0765-4BD9-A0B2-D7635D1A192D}" type="presOf" srcId="{5B187FFC-C0AC-44D0-A41D-9C92A4C668B8}" destId="{E10BBC79-2B8A-46EA-966A-F29603F5E1CA}" srcOrd="0" destOrd="0" presId="urn:microsoft.com/office/officeart/2005/8/layout/venn2"/>
    <dgm:cxn modelId="{A610CDB8-308E-4819-9AE7-431949C1EBB2}" srcId="{5B187FFC-C0AC-44D0-A41D-9C92A4C668B8}" destId="{2205E441-73C7-436B-ADF2-B6C8F7373AD2}" srcOrd="3" destOrd="0" parTransId="{B7B6DB79-4452-45ED-B859-5943D5146518}" sibTransId="{303D8AAD-82E3-4BB6-94A8-1DEB28674123}"/>
    <dgm:cxn modelId="{F11DF450-0A33-4C66-9ED2-F4C396C34DBB}" srcId="{5B187FFC-C0AC-44D0-A41D-9C92A4C668B8}" destId="{DA34ECF5-EB82-4D72-AF12-AC5A916F72EE}" srcOrd="0" destOrd="0" parTransId="{E169D9C5-05CE-43D3-9387-AA61B4094FF1}" sibTransId="{1C287407-6093-40F2-834F-5907CFB4F5A9}"/>
    <dgm:cxn modelId="{F12E982D-22C8-4250-B6F7-9EB7F9C8D76D}" type="presOf" srcId="{DA34ECF5-EB82-4D72-AF12-AC5A916F72EE}" destId="{130A90EC-A2BD-4DED-9E3B-A9C24221AEA1}" srcOrd="0" destOrd="0" presId="urn:microsoft.com/office/officeart/2005/8/layout/venn2"/>
    <dgm:cxn modelId="{F914845B-E6DA-454B-8B28-30153F961C41}" type="presOf" srcId="{DB5DE27F-DFDD-4F4D-AE31-9DB8AE785D80}" destId="{66EC075F-725B-48D3-93AC-880E8E47F8F0}" srcOrd="1" destOrd="0" presId="urn:microsoft.com/office/officeart/2005/8/layout/venn2"/>
    <dgm:cxn modelId="{08B364D8-2E3E-4306-8E98-27FE42ED79B7}" type="presOf" srcId="{8672EAD3-05E1-4187-87D3-1DA2A01F5703}" destId="{A3FFB657-D5B8-4493-9346-5AB0AE30D83E}" srcOrd="0" destOrd="0" presId="urn:microsoft.com/office/officeart/2005/8/layout/venn2"/>
    <dgm:cxn modelId="{43503406-A794-4E65-BCB8-5A4B83D2B08B}" srcId="{5B187FFC-C0AC-44D0-A41D-9C92A4C668B8}" destId="{8672EAD3-05E1-4187-87D3-1DA2A01F5703}" srcOrd="1" destOrd="0" parTransId="{96A27389-7AEB-4DBB-A339-6B5B22D28DE0}" sibTransId="{1E95DCE6-4908-4BAA-8111-7610B492D9FF}"/>
    <dgm:cxn modelId="{1B37933E-EEDA-47DC-9FE2-EE06511565F6}" type="presOf" srcId="{DB5DE27F-DFDD-4F4D-AE31-9DB8AE785D80}" destId="{BF01E83B-CEA7-4F86-8AAA-E2C885218F42}" srcOrd="0" destOrd="0" presId="urn:microsoft.com/office/officeart/2005/8/layout/venn2"/>
    <dgm:cxn modelId="{F79ADEA2-3141-431A-9237-116A141E4168}" srcId="{5B187FFC-C0AC-44D0-A41D-9C92A4C668B8}" destId="{68766482-9786-4122-8844-8AD69FAD86F2}" srcOrd="2" destOrd="0" parTransId="{02B64B4A-592A-48F8-9030-29E922E6EA7F}" sibTransId="{776599F6-2952-4786-A248-ABDDB272CE36}"/>
    <dgm:cxn modelId="{22D14F10-0DEA-4CC6-91B6-12049A4D1B15}" type="presOf" srcId="{68766482-9786-4122-8844-8AD69FAD86F2}" destId="{73B2018F-7E12-4C6A-83A2-D2BAD44F3A10}" srcOrd="0" destOrd="0" presId="urn:microsoft.com/office/officeart/2005/8/layout/venn2"/>
    <dgm:cxn modelId="{12C307BE-B94D-4253-8CF0-E4EE40489DB5}" srcId="{5B187FFC-C0AC-44D0-A41D-9C92A4C668B8}" destId="{DB5DE27F-DFDD-4F4D-AE31-9DB8AE785D80}" srcOrd="4" destOrd="0" parTransId="{FEDC9389-5C48-448B-931D-1C4D62D883EB}" sibTransId="{E46DD851-3A1C-40CF-A598-66AFD544B82B}"/>
    <dgm:cxn modelId="{05F60184-D504-4E88-A31D-998CCC71F07A}" type="presOf" srcId="{DA34ECF5-EB82-4D72-AF12-AC5A916F72EE}" destId="{29E20F03-3ED2-4C54-ABF3-329390FCF587}" srcOrd="1" destOrd="0" presId="urn:microsoft.com/office/officeart/2005/8/layout/venn2"/>
    <dgm:cxn modelId="{3AC8B9C8-A976-4411-8670-581280D3DA12}" type="presParOf" srcId="{E10BBC79-2B8A-46EA-966A-F29603F5E1CA}" destId="{DAE43905-106D-4FFF-BE14-9628E244AD69}" srcOrd="0" destOrd="0" presId="urn:microsoft.com/office/officeart/2005/8/layout/venn2"/>
    <dgm:cxn modelId="{33A8E1CD-C562-472C-A5FD-307A2FFEA8DC}" type="presParOf" srcId="{DAE43905-106D-4FFF-BE14-9628E244AD69}" destId="{130A90EC-A2BD-4DED-9E3B-A9C24221AEA1}" srcOrd="0" destOrd="0" presId="urn:microsoft.com/office/officeart/2005/8/layout/venn2"/>
    <dgm:cxn modelId="{91C656A6-84BD-47AA-9F10-DD231C7EEF14}" type="presParOf" srcId="{DAE43905-106D-4FFF-BE14-9628E244AD69}" destId="{29E20F03-3ED2-4C54-ABF3-329390FCF587}" srcOrd="1" destOrd="0" presId="urn:microsoft.com/office/officeart/2005/8/layout/venn2"/>
    <dgm:cxn modelId="{FA3656EE-A60D-41D3-B6D7-F4C8A36078AE}" type="presParOf" srcId="{E10BBC79-2B8A-46EA-966A-F29603F5E1CA}" destId="{6A20623A-2599-46DD-AF52-98BB236527A1}" srcOrd="1" destOrd="0" presId="urn:microsoft.com/office/officeart/2005/8/layout/venn2"/>
    <dgm:cxn modelId="{B7581925-937C-48CB-8F2D-715305FF861B}" type="presParOf" srcId="{6A20623A-2599-46DD-AF52-98BB236527A1}" destId="{A3FFB657-D5B8-4493-9346-5AB0AE30D83E}" srcOrd="0" destOrd="0" presId="urn:microsoft.com/office/officeart/2005/8/layout/venn2"/>
    <dgm:cxn modelId="{A69C9A17-A793-4B4F-BBCC-8BAFA38F2134}" type="presParOf" srcId="{6A20623A-2599-46DD-AF52-98BB236527A1}" destId="{C3217CA4-34A7-4824-8986-FC3594A3EB5E}" srcOrd="1" destOrd="0" presId="urn:microsoft.com/office/officeart/2005/8/layout/venn2"/>
    <dgm:cxn modelId="{1CE51656-8066-461D-82A2-9BB0B63D2922}" type="presParOf" srcId="{E10BBC79-2B8A-46EA-966A-F29603F5E1CA}" destId="{1D91E894-A25F-43DC-A187-43F456061CFA}" srcOrd="2" destOrd="0" presId="urn:microsoft.com/office/officeart/2005/8/layout/venn2"/>
    <dgm:cxn modelId="{D84A1BC6-2495-4DCD-8FC3-2A7B16F65657}" type="presParOf" srcId="{1D91E894-A25F-43DC-A187-43F456061CFA}" destId="{73B2018F-7E12-4C6A-83A2-D2BAD44F3A10}" srcOrd="0" destOrd="0" presId="urn:microsoft.com/office/officeart/2005/8/layout/venn2"/>
    <dgm:cxn modelId="{E43E3D96-8247-4A8F-ABD9-E354DBA83B01}" type="presParOf" srcId="{1D91E894-A25F-43DC-A187-43F456061CFA}" destId="{FA4A2432-EB46-4D17-ACE5-40EE00381623}" srcOrd="1" destOrd="0" presId="urn:microsoft.com/office/officeart/2005/8/layout/venn2"/>
    <dgm:cxn modelId="{EFB1125B-74C8-4587-80DA-61DA60364DF7}" type="presParOf" srcId="{E10BBC79-2B8A-46EA-966A-F29603F5E1CA}" destId="{06BFBECF-4E6D-47DB-8B56-D73BA487E2BF}" srcOrd="3" destOrd="0" presId="urn:microsoft.com/office/officeart/2005/8/layout/venn2"/>
    <dgm:cxn modelId="{9BAB0C3E-BFC2-4CC7-A92F-B826AC055A55}" type="presParOf" srcId="{06BFBECF-4E6D-47DB-8B56-D73BA487E2BF}" destId="{84859408-E004-4C50-B85F-DABB585ED53C}" srcOrd="0" destOrd="0" presId="urn:microsoft.com/office/officeart/2005/8/layout/venn2"/>
    <dgm:cxn modelId="{E857267D-44A6-4A35-AB32-D54A404848C6}" type="presParOf" srcId="{06BFBECF-4E6D-47DB-8B56-D73BA487E2BF}" destId="{34402812-8825-44D2-A9AF-BC59BFC15CBC}" srcOrd="1" destOrd="0" presId="urn:microsoft.com/office/officeart/2005/8/layout/venn2"/>
    <dgm:cxn modelId="{2131BC51-33F2-4022-A8EC-8F488C05ACD6}" type="presParOf" srcId="{E10BBC79-2B8A-46EA-966A-F29603F5E1CA}" destId="{4B539633-1F53-473B-A7DD-0D44649630C9}" srcOrd="4" destOrd="0" presId="urn:microsoft.com/office/officeart/2005/8/layout/venn2"/>
    <dgm:cxn modelId="{958EB3FB-3BEB-4D61-AC0A-9CBC4E6BD789}" type="presParOf" srcId="{4B539633-1F53-473B-A7DD-0D44649630C9}" destId="{BF01E83B-CEA7-4F86-8AAA-E2C885218F42}" srcOrd="0" destOrd="0" presId="urn:microsoft.com/office/officeart/2005/8/layout/venn2"/>
    <dgm:cxn modelId="{38ABE1C4-459E-4949-BFC2-3556031D215A}" type="presParOf" srcId="{4B539633-1F53-473B-A7DD-0D44649630C9}" destId="{66EC075F-725B-48D3-93AC-880E8E47F8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19954-74F1-4D4E-BCC5-1AD81651A5E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F200A8-9E06-42F9-9478-822C4D704E73}">
      <dgm:prSet phldrT="[Text]" phldr="1"/>
      <dgm:spPr/>
      <dgm:t>
        <a:bodyPr/>
        <a:lstStyle/>
        <a:p>
          <a:endParaRPr lang="cs-CZ" dirty="0"/>
        </a:p>
      </dgm:t>
    </dgm:pt>
    <dgm:pt modelId="{E54C8DFA-7E6E-447A-BFF5-1DF19F292514}" type="parTrans" cxnId="{052682B7-B976-42E0-B5F8-814F2B7A0BC0}">
      <dgm:prSet/>
      <dgm:spPr/>
      <dgm:t>
        <a:bodyPr/>
        <a:lstStyle/>
        <a:p>
          <a:endParaRPr lang="cs-CZ"/>
        </a:p>
      </dgm:t>
    </dgm:pt>
    <dgm:pt modelId="{A160638B-EDC7-45E3-9B60-2218B8D54C36}" type="sibTrans" cxnId="{052682B7-B976-42E0-B5F8-814F2B7A0BC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5F8A5C88-928A-4CC2-9EDC-ACE269B7CEFA}">
      <dgm:prSet phldrT="[Text]" phldr="1"/>
      <dgm:spPr/>
      <dgm:t>
        <a:bodyPr/>
        <a:lstStyle/>
        <a:p>
          <a:endParaRPr lang="cs-CZ" dirty="0"/>
        </a:p>
      </dgm:t>
    </dgm:pt>
    <dgm:pt modelId="{80680A9D-45F6-422B-A136-DD57A6A9E213}" type="parTrans" cxnId="{CCFA5A2C-E55A-4592-A650-C89D5758B71A}">
      <dgm:prSet/>
      <dgm:spPr/>
      <dgm:t>
        <a:bodyPr/>
        <a:lstStyle/>
        <a:p>
          <a:endParaRPr lang="cs-CZ"/>
        </a:p>
      </dgm:t>
    </dgm:pt>
    <dgm:pt modelId="{7689CCD2-C20D-4BB1-B4EA-0A9142D30E67}" type="sibTrans" cxnId="{CCFA5A2C-E55A-4592-A650-C89D5758B71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82760DC4-9183-4E5C-AA54-265735F0D05E}">
      <dgm:prSet phldrT="[Text]" phldr="1"/>
      <dgm:spPr/>
      <dgm:t>
        <a:bodyPr/>
        <a:lstStyle/>
        <a:p>
          <a:endParaRPr lang="cs-CZ" dirty="0"/>
        </a:p>
      </dgm:t>
    </dgm:pt>
    <dgm:pt modelId="{1445F3AC-55A8-4503-9BE9-87767029B998}" type="parTrans" cxnId="{F3367F04-FF45-42C1-8FCB-CB09A3083140}">
      <dgm:prSet/>
      <dgm:spPr/>
      <dgm:t>
        <a:bodyPr/>
        <a:lstStyle/>
        <a:p>
          <a:endParaRPr lang="cs-CZ"/>
        </a:p>
      </dgm:t>
    </dgm:pt>
    <dgm:pt modelId="{A63753C1-6D9B-413F-A185-8AE91E040D3C}" type="sibTrans" cxnId="{F3367F04-FF45-42C1-8FCB-CB09A308314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121EC1E-D81E-4B19-9D21-81C950E232F7}">
      <dgm:prSet phldrT="[Text]" phldr="1"/>
      <dgm:spPr/>
      <dgm:t>
        <a:bodyPr/>
        <a:lstStyle/>
        <a:p>
          <a:endParaRPr lang="cs-CZ" dirty="0"/>
        </a:p>
      </dgm:t>
    </dgm:pt>
    <dgm:pt modelId="{3787BD39-F0BD-4BEE-BC9D-EA96C41866EB}" type="parTrans" cxnId="{BC8C7743-692D-46C6-B499-D29D134BD7AF}">
      <dgm:prSet/>
      <dgm:spPr/>
      <dgm:t>
        <a:bodyPr/>
        <a:lstStyle/>
        <a:p>
          <a:endParaRPr lang="cs-CZ"/>
        </a:p>
      </dgm:t>
    </dgm:pt>
    <dgm:pt modelId="{F2FAF36D-2ED5-4B58-BD8F-A03F7FB47F72}" type="sibTrans" cxnId="{BC8C7743-692D-46C6-B499-D29D134BD7A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DF84963-7ACE-477E-AED1-9DD1FF3AF6D4}">
      <dgm:prSet phldrT="[Text]" phldr="1"/>
      <dgm:spPr/>
      <dgm:t>
        <a:bodyPr/>
        <a:lstStyle/>
        <a:p>
          <a:endParaRPr lang="cs-CZ" dirty="0"/>
        </a:p>
      </dgm:t>
    </dgm:pt>
    <dgm:pt modelId="{959580EC-575E-4FE4-94ED-ECCF6F79C661}" type="parTrans" cxnId="{463BA9D9-DBDD-4E60-9041-50B2993E474F}">
      <dgm:prSet/>
      <dgm:spPr/>
      <dgm:t>
        <a:bodyPr/>
        <a:lstStyle/>
        <a:p>
          <a:endParaRPr lang="cs-CZ"/>
        </a:p>
      </dgm:t>
    </dgm:pt>
    <dgm:pt modelId="{4DBDC599-D5B3-4EB7-A7E7-984F43C8A42E}" type="sibTrans" cxnId="{463BA9D9-DBDD-4E60-9041-50B2993E474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C85C2EB-18D5-4F0E-8210-91E5E4EEF471}" type="pres">
      <dgm:prSet presAssocID="{F7A19954-74F1-4D4E-BCC5-1AD81651A5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FF1822-FD60-41F1-A7CD-698FEBB20883}" type="pres">
      <dgm:prSet presAssocID="{5AF200A8-9E06-42F9-9478-822C4D704E73}" presName="dummy" presStyleCnt="0"/>
      <dgm:spPr/>
    </dgm:pt>
    <dgm:pt modelId="{B3FB4AAB-A6FA-4E54-9DA3-1FF9F4A96E65}" type="pres">
      <dgm:prSet presAssocID="{5AF200A8-9E06-42F9-9478-822C4D704E7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1AB13-5127-433E-AF8B-DCB05D1CECC7}" type="pres">
      <dgm:prSet presAssocID="{A160638B-EDC7-45E3-9B60-2218B8D54C36}" presName="sibTrans" presStyleLbl="node1" presStyleIdx="0" presStyleCnt="5"/>
      <dgm:spPr/>
      <dgm:t>
        <a:bodyPr/>
        <a:lstStyle/>
        <a:p>
          <a:endParaRPr lang="cs-CZ"/>
        </a:p>
      </dgm:t>
    </dgm:pt>
    <dgm:pt modelId="{27A442A0-420C-487B-A22E-D356D0A189E1}" type="pres">
      <dgm:prSet presAssocID="{5F8A5C88-928A-4CC2-9EDC-ACE269B7CEFA}" presName="dummy" presStyleCnt="0"/>
      <dgm:spPr/>
    </dgm:pt>
    <dgm:pt modelId="{845D28AA-DF72-4EC7-8497-986974A14A05}" type="pres">
      <dgm:prSet presAssocID="{5F8A5C88-928A-4CC2-9EDC-ACE269B7CEF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B898B2-B022-429F-968C-D0C0026923CF}" type="pres">
      <dgm:prSet presAssocID="{7689CCD2-C20D-4BB1-B4EA-0A9142D30E67}" presName="sibTrans" presStyleLbl="node1" presStyleIdx="1" presStyleCnt="5"/>
      <dgm:spPr/>
      <dgm:t>
        <a:bodyPr/>
        <a:lstStyle/>
        <a:p>
          <a:endParaRPr lang="cs-CZ"/>
        </a:p>
      </dgm:t>
    </dgm:pt>
    <dgm:pt modelId="{45137D9B-DC89-407F-8D10-CCF8E067E440}" type="pres">
      <dgm:prSet presAssocID="{82760DC4-9183-4E5C-AA54-265735F0D05E}" presName="dummy" presStyleCnt="0"/>
      <dgm:spPr/>
    </dgm:pt>
    <dgm:pt modelId="{44234778-97C6-4001-AF95-5AEBEEA64433}" type="pres">
      <dgm:prSet presAssocID="{82760DC4-9183-4E5C-AA54-265735F0D0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A3B5ED-61BF-4F66-B30A-837BF397C287}" type="pres">
      <dgm:prSet presAssocID="{A63753C1-6D9B-413F-A185-8AE91E040D3C}" presName="sibTrans" presStyleLbl="node1" presStyleIdx="2" presStyleCnt="5"/>
      <dgm:spPr/>
      <dgm:t>
        <a:bodyPr/>
        <a:lstStyle/>
        <a:p>
          <a:endParaRPr lang="cs-CZ"/>
        </a:p>
      </dgm:t>
    </dgm:pt>
    <dgm:pt modelId="{9298156D-EDE9-46F4-9FEF-D889445C412B}" type="pres">
      <dgm:prSet presAssocID="{2121EC1E-D81E-4B19-9D21-81C950E232F7}" presName="dummy" presStyleCnt="0"/>
      <dgm:spPr/>
    </dgm:pt>
    <dgm:pt modelId="{D62E6711-B5CE-4513-8BDF-2BA8981D75ED}" type="pres">
      <dgm:prSet presAssocID="{2121EC1E-D81E-4B19-9D21-81C950E232F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80BAB0-4900-4BDD-B60D-E4E437666A34}" type="pres">
      <dgm:prSet presAssocID="{F2FAF36D-2ED5-4B58-BD8F-A03F7FB47F72}" presName="sibTrans" presStyleLbl="node1" presStyleIdx="3" presStyleCnt="5"/>
      <dgm:spPr/>
      <dgm:t>
        <a:bodyPr/>
        <a:lstStyle/>
        <a:p>
          <a:endParaRPr lang="cs-CZ"/>
        </a:p>
      </dgm:t>
    </dgm:pt>
    <dgm:pt modelId="{20C4C0F3-1A60-4042-9029-B9190A6175AF}" type="pres">
      <dgm:prSet presAssocID="{DDF84963-7ACE-477E-AED1-9DD1FF3AF6D4}" presName="dummy" presStyleCnt="0"/>
      <dgm:spPr/>
    </dgm:pt>
    <dgm:pt modelId="{91B6A1C9-6E8B-4485-B3C7-3EF9AA03193D}" type="pres">
      <dgm:prSet presAssocID="{DDF84963-7ACE-477E-AED1-9DD1FF3AF6D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FCDCA3-BECE-42FE-9F17-D24C36F40C00}" type="pres">
      <dgm:prSet presAssocID="{4DBDC599-D5B3-4EB7-A7E7-984F43C8A42E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F3367F04-FF45-42C1-8FCB-CB09A3083140}" srcId="{F7A19954-74F1-4D4E-BCC5-1AD81651A5E3}" destId="{82760DC4-9183-4E5C-AA54-265735F0D05E}" srcOrd="2" destOrd="0" parTransId="{1445F3AC-55A8-4503-9BE9-87767029B998}" sibTransId="{A63753C1-6D9B-413F-A185-8AE91E040D3C}"/>
    <dgm:cxn modelId="{BC8C7743-692D-46C6-B499-D29D134BD7AF}" srcId="{F7A19954-74F1-4D4E-BCC5-1AD81651A5E3}" destId="{2121EC1E-D81E-4B19-9D21-81C950E232F7}" srcOrd="3" destOrd="0" parTransId="{3787BD39-F0BD-4BEE-BC9D-EA96C41866EB}" sibTransId="{F2FAF36D-2ED5-4B58-BD8F-A03F7FB47F72}"/>
    <dgm:cxn modelId="{845C47BE-A535-45A5-BC86-9483DDC6D09F}" type="presOf" srcId="{DDF84963-7ACE-477E-AED1-9DD1FF3AF6D4}" destId="{91B6A1C9-6E8B-4485-B3C7-3EF9AA03193D}" srcOrd="0" destOrd="0" presId="urn:microsoft.com/office/officeart/2005/8/layout/cycle1"/>
    <dgm:cxn modelId="{CCFA5A2C-E55A-4592-A650-C89D5758B71A}" srcId="{F7A19954-74F1-4D4E-BCC5-1AD81651A5E3}" destId="{5F8A5C88-928A-4CC2-9EDC-ACE269B7CEFA}" srcOrd="1" destOrd="0" parTransId="{80680A9D-45F6-422B-A136-DD57A6A9E213}" sibTransId="{7689CCD2-C20D-4BB1-B4EA-0A9142D30E67}"/>
    <dgm:cxn modelId="{6F04515E-723E-4E59-827C-1BA52D056259}" type="presOf" srcId="{A160638B-EDC7-45E3-9B60-2218B8D54C36}" destId="{CE91AB13-5127-433E-AF8B-DCB05D1CECC7}" srcOrd="0" destOrd="0" presId="urn:microsoft.com/office/officeart/2005/8/layout/cycle1"/>
    <dgm:cxn modelId="{C06EFBF4-89A8-4C89-A741-9023E222C98B}" type="presOf" srcId="{F7A19954-74F1-4D4E-BCC5-1AD81651A5E3}" destId="{FC85C2EB-18D5-4F0E-8210-91E5E4EEF471}" srcOrd="0" destOrd="0" presId="urn:microsoft.com/office/officeart/2005/8/layout/cycle1"/>
    <dgm:cxn modelId="{CE843BBA-752A-4C6F-9104-5134FC2BEC9A}" type="presOf" srcId="{F2FAF36D-2ED5-4B58-BD8F-A03F7FB47F72}" destId="{FF80BAB0-4900-4BDD-B60D-E4E437666A34}" srcOrd="0" destOrd="0" presId="urn:microsoft.com/office/officeart/2005/8/layout/cycle1"/>
    <dgm:cxn modelId="{F719D5DC-A99B-4A55-9451-09A3D20DDBFC}" type="presOf" srcId="{5AF200A8-9E06-42F9-9478-822C4D704E73}" destId="{B3FB4AAB-A6FA-4E54-9DA3-1FF9F4A96E65}" srcOrd="0" destOrd="0" presId="urn:microsoft.com/office/officeart/2005/8/layout/cycle1"/>
    <dgm:cxn modelId="{22FBD43F-CDE8-4460-845E-FA5A83144132}" type="presOf" srcId="{4DBDC599-D5B3-4EB7-A7E7-984F43C8A42E}" destId="{01FCDCA3-BECE-42FE-9F17-D24C36F40C00}" srcOrd="0" destOrd="0" presId="urn:microsoft.com/office/officeart/2005/8/layout/cycle1"/>
    <dgm:cxn modelId="{463BA9D9-DBDD-4E60-9041-50B2993E474F}" srcId="{F7A19954-74F1-4D4E-BCC5-1AD81651A5E3}" destId="{DDF84963-7ACE-477E-AED1-9DD1FF3AF6D4}" srcOrd="4" destOrd="0" parTransId="{959580EC-575E-4FE4-94ED-ECCF6F79C661}" sibTransId="{4DBDC599-D5B3-4EB7-A7E7-984F43C8A42E}"/>
    <dgm:cxn modelId="{9868D1D8-0924-4949-A860-B874DA8F5C13}" type="presOf" srcId="{7689CCD2-C20D-4BB1-B4EA-0A9142D30E67}" destId="{90B898B2-B022-429F-968C-D0C0026923CF}" srcOrd="0" destOrd="0" presId="urn:microsoft.com/office/officeart/2005/8/layout/cycle1"/>
    <dgm:cxn modelId="{CBA9F737-D250-4C1D-B136-DA2C2B2CB933}" type="presOf" srcId="{5F8A5C88-928A-4CC2-9EDC-ACE269B7CEFA}" destId="{845D28AA-DF72-4EC7-8497-986974A14A05}" srcOrd="0" destOrd="0" presId="urn:microsoft.com/office/officeart/2005/8/layout/cycle1"/>
    <dgm:cxn modelId="{052682B7-B976-42E0-B5F8-814F2B7A0BC0}" srcId="{F7A19954-74F1-4D4E-BCC5-1AD81651A5E3}" destId="{5AF200A8-9E06-42F9-9478-822C4D704E73}" srcOrd="0" destOrd="0" parTransId="{E54C8DFA-7E6E-447A-BFF5-1DF19F292514}" sibTransId="{A160638B-EDC7-45E3-9B60-2218B8D54C36}"/>
    <dgm:cxn modelId="{4910ADD5-23AC-4769-B53D-14F71AFB4031}" type="presOf" srcId="{82760DC4-9183-4E5C-AA54-265735F0D05E}" destId="{44234778-97C6-4001-AF95-5AEBEEA64433}" srcOrd="0" destOrd="0" presId="urn:microsoft.com/office/officeart/2005/8/layout/cycle1"/>
    <dgm:cxn modelId="{0BA01E13-2C4A-4826-BF94-C3B8F1D5B8F3}" type="presOf" srcId="{A63753C1-6D9B-413F-A185-8AE91E040D3C}" destId="{B3A3B5ED-61BF-4F66-B30A-837BF397C287}" srcOrd="0" destOrd="0" presId="urn:microsoft.com/office/officeart/2005/8/layout/cycle1"/>
    <dgm:cxn modelId="{F80EC7D7-6866-45AB-956F-1506DE50D619}" type="presOf" srcId="{2121EC1E-D81E-4B19-9D21-81C950E232F7}" destId="{D62E6711-B5CE-4513-8BDF-2BA8981D75ED}" srcOrd="0" destOrd="0" presId="urn:microsoft.com/office/officeart/2005/8/layout/cycle1"/>
    <dgm:cxn modelId="{32B08E81-00DC-4F22-B135-8B3EB2C17AD5}" type="presParOf" srcId="{FC85C2EB-18D5-4F0E-8210-91E5E4EEF471}" destId="{E6FF1822-FD60-41F1-A7CD-698FEBB20883}" srcOrd="0" destOrd="0" presId="urn:microsoft.com/office/officeart/2005/8/layout/cycle1"/>
    <dgm:cxn modelId="{BFB7ED7A-6C00-47FC-82E4-1ABA64D3C219}" type="presParOf" srcId="{FC85C2EB-18D5-4F0E-8210-91E5E4EEF471}" destId="{B3FB4AAB-A6FA-4E54-9DA3-1FF9F4A96E65}" srcOrd="1" destOrd="0" presId="urn:microsoft.com/office/officeart/2005/8/layout/cycle1"/>
    <dgm:cxn modelId="{36878F42-1389-42B9-BC02-4784ED51D282}" type="presParOf" srcId="{FC85C2EB-18D5-4F0E-8210-91E5E4EEF471}" destId="{CE91AB13-5127-433E-AF8B-DCB05D1CECC7}" srcOrd="2" destOrd="0" presId="urn:microsoft.com/office/officeart/2005/8/layout/cycle1"/>
    <dgm:cxn modelId="{CAA8A3B4-0452-4A18-90EE-C2C653EDF0C7}" type="presParOf" srcId="{FC85C2EB-18D5-4F0E-8210-91E5E4EEF471}" destId="{27A442A0-420C-487B-A22E-D356D0A189E1}" srcOrd="3" destOrd="0" presId="urn:microsoft.com/office/officeart/2005/8/layout/cycle1"/>
    <dgm:cxn modelId="{3B46339E-560E-4060-AF50-2E32496FC9EE}" type="presParOf" srcId="{FC85C2EB-18D5-4F0E-8210-91E5E4EEF471}" destId="{845D28AA-DF72-4EC7-8497-986974A14A05}" srcOrd="4" destOrd="0" presId="urn:microsoft.com/office/officeart/2005/8/layout/cycle1"/>
    <dgm:cxn modelId="{B3BEE651-47EA-4BB3-911F-4A7431AF6AEF}" type="presParOf" srcId="{FC85C2EB-18D5-4F0E-8210-91E5E4EEF471}" destId="{90B898B2-B022-429F-968C-D0C0026923CF}" srcOrd="5" destOrd="0" presId="urn:microsoft.com/office/officeart/2005/8/layout/cycle1"/>
    <dgm:cxn modelId="{8A9DCE88-FBEE-4F37-A0DA-416D78FED19C}" type="presParOf" srcId="{FC85C2EB-18D5-4F0E-8210-91E5E4EEF471}" destId="{45137D9B-DC89-407F-8D10-CCF8E067E440}" srcOrd="6" destOrd="0" presId="urn:microsoft.com/office/officeart/2005/8/layout/cycle1"/>
    <dgm:cxn modelId="{16E85494-A93A-41C1-95B2-C348D058142E}" type="presParOf" srcId="{FC85C2EB-18D5-4F0E-8210-91E5E4EEF471}" destId="{44234778-97C6-4001-AF95-5AEBEEA64433}" srcOrd="7" destOrd="0" presId="urn:microsoft.com/office/officeart/2005/8/layout/cycle1"/>
    <dgm:cxn modelId="{A6341F6E-D4A8-4F16-B1F6-9A9DDBF2B703}" type="presParOf" srcId="{FC85C2EB-18D5-4F0E-8210-91E5E4EEF471}" destId="{B3A3B5ED-61BF-4F66-B30A-837BF397C287}" srcOrd="8" destOrd="0" presId="urn:microsoft.com/office/officeart/2005/8/layout/cycle1"/>
    <dgm:cxn modelId="{6C0B4F61-60C3-4D32-9DB6-98C322EBD2C2}" type="presParOf" srcId="{FC85C2EB-18D5-4F0E-8210-91E5E4EEF471}" destId="{9298156D-EDE9-46F4-9FEF-D889445C412B}" srcOrd="9" destOrd="0" presId="urn:microsoft.com/office/officeart/2005/8/layout/cycle1"/>
    <dgm:cxn modelId="{27750851-BD06-47B7-A283-48CEE3C77B66}" type="presParOf" srcId="{FC85C2EB-18D5-4F0E-8210-91E5E4EEF471}" destId="{D62E6711-B5CE-4513-8BDF-2BA8981D75ED}" srcOrd="10" destOrd="0" presId="urn:microsoft.com/office/officeart/2005/8/layout/cycle1"/>
    <dgm:cxn modelId="{E247FF1C-E2FC-4B29-BDCD-6982EA7A2EA7}" type="presParOf" srcId="{FC85C2EB-18D5-4F0E-8210-91E5E4EEF471}" destId="{FF80BAB0-4900-4BDD-B60D-E4E437666A34}" srcOrd="11" destOrd="0" presId="urn:microsoft.com/office/officeart/2005/8/layout/cycle1"/>
    <dgm:cxn modelId="{36464DCB-9690-40C6-8BCA-BB1971D76522}" type="presParOf" srcId="{FC85C2EB-18D5-4F0E-8210-91E5E4EEF471}" destId="{20C4C0F3-1A60-4042-9029-B9190A6175AF}" srcOrd="12" destOrd="0" presId="urn:microsoft.com/office/officeart/2005/8/layout/cycle1"/>
    <dgm:cxn modelId="{8D87D983-4573-4B3C-8C04-282448EC44FD}" type="presParOf" srcId="{FC85C2EB-18D5-4F0E-8210-91E5E4EEF471}" destId="{91B6A1C9-6E8B-4485-B3C7-3EF9AA03193D}" srcOrd="13" destOrd="0" presId="urn:microsoft.com/office/officeart/2005/8/layout/cycle1"/>
    <dgm:cxn modelId="{26EADE7B-6DE4-4BCD-8E9A-27BCA85A46A0}" type="presParOf" srcId="{FC85C2EB-18D5-4F0E-8210-91E5E4EEF471}" destId="{01FCDCA3-BECE-42FE-9F17-D24C36F40C0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A90EC-A2BD-4DED-9E3B-A9C24221AEA1}">
      <dsp:nvSpPr>
        <dsp:cNvPr id="0" name=""/>
        <dsp:cNvSpPr/>
      </dsp:nvSpPr>
      <dsp:spPr>
        <a:xfrm rot="6740144">
          <a:off x="2600296" y="-384658"/>
          <a:ext cx="5976663" cy="5976663"/>
        </a:xfrm>
        <a:prstGeom prst="chord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6679302" y="3213372"/>
        <a:ext cx="2241249" cy="597666"/>
      </dsp:txXfrm>
    </dsp:sp>
    <dsp:sp modelId="{A3FFB657-D5B8-4493-9346-5AB0AE30D83E}">
      <dsp:nvSpPr>
        <dsp:cNvPr id="0" name=""/>
        <dsp:cNvSpPr/>
      </dsp:nvSpPr>
      <dsp:spPr>
        <a:xfrm rot="6745332">
          <a:off x="3009091" y="200771"/>
          <a:ext cx="5080164" cy="5080164"/>
        </a:xfrm>
        <a:prstGeom prst="chord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6261760" y="3194766"/>
        <a:ext cx="2190820" cy="584218"/>
      </dsp:txXfrm>
    </dsp:sp>
    <dsp:sp modelId="{73B2018F-7E12-4C6A-83A2-D2BAD44F3A10}">
      <dsp:nvSpPr>
        <dsp:cNvPr id="0" name=""/>
        <dsp:cNvSpPr/>
      </dsp:nvSpPr>
      <dsp:spPr>
        <a:xfrm rot="6768801">
          <a:off x="3496820" y="827576"/>
          <a:ext cx="4183664" cy="4183664"/>
        </a:xfrm>
        <a:prstGeom prst="chord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5902142" y="3217949"/>
        <a:ext cx="2165046" cy="577345"/>
      </dsp:txXfrm>
    </dsp:sp>
    <dsp:sp modelId="{84859408-E004-4C50-B85F-DABB585ED53C}">
      <dsp:nvSpPr>
        <dsp:cNvPr id="0" name=""/>
        <dsp:cNvSpPr/>
      </dsp:nvSpPr>
      <dsp:spPr>
        <a:xfrm rot="6754071">
          <a:off x="3945058" y="1441033"/>
          <a:ext cx="3287165" cy="3287165"/>
        </a:xfrm>
        <a:prstGeom prst="chord">
          <a:avLst/>
        </a:prstGeom>
        <a:solidFill>
          <a:srgbClr val="FDAE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5672451" y="3192464"/>
        <a:ext cx="1775069" cy="591689"/>
      </dsp:txXfrm>
    </dsp:sp>
    <dsp:sp modelId="{BF01E83B-CEA7-4F86-8AAA-E2C885218F42}">
      <dsp:nvSpPr>
        <dsp:cNvPr id="0" name=""/>
        <dsp:cNvSpPr/>
      </dsp:nvSpPr>
      <dsp:spPr>
        <a:xfrm rot="6780000">
          <a:off x="4393295" y="2100223"/>
          <a:ext cx="2390665" cy="2390665"/>
        </a:xfrm>
        <a:prstGeom prst="chord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 dirty="0"/>
        </a:p>
      </dsp:txBody>
      <dsp:txXfrm>
        <a:off x="4743399" y="2697889"/>
        <a:ext cx="1690455" cy="119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B4AAB-A6FA-4E54-9DA3-1FF9F4A96E65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>
        <a:off x="3528499" y="29355"/>
        <a:ext cx="1006078" cy="1006078"/>
      </dsp:txXfrm>
    </dsp:sp>
    <dsp:sp modelId="{CE91AB13-5127-433E-AF8B-DCB05D1CECC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5D28AA-DF72-4EC7-8497-986974A14A05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>
        <a:off x="4136359" y="1900156"/>
        <a:ext cx="1006078" cy="1006078"/>
      </dsp:txXfrm>
    </dsp:sp>
    <dsp:sp modelId="{90B898B2-B022-429F-968C-D0C0026923CF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234778-97C6-4001-AF95-5AEBEEA64433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>
        <a:off x="2544960" y="3056374"/>
        <a:ext cx="1006078" cy="1006078"/>
      </dsp:txXfrm>
    </dsp:sp>
    <dsp:sp modelId="{B3A3B5ED-61BF-4F66-B30A-837BF397C28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2E6711-B5CE-4513-8BDF-2BA8981D75ED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>
        <a:off x="953562" y="1900156"/>
        <a:ext cx="1006078" cy="1006078"/>
      </dsp:txXfrm>
    </dsp:sp>
    <dsp:sp modelId="{FF80BAB0-4900-4BDD-B60D-E4E437666A34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6A1C9-6E8B-4485-B3C7-3EF9AA03193D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>
        <a:off x="1561422" y="29355"/>
        <a:ext cx="1006078" cy="1006078"/>
      </dsp:txXfrm>
    </dsp:sp>
    <dsp:sp modelId="{01FCDCA3-BECE-42FE-9F17-D24C36F40C00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BA4763-925D-4964-AE18-9C6B0D981CFA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E13A4D-1499-40C5-9B05-EEA5CBFB8A2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5282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433CC9-9BB3-4C11-9AA5-94D30D435FAB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BDDD72-2E84-40E0-B583-5197F147C65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1728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7738-9256-4936-9EE2-73472785453D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1B52-2DF1-4F82-B262-A0416E21B6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77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8314-083C-4BE4-B8F2-8C16E3577240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01DC-467E-4868-8349-0FA6AFDA08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5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665-B098-445C-8808-FFD5C52407EC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BF3D-DFCB-40AF-8AFF-0818ABB19E2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75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5DC39-66DD-4ED4-AA72-AD18E559B0A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3305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dirty="0">
                <a:solidFill>
                  <a:srgbClr val="1C1C1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dirty="0">
                <a:solidFill>
                  <a:srgbClr val="1C1C1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2B19CEF-0E6C-4F76-B7B9-DFB5289526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414921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654204D-DF1E-4852-953F-EBAB3269D21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275908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2AD533-9B50-46A2-A6FA-CA93B384C92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722067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4C17D89-83CD-4317-A922-7BB158DCD4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913250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89427D-3F59-4B72-A415-836E0FB434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331002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809E9FD-BE83-40D0-88F7-8D85B67268E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252111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C0CD6F7-9471-4E15-B5D9-4126CE4016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341959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6435-FE3E-4FD5-8ABA-F080B3472578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7318-C963-4F9F-99CA-5AA6F1DF12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285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220771-E52A-45A5-A3C1-1EE9BBED797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139903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2FD6FB1-2151-4C47-8ED3-E7C24878CA2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567089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8122E73-06B8-4467-A4CA-DE8D180AA3A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673669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44186C-D93F-42CB-958C-046FAB092A1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04022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B6AB061-10CE-4106-B37A-6244436842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274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F33CA56-44EE-4356-857B-1290FF728E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665680"/>
      </p:ext>
    </p:extLst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dirty="0"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dirty="0"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05A2FFB-FED8-4310-9298-694CF2EA986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349106"/>
      </p:ext>
    </p:extLst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B0E0F95-82B3-40DF-AC87-8FD6A4977D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791965"/>
      </p:ext>
    </p:extLst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9369C73-37C6-40EB-AA1B-1758CB6572A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258498"/>
      </p:ext>
    </p:extLst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A653BC7-28EF-4675-8DE4-1E4AAA9109C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830025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6D14-FDD6-482A-8D0D-B657A097AA0F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B716-71A3-496A-949B-5D005E76507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248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7C2F063-246E-4637-B10B-DF1BE113D88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989824"/>
      </p:ext>
    </p:extLst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E4D8683-EE9C-4DB8-A873-E4055A077A6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558560"/>
      </p:ext>
    </p:extLst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415A8BF-DE7D-4491-AD97-2CCF267256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940495"/>
      </p:ext>
    </p:extLst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A067516-2165-4924-B0B8-54B624E2B32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913166"/>
      </p:ext>
    </p:extLst>
  </p:cSld>
  <p:clrMapOvr>
    <a:masterClrMapping/>
  </p:clrMapOvr>
  <p:transition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3459ACF-998E-4D29-862D-FACDE9B8A8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158223"/>
      </p:ext>
    </p:extLst>
  </p:cSld>
  <p:clrMapOvr>
    <a:masterClrMapping/>
  </p:clrMapOvr>
  <p:transition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3CAE29B-B76A-489F-83BE-1C1A8C7DC69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50106"/>
      </p:ext>
    </p:extLst>
  </p:cSld>
  <p:clrMapOvr>
    <a:masterClrMapping/>
  </p:clrMapOvr>
  <p:transition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8BC7431-DD04-44FF-976C-7F9A95C9FC9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18693"/>
      </p:ext>
    </p:extLst>
  </p:cSld>
  <p:clrMapOvr>
    <a:masterClrMapping/>
  </p:clrMapOvr>
  <p:transition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27FEE6E-1090-4AC3-BA89-E3BAAC1BA3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630384"/>
      </p:ext>
    </p:extLst>
  </p:cSld>
  <p:clrMapOvr>
    <a:masterClrMapping/>
  </p:clrMapOvr>
  <p:transition>
    <p:blind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3DCFBE8-556D-4800-B902-591BAC64DE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397524"/>
      </p:ext>
    </p:extLst>
  </p:cSld>
  <p:clrMapOvr>
    <a:masterClrMapping/>
  </p:clrMapOvr>
  <p:transition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dirty="0"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dirty="0"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2D4C646-1468-4863-B706-CC90EAE580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745992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69E9-14E4-4B7F-A9E8-080466F869DA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93DD-25C9-48CB-A427-6659273A37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137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30C0E3-5A22-4CEE-91B6-0D0D5CAC01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011653"/>
      </p:ext>
    </p:extLst>
  </p:cSld>
  <p:clrMapOvr>
    <a:masterClrMapping/>
  </p:clrMapOvr>
  <p:transition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46C418-13A9-48A4-B9EA-4977AB768C6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244671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11E6B8D-DBA9-43C7-9D8D-6769B86224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548506"/>
      </p:ext>
    </p:extLst>
  </p:cSld>
  <p:clrMapOvr>
    <a:masterClrMapping/>
  </p:clrMapOvr>
  <p:transition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B88C9D-1A56-498E-8E8F-72E2D613855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008860"/>
      </p:ext>
    </p:extLst>
  </p:cSld>
  <p:clrMapOvr>
    <a:masterClrMapping/>
  </p:clrMapOvr>
  <p:transition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4D6AD99-8ADB-42C3-9436-31057262C1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026613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D0EBA1-4F76-4866-94AC-A350434702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05258"/>
      </p:ext>
    </p:extLst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7FB19A2-3493-42F5-9ECA-059EC4120D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980136"/>
      </p:ext>
    </p:extLst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3B9F2F7-EBAE-47C9-872B-DC2CA2B4590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697885"/>
      </p:ext>
    </p:extLst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1584FBA-8CA3-45A9-8A5B-200B265CBDA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705964"/>
      </p:ext>
    </p:extLst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F9EF50-3F0A-4C52-9611-D42122A20CC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587983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FC8C-C603-4CB2-9B30-7106C712595F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6637-2A20-4EE2-AD8F-44A07A03C3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911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379C878-285B-4023-A741-9DF4F6131C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442262"/>
      </p:ext>
    </p:extLst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C29B854-C611-4BF4-8E3A-78B4F294D16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907406"/>
      </p:ext>
    </p:extLst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63C9870-7BCF-4EFA-B990-F15A9B6370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757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032B7D-4E53-43CE-85EE-9E71F54A26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948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4969D3F-B26E-44DA-949D-55BB50F1B3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985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8106896-A9E0-4211-94FB-246CC51630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388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40D3CB7-E75D-4E20-AAC9-12460215ED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306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06AEFEB-1C4D-4112-A02D-639C8D532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944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1554A16-6E36-421B-A81C-9B52D13E93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193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5C0679-D3BA-4676-AE83-FFFA5100AC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32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5F6B-D7B2-4A01-B2B8-BDB0268D82CF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5E93-39AF-44F4-82B6-08B5B3C695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136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3B2B34F-E0F0-4FBB-B7DD-38AEB417FE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6843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D2E15C-EF46-47C4-87B0-B3E0DABF2F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378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BA4FD1B-B1FF-4190-9CE4-F550E7F587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728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A9A05B2-E7B3-40F7-9A93-C19E726E66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12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D88439-BFA3-40F1-BA63-D4C77A2E1E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39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1922AC0-6C00-46B4-A20C-8C5B121CD3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29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08E8-F507-4D2D-949F-ECBBCC46EFB0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7FE1-F84E-4B5B-9CDD-0C9CC92CE60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77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1420-BA23-44A6-AD58-F1312F5E3BFD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4B5B-A35B-4DCA-9F1B-5242B7D49F3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7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80A9-C6CE-444C-B986-67CDBE00DD40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C438-0611-4B92-8604-8C8132C62A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47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96B7B-EFFC-4903-A2DD-2D94DC13AAA6}" type="datetimeFigureOut">
              <a:rPr lang="cs-CZ"/>
              <a:pPr>
                <a:defRPr/>
              </a:pPr>
              <a:t>6.3.2014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00F56-54B9-4CD6-AC55-9384E51373E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  <p:sldLayoutId id="21474852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dirty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dirty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EE5C486-B02E-4AA3-9BA9-6044B16AED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  <p:sldLayoutId id="2147485260" r:id="rId12"/>
    <p:sldLayoutId id="2147485261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dirty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dirty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87E5DE02-F91D-4002-9B12-C866EF13E5E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263" r:id="rId2"/>
    <p:sldLayoutId id="2147485264" r:id="rId3"/>
    <p:sldLayoutId id="2147485265" r:id="rId4"/>
    <p:sldLayoutId id="2147485266" r:id="rId5"/>
    <p:sldLayoutId id="2147485267" r:id="rId6"/>
    <p:sldLayoutId id="2147485268" r:id="rId7"/>
    <p:sldLayoutId id="2147485269" r:id="rId8"/>
    <p:sldLayoutId id="2147485270" r:id="rId9"/>
    <p:sldLayoutId id="2147485271" r:id="rId10"/>
    <p:sldLayoutId id="2147485272" r:id="rId11"/>
    <p:sldLayoutId id="2147485273" r:id="rId12"/>
    <p:sldLayoutId id="2147485274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dirty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dirty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57142AE4-05B5-4197-8240-9DF22B4798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  <p:sldLayoutId id="2147485286" r:id="rId12"/>
    <p:sldLayoutId id="2147485287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2BF04E-256D-4F6C-9862-B2B31AA55D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8" r:id="rId1"/>
    <p:sldLayoutId id="2147485289" r:id="rId2"/>
    <p:sldLayoutId id="2147485290" r:id="rId3"/>
    <p:sldLayoutId id="2147485291" r:id="rId4"/>
    <p:sldLayoutId id="2147485292" r:id="rId5"/>
    <p:sldLayoutId id="2147485293" r:id="rId6"/>
    <p:sldLayoutId id="2147485294" r:id="rId7"/>
    <p:sldLayoutId id="2147485295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dk/document/e81384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2190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800" b="1" dirty="0" smtClean="0">
                <a:solidFill>
                  <a:srgbClr val="1B06BA"/>
                </a:solidFill>
              </a:rPr>
              <a:t/>
            </a:r>
            <a:br>
              <a:rPr lang="cs-CZ" sz="5800" b="1" dirty="0" smtClean="0">
                <a:solidFill>
                  <a:srgbClr val="1B06BA"/>
                </a:solidFill>
              </a:rPr>
            </a:br>
            <a:r>
              <a:rPr lang="cs-CZ" sz="4900" b="1" dirty="0" smtClean="0">
                <a:solidFill>
                  <a:srgbClr val="1B06BA"/>
                </a:solidFill>
              </a:rPr>
              <a:t>Ekonomika a pojišťovnictví</a:t>
            </a:r>
            <a:br>
              <a:rPr lang="cs-CZ" sz="4900" b="1" dirty="0" smtClean="0">
                <a:solidFill>
                  <a:srgbClr val="1B06BA"/>
                </a:solidFill>
              </a:rPr>
            </a:br>
            <a:r>
              <a:rPr lang="cs-CZ" sz="4900" b="1" dirty="0" smtClean="0">
                <a:solidFill>
                  <a:srgbClr val="1B06BA"/>
                </a:solidFill>
              </a:rPr>
              <a:t/>
            </a:r>
            <a:br>
              <a:rPr lang="cs-CZ" sz="4900" b="1" dirty="0" smtClean="0">
                <a:solidFill>
                  <a:srgbClr val="1B06BA"/>
                </a:solidFill>
              </a:rPr>
            </a:br>
            <a:r>
              <a:rPr lang="cs-CZ" sz="4000" b="1" dirty="0" smtClean="0">
                <a:solidFill>
                  <a:srgbClr val="1B06BA"/>
                </a:solidFill>
              </a:rPr>
              <a:t>3. přednáška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sp>
        <p:nvSpPr>
          <p:cNvPr id="61443" name="Podnadpis 3"/>
          <p:cNvSpPr>
            <a:spLocks noGrp="1"/>
          </p:cNvSpPr>
          <p:nvPr>
            <p:ph type="subTitle" idx="1"/>
          </p:nvPr>
        </p:nvSpPr>
        <p:spPr>
          <a:xfrm>
            <a:off x="900113" y="3213100"/>
            <a:ext cx="7415212" cy="2663825"/>
          </a:xfrm>
        </p:spPr>
        <p:txBody>
          <a:bodyPr/>
          <a:lstStyle/>
          <a:p>
            <a:pPr marL="457200" indent="-457200" algn="l" eaLnBrk="1" hangingPunct="1">
              <a:buFont typeface="Arial" charset="0"/>
              <a:buChar char="•"/>
            </a:pPr>
            <a:r>
              <a:rPr lang="cs-CZ" sz="2800" b="1" smtClean="0">
                <a:solidFill>
                  <a:schemeClr val="tx1"/>
                </a:solidFill>
                <a:latin typeface="Arial" charset="0"/>
              </a:rPr>
              <a:t>Sociální determinanty zdraví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cs-CZ" sz="2800" b="1" smtClean="0">
                <a:solidFill>
                  <a:schemeClr val="tx1"/>
                </a:solidFill>
                <a:latin typeface="Arial" charset="0"/>
              </a:rPr>
              <a:t>Zdraví a nemoc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cs-CZ" sz="2800" b="1" smtClean="0">
                <a:solidFill>
                  <a:schemeClr val="tx1"/>
                </a:solidFill>
                <a:latin typeface="Arial" charset="0"/>
              </a:rPr>
              <a:t>Epidemiologie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Rozdíly ve zdraví mezi zeměmi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Bohatství a zdraví</a:t>
            </a:r>
          </a:p>
          <a:p>
            <a:pPr lvl="1" eaLnBrk="1" hangingPunct="1"/>
            <a:r>
              <a:rPr lang="cs-CZ" smtClean="0">
                <a:latin typeface="Arial" charset="0"/>
                <a:hlinkClick r:id="rId2"/>
              </a:rPr>
              <a:t>Materiální vysvětlení nerovností</a:t>
            </a:r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Sociální soudržnost a zdraví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Psychosociální vysvětlení nerovností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</a:t>
            </a:r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Nerovnost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Nerovnost jako nestejnost</a:t>
            </a:r>
          </a:p>
          <a:p>
            <a:pPr eaLnBrk="1" hangingPunct="1"/>
            <a:r>
              <a:rPr lang="cs-CZ" smtClean="0">
                <a:latin typeface="Arial" charset="0"/>
              </a:rPr>
              <a:t>Nerovnost jako systematické znevýhodnění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Třídní nerovnost v moderních společnostech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Nerovnost a spravedlnost (rovnost šancí)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Ekvita (spravedlnost) ve zdraví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2400" cy="4114800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Arial" charset="0"/>
              </a:rPr>
              <a:t>Cílem není a nemůže být odstranění rozdílů ve zdraví, ale redukce těch rozdílů ve zdraví, které jsou vnímány jako </a:t>
            </a:r>
            <a:r>
              <a:rPr lang="cs-CZ" sz="2800" b="1" smtClean="0">
                <a:latin typeface="Arial" charset="0"/>
              </a:rPr>
              <a:t>nepřirozené</a:t>
            </a:r>
            <a:r>
              <a:rPr lang="cs-CZ" sz="2800" smtClean="0">
                <a:latin typeface="Arial" charset="0"/>
              </a:rPr>
              <a:t>, </a:t>
            </a:r>
            <a:r>
              <a:rPr lang="cs-CZ" sz="2800" b="1" smtClean="0">
                <a:latin typeface="Arial" charset="0"/>
              </a:rPr>
              <a:t>nespravedlivé</a:t>
            </a:r>
            <a:r>
              <a:rPr lang="cs-CZ" sz="2800" smtClean="0">
                <a:latin typeface="Arial" charset="0"/>
              </a:rPr>
              <a:t> a </a:t>
            </a:r>
            <a:r>
              <a:rPr lang="cs-CZ" sz="2800" b="1" smtClean="0">
                <a:latin typeface="Arial" charset="0"/>
              </a:rPr>
              <a:t>odstranitelné.</a:t>
            </a: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/>
            <a:r>
              <a:rPr lang="cs-CZ" sz="2800" smtClean="0">
                <a:latin typeface="Arial" charset="0"/>
              </a:rPr>
              <a:t>Pocit nespravedlnosti existuje zejména tam, kde jsou rozdíly </a:t>
            </a:r>
            <a:r>
              <a:rPr lang="cs-CZ" sz="2800" b="1" smtClean="0">
                <a:latin typeface="Arial" charset="0"/>
              </a:rPr>
              <a:t>neúnosně velké</a:t>
            </a:r>
            <a:r>
              <a:rPr lang="cs-CZ" sz="2800" smtClean="0">
                <a:latin typeface="Arial" charset="0"/>
              </a:rPr>
              <a:t> </a:t>
            </a:r>
            <a:br>
              <a:rPr lang="cs-CZ" sz="2800" smtClean="0">
                <a:latin typeface="Arial" charset="0"/>
              </a:rPr>
            </a:br>
            <a:r>
              <a:rPr lang="cs-CZ" sz="2800" smtClean="0">
                <a:latin typeface="Arial" charset="0"/>
              </a:rPr>
              <a:t>či způsobené nerovnými příležitostmi např. v důsledku diskriminace.</a:t>
            </a:r>
          </a:p>
          <a:p>
            <a:pPr eaLnBrk="1" hangingPunct="1"/>
            <a:endParaRPr lang="cs-CZ" sz="2800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00013"/>
            <a:ext cx="7793037" cy="10080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Příčiny rozdílů ve zdraví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836613"/>
            <a:ext cx="7772400" cy="5688012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Přirozená, biologická odlišnost.</a:t>
            </a:r>
          </a:p>
          <a:p>
            <a:pPr>
              <a:defRPr/>
            </a:pPr>
            <a:r>
              <a:rPr lang="cs-CZ" sz="2400" dirty="0" smtClean="0"/>
              <a:t>Svobodně zvolené chování, které poškozuje zdraví (např. některé sportovní aktivity).</a:t>
            </a:r>
          </a:p>
          <a:p>
            <a:pPr>
              <a:defRPr/>
            </a:pPr>
            <a:r>
              <a:rPr lang="cs-CZ" sz="2400" dirty="0" smtClean="0"/>
              <a:t>Svobodně zvolené chování podporující zdraví (za předpokladu, že všichni mají stejnou příležitost k osvojení takového chování).</a:t>
            </a:r>
          </a:p>
          <a:p>
            <a:pPr>
              <a:defRPr/>
            </a:pPr>
            <a:endParaRPr lang="cs-CZ" sz="2400" dirty="0" smtClean="0">
              <a:solidFill>
                <a:srgbClr val="1B06BA"/>
              </a:solidFill>
            </a:endParaRP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Chování, které poškozuje zdraví, ale nelze ho považovat za výsledek svobodné volby. </a:t>
            </a: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Vystavení  stresu a jiným zdraví škodlivým životním a pracovním podmínkám.</a:t>
            </a: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Nerovný přístup ke zdravotní péči a dalším veřejným službám.</a:t>
            </a: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Nemoc jako příčina sestupné sociální mobility.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/>
              <a:t> </a:t>
            </a:r>
          </a:p>
          <a:p>
            <a:pPr eaLnBrk="1" hangingPunct="1">
              <a:defRPr/>
            </a:pPr>
            <a:endParaRPr lang="cs-CZ" sz="24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755650" y="836613"/>
            <a:ext cx="7632700" cy="244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55650" y="3541713"/>
            <a:ext cx="7632700" cy="298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6200000">
            <a:off x="7416800" y="1808163"/>
            <a:ext cx="244792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Nerovnost jako nestejnost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 rot="16200000">
            <a:off x="7169151" y="4781550"/>
            <a:ext cx="2982912" cy="503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Nerovnost jako Inekvita (nespravedlivé rozdíly)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 Inekvita (nerovnost) ve zdraví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7724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Je důsledkem systematických rozdílů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v </a:t>
            </a:r>
            <a:r>
              <a:rPr lang="cs-CZ" b="1" smtClean="0">
                <a:latin typeface="Arial" charset="0"/>
              </a:rPr>
              <a:t>životních šancích.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b="1" smtClean="0">
                <a:latin typeface="Arial" charset="0"/>
              </a:rPr>
              <a:t>Životní šance </a:t>
            </a:r>
            <a:r>
              <a:rPr lang="cs-CZ" sz="2800" smtClean="0">
                <a:latin typeface="Arial" charset="0"/>
              </a:rPr>
              <a:t>jsou určovány celkovou </a:t>
            </a:r>
            <a:r>
              <a:rPr lang="cs-CZ" sz="2800" b="1" smtClean="0">
                <a:latin typeface="Arial" charset="0"/>
              </a:rPr>
              <a:t>sociální pozicí</a:t>
            </a:r>
            <a:r>
              <a:rPr lang="cs-CZ" sz="2800" smtClean="0">
                <a:latin typeface="Arial" charset="0"/>
              </a:rPr>
              <a:t> člověka ve společnosti a představují </a:t>
            </a:r>
            <a:r>
              <a:rPr lang="cs-CZ" sz="2800" b="1" smtClean="0">
                <a:latin typeface="Arial" charset="0"/>
              </a:rPr>
              <a:t>naději člověka, že dosáhne společensky ceněných statků </a:t>
            </a:r>
            <a:r>
              <a:rPr lang="cs-CZ" sz="2800" smtClean="0">
                <a:latin typeface="Arial" charset="0"/>
              </a:rPr>
              <a:t>(vzdělání, peníze, prestiž, moc).</a:t>
            </a:r>
          </a:p>
          <a:p>
            <a:pPr eaLnBrk="1" hangingPunct="1">
              <a:lnSpc>
                <a:spcPct val="90000"/>
              </a:lnSpc>
            </a:pPr>
            <a:endParaRPr lang="cs-CZ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Sociální pozice je dána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 smtClean="0">
                <a:latin typeface="Arial" charset="0"/>
              </a:rPr>
              <a:t>Socioekonomickým statusem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>
                <a:latin typeface="Arial" charset="0"/>
              </a:rPr>
              <a:t>Genderem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>
                <a:latin typeface="Arial" charset="0"/>
              </a:rPr>
              <a:t>Etnickou příslušností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  <p:bldP spid="3737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SOCIÁLNÍ DETERMINANTY ZDRAVÍ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693025" cy="4968875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>Mají </a:t>
            </a:r>
            <a:r>
              <a:rPr lang="cs-CZ" sz="2400" b="1" smtClean="0">
                <a:latin typeface="Arial" charset="0"/>
              </a:rPr>
              <a:t>původ v uspořádání společnosti </a:t>
            </a:r>
            <a:r>
              <a:rPr lang="cs-CZ" sz="2400" smtClean="0">
                <a:latin typeface="Arial" charset="0"/>
              </a:rPr>
              <a:t>(na jakých principech a hodnotách je založen politický, ekonomický, kulturní a sociální život lidí dané společnosti).</a:t>
            </a:r>
          </a:p>
          <a:p>
            <a:pPr eaLnBrk="1" hangingPunct="1"/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>
                <a:latin typeface="Arial" charset="0"/>
              </a:rPr>
              <a:t>Nejsou distribuovány náhodně, ale </a:t>
            </a:r>
            <a:r>
              <a:rPr lang="cs-CZ" sz="2400" b="1" smtClean="0">
                <a:latin typeface="Arial" charset="0"/>
              </a:rPr>
              <a:t>kopírují sociální nerovnosti</a:t>
            </a:r>
            <a:r>
              <a:rPr lang="cs-CZ" sz="2400" smtClean="0">
                <a:latin typeface="Arial" charset="0"/>
              </a:rPr>
              <a:t>.</a:t>
            </a:r>
          </a:p>
          <a:p>
            <a:pPr eaLnBrk="1" hangingPunct="1"/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>
                <a:latin typeface="Arial" charset="0"/>
              </a:rPr>
              <a:t>Nejde o bezprostřední zdravotní rizika, ale 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o </a:t>
            </a:r>
            <a:r>
              <a:rPr lang="cs-CZ" sz="2400" b="1" smtClean="0">
                <a:latin typeface="Arial" charset="0"/>
              </a:rPr>
              <a:t>sociální podmínky ovlivňující přítomnost či absenci zdravotních rizik</a:t>
            </a:r>
            <a:r>
              <a:rPr lang="cs-CZ" sz="240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129463" cy="1462088"/>
          </a:xfrm>
        </p:spPr>
        <p:txBody>
          <a:bodyPr/>
          <a:lstStyle/>
          <a:p>
            <a:pPr eaLnBrk="1" hangingPunct="1"/>
            <a:r>
              <a:rPr lang="cs-CZ" sz="3200" b="1" smtClean="0"/>
              <a:t>Význam sociálních determinant zdraví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Mají přímý vliv na zdraví.</a:t>
            </a:r>
          </a:p>
          <a:p>
            <a:pPr>
              <a:lnSpc>
                <a:spcPct val="90000"/>
              </a:lnSpc>
            </a:pPr>
            <a:endParaRPr lang="en-CA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Vysvětlují největší část rozdílů ve zdraví mezi populačními skupinami.</a:t>
            </a:r>
          </a:p>
          <a:p>
            <a:pPr>
              <a:lnSpc>
                <a:spcPct val="90000"/>
              </a:lnSpc>
            </a:pPr>
            <a:endParaRPr lang="en-US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Strukturují chování vzhledem ke zdraví.</a:t>
            </a:r>
          </a:p>
          <a:p>
            <a:pPr>
              <a:lnSpc>
                <a:spcPct val="90000"/>
              </a:lnSpc>
            </a:pPr>
            <a:endParaRPr lang="en-US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Navzájem se ovlivňují při působení na zdraví.</a:t>
            </a:r>
            <a:endParaRPr lang="en-US" sz="2800" smtClean="0">
              <a:cs typeface="Times New Roman" pitchFamily="18" charset="0"/>
            </a:endParaRP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>
          <a:xfrm>
            <a:off x="539750" y="20638"/>
            <a:ext cx="7793038" cy="1198562"/>
          </a:xfrm>
        </p:spPr>
        <p:txBody>
          <a:bodyPr/>
          <a:lstStyle/>
          <a:p>
            <a:r>
              <a:rPr lang="cs-CZ" sz="2800" b="1" smtClean="0"/>
              <a:t>Schematické znázornění vlivu sociálních determinant na zdraví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756250" y="1736812"/>
          <a:ext cx="11161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4221163"/>
            <a:ext cx="1731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16388" y="3940175"/>
            <a:ext cx="16240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Pohlaví, věk, dědičné faktory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46563" y="3486150"/>
            <a:ext cx="1625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Životní styl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60813" y="2828925"/>
            <a:ext cx="1727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Sociální prostředí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63938" y="2228850"/>
            <a:ext cx="2990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Životní a pracovní podmínky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22675" y="1412875"/>
            <a:ext cx="2990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  <a:t>Celkové sociální, kulturní </a:t>
            </a:r>
            <a:b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</a:br>
            <a: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  <a:t>a ekonomické prostředí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rgbClr val="1B06BA"/>
                </a:solidFill>
              </a:rPr>
              <a:t>10 nejvýznamnějších sociálních determinant zdraví</a:t>
            </a:r>
            <a:r>
              <a:rPr lang="cs-CZ" b="1" dirty="0">
                <a:solidFill>
                  <a:srgbClr val="1B06BA"/>
                </a:solidFill>
              </a:rPr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89138"/>
            <a:ext cx="6838950" cy="4321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</a:rPr>
              <a:t>1.  </a:t>
            </a:r>
            <a:r>
              <a:rPr lang="cs-CZ" sz="2400" b="1" smtClean="0">
                <a:latin typeface="Arial" charset="0"/>
              </a:rPr>
              <a:t>SOCIÁLNÍ GRADIENT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2.   STRES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3.   ČASNÉ OBDOBÍ ŽIVOTA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4.   SOCIÁLNÍ EXKLUZE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5.   PRÁCE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6.   NEZAMĚSTNANOST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7.   SOCIÁLNÍ OPORA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8.   DROGOVÁ ZÁVISLOST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9.   VÝŽIVA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10. DOPRAVA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GRADIENT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721350" cy="1752600"/>
          </a:xfrm>
        </p:spPr>
        <p:txBody>
          <a:bodyPr/>
          <a:lstStyle/>
          <a:p>
            <a:pPr eaLnBrk="1" hangingPunct="1"/>
            <a:r>
              <a:rPr lang="cs-CZ" sz="2800" smtClean="0">
                <a:solidFill>
                  <a:schemeClr val="tx1"/>
                </a:solidFill>
                <a:latin typeface="Arial" charset="0"/>
              </a:rPr>
              <a:t>Nejde o rozdíly ve zdraví mezi chudými a bohatými nebo mezi chudými a zbytkem společnosti.</a:t>
            </a:r>
          </a:p>
          <a:p>
            <a:pPr algn="l" eaLnBrk="1" hangingPunct="1"/>
            <a:endParaRPr lang="cs-CZ" sz="28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DETERMINANTY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z="3600" b="1" smtClean="0">
              <a:latin typeface="Arial" charset="0"/>
            </a:endParaRP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9563" y="2638425"/>
            <a:ext cx="1449387" cy="10128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8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4221163"/>
            <a:ext cx="7772400" cy="19732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800" b="1" i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i="1" dirty="0"/>
              <a:t>	Buřinky a deštníky zvyšují naději svých     nositelů na zdraví a vysoký věk.                                      </a:t>
            </a: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/>
              <a:t>G. B. Shaw</a:t>
            </a:r>
          </a:p>
        </p:txBody>
      </p:sp>
      <p:pic>
        <p:nvPicPr>
          <p:cNvPr id="80901" name="Picture 5" descr="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89138"/>
            <a:ext cx="4465638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SOCIÁLNÍ GRADIENT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017713"/>
            <a:ext cx="7772400" cy="4840287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Dokládá, že sociální podmínky výrazně ovlivňují zdraví lidí.</a:t>
            </a:r>
          </a:p>
          <a:p>
            <a:pPr eaLnBrk="1" hangingPunct="1"/>
            <a:r>
              <a:rPr lang="cs-CZ" smtClean="0">
                <a:latin typeface="Arial" charset="0"/>
              </a:rPr>
              <a:t>Čím horší socioekonomické podmínky, tím: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vyšší riziko předčasného úmrtí (kratší SDŽ)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vyšší riziko vážného onemocnění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menší naděje na uzdravení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vyšší výskyt nemocí typických pro minulá období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Sociální gradient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77724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Sociální gradient je všudypřítomný: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ve všech společnostech,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ve všech věkových skupinách,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u většiny nemocí.</a:t>
            </a: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88106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Obdélník 1"/>
          <p:cNvSpPr>
            <a:spLocks noChangeArrowheads="1"/>
          </p:cNvSpPr>
          <p:nvPr/>
        </p:nvSpPr>
        <p:spPr bwMode="auto">
          <a:xfrm>
            <a:off x="4211638" y="5589588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83972" name="Obdélník 2"/>
          <p:cNvSpPr>
            <a:spLocks noChangeArrowheads="1"/>
          </p:cNvSpPr>
          <p:nvPr/>
        </p:nvSpPr>
        <p:spPr bwMode="auto">
          <a:xfrm>
            <a:off x="4211638" y="5589588"/>
            <a:ext cx="30162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83973" name="Obdélník 5"/>
          <p:cNvSpPr>
            <a:spLocks noChangeArrowheads="1"/>
          </p:cNvSpPr>
          <p:nvPr/>
        </p:nvSpPr>
        <p:spPr bwMode="auto">
          <a:xfrm>
            <a:off x="7380288" y="5572125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83974" name="Nadpis 3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67750" cy="1081088"/>
          </a:xfrm>
        </p:spPr>
        <p:txBody>
          <a:bodyPr/>
          <a:lstStyle/>
          <a:p>
            <a:r>
              <a:rPr lang="cs-CZ" sz="4000" b="1" smtClean="0">
                <a:latin typeface="Arial" charset="0"/>
              </a:rPr>
              <a:t>Subjektivní zdraví podle vzdělání</a:t>
            </a:r>
          </a:p>
        </p:txBody>
      </p:sp>
      <p:sp>
        <p:nvSpPr>
          <p:cNvPr id="83975" name="Zástupný symbol pro obsah 4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03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2413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Obdélník 1"/>
          <p:cNvSpPr>
            <a:spLocks noChangeArrowheads="1"/>
          </p:cNvSpPr>
          <p:nvPr/>
        </p:nvSpPr>
        <p:spPr bwMode="auto">
          <a:xfrm>
            <a:off x="1042988" y="17002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84996" name="Obdélník 3"/>
          <p:cNvSpPr>
            <a:spLocks noChangeArrowheads="1"/>
          </p:cNvSpPr>
          <p:nvPr/>
        </p:nvSpPr>
        <p:spPr bwMode="auto">
          <a:xfrm>
            <a:off x="900113" y="16287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84997" name="Obdélník 5"/>
          <p:cNvSpPr>
            <a:spLocks noChangeArrowheads="1"/>
          </p:cNvSpPr>
          <p:nvPr/>
        </p:nvSpPr>
        <p:spPr bwMode="auto">
          <a:xfrm>
            <a:off x="2109788" y="15986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84998" name="Obdélník 6"/>
          <p:cNvSpPr>
            <a:spLocks noChangeArrowheads="1"/>
          </p:cNvSpPr>
          <p:nvPr/>
        </p:nvSpPr>
        <p:spPr bwMode="auto">
          <a:xfrm>
            <a:off x="3216275" y="16430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84999" name="Obdélník 7"/>
          <p:cNvSpPr>
            <a:spLocks noChangeArrowheads="1"/>
          </p:cNvSpPr>
          <p:nvPr/>
        </p:nvSpPr>
        <p:spPr bwMode="auto">
          <a:xfrm>
            <a:off x="4932363" y="170338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85000" name="Nadpis 4"/>
          <p:cNvSpPr>
            <a:spLocks noGrp="1"/>
          </p:cNvSpPr>
          <p:nvPr>
            <p:ph type="title"/>
          </p:nvPr>
        </p:nvSpPr>
        <p:spPr>
          <a:xfrm>
            <a:off x="1076325" y="241300"/>
            <a:ext cx="7793038" cy="1462088"/>
          </a:xfrm>
        </p:spPr>
        <p:txBody>
          <a:bodyPr/>
          <a:lstStyle/>
          <a:p>
            <a:r>
              <a:rPr lang="cs-CZ" sz="3600" b="1" smtClean="0">
                <a:latin typeface="Arial" charset="0"/>
              </a:rPr>
              <a:t>Subjektivní zdraví podle věku a příjmu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989138"/>
            <a:ext cx="9467850" cy="4392612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1800" dirty="0" smtClean="0"/>
              <a:t>Zdroj: ÚZIS</a:t>
            </a:r>
            <a:endParaRPr lang="cs-CZ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3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93038" cy="911225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Nerovnost ve zdraví v ČR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95250" y="608013"/>
          <a:ext cx="9093200" cy="621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Stres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886200"/>
            <a:ext cx="6048375" cy="175260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Stres v důsledku negativních   životních událostí a zejména chronických obtíží ohrožuje zdraví</a:t>
            </a:r>
            <a:r>
              <a:rPr lang="cs-CZ" dirty="0"/>
              <a:t>.</a:t>
            </a:r>
          </a:p>
        </p:txBody>
      </p:sp>
      <p:pic>
        <p:nvPicPr>
          <p:cNvPr id="870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3429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Stres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je považován za hlavní „převodní“ mechanismus, jehož prostřednictvím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se psychosociální podmínky odrážejí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ve fyzickém a psychickém zdraví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Přímý a nepřímý vliv stresu </a:t>
            </a:r>
            <a:br>
              <a:rPr lang="cs-CZ" sz="3600" b="1" smtClean="0">
                <a:solidFill>
                  <a:srgbClr val="1B06BA"/>
                </a:solidFill>
                <a:latin typeface="Arial" charset="0"/>
              </a:rPr>
            </a:br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na zdraví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921625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přímý vliv stresu na duševní zdraví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úzkost, neurózy, deprese</a:t>
            </a:r>
            <a:r>
              <a:rPr lang="cs-CZ" dirty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přímý vliv na fyzické zdraví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obranyschopnost organismu, vnímavosti vůči infekčním nemocem, riziko cukrovky, hladina lipidů v krvi, krevní tlak, riziko infarktu a mozkové mrtvice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nepřímý vliv na zdraví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kouření, alkohol, sladkosti</a:t>
            </a:r>
            <a:r>
              <a:rPr lang="cs-CZ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99331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Výzkumy stresu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latin typeface="Arial" charset="0"/>
              </a:rPr>
              <a:t>stresory	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 </a:t>
            </a:r>
            <a:r>
              <a:rPr lang="cs-CZ" sz="3200" smtClean="0">
                <a:latin typeface="Arial" charset="0"/>
              </a:rPr>
              <a:t>negativní životní události</a:t>
            </a:r>
          </a:p>
          <a:p>
            <a:pPr lvl="1" eaLnBrk="1" hangingPunct="1"/>
            <a:r>
              <a:rPr lang="cs-CZ" sz="3200" smtClean="0">
                <a:latin typeface="Arial" charset="0"/>
              </a:rPr>
              <a:t> chronické životní obtíže</a:t>
            </a:r>
          </a:p>
          <a:p>
            <a:pPr eaLnBrk="1" hangingPunct="1"/>
            <a:r>
              <a:rPr lang="cs-CZ" b="1" smtClean="0">
                <a:latin typeface="Arial" charset="0"/>
              </a:rPr>
              <a:t>ochranné faktory</a:t>
            </a:r>
          </a:p>
          <a:p>
            <a:pPr lvl="1" eaLnBrk="1" hangingPunct="1"/>
            <a:r>
              <a:rPr lang="cs-CZ" sz="3200" smtClean="0">
                <a:latin typeface="Arial" charset="0"/>
              </a:rPr>
              <a:t>kontrola nad životem </a:t>
            </a:r>
          </a:p>
          <a:p>
            <a:pPr lvl="1" eaLnBrk="1" hangingPunct="1"/>
            <a:r>
              <a:rPr lang="cs-CZ" sz="3200" smtClean="0">
                <a:latin typeface="Arial" charset="0"/>
              </a:rPr>
              <a:t>sociální opora a jiné zdroje ze sociálních sítí</a:t>
            </a:r>
            <a:r>
              <a:rPr lang="cs-CZ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6450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  <a:latin typeface="Arial Black" pitchFamily="34" charset="0"/>
              </a:rPr>
              <a:t>ZÁJEM O SOCIÁLNÍ DETERMINANTY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70. léta 20. století: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ZÁKLADNÍ ZDRAVOTNÍ PROBLÉMY: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Rychlý </a:t>
            </a:r>
            <a:r>
              <a:rPr lang="cs-CZ" sz="2800" b="1" dirty="0" smtClean="0"/>
              <a:t>růst výdajů </a:t>
            </a:r>
            <a:r>
              <a:rPr lang="cs-CZ" sz="2800" dirty="0" smtClean="0"/>
              <a:t>na zdravotní péči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 smtClean="0"/>
              <a:t>Stagnace</a:t>
            </a:r>
            <a:r>
              <a:rPr lang="cs-CZ" sz="2800" dirty="0" smtClean="0"/>
              <a:t> zdravotní úrovně společnosti (a přetrvávání a nárůst nerovností ve zdraví)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Obtíže při kontrole a redukci zdravotně </a:t>
            </a:r>
            <a:r>
              <a:rPr lang="cs-CZ" sz="2800" b="1" dirty="0" smtClean="0"/>
              <a:t>rizikových faktorů </a:t>
            </a:r>
            <a:r>
              <a:rPr lang="cs-CZ" sz="2800" dirty="0" smtClean="0"/>
              <a:t>(většina z nich působí mimo tradiční resortní hranice zdravotnictví)</a:t>
            </a:r>
            <a:endParaRPr lang="cs-CZ" sz="2800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484313"/>
            <a:ext cx="7772400" cy="1470025"/>
          </a:xfrm>
        </p:spPr>
        <p:txBody>
          <a:bodyPr/>
          <a:lstStyle/>
          <a:p>
            <a:pPr algn="l" eaLnBrk="1" hangingPunct="1"/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769100" cy="23034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Je důležité, aby rodiče byli oporou svým dětem: zdravotní důsledky raného vývoje a výchovy trvají po celý život. </a:t>
            </a: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1813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693025" cy="5472112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>počáteční stadia života předznamenávají další zdravotní osudy jedince v dospělosti</a:t>
            </a:r>
          </a:p>
          <a:p>
            <a:pPr eaLnBrk="1" hangingPunct="1"/>
            <a:r>
              <a:rPr lang="cs-CZ" sz="2400" smtClean="0">
                <a:latin typeface="Arial" charset="0"/>
              </a:rPr>
              <a:t>důležitá je péče o těhotné a rodiny s malými dětmi </a:t>
            </a:r>
          </a:p>
          <a:p>
            <a:pPr eaLnBrk="1" hangingPunct="1">
              <a:lnSpc>
                <a:spcPct val="80000"/>
              </a:lnSpc>
            </a:pPr>
            <a:endParaRPr lang="cs-CZ" sz="2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b="1" smtClean="0">
                <a:latin typeface="Arial" charset="0"/>
              </a:rPr>
              <a:t>špatné socioekonomické podmínky</a:t>
            </a:r>
            <a:r>
              <a:rPr lang="cs-CZ" sz="2400" smtClean="0">
                <a:latin typeface="Arial" charset="0"/>
              </a:rPr>
              <a:t> 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v dětství vedou: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>
                <a:latin typeface="Arial" charset="0"/>
              </a:rPr>
              <a:t>ke zpomalení růstu,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>
                <a:latin typeface="Arial" charset="0"/>
              </a:rPr>
              <a:t>k vyššímu riziku emočních, výchovných 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a zdravotních problémů</a:t>
            </a:r>
          </a:p>
          <a:p>
            <a:pPr eaLnBrk="1" hangingPunct="1"/>
            <a:endParaRPr lang="cs-CZ" sz="2400" b="1" smtClean="0">
              <a:latin typeface="Arial" charset="0"/>
            </a:endParaRPr>
          </a:p>
          <a:p>
            <a:pPr eaLnBrk="1" hangingPunct="1"/>
            <a:r>
              <a:rPr lang="cs-CZ" sz="2400" b="1" smtClean="0">
                <a:latin typeface="Arial" charset="0"/>
              </a:rPr>
              <a:t>kumulace nevýhod: chudoba rodičů</a:t>
            </a:r>
            <a:r>
              <a:rPr lang="cs-CZ" sz="2400" smtClean="0">
                <a:latin typeface="Arial" charset="0"/>
              </a:rPr>
              <a:t> ovlivňuje vztah dítěte ke škole </a:t>
            </a:r>
            <a:r>
              <a:rPr lang="cs-CZ" sz="2400" smtClean="0">
                <a:latin typeface="Arial" charset="0"/>
                <a:sym typeface="Wingdings" pitchFamily="2" charset="2"/>
              </a:rPr>
              <a:t></a:t>
            </a:r>
            <a:r>
              <a:rPr lang="cs-CZ" sz="2400" smtClean="0">
                <a:latin typeface="Arial" charset="0"/>
              </a:rPr>
              <a:t>následně nízké dosažené vzdělání </a:t>
            </a:r>
            <a:r>
              <a:rPr lang="cs-CZ" sz="2400" smtClean="0">
                <a:latin typeface="Arial" charset="0"/>
                <a:sym typeface="Wingdings" pitchFamily="2" charset="2"/>
              </a:rPr>
              <a:t></a:t>
            </a:r>
            <a:r>
              <a:rPr lang="cs-CZ" sz="2400" smtClean="0">
                <a:latin typeface="Arial" charset="0"/>
              </a:rPr>
              <a:t> riziko nejisté práce a nezaměstnanosti </a:t>
            </a:r>
            <a:r>
              <a:rPr lang="cs-CZ" sz="2400" smtClean="0">
                <a:latin typeface="Arial" charset="0"/>
                <a:sym typeface="Wingdings" pitchFamily="2" charset="2"/>
              </a:rPr>
              <a:t> </a:t>
            </a:r>
            <a:r>
              <a:rPr lang="cs-CZ" sz="2400" smtClean="0">
                <a:latin typeface="Arial" charset="0"/>
              </a:rPr>
              <a:t>a vyvolává pocit, že člověk sám nemůže příliš ovlivnit svůj život </a:t>
            </a:r>
          </a:p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719137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1B06BA"/>
                </a:solidFill>
                <a:latin typeface="Arial" charset="0"/>
              </a:rPr>
              <a:t>Vývoj kognitivního skóre u dětí v závislosti na SES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052513"/>
            <a:ext cx="725011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/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/>
            </a:r>
            <a:br>
              <a:rPr lang="cs-CZ" sz="2400" smtClean="0">
                <a:latin typeface="Arial" charset="0"/>
              </a:rPr>
            </a:br>
            <a:r>
              <a:rPr lang="cs-CZ" sz="2400" b="1" smtClean="0">
                <a:latin typeface="Arial" charset="0"/>
              </a:rPr>
              <a:t>Riziko diabetu u mužů ve věku 64 let v závislosti na porodní hmotnosti</a:t>
            </a:r>
            <a:br>
              <a:rPr lang="cs-CZ" sz="2400" b="1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>Zdroj: Barker, D.J.P.: Mothers, babies and disease in later life. Edinburgh, Churchill Livingstone, 1998.</a:t>
            </a:r>
            <a:endParaRPr lang="cs-CZ" sz="2400" smtClean="0">
              <a:latin typeface="Arial" charset="0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74838"/>
            <a:ext cx="4319588" cy="4983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2" name="TextovéPole 1"/>
          <p:cNvSpPr txBox="1">
            <a:spLocks noChangeArrowheads="1"/>
          </p:cNvSpPr>
          <p:nvPr/>
        </p:nvSpPr>
        <p:spPr bwMode="auto">
          <a:xfrm>
            <a:off x="3708400" y="6524625"/>
            <a:ext cx="2159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400" b="1"/>
              <a:t>Porodní hmotnost</a:t>
            </a:r>
          </a:p>
        </p:txBody>
      </p:sp>
      <p:sp>
        <p:nvSpPr>
          <p:cNvPr id="94213" name="TextovéPole 2"/>
          <p:cNvSpPr txBox="1">
            <a:spLocks noChangeArrowheads="1"/>
          </p:cNvSpPr>
          <p:nvPr/>
        </p:nvSpPr>
        <p:spPr bwMode="auto">
          <a:xfrm rot="-5400000">
            <a:off x="603251" y="3937000"/>
            <a:ext cx="37719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400" b="1"/>
              <a:t>Riziko diabetu (ve srov. se sk. &gt; 4,3)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 Chudoba, rasismus, diskriminace, stigmatizace či nezaměstnanost vedou </a:t>
            </a:r>
            <a:r>
              <a:rPr lang="cs-CZ" dirty="0" smtClean="0">
                <a:solidFill>
                  <a:schemeClr val="tx1"/>
                </a:solidFill>
              </a:rPr>
              <a:t>k sociální </a:t>
            </a:r>
            <a:r>
              <a:rPr lang="cs-CZ" dirty="0">
                <a:solidFill>
                  <a:schemeClr val="tx1"/>
                </a:solidFill>
              </a:rPr>
              <a:t>izolaci a zvyšují riziko onemocnění a předčasného úmrtí.</a:t>
            </a:r>
          </a:p>
        </p:txBody>
      </p:sp>
      <p:pic>
        <p:nvPicPr>
          <p:cNvPr id="952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3050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Nerovnost a chudoba</a:t>
            </a:r>
            <a:r>
              <a:rPr lang="cs-CZ" smtClean="0">
                <a:solidFill>
                  <a:srgbClr val="1B06BA"/>
                </a:solidFill>
                <a:latin typeface="Arial" charset="0"/>
              </a:rPr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772400" cy="411480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Chudoba neznamená jen pozici na nejnižší příčce společenského žebříčku.</a:t>
            </a: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Chudoba je stav odlišující chudé od zbytku společnosti.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Absolutní chudoba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12875"/>
            <a:ext cx="7205663" cy="411480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nedostatek prostředků k uspokojení základních potřeb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fyzické strádání a přímé ohrožení zdraví a života</a:t>
            </a:r>
          </a:p>
          <a:p>
            <a:pPr eaLnBrk="1" hangingPunct="1"/>
            <a:r>
              <a:rPr lang="cs-CZ" smtClean="0">
                <a:latin typeface="Arial" charset="0"/>
              </a:rPr>
              <a:t>její hranice se nemění se změnou standardu života ve společnosti </a:t>
            </a:r>
          </a:p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/>
      <p:bldP spid="3409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Relativní chudoba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484313"/>
            <a:ext cx="7170737" cy="40909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/>
              <a:t>   </a:t>
            </a:r>
            <a:r>
              <a:rPr lang="cs-CZ" sz="2800" dirty="0">
                <a:latin typeface="Arial" charset="0"/>
              </a:rPr>
              <a:t>„Chudými nejsou jen ti, kdo jsou na úplném dně celé společnosti, ale chudobu lze nalézt  v každé sociální vrstvě.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>
                <a:latin typeface="Arial" charset="0"/>
              </a:rPr>
              <a:t>	Jestliže totiž část příslušníků určité sociální vrstvy má méně, než její ostatní příslušníci, je pravděpodobné, že se ve srovnání s nimi budou cítit chudými.“          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i="1" dirty="0">
                <a:latin typeface="Arial" charset="0"/>
              </a:rPr>
              <a:t>George Simmel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8229600" cy="5543550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>nový pojem pro chudobu</a:t>
            </a:r>
          </a:p>
          <a:p>
            <a:pPr eaLnBrk="1" hangingPunct="1"/>
            <a:r>
              <a:rPr lang="cs-CZ" sz="2400" smtClean="0">
                <a:latin typeface="Arial" charset="0"/>
              </a:rPr>
              <a:t>chudoba ve vyspělých zemích nemá podobu fyzického strádání, ale vyloučení člověka ze základních aktivit společnosti (občané druhé kategorie)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zaměstnání, konzum, volnočasové aktivity</a:t>
            </a:r>
          </a:p>
          <a:p>
            <a:pPr eaLnBrk="1" hangingPunct="1"/>
            <a:r>
              <a:rPr lang="cs-CZ" sz="2400" smtClean="0">
                <a:latin typeface="Arial" charset="0"/>
              </a:rPr>
              <a:t>má mnoho dimenzí, které mají tendenci se kumulovat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ekonomická (nezaměstnanost, nízký příjem, chudoba)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sociální (rozpad manželství, sociální izolace, patologické jevy) 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politická (neschopnost participace, nízká účast ve volbách)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komunitní (devastované prostředí a obydlí, absence služeb)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individuální (fyzický nebo mentální handicap, nízké vzdělání, ztráta sebeúcty)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skupinová (koncentrace do určitých skupin – etnikum, profese)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prostorová (koncentrace v jistém území)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772400" cy="4906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týká se zejména: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přistěhovalců,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uprchlíků,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etnických menšin,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ale i lidí nemocných, postižených a emočně zranitelných (dětské domovy, věznice, psychiatrické léčebny</a:t>
            </a:r>
            <a:r>
              <a:rPr lang="cs-CZ" sz="2000" dirty="0" smtClean="0"/>
              <a:t>)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pojí </a:t>
            </a:r>
            <a:r>
              <a:rPr lang="cs-CZ" sz="2400" dirty="0"/>
              <a:t>se obvykle s diskriminací, rasismem </a:t>
            </a:r>
            <a:br>
              <a:rPr lang="cs-CZ" sz="2400" dirty="0"/>
            </a:br>
            <a:r>
              <a:rPr lang="cs-CZ" sz="2400" dirty="0"/>
              <a:t>a </a:t>
            </a:r>
            <a:r>
              <a:rPr lang="cs-CZ" sz="2400" dirty="0" smtClean="0"/>
              <a:t>nepřátelstvím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Opatření:</a:t>
            </a:r>
          </a:p>
          <a:p>
            <a:pPr lvl="1" eaLnBrk="1" hangingPunct="1">
              <a:defRPr/>
            </a:pPr>
            <a:r>
              <a:rPr lang="cs-CZ" sz="1800" dirty="0" smtClean="0"/>
              <a:t>ochrana proti diskriminaci</a:t>
            </a:r>
          </a:p>
          <a:p>
            <a:pPr lvl="1" eaLnBrk="1" hangingPunct="1">
              <a:defRPr/>
            </a:pPr>
            <a:r>
              <a:rPr lang="cs-CZ" sz="1800" dirty="0" smtClean="0"/>
              <a:t>dodržování práv přistěhovalců a menšin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38" y="333375"/>
            <a:ext cx="7793037" cy="622300"/>
          </a:xfrm>
        </p:spPr>
        <p:txBody>
          <a:bodyPr/>
          <a:lstStyle/>
          <a:p>
            <a:pPr eaLnBrk="1" hangingPunct="1"/>
            <a:r>
              <a:rPr lang="cs-CZ" sz="4000" b="1" smtClean="0">
                <a:latin typeface="Arial" charset="0"/>
              </a:rPr>
              <a:t>Střední délka života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  <p:pic>
        <p:nvPicPr>
          <p:cNvPr id="6451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773238"/>
            <a:ext cx="6461125" cy="2589212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Povaha práce </a:t>
            </a:r>
            <a:br>
              <a:rPr lang="cs-CZ" b="1" smtClean="0">
                <a:solidFill>
                  <a:srgbClr val="1B06BA"/>
                </a:solidFill>
                <a:latin typeface="Arial" charset="0"/>
              </a:rPr>
            </a:br>
            <a:r>
              <a:rPr lang="cs-CZ" b="1" smtClean="0">
                <a:solidFill>
                  <a:srgbClr val="1B06BA"/>
                </a:solidFill>
                <a:latin typeface="Arial" charset="0"/>
              </a:rPr>
              <a:t>a pracovní prostředí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292600"/>
            <a:ext cx="6400800" cy="17526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 Stres na pracovišti a nedostatek kontroly nad vlastní prací zhoršují zdraví.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29718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Povaha práce a pracovní prostředí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centrální postavení práce v životě člověka</a:t>
            </a:r>
          </a:p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změny zaměstnanosti v jednotlivých ekonomických sektorech</a:t>
            </a:r>
          </a:p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mění se forma pracovní zátěže</a:t>
            </a:r>
          </a:p>
          <a:p>
            <a:pPr lvl="1"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model pracovního napětí</a:t>
            </a:r>
          </a:p>
          <a:p>
            <a:pPr lvl="1"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model nerovnováhy mezi úsilím </a:t>
            </a:r>
            <a:br>
              <a:rPr lang="cs-CZ" smtClean="0">
                <a:solidFill>
                  <a:srgbClr val="000000"/>
                </a:solidFill>
                <a:latin typeface="Arial" charset="0"/>
              </a:rPr>
            </a:br>
            <a:r>
              <a:rPr lang="cs-CZ" smtClean="0">
                <a:solidFill>
                  <a:srgbClr val="000000"/>
                </a:solidFill>
                <a:latin typeface="Arial" charset="0"/>
              </a:rPr>
              <a:t>a odměnou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Povaha práce a pracovní prostředí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pracovní stres je významnou příčinou rozdílů ve zdraví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uplatnění kvalifikace, rozhodovací schopnosti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ocenění práce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772400" cy="147002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Nezaměstnanost </a:t>
            </a:r>
            <a:br>
              <a:rPr lang="cs-CZ" b="1" smtClean="0">
                <a:solidFill>
                  <a:srgbClr val="1B06BA"/>
                </a:solidFill>
                <a:latin typeface="Arial" charset="0"/>
              </a:rPr>
            </a:br>
            <a:r>
              <a:rPr lang="cs-CZ" b="1" smtClean="0">
                <a:solidFill>
                  <a:srgbClr val="1B06BA"/>
                </a:solidFill>
                <a:latin typeface="Arial" charset="0"/>
              </a:rPr>
              <a:t>a nejistota zaměstnání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3709988"/>
            <a:ext cx="44196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Nezaměstnanost snižuje životní úroveň, stigmatizuje a vede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k sociální izolaci</a:t>
            </a:r>
            <a:r>
              <a:rPr lang="cs-CZ" dirty="0"/>
              <a:t>.</a:t>
            </a:r>
          </a:p>
        </p:txBody>
      </p:sp>
      <p:pic>
        <p:nvPicPr>
          <p:cNvPr id="1044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84563"/>
            <a:ext cx="287972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Nezaměstnanost a nejistota zaměstnání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povaha nezaměstnanosti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strukturální a dlouhodobá</a:t>
            </a:r>
          </a:p>
          <a:p>
            <a:pPr lvl="1" eaLnBrk="1" hangingPunct="1"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koncentrace nezaměstnanosti do: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určitých SE skupin (osoby s nízkou kvalifikací, mladí lidé, ženy, členové etnických menšin, imigranti)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stejných rodin (tzv. jobless family) – nebezpečí polarizace společnosti.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Nezaměstnanost a nejistota zaměstnání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snížení životní úrovně, omezení sociálních kontaktů, stigmatizace, pocit méněcennosti, sociální vyloučení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588" y="1844675"/>
            <a:ext cx="7772401" cy="1462088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  <a:latin typeface="Arial" charset="0"/>
              </a:rPr>
              <a:t>Přátelství, dobré mezilidské vztahy a pevné sociální sítě zlepšují zdraví.</a:t>
            </a:r>
          </a:p>
        </p:txBody>
      </p:sp>
      <p:pic>
        <p:nvPicPr>
          <p:cNvPr id="1075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2955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Zdroj získávaný ze sociálních sítí</a:t>
            </a:r>
          </a:p>
          <a:p>
            <a:pPr eaLnBrk="1" hangingPunct="1"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Sociální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200" smtClean="0">
                <a:latin typeface="Arial" charset="0"/>
              </a:rPr>
              <a:t>systém formálních a neformálních vztahů, prostřednictvím kterých získává člověk zdroje ke zvládnutí obtížných životních situací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Typy sociální opory: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837488" cy="43068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silná pouta</a:t>
            </a:r>
          </a:p>
          <a:p>
            <a:pPr lvl="1" eaLnBrk="1" hangingPunct="1">
              <a:defRPr/>
            </a:pPr>
            <a:r>
              <a:rPr lang="cs-CZ" dirty="0" smtClean="0"/>
              <a:t>instrumentální </a:t>
            </a:r>
          </a:p>
          <a:p>
            <a:pPr lvl="1" eaLnBrk="1" hangingPunct="1">
              <a:defRPr/>
            </a:pPr>
            <a:r>
              <a:rPr lang="cs-CZ" dirty="0" smtClean="0"/>
              <a:t>Emociální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b="1" dirty="0" smtClean="0"/>
              <a:t>slabá pouta</a:t>
            </a:r>
          </a:p>
          <a:p>
            <a:pPr lvl="1" eaLnBrk="1" hangingPunct="1">
              <a:defRPr/>
            </a:pPr>
            <a:r>
              <a:rPr lang="cs-CZ" dirty="0" smtClean="0"/>
              <a:t>informační</a:t>
            </a:r>
          </a:p>
          <a:p>
            <a:pPr lvl="1" eaLnBrk="1" hangingPunct="1">
              <a:defRPr/>
            </a:pPr>
            <a:r>
              <a:rPr lang="cs-CZ" dirty="0" smtClean="0"/>
              <a:t>poradní		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přátelství, dobré sociální vztahy </a:t>
            </a:r>
            <a:br>
              <a:rPr lang="cs-CZ" sz="2800" smtClean="0">
                <a:latin typeface="Arial" charset="0"/>
              </a:rPr>
            </a:br>
            <a:r>
              <a:rPr lang="cs-CZ" sz="2800" smtClean="0">
                <a:latin typeface="Arial" charset="0"/>
              </a:rPr>
              <a:t>a podpůrné sociální sítě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přispívá k řešení citových i materiálních problémů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sociální koheze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smtClean="0">
                <a:latin typeface="Arial" charset="0"/>
              </a:rPr>
              <a:t>Nedostatečná sociální opora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deprese, komplikace v těhotenství, častější a závažnější nemoci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sociální izolace</a:t>
            </a:r>
          </a:p>
          <a:p>
            <a:pPr eaLnBrk="1" hangingPunct="1">
              <a:lnSpc>
                <a:spcPct val="80000"/>
              </a:lnSpc>
            </a:pPr>
            <a:endParaRPr lang="cs-CZ" sz="2800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00526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4605338" y="1327150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91%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059363" y="3946525"/>
            <a:ext cx="665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10%</a:t>
            </a:r>
          </a:p>
        </p:txBody>
      </p:sp>
      <p:cxnSp>
        <p:nvCxnSpPr>
          <p:cNvPr id="65543" name="Přímá spojnice se šipkou 9"/>
          <p:cNvCxnSpPr>
            <a:cxnSpLocks noChangeShapeType="1"/>
            <a:stCxn id="7" idx="0"/>
          </p:cNvCxnSpPr>
          <p:nvPr/>
        </p:nvCxnSpPr>
        <p:spPr bwMode="auto">
          <a:xfrm flipV="1">
            <a:off x="4916488" y="2611438"/>
            <a:ext cx="569912" cy="139382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i="1" smtClean="0">
              <a:latin typeface="Arial" charset="0"/>
            </a:endParaRPr>
          </a:p>
          <a:p>
            <a:pPr eaLnBrk="1" hangingPunct="1"/>
            <a:r>
              <a:rPr lang="cs-CZ" i="1" smtClean="0">
                <a:latin typeface="Arial" charset="0"/>
              </a:rPr>
              <a:t>Ženatí muži nežijí déle než svobodní, to se jim jen zdá.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mtClean="0">
                <a:latin typeface="Arial" charset="0"/>
              </a:rPr>
              <a:t>Franklin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0975" y="1812925"/>
            <a:ext cx="7772400" cy="1608138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Drogy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Zneužívání drog není jen otázkou individuální volby, ale je do značné míry ovlivněno širším sociálním prostředím.</a:t>
            </a:r>
          </a:p>
        </p:txBody>
      </p:sp>
      <p:pic>
        <p:nvPicPr>
          <p:cNvPr id="1126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0003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1B06BA"/>
                </a:solidFill>
                <a:latin typeface="Arial" charset="0"/>
              </a:rPr>
              <a:t>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Drogy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kouření, alkoholismus či jiná  drogová závislost  vedou k zdravotním potížím</a:t>
            </a:r>
          </a:p>
          <a:p>
            <a:pPr eaLnBrk="1" hangingPunct="1"/>
            <a:r>
              <a:rPr lang="cs-CZ" smtClean="0">
                <a:latin typeface="Arial" charset="0"/>
              </a:rPr>
              <a:t>často jde o reakci na neutěšené sociální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a ekonomické podmínky, které se v důsledku užívání drog ještě zhoršují</a:t>
            </a:r>
          </a:p>
          <a:p>
            <a:pPr eaLnBrk="1" hangingPunct="1"/>
            <a:r>
              <a:rPr lang="cs-CZ" smtClean="0">
                <a:latin typeface="Arial" charset="0"/>
              </a:rPr>
              <a:t>pojí se s násilím, nehodami, otravami, poraněními a sebevraždami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Výživa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Dostupnost a cena zdravé stravy je politickým problémem.</a:t>
            </a:r>
          </a:p>
        </p:txBody>
      </p:sp>
      <p:pic>
        <p:nvPicPr>
          <p:cNvPr id="114692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2520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Výživa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zejména problém složení a pestrosti stravy</a:t>
            </a:r>
          </a:p>
          <a:p>
            <a:pPr eaLnBrk="1" hangingPunct="1"/>
            <a:r>
              <a:rPr lang="cs-CZ" smtClean="0">
                <a:latin typeface="Arial" charset="0"/>
              </a:rPr>
              <a:t>obezita jako nemoc chudých</a:t>
            </a:r>
          </a:p>
          <a:p>
            <a:pPr eaLnBrk="1" hangingPunct="1"/>
            <a:r>
              <a:rPr lang="cs-CZ" smtClean="0">
                <a:latin typeface="Arial" charset="0"/>
              </a:rPr>
              <a:t>dostupnost a cenová přijatelnost výživného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a kvalitního jídla má větší vliv než zdravotní výchova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7772400" cy="147002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Doprava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Chůze, jízda na kole a využívání veřejné dopravy znamená lepší zdraví.</a:t>
            </a:r>
          </a:p>
        </p:txBody>
      </p:sp>
      <p:pic>
        <p:nvPicPr>
          <p:cNvPr id="1167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444500"/>
            <a:ext cx="20986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Doprava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omezení pohybu</a:t>
            </a:r>
          </a:p>
          <a:p>
            <a:pPr eaLnBrk="1" hangingPunct="1"/>
            <a:r>
              <a:rPr lang="cs-CZ" smtClean="0">
                <a:latin typeface="Arial" charset="0"/>
              </a:rPr>
              <a:t>dopravní nehody</a:t>
            </a:r>
          </a:p>
          <a:p>
            <a:pPr eaLnBrk="1" hangingPunct="1"/>
            <a:r>
              <a:rPr lang="cs-CZ" smtClean="0">
                <a:latin typeface="Arial" charset="0"/>
              </a:rPr>
              <a:t>omezení sociálních kontaktů</a:t>
            </a:r>
          </a:p>
          <a:p>
            <a:pPr eaLnBrk="1" hangingPunct="1"/>
            <a:r>
              <a:rPr lang="cs-CZ" smtClean="0">
                <a:latin typeface="Arial" charset="0"/>
              </a:rPr>
              <a:t>znečištění ovzduší, hluk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b="1" smtClean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1187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92150"/>
            <a:ext cx="895350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52400"/>
            <a:ext cx="7793038" cy="5762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ZJIŠTĚNÍ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765175"/>
            <a:ext cx="7772400" cy="5976938"/>
          </a:xfrm>
        </p:spPr>
        <p:txBody>
          <a:bodyPr/>
          <a:lstStyle/>
          <a:p>
            <a:pPr eaLnBrk="1" hangingPunct="1"/>
            <a:r>
              <a:rPr lang="cs-CZ" sz="2200" smtClean="0">
                <a:latin typeface="Arial" charset="0"/>
              </a:rPr>
              <a:t>Špatné sociální a ekonomické podmínky výrazně ovlivňují zdraví lidí. 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Sociální podmínky působí na zdraví lidí 3 základními cestami:</a:t>
            </a:r>
          </a:p>
          <a:p>
            <a:pPr lvl="1" eaLnBrk="1" hangingPunct="1"/>
            <a:r>
              <a:rPr lang="cs-CZ" sz="2200" smtClean="0">
                <a:latin typeface="Arial" charset="0"/>
              </a:rPr>
              <a:t>materiální podmínky – přímo;</a:t>
            </a:r>
          </a:p>
          <a:p>
            <a:pPr lvl="1" eaLnBrk="1" hangingPunct="1"/>
            <a:r>
              <a:rPr lang="cs-CZ" sz="2200" smtClean="0">
                <a:latin typeface="Arial" charset="0"/>
              </a:rPr>
              <a:t>pracovní prostředí – skrze stres a chování;</a:t>
            </a:r>
          </a:p>
          <a:p>
            <a:pPr lvl="1" eaLnBrk="1" hangingPunct="1"/>
            <a:r>
              <a:rPr lang="cs-CZ" sz="2200" smtClean="0">
                <a:latin typeface="Arial" charset="0"/>
              </a:rPr>
              <a:t>sociální prostředí – skrze stres a chování.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SDZ působí na zdraví lidí ve všech sociálních vrstvách, avšak pravděpodobnost výskytu většiny rizikových faktorů a horších důsledků roste se snižující se sociální pozicí.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Nerovnosti ve zdraví se netýkají rozdílu mezi chudými a bohatými/chudými a zbytkem společnosti.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V evropských zemích narůstá význam relativní chudoby.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Zdraví lidí jako veřejný zájem je předmětem veřejné politiky, nejen politiky zdravotní nebo zdravotnického systému.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069262" cy="608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  <p:pic>
        <p:nvPicPr>
          <p:cNvPr id="66563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3684587" cy="5924550"/>
          </a:xfrm>
        </p:spPr>
      </p:pic>
      <p:pic>
        <p:nvPicPr>
          <p:cNvPr id="66564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276475"/>
            <a:ext cx="4567238" cy="2846388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7793037" cy="576262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Calibri" pitchFamily="34" charset="0"/>
                <a:cs typeface="Calibri" pitchFamily="34" charset="0"/>
              </a:rPr>
              <a:t>Deset rad pro zdraví</a:t>
            </a:r>
            <a:br>
              <a:rPr lang="cs-CZ" sz="3600" b="1" smtClean="0">
                <a:latin typeface="Calibri" pitchFamily="34" charset="0"/>
                <a:cs typeface="Calibri" pitchFamily="34" charset="0"/>
              </a:rPr>
            </a:br>
            <a:r>
              <a:rPr lang="en-IE" sz="2000" smtClean="0">
                <a:latin typeface="Calibri" pitchFamily="34" charset="0"/>
                <a:cs typeface="Calibri" pitchFamily="34" charset="0"/>
              </a:rPr>
              <a:t>David Gordon, Centre for Poverty Research</a:t>
            </a:r>
            <a:r>
              <a:rPr lang="en-US" sz="360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600" smtClean="0">
                <a:latin typeface="Calibri" pitchFamily="34" charset="0"/>
                <a:cs typeface="Calibri" pitchFamily="34" charset="0"/>
              </a:rPr>
            </a:br>
            <a:endParaRPr lang="cs-CZ" sz="3600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7772400" cy="57610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Nebuďte chudí. Pokud nemůžete přestat, snažte se nebýt chudí dlouho.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</a:t>
            </a:r>
            <a:endParaRPr lang="cs-CZ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Nebydlete v chudé, deprivované oblasti, pokud je to možné, odstěhujte se. 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Pořiďte si vlastní auto.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Neberte zaměstnání, které vás stresuje, je málo placené nebo vyžaduje manuální práci.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Nebydlete ve špinavých a nekvalitních domech či bytech, nestaňte se bezdomovcem.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Jeďte jednou za rok na dovolenou.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Nebuďte rodič – samoživitel.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Požadujte všechny dávky, na které máte nárok.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Nebydlete blízko frekventované silnice nebo blízko továrny, která znečišťuje ovzduší.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Využijte vzdělání ke zlepšení své socioekonomické pozice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cs-CZ" sz="1800" smtClean="0">
              <a:latin typeface="Calibri" pitchFamily="34" charset="0"/>
              <a:cs typeface="Calibri" pitchFamily="34" charset="0"/>
            </a:endParaRPr>
          </a:p>
          <a:p>
            <a:pPr algn="r" eaLnBrk="1" hangingPunct="1">
              <a:lnSpc>
                <a:spcPts val="3000"/>
              </a:lnSpc>
              <a:buClr>
                <a:schemeClr val="tx1"/>
              </a:buClr>
            </a:pPr>
            <a:endParaRPr lang="en-US" sz="240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z="220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i="1" dirty="0"/>
              <a:t/>
            </a:r>
            <a:br>
              <a:rPr lang="cs-CZ" sz="4000" b="1" i="1" dirty="0"/>
            </a:br>
            <a:r>
              <a:rPr lang="cs-CZ" sz="4000" b="1" dirty="0">
                <a:solidFill>
                  <a:srgbClr val="1B06BA"/>
                </a:solidFill>
              </a:rPr>
              <a:t>DOPORUČENÍ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Při snaze o dosažení co nejlepšího zdraví hrají největší roli všechna opatření týkající se: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vzdělání,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pracovních podmínek </a:t>
            </a:r>
            <a:br>
              <a:rPr lang="cs-CZ" b="1" smtClean="0">
                <a:latin typeface="Arial" charset="0"/>
              </a:rPr>
            </a:br>
            <a:r>
              <a:rPr lang="cs-CZ" b="1" smtClean="0">
                <a:latin typeface="Arial" charset="0"/>
              </a:rPr>
              <a:t>a zaměstnanosti,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sociálního zabezpečení a pomoci,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péče o rodiny s dětmi,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bydlení,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dodržování lidských práv.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Doporučená četba k SDZ:</a:t>
            </a:r>
            <a:r>
              <a:rPr lang="cs-CZ" smtClean="0">
                <a:solidFill>
                  <a:srgbClr val="1B06BA"/>
                </a:solidFill>
                <a:latin typeface="Arial" charset="0"/>
              </a:rPr>
              <a:t>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>
                <a:latin typeface="Arial" charset="0"/>
              </a:rPr>
              <a:t>Wilkinson, R., Marmot, M.</a:t>
            </a:r>
            <a:r>
              <a:rPr lang="en-US" sz="2400" smtClean="0">
                <a:latin typeface="Arial" charset="0"/>
              </a:rPr>
              <a:t> (eds.)</a:t>
            </a:r>
            <a:r>
              <a:rPr lang="cs-CZ" sz="2400" smtClean="0">
                <a:latin typeface="Arial" charset="0"/>
              </a:rPr>
              <a:t>: Social Determinants of Health. The Solid Facts. Copenhagen, WHO 2003. URL: </a:t>
            </a:r>
            <a:r>
              <a:rPr lang="cs-CZ" sz="2400" smtClean="0">
                <a:latin typeface="Arial" charset="0"/>
                <a:hlinkClick r:id="rId2"/>
              </a:rPr>
              <a:t>http://www.who.dk/document/e81384.pdf</a:t>
            </a:r>
            <a:r>
              <a:rPr lang="cs-CZ" sz="2400" smtClean="0">
                <a:latin typeface="Arial" charset="0"/>
              </a:rPr>
              <a:t> </a:t>
            </a:r>
            <a:r>
              <a:rPr lang="en-US" sz="2400" smtClean="0">
                <a:latin typeface="Arial" charset="0"/>
              </a:rPr>
              <a:t>[cit. 12. 10. 2005].</a:t>
            </a:r>
            <a:endParaRPr lang="cs-CZ" sz="2400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dpis 4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121400" cy="147002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ZDRAVÍ A NEMOC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Pojetí zdraví představuje východisko pro aktivity všech komponent systému péče o zdraví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je proto žádoucí se nejprve zamyslet nad tím, co zdraví vlastně znamená, jak jej chápat a hodnotit;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to nám umožní a usnadní úvahy o tom, co a jak se pro zdraví dá udělat.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DEFINICE ZDRAVÍ</a:t>
            </a:r>
          </a:p>
          <a:p>
            <a:pPr marL="0" indent="0" eaLnBrk="1" hangingPunct="1">
              <a:buFont typeface="Arial" charset="0"/>
              <a:buNone/>
            </a:pPr>
            <a:endParaRPr lang="cs-CZ" sz="2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sz="2800" smtClean="0">
                <a:latin typeface="Arial" charset="0"/>
              </a:rPr>
              <a:t>Klasická definice  - odstavec z Ústavy SZO: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800" b="1" smtClean="0">
                <a:latin typeface="Arial" charset="0"/>
              </a:rPr>
              <a:t>„Zdraví je stav úplné tělesné, duševní a sociální pohody a nejen nepřítomnost nemoci nebo vady.“</a:t>
            </a:r>
          </a:p>
          <a:p>
            <a:pPr marL="0" indent="0" eaLnBrk="1" hangingPunct="1">
              <a:buFont typeface="Arial" charset="0"/>
              <a:buNone/>
            </a:pPr>
            <a:endParaRPr lang="cs-CZ" sz="2800" smtClean="0">
              <a:latin typeface="Arial" charset="0"/>
            </a:endParaRPr>
          </a:p>
          <a:p>
            <a:pPr marL="400050" lvl="1" indent="-341313" eaLnBrk="1" hangingPunct="1">
              <a:buFont typeface="Arial" charset="0"/>
              <a:buChar char="•"/>
            </a:pPr>
            <a:r>
              <a:rPr lang="cs-CZ" smtClean="0">
                <a:latin typeface="Arial" charset="0"/>
              </a:rPr>
              <a:t>multidimenzionalita zdraví</a:t>
            </a:r>
          </a:p>
          <a:p>
            <a:pPr marL="400050" lvl="1" indent="-341313" eaLnBrk="1" hangingPunct="1">
              <a:buFont typeface="Arial" charset="0"/>
              <a:buChar char="•"/>
            </a:pPr>
            <a:r>
              <a:rPr lang="cs-CZ" smtClean="0">
                <a:latin typeface="Arial" charset="0"/>
              </a:rPr>
              <a:t>„negativní“ i „pozitivní“  zdraví</a:t>
            </a:r>
          </a:p>
          <a:p>
            <a:pPr marL="400050" lvl="1" indent="-341313" eaLnBrk="1" hangingPunct="1">
              <a:buFont typeface="Arial" charset="0"/>
              <a:buChar char="•"/>
            </a:pPr>
            <a:r>
              <a:rPr lang="cs-CZ" smtClean="0">
                <a:latin typeface="Arial" charset="0"/>
              </a:rPr>
              <a:t>orientace na optimální stav </a:t>
            </a:r>
          </a:p>
        </p:txBody>
      </p:sp>
      <p:sp>
        <p:nvSpPr>
          <p:cNvPr id="126979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DEFINICE ZDRAVÍ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 smtClean="0">
                <a:solidFill>
                  <a:srgbClr val="1B06BA"/>
                </a:solidFill>
              </a:rPr>
              <a:t>- multidimenzionlita zdraví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Duševní zdraví  </a:t>
            </a:r>
            <a:r>
              <a:rPr lang="cs-CZ" dirty="0" smtClean="0"/>
              <a:t>–  zahrnuje i emocionální zdraví, vztahuje se k intelektuálním schopnostem                a k subjektivnímu hodnocení vlastního zdravotního stavu.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Tělesné zdraví</a:t>
            </a:r>
            <a:r>
              <a:rPr lang="cs-CZ" dirty="0" smtClean="0"/>
              <a:t> – souvisí s nepřítomností nemoci nebo vady. Znamená udržení fyziologických orgánů, biologickou integritu jedince jako celku              a nenarušenost tělesných funkcí.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Sociální zdraví </a:t>
            </a:r>
            <a:r>
              <a:rPr lang="cs-CZ" dirty="0" smtClean="0"/>
              <a:t>– týká se schopnosti navazovat sociální kontakty, rozvíjet uspokojivé mezilidské vztahy a zvládat sociální role.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  <p:sp>
        <p:nvSpPr>
          <p:cNvPr id="12800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DEFINICE ZDRAVÍ</a:t>
            </a:r>
          </a:p>
          <a:p>
            <a:pPr marL="400050" lvl="1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3600" b="1" dirty="0" smtClean="0">
                <a:solidFill>
                  <a:srgbClr val="1B06BA"/>
                </a:solidFill>
              </a:rPr>
              <a:t> negativní i pozitivní zdraví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600" b="1" dirty="0" smtClean="0">
              <a:solidFill>
                <a:srgbClr val="1B06BA"/>
              </a:solidFill>
            </a:endParaRPr>
          </a:p>
          <a:p>
            <a:pPr marL="400050" lvl="1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Negativní  zdraví  </a:t>
            </a:r>
            <a:r>
              <a:rPr lang="cs-CZ" dirty="0" smtClean="0"/>
              <a:t>–  nepřítomnost nemoci nebo vady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400050" lvl="1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Pozitivní zdraví</a:t>
            </a:r>
            <a:r>
              <a:rPr lang="cs-CZ" dirty="0" smtClean="0"/>
              <a:t> – stav pohody </a:t>
            </a:r>
          </a:p>
          <a:p>
            <a:pPr marL="800100" lvl="2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neříká se však, co se myslí pohodou (</a:t>
            </a:r>
            <a:r>
              <a:rPr lang="cs-CZ" i="1" dirty="0" smtClean="0"/>
              <a:t>well-being</a:t>
            </a:r>
            <a:r>
              <a:rPr lang="cs-CZ" dirty="0" smtClean="0"/>
              <a:t>).  Významnou roli má subjektivní pocit pohody, ale jen na něj se pojem zdraví omezit nedá (pohoda navozená např. drogou představě zdraví neodpovídá).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  <p:sp>
        <p:nvSpPr>
          <p:cNvPr id="12902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DEFINICE ZDRAVÍ </a:t>
            </a:r>
          </a:p>
          <a:p>
            <a:pPr marL="400050" lvl="1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3600" b="1" dirty="0" smtClean="0">
                <a:solidFill>
                  <a:srgbClr val="1B06BA"/>
                </a:solidFill>
              </a:rPr>
              <a:t> orientace na optimální stav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600" b="1" dirty="0" smtClean="0">
              <a:solidFill>
                <a:srgbClr val="1B06BA"/>
              </a:solidFill>
            </a:endParaRPr>
          </a:p>
          <a:p>
            <a:pPr marL="400050" lvl="1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Pomíjí celou škálu stupňů zdraví od úplného zdraví až k úmrtí.</a:t>
            </a:r>
          </a:p>
          <a:p>
            <a:pPr marL="800100" lvl="2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Je to dáno skutečností, že ve skutečnosti nejde o definici, ale o definici záměru, ideálního cíle, ke kterému bychom se měli přiblížit.</a:t>
            </a:r>
          </a:p>
          <a:p>
            <a:pPr marL="800100" lvl="2" indent="-342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800100" lvl="2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800100" lvl="2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  <p:sp>
        <p:nvSpPr>
          <p:cNvPr id="13005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OBTÍŽE S DEFINICÍ ZDRAVÍ </a:t>
            </a:r>
          </a:p>
          <a:p>
            <a:pPr marL="0" indent="0" eaLnBrk="1" hangingPunct="1">
              <a:buFont typeface="Arial" charset="0"/>
              <a:buNone/>
            </a:pPr>
            <a:endParaRPr lang="cs-CZ" sz="2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sz="2800" smtClean="0">
                <a:latin typeface="Arial" charset="0"/>
              </a:rPr>
              <a:t>Vzhledem ke značné komplexnosti pojmu zdraví a obtížím s jeho definováním bývají pro vědecké účely často vytvářeny</a:t>
            </a:r>
          </a:p>
          <a:p>
            <a:pPr marL="0" indent="0" eaLnBrk="1" hangingPunct="1">
              <a:buFont typeface="Arial" charset="0"/>
              <a:buNone/>
            </a:pPr>
            <a:endParaRPr lang="cs-CZ" sz="2800" b="1" smtClean="0">
              <a:solidFill>
                <a:srgbClr val="1B06BA"/>
              </a:solidFill>
              <a:latin typeface="Arial" charset="0"/>
            </a:endParaRPr>
          </a:p>
          <a:p>
            <a:pPr marL="400050" lvl="1" indent="-341313" eaLnBrk="1" hangingPunct="1">
              <a:buFont typeface="Arial" charset="0"/>
              <a:buChar char="•"/>
            </a:pPr>
            <a:r>
              <a:rPr lang="cs-CZ" smtClean="0">
                <a:latin typeface="Arial" charset="0"/>
              </a:rPr>
              <a:t>operační definice zdraví</a:t>
            </a:r>
          </a:p>
          <a:p>
            <a:pPr marL="400050" lvl="1" indent="-341313" eaLnBrk="1" hangingPunct="1">
              <a:buFont typeface="Arial" charset="0"/>
              <a:buChar char="•"/>
            </a:pPr>
            <a:r>
              <a:rPr lang="cs-CZ" smtClean="0">
                <a:latin typeface="Arial" charset="0"/>
              </a:rPr>
              <a:t>modely zdraví</a:t>
            </a:r>
          </a:p>
          <a:p>
            <a:pPr marL="800100" lvl="2" indent="-341313" eaLnBrk="1" hangingPunct="1"/>
            <a:endParaRPr lang="cs-CZ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4000" b="1" smtClean="0">
              <a:solidFill>
                <a:srgbClr val="1B06BA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mtClean="0">
              <a:latin typeface="Arial" charset="0"/>
            </a:endParaRPr>
          </a:p>
        </p:txBody>
      </p:sp>
      <p:sp>
        <p:nvSpPr>
          <p:cNvPr id="13107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8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Co způsobuje tento rozdíl?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>
                <a:latin typeface="Arial" charset="0"/>
              </a:rPr>
              <a:t>Sociální podmínky, ve kterých žijí:</a:t>
            </a:r>
          </a:p>
          <a:p>
            <a:pPr eaLnBrk="1" hangingPunct="1"/>
            <a:r>
              <a:rPr lang="cs-CZ" smtClean="0">
                <a:latin typeface="Arial" charset="0"/>
              </a:rPr>
              <a:t>bydlení</a:t>
            </a:r>
          </a:p>
          <a:p>
            <a:pPr eaLnBrk="1" hangingPunct="1"/>
            <a:r>
              <a:rPr lang="cs-CZ" smtClean="0">
                <a:latin typeface="Arial" charset="0"/>
              </a:rPr>
              <a:t>strava</a:t>
            </a:r>
          </a:p>
          <a:p>
            <a:pPr eaLnBrk="1" hangingPunct="1"/>
            <a:r>
              <a:rPr lang="cs-CZ" smtClean="0">
                <a:latin typeface="Arial" charset="0"/>
              </a:rPr>
              <a:t>vzdělání</a:t>
            </a:r>
          </a:p>
          <a:p>
            <a:pPr eaLnBrk="1" hangingPunct="1"/>
            <a:r>
              <a:rPr lang="cs-CZ" smtClean="0">
                <a:latin typeface="Arial" charset="0"/>
              </a:rPr>
              <a:t>zaměstnání</a:t>
            </a:r>
          </a:p>
          <a:p>
            <a:pPr eaLnBrk="1" hangingPunct="1"/>
            <a:r>
              <a:rPr lang="cs-CZ" smtClean="0">
                <a:latin typeface="Arial" charset="0"/>
              </a:rPr>
              <a:t>dostupnost zdravotní péče</a:t>
            </a:r>
          </a:p>
          <a:p>
            <a:pPr eaLnBrk="1" hangingPunct="1"/>
            <a:r>
              <a:rPr lang="cs-CZ" smtClean="0">
                <a:latin typeface="Arial" charset="0"/>
              </a:rPr>
              <a:t>celková životní úroveň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  <p:bldP spid="35635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OPERAČNÍ DEFINICE ZDRAVÍ 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600" b="1" dirty="0" smtClean="0">
              <a:solidFill>
                <a:srgbClr val="1B06BA"/>
              </a:solidFill>
            </a:endParaRPr>
          </a:p>
          <a:p>
            <a:pPr marL="400050" lvl="1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jsou orientovány na ty charakteristiky zdraví, které souvisejí s cílem zamýšlené studie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např. zdraví jako nepřítomnost nemoci nebo vady, zdraví jako schopnost adaptace, zdraví jako schopnost dobrého fungování (fitness)</a:t>
            </a:r>
          </a:p>
          <a:p>
            <a:pPr marL="800100" lvl="2" indent="-342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  <p:sp>
        <p:nvSpPr>
          <p:cNvPr id="13209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MODELY ZDRAVÍ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 smtClean="0"/>
              <a:t>BIOMEDICÍNSKÝ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 smtClean="0"/>
              <a:t>EKOLOGICKO SOCIÁLNÍ MODEL</a:t>
            </a:r>
          </a:p>
        </p:txBody>
      </p:sp>
      <p:sp>
        <p:nvSpPr>
          <p:cNvPr id="13312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Biomedicínský model zdraví</a:t>
            </a:r>
            <a:endParaRPr lang="en-GB" b="1" smtClean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Arial" charset="0"/>
              </a:rPr>
              <a:t>Hlavní roli zde hrají symptomy nemoci, diagnostická kritéria, možnosti a dostupnost diagnostiky nemoci a vhodná terapie. Takové pojetí vychází z běžné klinické praxe.</a:t>
            </a:r>
          </a:p>
          <a:p>
            <a:pPr eaLnBrk="1" hangingPunct="1"/>
            <a:r>
              <a:rPr lang="cs-CZ" sz="2800" smtClean="0">
                <a:latin typeface="Arial" charset="0"/>
              </a:rPr>
              <a:t>Aby se podařilo účinně, hospodárně a humánně zvládat zdravotní problémy lidí, je nezbytné překročit hranice biomedicínského modelu zdraví a osvojit si poznatky začleňující zdraví a péči o ně do širších sociálních souvislostí.  </a:t>
            </a:r>
            <a:endParaRPr lang="en-GB" sz="28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EKOLOGICKO SOCIÁLNÍ </a:t>
            </a:r>
            <a:b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</a:b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MODEL ZDRAVÍ (1)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523875" y="1647825"/>
            <a:ext cx="8229600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Orientace na jedince </a:t>
            </a:r>
            <a:r>
              <a:rPr lang="cs-CZ" sz="3200" b="1" dirty="0">
                <a:latin typeface="Arial" charset="0"/>
                <a:cs typeface="+mn-cs"/>
              </a:rPr>
              <a:t>jako člena sociálních skupin</a:t>
            </a:r>
            <a:r>
              <a:rPr lang="cs-CZ" sz="3200" dirty="0">
                <a:latin typeface="Arial" charset="0"/>
                <a:cs typeface="+mn-cs"/>
              </a:rPr>
              <a:t> (rodina, zaměstnání, společnost) v populačním kontextu.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b="1" dirty="0">
                <a:latin typeface="Arial" charset="0"/>
                <a:cs typeface="+mn-cs"/>
              </a:rPr>
              <a:t>Zájem o všechny </a:t>
            </a:r>
            <a:r>
              <a:rPr lang="cs-CZ" sz="3200" dirty="0">
                <a:latin typeface="Arial" charset="0"/>
                <a:cs typeface="+mn-cs"/>
              </a:rPr>
              <a:t>a zejména sociální </a:t>
            </a:r>
            <a:r>
              <a:rPr lang="cs-CZ" sz="3200" b="1" dirty="0">
                <a:latin typeface="Arial" charset="0"/>
                <a:cs typeface="+mn-cs"/>
              </a:rPr>
              <a:t>charakteristiky zdraví </a:t>
            </a:r>
            <a:r>
              <a:rPr lang="cs-CZ" sz="3200" dirty="0">
                <a:latin typeface="Arial" charset="0"/>
                <a:cs typeface="+mn-cs"/>
              </a:rPr>
              <a:t>(věk, vzdělání, příjem apod.).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b="1" dirty="0">
                <a:latin typeface="Arial" charset="0"/>
                <a:cs typeface="+mn-cs"/>
              </a:rPr>
              <a:t>Vnímavost ke </a:t>
            </a:r>
            <a:r>
              <a:rPr lang="cs-CZ" sz="3200" dirty="0">
                <a:latin typeface="Arial" charset="0"/>
                <a:cs typeface="+mn-cs"/>
              </a:rPr>
              <a:t>kulturním, sociálním i individuálním humánním </a:t>
            </a:r>
            <a:r>
              <a:rPr lang="cs-CZ" sz="3200" b="1" dirty="0">
                <a:latin typeface="Arial" charset="0"/>
                <a:cs typeface="+mn-cs"/>
              </a:rPr>
              <a:t>hodnotám </a:t>
            </a:r>
            <a:r>
              <a:rPr lang="cs-CZ" sz="3200" dirty="0">
                <a:latin typeface="Arial" charset="0"/>
                <a:cs typeface="+mn-cs"/>
              </a:rPr>
              <a:t>a studium jejich vztahu ke zdraví.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85775" y="4746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EKOLOGICKO SOCIÁLNÍ </a:t>
            </a:r>
            <a:b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</a:b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MODEL ZDRAVÍ (2)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704850" y="2124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Pozornost věnovaná jak </a:t>
            </a:r>
            <a:r>
              <a:rPr lang="cs-CZ" sz="3200" b="1" dirty="0">
                <a:latin typeface="Arial" charset="0"/>
                <a:cs typeface="+mn-cs"/>
              </a:rPr>
              <a:t>objektivní</a:t>
            </a:r>
            <a:r>
              <a:rPr lang="cs-CZ" sz="3200" dirty="0">
                <a:latin typeface="Arial" charset="0"/>
                <a:cs typeface="+mn-cs"/>
              </a:rPr>
              <a:t>, tak </a:t>
            </a:r>
            <a:r>
              <a:rPr lang="cs-CZ" sz="3200" b="1" dirty="0">
                <a:latin typeface="Arial" charset="0"/>
                <a:cs typeface="+mn-cs"/>
              </a:rPr>
              <a:t>subjektivní</a:t>
            </a:r>
            <a:r>
              <a:rPr lang="cs-CZ" sz="3200" dirty="0">
                <a:latin typeface="Arial" charset="0"/>
                <a:cs typeface="+mn-cs"/>
              </a:rPr>
              <a:t> stránce zdraví a jeho poruch.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Studium vztahu jednání lidí a zdraví </a:t>
            </a:r>
            <a:r>
              <a:rPr lang="cs-CZ" sz="3200" b="1" dirty="0">
                <a:latin typeface="Arial" charset="0"/>
                <a:cs typeface="+mn-cs"/>
              </a:rPr>
              <a:t>v kontextu každodenního života</a:t>
            </a:r>
            <a:r>
              <a:rPr lang="cs-CZ" sz="3200" dirty="0">
                <a:latin typeface="Arial" charset="0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Zdraví je podmíněno vztahy mnoha lidí a zdaleka nejde jen o důsledek vztahu lékaře a pacienta.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485775" y="512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EKOLOGICKO SOCIÁLNÍ </a:t>
            </a:r>
            <a:b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</a:b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MODEL ZDRAVÍ (3)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38175" y="1876425"/>
            <a:ext cx="82296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b="1" dirty="0">
                <a:latin typeface="Arial" charset="0"/>
                <a:cs typeface="+mn-cs"/>
              </a:rPr>
              <a:t>Vědomí vlastní důstojnosti, péče o sebe sama, pocit sounáležitosti a dobrá vůle pomoci ostatním</a:t>
            </a:r>
            <a:r>
              <a:rPr lang="cs-CZ" sz="3200" dirty="0">
                <a:latin typeface="Arial" charset="0"/>
                <a:cs typeface="+mn-cs"/>
              </a:rPr>
              <a:t> tvoří základní východisko péče o  zdraví i poskytování zdravotnických služeb.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Respektování skutečnosti, že lidé mohou příznivě reagovat na celou škálu metod péče o zdraví (</a:t>
            </a:r>
            <a:r>
              <a:rPr lang="cs-CZ" sz="3200" b="1" dirty="0">
                <a:latin typeface="Arial" charset="0"/>
                <a:cs typeface="+mn-cs"/>
              </a:rPr>
              <a:t>neexistuje jen jediná cesta</a:t>
            </a:r>
            <a:r>
              <a:rPr lang="cs-CZ" sz="3200" dirty="0">
                <a:latin typeface="Arial" charset="0"/>
                <a:cs typeface="+mn-cs"/>
              </a:rPr>
              <a:t>).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ZDRAVÍ JAKO HODNOTA</a:t>
            </a: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Zdraví není jen charakteristika organismu.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Je významnou humánní hodnotou, a to jak individuální, tak sociální.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 smtClean="0">
                <a:solidFill>
                  <a:srgbClr val="1B06BA"/>
                </a:solidFill>
              </a:rPr>
              <a:t>ZDRAVÍ JAKO INDIVIDUÁLNÍ HODNOTA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a) Zdraví jako prostředek k dosažení cíle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dirty="0" smtClean="0"/>
              <a:t>Zdraví </a:t>
            </a:r>
            <a:r>
              <a:rPr lang="cs-CZ" sz="2200" dirty="0"/>
              <a:t>je často chápáno jako jeden ze </a:t>
            </a:r>
            <a:r>
              <a:rPr lang="cs-CZ" sz="2200" dirty="0" smtClean="0"/>
              <a:t>základních předpokladů </a:t>
            </a:r>
            <a:r>
              <a:rPr lang="cs-CZ" sz="2200" dirty="0"/>
              <a:t>plného, plodného a skutečně kvalitního lidského </a:t>
            </a:r>
            <a:r>
              <a:rPr lang="cs-CZ" sz="2200" dirty="0" smtClean="0"/>
              <a:t>života.</a:t>
            </a:r>
            <a:endParaRPr lang="cs-CZ" sz="2200" i="1" dirty="0" smtClean="0"/>
          </a:p>
          <a:p>
            <a:pPr marL="8001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i="1" dirty="0" smtClean="0"/>
          </a:p>
          <a:p>
            <a:pPr marL="8001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i="1" dirty="0" smtClean="0"/>
              <a:t>„Aby lidé mohli dělat to, co chtějí (realizovat se), potřebují</a:t>
            </a:r>
          </a:p>
          <a:p>
            <a:pPr marL="8001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i="1" dirty="0" smtClean="0"/>
              <a:t>být zdrávi. Zdraví je tedy podstatnou věcí pro naši spokojenost</a:t>
            </a:r>
          </a:p>
          <a:p>
            <a:pPr marL="8001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i="1" dirty="0" smtClean="0"/>
              <a:t>s naplněním našich životních tužeb… Zdraví je žádoucí.“</a:t>
            </a:r>
          </a:p>
          <a:p>
            <a:pPr marL="8001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i="1" dirty="0"/>
              <a:t>	</a:t>
            </a:r>
            <a:r>
              <a:rPr lang="cs-CZ" sz="2000" i="1" dirty="0" smtClean="0"/>
              <a:t>					David Seedhouse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/>
              <a:t>b) Zdraví jako cíl sám o sobě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Zdraví se stává cílem nebo dokonce nejdůležitější hodnotou vůbec. Je tomu tak např. u lidí trpících velkými bolestmi, u těžce handicapovaných, u chronicky nemocných či umírajících.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Healthism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</p:txBody>
      </p:sp>
      <p:sp>
        <p:nvSpPr>
          <p:cNvPr id="13926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ZDRAVÍ JAKO SOCIÁLNÍ HODNOTA</a:t>
            </a: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Má-li jakákoli populační skupina přežít, musí věnovat pozornost zdraví lidí.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Důvody této pozornosti jsou historicky a sociálně podmíněny: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armáda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pracovní síla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je dobré být zdravý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NEMOC</a:t>
            </a: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Podobně jako u zdraví neexistuje jednoduchá definice.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Má složku psychologickou, tělesnou i sociální.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Lze ji pojímat z mnoha aspektů: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nemoc jako </a:t>
            </a:r>
            <a:r>
              <a:rPr lang="cs-CZ" b="1" dirty="0" smtClean="0"/>
              <a:t>objektivní porucha</a:t>
            </a:r>
            <a:r>
              <a:rPr lang="cs-CZ" dirty="0" smtClean="0"/>
              <a:t> zdraví,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nemoc jako </a:t>
            </a:r>
            <a:r>
              <a:rPr lang="cs-CZ" b="1" dirty="0" smtClean="0"/>
              <a:t>vnímaná porucha </a:t>
            </a:r>
            <a:r>
              <a:rPr lang="cs-CZ" dirty="0" smtClean="0"/>
              <a:t>zdraví,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nemoc jako </a:t>
            </a:r>
            <a:r>
              <a:rPr lang="cs-CZ" b="1" dirty="0" smtClean="0"/>
              <a:t>předmět zdravotnických služeb</a:t>
            </a:r>
            <a:r>
              <a:rPr lang="cs-CZ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  <p:pic>
        <p:nvPicPr>
          <p:cNvPr id="68611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3684587" cy="5924550"/>
          </a:xfrm>
        </p:spPr>
      </p:pic>
      <p:pic>
        <p:nvPicPr>
          <p:cNvPr id="68612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51050"/>
            <a:ext cx="4341812" cy="2890838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NEMOC</a:t>
            </a:r>
            <a:endParaRPr lang="en-GB" b="1" smtClean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5256213"/>
            <a:ext cx="8229600" cy="11160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s-CZ" sz="2800" b="1" smtClean="0">
                <a:solidFill>
                  <a:srgbClr val="1B06BA"/>
                </a:solidFill>
                <a:latin typeface="Arial" charset="0"/>
              </a:rPr>
              <a:t>Nemoc jako objektivní porucha zdraví (A), subjektivně vnímaná (B) i jako předmět činnosti zdravotnictví (C)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2341" name="AutoShape 5"/>
          <p:cNvSpPr>
            <a:spLocks noChangeAspect="1" noChangeArrowheads="1" noTextEdit="1"/>
          </p:cNvSpPr>
          <p:nvPr/>
        </p:nvSpPr>
        <p:spPr bwMode="auto">
          <a:xfrm>
            <a:off x="2451100" y="1023938"/>
            <a:ext cx="4371975" cy="40417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2468563" y="1041400"/>
            <a:ext cx="4337050" cy="4006850"/>
          </a:xfrm>
          <a:prstGeom prst="rect">
            <a:avLst/>
          </a:prstGeom>
          <a:solidFill>
            <a:srgbClr val="FFFFFF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2686050" y="2557463"/>
            <a:ext cx="2386013" cy="2274887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202113" y="2557463"/>
            <a:ext cx="2386012" cy="2274887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3444875" y="1366838"/>
            <a:ext cx="2384425" cy="2273300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622675" y="1930400"/>
            <a:ext cx="2071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nemoc jako objektivní</a:t>
            </a:r>
            <a:endParaRPr lang="en-GB" b="1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516438" y="1606550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en-GB" b="1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4540250" y="241776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GB" b="1"/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5095875" y="291941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GB" b="1"/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4513263" y="324326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GB" b="1"/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4525963" y="39195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GB" b="1"/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3930650" y="293211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GB" b="1"/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3113088" y="3084513"/>
            <a:ext cx="1444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en-GB" b="1"/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3930650" y="4448175"/>
            <a:ext cx="1079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GB" b="1"/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5027613" y="443388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GB" b="1"/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5932488" y="3000375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GB" b="1"/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6138863" y="178276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GB" b="1"/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3933825" y="2174875"/>
            <a:ext cx="1423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porucha zdraví</a:t>
            </a:r>
            <a:endParaRPr lang="en-GB" b="1"/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2906713" y="3454400"/>
            <a:ext cx="1071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nemoc jako</a:t>
            </a:r>
            <a:endParaRPr lang="en-GB" b="1"/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897188" y="3716338"/>
            <a:ext cx="812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vnímaná</a:t>
            </a:r>
            <a:endParaRPr lang="en-GB" b="1"/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2905125" y="3995738"/>
            <a:ext cx="142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porucha zdraví</a:t>
            </a:r>
            <a:endParaRPr lang="en-GB" b="1"/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5430838" y="3311525"/>
            <a:ext cx="11255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nemoc jako </a:t>
            </a:r>
            <a:endParaRPr lang="en-GB" b="1"/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5429250" y="3568700"/>
            <a:ext cx="785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předmět</a:t>
            </a:r>
            <a:endParaRPr lang="en-GB" b="1"/>
          </a:p>
        </p:txBody>
      </p:sp>
      <p:sp>
        <p:nvSpPr>
          <p:cNvPr id="142364" name="Rectangle 28"/>
          <p:cNvSpPr>
            <a:spLocks noChangeArrowheads="1"/>
          </p:cNvSpPr>
          <p:nvPr/>
        </p:nvSpPr>
        <p:spPr bwMode="auto">
          <a:xfrm>
            <a:off x="5091113" y="3825875"/>
            <a:ext cx="1441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zdravotnických</a:t>
            </a:r>
            <a:endParaRPr lang="en-GB" b="1"/>
          </a:p>
        </p:txBody>
      </p:sp>
      <p:sp>
        <p:nvSpPr>
          <p:cNvPr id="142365" name="Rectangle 29"/>
          <p:cNvSpPr>
            <a:spLocks noChangeArrowheads="1"/>
          </p:cNvSpPr>
          <p:nvPr/>
        </p:nvSpPr>
        <p:spPr bwMode="auto">
          <a:xfrm>
            <a:off x="5118100" y="4095750"/>
            <a:ext cx="582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700" b="1">
                <a:solidFill>
                  <a:srgbClr val="000000"/>
                </a:solidFill>
                <a:latin typeface="Times New Roman" pitchFamily="18" charset="0"/>
              </a:rPr>
              <a:t>služeb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FENOMÉN LEDOVCE</a:t>
            </a:r>
            <a:endParaRPr lang="en-GB" b="1" smtClean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143364" name="Group 4"/>
          <p:cNvGrpSpPr>
            <a:grpSpLocks noChangeAspect="1"/>
          </p:cNvGrpSpPr>
          <p:nvPr/>
        </p:nvGrpSpPr>
        <p:grpSpPr bwMode="auto">
          <a:xfrm>
            <a:off x="1898650" y="1757363"/>
            <a:ext cx="5186363" cy="4260850"/>
            <a:chOff x="1196" y="1107"/>
            <a:chExt cx="3267" cy="2684"/>
          </a:xfrm>
        </p:grpSpPr>
        <p:sp>
          <p:nvSpPr>
            <p:cNvPr id="14336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96" y="1110"/>
              <a:ext cx="3267" cy="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66" name="Freeform 6"/>
            <p:cNvSpPr>
              <a:spLocks/>
            </p:cNvSpPr>
            <p:nvPr/>
          </p:nvSpPr>
          <p:spPr bwMode="auto">
            <a:xfrm>
              <a:off x="1317" y="1313"/>
              <a:ext cx="1916" cy="2456"/>
            </a:xfrm>
            <a:custGeom>
              <a:avLst/>
              <a:gdLst>
                <a:gd name="T0" fmla="*/ 1466 w 1916"/>
                <a:gd name="T1" fmla="*/ 58 h 2456"/>
                <a:gd name="T2" fmla="*/ 1539 w 1916"/>
                <a:gd name="T3" fmla="*/ 113 h 2456"/>
                <a:gd name="T4" fmla="*/ 1602 w 1916"/>
                <a:gd name="T5" fmla="*/ 155 h 2456"/>
                <a:gd name="T6" fmla="*/ 1707 w 1916"/>
                <a:gd name="T7" fmla="*/ 244 h 2456"/>
                <a:gd name="T8" fmla="*/ 1731 w 1916"/>
                <a:gd name="T9" fmla="*/ 333 h 2456"/>
                <a:gd name="T10" fmla="*/ 1787 w 1916"/>
                <a:gd name="T11" fmla="*/ 510 h 2456"/>
                <a:gd name="T12" fmla="*/ 1791 w 1916"/>
                <a:gd name="T13" fmla="*/ 646 h 2456"/>
                <a:gd name="T14" fmla="*/ 1789 w 1916"/>
                <a:gd name="T15" fmla="*/ 823 h 2456"/>
                <a:gd name="T16" fmla="*/ 1842 w 1916"/>
                <a:gd name="T17" fmla="*/ 963 h 2456"/>
                <a:gd name="T18" fmla="*/ 1884 w 1916"/>
                <a:gd name="T19" fmla="*/ 1076 h 2456"/>
                <a:gd name="T20" fmla="*/ 1912 w 1916"/>
                <a:gd name="T21" fmla="*/ 1207 h 2456"/>
                <a:gd name="T22" fmla="*/ 1912 w 1916"/>
                <a:gd name="T23" fmla="*/ 1311 h 2456"/>
                <a:gd name="T24" fmla="*/ 1892 w 1916"/>
                <a:gd name="T25" fmla="*/ 1447 h 2456"/>
                <a:gd name="T26" fmla="*/ 1892 w 1916"/>
                <a:gd name="T27" fmla="*/ 1528 h 2456"/>
                <a:gd name="T28" fmla="*/ 1892 w 1916"/>
                <a:gd name="T29" fmla="*/ 1649 h 2456"/>
                <a:gd name="T30" fmla="*/ 1892 w 1916"/>
                <a:gd name="T31" fmla="*/ 1730 h 2456"/>
                <a:gd name="T32" fmla="*/ 1897 w 1916"/>
                <a:gd name="T33" fmla="*/ 1802 h 2456"/>
                <a:gd name="T34" fmla="*/ 1908 w 1916"/>
                <a:gd name="T35" fmla="*/ 1899 h 2456"/>
                <a:gd name="T36" fmla="*/ 1916 w 1916"/>
                <a:gd name="T37" fmla="*/ 2020 h 2456"/>
                <a:gd name="T38" fmla="*/ 1916 w 1916"/>
                <a:gd name="T39" fmla="*/ 2109 h 2456"/>
                <a:gd name="T40" fmla="*/ 1912 w 1916"/>
                <a:gd name="T41" fmla="*/ 2228 h 2456"/>
                <a:gd name="T42" fmla="*/ 1860 w 1916"/>
                <a:gd name="T43" fmla="*/ 2384 h 2456"/>
                <a:gd name="T44" fmla="*/ 1602 w 1916"/>
                <a:gd name="T45" fmla="*/ 2451 h 2456"/>
                <a:gd name="T46" fmla="*/ 1345 w 1916"/>
                <a:gd name="T47" fmla="*/ 2456 h 2456"/>
                <a:gd name="T48" fmla="*/ 1048 w 1916"/>
                <a:gd name="T49" fmla="*/ 2456 h 2456"/>
                <a:gd name="T50" fmla="*/ 871 w 1916"/>
                <a:gd name="T51" fmla="*/ 2456 h 2456"/>
                <a:gd name="T52" fmla="*/ 678 w 1916"/>
                <a:gd name="T53" fmla="*/ 2432 h 2456"/>
                <a:gd name="T54" fmla="*/ 404 w 1916"/>
                <a:gd name="T55" fmla="*/ 2368 h 2456"/>
                <a:gd name="T56" fmla="*/ 211 w 1916"/>
                <a:gd name="T57" fmla="*/ 2287 h 2456"/>
                <a:gd name="T58" fmla="*/ 154 w 1916"/>
                <a:gd name="T59" fmla="*/ 2187 h 2456"/>
                <a:gd name="T60" fmla="*/ 104 w 1916"/>
                <a:gd name="T61" fmla="*/ 2078 h 2456"/>
                <a:gd name="T62" fmla="*/ 34 w 1916"/>
                <a:gd name="T63" fmla="*/ 1964 h 2456"/>
                <a:gd name="T64" fmla="*/ 1 w 1916"/>
                <a:gd name="T65" fmla="*/ 1836 h 2456"/>
                <a:gd name="T66" fmla="*/ 6 w 1916"/>
                <a:gd name="T67" fmla="*/ 1716 h 2456"/>
                <a:gd name="T68" fmla="*/ 59 w 1916"/>
                <a:gd name="T69" fmla="*/ 1600 h 2456"/>
                <a:gd name="T70" fmla="*/ 115 w 1916"/>
                <a:gd name="T71" fmla="*/ 1487 h 2456"/>
                <a:gd name="T72" fmla="*/ 148 w 1916"/>
                <a:gd name="T73" fmla="*/ 1317 h 2456"/>
                <a:gd name="T74" fmla="*/ 195 w 1916"/>
                <a:gd name="T75" fmla="*/ 1205 h 2456"/>
                <a:gd name="T76" fmla="*/ 337 w 1916"/>
                <a:gd name="T77" fmla="*/ 1097 h 2456"/>
                <a:gd name="T78" fmla="*/ 440 w 1916"/>
                <a:gd name="T79" fmla="*/ 1023 h 2456"/>
                <a:gd name="T80" fmla="*/ 499 w 1916"/>
                <a:gd name="T81" fmla="*/ 922 h 2456"/>
                <a:gd name="T82" fmla="*/ 549 w 1916"/>
                <a:gd name="T83" fmla="*/ 769 h 2456"/>
                <a:gd name="T84" fmla="*/ 624 w 1916"/>
                <a:gd name="T85" fmla="*/ 699 h 2456"/>
                <a:gd name="T86" fmla="*/ 710 w 1916"/>
                <a:gd name="T87" fmla="*/ 567 h 2456"/>
                <a:gd name="T88" fmla="*/ 758 w 1916"/>
                <a:gd name="T89" fmla="*/ 470 h 2456"/>
                <a:gd name="T90" fmla="*/ 830 w 1916"/>
                <a:gd name="T91" fmla="*/ 405 h 2456"/>
                <a:gd name="T92" fmla="*/ 871 w 1916"/>
                <a:gd name="T93" fmla="*/ 284 h 2456"/>
                <a:gd name="T94" fmla="*/ 887 w 1916"/>
                <a:gd name="T95" fmla="*/ 195 h 2456"/>
                <a:gd name="T96" fmla="*/ 955 w 1916"/>
                <a:gd name="T97" fmla="*/ 113 h 2456"/>
                <a:gd name="T98" fmla="*/ 1034 w 1916"/>
                <a:gd name="T99" fmla="*/ 54 h 2456"/>
                <a:gd name="T100" fmla="*/ 1212 w 1916"/>
                <a:gd name="T101" fmla="*/ 37 h 2456"/>
                <a:gd name="T102" fmla="*/ 1380 w 1916"/>
                <a:gd name="T103" fmla="*/ 4 h 2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16" h="2456">
                  <a:moveTo>
                    <a:pt x="1420" y="22"/>
                  </a:moveTo>
                  <a:lnTo>
                    <a:pt x="1427" y="28"/>
                  </a:lnTo>
                  <a:lnTo>
                    <a:pt x="1433" y="34"/>
                  </a:lnTo>
                  <a:lnTo>
                    <a:pt x="1450" y="50"/>
                  </a:lnTo>
                  <a:lnTo>
                    <a:pt x="1466" y="58"/>
                  </a:lnTo>
                  <a:lnTo>
                    <a:pt x="1482" y="74"/>
                  </a:lnTo>
                  <a:lnTo>
                    <a:pt x="1498" y="82"/>
                  </a:lnTo>
                  <a:lnTo>
                    <a:pt x="1519" y="92"/>
                  </a:lnTo>
                  <a:lnTo>
                    <a:pt x="1534" y="104"/>
                  </a:lnTo>
                  <a:lnTo>
                    <a:pt x="1539" y="113"/>
                  </a:lnTo>
                  <a:lnTo>
                    <a:pt x="1549" y="120"/>
                  </a:lnTo>
                  <a:lnTo>
                    <a:pt x="1562" y="131"/>
                  </a:lnTo>
                  <a:lnTo>
                    <a:pt x="1571" y="139"/>
                  </a:lnTo>
                  <a:lnTo>
                    <a:pt x="1586" y="147"/>
                  </a:lnTo>
                  <a:lnTo>
                    <a:pt x="1602" y="155"/>
                  </a:lnTo>
                  <a:lnTo>
                    <a:pt x="1618" y="171"/>
                  </a:lnTo>
                  <a:lnTo>
                    <a:pt x="1647" y="191"/>
                  </a:lnTo>
                  <a:lnTo>
                    <a:pt x="1679" y="209"/>
                  </a:lnTo>
                  <a:lnTo>
                    <a:pt x="1699" y="228"/>
                  </a:lnTo>
                  <a:lnTo>
                    <a:pt x="1707" y="244"/>
                  </a:lnTo>
                  <a:lnTo>
                    <a:pt x="1715" y="260"/>
                  </a:lnTo>
                  <a:lnTo>
                    <a:pt x="1723" y="276"/>
                  </a:lnTo>
                  <a:lnTo>
                    <a:pt x="1723" y="292"/>
                  </a:lnTo>
                  <a:lnTo>
                    <a:pt x="1731" y="317"/>
                  </a:lnTo>
                  <a:lnTo>
                    <a:pt x="1731" y="333"/>
                  </a:lnTo>
                  <a:lnTo>
                    <a:pt x="1739" y="349"/>
                  </a:lnTo>
                  <a:lnTo>
                    <a:pt x="1750" y="395"/>
                  </a:lnTo>
                  <a:lnTo>
                    <a:pt x="1756" y="423"/>
                  </a:lnTo>
                  <a:lnTo>
                    <a:pt x="1771" y="462"/>
                  </a:lnTo>
                  <a:lnTo>
                    <a:pt x="1787" y="510"/>
                  </a:lnTo>
                  <a:lnTo>
                    <a:pt x="1790" y="532"/>
                  </a:lnTo>
                  <a:lnTo>
                    <a:pt x="1795" y="564"/>
                  </a:lnTo>
                  <a:lnTo>
                    <a:pt x="1795" y="588"/>
                  </a:lnTo>
                  <a:lnTo>
                    <a:pt x="1795" y="615"/>
                  </a:lnTo>
                  <a:lnTo>
                    <a:pt x="1791" y="646"/>
                  </a:lnTo>
                  <a:lnTo>
                    <a:pt x="1786" y="687"/>
                  </a:lnTo>
                  <a:lnTo>
                    <a:pt x="1785" y="736"/>
                  </a:lnTo>
                  <a:lnTo>
                    <a:pt x="1785" y="777"/>
                  </a:lnTo>
                  <a:lnTo>
                    <a:pt x="1786" y="800"/>
                  </a:lnTo>
                  <a:lnTo>
                    <a:pt x="1789" y="823"/>
                  </a:lnTo>
                  <a:lnTo>
                    <a:pt x="1787" y="847"/>
                  </a:lnTo>
                  <a:lnTo>
                    <a:pt x="1794" y="871"/>
                  </a:lnTo>
                  <a:lnTo>
                    <a:pt x="1807" y="901"/>
                  </a:lnTo>
                  <a:lnTo>
                    <a:pt x="1835" y="946"/>
                  </a:lnTo>
                  <a:lnTo>
                    <a:pt x="1842" y="963"/>
                  </a:lnTo>
                  <a:lnTo>
                    <a:pt x="1852" y="979"/>
                  </a:lnTo>
                  <a:lnTo>
                    <a:pt x="1860" y="995"/>
                  </a:lnTo>
                  <a:lnTo>
                    <a:pt x="1868" y="1011"/>
                  </a:lnTo>
                  <a:lnTo>
                    <a:pt x="1874" y="1034"/>
                  </a:lnTo>
                  <a:lnTo>
                    <a:pt x="1884" y="1076"/>
                  </a:lnTo>
                  <a:lnTo>
                    <a:pt x="1892" y="1105"/>
                  </a:lnTo>
                  <a:lnTo>
                    <a:pt x="1901" y="1136"/>
                  </a:lnTo>
                  <a:lnTo>
                    <a:pt x="1908" y="1172"/>
                  </a:lnTo>
                  <a:lnTo>
                    <a:pt x="1908" y="1189"/>
                  </a:lnTo>
                  <a:lnTo>
                    <a:pt x="1912" y="1207"/>
                  </a:lnTo>
                  <a:lnTo>
                    <a:pt x="1913" y="1222"/>
                  </a:lnTo>
                  <a:lnTo>
                    <a:pt x="1916" y="1238"/>
                  </a:lnTo>
                  <a:lnTo>
                    <a:pt x="1916" y="1253"/>
                  </a:lnTo>
                  <a:lnTo>
                    <a:pt x="1915" y="1277"/>
                  </a:lnTo>
                  <a:lnTo>
                    <a:pt x="1912" y="1311"/>
                  </a:lnTo>
                  <a:lnTo>
                    <a:pt x="1900" y="1334"/>
                  </a:lnTo>
                  <a:lnTo>
                    <a:pt x="1892" y="1358"/>
                  </a:lnTo>
                  <a:lnTo>
                    <a:pt x="1892" y="1382"/>
                  </a:lnTo>
                  <a:lnTo>
                    <a:pt x="1892" y="1399"/>
                  </a:lnTo>
                  <a:lnTo>
                    <a:pt x="1892" y="1447"/>
                  </a:lnTo>
                  <a:lnTo>
                    <a:pt x="1892" y="1463"/>
                  </a:lnTo>
                  <a:lnTo>
                    <a:pt x="1892" y="1479"/>
                  </a:lnTo>
                  <a:lnTo>
                    <a:pt x="1892" y="1496"/>
                  </a:lnTo>
                  <a:lnTo>
                    <a:pt x="1892" y="1512"/>
                  </a:lnTo>
                  <a:lnTo>
                    <a:pt x="1892" y="1528"/>
                  </a:lnTo>
                  <a:lnTo>
                    <a:pt x="1892" y="1544"/>
                  </a:lnTo>
                  <a:lnTo>
                    <a:pt x="1892" y="1560"/>
                  </a:lnTo>
                  <a:lnTo>
                    <a:pt x="1892" y="1584"/>
                  </a:lnTo>
                  <a:lnTo>
                    <a:pt x="1892" y="1600"/>
                  </a:lnTo>
                  <a:lnTo>
                    <a:pt x="1892" y="1649"/>
                  </a:lnTo>
                  <a:lnTo>
                    <a:pt x="1892" y="1665"/>
                  </a:lnTo>
                  <a:lnTo>
                    <a:pt x="1892" y="1681"/>
                  </a:lnTo>
                  <a:lnTo>
                    <a:pt x="1892" y="1697"/>
                  </a:lnTo>
                  <a:lnTo>
                    <a:pt x="1892" y="1714"/>
                  </a:lnTo>
                  <a:lnTo>
                    <a:pt x="1892" y="1730"/>
                  </a:lnTo>
                  <a:lnTo>
                    <a:pt x="1892" y="1746"/>
                  </a:lnTo>
                  <a:lnTo>
                    <a:pt x="1892" y="1762"/>
                  </a:lnTo>
                  <a:lnTo>
                    <a:pt x="1893" y="1770"/>
                  </a:lnTo>
                  <a:lnTo>
                    <a:pt x="1893" y="1782"/>
                  </a:lnTo>
                  <a:lnTo>
                    <a:pt x="1897" y="1802"/>
                  </a:lnTo>
                  <a:lnTo>
                    <a:pt x="1900" y="1827"/>
                  </a:lnTo>
                  <a:lnTo>
                    <a:pt x="1900" y="1843"/>
                  </a:lnTo>
                  <a:lnTo>
                    <a:pt x="1902" y="1867"/>
                  </a:lnTo>
                  <a:lnTo>
                    <a:pt x="1904" y="1883"/>
                  </a:lnTo>
                  <a:lnTo>
                    <a:pt x="1908" y="1899"/>
                  </a:lnTo>
                  <a:lnTo>
                    <a:pt x="1912" y="1923"/>
                  </a:lnTo>
                  <a:lnTo>
                    <a:pt x="1916" y="1940"/>
                  </a:lnTo>
                  <a:lnTo>
                    <a:pt x="1916" y="1956"/>
                  </a:lnTo>
                  <a:lnTo>
                    <a:pt x="1916" y="1972"/>
                  </a:lnTo>
                  <a:lnTo>
                    <a:pt x="1916" y="2020"/>
                  </a:lnTo>
                  <a:lnTo>
                    <a:pt x="1916" y="2045"/>
                  </a:lnTo>
                  <a:lnTo>
                    <a:pt x="1916" y="2061"/>
                  </a:lnTo>
                  <a:lnTo>
                    <a:pt x="1916" y="2077"/>
                  </a:lnTo>
                  <a:lnTo>
                    <a:pt x="1916" y="2093"/>
                  </a:lnTo>
                  <a:lnTo>
                    <a:pt x="1916" y="2109"/>
                  </a:lnTo>
                  <a:lnTo>
                    <a:pt x="1916" y="2125"/>
                  </a:lnTo>
                  <a:lnTo>
                    <a:pt x="1916" y="2142"/>
                  </a:lnTo>
                  <a:lnTo>
                    <a:pt x="1916" y="2158"/>
                  </a:lnTo>
                  <a:lnTo>
                    <a:pt x="1916" y="2206"/>
                  </a:lnTo>
                  <a:lnTo>
                    <a:pt x="1912" y="2228"/>
                  </a:lnTo>
                  <a:lnTo>
                    <a:pt x="1904" y="2248"/>
                  </a:lnTo>
                  <a:lnTo>
                    <a:pt x="1897" y="2268"/>
                  </a:lnTo>
                  <a:lnTo>
                    <a:pt x="1892" y="2287"/>
                  </a:lnTo>
                  <a:lnTo>
                    <a:pt x="1884" y="2335"/>
                  </a:lnTo>
                  <a:lnTo>
                    <a:pt x="1860" y="2384"/>
                  </a:lnTo>
                  <a:lnTo>
                    <a:pt x="1835" y="2408"/>
                  </a:lnTo>
                  <a:lnTo>
                    <a:pt x="1807" y="2419"/>
                  </a:lnTo>
                  <a:lnTo>
                    <a:pt x="1747" y="2432"/>
                  </a:lnTo>
                  <a:lnTo>
                    <a:pt x="1675" y="2440"/>
                  </a:lnTo>
                  <a:lnTo>
                    <a:pt x="1602" y="2451"/>
                  </a:lnTo>
                  <a:lnTo>
                    <a:pt x="1538" y="2456"/>
                  </a:lnTo>
                  <a:lnTo>
                    <a:pt x="1514" y="2456"/>
                  </a:lnTo>
                  <a:lnTo>
                    <a:pt x="1433" y="2456"/>
                  </a:lnTo>
                  <a:lnTo>
                    <a:pt x="1417" y="2456"/>
                  </a:lnTo>
                  <a:lnTo>
                    <a:pt x="1345" y="2456"/>
                  </a:lnTo>
                  <a:lnTo>
                    <a:pt x="1281" y="2456"/>
                  </a:lnTo>
                  <a:lnTo>
                    <a:pt x="1208" y="2456"/>
                  </a:lnTo>
                  <a:lnTo>
                    <a:pt x="1112" y="2456"/>
                  </a:lnTo>
                  <a:lnTo>
                    <a:pt x="1064" y="2456"/>
                  </a:lnTo>
                  <a:lnTo>
                    <a:pt x="1048" y="2456"/>
                  </a:lnTo>
                  <a:lnTo>
                    <a:pt x="983" y="2456"/>
                  </a:lnTo>
                  <a:lnTo>
                    <a:pt x="919" y="2456"/>
                  </a:lnTo>
                  <a:lnTo>
                    <a:pt x="903" y="2456"/>
                  </a:lnTo>
                  <a:lnTo>
                    <a:pt x="887" y="2456"/>
                  </a:lnTo>
                  <a:lnTo>
                    <a:pt x="871" y="2456"/>
                  </a:lnTo>
                  <a:lnTo>
                    <a:pt x="855" y="2456"/>
                  </a:lnTo>
                  <a:lnTo>
                    <a:pt x="838" y="2456"/>
                  </a:lnTo>
                  <a:lnTo>
                    <a:pt x="774" y="2448"/>
                  </a:lnTo>
                  <a:lnTo>
                    <a:pt x="711" y="2438"/>
                  </a:lnTo>
                  <a:lnTo>
                    <a:pt x="678" y="2432"/>
                  </a:lnTo>
                  <a:lnTo>
                    <a:pt x="605" y="2424"/>
                  </a:lnTo>
                  <a:lnTo>
                    <a:pt x="541" y="2415"/>
                  </a:lnTo>
                  <a:lnTo>
                    <a:pt x="485" y="2400"/>
                  </a:lnTo>
                  <a:lnTo>
                    <a:pt x="426" y="2380"/>
                  </a:lnTo>
                  <a:lnTo>
                    <a:pt x="404" y="2368"/>
                  </a:lnTo>
                  <a:lnTo>
                    <a:pt x="388" y="2360"/>
                  </a:lnTo>
                  <a:lnTo>
                    <a:pt x="324" y="2335"/>
                  </a:lnTo>
                  <a:lnTo>
                    <a:pt x="276" y="2319"/>
                  </a:lnTo>
                  <a:lnTo>
                    <a:pt x="237" y="2303"/>
                  </a:lnTo>
                  <a:lnTo>
                    <a:pt x="211" y="2287"/>
                  </a:lnTo>
                  <a:lnTo>
                    <a:pt x="195" y="2271"/>
                  </a:lnTo>
                  <a:lnTo>
                    <a:pt x="179" y="2255"/>
                  </a:lnTo>
                  <a:lnTo>
                    <a:pt x="170" y="2236"/>
                  </a:lnTo>
                  <a:lnTo>
                    <a:pt x="163" y="2222"/>
                  </a:lnTo>
                  <a:lnTo>
                    <a:pt x="154" y="2187"/>
                  </a:lnTo>
                  <a:lnTo>
                    <a:pt x="147" y="2158"/>
                  </a:lnTo>
                  <a:lnTo>
                    <a:pt x="139" y="2142"/>
                  </a:lnTo>
                  <a:lnTo>
                    <a:pt x="131" y="2125"/>
                  </a:lnTo>
                  <a:lnTo>
                    <a:pt x="123" y="2109"/>
                  </a:lnTo>
                  <a:lnTo>
                    <a:pt x="104" y="2078"/>
                  </a:lnTo>
                  <a:lnTo>
                    <a:pt x="81" y="2039"/>
                  </a:lnTo>
                  <a:lnTo>
                    <a:pt x="67" y="2020"/>
                  </a:lnTo>
                  <a:lnTo>
                    <a:pt x="51" y="1996"/>
                  </a:lnTo>
                  <a:lnTo>
                    <a:pt x="42" y="1980"/>
                  </a:lnTo>
                  <a:lnTo>
                    <a:pt x="34" y="1964"/>
                  </a:lnTo>
                  <a:lnTo>
                    <a:pt x="18" y="1907"/>
                  </a:lnTo>
                  <a:lnTo>
                    <a:pt x="10" y="1891"/>
                  </a:lnTo>
                  <a:lnTo>
                    <a:pt x="6" y="1875"/>
                  </a:lnTo>
                  <a:lnTo>
                    <a:pt x="4" y="1855"/>
                  </a:lnTo>
                  <a:lnTo>
                    <a:pt x="1" y="1836"/>
                  </a:lnTo>
                  <a:lnTo>
                    <a:pt x="0" y="1819"/>
                  </a:lnTo>
                  <a:lnTo>
                    <a:pt x="0" y="1793"/>
                  </a:lnTo>
                  <a:lnTo>
                    <a:pt x="1" y="1777"/>
                  </a:lnTo>
                  <a:lnTo>
                    <a:pt x="2" y="1746"/>
                  </a:lnTo>
                  <a:lnTo>
                    <a:pt x="6" y="1716"/>
                  </a:lnTo>
                  <a:lnTo>
                    <a:pt x="10" y="1681"/>
                  </a:lnTo>
                  <a:lnTo>
                    <a:pt x="20" y="1654"/>
                  </a:lnTo>
                  <a:lnTo>
                    <a:pt x="33" y="1630"/>
                  </a:lnTo>
                  <a:lnTo>
                    <a:pt x="42" y="1618"/>
                  </a:lnTo>
                  <a:lnTo>
                    <a:pt x="59" y="1600"/>
                  </a:lnTo>
                  <a:lnTo>
                    <a:pt x="71" y="1586"/>
                  </a:lnTo>
                  <a:lnTo>
                    <a:pt x="80" y="1571"/>
                  </a:lnTo>
                  <a:lnTo>
                    <a:pt x="91" y="1552"/>
                  </a:lnTo>
                  <a:lnTo>
                    <a:pt x="101" y="1526"/>
                  </a:lnTo>
                  <a:lnTo>
                    <a:pt x="115" y="1487"/>
                  </a:lnTo>
                  <a:lnTo>
                    <a:pt x="123" y="1463"/>
                  </a:lnTo>
                  <a:lnTo>
                    <a:pt x="132" y="1420"/>
                  </a:lnTo>
                  <a:lnTo>
                    <a:pt x="139" y="1382"/>
                  </a:lnTo>
                  <a:lnTo>
                    <a:pt x="147" y="1334"/>
                  </a:lnTo>
                  <a:lnTo>
                    <a:pt x="148" y="1317"/>
                  </a:lnTo>
                  <a:lnTo>
                    <a:pt x="151" y="1300"/>
                  </a:lnTo>
                  <a:lnTo>
                    <a:pt x="155" y="1286"/>
                  </a:lnTo>
                  <a:lnTo>
                    <a:pt x="170" y="1248"/>
                  </a:lnTo>
                  <a:lnTo>
                    <a:pt x="179" y="1229"/>
                  </a:lnTo>
                  <a:lnTo>
                    <a:pt x="195" y="1205"/>
                  </a:lnTo>
                  <a:lnTo>
                    <a:pt x="211" y="1189"/>
                  </a:lnTo>
                  <a:lnTo>
                    <a:pt x="276" y="1140"/>
                  </a:lnTo>
                  <a:lnTo>
                    <a:pt x="296" y="1124"/>
                  </a:lnTo>
                  <a:lnTo>
                    <a:pt x="319" y="1111"/>
                  </a:lnTo>
                  <a:lnTo>
                    <a:pt x="337" y="1097"/>
                  </a:lnTo>
                  <a:lnTo>
                    <a:pt x="364" y="1080"/>
                  </a:lnTo>
                  <a:lnTo>
                    <a:pt x="383" y="1068"/>
                  </a:lnTo>
                  <a:lnTo>
                    <a:pt x="396" y="1059"/>
                  </a:lnTo>
                  <a:lnTo>
                    <a:pt x="419" y="1042"/>
                  </a:lnTo>
                  <a:lnTo>
                    <a:pt x="440" y="1023"/>
                  </a:lnTo>
                  <a:lnTo>
                    <a:pt x="453" y="1011"/>
                  </a:lnTo>
                  <a:lnTo>
                    <a:pt x="463" y="995"/>
                  </a:lnTo>
                  <a:lnTo>
                    <a:pt x="479" y="967"/>
                  </a:lnTo>
                  <a:lnTo>
                    <a:pt x="490" y="946"/>
                  </a:lnTo>
                  <a:lnTo>
                    <a:pt x="499" y="922"/>
                  </a:lnTo>
                  <a:lnTo>
                    <a:pt x="509" y="898"/>
                  </a:lnTo>
                  <a:lnTo>
                    <a:pt x="517" y="863"/>
                  </a:lnTo>
                  <a:lnTo>
                    <a:pt x="525" y="833"/>
                  </a:lnTo>
                  <a:lnTo>
                    <a:pt x="541" y="785"/>
                  </a:lnTo>
                  <a:lnTo>
                    <a:pt x="549" y="769"/>
                  </a:lnTo>
                  <a:lnTo>
                    <a:pt x="557" y="753"/>
                  </a:lnTo>
                  <a:lnTo>
                    <a:pt x="573" y="736"/>
                  </a:lnTo>
                  <a:lnTo>
                    <a:pt x="588" y="723"/>
                  </a:lnTo>
                  <a:lnTo>
                    <a:pt x="605" y="708"/>
                  </a:lnTo>
                  <a:lnTo>
                    <a:pt x="624" y="699"/>
                  </a:lnTo>
                  <a:lnTo>
                    <a:pt x="637" y="688"/>
                  </a:lnTo>
                  <a:lnTo>
                    <a:pt x="654" y="664"/>
                  </a:lnTo>
                  <a:lnTo>
                    <a:pt x="678" y="607"/>
                  </a:lnTo>
                  <a:lnTo>
                    <a:pt x="694" y="583"/>
                  </a:lnTo>
                  <a:lnTo>
                    <a:pt x="710" y="567"/>
                  </a:lnTo>
                  <a:lnTo>
                    <a:pt x="718" y="543"/>
                  </a:lnTo>
                  <a:lnTo>
                    <a:pt x="734" y="526"/>
                  </a:lnTo>
                  <a:lnTo>
                    <a:pt x="742" y="510"/>
                  </a:lnTo>
                  <a:lnTo>
                    <a:pt x="750" y="486"/>
                  </a:lnTo>
                  <a:lnTo>
                    <a:pt x="758" y="470"/>
                  </a:lnTo>
                  <a:lnTo>
                    <a:pt x="774" y="454"/>
                  </a:lnTo>
                  <a:lnTo>
                    <a:pt x="790" y="438"/>
                  </a:lnTo>
                  <a:lnTo>
                    <a:pt x="806" y="430"/>
                  </a:lnTo>
                  <a:lnTo>
                    <a:pt x="822" y="421"/>
                  </a:lnTo>
                  <a:lnTo>
                    <a:pt x="830" y="405"/>
                  </a:lnTo>
                  <a:lnTo>
                    <a:pt x="847" y="389"/>
                  </a:lnTo>
                  <a:lnTo>
                    <a:pt x="855" y="373"/>
                  </a:lnTo>
                  <a:lnTo>
                    <a:pt x="863" y="317"/>
                  </a:lnTo>
                  <a:lnTo>
                    <a:pt x="871" y="300"/>
                  </a:lnTo>
                  <a:lnTo>
                    <a:pt x="871" y="284"/>
                  </a:lnTo>
                  <a:lnTo>
                    <a:pt x="879" y="268"/>
                  </a:lnTo>
                  <a:lnTo>
                    <a:pt x="879" y="252"/>
                  </a:lnTo>
                  <a:lnTo>
                    <a:pt x="879" y="236"/>
                  </a:lnTo>
                  <a:lnTo>
                    <a:pt x="879" y="220"/>
                  </a:lnTo>
                  <a:lnTo>
                    <a:pt x="887" y="195"/>
                  </a:lnTo>
                  <a:lnTo>
                    <a:pt x="895" y="179"/>
                  </a:lnTo>
                  <a:lnTo>
                    <a:pt x="903" y="163"/>
                  </a:lnTo>
                  <a:lnTo>
                    <a:pt x="919" y="147"/>
                  </a:lnTo>
                  <a:lnTo>
                    <a:pt x="935" y="131"/>
                  </a:lnTo>
                  <a:lnTo>
                    <a:pt x="955" y="113"/>
                  </a:lnTo>
                  <a:lnTo>
                    <a:pt x="967" y="98"/>
                  </a:lnTo>
                  <a:lnTo>
                    <a:pt x="985" y="88"/>
                  </a:lnTo>
                  <a:lnTo>
                    <a:pt x="1001" y="78"/>
                  </a:lnTo>
                  <a:lnTo>
                    <a:pt x="1015" y="66"/>
                  </a:lnTo>
                  <a:lnTo>
                    <a:pt x="1034" y="54"/>
                  </a:lnTo>
                  <a:lnTo>
                    <a:pt x="1052" y="42"/>
                  </a:lnTo>
                  <a:lnTo>
                    <a:pt x="1078" y="33"/>
                  </a:lnTo>
                  <a:lnTo>
                    <a:pt x="1120" y="30"/>
                  </a:lnTo>
                  <a:lnTo>
                    <a:pt x="1169" y="39"/>
                  </a:lnTo>
                  <a:lnTo>
                    <a:pt x="1212" y="37"/>
                  </a:lnTo>
                  <a:lnTo>
                    <a:pt x="1262" y="18"/>
                  </a:lnTo>
                  <a:lnTo>
                    <a:pt x="1314" y="10"/>
                  </a:lnTo>
                  <a:lnTo>
                    <a:pt x="1358" y="0"/>
                  </a:lnTo>
                  <a:lnTo>
                    <a:pt x="1369" y="0"/>
                  </a:lnTo>
                  <a:lnTo>
                    <a:pt x="1380" y="4"/>
                  </a:lnTo>
                  <a:lnTo>
                    <a:pt x="1396" y="10"/>
                  </a:lnTo>
                  <a:lnTo>
                    <a:pt x="1409" y="15"/>
                  </a:lnTo>
                  <a:lnTo>
                    <a:pt x="1420" y="22"/>
                  </a:lnTo>
                  <a:close/>
                </a:path>
              </a:pathLst>
            </a:custGeom>
            <a:solidFill>
              <a:srgbClr val="FFFFFF"/>
            </a:solidFill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367" name="Freeform 7"/>
            <p:cNvSpPr>
              <a:spLocks/>
            </p:cNvSpPr>
            <p:nvPr/>
          </p:nvSpPr>
          <p:spPr bwMode="auto">
            <a:xfrm>
              <a:off x="318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68" name="Freeform 8"/>
            <p:cNvSpPr>
              <a:spLocks/>
            </p:cNvSpPr>
            <p:nvPr/>
          </p:nvSpPr>
          <p:spPr bwMode="auto">
            <a:xfrm>
              <a:off x="305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69" name="Freeform 9"/>
            <p:cNvSpPr>
              <a:spLocks/>
            </p:cNvSpPr>
            <p:nvPr/>
          </p:nvSpPr>
          <p:spPr bwMode="auto">
            <a:xfrm>
              <a:off x="31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0" name="Freeform 10"/>
            <p:cNvSpPr>
              <a:spLocks/>
            </p:cNvSpPr>
            <p:nvPr/>
          </p:nvSpPr>
          <p:spPr bwMode="auto">
            <a:xfrm>
              <a:off x="326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1" name="Freeform 11"/>
            <p:cNvSpPr>
              <a:spLocks/>
            </p:cNvSpPr>
            <p:nvPr/>
          </p:nvSpPr>
          <p:spPr bwMode="auto">
            <a:xfrm>
              <a:off x="332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2" name="Freeform 12"/>
            <p:cNvSpPr>
              <a:spLocks/>
            </p:cNvSpPr>
            <p:nvPr/>
          </p:nvSpPr>
          <p:spPr bwMode="auto">
            <a:xfrm>
              <a:off x="339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3" name="Freeform 13"/>
            <p:cNvSpPr>
              <a:spLocks/>
            </p:cNvSpPr>
            <p:nvPr/>
          </p:nvSpPr>
          <p:spPr bwMode="auto">
            <a:xfrm>
              <a:off x="346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4" name="Freeform 14"/>
            <p:cNvSpPr>
              <a:spLocks/>
            </p:cNvSpPr>
            <p:nvPr/>
          </p:nvSpPr>
          <p:spPr bwMode="auto">
            <a:xfrm>
              <a:off x="36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5" name="Freeform 15"/>
            <p:cNvSpPr>
              <a:spLocks/>
            </p:cNvSpPr>
            <p:nvPr/>
          </p:nvSpPr>
          <p:spPr bwMode="auto">
            <a:xfrm>
              <a:off x="347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6" name="Freeform 16"/>
            <p:cNvSpPr>
              <a:spLocks/>
            </p:cNvSpPr>
            <p:nvPr/>
          </p:nvSpPr>
          <p:spPr bwMode="auto">
            <a:xfrm>
              <a:off x="353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7" name="Freeform 17"/>
            <p:cNvSpPr>
              <a:spLocks/>
            </p:cNvSpPr>
            <p:nvPr/>
          </p:nvSpPr>
          <p:spPr bwMode="auto">
            <a:xfrm>
              <a:off x="367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8" name="Freeform 18"/>
            <p:cNvSpPr>
              <a:spLocks/>
            </p:cNvSpPr>
            <p:nvPr/>
          </p:nvSpPr>
          <p:spPr bwMode="auto">
            <a:xfrm>
              <a:off x="374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9" name="Freeform 19"/>
            <p:cNvSpPr>
              <a:spLocks/>
            </p:cNvSpPr>
            <p:nvPr/>
          </p:nvSpPr>
          <p:spPr bwMode="auto">
            <a:xfrm>
              <a:off x="38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0" name="Freeform 20"/>
            <p:cNvSpPr>
              <a:spLocks/>
            </p:cNvSpPr>
            <p:nvPr/>
          </p:nvSpPr>
          <p:spPr bwMode="auto">
            <a:xfrm>
              <a:off x="388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1" name="Freeform 21"/>
            <p:cNvSpPr>
              <a:spLocks/>
            </p:cNvSpPr>
            <p:nvPr/>
          </p:nvSpPr>
          <p:spPr bwMode="auto">
            <a:xfrm>
              <a:off x="409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2" name="Freeform 22"/>
            <p:cNvSpPr>
              <a:spLocks/>
            </p:cNvSpPr>
            <p:nvPr/>
          </p:nvSpPr>
          <p:spPr bwMode="auto">
            <a:xfrm>
              <a:off x="3960" y="1634"/>
              <a:ext cx="72" cy="25"/>
            </a:xfrm>
            <a:custGeom>
              <a:avLst/>
              <a:gdLst>
                <a:gd name="T0" fmla="*/ 0 w 72"/>
                <a:gd name="T1" fmla="*/ 0 h 25"/>
                <a:gd name="T2" fmla="*/ 0 w 72"/>
                <a:gd name="T3" fmla="*/ 2 h 25"/>
                <a:gd name="T4" fmla="*/ 0 w 72"/>
                <a:gd name="T5" fmla="*/ 5 h 25"/>
                <a:gd name="T6" fmla="*/ 2 w 72"/>
                <a:gd name="T7" fmla="*/ 4 h 25"/>
                <a:gd name="T8" fmla="*/ 5 w 72"/>
                <a:gd name="T9" fmla="*/ 9 h 25"/>
                <a:gd name="T10" fmla="*/ 5 w 72"/>
                <a:gd name="T11" fmla="*/ 12 h 25"/>
                <a:gd name="T12" fmla="*/ 7 w 72"/>
                <a:gd name="T13" fmla="*/ 13 h 25"/>
                <a:gd name="T14" fmla="*/ 9 w 72"/>
                <a:gd name="T15" fmla="*/ 16 h 25"/>
                <a:gd name="T16" fmla="*/ 11 w 72"/>
                <a:gd name="T17" fmla="*/ 17 h 25"/>
                <a:gd name="T18" fmla="*/ 14 w 72"/>
                <a:gd name="T19" fmla="*/ 18 h 25"/>
                <a:gd name="T20" fmla="*/ 15 w 72"/>
                <a:gd name="T21" fmla="*/ 20 h 25"/>
                <a:gd name="T22" fmla="*/ 18 w 72"/>
                <a:gd name="T23" fmla="*/ 21 h 25"/>
                <a:gd name="T24" fmla="*/ 23 w 72"/>
                <a:gd name="T25" fmla="*/ 22 h 25"/>
                <a:gd name="T26" fmla="*/ 22 w 72"/>
                <a:gd name="T27" fmla="*/ 24 h 25"/>
                <a:gd name="T28" fmla="*/ 25 w 72"/>
                <a:gd name="T29" fmla="*/ 24 h 25"/>
                <a:gd name="T30" fmla="*/ 27 w 72"/>
                <a:gd name="T31" fmla="*/ 24 h 25"/>
                <a:gd name="T32" fmla="*/ 30 w 72"/>
                <a:gd name="T33" fmla="*/ 25 h 25"/>
                <a:gd name="T34" fmla="*/ 33 w 72"/>
                <a:gd name="T35" fmla="*/ 25 h 25"/>
                <a:gd name="T36" fmla="*/ 35 w 72"/>
                <a:gd name="T37" fmla="*/ 25 h 25"/>
                <a:gd name="T38" fmla="*/ 37 w 72"/>
                <a:gd name="T39" fmla="*/ 25 h 25"/>
                <a:gd name="T40" fmla="*/ 39 w 72"/>
                <a:gd name="T41" fmla="*/ 25 h 25"/>
                <a:gd name="T42" fmla="*/ 42 w 72"/>
                <a:gd name="T43" fmla="*/ 25 h 25"/>
                <a:gd name="T44" fmla="*/ 45 w 72"/>
                <a:gd name="T45" fmla="*/ 25 h 25"/>
                <a:gd name="T46" fmla="*/ 47 w 72"/>
                <a:gd name="T47" fmla="*/ 25 h 25"/>
                <a:gd name="T48" fmla="*/ 49 w 72"/>
                <a:gd name="T49" fmla="*/ 22 h 25"/>
                <a:gd name="T50" fmla="*/ 50 w 72"/>
                <a:gd name="T51" fmla="*/ 22 h 25"/>
                <a:gd name="T52" fmla="*/ 53 w 72"/>
                <a:gd name="T53" fmla="*/ 22 h 25"/>
                <a:gd name="T54" fmla="*/ 54 w 72"/>
                <a:gd name="T55" fmla="*/ 21 h 25"/>
                <a:gd name="T56" fmla="*/ 57 w 72"/>
                <a:gd name="T57" fmla="*/ 20 h 25"/>
                <a:gd name="T58" fmla="*/ 59 w 72"/>
                <a:gd name="T59" fmla="*/ 17 h 25"/>
                <a:gd name="T60" fmla="*/ 62 w 72"/>
                <a:gd name="T61" fmla="*/ 17 h 25"/>
                <a:gd name="T62" fmla="*/ 65 w 72"/>
                <a:gd name="T63" fmla="*/ 16 h 25"/>
                <a:gd name="T64" fmla="*/ 66 w 72"/>
                <a:gd name="T65" fmla="*/ 13 h 25"/>
                <a:gd name="T66" fmla="*/ 72 w 72"/>
                <a:gd name="T67" fmla="*/ 9 h 25"/>
                <a:gd name="T68" fmla="*/ 72 w 72"/>
                <a:gd name="T69" fmla="*/ 6 h 25"/>
                <a:gd name="T70" fmla="*/ 72 w 72"/>
                <a:gd name="T71" fmla="*/ 4 h 25"/>
                <a:gd name="T72" fmla="*/ 72 w 72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5" y="9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2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3" name="Freeform 23"/>
            <p:cNvSpPr>
              <a:spLocks/>
            </p:cNvSpPr>
            <p:nvPr/>
          </p:nvSpPr>
          <p:spPr bwMode="auto">
            <a:xfrm>
              <a:off x="402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4" name="Freeform 24"/>
            <p:cNvSpPr>
              <a:spLocks/>
            </p:cNvSpPr>
            <p:nvPr/>
          </p:nvSpPr>
          <p:spPr bwMode="auto">
            <a:xfrm>
              <a:off x="417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5" name="Freeform 25"/>
            <p:cNvSpPr>
              <a:spLocks/>
            </p:cNvSpPr>
            <p:nvPr/>
          </p:nvSpPr>
          <p:spPr bwMode="auto">
            <a:xfrm>
              <a:off x="423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6" name="Freeform 26"/>
            <p:cNvSpPr>
              <a:spLocks/>
            </p:cNvSpPr>
            <p:nvPr/>
          </p:nvSpPr>
          <p:spPr bwMode="auto">
            <a:xfrm>
              <a:off x="430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7" name="Freeform 27"/>
            <p:cNvSpPr>
              <a:spLocks/>
            </p:cNvSpPr>
            <p:nvPr/>
          </p:nvSpPr>
          <p:spPr bwMode="auto">
            <a:xfrm>
              <a:off x="43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8" name="Freeform 28"/>
            <p:cNvSpPr>
              <a:spLocks/>
            </p:cNvSpPr>
            <p:nvPr/>
          </p:nvSpPr>
          <p:spPr bwMode="auto">
            <a:xfrm>
              <a:off x="183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9" name="Freeform 29"/>
            <p:cNvSpPr>
              <a:spLocks/>
            </p:cNvSpPr>
            <p:nvPr/>
          </p:nvSpPr>
          <p:spPr bwMode="auto">
            <a:xfrm>
              <a:off x="169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0" name="Freeform 30"/>
            <p:cNvSpPr>
              <a:spLocks/>
            </p:cNvSpPr>
            <p:nvPr/>
          </p:nvSpPr>
          <p:spPr bwMode="auto">
            <a:xfrm>
              <a:off x="175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9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1" name="Freeform 31"/>
            <p:cNvSpPr>
              <a:spLocks/>
            </p:cNvSpPr>
            <p:nvPr/>
          </p:nvSpPr>
          <p:spPr bwMode="auto">
            <a:xfrm>
              <a:off x="190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2" name="Freeform 32"/>
            <p:cNvSpPr>
              <a:spLocks/>
            </p:cNvSpPr>
            <p:nvPr/>
          </p:nvSpPr>
          <p:spPr bwMode="auto">
            <a:xfrm>
              <a:off x="196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3" name="Freeform 33"/>
            <p:cNvSpPr>
              <a:spLocks/>
            </p:cNvSpPr>
            <p:nvPr/>
          </p:nvSpPr>
          <p:spPr bwMode="auto">
            <a:xfrm>
              <a:off x="203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4" name="Freeform 34"/>
            <p:cNvSpPr>
              <a:spLocks/>
            </p:cNvSpPr>
            <p:nvPr/>
          </p:nvSpPr>
          <p:spPr bwMode="auto">
            <a:xfrm>
              <a:off x="210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5" name="Freeform 35"/>
            <p:cNvSpPr>
              <a:spLocks/>
            </p:cNvSpPr>
            <p:nvPr/>
          </p:nvSpPr>
          <p:spPr bwMode="auto">
            <a:xfrm>
              <a:off x="134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6" name="Freeform 36"/>
            <p:cNvSpPr>
              <a:spLocks/>
            </p:cNvSpPr>
            <p:nvPr/>
          </p:nvSpPr>
          <p:spPr bwMode="auto">
            <a:xfrm>
              <a:off x="12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7" name="Freeform 37"/>
            <p:cNvSpPr>
              <a:spLocks/>
            </p:cNvSpPr>
            <p:nvPr/>
          </p:nvSpPr>
          <p:spPr bwMode="auto">
            <a:xfrm>
              <a:off x="12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8" name="Freeform 38"/>
            <p:cNvSpPr>
              <a:spLocks/>
            </p:cNvSpPr>
            <p:nvPr/>
          </p:nvSpPr>
          <p:spPr bwMode="auto">
            <a:xfrm>
              <a:off x="14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9" name="Freeform 39"/>
            <p:cNvSpPr>
              <a:spLocks/>
            </p:cNvSpPr>
            <p:nvPr/>
          </p:nvSpPr>
          <p:spPr bwMode="auto">
            <a:xfrm>
              <a:off x="148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0" name="Freeform 40"/>
            <p:cNvSpPr>
              <a:spLocks/>
            </p:cNvSpPr>
            <p:nvPr/>
          </p:nvSpPr>
          <p:spPr bwMode="auto">
            <a:xfrm>
              <a:off x="155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1" name="Freeform 41"/>
            <p:cNvSpPr>
              <a:spLocks/>
            </p:cNvSpPr>
            <p:nvPr/>
          </p:nvSpPr>
          <p:spPr bwMode="auto">
            <a:xfrm>
              <a:off x="161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2" name="Freeform 42"/>
            <p:cNvSpPr>
              <a:spLocks/>
            </p:cNvSpPr>
            <p:nvPr/>
          </p:nvSpPr>
          <p:spPr bwMode="auto">
            <a:xfrm>
              <a:off x="269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3" name="Freeform 43"/>
            <p:cNvSpPr>
              <a:spLocks/>
            </p:cNvSpPr>
            <p:nvPr/>
          </p:nvSpPr>
          <p:spPr bwMode="auto">
            <a:xfrm>
              <a:off x="2561" y="1634"/>
              <a:ext cx="72" cy="25"/>
            </a:xfrm>
            <a:custGeom>
              <a:avLst/>
              <a:gdLst>
                <a:gd name="T0" fmla="*/ 0 w 72"/>
                <a:gd name="T1" fmla="*/ 0 h 25"/>
                <a:gd name="T2" fmla="*/ 0 w 72"/>
                <a:gd name="T3" fmla="*/ 2 h 25"/>
                <a:gd name="T4" fmla="*/ 0 w 72"/>
                <a:gd name="T5" fmla="*/ 5 h 25"/>
                <a:gd name="T6" fmla="*/ 2 w 72"/>
                <a:gd name="T7" fmla="*/ 4 h 25"/>
                <a:gd name="T8" fmla="*/ 5 w 72"/>
                <a:gd name="T9" fmla="*/ 9 h 25"/>
                <a:gd name="T10" fmla="*/ 5 w 72"/>
                <a:gd name="T11" fmla="*/ 12 h 25"/>
                <a:gd name="T12" fmla="*/ 7 w 72"/>
                <a:gd name="T13" fmla="*/ 13 h 25"/>
                <a:gd name="T14" fmla="*/ 9 w 72"/>
                <a:gd name="T15" fmla="*/ 16 h 25"/>
                <a:gd name="T16" fmla="*/ 11 w 72"/>
                <a:gd name="T17" fmla="*/ 17 h 25"/>
                <a:gd name="T18" fmla="*/ 14 w 72"/>
                <a:gd name="T19" fmla="*/ 18 h 25"/>
                <a:gd name="T20" fmla="*/ 15 w 72"/>
                <a:gd name="T21" fmla="*/ 20 h 25"/>
                <a:gd name="T22" fmla="*/ 18 w 72"/>
                <a:gd name="T23" fmla="*/ 21 h 25"/>
                <a:gd name="T24" fmla="*/ 23 w 72"/>
                <a:gd name="T25" fmla="*/ 22 h 25"/>
                <a:gd name="T26" fmla="*/ 22 w 72"/>
                <a:gd name="T27" fmla="*/ 24 h 25"/>
                <a:gd name="T28" fmla="*/ 25 w 72"/>
                <a:gd name="T29" fmla="*/ 24 h 25"/>
                <a:gd name="T30" fmla="*/ 27 w 72"/>
                <a:gd name="T31" fmla="*/ 24 h 25"/>
                <a:gd name="T32" fmla="*/ 30 w 72"/>
                <a:gd name="T33" fmla="*/ 25 h 25"/>
                <a:gd name="T34" fmla="*/ 33 w 72"/>
                <a:gd name="T35" fmla="*/ 25 h 25"/>
                <a:gd name="T36" fmla="*/ 35 w 72"/>
                <a:gd name="T37" fmla="*/ 25 h 25"/>
                <a:gd name="T38" fmla="*/ 37 w 72"/>
                <a:gd name="T39" fmla="*/ 25 h 25"/>
                <a:gd name="T40" fmla="*/ 39 w 72"/>
                <a:gd name="T41" fmla="*/ 25 h 25"/>
                <a:gd name="T42" fmla="*/ 42 w 72"/>
                <a:gd name="T43" fmla="*/ 25 h 25"/>
                <a:gd name="T44" fmla="*/ 45 w 72"/>
                <a:gd name="T45" fmla="*/ 25 h 25"/>
                <a:gd name="T46" fmla="*/ 47 w 72"/>
                <a:gd name="T47" fmla="*/ 25 h 25"/>
                <a:gd name="T48" fmla="*/ 49 w 72"/>
                <a:gd name="T49" fmla="*/ 22 h 25"/>
                <a:gd name="T50" fmla="*/ 50 w 72"/>
                <a:gd name="T51" fmla="*/ 22 h 25"/>
                <a:gd name="T52" fmla="*/ 53 w 72"/>
                <a:gd name="T53" fmla="*/ 22 h 25"/>
                <a:gd name="T54" fmla="*/ 54 w 72"/>
                <a:gd name="T55" fmla="*/ 21 h 25"/>
                <a:gd name="T56" fmla="*/ 57 w 72"/>
                <a:gd name="T57" fmla="*/ 20 h 25"/>
                <a:gd name="T58" fmla="*/ 59 w 72"/>
                <a:gd name="T59" fmla="*/ 17 h 25"/>
                <a:gd name="T60" fmla="*/ 62 w 72"/>
                <a:gd name="T61" fmla="*/ 17 h 25"/>
                <a:gd name="T62" fmla="*/ 65 w 72"/>
                <a:gd name="T63" fmla="*/ 16 h 25"/>
                <a:gd name="T64" fmla="*/ 66 w 72"/>
                <a:gd name="T65" fmla="*/ 13 h 25"/>
                <a:gd name="T66" fmla="*/ 72 w 72"/>
                <a:gd name="T67" fmla="*/ 9 h 25"/>
                <a:gd name="T68" fmla="*/ 72 w 72"/>
                <a:gd name="T69" fmla="*/ 6 h 25"/>
                <a:gd name="T70" fmla="*/ 72 w 72"/>
                <a:gd name="T71" fmla="*/ 4 h 25"/>
                <a:gd name="T72" fmla="*/ 72 w 72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5" y="9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2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4" name="Freeform 44"/>
            <p:cNvSpPr>
              <a:spLocks/>
            </p:cNvSpPr>
            <p:nvPr/>
          </p:nvSpPr>
          <p:spPr bwMode="auto">
            <a:xfrm>
              <a:off x="262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5" name="Freeform 45"/>
            <p:cNvSpPr>
              <a:spLocks/>
            </p:cNvSpPr>
            <p:nvPr/>
          </p:nvSpPr>
          <p:spPr bwMode="auto">
            <a:xfrm>
              <a:off x="27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6" name="Freeform 46"/>
            <p:cNvSpPr>
              <a:spLocks/>
            </p:cNvSpPr>
            <p:nvPr/>
          </p:nvSpPr>
          <p:spPr bwMode="auto">
            <a:xfrm>
              <a:off x="283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7" name="Freeform 47"/>
            <p:cNvSpPr>
              <a:spLocks/>
            </p:cNvSpPr>
            <p:nvPr/>
          </p:nvSpPr>
          <p:spPr bwMode="auto">
            <a:xfrm>
              <a:off x="29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8" name="Freeform 48"/>
            <p:cNvSpPr>
              <a:spLocks/>
            </p:cNvSpPr>
            <p:nvPr/>
          </p:nvSpPr>
          <p:spPr bwMode="auto">
            <a:xfrm>
              <a:off x="297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9" name="Freeform 49"/>
            <p:cNvSpPr>
              <a:spLocks/>
            </p:cNvSpPr>
            <p:nvPr/>
          </p:nvSpPr>
          <p:spPr bwMode="auto">
            <a:xfrm>
              <a:off x="225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0" name="Freeform 50"/>
            <p:cNvSpPr>
              <a:spLocks/>
            </p:cNvSpPr>
            <p:nvPr/>
          </p:nvSpPr>
          <p:spPr bwMode="auto">
            <a:xfrm>
              <a:off x="218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1" name="Freeform 51"/>
            <p:cNvSpPr>
              <a:spLocks/>
            </p:cNvSpPr>
            <p:nvPr/>
          </p:nvSpPr>
          <p:spPr bwMode="auto">
            <a:xfrm>
              <a:off x="232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2" name="Freeform 52"/>
            <p:cNvSpPr>
              <a:spLocks/>
            </p:cNvSpPr>
            <p:nvPr/>
          </p:nvSpPr>
          <p:spPr bwMode="auto">
            <a:xfrm>
              <a:off x="240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3" name="Freeform 53"/>
            <p:cNvSpPr>
              <a:spLocks/>
            </p:cNvSpPr>
            <p:nvPr/>
          </p:nvSpPr>
          <p:spPr bwMode="auto">
            <a:xfrm>
              <a:off x="248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4" name="Rectangle 54"/>
            <p:cNvSpPr>
              <a:spLocks noChangeArrowheads="1"/>
            </p:cNvSpPr>
            <p:nvPr/>
          </p:nvSpPr>
          <p:spPr bwMode="auto">
            <a:xfrm>
              <a:off x="3334" y="1107"/>
              <a:ext cx="10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osoby ošetřované</a:t>
              </a:r>
              <a:endParaRPr lang="en-GB"/>
            </a:p>
          </p:txBody>
        </p:sp>
        <p:sp>
          <p:nvSpPr>
            <p:cNvPr id="143415" name="Rectangle 55"/>
            <p:cNvSpPr>
              <a:spLocks noChangeArrowheads="1"/>
            </p:cNvSpPr>
            <p:nvPr/>
          </p:nvSpPr>
          <p:spPr bwMode="auto">
            <a:xfrm>
              <a:off x="3276" y="1260"/>
              <a:ext cx="11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ve zdravotnických</a:t>
              </a:r>
              <a:endParaRPr lang="en-GB"/>
            </a:p>
          </p:txBody>
        </p:sp>
        <p:sp>
          <p:nvSpPr>
            <p:cNvPr id="143416" name="Rectangle 56"/>
            <p:cNvSpPr>
              <a:spLocks noChangeArrowheads="1"/>
            </p:cNvSpPr>
            <p:nvPr/>
          </p:nvSpPr>
          <p:spPr bwMode="auto">
            <a:xfrm>
              <a:off x="1263" y="1220"/>
              <a:ext cx="5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viditelná</a:t>
              </a:r>
              <a:endParaRPr lang="en-GB"/>
            </a:p>
          </p:txBody>
        </p:sp>
        <p:sp>
          <p:nvSpPr>
            <p:cNvPr id="143417" name="Rectangle 57"/>
            <p:cNvSpPr>
              <a:spLocks noChangeArrowheads="1"/>
            </p:cNvSpPr>
            <p:nvPr/>
          </p:nvSpPr>
          <p:spPr bwMode="auto">
            <a:xfrm>
              <a:off x="2139" y="1721"/>
              <a:ext cx="8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osoby nemoc</a:t>
              </a:r>
              <a:endParaRPr lang="en-GB"/>
            </a:p>
          </p:txBody>
        </p:sp>
        <p:sp>
          <p:nvSpPr>
            <p:cNvPr id="143418" name="Rectangle 58"/>
            <p:cNvSpPr>
              <a:spLocks noChangeArrowheads="1"/>
            </p:cNvSpPr>
            <p:nvPr/>
          </p:nvSpPr>
          <p:spPr bwMode="auto">
            <a:xfrm>
              <a:off x="2147" y="1882"/>
              <a:ext cx="7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nevnímající</a:t>
              </a:r>
              <a:endParaRPr lang="en-GB"/>
            </a:p>
          </p:txBody>
        </p:sp>
        <p:sp>
          <p:nvSpPr>
            <p:cNvPr id="143419" name="Rectangle 59"/>
            <p:cNvSpPr>
              <a:spLocks noChangeArrowheads="1"/>
            </p:cNvSpPr>
            <p:nvPr/>
          </p:nvSpPr>
          <p:spPr bwMode="auto">
            <a:xfrm>
              <a:off x="1954" y="2052"/>
              <a:ext cx="105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nebo ji ignorující</a:t>
              </a:r>
              <a:endParaRPr lang="en-GB"/>
            </a:p>
          </p:txBody>
        </p:sp>
        <p:sp>
          <p:nvSpPr>
            <p:cNvPr id="143420" name="Rectangle 60"/>
            <p:cNvSpPr>
              <a:spLocks noChangeArrowheads="1"/>
            </p:cNvSpPr>
            <p:nvPr/>
          </p:nvSpPr>
          <p:spPr bwMode="auto">
            <a:xfrm>
              <a:off x="1987" y="2544"/>
              <a:ext cx="90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 formy nemocí</a:t>
              </a:r>
              <a:endParaRPr lang="en-GB"/>
            </a:p>
          </p:txBody>
        </p:sp>
        <p:sp>
          <p:nvSpPr>
            <p:cNvPr id="143421" name="Rectangle 61"/>
            <p:cNvSpPr>
              <a:spLocks noChangeArrowheads="1"/>
            </p:cNvSpPr>
            <p:nvPr/>
          </p:nvSpPr>
          <p:spPr bwMode="auto">
            <a:xfrm>
              <a:off x="1858" y="2391"/>
              <a:ext cx="134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latentní a subklinické </a:t>
              </a:r>
              <a:endParaRPr lang="en-GB"/>
            </a:p>
          </p:txBody>
        </p:sp>
        <p:sp>
          <p:nvSpPr>
            <p:cNvPr id="143422" name="Rectangle 62"/>
            <p:cNvSpPr>
              <a:spLocks noChangeArrowheads="1"/>
            </p:cNvSpPr>
            <p:nvPr/>
          </p:nvSpPr>
          <p:spPr bwMode="auto">
            <a:xfrm>
              <a:off x="1263" y="1729"/>
              <a:ext cx="3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skrytá</a:t>
              </a:r>
              <a:endParaRPr lang="en-GB"/>
            </a:p>
          </p:txBody>
        </p:sp>
        <p:sp>
          <p:nvSpPr>
            <p:cNvPr id="143423" name="Rectangle 63"/>
            <p:cNvSpPr>
              <a:spLocks noChangeArrowheads="1"/>
            </p:cNvSpPr>
            <p:nvPr/>
          </p:nvSpPr>
          <p:spPr bwMode="auto">
            <a:xfrm>
              <a:off x="1263" y="1898"/>
              <a:ext cx="23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část</a:t>
              </a:r>
              <a:endParaRPr lang="en-GB"/>
            </a:p>
          </p:txBody>
        </p:sp>
        <p:sp>
          <p:nvSpPr>
            <p:cNvPr id="143424" name="Rectangle 64"/>
            <p:cNvSpPr>
              <a:spLocks noChangeArrowheads="1"/>
            </p:cNvSpPr>
            <p:nvPr/>
          </p:nvSpPr>
          <p:spPr bwMode="auto">
            <a:xfrm>
              <a:off x="1263" y="2060"/>
              <a:ext cx="4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ledovce</a:t>
              </a:r>
              <a:endParaRPr lang="en-GB"/>
            </a:p>
          </p:txBody>
        </p:sp>
        <p:sp>
          <p:nvSpPr>
            <p:cNvPr id="143425" name="Rectangle 65"/>
            <p:cNvSpPr>
              <a:spLocks noChangeArrowheads="1"/>
            </p:cNvSpPr>
            <p:nvPr/>
          </p:nvSpPr>
          <p:spPr bwMode="auto">
            <a:xfrm>
              <a:off x="3772" y="1406"/>
              <a:ext cx="62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zařízeních</a:t>
              </a:r>
              <a:endParaRPr lang="en-GB"/>
            </a:p>
          </p:txBody>
        </p:sp>
        <p:sp>
          <p:nvSpPr>
            <p:cNvPr id="143426" name="Rectangle 66"/>
            <p:cNvSpPr>
              <a:spLocks noChangeArrowheads="1"/>
            </p:cNvSpPr>
            <p:nvPr/>
          </p:nvSpPr>
          <p:spPr bwMode="auto">
            <a:xfrm>
              <a:off x="3275" y="1785"/>
              <a:ext cx="117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nemoci manifestní</a:t>
              </a:r>
              <a:r>
                <a:rPr lang="cs-CZ" sz="19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GB"/>
            </a:p>
          </p:txBody>
        </p:sp>
        <p:sp>
          <p:nvSpPr>
            <p:cNvPr id="143427" name="Rectangle 67"/>
            <p:cNvSpPr>
              <a:spLocks noChangeArrowheads="1"/>
            </p:cNvSpPr>
            <p:nvPr/>
          </p:nvSpPr>
          <p:spPr bwMode="auto">
            <a:xfrm>
              <a:off x="3114" y="1955"/>
              <a:ext cx="12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ale odborně neléčené</a:t>
              </a:r>
              <a:endParaRPr lang="en-GB"/>
            </a:p>
          </p:txBody>
        </p:sp>
        <p:sp>
          <p:nvSpPr>
            <p:cNvPr id="143428" name="Rectangle 68"/>
            <p:cNvSpPr>
              <a:spLocks noChangeArrowheads="1"/>
            </p:cNvSpPr>
            <p:nvPr/>
          </p:nvSpPr>
          <p:spPr bwMode="auto">
            <a:xfrm>
              <a:off x="3327" y="2286"/>
              <a:ext cx="10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nemoc lze odhalit</a:t>
              </a:r>
              <a:endParaRPr lang="en-GB"/>
            </a:p>
          </p:txBody>
        </p:sp>
        <p:sp>
          <p:nvSpPr>
            <p:cNvPr id="143429" name="Rectangle 69"/>
            <p:cNvSpPr>
              <a:spLocks noChangeArrowheads="1"/>
            </p:cNvSpPr>
            <p:nvPr/>
          </p:nvSpPr>
          <p:spPr bwMode="auto">
            <a:xfrm>
              <a:off x="3710" y="2447"/>
              <a:ext cx="6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preventivní</a:t>
              </a:r>
              <a:endParaRPr lang="en-GB"/>
            </a:p>
          </p:txBody>
        </p:sp>
        <p:sp>
          <p:nvSpPr>
            <p:cNvPr id="143430" name="Rectangle 70"/>
            <p:cNvSpPr>
              <a:spLocks noChangeArrowheads="1"/>
            </p:cNvSpPr>
            <p:nvPr/>
          </p:nvSpPr>
          <p:spPr bwMode="auto">
            <a:xfrm>
              <a:off x="3296" y="2892"/>
              <a:ext cx="11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osoby se sníženou</a:t>
              </a:r>
              <a:endParaRPr lang="en-GB"/>
            </a:p>
          </p:txBody>
        </p:sp>
        <p:sp>
          <p:nvSpPr>
            <p:cNvPr id="143431" name="Rectangle 71"/>
            <p:cNvSpPr>
              <a:spLocks noChangeArrowheads="1"/>
            </p:cNvSpPr>
            <p:nvPr/>
          </p:nvSpPr>
          <p:spPr bwMode="auto">
            <a:xfrm>
              <a:off x="3489" y="3069"/>
              <a:ext cx="9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kvalitou zdraví</a:t>
              </a:r>
              <a:endParaRPr lang="en-GB"/>
            </a:p>
          </p:txBody>
        </p:sp>
        <p:sp>
          <p:nvSpPr>
            <p:cNvPr id="143432" name="Rectangle 72"/>
            <p:cNvSpPr>
              <a:spLocks noChangeArrowheads="1"/>
            </p:cNvSpPr>
            <p:nvPr/>
          </p:nvSpPr>
          <p:spPr bwMode="auto">
            <a:xfrm>
              <a:off x="1737" y="2892"/>
              <a:ext cx="145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trvalé následky nemocí,</a:t>
              </a:r>
              <a:endParaRPr lang="en-GB"/>
            </a:p>
          </p:txBody>
        </p:sp>
        <p:sp>
          <p:nvSpPr>
            <p:cNvPr id="143433" name="Rectangle 73"/>
            <p:cNvSpPr>
              <a:spLocks noChangeArrowheads="1"/>
            </p:cNvSpPr>
            <p:nvPr/>
          </p:nvSpPr>
          <p:spPr bwMode="auto">
            <a:xfrm>
              <a:off x="1408" y="3069"/>
              <a:ext cx="17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vady, dysfunkce a handicapy</a:t>
              </a:r>
              <a:endParaRPr lang="en-GB"/>
            </a:p>
          </p:txBody>
        </p:sp>
        <p:sp>
          <p:nvSpPr>
            <p:cNvPr id="143434" name="Rectangle 74"/>
            <p:cNvSpPr>
              <a:spLocks noChangeArrowheads="1"/>
            </p:cNvSpPr>
            <p:nvPr/>
          </p:nvSpPr>
          <p:spPr bwMode="auto">
            <a:xfrm>
              <a:off x="1665" y="3344"/>
              <a:ext cx="14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osoby zdravé, ohrožené</a:t>
              </a:r>
              <a:endParaRPr lang="en-GB"/>
            </a:p>
          </p:txBody>
        </p:sp>
        <p:sp>
          <p:nvSpPr>
            <p:cNvPr id="143435" name="Rectangle 75"/>
            <p:cNvSpPr>
              <a:spLocks noChangeArrowheads="1"/>
            </p:cNvSpPr>
            <p:nvPr/>
          </p:nvSpPr>
          <p:spPr bwMode="auto">
            <a:xfrm>
              <a:off x="1979" y="3513"/>
              <a:ext cx="11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zvýšeným rizikem</a:t>
              </a:r>
              <a:endParaRPr lang="en-GB"/>
            </a:p>
          </p:txBody>
        </p:sp>
        <p:sp>
          <p:nvSpPr>
            <p:cNvPr id="143436" name="Rectangle 76"/>
            <p:cNvSpPr>
              <a:spLocks noChangeArrowheads="1"/>
            </p:cNvSpPr>
            <p:nvPr/>
          </p:nvSpPr>
          <p:spPr bwMode="auto">
            <a:xfrm>
              <a:off x="3704" y="3352"/>
              <a:ext cx="70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potenciálně</a:t>
              </a:r>
              <a:endParaRPr lang="en-GB"/>
            </a:p>
          </p:txBody>
        </p:sp>
        <p:sp>
          <p:nvSpPr>
            <p:cNvPr id="143437" name="Rectangle 77"/>
            <p:cNvSpPr>
              <a:spLocks noChangeArrowheads="1"/>
            </p:cNvSpPr>
            <p:nvPr/>
          </p:nvSpPr>
          <p:spPr bwMode="auto">
            <a:xfrm>
              <a:off x="3880" y="3513"/>
              <a:ext cx="5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nemocní</a:t>
              </a:r>
              <a:endParaRPr lang="en-GB"/>
            </a:p>
          </p:txBody>
        </p:sp>
        <p:sp>
          <p:nvSpPr>
            <p:cNvPr id="143438" name="Rectangle 78"/>
            <p:cNvSpPr>
              <a:spLocks noChangeArrowheads="1"/>
            </p:cNvSpPr>
            <p:nvPr/>
          </p:nvSpPr>
          <p:spPr bwMode="auto">
            <a:xfrm>
              <a:off x="3733" y="2617"/>
              <a:ext cx="67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prohlídkou</a:t>
              </a:r>
              <a:endParaRPr lang="en-GB"/>
            </a:p>
          </p:txBody>
        </p:sp>
        <p:sp>
          <p:nvSpPr>
            <p:cNvPr id="143439" name="Rectangle 79"/>
            <p:cNvSpPr>
              <a:spLocks noChangeArrowheads="1"/>
            </p:cNvSpPr>
            <p:nvPr/>
          </p:nvSpPr>
          <p:spPr bwMode="auto">
            <a:xfrm>
              <a:off x="1263" y="1381"/>
              <a:ext cx="7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900">
                  <a:solidFill>
                    <a:srgbClr val="000000"/>
                  </a:solidFill>
                  <a:latin typeface="Times New Roman" pitchFamily="18" charset="0"/>
                </a:rPr>
                <a:t>část ledovce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839788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NEMOC</a:t>
            </a:r>
            <a:r>
              <a:rPr lang="cs-CZ" sz="4000" smtClean="0">
                <a:solidFill>
                  <a:srgbClr val="1B06BA"/>
                </a:solidFill>
                <a:latin typeface="Arial" charset="0"/>
              </a:rPr>
              <a:t/>
            </a:r>
            <a:br>
              <a:rPr lang="cs-CZ" sz="4000" smtClean="0">
                <a:solidFill>
                  <a:srgbClr val="1B06BA"/>
                </a:solidFill>
                <a:latin typeface="Arial" charset="0"/>
              </a:rPr>
            </a:br>
            <a:r>
              <a:rPr lang="cs-CZ" sz="2400" b="1" smtClean="0">
                <a:solidFill>
                  <a:srgbClr val="1B06BA"/>
                </a:solidFill>
                <a:latin typeface="Arial" charset="0"/>
              </a:rPr>
              <a:t>JAKO DĚJ MAJÍCÍ ZAČÁTEK, PRŮBĚH A KONEC</a:t>
            </a:r>
            <a:endParaRPr lang="en-GB" sz="2400" b="1" smtClean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595971" name="AutoShape 3"/>
          <p:cNvSpPr>
            <a:spLocks noChangeArrowheads="1"/>
          </p:cNvSpPr>
          <p:nvPr/>
        </p:nvSpPr>
        <p:spPr bwMode="auto">
          <a:xfrm>
            <a:off x="2043113" y="2979738"/>
            <a:ext cx="293687" cy="1243012"/>
          </a:xfrm>
          <a:prstGeom prst="downArrow">
            <a:avLst>
              <a:gd name="adj1" fmla="val 50269"/>
              <a:gd name="adj2" fmla="val 7189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938213" y="2608263"/>
            <a:ext cx="2427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chemeClr val="accent2"/>
                </a:solidFill>
              </a:rPr>
              <a:t>ZAČÁTEK NEMOCI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144389" name="AutoShape 5"/>
          <p:cNvSpPr>
            <a:spLocks noChangeArrowheads="1"/>
          </p:cNvSpPr>
          <p:nvPr/>
        </p:nvSpPr>
        <p:spPr bwMode="auto">
          <a:xfrm>
            <a:off x="4246563" y="3514725"/>
            <a:ext cx="293687" cy="712788"/>
          </a:xfrm>
          <a:prstGeom prst="downArrow">
            <a:avLst>
              <a:gd name="adj1" fmla="val 50269"/>
              <a:gd name="adj2" fmla="val 8000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940175" y="2911475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chemeClr val="accent2"/>
                </a:solidFill>
              </a:rPr>
              <a:t>KLINICKÁ DIAGNÓZA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6424613" y="2970213"/>
            <a:ext cx="293687" cy="1243012"/>
          </a:xfrm>
          <a:prstGeom prst="downArrow">
            <a:avLst>
              <a:gd name="adj1" fmla="val 50269"/>
              <a:gd name="adj2" fmla="val 7459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5362575" y="2586038"/>
            <a:ext cx="309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chemeClr val="accent2"/>
                </a:solidFill>
              </a:rPr>
              <a:t>KONEC NEMOCI (ÚMRTÍ)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595977" name="AutoShape 9"/>
          <p:cNvSpPr>
            <a:spLocks noChangeArrowheads="1"/>
          </p:cNvSpPr>
          <p:nvPr/>
        </p:nvSpPr>
        <p:spPr bwMode="auto">
          <a:xfrm>
            <a:off x="3036888" y="4267200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5978" name="Text Box 10"/>
          <p:cNvSpPr txBox="1">
            <a:spLocks noChangeArrowheads="1"/>
          </p:cNvSpPr>
          <p:nvPr/>
        </p:nvSpPr>
        <p:spPr bwMode="auto">
          <a:xfrm>
            <a:off x="2789238" y="5203825"/>
            <a:ext cx="1636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FF9933"/>
                </a:solidFill>
              </a:rPr>
              <a:t>ČASNÁ DIAGNÓZA</a:t>
            </a:r>
            <a:endParaRPr lang="en-GB" b="1">
              <a:solidFill>
                <a:srgbClr val="FF9933"/>
              </a:solidFill>
            </a:endParaRP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7112000" y="3849688"/>
            <a:ext cx="12525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chemeClr val="accent2"/>
                </a:solidFill>
              </a:rPr>
              <a:t>PRŮBĚH</a:t>
            </a:r>
          </a:p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chemeClr val="accent2"/>
                </a:solidFill>
              </a:rPr>
              <a:t>ČASU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V="1">
            <a:off x="460375" y="4233863"/>
            <a:ext cx="7623175" cy="3651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981" name="AutoShape 13"/>
          <p:cNvSpPr>
            <a:spLocks noChangeArrowheads="1"/>
          </p:cNvSpPr>
          <p:nvPr/>
        </p:nvSpPr>
        <p:spPr bwMode="auto">
          <a:xfrm>
            <a:off x="5275263" y="4257675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5982" name="Text Box 14"/>
          <p:cNvSpPr txBox="1">
            <a:spLocks noChangeArrowheads="1"/>
          </p:cNvSpPr>
          <p:nvPr/>
        </p:nvSpPr>
        <p:spPr bwMode="auto">
          <a:xfrm>
            <a:off x="4583113" y="5218113"/>
            <a:ext cx="1817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FF9933"/>
                </a:solidFill>
              </a:rPr>
              <a:t>UZDRAVENÍ</a:t>
            </a:r>
            <a:endParaRPr lang="en-GB" b="1">
              <a:solidFill>
                <a:srgbClr val="FF9933"/>
              </a:solidFill>
            </a:endParaRPr>
          </a:p>
        </p:txBody>
      </p:sp>
      <p:sp>
        <p:nvSpPr>
          <p:cNvPr id="595983" name="AutoShape 15"/>
          <p:cNvSpPr>
            <a:spLocks noChangeArrowheads="1"/>
          </p:cNvSpPr>
          <p:nvPr/>
        </p:nvSpPr>
        <p:spPr bwMode="auto">
          <a:xfrm>
            <a:off x="950913" y="4279900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5984" name="AutoShape 16"/>
          <p:cNvSpPr>
            <a:spLocks noChangeArrowheads="1"/>
          </p:cNvSpPr>
          <p:nvPr/>
        </p:nvSpPr>
        <p:spPr bwMode="auto">
          <a:xfrm>
            <a:off x="1289050" y="4292600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5985" name="AutoShape 17"/>
          <p:cNvSpPr>
            <a:spLocks noChangeArrowheads="1"/>
          </p:cNvSpPr>
          <p:nvPr/>
        </p:nvSpPr>
        <p:spPr bwMode="auto">
          <a:xfrm>
            <a:off x="6888163" y="4268788"/>
            <a:ext cx="304800" cy="881062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5986" name="Text Box 18"/>
          <p:cNvSpPr txBox="1">
            <a:spLocks noChangeArrowheads="1"/>
          </p:cNvSpPr>
          <p:nvPr/>
        </p:nvSpPr>
        <p:spPr bwMode="auto">
          <a:xfrm>
            <a:off x="6421438" y="5224463"/>
            <a:ext cx="1501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FF9933"/>
                </a:solidFill>
              </a:rPr>
              <a:t>ODLOŽENÍ ÚMRTÍ</a:t>
            </a:r>
            <a:endParaRPr lang="en-GB" b="1">
              <a:solidFill>
                <a:srgbClr val="FF9933"/>
              </a:solidFill>
            </a:endParaRPr>
          </a:p>
        </p:txBody>
      </p:sp>
      <p:sp>
        <p:nvSpPr>
          <p:cNvPr id="595987" name="Text Box 19"/>
          <p:cNvSpPr txBox="1">
            <a:spLocks noChangeArrowheads="1"/>
          </p:cNvSpPr>
          <p:nvPr/>
        </p:nvSpPr>
        <p:spPr bwMode="auto">
          <a:xfrm>
            <a:off x="417513" y="5194300"/>
            <a:ext cx="2020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FF9933"/>
                </a:solidFill>
              </a:rPr>
              <a:t>PREVENTIVNÍ OPATŘENÍ</a:t>
            </a:r>
            <a:endParaRPr lang="en-GB" b="1">
              <a:solidFill>
                <a:srgbClr val="FF9933"/>
              </a:solidFill>
            </a:endParaRPr>
          </a:p>
        </p:txBody>
      </p:sp>
      <p:sp>
        <p:nvSpPr>
          <p:cNvPr id="144404" name="AutoShape 20"/>
          <p:cNvSpPr>
            <a:spLocks noChangeArrowheads="1"/>
          </p:cNvSpPr>
          <p:nvPr/>
        </p:nvSpPr>
        <p:spPr bwMode="auto">
          <a:xfrm>
            <a:off x="3644900" y="2565400"/>
            <a:ext cx="293688" cy="1658938"/>
          </a:xfrm>
          <a:prstGeom prst="downArrow">
            <a:avLst>
              <a:gd name="adj1" fmla="val 51352"/>
              <a:gd name="adj2" fmla="val 7188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2438400" y="2122488"/>
            <a:ext cx="413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chemeClr val="accent2"/>
                </a:solidFill>
              </a:rPr>
              <a:t>ZAČÁTEK SUBJEKTIVNÍCH POTÍŽÍ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595990" name="Text Box 22"/>
          <p:cNvSpPr txBox="1">
            <a:spLocks noChangeArrowheads="1"/>
          </p:cNvSpPr>
          <p:nvPr/>
        </p:nvSpPr>
        <p:spPr bwMode="auto">
          <a:xfrm>
            <a:off x="3238500" y="4673600"/>
            <a:ext cx="219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FF9933"/>
                </a:solidFill>
              </a:rPr>
              <a:t>ÚČINNÁ TERAPIE</a:t>
            </a:r>
            <a:endParaRPr lang="en-GB" b="1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animBg="1"/>
      <p:bldP spid="595972" grpId="0"/>
      <p:bldP spid="595977" grpId="0" animBg="1"/>
      <p:bldP spid="595978" grpId="0"/>
      <p:bldP spid="595981" grpId="0" animBg="1"/>
      <p:bldP spid="595982" grpId="0"/>
      <p:bldP spid="595983" grpId="0" animBg="1"/>
      <p:bldP spid="595984" grpId="0" animBg="1"/>
      <p:bldP spid="595985" grpId="0" animBg="1"/>
      <p:bldP spid="595986" grpId="0"/>
      <p:bldP spid="595987" grpId="0"/>
      <p:bldP spid="59599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</a:rPr>
              <a:t>PŘIROZENÁ HISTORIE NEMOCI</a:t>
            </a:r>
            <a:endParaRPr lang="en-GB" sz="4000" b="1" smtClean="0">
              <a:solidFill>
                <a:srgbClr val="1B06BA"/>
              </a:solidFill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292100" y="1433513"/>
          <a:ext cx="8659813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3" r:id="rId3" imgW="6224588" imgH="3756025" progId="MSDraw">
                  <p:embed/>
                </p:oleObj>
              </mc:Choice>
              <mc:Fallback>
                <p:oleObj r:id="rId3" imgW="6224588" imgH="3756025" progId="MSDraw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433513"/>
                        <a:ext cx="8659813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EPIDEMIOLOGIE</a:t>
            </a:r>
            <a:endParaRPr lang="en-GB" b="1" smtClean="0">
              <a:solidFill>
                <a:srgbClr val="1B06BA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715250" cy="42481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smtClean="0"/>
              <a:t>Epidemiologie je pro sociální lékařství velmi důležitou vědeckou disciplínou. Její poznatkový základ i metodický aparát se široce uplatňuje jak při popisu a rozboru zdravotního stavu obyvatelstva, tak při úvahách o determinantách zdraví a o možnostech jeho příznivého ovlivnění.</a:t>
            </a:r>
            <a:r>
              <a:rPr lang="cs-CZ" sz="2800" smtClean="0"/>
              <a:t>  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07988"/>
            <a:ext cx="8534400" cy="11430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</a:rPr>
              <a:t>VÝVOJ OBSAHU EPIDEMIOLOGIE (1)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71625"/>
            <a:ext cx="7962900" cy="48815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EPIDEMIOLOGIE SE DŘÍVE TRADIČNĚ VĚNOVALA INFEKČNÍM NEMOCEM.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Epidemiologie se zabývá studiem povahy </a:t>
            </a:r>
            <a:r>
              <a:rPr lang="cs-CZ" b="1" smtClean="0">
                <a:solidFill>
                  <a:srgbClr val="1B06BA"/>
                </a:solidFill>
              </a:rPr>
              <a:t>nákaz</a:t>
            </a:r>
            <a:r>
              <a:rPr lang="cs-CZ" smtClean="0"/>
              <a:t>, příčin a podmínek jejich vzniku a šíření v lidské populaci nebo přenosných na člověka a metodami jejich předcházení, potlačení, eliminace a popřípadě úplné eradikace.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cs-CZ" b="1" smtClean="0">
                <a:solidFill>
                  <a:srgbClr val="FF0000"/>
                </a:solidFill>
              </a:rPr>
              <a:t>neplatná definice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552450" y="646113"/>
            <a:ext cx="8477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VÝVOJ OBSAHU EPIDEMIOLOGIE (2)</a:t>
            </a:r>
            <a:b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</a:br>
            <a:r>
              <a:rPr lang="cs-CZ" sz="2400" b="1" dirty="0">
                <a:solidFill>
                  <a:srgbClr val="1B06BA"/>
                </a:solidFill>
                <a:latin typeface="Arial" charset="0"/>
                <a:cs typeface="+mn-cs"/>
              </a:rPr>
              <a:t>starší definice epidemiologie v anglosaské oblasti</a:t>
            </a: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 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914400" y="2095500"/>
            <a:ext cx="7886700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cs-CZ" sz="3200" dirty="0">
                <a:latin typeface="Arial" charset="0"/>
                <a:cs typeface="+mn-cs"/>
              </a:rPr>
              <a:t>Epidemiologie je studium rozložení </a:t>
            </a: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nemocí nebo poruch zdraví </a:t>
            </a:r>
            <a:r>
              <a:rPr lang="cs-CZ" sz="3200" dirty="0">
                <a:latin typeface="Arial" charset="0"/>
                <a:cs typeface="+mn-cs"/>
              </a:rPr>
              <a:t>v lidské populaci ve vztahu k faktorům, které určují toto rozložení.</a:t>
            </a:r>
            <a:endParaRPr lang="cs-CZ" sz="3200" i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457200" y="274638"/>
            <a:ext cx="8467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VÝVOJ OBSAHU EPIDEMIOLOGIE (3)</a:t>
            </a:r>
            <a:b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</a:b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 </a:t>
            </a:r>
            <a:r>
              <a:rPr lang="cs-CZ" sz="2400" b="1" dirty="0">
                <a:solidFill>
                  <a:srgbClr val="1B06BA"/>
                </a:solidFill>
                <a:latin typeface="Arial" charset="0"/>
                <a:cs typeface="+mn-cs"/>
              </a:rPr>
              <a:t>novější definice epidemiologie v anglosaské oblasti</a:t>
            </a: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 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cs-CZ" sz="2800" dirty="0">
                <a:latin typeface="Arial" charset="0"/>
                <a:cs typeface="+mn-cs"/>
              </a:rPr>
              <a:t>Epidemiologie studuje rozložení a determinanty stavů a událostí majících </a:t>
            </a:r>
            <a:r>
              <a:rPr lang="cs-CZ" sz="2800" b="1" dirty="0">
                <a:solidFill>
                  <a:srgbClr val="1B06BA"/>
                </a:solidFill>
                <a:latin typeface="Arial" charset="0"/>
                <a:cs typeface="+mn-cs"/>
              </a:rPr>
              <a:t>vztah ke zdraví </a:t>
            </a:r>
            <a:r>
              <a:rPr lang="cs-CZ" sz="2800" dirty="0">
                <a:latin typeface="Arial" charset="0"/>
                <a:cs typeface="+mn-cs"/>
              </a:rPr>
              <a:t>v určených populačních skupinách a využívá výsledků tohoto studia ke zvládání zdravotních problémů. </a:t>
            </a:r>
            <a:endParaRPr lang="cs-CZ" sz="2800" i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295275" y="188913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OBSAH DEFINICE EPIDEMIOLOGIE (1)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468313" y="1196975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Epidemiologie </a:t>
            </a: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studuje</a:t>
            </a:r>
            <a:r>
              <a:rPr lang="cs-CZ" sz="3200" dirty="0">
                <a:latin typeface="Arial" charset="0"/>
                <a:cs typeface="+mn-cs"/>
              </a:rPr>
              <a:t> rozložení a determinanty stavů a událostí majících vztah ke zdraví v určených populačních skupinách a využívá výsledků tohoto studia ke zvládání zdravotních problémů.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dirty="0">
              <a:latin typeface="Arial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Studium</a:t>
            </a:r>
            <a:r>
              <a:rPr lang="cs-CZ" sz="3200" dirty="0">
                <a:latin typeface="Arial" charset="0"/>
                <a:cs typeface="+mn-cs"/>
              </a:rPr>
              <a:t> zahrnuje pozorování, průběžné sledování, testování hypotéz,  zkoumání příčinnosti nemocí analytickými studiemi a experimenty.</a:t>
            </a:r>
            <a:endParaRPr lang="cs-CZ" sz="3200" i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295275" y="274638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OBSAH DEFINICE EPIDEMIOLOGIE (2)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539750" y="1268413"/>
            <a:ext cx="82296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Epidemiologie studuje </a:t>
            </a: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rozložení</a:t>
            </a:r>
            <a:r>
              <a:rPr lang="cs-CZ" sz="3200" dirty="0">
                <a:latin typeface="Arial" charset="0"/>
                <a:cs typeface="+mn-cs"/>
              </a:rPr>
              <a:t> a determinanty stavů a událostí majících vztah ke zdraví v určených populačních skupinách a využívá výsledků tohoto studia ke zvládání zdravotních problémů.</a:t>
            </a:r>
          </a:p>
          <a:p>
            <a:pPr>
              <a:spcBef>
                <a:spcPct val="20000"/>
              </a:spcBef>
              <a:defRPr/>
            </a:pPr>
            <a:endParaRPr lang="cs-CZ" sz="3200" dirty="0">
              <a:latin typeface="Arial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Rozložení</a:t>
            </a:r>
            <a:r>
              <a:rPr lang="cs-CZ" sz="3200" dirty="0">
                <a:latin typeface="Arial" charset="0"/>
                <a:cs typeface="+mn-cs"/>
              </a:rPr>
              <a:t> se vztahuje k výskytu jevů v čase, prostoru (území) a v podskupinách osob tříděných podle nejrůznějších znaků.   </a:t>
            </a:r>
            <a:endParaRPr lang="cs-CZ" sz="3200" i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Pokus o srovnání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4930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Je pozice chudého chlapce z Lesotha srovnatelná s pozicí chudého obyvatele Washingtonu?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Chudoba je RELATIVNÍ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životní situaci člověka musíme srovnávat se „standardem“ společnosti, ve které žije.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/>
      <p:bldP spid="355331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295275" y="274638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OBSAH DEFINICE EPIDEMIOLOGIE (3)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68313" y="1196975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Epidemiologie studuje rozložení a </a:t>
            </a: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determinanty</a:t>
            </a:r>
            <a:r>
              <a:rPr lang="cs-CZ" sz="3200" dirty="0">
                <a:latin typeface="Arial" charset="0"/>
                <a:cs typeface="+mn-cs"/>
              </a:rPr>
              <a:t> stavů a událostí majících vztah ke zdraví v určených populačních skupinách a využívá výsledků tohoto studia ke zvládání zdravotních problémů.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Determinanty</a:t>
            </a:r>
            <a:r>
              <a:rPr lang="cs-CZ" sz="3200" dirty="0">
                <a:latin typeface="Arial" charset="0"/>
                <a:cs typeface="+mn-cs"/>
              </a:rPr>
              <a:t> jsou všechny fyzikální, chemické, biologické, sociální, ekonomické, kulturní a behaviorální jevy a procesy, které ovlivňují zdraví.</a:t>
            </a:r>
            <a:endParaRPr lang="cs-CZ" sz="3200" i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295275" y="274638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OBSAH DEFINICE EPIDEMIOLOGIE (4)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627063" y="1120775"/>
            <a:ext cx="8516937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Epidemiologie studuje rozložení a determinanty </a:t>
            </a: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stavů a událostí majících vztah ke zdraví</a:t>
            </a:r>
            <a:r>
              <a:rPr lang="cs-CZ" sz="3200" b="1" dirty="0">
                <a:latin typeface="Arial" charset="0"/>
                <a:cs typeface="+mn-cs"/>
              </a:rPr>
              <a:t> </a:t>
            </a:r>
            <a:r>
              <a:rPr lang="cs-CZ" sz="3200" dirty="0">
                <a:latin typeface="Arial" charset="0"/>
                <a:cs typeface="+mn-cs"/>
              </a:rPr>
              <a:t>v určených populačních skupinách a využívá výsledků tohoto studia ke zvládání zdravotních problémů.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Stavy a události mající vztah ke zdraví </a:t>
            </a:r>
            <a:r>
              <a:rPr lang="cs-CZ" sz="3200" dirty="0">
                <a:latin typeface="Arial" charset="0"/>
                <a:cs typeface="+mn-cs"/>
              </a:rPr>
              <a:t>jsou všechny úrovně zdraví a druhy nemocí i jejich příčiny a formy chování, jako je například kouření, postoje k preventivním opatřením i zdravotnické služby.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95275" y="274638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OBSAH DEFINICE EPIDEMIOLOGIE (5)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539750" y="1196975"/>
            <a:ext cx="820737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Epidemiologie studuje rozložení a determinanty stavů a událostí majících vztah ke zdraví </a:t>
            </a:r>
            <a:r>
              <a:rPr lang="cs-CZ" sz="3200" dirty="0">
                <a:solidFill>
                  <a:srgbClr val="1B06BA"/>
                </a:solidFill>
                <a:latin typeface="Arial" charset="0"/>
                <a:cs typeface="+mn-cs"/>
              </a:rPr>
              <a:t>v určených populačních skupinách </a:t>
            </a:r>
            <a:r>
              <a:rPr lang="cs-CZ" sz="3200" dirty="0">
                <a:latin typeface="Arial" charset="0"/>
                <a:cs typeface="+mn-cs"/>
              </a:rPr>
              <a:t>a využívá výsledků tohoto studia ke zvládání zdravotních problémů.</a:t>
            </a:r>
          </a:p>
          <a:p>
            <a:pPr>
              <a:spcBef>
                <a:spcPct val="20000"/>
              </a:spcBef>
              <a:defRPr/>
            </a:pPr>
            <a:endParaRPr lang="cs-CZ" sz="3200" dirty="0">
              <a:latin typeface="Arial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solidFill>
                  <a:srgbClr val="1B06BA"/>
                </a:solidFill>
                <a:latin typeface="Arial" charset="0"/>
                <a:cs typeface="+mn-cs"/>
              </a:rPr>
              <a:t>Určenými populačními skupinami</a:t>
            </a:r>
            <a:r>
              <a:rPr lang="cs-CZ" sz="3200" dirty="0">
                <a:latin typeface="Arial" charset="0"/>
                <a:cs typeface="+mn-cs"/>
              </a:rPr>
              <a:t> se rozumí skupiny lidí jednoznačně definované věcně (osobní charakteristiky), místně i časově.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295275" y="260350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1B06BA"/>
                </a:solidFill>
                <a:latin typeface="Arial" charset="0"/>
                <a:cs typeface="+mn-cs"/>
              </a:rPr>
              <a:t>OBSAH DEFINICE EPIDEMIOLOGIE (6)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68313" y="1268413"/>
            <a:ext cx="84963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dirty="0">
                <a:latin typeface="Arial" charset="0"/>
                <a:cs typeface="+mn-cs"/>
              </a:rPr>
              <a:t>Epidemiologie studuje rozložení a determinanty stavů a událostí majících vztah ke zdraví v určených populačních skupinách a využívá výsledků tohoto studia ke </a:t>
            </a: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zvládání</a:t>
            </a:r>
            <a:r>
              <a:rPr lang="cs-CZ" sz="3200" dirty="0">
                <a:solidFill>
                  <a:srgbClr val="1B06BA"/>
                </a:solidFill>
                <a:latin typeface="Arial" charset="0"/>
                <a:cs typeface="+mn-cs"/>
              </a:rPr>
              <a:t> </a:t>
            </a:r>
            <a:r>
              <a:rPr lang="cs-CZ" sz="3200" dirty="0">
                <a:latin typeface="Arial" charset="0"/>
                <a:cs typeface="+mn-cs"/>
              </a:rPr>
              <a:t>zdravotních problémů.</a:t>
            </a:r>
          </a:p>
          <a:p>
            <a:pPr>
              <a:spcBef>
                <a:spcPct val="20000"/>
              </a:spcBef>
              <a:defRPr/>
            </a:pPr>
            <a:endParaRPr lang="cs-CZ" sz="3200" dirty="0">
              <a:latin typeface="Arial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b="1" dirty="0">
                <a:solidFill>
                  <a:srgbClr val="1B06BA"/>
                </a:solidFill>
                <a:latin typeface="Arial" charset="0"/>
                <a:cs typeface="+mn-cs"/>
              </a:rPr>
              <a:t>Zvládáním</a:t>
            </a:r>
            <a:r>
              <a:rPr lang="cs-CZ" sz="3200" dirty="0">
                <a:latin typeface="Arial" charset="0"/>
                <a:cs typeface="+mn-cs"/>
              </a:rPr>
              <a:t> se rozumí všechny aktivity, které souvisejí s ochranou, upevňováním a rozvojem zdraví, s prevencí, diagnostikou, terapií, rehabilitací a sociální reintegrací. </a:t>
            </a:r>
            <a:endParaRPr lang="cs-CZ" sz="3200" i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524875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</a:rPr>
              <a:t>VÝCHODISKA EPIDEMIOLOGIE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96262" cy="489743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FontTx/>
              <a:buAutoNum type="arabicPeriod"/>
            </a:pPr>
            <a:r>
              <a:rPr lang="cs-CZ" sz="2800" b="1" smtClean="0">
                <a:solidFill>
                  <a:srgbClr val="1B06BA"/>
                </a:solidFill>
              </a:rPr>
              <a:t>Zdraví lidí lze popsat, měřit a hodnotit </a:t>
            </a:r>
            <a:r>
              <a:rPr lang="cs-CZ" sz="2800" smtClean="0"/>
              <a:t>jeho rozložení, vývoj v populaci jako celku i v jednotlivých podskupinách.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cs-CZ" sz="2800" b="1" smtClean="0">
                <a:solidFill>
                  <a:srgbClr val="1B06BA"/>
                </a:solidFill>
              </a:rPr>
              <a:t>Zdraví lidí není ovlivňováno jen náhodnými jevy</a:t>
            </a:r>
            <a:r>
              <a:rPr lang="cs-CZ" sz="2800" smtClean="0"/>
              <a:t> a procesy. Se zdravím jsou spojeny příčinné faktory a mnoho dalších okolností (determinanty zdraví), které lze identifikovat a studovat jejich rozložení v čase, místě i v jednotlivých populačních podskupinách.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FontTx/>
              <a:buAutoNum type="arabicPeriod"/>
            </a:pPr>
            <a:r>
              <a:rPr lang="cs-CZ" sz="2800" b="1" smtClean="0">
                <a:solidFill>
                  <a:srgbClr val="1B06BA"/>
                </a:solidFill>
              </a:rPr>
              <a:t>Získanými poznatky</a:t>
            </a:r>
            <a:r>
              <a:rPr lang="cs-CZ" sz="2800" smtClean="0"/>
              <a:t>, volbou a realizací vhodných opatření </a:t>
            </a:r>
            <a:r>
              <a:rPr lang="cs-CZ" sz="2800" b="1" smtClean="0">
                <a:solidFill>
                  <a:srgbClr val="1B06BA"/>
                </a:solidFill>
              </a:rPr>
              <a:t>lze přispět jak k řešení zdravotních problémů</a:t>
            </a:r>
            <a:r>
              <a:rPr lang="cs-CZ" sz="2800" smtClean="0"/>
              <a:t>, tak i k ochraně, upevňování a rozvoji zdraví lidí.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FontTx/>
              <a:buAutoNum type="arabicPeriod"/>
            </a:pPr>
            <a:endParaRPr lang="cs-CZ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2212</Words>
  <Application>Microsoft Office PowerPoint</Application>
  <PresentationFormat>Předvádění na obrazovce (4:3)</PresentationFormat>
  <Paragraphs>515</Paragraphs>
  <Slides>94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106" baseType="lpstr">
      <vt:lpstr>Calibri</vt:lpstr>
      <vt:lpstr>Arial</vt:lpstr>
      <vt:lpstr>Tahoma</vt:lpstr>
      <vt:lpstr>Wingdings</vt:lpstr>
      <vt:lpstr>Arial Black</vt:lpstr>
      <vt:lpstr>Times New Roman</vt:lpstr>
      <vt:lpstr>Motiv systému Office</vt:lpstr>
      <vt:lpstr>1_Směsice</vt:lpstr>
      <vt:lpstr>2_Směsice</vt:lpstr>
      <vt:lpstr>3_Směsice</vt:lpstr>
      <vt:lpstr>Výchozí návrh</vt:lpstr>
      <vt:lpstr>MSDraw</vt:lpstr>
      <vt:lpstr> Ekonomika a pojišťovnictví  3. přednáška   </vt:lpstr>
      <vt:lpstr>SOCIÁLNÍ DETERMINANTY ZDRAVÍ</vt:lpstr>
      <vt:lpstr>Prezentace aplikace PowerPoint</vt:lpstr>
      <vt:lpstr>Střední délka života</vt:lpstr>
      <vt:lpstr>Prezentace aplikace PowerPoint</vt:lpstr>
      <vt:lpstr>Prezentace aplikace PowerPoint</vt:lpstr>
      <vt:lpstr>Co způsobuje tento rozdíl?</vt:lpstr>
      <vt:lpstr>Prezentace aplikace PowerPoint</vt:lpstr>
      <vt:lpstr>Pokus o srovnání</vt:lpstr>
      <vt:lpstr>Rozdíly ve zdraví mezi zeměmi</vt:lpstr>
      <vt:lpstr> Nerovnost</vt:lpstr>
      <vt:lpstr>Ekvita (spravedlnost) ve zdraví</vt:lpstr>
      <vt:lpstr>Příčiny rozdílů ve zdraví</vt:lpstr>
      <vt:lpstr> Inekvita (nerovnost) ve zdraví</vt:lpstr>
      <vt:lpstr>SOCIÁLNÍ DETERMINANTY ZDRAVÍ</vt:lpstr>
      <vt:lpstr>Význam sociálních determinant zdraví</vt:lpstr>
      <vt:lpstr>Schematické znázornění vlivu sociálních determinant na zdraví </vt:lpstr>
      <vt:lpstr>10 nejvýznamnějších sociálních determinant zdraví </vt:lpstr>
      <vt:lpstr>SOCIÁLNÍ GRADIENT</vt:lpstr>
      <vt:lpstr>Prezentace aplikace PowerPoint</vt:lpstr>
      <vt:lpstr>SOCIÁLNÍ GRADIENT</vt:lpstr>
      <vt:lpstr>Sociální gradient</vt:lpstr>
      <vt:lpstr>Subjektivní zdraví podle vzdělání</vt:lpstr>
      <vt:lpstr>Subjektivní zdraví podle věku a příjmu</vt:lpstr>
      <vt:lpstr>Nerovnost ve zdraví v ČR</vt:lpstr>
      <vt:lpstr>Stres</vt:lpstr>
      <vt:lpstr>Stres</vt:lpstr>
      <vt:lpstr>Přímý a nepřímý vliv stresu  na zdraví</vt:lpstr>
      <vt:lpstr>Výzkumy stresu</vt:lpstr>
      <vt:lpstr>Časné období života</vt:lpstr>
      <vt:lpstr>Časné období života</vt:lpstr>
      <vt:lpstr>Vývoj kognitivního skóre u dětí v závislosti na SES</vt:lpstr>
      <vt:lpstr>  Riziko diabetu u mužů ve věku 64 let v závislosti na porodní hmotnosti Zdroj: Barker, D.J.P.: Mothers, babies and disease in later life. Edinburgh, Churchill Livingstone, 1998.</vt:lpstr>
      <vt:lpstr>Sociální vyloučení</vt:lpstr>
      <vt:lpstr>Nerovnost a chudoba </vt:lpstr>
      <vt:lpstr>Absolutní chudoba</vt:lpstr>
      <vt:lpstr>Relativní chudoba</vt:lpstr>
      <vt:lpstr>Sociální vyloučení</vt:lpstr>
      <vt:lpstr>Sociální vyloučení</vt:lpstr>
      <vt:lpstr>Povaha práce  a pracovní prostředí</vt:lpstr>
      <vt:lpstr>Povaha práce a pracovní prostředí</vt:lpstr>
      <vt:lpstr>Povaha práce a pracovní prostředí</vt:lpstr>
      <vt:lpstr>Nezaměstnanost  a nejistota zaměstnání</vt:lpstr>
      <vt:lpstr>Nezaměstnanost a nejistota zaměstnání</vt:lpstr>
      <vt:lpstr>Nezaměstnanost a nejistota zaměstnání</vt:lpstr>
      <vt:lpstr>Sociální opora</vt:lpstr>
      <vt:lpstr>Sociální opora</vt:lpstr>
      <vt:lpstr>Typy sociální opory:</vt:lpstr>
      <vt:lpstr>Sociální opora</vt:lpstr>
      <vt:lpstr>Sociální opora</vt:lpstr>
      <vt:lpstr>  Drogy</vt:lpstr>
      <vt:lpstr> Drogy</vt:lpstr>
      <vt:lpstr> Výživa</vt:lpstr>
      <vt:lpstr> Výživa</vt:lpstr>
      <vt:lpstr>Doprava</vt:lpstr>
      <vt:lpstr>Doprava</vt:lpstr>
      <vt:lpstr>Prezentace aplikace PowerPoint</vt:lpstr>
      <vt:lpstr>ZJIŠTĚNÍ</vt:lpstr>
      <vt:lpstr>Prezentace aplikace PowerPoint</vt:lpstr>
      <vt:lpstr>Deset rad pro zdraví David Gordon, Centre for Poverty Research </vt:lpstr>
      <vt:lpstr> DOPORUČENÍ</vt:lpstr>
      <vt:lpstr>Doporučená četba k SDZ: </vt:lpstr>
      <vt:lpstr>ZDRAVÍ A NEMOC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Biomedicínský model zdraví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NEMOC</vt:lpstr>
      <vt:lpstr>FENOMÉN LEDOVCE</vt:lpstr>
      <vt:lpstr>NEMOC JAKO DĚJ MAJÍCÍ ZAČÁTEK, PRŮBĚH A KONEC</vt:lpstr>
      <vt:lpstr>PŘIROZENÁ HISTORIE NEMOCI</vt:lpstr>
      <vt:lpstr>EPIDEMIOLOGIE</vt:lpstr>
      <vt:lpstr>VÝVOJ OBSAHU EPIDEMIOLOGIE (1)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VÝCHODISKA EPIDEMIOLOGIE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pojišťovnictví</dc:title>
  <dc:creator>Pavlína Kaňová</dc:creator>
  <cp:lastModifiedBy>Pavlína Kaňová</cp:lastModifiedBy>
  <cp:revision>120</cp:revision>
  <cp:lastPrinted>2014-02-24T08:05:44Z</cp:lastPrinted>
  <dcterms:created xsi:type="dcterms:W3CDTF">2012-01-06T13:27:55Z</dcterms:created>
  <dcterms:modified xsi:type="dcterms:W3CDTF">2014-03-06T10:45:50Z</dcterms:modified>
</cp:coreProperties>
</file>