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8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7" r:id="rId25"/>
    <p:sldId id="280" r:id="rId26"/>
    <p:sldId id="279" r:id="rId27"/>
    <p:sldId id="281" r:id="rId28"/>
    <p:sldId id="282" r:id="rId29"/>
    <p:sldId id="283" r:id="rId30"/>
    <p:sldId id="284" r:id="rId31"/>
    <p:sldId id="285" r:id="rId32"/>
    <p:sldId id="29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33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2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E771-A109-474D-9D09-5466581C3C6B}" type="datetimeFigureOut">
              <a:rPr lang="cs-CZ" smtClean="0"/>
              <a:t>17.3.2014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E50CF-600B-4BDE-B08D-36D5CBA29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878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E771-A109-474D-9D09-5466581C3C6B}" type="datetimeFigureOut">
              <a:rPr lang="cs-CZ" smtClean="0"/>
              <a:t>17.3.2014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E50CF-600B-4BDE-B08D-36D5CBA29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286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E771-A109-474D-9D09-5466581C3C6B}" type="datetimeFigureOut">
              <a:rPr lang="cs-CZ" smtClean="0"/>
              <a:t>17.3.2014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E50CF-600B-4BDE-B08D-36D5CBA29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115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E771-A109-474D-9D09-5466581C3C6B}" type="datetimeFigureOut">
              <a:rPr lang="cs-CZ" smtClean="0"/>
              <a:t>17.3.2014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E50CF-600B-4BDE-B08D-36D5CBA29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551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E771-A109-474D-9D09-5466581C3C6B}" type="datetimeFigureOut">
              <a:rPr lang="cs-CZ" smtClean="0"/>
              <a:t>17.3.2014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E50CF-600B-4BDE-B08D-36D5CBA29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9060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E771-A109-474D-9D09-5466581C3C6B}" type="datetimeFigureOut">
              <a:rPr lang="cs-CZ" smtClean="0"/>
              <a:t>17.3.2014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E50CF-600B-4BDE-B08D-36D5CBA29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100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E771-A109-474D-9D09-5466581C3C6B}" type="datetimeFigureOut">
              <a:rPr lang="cs-CZ" smtClean="0"/>
              <a:t>17.3.2014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E50CF-600B-4BDE-B08D-36D5CBA29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2245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E771-A109-474D-9D09-5466581C3C6B}" type="datetimeFigureOut">
              <a:rPr lang="cs-CZ" smtClean="0"/>
              <a:t>17.3.2014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E50CF-600B-4BDE-B08D-36D5CBA29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904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E771-A109-474D-9D09-5466581C3C6B}" type="datetimeFigureOut">
              <a:rPr lang="cs-CZ" smtClean="0"/>
              <a:t>17.3.2014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E50CF-600B-4BDE-B08D-36D5CBA29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236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E771-A109-474D-9D09-5466581C3C6B}" type="datetimeFigureOut">
              <a:rPr lang="cs-CZ" smtClean="0"/>
              <a:t>17.3.2014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E50CF-600B-4BDE-B08D-36D5CBA29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6278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E771-A109-474D-9D09-5466581C3C6B}" type="datetimeFigureOut">
              <a:rPr lang="cs-CZ" smtClean="0"/>
              <a:t>17.3.2014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E50CF-600B-4BDE-B08D-36D5CBA29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0751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CE771-A109-474D-9D09-5466581C3C6B}" type="datetimeFigureOut">
              <a:rPr lang="cs-CZ" smtClean="0"/>
              <a:t>17.3.2014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E50CF-600B-4BDE-B08D-36D5CBA29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5188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3"/>
          <p:cNvSpPr>
            <a:spLocks noGrp="1"/>
          </p:cNvSpPr>
          <p:nvPr>
            <p:ph type="ctrTitle"/>
          </p:nvPr>
        </p:nvSpPr>
        <p:spPr>
          <a:xfrm>
            <a:off x="611560" y="1052736"/>
            <a:ext cx="7772400" cy="1470025"/>
          </a:xfrm>
        </p:spPr>
        <p:txBody>
          <a:bodyPr/>
          <a:lstStyle/>
          <a:p>
            <a:r>
              <a:rPr lang="cs-CZ" sz="4000" b="1" dirty="0" smtClean="0">
                <a:solidFill>
                  <a:srgbClr val="1B06BA"/>
                </a:solidFill>
              </a:rPr>
              <a:t> Ekonomika a pojišťovnictví</a:t>
            </a:r>
            <a:br>
              <a:rPr lang="cs-CZ" sz="4000" b="1" dirty="0" smtClean="0">
                <a:solidFill>
                  <a:srgbClr val="1B06BA"/>
                </a:solidFill>
              </a:rPr>
            </a:br>
            <a:r>
              <a:rPr lang="cs-CZ" sz="4000" b="1" dirty="0" smtClean="0">
                <a:solidFill>
                  <a:srgbClr val="1B06BA"/>
                </a:solidFill>
              </a:rPr>
              <a:t>5. přednáška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371600" y="3212976"/>
            <a:ext cx="6400800" cy="2425824"/>
          </a:xfrm>
        </p:spPr>
        <p:txBody>
          <a:bodyPr/>
          <a:lstStyle/>
          <a:p>
            <a:pPr marL="457200" indent="-457200" algn="l"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</a:rPr>
              <a:t>Financování zdravotnictví</a:t>
            </a:r>
          </a:p>
          <a:p>
            <a:pPr marL="457200" indent="-457200" algn="l"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</a:rPr>
              <a:t>Veřejnoprávní pojištění</a:t>
            </a:r>
          </a:p>
          <a:p>
            <a:pPr marL="457200" indent="-457200" algn="l"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</a:rPr>
              <a:t>Soukromoprávní pojištění</a:t>
            </a:r>
          </a:p>
          <a:p>
            <a:pPr marL="457200" indent="-457200" algn="l"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</a:rPr>
              <a:t>Trh a zdravotní péče (</a:t>
            </a:r>
            <a:r>
              <a:rPr lang="cs-CZ" smtClean="0">
                <a:solidFill>
                  <a:schemeClr val="tx1"/>
                </a:solidFill>
              </a:rPr>
              <a:t>tržní selhání)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11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b="1" smtClean="0">
                <a:solidFill>
                  <a:srgbClr val="1B06BA"/>
                </a:solidFill>
              </a:rPr>
              <a:t>Plátci veřejného zdravotního pojištění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Zaměstnavatelé a zaměstnanci</a:t>
            </a:r>
          </a:p>
          <a:p>
            <a:pPr eaLnBrk="1" hangingPunct="1"/>
            <a:r>
              <a:rPr lang="cs-CZ" smtClean="0"/>
              <a:t>Osoby samostatně výdělečně činné</a:t>
            </a:r>
          </a:p>
          <a:p>
            <a:pPr eaLnBrk="1" hangingPunct="1"/>
            <a:r>
              <a:rPr lang="cs-CZ" smtClean="0"/>
              <a:t>Stát</a:t>
            </a:r>
          </a:p>
        </p:txBody>
      </p:sp>
    </p:spTree>
    <p:extLst>
      <p:ext uri="{BB962C8B-B14F-4D97-AF65-F5344CB8AC3E}">
        <p14:creationId xmlns:p14="http://schemas.microsoft.com/office/powerpoint/2010/main" val="749501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b="1" dirty="0" smtClean="0">
                <a:solidFill>
                  <a:srgbClr val="1B06BA"/>
                </a:solidFill>
                <a:latin typeface="+mn-lt"/>
              </a:rPr>
              <a:t>Z povinného zdravotního pojištění se hradí: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Nezbytné lékařské úkony</a:t>
            </a:r>
          </a:p>
          <a:p>
            <a:pPr eaLnBrk="1" hangingPunct="1"/>
            <a:r>
              <a:rPr lang="cs-CZ" smtClean="0"/>
              <a:t>Zdravotnický materiál</a:t>
            </a:r>
          </a:p>
          <a:p>
            <a:pPr eaLnBrk="1" hangingPunct="1"/>
            <a:r>
              <a:rPr lang="cs-CZ" smtClean="0"/>
              <a:t>Některé léky</a:t>
            </a:r>
          </a:p>
        </p:txBody>
      </p:sp>
    </p:spTree>
    <p:extLst>
      <p:ext uri="{BB962C8B-B14F-4D97-AF65-F5344CB8AC3E}">
        <p14:creationId xmlns:p14="http://schemas.microsoft.com/office/powerpoint/2010/main" val="2186869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b="1" smtClean="0">
                <a:solidFill>
                  <a:srgbClr val="1B06BA"/>
                </a:solidFill>
              </a:rPr>
              <a:t>Zaměstnanci a zaměstnavatelé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mtClean="0">
              <a:latin typeface="Arial" charset="0"/>
            </a:endParaRPr>
          </a:p>
          <a:p>
            <a:pPr eaLnBrk="1" hangingPunct="1"/>
            <a:r>
              <a:rPr lang="cs-CZ" smtClean="0"/>
              <a:t>Zaměstnanec platí 4,5% z hrubé mzdy.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Zaměstnavatel platí 9% z hrubé mzdy – lze to brát jako část nevyplacené mzdy.</a:t>
            </a:r>
          </a:p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711569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1B06BA"/>
                </a:solidFill>
              </a:rPr>
              <a:t>OSVČ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4525962"/>
          </a:xfrm>
        </p:spPr>
        <p:txBody>
          <a:bodyPr/>
          <a:lstStyle/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13,5% z vyměřovacího základu</a:t>
            </a:r>
          </a:p>
          <a:p>
            <a:pPr eaLnBrk="1" hangingPunct="1"/>
            <a:r>
              <a:rPr lang="cs-CZ" dirty="0" smtClean="0"/>
              <a:t>Vyměřovacím základem je (již od r. 2006) 50% příjmu ze SVČ po odpočtu výdajů nutných na jeho dosažení, zajištění a udržení.</a:t>
            </a:r>
          </a:p>
          <a:p>
            <a:pPr eaLnBrk="1" hangingPunct="1"/>
            <a:r>
              <a:rPr lang="cs-CZ" dirty="0" smtClean="0"/>
              <a:t>Minimální měsíční záloha na zdravotní pojištění je 1752 Kč.</a:t>
            </a:r>
          </a:p>
        </p:txBody>
      </p:sp>
    </p:spTree>
    <p:extLst>
      <p:ext uri="{BB962C8B-B14F-4D97-AF65-F5344CB8AC3E}">
        <p14:creationId xmlns:p14="http://schemas.microsoft.com/office/powerpoint/2010/main" val="3802860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b="1" smtClean="0">
                <a:solidFill>
                  <a:srgbClr val="1B06BA"/>
                </a:solidFill>
              </a:rPr>
              <a:t>Osoba bez zdanitelných příjmů (OBZP)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4608512"/>
          </a:xfrm>
        </p:spPr>
        <p:txBody>
          <a:bodyPr>
            <a:normAutofit lnSpcReduction="10000"/>
          </a:bodyPr>
          <a:lstStyle/>
          <a:p>
            <a:pPr eaLnBrk="1" hangingPunct="1">
              <a:spcBef>
                <a:spcPts val="0"/>
              </a:spcBef>
              <a:defRPr/>
            </a:pPr>
            <a:r>
              <a:rPr lang="cs-CZ" sz="2400" dirty="0"/>
              <a:t>O</a:t>
            </a:r>
            <a:r>
              <a:rPr lang="cs-CZ" sz="2400" dirty="0" smtClean="0"/>
              <a:t>soba, která má na území ČR trvalý pobyt, 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cs-CZ" sz="2400" dirty="0" smtClean="0"/>
              <a:t>není však zaměstnancem, 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cs-CZ" sz="2400" dirty="0" smtClean="0"/>
              <a:t>nemá příjmy ze samostatné výdělečné činnosti, 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cs-CZ" sz="2400" dirty="0" smtClean="0"/>
              <a:t>ani nepatří do kategorie, za kterou platí pojistné stát, </a:t>
            </a:r>
          </a:p>
          <a:p>
            <a:pPr marL="0" indent="0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cs-CZ" sz="2400" dirty="0"/>
              <a:t> </a:t>
            </a:r>
            <a:r>
              <a:rPr lang="cs-CZ" sz="2400" dirty="0" smtClean="0"/>
              <a:t>    a uvedené skutečnosti trvají celý kalendářní   </a:t>
            </a:r>
          </a:p>
          <a:p>
            <a:pPr marL="0" indent="0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cs-CZ" sz="2400" dirty="0"/>
              <a:t> </a:t>
            </a:r>
            <a:r>
              <a:rPr lang="cs-CZ" sz="2400" dirty="0" smtClean="0"/>
              <a:t>    měsíc.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cs-CZ" sz="1800" dirty="0" smtClean="0"/>
              <a:t>Např. žena v domácnosti, student školy, která neposkytuje soustavnou přípravu na budoucí povolání, člen náboženského řádu bez příjmu, nezaměstnaný neevidovaný na ÚP, absolvent SŠ, který ihned po prázdninách nenastoupí do zaměstnání + neeviduje se na ÚP + nezačne podnikat.</a:t>
            </a:r>
          </a:p>
          <a:p>
            <a:pPr lvl="1" eaLnBrk="1" hangingPunct="1">
              <a:spcBef>
                <a:spcPts val="0"/>
              </a:spcBef>
              <a:defRPr/>
            </a:pPr>
            <a:endParaRPr lang="cs-CZ" sz="1800" dirty="0"/>
          </a:p>
          <a:p>
            <a:pPr marL="342000" eaLnBrk="1">
              <a:lnSpc>
                <a:spcPct val="87000"/>
              </a:lnSpc>
              <a:buSzPct val="100000"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  <a:tab pos="9410700" algn="l"/>
              </a:tabLst>
              <a:defRPr/>
            </a:pPr>
            <a:r>
              <a:rPr lang="en-GB" sz="2400" dirty="0" smtClean="0"/>
              <a:t>OBZP </a:t>
            </a:r>
            <a:r>
              <a:rPr lang="cs-CZ" sz="2400" dirty="0" smtClean="0"/>
              <a:t>platí 13,5% z</a:t>
            </a:r>
            <a:r>
              <a:rPr lang="en-GB" sz="2400" dirty="0" smtClean="0"/>
              <a:t> </a:t>
            </a:r>
            <a:r>
              <a:rPr lang="en-GB" sz="2400" dirty="0" err="1" smtClean="0"/>
              <a:t>minimální</a:t>
            </a:r>
            <a:r>
              <a:rPr lang="en-GB" sz="2400" dirty="0" smtClean="0"/>
              <a:t> </a:t>
            </a:r>
            <a:r>
              <a:rPr lang="en-GB" sz="2400" dirty="0" err="1" smtClean="0"/>
              <a:t>mzd</a:t>
            </a:r>
            <a:r>
              <a:rPr lang="cs-CZ" sz="2400" dirty="0" smtClean="0"/>
              <a:t>y v měsíci, za které se platí pojistné. Aktuálně je minimální mzda 8500 Kč, výše měsíční platby tedy činí 1148Kč.</a:t>
            </a:r>
            <a:r>
              <a:rPr lang="en-GB" sz="2400" dirty="0" smtClean="0"/>
              <a:t> </a:t>
            </a:r>
          </a:p>
          <a:p>
            <a:pPr eaLnBrk="1" hangingPunct="1">
              <a:spcBef>
                <a:spcPts val="0"/>
              </a:spcBef>
              <a:defRPr/>
            </a:pPr>
            <a:endParaRPr lang="cs-CZ" sz="2200" dirty="0" smtClean="0"/>
          </a:p>
          <a:p>
            <a:pPr eaLnBrk="1" hangingPunct="1">
              <a:defRPr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49145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b="1" smtClean="0">
                <a:solidFill>
                  <a:srgbClr val="1B06BA"/>
                </a:solidFill>
              </a:rPr>
              <a:t>Osoby, za které je plátcem stát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5184775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dirty="0" smtClean="0">
                <a:cs typeface="Arial" charset="0"/>
              </a:rPr>
              <a:t>Nezaopatřené děti</a:t>
            </a:r>
          </a:p>
          <a:p>
            <a:pPr eaLnBrk="1" hangingPunct="1">
              <a:defRPr/>
            </a:pPr>
            <a:r>
              <a:rPr lang="cs-CZ" sz="2400" dirty="0" smtClean="0">
                <a:cs typeface="Arial" charset="0"/>
              </a:rPr>
              <a:t>Poživatelé důchodů</a:t>
            </a:r>
          </a:p>
          <a:p>
            <a:pPr eaLnBrk="1" hangingPunct="1">
              <a:defRPr/>
            </a:pPr>
            <a:r>
              <a:rPr lang="cs-CZ" sz="2400" dirty="0" smtClean="0">
                <a:cs typeface="Arial" charset="0"/>
              </a:rPr>
              <a:t>Ženy </a:t>
            </a:r>
            <a:r>
              <a:rPr lang="cs-CZ" sz="2400" dirty="0" smtClean="0"/>
              <a:t>(muži) </a:t>
            </a:r>
            <a:r>
              <a:rPr lang="cs-CZ" sz="2400" dirty="0" smtClean="0">
                <a:cs typeface="Arial" charset="0"/>
              </a:rPr>
              <a:t>na mateřské a rodičovské dovolené </a:t>
            </a:r>
          </a:p>
          <a:p>
            <a:pPr eaLnBrk="1" hangingPunct="1">
              <a:defRPr/>
            </a:pPr>
            <a:r>
              <a:rPr lang="cs-CZ" sz="2400" dirty="0" smtClean="0">
                <a:cs typeface="Arial" charset="0"/>
              </a:rPr>
              <a:t>Uchazeči o zaměstnání</a:t>
            </a:r>
          </a:p>
          <a:p>
            <a:pPr eaLnBrk="1" hangingPunct="1">
              <a:defRPr/>
            </a:pPr>
            <a:r>
              <a:rPr lang="cs-CZ" sz="2400" dirty="0" smtClean="0">
                <a:cs typeface="Arial" charset="0"/>
              </a:rPr>
              <a:t>Osoby pobírající dávky sociální péče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>
                <a:cs typeface="Arial" charset="0"/>
              </a:rPr>
              <a:t>z důvodu sociální potřebnosti</a:t>
            </a:r>
          </a:p>
          <a:p>
            <a:pPr eaLnBrk="1" hangingPunct="1">
              <a:defRPr/>
            </a:pPr>
            <a:r>
              <a:rPr lang="cs-CZ" sz="2400" dirty="0" smtClean="0">
                <a:cs typeface="Arial" charset="0"/>
              </a:rPr>
              <a:t>Osoby převážně nebo úplně bezmocné</a:t>
            </a:r>
          </a:p>
          <a:p>
            <a:pPr eaLnBrk="1" hangingPunct="1">
              <a:defRPr/>
            </a:pPr>
            <a:r>
              <a:rPr lang="cs-CZ" sz="2400" dirty="0" smtClean="0">
                <a:cs typeface="Arial" charset="0"/>
              </a:rPr>
              <a:t>Osoby pečující o </a:t>
            </a:r>
            <a:r>
              <a:rPr lang="cs-CZ" sz="2400" dirty="0" smtClean="0"/>
              <a:t>blízkou osobu</a:t>
            </a:r>
          </a:p>
          <a:p>
            <a:pPr eaLnBrk="1" hangingPunct="1">
              <a:defRPr/>
            </a:pPr>
            <a:r>
              <a:rPr lang="cs-CZ" sz="2400" dirty="0" smtClean="0">
                <a:cs typeface="Arial" charset="0"/>
              </a:rPr>
              <a:t>Osoby </a:t>
            </a:r>
            <a:r>
              <a:rPr lang="cs-CZ" sz="2400" dirty="0" smtClean="0"/>
              <a:t>ve vazbě nebo ve výkonu trestu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sz="2400" dirty="0" smtClean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cs-CZ" sz="2400" dirty="0" smtClean="0"/>
              <a:t>Stát za vyjmenované osoby platí zálohu na zdravotní pojištění ve výši </a:t>
            </a:r>
            <a:r>
              <a:rPr lang="cs-CZ" sz="2400" b="1" dirty="0" smtClean="0"/>
              <a:t>787 Kč </a:t>
            </a:r>
            <a:r>
              <a:rPr lang="cs-CZ" sz="2400" dirty="0" smtClean="0"/>
              <a:t>měsíčně (platí od 1. 1. 2014)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sz="2400" dirty="0" smtClean="0"/>
          </a:p>
          <a:p>
            <a:pPr eaLnBrk="1" hangingPunct="1">
              <a:defRPr/>
            </a:pPr>
            <a:endParaRPr lang="cs-CZ" sz="2400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582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b="1" smtClean="0">
                <a:solidFill>
                  <a:srgbClr val="1B06BA"/>
                </a:solidFill>
              </a:rPr>
              <a:t>Zdravotní pojišťovny v ČR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5184775"/>
          </a:xfrm>
        </p:spPr>
        <p:txBody>
          <a:bodyPr/>
          <a:lstStyle/>
          <a:p>
            <a:pPr marL="342900" lvl="1" indent="-342900" eaLnBrk="1" hangingPunct="1">
              <a:buFont typeface="Arial" charset="0"/>
              <a:buChar char="•"/>
              <a:defRPr/>
            </a:pPr>
            <a:r>
              <a:rPr lang="cs-CZ" sz="2400" dirty="0"/>
              <a:t>v</a:t>
            </a:r>
            <a:r>
              <a:rPr lang="cs-CZ" sz="2400" dirty="0" smtClean="0"/>
              <a:t>eřejnoprávní neziskové organizace</a:t>
            </a:r>
          </a:p>
          <a:p>
            <a:pPr marL="342900" lvl="1" indent="-342900" eaLnBrk="1" hangingPunct="1">
              <a:buFont typeface="Arial" charset="0"/>
              <a:buChar char="•"/>
              <a:defRPr/>
            </a:pPr>
            <a:r>
              <a:rPr lang="en-GB" sz="2400" dirty="0" err="1" smtClean="0"/>
              <a:t>mají</a:t>
            </a:r>
            <a:r>
              <a:rPr lang="en-GB" sz="2400" dirty="0" smtClean="0"/>
              <a:t> </a:t>
            </a:r>
            <a:r>
              <a:rPr lang="en-GB" sz="2400" dirty="0" err="1" smtClean="0"/>
              <a:t>za</a:t>
            </a:r>
            <a:r>
              <a:rPr lang="en-GB" sz="2400" dirty="0" smtClean="0"/>
              <a:t> </a:t>
            </a:r>
            <a:r>
              <a:rPr lang="en-GB" sz="2400" dirty="0" err="1" smtClean="0"/>
              <a:t>úkol</a:t>
            </a:r>
            <a:r>
              <a:rPr lang="en-GB" sz="2400" dirty="0" smtClean="0"/>
              <a:t> </a:t>
            </a:r>
            <a:endParaRPr lang="cs-CZ" sz="2400" dirty="0" smtClean="0"/>
          </a:p>
          <a:p>
            <a:pPr marL="857250" lvl="2" indent="-457200" eaLnBrk="1" hangingPunct="1">
              <a:buFont typeface="+mj-lt"/>
              <a:buAutoNum type="alphaLcParenR"/>
              <a:defRPr/>
            </a:pPr>
            <a:r>
              <a:rPr lang="en-GB" sz="2000" dirty="0" err="1" smtClean="0"/>
              <a:t>vybírat</a:t>
            </a:r>
            <a:r>
              <a:rPr lang="en-GB" sz="2000" dirty="0" smtClean="0"/>
              <a:t> </a:t>
            </a:r>
            <a:r>
              <a:rPr lang="en-GB" sz="2000" dirty="0" err="1" smtClean="0"/>
              <a:t>zdravotní</a:t>
            </a:r>
            <a:r>
              <a:rPr lang="en-GB" sz="2000" dirty="0" smtClean="0"/>
              <a:t> </a:t>
            </a:r>
            <a:r>
              <a:rPr lang="en-GB" sz="2000" dirty="0" err="1" smtClean="0"/>
              <a:t>pojištění</a:t>
            </a:r>
            <a:r>
              <a:rPr lang="en-GB" sz="2000" dirty="0" smtClean="0"/>
              <a:t> v </a:t>
            </a:r>
            <a:r>
              <a:rPr lang="en-GB" sz="2000" dirty="0" err="1" smtClean="0"/>
              <a:t>zákonem</a:t>
            </a:r>
            <a:r>
              <a:rPr lang="en-GB" sz="2000" dirty="0" smtClean="0"/>
              <a:t> </a:t>
            </a:r>
            <a:r>
              <a:rPr lang="en-GB" sz="2000" dirty="0" err="1" smtClean="0"/>
              <a:t>stanovené</a:t>
            </a:r>
            <a:r>
              <a:rPr lang="en-GB" sz="2000" dirty="0" smtClean="0"/>
              <a:t> </a:t>
            </a:r>
            <a:r>
              <a:rPr lang="en-GB" sz="2000" dirty="0" err="1" smtClean="0"/>
              <a:t>výši</a:t>
            </a:r>
            <a:r>
              <a:rPr lang="en-GB" sz="2000" dirty="0" smtClean="0"/>
              <a:t> </a:t>
            </a:r>
            <a:endParaRPr lang="cs-CZ" sz="2000" dirty="0" smtClean="0"/>
          </a:p>
          <a:p>
            <a:pPr marL="857250" lvl="2" indent="-457200" eaLnBrk="1" hangingPunct="1">
              <a:buFont typeface="+mj-lt"/>
              <a:buAutoNum type="alphaLcParenR"/>
              <a:defRPr/>
            </a:pPr>
            <a:r>
              <a:rPr lang="en-GB" sz="2000" dirty="0" smtClean="0"/>
              <a:t>a </a:t>
            </a:r>
            <a:r>
              <a:rPr lang="en-GB" sz="2000" dirty="0" err="1" smtClean="0"/>
              <a:t>zajišťovat</a:t>
            </a:r>
            <a:r>
              <a:rPr lang="en-GB" sz="2000" dirty="0" smtClean="0"/>
              <a:t> </a:t>
            </a:r>
            <a:r>
              <a:rPr lang="en-GB" sz="2000" dirty="0" err="1" smtClean="0"/>
              <a:t>za</a:t>
            </a:r>
            <a:r>
              <a:rPr lang="en-GB" sz="2000" dirty="0" smtClean="0"/>
              <a:t> </a:t>
            </a:r>
            <a:r>
              <a:rPr lang="en-GB" sz="2000" dirty="0" err="1" smtClean="0"/>
              <a:t>vybrané</a:t>
            </a:r>
            <a:r>
              <a:rPr lang="en-GB" sz="2000" dirty="0" smtClean="0"/>
              <a:t> </a:t>
            </a:r>
            <a:r>
              <a:rPr lang="en-GB" sz="2000" dirty="0" err="1" smtClean="0"/>
              <a:t>prostředky</a:t>
            </a:r>
            <a:r>
              <a:rPr lang="en-GB" sz="2000" dirty="0" smtClean="0"/>
              <a:t> </a:t>
            </a:r>
            <a:r>
              <a:rPr lang="en-GB" sz="2000" dirty="0" err="1" smtClean="0"/>
              <a:t>úhrady</a:t>
            </a:r>
            <a:r>
              <a:rPr lang="en-GB" sz="2000" dirty="0" smtClean="0"/>
              <a:t> </a:t>
            </a:r>
            <a:r>
              <a:rPr lang="en-GB" sz="2000" dirty="0" err="1" smtClean="0"/>
              <a:t>zdravotní</a:t>
            </a:r>
            <a:r>
              <a:rPr lang="en-GB" sz="2000" dirty="0" smtClean="0"/>
              <a:t> </a:t>
            </a:r>
            <a:r>
              <a:rPr lang="en-GB" sz="2000" dirty="0" err="1" smtClean="0"/>
              <a:t>péče</a:t>
            </a:r>
            <a:r>
              <a:rPr lang="en-GB" sz="2000" dirty="0" smtClean="0"/>
              <a:t> </a:t>
            </a:r>
            <a:r>
              <a:rPr lang="en-GB" sz="2000" dirty="0" err="1" smtClean="0"/>
              <a:t>tak</a:t>
            </a:r>
            <a:r>
              <a:rPr lang="en-GB" sz="2000" dirty="0" smtClean="0"/>
              <a:t>, </a:t>
            </a:r>
            <a:r>
              <a:rPr lang="en-GB" sz="2000" dirty="0" err="1" smtClean="0"/>
              <a:t>aby</a:t>
            </a:r>
            <a:r>
              <a:rPr lang="en-GB" sz="2000" dirty="0" smtClean="0"/>
              <a:t> </a:t>
            </a:r>
            <a:r>
              <a:rPr lang="en-GB" sz="2000" dirty="0" err="1" smtClean="0"/>
              <a:t>vybrané</a:t>
            </a:r>
            <a:r>
              <a:rPr lang="en-GB" sz="2000" dirty="0" smtClean="0"/>
              <a:t> </a:t>
            </a:r>
            <a:r>
              <a:rPr lang="en-GB" sz="2000" dirty="0" err="1" smtClean="0"/>
              <a:t>pojistné</a:t>
            </a:r>
            <a:r>
              <a:rPr lang="en-GB" sz="2000" dirty="0" smtClean="0"/>
              <a:t> </a:t>
            </a:r>
            <a:r>
              <a:rPr lang="en-GB" sz="2000" dirty="0" err="1" smtClean="0"/>
              <a:t>bylo</a:t>
            </a:r>
            <a:r>
              <a:rPr lang="en-GB" sz="2000" dirty="0" smtClean="0"/>
              <a:t> </a:t>
            </a:r>
            <a:r>
              <a:rPr lang="en-GB" sz="2000" dirty="0" err="1" smtClean="0"/>
              <a:t>vynakládáno</a:t>
            </a:r>
            <a:r>
              <a:rPr lang="en-GB" sz="2000" dirty="0" smtClean="0"/>
              <a:t> </a:t>
            </a:r>
            <a:r>
              <a:rPr lang="en-GB" sz="2000" dirty="0" err="1" smtClean="0"/>
              <a:t>účelně</a:t>
            </a:r>
            <a:r>
              <a:rPr lang="en-GB" sz="2000" dirty="0" smtClean="0"/>
              <a:t> a </a:t>
            </a:r>
            <a:r>
              <a:rPr lang="en-GB" sz="2000" dirty="0" err="1" smtClean="0"/>
              <a:t>fektivně</a:t>
            </a:r>
            <a:r>
              <a:rPr lang="en-GB" sz="2000" dirty="0" smtClean="0"/>
              <a:t>.</a:t>
            </a:r>
          </a:p>
          <a:p>
            <a:pPr eaLnBrk="1" hangingPunct="1">
              <a:defRPr/>
            </a:pPr>
            <a:r>
              <a:rPr lang="cs-CZ" sz="2400" dirty="0" smtClean="0">
                <a:cs typeface="Arial" charset="0"/>
              </a:rPr>
              <a:t>uzavření/neuzavření smlouvy se zdravotnickým zařízením</a:t>
            </a:r>
          </a:p>
          <a:p>
            <a:pPr eaLnBrk="1" hangingPunct="1">
              <a:defRPr/>
            </a:pPr>
            <a:r>
              <a:rPr lang="cs-CZ" sz="2400" dirty="0" smtClean="0">
                <a:cs typeface="Arial" charset="0"/>
              </a:rPr>
              <a:t>výše plateb (</a:t>
            </a:r>
            <a:r>
              <a:rPr lang="cs-CZ" sz="2400" dirty="0" err="1" smtClean="0">
                <a:cs typeface="Arial" charset="0"/>
              </a:rPr>
              <a:t>kapitace</a:t>
            </a:r>
            <a:r>
              <a:rPr lang="cs-CZ" sz="2400" dirty="0" smtClean="0">
                <a:cs typeface="Arial" charset="0"/>
              </a:rPr>
              <a:t>, výkon, paušál, DRG )</a:t>
            </a:r>
          </a:p>
          <a:p>
            <a:pPr eaLnBrk="1" hangingPunct="1">
              <a:defRPr/>
            </a:pPr>
            <a:r>
              <a:rPr lang="cs-CZ" sz="2400" dirty="0">
                <a:cs typeface="Arial" charset="0"/>
              </a:rPr>
              <a:t>f</a:t>
            </a:r>
            <a:r>
              <a:rPr lang="cs-CZ" sz="2400" dirty="0" smtClean="0">
                <a:cs typeface="Arial" charset="0"/>
              </a:rPr>
              <a:t>inancování zdravotní péče  se stanovuje na základě tzv. dohodovacího řízení </a:t>
            </a:r>
          </a:p>
          <a:p>
            <a:pPr lvl="1" eaLnBrk="1" hangingPunct="1">
              <a:defRPr/>
            </a:pPr>
            <a:r>
              <a:rPr lang="cs-CZ" sz="2000" dirty="0" smtClean="0">
                <a:cs typeface="Arial" charset="0"/>
              </a:rPr>
              <a:t>mezi zdravotními pojišťovnami</a:t>
            </a:r>
          </a:p>
          <a:p>
            <a:pPr lvl="1" eaLnBrk="1" hangingPunct="1">
              <a:defRPr/>
            </a:pPr>
            <a:r>
              <a:rPr lang="cs-CZ" sz="2000" dirty="0" smtClean="0">
                <a:cs typeface="Arial" charset="0"/>
              </a:rPr>
              <a:t>Českou lékařskou komorou</a:t>
            </a:r>
          </a:p>
          <a:p>
            <a:pPr lvl="1" eaLnBrk="1" hangingPunct="1">
              <a:defRPr/>
            </a:pPr>
            <a:r>
              <a:rPr lang="cs-CZ" sz="2000" dirty="0">
                <a:cs typeface="Arial" charset="0"/>
              </a:rPr>
              <a:t>p</a:t>
            </a:r>
            <a:r>
              <a:rPr lang="cs-CZ" sz="2000" dirty="0" smtClean="0">
                <a:cs typeface="Arial" charset="0"/>
              </a:rPr>
              <a:t>říp. vládou  (MZ)</a:t>
            </a:r>
          </a:p>
        </p:txBody>
      </p:sp>
    </p:spTree>
    <p:extLst>
      <p:ext uri="{BB962C8B-B14F-4D97-AF65-F5344CB8AC3E}">
        <p14:creationId xmlns:p14="http://schemas.microsoft.com/office/powerpoint/2010/main" val="2193934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b="1" smtClean="0">
                <a:solidFill>
                  <a:srgbClr val="1B06BA"/>
                </a:solidFill>
              </a:rPr>
              <a:t>Výběr zdravotní pojišťovny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8229600" cy="5616575"/>
          </a:xfrm>
        </p:spPr>
        <p:txBody>
          <a:bodyPr/>
          <a:lstStyle/>
          <a:p>
            <a:pPr marL="0" indent="-206375" eaLnBrk="1">
              <a:lnSpc>
                <a:spcPct val="87000"/>
              </a:lnSpc>
              <a:buSzPct val="45000"/>
              <a:buFont typeface="Arial" charset="0"/>
              <a:buNone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r>
              <a:rPr lang="en-GB" sz="2800" b="1" dirty="0" err="1" smtClean="0">
                <a:solidFill>
                  <a:srgbClr val="000080"/>
                </a:solidFill>
              </a:rPr>
              <a:t>Volba</a:t>
            </a:r>
            <a:r>
              <a:rPr lang="en-GB" sz="2800" b="1" dirty="0" smtClean="0">
                <a:solidFill>
                  <a:srgbClr val="000080"/>
                </a:solidFill>
              </a:rPr>
              <a:t> </a:t>
            </a:r>
            <a:r>
              <a:rPr lang="en-GB" sz="2800" b="1" dirty="0" err="1" smtClean="0">
                <a:solidFill>
                  <a:srgbClr val="000080"/>
                </a:solidFill>
              </a:rPr>
              <a:t>zdravotní</a:t>
            </a:r>
            <a:r>
              <a:rPr lang="en-GB" sz="2800" b="1" dirty="0" smtClean="0">
                <a:solidFill>
                  <a:srgbClr val="000080"/>
                </a:solidFill>
              </a:rPr>
              <a:t> </a:t>
            </a:r>
            <a:r>
              <a:rPr lang="en-GB" sz="2800" b="1" dirty="0" err="1" smtClean="0">
                <a:solidFill>
                  <a:srgbClr val="000080"/>
                </a:solidFill>
              </a:rPr>
              <a:t>pojišťovny</a:t>
            </a:r>
            <a:endParaRPr lang="en-GB" sz="2800" b="1" dirty="0" smtClean="0">
              <a:solidFill>
                <a:srgbClr val="000080"/>
              </a:solidFill>
            </a:endParaRPr>
          </a:p>
          <a:p>
            <a:pPr marL="534988" lvl="1" indent="-342900" eaLnBrk="1">
              <a:lnSpc>
                <a:spcPct val="87000"/>
              </a:lnSpc>
              <a:buSzPct val="45000"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r>
              <a:rPr lang="en-GB" sz="2400" dirty="0" err="1" smtClean="0"/>
              <a:t>výběr</a:t>
            </a:r>
            <a:r>
              <a:rPr lang="en-GB" sz="2400" dirty="0" smtClean="0"/>
              <a:t> z </a:t>
            </a:r>
            <a:r>
              <a:rPr lang="cs-CZ" sz="2400" dirty="0" smtClean="0"/>
              <a:t>7</a:t>
            </a:r>
            <a:r>
              <a:rPr lang="cs-CZ" sz="2400" dirty="0" smtClean="0">
                <a:cs typeface="Times New Roman" pitchFamily="18" charset="0"/>
              </a:rPr>
              <a:t> </a:t>
            </a:r>
            <a:r>
              <a:rPr lang="en-GB" sz="2400" dirty="0" err="1" smtClean="0"/>
              <a:t>zdravotních</a:t>
            </a:r>
            <a:r>
              <a:rPr lang="en-GB" sz="2400" dirty="0" smtClean="0"/>
              <a:t> </a:t>
            </a:r>
            <a:r>
              <a:rPr lang="en-GB" sz="2400" dirty="0" err="1" smtClean="0"/>
              <a:t>pojišťoven</a:t>
            </a:r>
            <a:r>
              <a:rPr lang="en-GB" sz="2400" dirty="0" smtClean="0"/>
              <a:t> </a:t>
            </a:r>
            <a:endParaRPr lang="cs-CZ" sz="2400" dirty="0" smtClean="0"/>
          </a:p>
          <a:p>
            <a:pPr marL="534988" lvl="1" indent="-342900" eaLnBrk="1">
              <a:lnSpc>
                <a:spcPct val="87000"/>
              </a:lnSpc>
              <a:buSzPct val="45000"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r>
              <a:rPr lang="en-GB" sz="2400" dirty="0" err="1" smtClean="0"/>
              <a:t>novorozenec</a:t>
            </a:r>
            <a:r>
              <a:rPr lang="en-GB" sz="2400" dirty="0" smtClean="0"/>
              <a:t> se </a:t>
            </a:r>
            <a:r>
              <a:rPr lang="en-GB" sz="2400" dirty="0" err="1" smtClean="0"/>
              <a:t>stává</a:t>
            </a:r>
            <a:r>
              <a:rPr lang="en-GB" sz="2400" dirty="0" smtClean="0"/>
              <a:t> </a:t>
            </a:r>
            <a:r>
              <a:rPr lang="en-GB" sz="2400" dirty="0" err="1" smtClean="0"/>
              <a:t>automaticky</a:t>
            </a:r>
            <a:r>
              <a:rPr lang="en-GB" sz="2400" dirty="0" smtClean="0"/>
              <a:t> </a:t>
            </a:r>
            <a:r>
              <a:rPr lang="en-GB" sz="2400" dirty="0" err="1" smtClean="0"/>
              <a:t>pojištěncem</a:t>
            </a:r>
            <a:r>
              <a:rPr lang="en-GB" sz="2400" dirty="0" smtClean="0"/>
              <a:t> </a:t>
            </a:r>
            <a:r>
              <a:rPr lang="en-GB" sz="2400" dirty="0" err="1" smtClean="0"/>
              <a:t>té</a:t>
            </a:r>
            <a:r>
              <a:rPr lang="en-GB" sz="2400" dirty="0" smtClean="0"/>
              <a:t> </a:t>
            </a:r>
            <a:r>
              <a:rPr lang="en-GB" sz="2400" dirty="0" err="1" smtClean="0"/>
              <a:t>zdravotní</a:t>
            </a:r>
            <a:r>
              <a:rPr lang="en-GB" sz="2400" dirty="0" smtClean="0"/>
              <a:t> </a:t>
            </a:r>
            <a:r>
              <a:rPr lang="en-GB" sz="2400" dirty="0" err="1" smtClean="0"/>
              <a:t>pojišťovny</a:t>
            </a:r>
            <a:r>
              <a:rPr lang="en-GB" sz="2400" dirty="0" smtClean="0"/>
              <a:t>, u </a:t>
            </a:r>
            <a:r>
              <a:rPr lang="en-GB" sz="2400" dirty="0" err="1" smtClean="0"/>
              <a:t>níž</a:t>
            </a:r>
            <a:r>
              <a:rPr lang="en-GB" sz="2400" dirty="0" smtClean="0"/>
              <a:t> je </a:t>
            </a:r>
            <a:r>
              <a:rPr lang="en-GB" sz="2400" dirty="0" err="1" smtClean="0"/>
              <a:t>pojištěna</a:t>
            </a:r>
            <a:r>
              <a:rPr lang="en-GB" sz="2400" dirty="0" smtClean="0"/>
              <a:t> </a:t>
            </a:r>
            <a:r>
              <a:rPr lang="en-GB" sz="2400" dirty="0" err="1" smtClean="0"/>
              <a:t>jeho</a:t>
            </a:r>
            <a:r>
              <a:rPr lang="en-GB" sz="2400" dirty="0" smtClean="0"/>
              <a:t> </a:t>
            </a:r>
            <a:r>
              <a:rPr lang="en-GB" sz="2400" dirty="0" err="1" smtClean="0"/>
              <a:t>matka</a:t>
            </a:r>
            <a:endParaRPr lang="en-GB" sz="2400" dirty="0" smtClean="0"/>
          </a:p>
          <a:p>
            <a:pPr marL="0" indent="-206375" eaLnBrk="1">
              <a:lnSpc>
                <a:spcPct val="87000"/>
              </a:lnSpc>
              <a:buSzPct val="45000"/>
              <a:buFont typeface="Arial" charset="0"/>
              <a:buNone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endParaRPr lang="cs-CZ" sz="2800" b="1" dirty="0" smtClean="0">
              <a:solidFill>
                <a:srgbClr val="000080"/>
              </a:solidFill>
            </a:endParaRPr>
          </a:p>
          <a:p>
            <a:pPr marL="0" indent="-206375" eaLnBrk="1">
              <a:lnSpc>
                <a:spcPct val="87000"/>
              </a:lnSpc>
              <a:buSzPct val="45000"/>
              <a:buFont typeface="Arial" charset="0"/>
              <a:buNone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r>
              <a:rPr lang="en-GB" sz="2800" b="1" dirty="0" err="1" smtClean="0">
                <a:solidFill>
                  <a:srgbClr val="000080"/>
                </a:solidFill>
              </a:rPr>
              <a:t>Změna</a:t>
            </a:r>
            <a:r>
              <a:rPr lang="en-GB" sz="2800" b="1" dirty="0" smtClean="0">
                <a:solidFill>
                  <a:srgbClr val="000080"/>
                </a:solidFill>
              </a:rPr>
              <a:t> </a:t>
            </a:r>
            <a:r>
              <a:rPr lang="en-GB" sz="2800" b="1" dirty="0" err="1" smtClean="0">
                <a:solidFill>
                  <a:srgbClr val="000080"/>
                </a:solidFill>
              </a:rPr>
              <a:t>zdravotní</a:t>
            </a:r>
            <a:r>
              <a:rPr lang="en-GB" sz="2800" b="1" dirty="0" smtClean="0">
                <a:solidFill>
                  <a:srgbClr val="000080"/>
                </a:solidFill>
              </a:rPr>
              <a:t> </a:t>
            </a:r>
            <a:r>
              <a:rPr lang="en-GB" sz="2800" b="1" dirty="0" err="1" smtClean="0">
                <a:solidFill>
                  <a:srgbClr val="000080"/>
                </a:solidFill>
              </a:rPr>
              <a:t>pojišťovny</a:t>
            </a:r>
            <a:endParaRPr lang="en-GB" sz="2800" b="1" dirty="0" smtClean="0">
              <a:solidFill>
                <a:srgbClr val="000080"/>
              </a:solidFill>
            </a:endParaRPr>
          </a:p>
          <a:p>
            <a:pPr marL="0" indent="-206375" eaLnBrk="1">
              <a:lnSpc>
                <a:spcPct val="87000"/>
              </a:lnSpc>
              <a:buSzPct val="45000"/>
              <a:buFont typeface="Arial" charset="0"/>
              <a:buNone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r>
              <a:rPr lang="cs-CZ" sz="2800" b="1" dirty="0" smtClean="0">
                <a:solidFill>
                  <a:srgbClr val="000080"/>
                </a:solidFill>
              </a:rPr>
              <a:t> </a:t>
            </a:r>
            <a:r>
              <a:rPr lang="cs-CZ" sz="2800" dirty="0" smtClean="0"/>
              <a:t>1x ročně</a:t>
            </a:r>
          </a:p>
          <a:p>
            <a:pPr marL="0" indent="-206375" eaLnBrk="1">
              <a:lnSpc>
                <a:spcPct val="87000"/>
              </a:lnSpc>
              <a:buSzPct val="45000"/>
              <a:buFont typeface="Arial" charset="0"/>
              <a:buNone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endParaRPr lang="cs-CZ" sz="2800" b="1" dirty="0">
              <a:solidFill>
                <a:srgbClr val="000080"/>
              </a:solidFill>
            </a:endParaRPr>
          </a:p>
          <a:p>
            <a:pPr marL="0" indent="-206375" eaLnBrk="1">
              <a:lnSpc>
                <a:spcPct val="87000"/>
              </a:lnSpc>
              <a:buSzPct val="45000"/>
              <a:buFont typeface="Arial" charset="0"/>
              <a:buNone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r>
              <a:rPr lang="cs-CZ" sz="2800" b="1" dirty="0" smtClean="0">
                <a:solidFill>
                  <a:srgbClr val="000080"/>
                </a:solidFill>
              </a:rPr>
              <a:t>K</a:t>
            </a:r>
            <a:r>
              <a:rPr lang="en-GB" sz="2800" b="1" dirty="0" err="1" smtClean="0">
                <a:solidFill>
                  <a:srgbClr val="000080"/>
                </a:solidFill>
              </a:rPr>
              <a:t>ritéri</a:t>
            </a:r>
            <a:r>
              <a:rPr lang="cs-CZ" sz="2800" b="1" dirty="0" smtClean="0">
                <a:solidFill>
                  <a:srgbClr val="000080"/>
                </a:solidFill>
              </a:rPr>
              <a:t>a</a:t>
            </a:r>
            <a:endParaRPr lang="en-GB" sz="2800" b="1" dirty="0" smtClean="0">
              <a:solidFill>
                <a:srgbClr val="000080"/>
              </a:solidFill>
            </a:endParaRPr>
          </a:p>
          <a:p>
            <a:pPr marL="534988" lvl="1" indent="-342900" eaLnBrk="1">
              <a:lnSpc>
                <a:spcPct val="87000"/>
              </a:lnSpc>
              <a:buSzPct val="45000"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r>
              <a:rPr lang="en-GB" sz="2400" dirty="0" err="1" smtClean="0"/>
              <a:t>dostupnost</a:t>
            </a:r>
            <a:r>
              <a:rPr lang="en-GB" sz="2400" dirty="0" smtClean="0"/>
              <a:t> </a:t>
            </a:r>
            <a:r>
              <a:rPr lang="en-GB" sz="2400" dirty="0" err="1" smtClean="0"/>
              <a:t>smluvní</a:t>
            </a:r>
            <a:r>
              <a:rPr lang="en-GB" sz="2400" dirty="0" smtClean="0"/>
              <a:t> </a:t>
            </a:r>
            <a:r>
              <a:rPr lang="en-GB" sz="2400" dirty="0" err="1" smtClean="0"/>
              <a:t>lékařské</a:t>
            </a:r>
            <a:r>
              <a:rPr lang="en-GB" sz="2400" dirty="0" smtClean="0"/>
              <a:t> </a:t>
            </a:r>
            <a:r>
              <a:rPr lang="en-GB" sz="2400" dirty="0" err="1" smtClean="0"/>
              <a:t>péče</a:t>
            </a:r>
            <a:r>
              <a:rPr lang="en-GB" sz="2400" dirty="0" smtClean="0"/>
              <a:t> </a:t>
            </a:r>
            <a:r>
              <a:rPr lang="en-GB" sz="2400" dirty="0" err="1" smtClean="0"/>
              <a:t>pojišťovny</a:t>
            </a:r>
            <a:r>
              <a:rPr lang="en-GB" sz="2400" dirty="0" smtClean="0"/>
              <a:t> </a:t>
            </a:r>
            <a:endParaRPr lang="cs-CZ" sz="2400" dirty="0" smtClean="0"/>
          </a:p>
          <a:p>
            <a:pPr marL="534988" lvl="1" indent="-342900" eaLnBrk="1">
              <a:lnSpc>
                <a:spcPct val="87000"/>
              </a:lnSpc>
              <a:buSzPct val="45000"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r>
              <a:rPr lang="en-GB" sz="2400" dirty="0" err="1" smtClean="0"/>
              <a:t>praktická</a:t>
            </a:r>
            <a:r>
              <a:rPr lang="en-GB" sz="2400" dirty="0" smtClean="0"/>
              <a:t> </a:t>
            </a:r>
            <a:r>
              <a:rPr lang="en-GB" sz="2400" dirty="0" err="1" smtClean="0"/>
              <a:t>využitelnost</a:t>
            </a:r>
            <a:r>
              <a:rPr lang="en-GB" sz="2400" dirty="0" smtClean="0"/>
              <a:t> </a:t>
            </a:r>
            <a:r>
              <a:rPr lang="en-GB" sz="2400" dirty="0" err="1" smtClean="0"/>
              <a:t>nabízených</a:t>
            </a:r>
            <a:r>
              <a:rPr lang="en-GB" sz="2400" dirty="0" smtClean="0"/>
              <a:t> </a:t>
            </a:r>
            <a:r>
              <a:rPr lang="en-GB" sz="2400" dirty="0" err="1" smtClean="0"/>
              <a:t>výhod</a:t>
            </a:r>
            <a:r>
              <a:rPr lang="en-GB" sz="2400" dirty="0" smtClean="0"/>
              <a:t> </a:t>
            </a:r>
            <a:r>
              <a:rPr lang="cs-CZ" sz="2400" dirty="0" smtClean="0"/>
              <a:t>z fondu prevence</a:t>
            </a:r>
            <a:endParaRPr lang="cs-CZ" sz="2400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732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7064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000" b="1" dirty="0" smtClean="0">
                <a:solidFill>
                  <a:srgbClr val="1B06BA"/>
                </a:solidFill>
              </a:rPr>
              <a:t>Zdravotní pojišťovny a počet jejich pojištěnců v roce 2014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824413"/>
          </a:xfrm>
        </p:spPr>
        <p:txBody>
          <a:bodyPr/>
          <a:lstStyle/>
          <a:p>
            <a:pPr marL="342900" lvl="1" indent="-342900" eaLnBrk="1" hangingPunct="1">
              <a:buFont typeface="Arial" charset="0"/>
              <a:buChar char="•"/>
            </a:pPr>
            <a:r>
              <a:rPr lang="cs-CZ" sz="2400" dirty="0" smtClean="0">
                <a:cs typeface="Arial" charset="0"/>
              </a:rPr>
              <a:t>Česká průmyslová zdravotní pojišťovna:  1 125 524 </a:t>
            </a:r>
          </a:p>
          <a:p>
            <a:pPr marL="342900" lvl="1" indent="-342900" eaLnBrk="1" hangingPunct="1">
              <a:buFont typeface="Arial" charset="0"/>
              <a:buChar char="•"/>
            </a:pPr>
            <a:r>
              <a:rPr lang="cs-CZ" sz="2400" dirty="0" smtClean="0">
                <a:cs typeface="Arial" charset="0"/>
              </a:rPr>
              <a:t>Oborová </a:t>
            </a:r>
            <a:r>
              <a:rPr lang="cs-CZ" sz="2400" dirty="0" err="1" smtClean="0">
                <a:cs typeface="Arial" charset="0"/>
              </a:rPr>
              <a:t>zdr</a:t>
            </a:r>
            <a:r>
              <a:rPr lang="cs-CZ" sz="2400" dirty="0" smtClean="0">
                <a:cs typeface="Arial" charset="0"/>
              </a:rPr>
              <a:t>. pojišťovna zaměstnanců </a:t>
            </a:r>
          </a:p>
          <a:p>
            <a:pPr marL="0" lvl="1" indent="0" eaLnBrk="1" hangingPunct="1">
              <a:buNone/>
            </a:pPr>
            <a:r>
              <a:rPr lang="cs-CZ" sz="2400" dirty="0" smtClean="0">
                <a:cs typeface="Arial" charset="0"/>
              </a:rPr>
              <a:t>     bank, pojišťoven a stavebnictví: 	</a:t>
            </a:r>
            <a:r>
              <a:rPr lang="cs-CZ" sz="2400" dirty="0">
                <a:cs typeface="Arial" charset="0"/>
              </a:rPr>
              <a:t>	</a:t>
            </a:r>
            <a:r>
              <a:rPr lang="cs-CZ" sz="2400" dirty="0" smtClean="0">
                <a:cs typeface="Arial" charset="0"/>
              </a:rPr>
              <a:t> 694 792 </a:t>
            </a:r>
          </a:p>
          <a:p>
            <a:pPr marL="342900" lvl="1" indent="-342900" eaLnBrk="1" hangingPunct="1">
              <a:buFont typeface="Arial" charset="0"/>
              <a:buChar char="•"/>
            </a:pPr>
            <a:r>
              <a:rPr lang="cs-CZ" sz="2400" dirty="0" smtClean="0">
                <a:cs typeface="Arial" charset="0"/>
              </a:rPr>
              <a:t>Revírní bratrská pokladna: 			 414 192</a:t>
            </a:r>
          </a:p>
          <a:p>
            <a:pPr marL="342900" lvl="1" indent="-342900" eaLnBrk="1" hangingPunct="1">
              <a:buFont typeface="Arial" charset="0"/>
              <a:buChar char="•"/>
            </a:pPr>
            <a:r>
              <a:rPr lang="cs-CZ" sz="2400" dirty="0" smtClean="0">
                <a:cs typeface="Arial" charset="0"/>
              </a:rPr>
              <a:t>Vojenská zdravotní pojišťovna:		 586 428</a:t>
            </a:r>
          </a:p>
          <a:p>
            <a:pPr marL="342900" lvl="1" indent="-342900" eaLnBrk="1" hangingPunct="1">
              <a:buFont typeface="Arial" charset="0"/>
              <a:buChar char="•"/>
            </a:pPr>
            <a:r>
              <a:rPr lang="cs-CZ" sz="2400" dirty="0" smtClean="0">
                <a:cs typeface="Arial" charset="0"/>
              </a:rPr>
              <a:t>Všeobecná zdravotní pojišťovna:	           6 271 186</a:t>
            </a:r>
          </a:p>
          <a:p>
            <a:pPr marL="342900" lvl="1" indent="-342900" eaLnBrk="1" hangingPunct="1">
              <a:buFont typeface="Arial" charset="0"/>
              <a:buChar char="•"/>
            </a:pPr>
            <a:r>
              <a:rPr lang="cs-CZ" sz="2400" dirty="0" smtClean="0">
                <a:cs typeface="Arial" charset="0"/>
              </a:rPr>
              <a:t>Zaměstnanecká pojišťovna Škoda:		 134 868</a:t>
            </a:r>
          </a:p>
          <a:p>
            <a:pPr marL="342900" lvl="1" indent="-342900" eaLnBrk="1" hangingPunct="1">
              <a:buFont typeface="Arial" charset="0"/>
              <a:buChar char="•"/>
            </a:pPr>
            <a:r>
              <a:rPr lang="cs-CZ" sz="2400" dirty="0" err="1" smtClean="0">
                <a:cs typeface="Arial" charset="0"/>
              </a:rPr>
              <a:t>Zdr</a:t>
            </a:r>
            <a:r>
              <a:rPr lang="cs-CZ" sz="2400" dirty="0" smtClean="0">
                <a:cs typeface="Arial" charset="0"/>
              </a:rPr>
              <a:t>. pojišťovna Ministerstva vnitra:           1 136 830</a:t>
            </a:r>
          </a:p>
        </p:txBody>
      </p:sp>
    </p:spTree>
    <p:extLst>
      <p:ext uri="{BB962C8B-B14F-4D97-AF65-F5344CB8AC3E}">
        <p14:creationId xmlns:p14="http://schemas.microsoft.com/office/powerpoint/2010/main" val="4248291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rgbClr val="1B06BA"/>
                </a:solidFill>
              </a:rPr>
              <a:t>SOUKROMOPRÁVNÍ POJIŠTĚNÍ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48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rgbClr val="1B06BA"/>
                </a:solidFill>
              </a:rPr>
              <a:t> FINANCOVÁNÍ ZDRAVOTNICTVÍ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677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>
                <a:solidFill>
                  <a:srgbClr val="1B06BA"/>
                </a:solidFill>
              </a:rPr>
              <a:t>Co lze pojistit?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1341438"/>
            <a:ext cx="8229600" cy="5040312"/>
          </a:xfrm>
        </p:spPr>
        <p:txBody>
          <a:bodyPr/>
          <a:lstStyle/>
          <a:p>
            <a:pPr marL="561975" lvl="1" indent="0" eaLnBrk="1">
              <a:lnSpc>
                <a:spcPct val="87000"/>
              </a:lnSpc>
              <a:buFont typeface="Arial" charset="0"/>
              <a:buNone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b="1" dirty="0" err="1" smtClean="0"/>
              <a:t>Typy</a:t>
            </a:r>
            <a:r>
              <a:rPr lang="en-GB" b="1" dirty="0" smtClean="0"/>
              <a:t> </a:t>
            </a:r>
            <a:r>
              <a:rPr lang="en-GB" b="1" dirty="0" err="1" smtClean="0"/>
              <a:t>soukromého</a:t>
            </a:r>
            <a:r>
              <a:rPr lang="en-GB" b="1" dirty="0" smtClean="0"/>
              <a:t> </a:t>
            </a:r>
            <a:r>
              <a:rPr lang="en-GB" b="1" dirty="0" err="1" smtClean="0"/>
              <a:t>zdravotního</a:t>
            </a:r>
            <a:r>
              <a:rPr lang="en-GB" b="1" dirty="0" smtClean="0"/>
              <a:t> </a:t>
            </a:r>
            <a:r>
              <a:rPr lang="en-GB" b="1" dirty="0" err="1" smtClean="0"/>
              <a:t>pojištění</a:t>
            </a:r>
            <a:r>
              <a:rPr lang="en-GB" b="1" dirty="0" smtClean="0"/>
              <a:t>:</a:t>
            </a:r>
          </a:p>
          <a:p>
            <a:pPr marL="561975" lvl="1" indent="0" eaLnBrk="1">
              <a:lnSpc>
                <a:spcPct val="87000"/>
              </a:lnSpc>
              <a:buFont typeface="Arial" charset="0"/>
              <a:buNone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endParaRPr lang="en-GB" sz="2400" b="1" i="1" dirty="0" smtClean="0"/>
          </a:p>
          <a:p>
            <a:pPr marL="561975" lvl="1" indent="0" eaLnBrk="1">
              <a:lnSpc>
                <a:spcPct val="87000"/>
              </a:lnSpc>
              <a:buFont typeface="Arial" charset="0"/>
              <a:buNone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cs-CZ" sz="2400" dirty="0" smtClean="0"/>
              <a:t>-    </a:t>
            </a:r>
            <a:r>
              <a:rPr lang="en-GB" sz="2400" dirty="0" err="1" smtClean="0"/>
              <a:t>Pojištění</a:t>
            </a:r>
            <a:r>
              <a:rPr lang="en-GB" sz="2400" dirty="0" smtClean="0"/>
              <a:t> </a:t>
            </a:r>
            <a:r>
              <a:rPr lang="en-GB" sz="2400" dirty="0" err="1" smtClean="0"/>
              <a:t>denní</a:t>
            </a:r>
            <a:r>
              <a:rPr lang="en-GB" sz="2400" dirty="0" smtClean="0"/>
              <a:t> </a:t>
            </a:r>
            <a:r>
              <a:rPr lang="en-GB" sz="2400" dirty="0" err="1" smtClean="0"/>
              <a:t>dávky</a:t>
            </a:r>
            <a:r>
              <a:rPr lang="en-GB" sz="2400" dirty="0" smtClean="0"/>
              <a:t> </a:t>
            </a:r>
            <a:r>
              <a:rPr lang="en-GB" sz="2400" dirty="0" err="1" smtClean="0"/>
              <a:t>při</a:t>
            </a:r>
            <a:r>
              <a:rPr lang="en-GB" sz="2400" dirty="0" smtClean="0"/>
              <a:t> </a:t>
            </a:r>
            <a:r>
              <a:rPr lang="en-GB" sz="2400" dirty="0" err="1" smtClean="0"/>
              <a:t>pracovní</a:t>
            </a:r>
            <a:r>
              <a:rPr lang="en-GB" sz="2400" dirty="0" smtClean="0"/>
              <a:t> </a:t>
            </a:r>
            <a:r>
              <a:rPr lang="en-GB" sz="2400" dirty="0" err="1" smtClean="0"/>
              <a:t>neschopnosti</a:t>
            </a:r>
            <a:endParaRPr lang="en-GB" sz="2400" dirty="0" smtClean="0"/>
          </a:p>
          <a:p>
            <a:pPr marL="904875" lvl="1" indent="-342900" eaLnBrk="1">
              <a:lnSpc>
                <a:spcPct val="87000"/>
              </a:lnSpc>
              <a:buFontTx/>
              <a:buChar char="-"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sz="2400" dirty="0" err="1" smtClean="0"/>
              <a:t>Pojištění</a:t>
            </a:r>
            <a:r>
              <a:rPr lang="en-GB" sz="2400" dirty="0" smtClean="0"/>
              <a:t> </a:t>
            </a:r>
            <a:r>
              <a:rPr lang="en-GB" sz="2400" dirty="0" err="1" smtClean="0"/>
              <a:t>pobytu</a:t>
            </a:r>
            <a:r>
              <a:rPr lang="en-GB" sz="2400" dirty="0" smtClean="0"/>
              <a:t> v </a:t>
            </a:r>
            <a:r>
              <a:rPr lang="en-GB" sz="2400" dirty="0" err="1" smtClean="0"/>
              <a:t>nemocnici</a:t>
            </a:r>
            <a:endParaRPr lang="cs-CZ" sz="2400" dirty="0" smtClean="0"/>
          </a:p>
          <a:p>
            <a:pPr marL="1304925" lvl="2" indent="-342900" eaLnBrk="1">
              <a:lnSpc>
                <a:spcPct val="87000"/>
              </a:lnSpc>
              <a:buFontTx/>
              <a:buChar char="-"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cs-CZ" sz="2000" dirty="0" smtClean="0"/>
              <a:t>Ušlý příjem</a:t>
            </a:r>
          </a:p>
          <a:p>
            <a:pPr marL="1304925" lvl="2" indent="-342900" eaLnBrk="1">
              <a:lnSpc>
                <a:spcPct val="87000"/>
              </a:lnSpc>
              <a:buFontTx/>
              <a:buChar char="-"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cs-CZ" sz="2000" dirty="0" smtClean="0"/>
              <a:t>Nadstandard</a:t>
            </a:r>
            <a:endParaRPr lang="en-GB" sz="2000" dirty="0" smtClean="0"/>
          </a:p>
          <a:p>
            <a:pPr marL="904875" lvl="1" indent="-342900" eaLnBrk="1">
              <a:lnSpc>
                <a:spcPct val="87000"/>
              </a:lnSpc>
              <a:buFontTx/>
              <a:buChar char="-"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sz="2400" dirty="0" err="1" smtClean="0"/>
              <a:t>Pojištění</a:t>
            </a:r>
            <a:r>
              <a:rPr lang="en-GB" sz="2400" dirty="0" smtClean="0"/>
              <a:t> </a:t>
            </a:r>
            <a:r>
              <a:rPr lang="en-GB" sz="2400" dirty="0" err="1" smtClean="0"/>
              <a:t>stomatologické</a:t>
            </a:r>
            <a:r>
              <a:rPr lang="en-GB" sz="2400" dirty="0" smtClean="0"/>
              <a:t> </a:t>
            </a:r>
            <a:r>
              <a:rPr lang="en-GB" sz="2400" dirty="0" err="1" smtClean="0"/>
              <a:t>péče</a:t>
            </a:r>
            <a:endParaRPr lang="cs-CZ" sz="2400" dirty="0" smtClean="0"/>
          </a:p>
          <a:p>
            <a:pPr marL="904875" lvl="1" indent="-342900" eaLnBrk="1">
              <a:lnSpc>
                <a:spcPct val="87000"/>
              </a:lnSpc>
              <a:buFontTx/>
              <a:buChar char="-"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sz="2400" dirty="0" err="1" smtClean="0"/>
              <a:t>Pojištění</a:t>
            </a:r>
            <a:r>
              <a:rPr lang="en-GB" sz="2400" dirty="0" smtClean="0"/>
              <a:t> </a:t>
            </a:r>
            <a:r>
              <a:rPr lang="en-GB" sz="2400" dirty="0" err="1" smtClean="0"/>
              <a:t>vážných</a:t>
            </a:r>
            <a:r>
              <a:rPr lang="en-GB" sz="2400" dirty="0" smtClean="0"/>
              <a:t> </a:t>
            </a:r>
            <a:r>
              <a:rPr lang="en-GB" sz="2400" dirty="0" err="1" smtClean="0"/>
              <a:t>onemocněn</a:t>
            </a:r>
            <a:r>
              <a:rPr lang="cs-CZ" sz="2400" dirty="0" smtClean="0"/>
              <a:t>í a </a:t>
            </a:r>
            <a:r>
              <a:rPr lang="en-GB" sz="2400" dirty="0" smtClean="0"/>
              <a:t>invalidity</a:t>
            </a:r>
            <a:endParaRPr lang="cs-CZ" sz="2400" dirty="0"/>
          </a:p>
          <a:p>
            <a:pPr marL="1304925" lvl="2" indent="-342900" eaLnBrk="1">
              <a:lnSpc>
                <a:spcPct val="87000"/>
              </a:lnSpc>
              <a:buFontTx/>
              <a:buChar char="-"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cs-CZ" sz="2000" dirty="0" err="1" smtClean="0"/>
              <a:t>Dlohodobá</a:t>
            </a:r>
            <a:r>
              <a:rPr lang="cs-CZ" sz="2000" dirty="0" smtClean="0"/>
              <a:t> pracovní neschopnost</a:t>
            </a:r>
          </a:p>
          <a:p>
            <a:pPr marL="1304925" lvl="2" indent="-342900" eaLnBrk="1">
              <a:lnSpc>
                <a:spcPct val="87000"/>
              </a:lnSpc>
              <a:buFontTx/>
              <a:buChar char="-"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cs-CZ" sz="2000" dirty="0" smtClean="0"/>
              <a:t>Výdaje spojené s léčením, výdaje na nadstandardní péči, na jednorázové splacení závazků např. úvěr, leasing nebo na úpravu prostředí (bezbariérový byt).</a:t>
            </a:r>
            <a:endParaRPr lang="cs-CZ" dirty="0"/>
          </a:p>
          <a:p>
            <a:pPr marL="561975" lvl="1" indent="0" eaLnBrk="1">
              <a:lnSpc>
                <a:spcPct val="87000"/>
              </a:lnSpc>
              <a:buFont typeface="Arial" charset="0"/>
              <a:buNone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cs-CZ" sz="2400" dirty="0" smtClean="0"/>
              <a:t>- </a:t>
            </a:r>
            <a:r>
              <a:rPr lang="en-GB" sz="2400" dirty="0" err="1" smtClean="0"/>
              <a:t>Pojištění</a:t>
            </a:r>
            <a:r>
              <a:rPr lang="en-GB" sz="2400" dirty="0" smtClean="0"/>
              <a:t> </a:t>
            </a:r>
            <a:r>
              <a:rPr lang="en-GB" sz="2400" dirty="0" err="1" smtClean="0"/>
              <a:t>dlouhodobé</a:t>
            </a:r>
            <a:r>
              <a:rPr lang="en-GB" sz="2400" dirty="0" smtClean="0"/>
              <a:t> </a:t>
            </a:r>
            <a:r>
              <a:rPr lang="en-GB" sz="2400" dirty="0" err="1" smtClean="0"/>
              <a:t>péče</a:t>
            </a:r>
            <a:r>
              <a:rPr lang="cs-CZ" sz="2400" dirty="0" smtClean="0"/>
              <a:t> (potřeba pečovatele)</a:t>
            </a:r>
          </a:p>
          <a:p>
            <a:pPr marL="561975" lvl="1" indent="0" eaLnBrk="1">
              <a:lnSpc>
                <a:spcPct val="87000"/>
              </a:lnSpc>
              <a:buFont typeface="Arial" charset="0"/>
              <a:buNone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cs-CZ" sz="2400" dirty="0" smtClean="0"/>
              <a:t>- Léčebné výlohy při cestách do zahraničí</a:t>
            </a: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427401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smtClean="0">
                <a:solidFill>
                  <a:srgbClr val="1B06BA"/>
                </a:solidFill>
              </a:rPr>
              <a:t>Charakteristiky soukromého zdravotního pojištění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04825" eaLnBrk="1">
              <a:lnSpc>
                <a:spcPct val="87000"/>
              </a:lnSpc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sz="2400" dirty="0" err="1" smtClean="0"/>
              <a:t>Nedochází</a:t>
            </a:r>
            <a:r>
              <a:rPr lang="en-GB" sz="2400" dirty="0" smtClean="0"/>
              <a:t> </a:t>
            </a:r>
            <a:r>
              <a:rPr lang="en-GB" sz="2400" dirty="0" err="1" smtClean="0"/>
              <a:t>ke</a:t>
            </a:r>
            <a:r>
              <a:rPr lang="en-GB" sz="2400" dirty="0" smtClean="0"/>
              <a:t> </a:t>
            </a:r>
            <a:r>
              <a:rPr lang="en-GB" sz="2400" dirty="0" err="1" smtClean="0"/>
              <a:t>spoření</a:t>
            </a:r>
            <a:r>
              <a:rPr lang="en-GB" sz="2400" dirty="0" smtClean="0"/>
              <a:t>, </a:t>
            </a:r>
            <a:r>
              <a:rPr lang="en-GB" sz="2400" dirty="0" err="1" smtClean="0"/>
              <a:t>celou</a:t>
            </a:r>
            <a:r>
              <a:rPr lang="en-GB" sz="2400" dirty="0" smtClean="0"/>
              <a:t> </a:t>
            </a:r>
            <a:r>
              <a:rPr lang="en-GB" sz="2400" dirty="0" err="1" smtClean="0"/>
              <a:t>vloženou</a:t>
            </a:r>
            <a:r>
              <a:rPr lang="en-GB" sz="2400" dirty="0" smtClean="0"/>
              <a:t> </a:t>
            </a:r>
            <a:r>
              <a:rPr lang="en-GB" sz="2400" dirty="0" err="1" smtClean="0"/>
              <a:t>částku</a:t>
            </a:r>
            <a:r>
              <a:rPr lang="en-GB" sz="2400" dirty="0" smtClean="0"/>
              <a:t> </a:t>
            </a:r>
            <a:r>
              <a:rPr lang="en-GB" sz="2400" dirty="0" err="1" smtClean="0"/>
              <a:t>pojišťovna</a:t>
            </a:r>
            <a:r>
              <a:rPr lang="en-GB" sz="2400" dirty="0" smtClean="0"/>
              <a:t> </a:t>
            </a:r>
            <a:r>
              <a:rPr lang="en-GB" sz="2400" dirty="0" err="1" smtClean="0"/>
              <a:t>používá</a:t>
            </a:r>
            <a:r>
              <a:rPr lang="en-GB" sz="2400" dirty="0" smtClean="0"/>
              <a:t> </a:t>
            </a:r>
            <a:r>
              <a:rPr lang="en-GB" sz="2400" dirty="0" err="1" smtClean="0"/>
              <a:t>na</a:t>
            </a:r>
            <a:r>
              <a:rPr lang="en-GB" sz="2400" dirty="0" smtClean="0"/>
              <a:t> </a:t>
            </a:r>
            <a:r>
              <a:rPr lang="en-GB" sz="2400" b="1" dirty="0" err="1" smtClean="0"/>
              <a:t>pokrytí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rizik</a:t>
            </a:r>
            <a:r>
              <a:rPr lang="en-GB" sz="2400" dirty="0" smtClean="0"/>
              <a:t>.</a:t>
            </a:r>
          </a:p>
          <a:p>
            <a:pPr marL="504825" eaLnBrk="1">
              <a:lnSpc>
                <a:spcPct val="87000"/>
              </a:lnSpc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endParaRPr lang="en-GB" sz="2400" dirty="0" smtClean="0"/>
          </a:p>
          <a:p>
            <a:pPr marL="504825" eaLnBrk="1">
              <a:lnSpc>
                <a:spcPct val="87000"/>
              </a:lnSpc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sz="2400" dirty="0" err="1" smtClean="0"/>
              <a:t>Výše</a:t>
            </a:r>
            <a:r>
              <a:rPr lang="en-GB" sz="2400" dirty="0" smtClean="0"/>
              <a:t> </a:t>
            </a:r>
            <a:r>
              <a:rPr lang="en-GB" sz="2400" dirty="0" err="1" smtClean="0"/>
              <a:t>plnění</a:t>
            </a:r>
            <a:r>
              <a:rPr lang="en-GB" sz="2400" dirty="0" smtClean="0"/>
              <a:t> se </a:t>
            </a:r>
            <a:r>
              <a:rPr lang="en-GB" sz="2400" dirty="0" err="1" smtClean="0"/>
              <a:t>zpravidla</a:t>
            </a:r>
            <a:r>
              <a:rPr lang="en-GB" sz="2400" dirty="0" smtClean="0"/>
              <a:t> </a:t>
            </a:r>
            <a:r>
              <a:rPr lang="en-GB" sz="2400" dirty="0" err="1" smtClean="0"/>
              <a:t>stanovuje</a:t>
            </a:r>
            <a:r>
              <a:rPr lang="en-GB" sz="2400" dirty="0" smtClean="0"/>
              <a:t> v </a:t>
            </a:r>
            <a:r>
              <a:rPr lang="en-GB" sz="2400" dirty="0" err="1" smtClean="0"/>
              <a:t>závislosti</a:t>
            </a:r>
            <a:r>
              <a:rPr lang="en-GB" sz="2400" dirty="0" smtClean="0"/>
              <a:t> </a:t>
            </a:r>
            <a:r>
              <a:rPr lang="en-GB" sz="2400" b="1" dirty="0" err="1" smtClean="0"/>
              <a:t>na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počtu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dní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pracovní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neschopnosti</a:t>
            </a:r>
            <a:r>
              <a:rPr lang="en-GB" sz="2400" dirty="0" smtClean="0"/>
              <a:t>, </a:t>
            </a:r>
            <a:r>
              <a:rPr lang="en-GB" sz="2400" dirty="0" err="1" smtClean="0"/>
              <a:t>nikoli</a:t>
            </a:r>
            <a:r>
              <a:rPr lang="en-GB" sz="2400" dirty="0" smtClean="0"/>
              <a:t> </a:t>
            </a:r>
            <a:r>
              <a:rPr lang="en-GB" sz="2400" dirty="0" err="1" smtClean="0"/>
              <a:t>na</a:t>
            </a:r>
            <a:r>
              <a:rPr lang="en-GB" sz="2400" dirty="0" smtClean="0"/>
              <a:t> </a:t>
            </a:r>
            <a:r>
              <a:rPr lang="en-GB" sz="2400" dirty="0" err="1" smtClean="0"/>
              <a:t>základě</a:t>
            </a:r>
            <a:r>
              <a:rPr lang="en-GB" sz="2400" dirty="0" smtClean="0"/>
              <a:t> </a:t>
            </a:r>
            <a:r>
              <a:rPr lang="en-GB" sz="2400" dirty="0" err="1" smtClean="0"/>
              <a:t>bodového</a:t>
            </a:r>
            <a:r>
              <a:rPr lang="en-GB" sz="2400" dirty="0" smtClean="0"/>
              <a:t> </a:t>
            </a:r>
            <a:r>
              <a:rPr lang="en-GB" sz="2400" dirty="0" err="1" smtClean="0"/>
              <a:t>ohodnocení</a:t>
            </a:r>
            <a:r>
              <a:rPr lang="en-GB" sz="2400" dirty="0" smtClean="0"/>
              <a:t> </a:t>
            </a:r>
            <a:r>
              <a:rPr lang="en-GB" sz="2400" dirty="0" err="1" smtClean="0"/>
              <a:t>jako</a:t>
            </a:r>
            <a:r>
              <a:rPr lang="en-GB" sz="2400" dirty="0" smtClean="0"/>
              <a:t> u </a:t>
            </a:r>
            <a:r>
              <a:rPr lang="en-GB" sz="2400" dirty="0" err="1" smtClean="0"/>
              <a:t>úrazového</a:t>
            </a:r>
            <a:r>
              <a:rPr lang="en-GB" sz="2400" dirty="0" smtClean="0"/>
              <a:t> </a:t>
            </a:r>
            <a:r>
              <a:rPr lang="en-GB" sz="2400" dirty="0" err="1" smtClean="0"/>
              <a:t>pojištění</a:t>
            </a:r>
            <a:r>
              <a:rPr lang="en-GB" sz="2400" dirty="0" smtClean="0"/>
              <a:t>.</a:t>
            </a:r>
          </a:p>
          <a:p>
            <a:pPr marL="504825" eaLnBrk="1">
              <a:lnSpc>
                <a:spcPct val="87000"/>
              </a:lnSpc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endParaRPr lang="en-GB" sz="2400" dirty="0" smtClean="0">
              <a:cs typeface="Times New Roman" pitchFamily="18" charset="0"/>
            </a:endParaRPr>
          </a:p>
          <a:p>
            <a:pPr marL="504825" eaLnBrk="1">
              <a:lnSpc>
                <a:spcPct val="87000"/>
              </a:lnSpc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sz="2400" dirty="0" err="1" smtClean="0"/>
              <a:t>Pojišťovna</a:t>
            </a:r>
            <a:r>
              <a:rPr lang="en-GB" sz="2400" dirty="0" smtClean="0"/>
              <a:t> </a:t>
            </a:r>
            <a:r>
              <a:rPr lang="en-GB" sz="2400" dirty="0" err="1" smtClean="0"/>
              <a:t>zpravidla</a:t>
            </a:r>
            <a:r>
              <a:rPr lang="en-GB" sz="2400" dirty="0" smtClean="0"/>
              <a:t> </a:t>
            </a:r>
            <a:r>
              <a:rPr lang="en-GB" sz="2400" dirty="0" err="1" smtClean="0"/>
              <a:t>plní</a:t>
            </a:r>
            <a:r>
              <a:rPr lang="en-GB" sz="2400" dirty="0" smtClean="0"/>
              <a:t> </a:t>
            </a:r>
            <a:r>
              <a:rPr lang="en-GB" sz="2400" dirty="0" err="1" smtClean="0"/>
              <a:t>na</a:t>
            </a:r>
            <a:r>
              <a:rPr lang="en-GB" sz="2400" dirty="0" smtClean="0"/>
              <a:t> </a:t>
            </a:r>
            <a:r>
              <a:rPr lang="en-GB" sz="2400" dirty="0" err="1" smtClean="0"/>
              <a:t>žádost</a:t>
            </a:r>
            <a:r>
              <a:rPr lang="en-GB" sz="2400" dirty="0" smtClean="0"/>
              <a:t> o </a:t>
            </a:r>
            <a:r>
              <a:rPr lang="en-GB" sz="2400" dirty="0" err="1" smtClean="0"/>
              <a:t>plnění</a:t>
            </a:r>
            <a:r>
              <a:rPr lang="en-GB" sz="2400" dirty="0" smtClean="0"/>
              <a:t> </a:t>
            </a:r>
            <a:r>
              <a:rPr lang="en-GB" sz="2400" dirty="0" err="1" smtClean="0"/>
              <a:t>až</a:t>
            </a:r>
            <a:r>
              <a:rPr lang="en-GB" sz="2400" dirty="0" smtClean="0"/>
              <a:t> </a:t>
            </a:r>
            <a:r>
              <a:rPr lang="en-GB" sz="2400" dirty="0" err="1" smtClean="0"/>
              <a:t>po</a:t>
            </a:r>
            <a:r>
              <a:rPr lang="en-GB" sz="2400" dirty="0" smtClean="0"/>
              <a:t> </a:t>
            </a:r>
            <a:r>
              <a:rPr lang="en-GB" sz="2400" dirty="0" err="1" smtClean="0"/>
              <a:t>uplynutí</a:t>
            </a:r>
            <a:r>
              <a:rPr lang="en-GB" sz="2400" dirty="0" smtClean="0"/>
              <a:t> </a:t>
            </a:r>
            <a:r>
              <a:rPr lang="en-GB" sz="2400" b="1" dirty="0" err="1" smtClean="0"/>
              <a:t>čekací</a:t>
            </a:r>
            <a:r>
              <a:rPr lang="cs-CZ" sz="2400" b="1" dirty="0" smtClean="0"/>
              <a:t> (karenční)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doby</a:t>
            </a:r>
            <a:r>
              <a:rPr lang="en-GB" sz="2400" dirty="0" smtClean="0"/>
              <a:t>.</a:t>
            </a:r>
          </a:p>
          <a:p>
            <a:pPr marL="504825" eaLnBrk="1">
              <a:lnSpc>
                <a:spcPct val="87000"/>
              </a:lnSpc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endParaRPr lang="en-GB" sz="2400" dirty="0" smtClean="0">
              <a:cs typeface="Times New Roman" pitchFamily="18" charset="0"/>
            </a:endParaRPr>
          </a:p>
          <a:p>
            <a:pPr marL="504825" eaLnBrk="1">
              <a:lnSpc>
                <a:spcPct val="87000"/>
              </a:lnSpc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sz="2400" b="1" dirty="0" err="1" smtClean="0"/>
              <a:t>Nelze</a:t>
            </a:r>
            <a:r>
              <a:rPr lang="en-GB" sz="2400" b="1" dirty="0" smtClean="0"/>
              <a:t> se </a:t>
            </a:r>
            <a:r>
              <a:rPr lang="en-GB" sz="2400" b="1" dirty="0" err="1" smtClean="0"/>
              <a:t>pojistit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na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smrt</a:t>
            </a:r>
            <a:r>
              <a:rPr lang="en-GB" sz="2400" dirty="0" smtClean="0"/>
              <a:t>, pro </a:t>
            </a:r>
            <a:r>
              <a:rPr lang="en-GB" sz="2400" dirty="0" err="1" smtClean="0"/>
              <a:t>případ</a:t>
            </a:r>
            <a:r>
              <a:rPr lang="en-GB" sz="2400" dirty="0" smtClean="0"/>
              <a:t> </a:t>
            </a:r>
            <a:r>
              <a:rPr lang="en-GB" sz="2400" dirty="0" err="1" smtClean="0"/>
              <a:t>smrti</a:t>
            </a:r>
            <a:r>
              <a:rPr lang="en-GB" sz="2400" dirty="0" smtClean="0"/>
              <a:t> je </a:t>
            </a:r>
            <a:r>
              <a:rPr lang="en-GB" sz="2400" dirty="0" err="1" smtClean="0"/>
              <a:t>nutné</a:t>
            </a:r>
            <a:r>
              <a:rPr lang="en-GB" sz="2400" dirty="0" smtClean="0"/>
              <a:t> </a:t>
            </a:r>
            <a:br>
              <a:rPr lang="en-GB" sz="2400" dirty="0" smtClean="0"/>
            </a:br>
            <a:r>
              <a:rPr lang="en-GB" sz="2400" dirty="0" err="1" smtClean="0"/>
              <a:t>využít</a:t>
            </a:r>
            <a:r>
              <a:rPr lang="en-GB" sz="2400" dirty="0" smtClean="0"/>
              <a:t> </a:t>
            </a:r>
            <a:r>
              <a:rPr lang="cs-CZ" sz="2400" dirty="0" smtClean="0"/>
              <a:t>jiné produkty </a:t>
            </a:r>
            <a:r>
              <a:rPr lang="en-GB" sz="2400" dirty="0" smtClean="0"/>
              <a:t>(</a:t>
            </a:r>
            <a:r>
              <a:rPr lang="cs-CZ" sz="2400" dirty="0" smtClean="0"/>
              <a:t>např. </a:t>
            </a:r>
            <a:r>
              <a:rPr lang="en-GB" sz="2400" dirty="0" err="1" smtClean="0"/>
              <a:t>rizikové</a:t>
            </a:r>
            <a:r>
              <a:rPr lang="en-GB" sz="2400" dirty="0" smtClean="0"/>
              <a:t>, </a:t>
            </a:r>
            <a:r>
              <a:rPr lang="en-GB" sz="2400" dirty="0" err="1" smtClean="0"/>
              <a:t>životní</a:t>
            </a:r>
            <a:r>
              <a:rPr lang="cs-CZ" sz="2400" dirty="0" smtClean="0"/>
              <a:t> nebo </a:t>
            </a:r>
            <a:r>
              <a:rPr lang="en-GB" sz="2400" dirty="0" err="1" smtClean="0"/>
              <a:t>kapitálové</a:t>
            </a:r>
            <a:r>
              <a:rPr lang="en-GB" sz="2400" dirty="0" smtClean="0"/>
              <a:t> </a:t>
            </a:r>
            <a:r>
              <a:rPr lang="en-GB" sz="2400" dirty="0" err="1" smtClean="0"/>
              <a:t>životní</a:t>
            </a:r>
            <a:r>
              <a:rPr lang="en-GB" sz="2400" dirty="0" smtClean="0"/>
              <a:t> </a:t>
            </a:r>
            <a:r>
              <a:rPr lang="en-GB" sz="2400" dirty="0" err="1" smtClean="0"/>
              <a:t>pojištění</a:t>
            </a:r>
            <a:r>
              <a:rPr lang="en-GB" sz="2400" dirty="0" smtClean="0"/>
              <a:t>).</a:t>
            </a:r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943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smtClean="0">
                <a:solidFill>
                  <a:srgbClr val="1B06BA"/>
                </a:solidFill>
              </a:rPr>
              <a:t>Cizinci odkázáni na komerční zdravotní pojištění </a:t>
            </a:r>
            <a:endParaRPr lang="cs-CZ" sz="3200" smtClean="0">
              <a:solidFill>
                <a:srgbClr val="1B06BA"/>
              </a:solidFill>
            </a:endParaRPr>
          </a:p>
        </p:txBody>
      </p:sp>
      <p:sp>
        <p:nvSpPr>
          <p:cNvPr id="68611" name="Zástupný symbol pro obsah 2"/>
          <p:cNvSpPr>
            <a:spLocks noGrp="1"/>
          </p:cNvSpPr>
          <p:nvPr>
            <p:ph idx="1"/>
          </p:nvPr>
        </p:nvSpPr>
        <p:spPr>
          <a:xfrm>
            <a:off x="395288" y="1196975"/>
            <a:ext cx="8229600" cy="5256213"/>
          </a:xfrm>
        </p:spPr>
        <p:txBody>
          <a:bodyPr/>
          <a:lstStyle/>
          <a:p>
            <a:r>
              <a:rPr lang="cs-CZ" sz="2400" smtClean="0"/>
              <a:t>Občané ze „třetích ze se účastní veřejného zdravotního pojištění,  pokud pracují jako zaměstnanci zaměstnavatele se sídlem v ČR. Ostatní cizinci ze zemí mimo EU s dlouhodobým pobytem v ČR si musí zdravotní pojištění obstarat jiným způsobem. </a:t>
            </a:r>
          </a:p>
          <a:p>
            <a:r>
              <a:rPr lang="cs-CZ" sz="2400" smtClean="0"/>
              <a:t>Týká se to občanů, kteří v ČR:</a:t>
            </a:r>
          </a:p>
          <a:p>
            <a:pPr lvl="1"/>
            <a:r>
              <a:rPr lang="cs-CZ" sz="2000" smtClean="0"/>
              <a:t>působí jako živnostníci či podnikatelé (OSVČ) a nemají trvalý pobyt</a:t>
            </a:r>
          </a:p>
          <a:p>
            <a:pPr lvl="1"/>
            <a:r>
              <a:rPr lang="cs-CZ" sz="2000" smtClean="0"/>
              <a:t>jsou rodinnými příslušníky (děti, a to včetně zde narozených dětí, manželé, starší rodiče) všech cizinců ze třetích zemí, tj. i cizinců s trvalým pobytem; dokonce sem spadají i rodinní příslušníci českých občanů, pokud ještě nemají trvalý pobyt (do dvou let po sňatku) a nejsou v ČR ani zaměstnanci</a:t>
            </a:r>
          </a:p>
          <a:p>
            <a:pPr lvl="1"/>
            <a:r>
              <a:rPr lang="cs-CZ" sz="2000" smtClean="0"/>
              <a:t>studenti </a:t>
            </a:r>
          </a:p>
          <a:p>
            <a:pPr lvl="1"/>
            <a:r>
              <a:rPr lang="cs-CZ" sz="2000" smtClean="0"/>
              <a:t>ti, co pobývají v ČR neoprávněně</a:t>
            </a:r>
          </a:p>
          <a:p>
            <a:endParaRPr lang="cs-CZ" sz="2000" smtClean="0"/>
          </a:p>
        </p:txBody>
      </p:sp>
    </p:spTree>
    <p:extLst>
      <p:ext uri="{BB962C8B-B14F-4D97-AF65-F5344CB8AC3E}">
        <p14:creationId xmlns:p14="http://schemas.microsoft.com/office/powerpoint/2010/main" val="192204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smtClean="0">
                <a:solidFill>
                  <a:srgbClr val="1B06BA"/>
                </a:solidFill>
              </a:rPr>
              <a:t>Cizinci odkázáni na komerční zdravotní pojištění </a:t>
            </a:r>
            <a:endParaRPr lang="cs-CZ" sz="3200" smtClean="0">
              <a:solidFill>
                <a:srgbClr val="1B06BA"/>
              </a:solidFill>
            </a:endParaRPr>
          </a:p>
        </p:txBody>
      </p:sp>
      <p:sp>
        <p:nvSpPr>
          <p:cNvPr id="69635" name="Zástupný symbol pro obsah 2"/>
          <p:cNvSpPr>
            <a:spLocks noGrp="1"/>
          </p:cNvSpPr>
          <p:nvPr>
            <p:ph idx="1"/>
          </p:nvPr>
        </p:nvSpPr>
        <p:spPr>
          <a:xfrm>
            <a:off x="395288" y="1196975"/>
            <a:ext cx="8229600" cy="5256213"/>
          </a:xfrm>
        </p:spPr>
        <p:txBody>
          <a:bodyPr>
            <a:normAutofit lnSpcReduction="10000"/>
          </a:bodyPr>
          <a:lstStyle/>
          <a:p>
            <a:r>
              <a:rPr lang="cs-CZ" sz="2000" smtClean="0"/>
              <a:t>Jedná se odhadem o 150 000 cizinců s legálním pobytem</a:t>
            </a:r>
          </a:p>
          <a:p>
            <a:r>
              <a:rPr lang="cs-CZ" sz="2000" smtClean="0"/>
              <a:t>Minimální pojistné krytí je do 30 000 EUR</a:t>
            </a:r>
          </a:p>
          <a:p>
            <a:r>
              <a:rPr lang="cs-CZ" sz="2000" smtClean="0"/>
              <a:t>Jsou povinni si sjednat komerční zdravotní pojištění, které však není nijak regulováno</a:t>
            </a:r>
          </a:p>
          <a:p>
            <a:pPr lvl="1"/>
            <a:r>
              <a:rPr lang="cs-CZ" sz="1600" smtClean="0"/>
              <a:t>uzavření smlouvy o komerčním zdravotním pojištění totiž cizinci nikterak negarantuje, že mu příslušná pojišťovna zdravotní péči skutečně proplatí. Oproti veřejnému zdravotnímu pojištění jsou pro všechny druhy komerčního pojištění charakteristické četné výluky z pojištění a limity pojistného plnění, které účelnost tohoto pojištění velmi zpochybňují.</a:t>
            </a:r>
          </a:p>
          <a:p>
            <a:r>
              <a:rPr lang="cs-CZ" sz="2000" smtClean="0"/>
              <a:t>2 typy balíčků: Základní péče nebo Komplexní péče </a:t>
            </a:r>
          </a:p>
          <a:p>
            <a:r>
              <a:rPr lang="cs-CZ" sz="2000" smtClean="0"/>
              <a:t>Od r. 2010 je možnost pojištění omezena na pojišťovny se sídlem v ČR</a:t>
            </a:r>
          </a:p>
          <a:p>
            <a:r>
              <a:rPr lang="cs-CZ" sz="2000" smtClean="0"/>
              <a:t>Problémem jsou zejména </a:t>
            </a:r>
            <a:r>
              <a:rPr lang="cs-CZ" sz="2000" b="1" smtClean="0"/>
              <a:t>následující omezení: </a:t>
            </a:r>
            <a:endParaRPr lang="cs-CZ" sz="2000" smtClean="0"/>
          </a:p>
          <a:p>
            <a:pPr lvl="1"/>
            <a:r>
              <a:rPr lang="cs-CZ" sz="1600" smtClean="0"/>
              <a:t>výluky z pojištění vztahující se k druhům onemocnění a k druhům lékařské péče</a:t>
            </a:r>
          </a:p>
          <a:p>
            <a:pPr lvl="1"/>
            <a:r>
              <a:rPr lang="cs-CZ" sz="1600" smtClean="0"/>
              <a:t>výluky z pojištění vztahující se k příčinám či jiným okolnostem vzniku pojistné události, tj. onemocnění</a:t>
            </a:r>
          </a:p>
          <a:p>
            <a:pPr lvl="1"/>
            <a:r>
              <a:rPr lang="cs-CZ" sz="1600" smtClean="0"/>
              <a:t>maximální limit pojistného plnění (na 1 událost vs. celkový roční limit – malý rozdíl)</a:t>
            </a:r>
          </a:p>
          <a:p>
            <a:pPr lvl="1"/>
            <a:r>
              <a:rPr lang="cs-CZ" sz="1600" smtClean="0"/>
              <a:t>podmínka dodržení dalších povinností vyplývajících ze smlouvy </a:t>
            </a:r>
          </a:p>
          <a:p>
            <a:pPr lvl="1"/>
            <a:r>
              <a:rPr lang="cs-CZ" sz="1600" smtClean="0"/>
              <a:t>možnost pojišťoven kdykoliv odstoupit od smlouvy. </a:t>
            </a:r>
          </a:p>
          <a:p>
            <a:endParaRPr lang="cs-CZ" sz="2000" smtClean="0"/>
          </a:p>
        </p:txBody>
      </p:sp>
    </p:spTree>
    <p:extLst>
      <p:ext uri="{BB962C8B-B14F-4D97-AF65-F5344CB8AC3E}">
        <p14:creationId xmlns:p14="http://schemas.microsoft.com/office/powerpoint/2010/main" val="164383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ctrTitle"/>
          </p:nvPr>
        </p:nvSpPr>
        <p:spPr>
          <a:solidFill>
            <a:schemeClr val="accent1">
              <a:alpha val="0"/>
            </a:schemeClr>
          </a:solidFill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Financování zdravotnických systémů</a:t>
            </a:r>
            <a:endParaRPr lang="cs-CZ" dirty="0" smtClean="0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583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892" y="262294"/>
            <a:ext cx="6084592" cy="6407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6444208" y="2204864"/>
            <a:ext cx="25202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2005: </a:t>
            </a:r>
            <a:r>
              <a:rPr lang="cs-CZ" b="1" dirty="0" smtClean="0"/>
              <a:t>218,8 mld.</a:t>
            </a:r>
            <a:endParaRPr lang="cs-CZ" dirty="0" smtClean="0"/>
          </a:p>
          <a:p>
            <a:r>
              <a:rPr lang="cs-CZ" dirty="0" smtClean="0"/>
              <a:t>2006: </a:t>
            </a:r>
            <a:r>
              <a:rPr lang="cs-CZ" b="1" dirty="0" smtClean="0"/>
              <a:t>226,8</a:t>
            </a:r>
          </a:p>
          <a:p>
            <a:r>
              <a:rPr lang="cs-CZ" dirty="0" smtClean="0"/>
              <a:t>2007: </a:t>
            </a:r>
            <a:r>
              <a:rPr lang="cs-CZ" b="1" dirty="0" smtClean="0"/>
              <a:t>241,9</a:t>
            </a:r>
          </a:p>
          <a:p>
            <a:r>
              <a:rPr lang="cs-CZ" dirty="0" smtClean="0"/>
              <a:t>2008: </a:t>
            </a:r>
            <a:r>
              <a:rPr lang="cs-CZ" b="1" dirty="0" smtClean="0"/>
              <a:t>264,5</a:t>
            </a:r>
          </a:p>
          <a:p>
            <a:r>
              <a:rPr lang="cs-CZ" dirty="0" smtClean="0"/>
              <a:t>2009: </a:t>
            </a:r>
            <a:r>
              <a:rPr lang="cs-CZ" b="1" dirty="0" smtClean="0"/>
              <a:t>292,7</a:t>
            </a:r>
          </a:p>
          <a:p>
            <a:r>
              <a:rPr lang="cs-CZ" dirty="0" smtClean="0"/>
              <a:t>2010: </a:t>
            </a:r>
            <a:r>
              <a:rPr lang="cs-CZ" b="1" dirty="0" smtClean="0"/>
              <a:t>289,0 </a:t>
            </a:r>
            <a:r>
              <a:rPr lang="cs-CZ" dirty="0" smtClean="0"/>
              <a:t>(7,7% HDP)</a:t>
            </a:r>
          </a:p>
          <a:p>
            <a:r>
              <a:rPr lang="cs-CZ" dirty="0" smtClean="0"/>
              <a:t>2011: </a:t>
            </a:r>
            <a:r>
              <a:rPr lang="cs-CZ" b="1" dirty="0" smtClean="0"/>
              <a:t>287,8 </a:t>
            </a:r>
            <a:r>
              <a:rPr lang="cs-CZ" dirty="0" smtClean="0"/>
              <a:t>(7,5% HDP)</a:t>
            </a:r>
          </a:p>
          <a:p>
            <a:r>
              <a:rPr lang="cs-CZ" dirty="0" smtClean="0"/>
              <a:t>2012:</a:t>
            </a:r>
            <a:r>
              <a:rPr lang="cs-CZ" b="1" dirty="0" smtClean="0"/>
              <a:t> 293,6</a:t>
            </a:r>
            <a:endParaRPr lang="cs-CZ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5232056" y="5589240"/>
            <a:ext cx="1073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47 mld.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211980" y="5877272"/>
            <a:ext cx="1232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222,4 mld.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5211980" y="6201688"/>
            <a:ext cx="1232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21 mld.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43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Nadpis 1"/>
          <p:cNvSpPr>
            <a:spLocks noGrp="1"/>
          </p:cNvSpPr>
          <p:nvPr>
            <p:ph type="title"/>
          </p:nvPr>
        </p:nvSpPr>
        <p:spPr>
          <a:xfrm>
            <a:off x="539750" y="23813"/>
            <a:ext cx="8229600" cy="993775"/>
          </a:xfrm>
        </p:spPr>
        <p:txBody>
          <a:bodyPr/>
          <a:lstStyle/>
          <a:p>
            <a:r>
              <a:rPr lang="cs-CZ" b="1" smtClean="0">
                <a:solidFill>
                  <a:srgbClr val="1B06BA"/>
                </a:solidFill>
              </a:rPr>
              <a:t>Finance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981075"/>
            <a:ext cx="7545388" cy="5327650"/>
          </a:xfrm>
        </p:spPr>
        <p:txBody>
          <a:bodyPr/>
          <a:lstStyle/>
          <a:p>
            <a:pPr>
              <a:defRPr/>
            </a:pPr>
            <a:r>
              <a:rPr lang="cs-CZ" b="1" dirty="0" smtClean="0"/>
              <a:t>Kolik?</a:t>
            </a:r>
          </a:p>
          <a:p>
            <a:pPr>
              <a:defRPr/>
            </a:pPr>
            <a:r>
              <a:rPr lang="cs-CZ" b="1" dirty="0" smtClean="0"/>
              <a:t>Kdy?</a:t>
            </a:r>
          </a:p>
          <a:p>
            <a:pPr>
              <a:defRPr/>
            </a:pPr>
            <a:r>
              <a:rPr lang="cs-CZ" b="1" dirty="0" smtClean="0"/>
              <a:t>Kam?</a:t>
            </a:r>
          </a:p>
          <a:p>
            <a:pPr>
              <a:defRPr/>
            </a:pPr>
            <a:r>
              <a:rPr lang="cs-CZ" b="1" dirty="0" smtClean="0"/>
              <a:t>Komu?</a:t>
            </a:r>
          </a:p>
          <a:p>
            <a:pPr>
              <a:defRPr/>
            </a:pPr>
            <a:r>
              <a:rPr lang="cs-CZ" b="1" dirty="0" smtClean="0"/>
              <a:t>Za co?</a:t>
            </a:r>
          </a:p>
          <a:p>
            <a:pPr>
              <a:defRPr/>
            </a:pPr>
            <a:r>
              <a:rPr lang="cs-CZ" b="1" dirty="0" smtClean="0"/>
              <a:t>Jak (formy čerpání)?</a:t>
            </a:r>
          </a:p>
          <a:p>
            <a:pPr marL="0" indent="0">
              <a:buFont typeface="Arial" charset="0"/>
              <a:buNone/>
              <a:defRPr/>
            </a:pPr>
            <a:r>
              <a:rPr lang="cs-CZ" b="1" dirty="0" smtClean="0"/>
              <a:t>-------------------------------</a:t>
            </a:r>
          </a:p>
          <a:p>
            <a:pPr>
              <a:defRPr/>
            </a:pPr>
            <a:r>
              <a:rPr lang="cs-CZ" b="1" dirty="0" smtClean="0"/>
              <a:t>Co to přineslo?</a:t>
            </a:r>
          </a:p>
          <a:p>
            <a:pPr>
              <a:defRPr/>
            </a:pPr>
            <a:r>
              <a:rPr lang="cs-CZ" b="1" dirty="0" smtClean="0"/>
              <a:t>Jak lépe?</a:t>
            </a:r>
            <a:endParaRPr lang="cs-CZ" dirty="0" smtClean="0"/>
          </a:p>
          <a:p>
            <a:pPr marL="0" indent="0">
              <a:buFont typeface="Arial" charset="0"/>
              <a:buNone/>
              <a:defRPr/>
            </a:pPr>
            <a:endParaRPr lang="cs-CZ" dirty="0" smtClean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732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9" y="338138"/>
            <a:ext cx="5811540" cy="6259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05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99615"/>
            <a:ext cx="6264695" cy="6275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268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Nadpis 1"/>
          <p:cNvSpPr>
            <a:spLocks noGrp="1"/>
          </p:cNvSpPr>
          <p:nvPr>
            <p:ph type="title"/>
          </p:nvPr>
        </p:nvSpPr>
        <p:spPr>
          <a:xfrm>
            <a:off x="323850" y="549275"/>
            <a:ext cx="8229600" cy="777875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Formy úhrady </a:t>
            </a:r>
            <a:br>
              <a:rPr lang="cs-CZ" b="1" dirty="0" smtClean="0">
                <a:solidFill>
                  <a:srgbClr val="1B06BA"/>
                </a:solidFill>
              </a:rPr>
            </a:br>
            <a:endParaRPr lang="cs-CZ" b="1" dirty="0" smtClean="0">
              <a:solidFill>
                <a:srgbClr val="1B06BA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08720"/>
            <a:ext cx="7920880" cy="5257155"/>
          </a:xfrm>
        </p:spPr>
        <p:txBody>
          <a:bodyPr/>
          <a:lstStyle/>
          <a:p>
            <a:pPr>
              <a:defRPr/>
            </a:pPr>
            <a:r>
              <a:rPr lang="cs-CZ" sz="2800" b="1" dirty="0" err="1" smtClean="0"/>
              <a:t>Kapitace</a:t>
            </a:r>
            <a:endParaRPr lang="cs-CZ" sz="2800" b="1" dirty="0" smtClean="0"/>
          </a:p>
          <a:p>
            <a:pPr lvl="1">
              <a:defRPr/>
            </a:pPr>
            <a:r>
              <a:rPr lang="cs-CZ" sz="2400" dirty="0" smtClean="0"/>
              <a:t>Platba za registrovaného pacienta</a:t>
            </a:r>
          </a:p>
          <a:p>
            <a:pPr>
              <a:defRPr/>
            </a:pPr>
            <a:r>
              <a:rPr lang="cs-CZ" sz="2800" b="1" dirty="0" smtClean="0"/>
              <a:t>Platba za výkon</a:t>
            </a:r>
          </a:p>
          <a:p>
            <a:pPr lvl="1">
              <a:defRPr/>
            </a:pPr>
            <a:r>
              <a:rPr lang="cs-CZ" sz="2400" dirty="0" smtClean="0"/>
              <a:t>Bodové hodnoty výkonů v sazebníku „Seznam zdravotních výkonů“</a:t>
            </a:r>
          </a:p>
          <a:p>
            <a:pPr lvl="1">
              <a:defRPr/>
            </a:pPr>
            <a:r>
              <a:rPr lang="cs-CZ" sz="2400" dirty="0" smtClean="0"/>
              <a:t>Hodnota bodu je výsledkem dohodovacího řízení mezi ZP a ČLK, stanovuje se pro nadcházející čtvrtletí</a:t>
            </a:r>
          </a:p>
          <a:p>
            <a:pPr>
              <a:defRPr/>
            </a:pPr>
            <a:r>
              <a:rPr lang="cs-CZ" sz="2800" b="1" dirty="0" smtClean="0"/>
              <a:t>Paušál</a:t>
            </a:r>
          </a:p>
          <a:p>
            <a:pPr lvl="1">
              <a:defRPr/>
            </a:pPr>
            <a:r>
              <a:rPr lang="cs-CZ" sz="2400" dirty="0" smtClean="0"/>
              <a:t>Stanovený pro daný typ </a:t>
            </a:r>
            <a:r>
              <a:rPr lang="cs-CZ" sz="2400" dirty="0" err="1" smtClean="0"/>
              <a:t>zdr</a:t>
            </a:r>
            <a:r>
              <a:rPr lang="cs-CZ" sz="2400" dirty="0" smtClean="0"/>
              <a:t>. zařízení na základě veškeré vykázané a uznané péče v předcházejícím roce</a:t>
            </a:r>
          </a:p>
          <a:p>
            <a:pPr>
              <a:defRPr/>
            </a:pPr>
            <a:r>
              <a:rPr lang="cs-CZ" sz="2800" b="1" dirty="0" smtClean="0"/>
              <a:t>DRG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78186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>
            <a:normAutofit fontScale="90000"/>
          </a:bodyPr>
          <a:lstStyle/>
          <a:p>
            <a:r>
              <a:rPr lang="cs-CZ" sz="4000" b="1" smtClean="0">
                <a:solidFill>
                  <a:srgbClr val="1B06BA"/>
                </a:solidFill>
              </a:rPr>
              <a:t>Hlavní zdroje financování zdravotnictví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5140325"/>
          </a:xfrm>
        </p:spPr>
        <p:txBody>
          <a:bodyPr/>
          <a:lstStyle/>
          <a:p>
            <a:pPr>
              <a:defRPr/>
            </a:pPr>
            <a:r>
              <a:rPr lang="cs-CZ" sz="2400" b="1" dirty="0" smtClean="0"/>
              <a:t>Veřejné zdravotní pojištění </a:t>
            </a:r>
            <a:r>
              <a:rPr lang="cs-CZ" sz="2400" dirty="0" smtClean="0"/>
              <a:t>(76,6%) 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 smtClean="0"/>
              <a:t>občané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/>
              <a:t>s</a:t>
            </a:r>
            <a:r>
              <a:rPr lang="cs-CZ" sz="2000" dirty="0" smtClean="0"/>
              <a:t>tát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 smtClean="0"/>
              <a:t>Zaměstnavatelé</a:t>
            </a:r>
          </a:p>
          <a:p>
            <a:pPr marL="457200" lvl="1" indent="0">
              <a:lnSpc>
                <a:spcPct val="90000"/>
              </a:lnSpc>
              <a:spcBef>
                <a:spcPts val="0"/>
              </a:spcBef>
              <a:buNone/>
              <a:defRPr/>
            </a:pPr>
            <a:endParaRPr lang="cs-CZ" sz="2000" b="1" dirty="0" smtClean="0"/>
          </a:p>
          <a:p>
            <a:pPr>
              <a:defRPr/>
            </a:pPr>
            <a:r>
              <a:rPr lang="cs-CZ" sz="2400" b="1" dirty="0"/>
              <a:t>Soukromé platby </a:t>
            </a:r>
            <a:r>
              <a:rPr lang="cs-CZ" sz="2400" dirty="0"/>
              <a:t>(</a:t>
            </a:r>
            <a:r>
              <a:rPr lang="cs-CZ" sz="2400" dirty="0" smtClean="0"/>
              <a:t>16,2%)</a:t>
            </a:r>
            <a:endParaRPr lang="cs-CZ" sz="2400" dirty="0"/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/>
              <a:t>přímé platby za péči, léky, pomůcky …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/>
              <a:t>regulační poplatky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/>
              <a:t>soukromé zdravotní pojištění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/>
              <a:t>další soukromé platby (dary, sbírky</a:t>
            </a:r>
            <a:r>
              <a:rPr lang="cs-CZ" sz="2000" dirty="0" smtClean="0"/>
              <a:t>)</a:t>
            </a:r>
            <a:endParaRPr lang="cs-CZ" dirty="0"/>
          </a:p>
          <a:p>
            <a:pPr>
              <a:defRPr/>
            </a:pPr>
            <a:endParaRPr lang="cs-CZ" sz="2400" b="1" dirty="0"/>
          </a:p>
          <a:p>
            <a:pPr>
              <a:defRPr/>
            </a:pPr>
            <a:r>
              <a:rPr lang="cs-CZ" sz="2400" b="1" dirty="0" smtClean="0"/>
              <a:t>Veřejné prostředky </a:t>
            </a:r>
            <a:r>
              <a:rPr lang="cs-CZ" sz="2400" dirty="0" smtClean="0"/>
              <a:t>(7,2%)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 smtClean="0"/>
              <a:t>Státní  (státní rozpočet)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 smtClean="0"/>
              <a:t>Krajské a obecní (krajský, obecní rozpočet)</a:t>
            </a:r>
          </a:p>
          <a:p>
            <a:pPr>
              <a:defRPr/>
            </a:pPr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40326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777875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>
                <a:solidFill>
                  <a:srgbClr val="1B06BA"/>
                </a:solidFill>
              </a:rPr>
              <a:t>Formy úhrady: </a:t>
            </a:r>
            <a:br>
              <a:rPr lang="cs-CZ" sz="3600" b="1" dirty="0" smtClean="0">
                <a:solidFill>
                  <a:srgbClr val="1B06BA"/>
                </a:solidFill>
              </a:rPr>
            </a:br>
            <a:r>
              <a:rPr lang="cs-CZ" sz="3600" b="1" dirty="0" smtClean="0">
                <a:solidFill>
                  <a:srgbClr val="1B06BA"/>
                </a:solidFill>
              </a:rPr>
              <a:t>Ambulantní zdravotní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13384"/>
            <a:ext cx="7920880" cy="5544616"/>
          </a:xfrm>
        </p:spPr>
        <p:txBody>
          <a:bodyPr/>
          <a:lstStyle/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cs-CZ" sz="2400" b="1" dirty="0" smtClean="0"/>
              <a:t>Praktičtí lékaři</a:t>
            </a:r>
          </a:p>
          <a:p>
            <a:pPr>
              <a:spcBef>
                <a:spcPts val="0"/>
              </a:spcBef>
              <a:defRPr/>
            </a:pPr>
            <a:r>
              <a:rPr lang="cs-CZ" sz="2400" b="1" dirty="0" smtClean="0"/>
              <a:t> </a:t>
            </a:r>
            <a:r>
              <a:rPr lang="cs-CZ" sz="2400" dirty="0" err="1" smtClean="0"/>
              <a:t>kapitace</a:t>
            </a:r>
            <a:r>
              <a:rPr lang="cs-CZ" sz="2400" dirty="0" smtClean="0"/>
              <a:t> + platba za výkon 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cs-CZ" sz="2000" b="1" dirty="0" smtClean="0"/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cs-CZ" sz="2400" b="1" dirty="0" smtClean="0"/>
              <a:t>Stomatologové</a:t>
            </a:r>
          </a:p>
          <a:p>
            <a:pPr>
              <a:spcBef>
                <a:spcPts val="0"/>
              </a:spcBef>
              <a:defRPr/>
            </a:pPr>
            <a:r>
              <a:rPr lang="cs-CZ" sz="2400" dirty="0" smtClean="0"/>
              <a:t>platba za výkon (zvláštní sazebník, výkony v Kč, </a:t>
            </a:r>
            <a:r>
              <a:rPr lang="cs-CZ" sz="2400" dirty="0"/>
              <a:t>n</a:t>
            </a:r>
            <a:r>
              <a:rPr lang="cs-CZ" sz="2400" dirty="0" smtClean="0"/>
              <a:t>e v bodech)</a:t>
            </a:r>
          </a:p>
          <a:p>
            <a:pPr>
              <a:spcBef>
                <a:spcPts val="0"/>
              </a:spcBef>
              <a:defRPr/>
            </a:pPr>
            <a:r>
              <a:rPr lang="cs-CZ" sz="2400" dirty="0"/>
              <a:t>p</a:t>
            </a:r>
            <a:r>
              <a:rPr lang="cs-CZ" sz="2400" dirty="0" smtClean="0"/>
              <a:t>římé platby (definice nadstandardu)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cs-CZ" sz="2000" b="1" dirty="0" smtClean="0"/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cs-CZ" sz="2400" b="1" dirty="0" smtClean="0"/>
              <a:t>Ambulantní specialisté </a:t>
            </a:r>
          </a:p>
          <a:p>
            <a:pPr>
              <a:spcBef>
                <a:spcPts val="0"/>
              </a:spcBef>
              <a:defRPr/>
            </a:pPr>
            <a:r>
              <a:rPr lang="cs-CZ" sz="2400" dirty="0" smtClean="0"/>
              <a:t>platba za výkon (hodnota bodu dle specializace) </a:t>
            </a:r>
          </a:p>
          <a:p>
            <a:pPr>
              <a:spcBef>
                <a:spcPts val="0"/>
              </a:spcBef>
              <a:defRPr/>
            </a:pPr>
            <a:r>
              <a:rPr lang="cs-CZ" sz="2400" dirty="0" smtClean="0"/>
              <a:t>maximální úhrada na jednoho ošetřeného pacienta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cs-CZ" sz="2000" b="1" dirty="0" smtClean="0"/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cs-CZ" sz="2400" b="1" dirty="0" smtClean="0"/>
              <a:t>Laboratoře a RTG</a:t>
            </a:r>
          </a:p>
          <a:p>
            <a:pPr>
              <a:spcBef>
                <a:spcPts val="0"/>
              </a:spcBef>
              <a:defRPr/>
            </a:pPr>
            <a:r>
              <a:rPr lang="cs-CZ" sz="2400" dirty="0"/>
              <a:t>p</a:t>
            </a:r>
            <a:r>
              <a:rPr lang="cs-CZ" sz="2400" dirty="0" smtClean="0"/>
              <a:t>aušální sazba (odhad potřeby financí na základě referenčního období), výjimečně platba za výkon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023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>
                <a:solidFill>
                  <a:srgbClr val="1B06BA"/>
                </a:solidFill>
              </a:rPr>
              <a:t>Formy úhrady </a:t>
            </a:r>
            <a:br>
              <a:rPr lang="cs-CZ" b="1" smtClean="0">
                <a:solidFill>
                  <a:srgbClr val="1B06BA"/>
                </a:solidFill>
              </a:rPr>
            </a:br>
            <a:r>
              <a:rPr lang="cs-CZ" b="1" smtClean="0">
                <a:solidFill>
                  <a:srgbClr val="1B06BA"/>
                </a:solidFill>
              </a:rPr>
              <a:t>Nemocnice</a:t>
            </a:r>
            <a:endParaRPr lang="cs-CZ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 roku 2012 postupný přechod na systém DRG</a:t>
            </a:r>
          </a:p>
          <a:p>
            <a:pPr lvl="1"/>
            <a:r>
              <a:rPr lang="cs-CZ" dirty="0"/>
              <a:t>D</a:t>
            </a:r>
            <a:r>
              <a:rPr lang="cs-CZ" dirty="0" smtClean="0"/>
              <a:t>efinování skupin s klinicky a nákladově shodnými případy.</a:t>
            </a:r>
          </a:p>
          <a:p>
            <a:pPr lvl="1"/>
            <a:r>
              <a:rPr lang="cs-CZ" dirty="0" smtClean="0"/>
              <a:t>Platba za </a:t>
            </a:r>
            <a:r>
              <a:rPr lang="cs-CZ" dirty="0" err="1" smtClean="0"/>
              <a:t>odléčeného</a:t>
            </a:r>
            <a:r>
              <a:rPr lang="cs-CZ" dirty="0" smtClean="0"/>
              <a:t> pacienta, nikoli za provedené výkony.</a:t>
            </a:r>
          </a:p>
          <a:p>
            <a:r>
              <a:rPr lang="cs-CZ" dirty="0" smtClean="0"/>
              <a:t>Platby:  cca 80% péče placeno DRG, 20% hrazeno paušálem</a:t>
            </a:r>
          </a:p>
        </p:txBody>
      </p:sp>
    </p:spTree>
    <p:extLst>
      <p:ext uri="{BB962C8B-B14F-4D97-AF65-F5344CB8AC3E}">
        <p14:creationId xmlns:p14="http://schemas.microsoft.com/office/powerpoint/2010/main" val="169135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ctrTitle"/>
          </p:nvPr>
        </p:nvSpPr>
        <p:spPr>
          <a:solidFill>
            <a:schemeClr val="accent1">
              <a:alpha val="0"/>
            </a:schemeClr>
          </a:solidFill>
        </p:spPr>
        <p:txBody>
          <a:bodyPr>
            <a:normAutofit/>
          </a:bodyPr>
          <a:lstStyle/>
          <a:p>
            <a:r>
              <a:rPr lang="cs-CZ" b="1" cap="all" dirty="0" smtClean="0">
                <a:solidFill>
                  <a:srgbClr val="1B06BA"/>
                </a:solidFill>
              </a:rPr>
              <a:t>Trh a zdravotní péče</a:t>
            </a:r>
            <a:br>
              <a:rPr lang="cs-CZ" b="1" cap="all" dirty="0" smtClean="0">
                <a:solidFill>
                  <a:srgbClr val="1B06BA"/>
                </a:solidFill>
              </a:rPr>
            </a:br>
            <a:r>
              <a:rPr lang="cs-CZ" b="1" dirty="0" smtClean="0">
                <a:solidFill>
                  <a:srgbClr val="1B06BA"/>
                </a:solidFill>
              </a:rPr>
              <a:t>(tržní selhání)</a:t>
            </a:r>
            <a:endParaRPr lang="cs-CZ" dirty="0" smtClean="0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410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Idea „dokonalého“ trhu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183187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dirty="0" smtClean="0"/>
              <a:t>Vypracována klasickými liberálními ekonomy (Adam Smith)</a:t>
            </a:r>
          </a:p>
          <a:p>
            <a:pPr eaLnBrk="1" hangingPunct="1">
              <a:defRPr/>
            </a:pPr>
            <a:r>
              <a:rPr lang="cs-CZ" sz="2800" dirty="0" smtClean="0"/>
              <a:t>Ideální model (</a:t>
            </a:r>
            <a:r>
              <a:rPr lang="cs-CZ" sz="2800" dirty="0"/>
              <a:t>m</a:t>
            </a:r>
            <a:r>
              <a:rPr lang="cs-CZ" sz="2800" dirty="0" smtClean="0"/>
              <a:t>yšlenková konstrukce)</a:t>
            </a:r>
          </a:p>
          <a:p>
            <a:pPr lvl="1" eaLnBrk="1" hangingPunct="1">
              <a:defRPr/>
            </a:pPr>
            <a:r>
              <a:rPr lang="cs-CZ" sz="2000" dirty="0" smtClean="0"/>
              <a:t>V dnešních podmínkách je možné se k němu jen přibližovat, musí se překonávat určité překážky.</a:t>
            </a:r>
          </a:p>
          <a:p>
            <a:pPr lvl="1" eaLnBrk="1" hangingPunct="1">
              <a:defRPr/>
            </a:pPr>
            <a:r>
              <a:rPr lang="cs-CZ" sz="2000" dirty="0" smtClean="0"/>
              <a:t>Tyto překážky je možné odstranit jen zásahem státu.</a:t>
            </a:r>
          </a:p>
          <a:p>
            <a:pPr lvl="1" eaLnBrk="1" hangingPunct="1">
              <a:defRPr/>
            </a:pPr>
            <a:r>
              <a:rPr lang="cs-CZ" sz="2000" dirty="0" smtClean="0"/>
              <a:t>V oblasti výroby a ryze komerčních služeb jsou zásahy státu minimální.</a:t>
            </a:r>
          </a:p>
          <a:p>
            <a:pPr lvl="1" eaLnBrk="1" hangingPunct="1">
              <a:defRPr/>
            </a:pPr>
            <a:r>
              <a:rPr lang="cs-CZ" sz="2000" dirty="0" smtClean="0"/>
              <a:t>V některých oblastech jsou překážky tak velké, že se hovoří o „tržním selhání“.</a:t>
            </a:r>
          </a:p>
          <a:p>
            <a:pPr eaLnBrk="1" hangingPunct="1">
              <a:defRPr/>
            </a:pPr>
            <a:r>
              <a:rPr lang="cs-CZ" sz="2400" dirty="0" smtClean="0"/>
              <a:t>Dokonalý tržní systém přináší spotřebiteli žádoucí uspokojení (prospěch, užitek), při minimálních nákladech.</a:t>
            </a:r>
          </a:p>
          <a:p>
            <a:pPr lvl="1" eaLnBrk="1" hangingPunct="1">
              <a:defRPr/>
            </a:pPr>
            <a:r>
              <a:rPr lang="cs-CZ" sz="2000" dirty="0" smtClean="0"/>
              <a:t>Podmínkou je, že financování všech činností probíhá cestou volné soutěže, jejímž jádrem je teorie nabídky a poptávky.</a:t>
            </a:r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978372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431800" y="19050"/>
            <a:ext cx="8229600" cy="817563"/>
          </a:xfrm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Teorie nabídky a poptávky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31800" y="1341438"/>
            <a:ext cx="8229600" cy="5183187"/>
          </a:xfrm>
        </p:spPr>
        <p:txBody>
          <a:bodyPr/>
          <a:lstStyle/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00050" eaLnBrk="1" hangingPunct="1">
              <a:defRPr/>
            </a:pPr>
            <a:r>
              <a:rPr lang="cs-CZ" sz="2400" b="1" dirty="0" smtClean="0"/>
              <a:t>Poptávka</a:t>
            </a:r>
            <a:endParaRPr lang="cs-CZ" sz="2400" dirty="0" smtClean="0"/>
          </a:p>
          <a:p>
            <a:pPr marL="800100" lvl="1" eaLnBrk="1" hangingPunct="1">
              <a:defRPr/>
            </a:pPr>
            <a:r>
              <a:rPr lang="cs-CZ" sz="2000" dirty="0" smtClean="0"/>
              <a:t>Roste s poklesem ceny</a:t>
            </a:r>
          </a:p>
          <a:p>
            <a:pPr marL="800100" lvl="1" eaLnBrk="1" hangingPunct="1">
              <a:defRPr/>
            </a:pPr>
            <a:r>
              <a:rPr lang="cs-CZ" sz="2000" dirty="0" smtClean="0"/>
              <a:t>Každý bod na křivce představuje, jak mnoho péče jsou spotřebitelé ochotni zaplatit za danou cenu.</a:t>
            </a:r>
          </a:p>
          <a:p>
            <a:pPr marL="400050" eaLnBrk="1" hangingPunct="1">
              <a:defRPr/>
            </a:pPr>
            <a:r>
              <a:rPr lang="cs-CZ" sz="2400" b="1" dirty="0" smtClean="0"/>
              <a:t>Nabídka</a:t>
            </a:r>
          </a:p>
          <a:p>
            <a:pPr marL="800100" lvl="1" eaLnBrk="1" hangingPunct="1">
              <a:defRPr/>
            </a:pPr>
            <a:r>
              <a:rPr lang="cs-CZ" sz="2000" dirty="0" smtClean="0"/>
              <a:t>Čím vyšší je cena, tím více služeb se nabízí</a:t>
            </a:r>
          </a:p>
          <a:p>
            <a:pPr marL="800100" lvl="1" eaLnBrk="1" hangingPunct="1">
              <a:defRPr/>
            </a:pPr>
            <a:r>
              <a:rPr lang="cs-CZ" sz="2000" dirty="0" smtClean="0"/>
              <a:t>Každý bod na křivce představuje množství péče, kterou jsou ochotni poskytovatelé prodat spotřebiteli za danou cenu.</a:t>
            </a:r>
          </a:p>
          <a:p>
            <a:pPr marL="800100" lvl="1" eaLnBrk="1" hangingPunct="1">
              <a:defRPr/>
            </a:pPr>
            <a:endParaRPr lang="cs-CZ" sz="2000" dirty="0" smtClean="0"/>
          </a:p>
          <a:p>
            <a:pPr marL="800100" lvl="1" eaLnBrk="1" hangingPunct="1"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</p:txBody>
      </p:sp>
      <p:pic>
        <p:nvPicPr>
          <p:cNvPr id="1126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0913" y="836613"/>
            <a:ext cx="4222750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7507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431800" y="19050"/>
            <a:ext cx="8229600" cy="817563"/>
          </a:xfrm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Teorie nabídky a poptávky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31800" y="1341438"/>
            <a:ext cx="8229600" cy="5183187"/>
          </a:xfrm>
        </p:spPr>
        <p:txBody>
          <a:bodyPr>
            <a:normAutofit lnSpcReduction="10000"/>
          </a:bodyPr>
          <a:lstStyle/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51435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51435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eaLnBrk="1" hangingPunct="1">
              <a:defRPr/>
            </a:pPr>
            <a:r>
              <a:rPr lang="cs-CZ" sz="2000" dirty="0" smtClean="0"/>
              <a:t>Když se nabídka rovná poptávce, trh se nasytí, je dokonalý, vyrovnaný, bylo dosaženo </a:t>
            </a:r>
            <a:r>
              <a:rPr lang="cs-CZ" sz="2000" b="1" i="1" dirty="0" smtClean="0"/>
              <a:t>meze alokační efektivity </a:t>
            </a:r>
            <a:r>
              <a:rPr lang="cs-CZ" sz="2000" dirty="0" smtClean="0"/>
              <a:t>(bod A). Trh je maximálně efektivní, nedochází k žádnému plýtvání.</a:t>
            </a:r>
          </a:p>
          <a:p>
            <a:pPr marL="457200" eaLnBrk="1" hangingPunct="1">
              <a:defRPr/>
            </a:pPr>
            <a:r>
              <a:rPr lang="cs-CZ" sz="2000" dirty="0" smtClean="0"/>
              <a:t>Při ceně C</a:t>
            </a:r>
            <a:r>
              <a:rPr lang="cs-CZ" sz="2000" baseline="-25000" dirty="0" smtClean="0"/>
              <a:t>1</a:t>
            </a:r>
            <a:r>
              <a:rPr lang="cs-CZ" sz="2000" dirty="0" smtClean="0"/>
              <a:t> je nabídka větší než poptávka, snižování cen, rozdíl se snižuje až dojde k rovnováze.</a:t>
            </a:r>
          </a:p>
          <a:p>
            <a:pPr marL="457200" eaLnBrk="1" hangingPunct="1">
              <a:defRPr/>
            </a:pPr>
            <a:r>
              <a:rPr lang="cs-CZ" sz="2000" dirty="0" smtClean="0"/>
              <a:t>Ceny také mohou klesat až do bodu C</a:t>
            </a:r>
            <a:r>
              <a:rPr lang="cs-CZ" sz="2000" baseline="-25000" dirty="0" smtClean="0"/>
              <a:t>2</a:t>
            </a:r>
            <a:r>
              <a:rPr lang="cs-CZ" sz="2000" dirty="0" smtClean="0"/>
              <a:t>, kde poptávka převyšuje nabídku. Spotřebitelé jsou ochotni zaplatit více, aby se domohli více služeb. Ceny rostou zase až do rovnovážného stavu.</a:t>
            </a:r>
          </a:p>
          <a:p>
            <a:pPr marL="457200" eaLnBrk="1" hangingPunct="1">
              <a:defRPr/>
            </a:pPr>
            <a:endParaRPr lang="cs-CZ" sz="2400" b="1" i="1" dirty="0" smtClean="0"/>
          </a:p>
          <a:p>
            <a:pPr marL="800100" lvl="1" eaLnBrk="1" hangingPunct="1"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1550" y="765175"/>
            <a:ext cx="4222750" cy="296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764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>
          <a:xfrm>
            <a:off x="431800" y="19050"/>
            <a:ext cx="8229600" cy="817563"/>
          </a:xfrm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Teorie nabídky a poptávky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31800" y="1341438"/>
            <a:ext cx="8229600" cy="5516562"/>
          </a:xfrm>
        </p:spPr>
        <p:txBody>
          <a:bodyPr/>
          <a:lstStyle/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114300" indent="0" eaLnBrk="1" hangingPunct="1">
              <a:buFont typeface="Arial" charset="0"/>
              <a:buNone/>
              <a:defRPr/>
            </a:pPr>
            <a:endParaRPr lang="cs-CZ" sz="2300" dirty="0" smtClean="0"/>
          </a:p>
          <a:p>
            <a:pPr marL="457200" eaLnBrk="1" hangingPunct="1">
              <a:lnSpc>
                <a:spcPct val="90000"/>
              </a:lnSpc>
              <a:defRPr/>
            </a:pPr>
            <a:r>
              <a:rPr lang="cs-CZ" sz="2000" dirty="0" smtClean="0"/>
              <a:t>Ideální stav na trhu působením zákonitostí nabídky a poptávky není v oblasti péče o zdraví myslitelný:</a:t>
            </a:r>
          </a:p>
          <a:p>
            <a:pPr marL="857250"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Historický vývoj a socioekonomické a kulturní proměny společnosti vedly k významným zásahům státu v této oblasti, čímž došlo k deformaci trhu.</a:t>
            </a:r>
          </a:p>
          <a:p>
            <a:pPr marL="857250" lvl="1" eaLnBrk="1" hangingPunct="1">
              <a:lnSpc>
                <a:spcPct val="90000"/>
              </a:lnSpc>
              <a:defRPr/>
            </a:pPr>
            <a:r>
              <a:rPr lang="cs-CZ" sz="2000" b="1" dirty="0" smtClean="0"/>
              <a:t>Důvody k regulaci:</a:t>
            </a:r>
          </a:p>
          <a:p>
            <a:pPr marL="1257300" lvl="2" eaLnBrk="1" hangingPunct="1">
              <a:lnSpc>
                <a:spcPct val="90000"/>
              </a:lnSpc>
              <a:defRPr/>
            </a:pPr>
            <a:r>
              <a:rPr lang="cs-CZ" sz="2000" b="1" dirty="0" smtClean="0"/>
              <a:t>Nedokonalá informovanost</a:t>
            </a:r>
          </a:p>
          <a:p>
            <a:pPr marL="1257300" lvl="2" eaLnBrk="1" hangingPunct="1">
              <a:lnSpc>
                <a:spcPct val="90000"/>
              </a:lnSpc>
              <a:defRPr/>
            </a:pPr>
            <a:r>
              <a:rPr lang="cs-CZ" sz="2000" b="1" dirty="0" smtClean="0"/>
              <a:t>Nejistota výsledku</a:t>
            </a:r>
          </a:p>
          <a:p>
            <a:pPr marL="1257300" lvl="2" eaLnBrk="1" hangingPunct="1">
              <a:lnSpc>
                <a:spcPct val="90000"/>
              </a:lnSpc>
              <a:defRPr/>
            </a:pPr>
            <a:r>
              <a:rPr lang="cs-CZ" sz="2000" b="1" dirty="0" smtClean="0"/>
              <a:t>Etické hodnoty</a:t>
            </a:r>
          </a:p>
          <a:p>
            <a:pPr marL="1028700" lvl="2" indent="0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cs-CZ" sz="1200" dirty="0" smtClean="0"/>
          </a:p>
          <a:p>
            <a:pPr marL="857250" lvl="1" eaLnBrk="1" hangingPunct="1">
              <a:defRPr/>
            </a:pPr>
            <a:endParaRPr lang="cs-CZ" sz="1600" dirty="0" smtClean="0"/>
          </a:p>
          <a:p>
            <a:pPr marL="457200" eaLnBrk="1" hangingPunct="1">
              <a:defRPr/>
            </a:pPr>
            <a:endParaRPr lang="cs-CZ" sz="2400" b="1" i="1" dirty="0" smtClean="0"/>
          </a:p>
          <a:p>
            <a:pPr marL="800100" lvl="1" eaLnBrk="1" hangingPunct="1"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</p:txBody>
      </p:sp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1550" y="765175"/>
            <a:ext cx="3843338" cy="269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821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436563" y="188913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Problémy aplikace tržního mechanismu v péči o zdraví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183187"/>
          </a:xfrm>
        </p:spPr>
        <p:txBody>
          <a:bodyPr/>
          <a:lstStyle/>
          <a:p>
            <a:pPr marL="514350" indent="-457200" eaLnBrk="1" hangingPunct="1">
              <a:defRPr/>
            </a:pPr>
            <a:r>
              <a:rPr lang="cs-CZ" sz="2800" b="1" dirty="0" smtClean="0"/>
              <a:t>Nedostatek a asymetrie informací</a:t>
            </a:r>
          </a:p>
          <a:p>
            <a:pPr marL="514350" lvl="1" indent="0" eaLnBrk="1" hangingPunct="1">
              <a:buFont typeface="Arial" charset="0"/>
              <a:buNone/>
              <a:defRPr/>
            </a:pPr>
            <a:r>
              <a:rPr lang="cs-CZ" sz="2400" dirty="0" smtClean="0"/>
              <a:t>Pacient není ve stejné pozici jako spotřebitel běžných komerčních služeb</a:t>
            </a:r>
          </a:p>
          <a:p>
            <a:pPr marL="800100" lvl="1" eaLnBrk="1" hangingPunct="1">
              <a:defRPr/>
            </a:pPr>
            <a:r>
              <a:rPr lang="cs-CZ" sz="2400" b="1" dirty="0" smtClean="0"/>
              <a:t>Pacient neví:</a:t>
            </a:r>
          </a:p>
          <a:p>
            <a:pPr marL="1200150" lvl="2" eaLnBrk="1" hangingPunct="1">
              <a:defRPr/>
            </a:pPr>
            <a:r>
              <a:rPr lang="cs-CZ" sz="2000" dirty="0" smtClean="0"/>
              <a:t>Co mu chybí</a:t>
            </a:r>
          </a:p>
          <a:p>
            <a:pPr marL="1200150" lvl="2" eaLnBrk="1" hangingPunct="1">
              <a:defRPr/>
            </a:pPr>
            <a:r>
              <a:rPr lang="cs-CZ" sz="2000" dirty="0" smtClean="0"/>
              <a:t>Jaké zdravotní služby potřebuje</a:t>
            </a:r>
          </a:p>
          <a:p>
            <a:pPr marL="1200150" lvl="2" eaLnBrk="1" hangingPunct="1">
              <a:defRPr/>
            </a:pPr>
            <a:r>
              <a:rPr lang="cs-CZ" sz="2000" dirty="0"/>
              <a:t>K</a:t>
            </a:r>
            <a:r>
              <a:rPr lang="cs-CZ" sz="2000" dirty="0" smtClean="0"/>
              <a:t>de, kdy a od koho je má požadovat</a:t>
            </a:r>
          </a:p>
          <a:p>
            <a:pPr marL="1200150" lvl="2" eaLnBrk="1" hangingPunct="1">
              <a:defRPr/>
            </a:pPr>
            <a:r>
              <a:rPr lang="cs-CZ" sz="2000" dirty="0" smtClean="0"/>
              <a:t>Jakou cenu by měl za služby zaplatit</a:t>
            </a:r>
            <a:r>
              <a:rPr lang="cs-CZ" sz="2000" dirty="0"/>
              <a:t>	</a:t>
            </a:r>
            <a:endParaRPr lang="cs-CZ" sz="2000" dirty="0" smtClean="0"/>
          </a:p>
          <a:p>
            <a:pPr marL="1200150" lvl="2" eaLnBrk="1" hangingPunct="1">
              <a:defRPr/>
            </a:pPr>
            <a:r>
              <a:rPr lang="cs-CZ" sz="2000" dirty="0" smtClean="0"/>
              <a:t>Jaký přínos či prospěch může očekávat od poskytnuté péče</a:t>
            </a:r>
            <a:endParaRPr lang="cs-CZ" sz="2000" dirty="0"/>
          </a:p>
          <a:p>
            <a:pPr marL="800100" lvl="1" eaLnBrk="1" hangingPunct="1">
              <a:defRPr/>
            </a:pPr>
            <a:r>
              <a:rPr lang="cs-CZ" sz="2400" b="1" dirty="0" smtClean="0"/>
              <a:t>Navíc spotřebu nelze plánovat nebo odložit:</a:t>
            </a:r>
          </a:p>
          <a:p>
            <a:pPr marL="1200150" lvl="2" eaLnBrk="1" hangingPunct="1">
              <a:defRPr/>
            </a:pPr>
            <a:r>
              <a:rPr lang="cs-CZ" sz="2000" dirty="0" smtClean="0"/>
              <a:t>Nemoc je nepředvídatelný a nepravidelný jev</a:t>
            </a:r>
          </a:p>
          <a:p>
            <a:pPr marL="1200150" lvl="2" eaLnBrk="1" hangingPunct="1">
              <a:defRPr/>
            </a:pPr>
            <a:r>
              <a:rPr lang="cs-CZ" sz="2000" dirty="0" smtClean="0"/>
              <a:t>Potřeba zdravotnických služeb je často nezbytná a neodkladná</a:t>
            </a:r>
          </a:p>
          <a:p>
            <a:pPr marL="971550" lvl="2" indent="0" eaLnBrk="1" hangingPunct="1">
              <a:buFont typeface="Arial" charset="0"/>
              <a:buNone/>
              <a:defRPr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43844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Problémy aplikace tržního mechanismu v péči o zdraví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183187"/>
          </a:xfrm>
        </p:spPr>
        <p:txBody>
          <a:bodyPr>
            <a:normAutofit lnSpcReduction="10000"/>
          </a:bodyPr>
          <a:lstStyle/>
          <a:p>
            <a:pPr marL="971550" lvl="2" indent="0" eaLnBrk="1" hangingPunct="1">
              <a:buFont typeface="Arial" charset="0"/>
              <a:buNone/>
              <a:defRPr/>
            </a:pPr>
            <a:endParaRPr lang="cs-CZ" sz="1200" dirty="0"/>
          </a:p>
          <a:p>
            <a:pPr marL="400050" eaLnBrk="1" hangingPunct="1">
              <a:defRPr/>
            </a:pPr>
            <a:r>
              <a:rPr lang="cs-CZ" sz="2800" b="1" dirty="0" smtClean="0"/>
              <a:t>Omezená soutěž</a:t>
            </a:r>
          </a:p>
          <a:p>
            <a:pPr marL="800100" lvl="1" eaLnBrk="1" hangingPunct="1">
              <a:defRPr/>
            </a:pPr>
            <a:r>
              <a:rPr lang="cs-CZ" sz="2400" dirty="0" smtClean="0"/>
              <a:t>Ani v ryze tržních společnostech mezi lékaři prakticky nedochází ke konkurenci prostřednictvím reklamy a cen</a:t>
            </a:r>
          </a:p>
          <a:p>
            <a:pPr marL="1200150" lvl="2" eaLnBrk="1" hangingPunct="1">
              <a:defRPr/>
            </a:pPr>
            <a:r>
              <a:rPr lang="cs-CZ" sz="2000" dirty="0" smtClean="0"/>
              <a:t>Lékař jako informovaný expert, jím navrhovaná léčba je odrazem objektivní potřeby pacienta, nikoli finančními potřebami lékaře.</a:t>
            </a:r>
          </a:p>
          <a:p>
            <a:pPr marL="1200150" lvl="2" eaLnBrk="1" hangingPunct="1">
              <a:defRPr/>
            </a:pPr>
            <a:r>
              <a:rPr lang="cs-CZ" sz="2000" dirty="0" smtClean="0"/>
              <a:t>Nízká cena může znamenat, že chce lékař zvýšit poptávku po svých službách, zároveň může nízká cena a malá poptávka avizovat, že se nejedná o příliš dobrého lékaře.</a:t>
            </a:r>
          </a:p>
          <a:p>
            <a:pPr marL="800100" lvl="1" eaLnBrk="1" hangingPunct="1">
              <a:defRPr/>
            </a:pPr>
            <a:r>
              <a:rPr lang="cs-CZ" sz="2400" dirty="0" smtClean="0"/>
              <a:t>Existence zdravotního pojištění omezuje cenovou konkurenci pouze na částku, kterou pacient hradí přímou platbou.</a:t>
            </a:r>
          </a:p>
          <a:p>
            <a:pPr marL="800100" lvl="1" eaLnBrk="1" hangingPunct="1">
              <a:defRPr/>
            </a:pPr>
            <a:r>
              <a:rPr lang="cs-CZ" sz="2400" dirty="0" smtClean="0"/>
              <a:t>Nutnost spolupráce (konzultací) mezi lékaři</a:t>
            </a:r>
          </a:p>
          <a:p>
            <a:pPr marL="800100" lvl="1" eaLnBrk="1" hangingPunct="1">
              <a:defRPr/>
            </a:pPr>
            <a:r>
              <a:rPr lang="cs-CZ" sz="2400" dirty="0" smtClean="0"/>
              <a:t>Přirozená spádovost nemocnic</a:t>
            </a:r>
          </a:p>
        </p:txBody>
      </p:sp>
    </p:spTree>
    <p:extLst>
      <p:ext uri="{BB962C8B-B14F-4D97-AF65-F5344CB8AC3E}">
        <p14:creationId xmlns:p14="http://schemas.microsoft.com/office/powerpoint/2010/main" val="2431930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Problémy aplikace tržního mechanismu v péči o zdraví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183187"/>
          </a:xfrm>
        </p:spPr>
        <p:txBody>
          <a:bodyPr/>
          <a:lstStyle/>
          <a:p>
            <a:pPr marL="971550" lvl="2" indent="0" eaLnBrk="1" hangingPunct="1">
              <a:buFont typeface="Arial" charset="0"/>
              <a:buNone/>
              <a:defRPr/>
            </a:pPr>
            <a:endParaRPr lang="cs-CZ" sz="1200" dirty="0"/>
          </a:p>
          <a:p>
            <a:pPr marL="400050" eaLnBrk="1" hangingPunct="1">
              <a:defRPr/>
            </a:pPr>
            <a:r>
              <a:rPr lang="cs-CZ" sz="2800" b="1" dirty="0" smtClean="0"/>
              <a:t>Morální hazard</a:t>
            </a:r>
          </a:p>
          <a:p>
            <a:pPr marL="800100" lvl="1" eaLnBrk="1" hangingPunct="1">
              <a:defRPr/>
            </a:pPr>
            <a:r>
              <a:rPr lang="cs-CZ" sz="2400" dirty="0" smtClean="0"/>
              <a:t>Mravní poklesek, který zaviňuje plýtvání zdroji. </a:t>
            </a:r>
          </a:p>
          <a:p>
            <a:pPr marL="800100" lvl="1" eaLnBrk="1" hangingPunct="1">
              <a:defRPr/>
            </a:pPr>
            <a:r>
              <a:rPr lang="cs-CZ" sz="2400" b="1" dirty="0" smtClean="0"/>
              <a:t>Pacienti </a:t>
            </a:r>
          </a:p>
          <a:p>
            <a:pPr marL="1200150" lvl="2" eaLnBrk="1" hangingPunct="1">
              <a:defRPr/>
            </a:pPr>
            <a:r>
              <a:rPr lang="cs-CZ" sz="2000" dirty="0" smtClean="0"/>
              <a:t>zdravotní pojištění zbavuje pacienty šetrnosti, řešením je jistá míra finanční spoluúčasti (růst poptávky)</a:t>
            </a:r>
          </a:p>
          <a:p>
            <a:pPr marL="800100" lvl="1" eaLnBrk="1" hangingPunct="1">
              <a:defRPr/>
            </a:pPr>
            <a:r>
              <a:rPr lang="cs-CZ" sz="2400" b="1" dirty="0" smtClean="0"/>
              <a:t>Lékaři</a:t>
            </a:r>
          </a:p>
          <a:p>
            <a:pPr marL="1200150" lvl="2" eaLnBrk="1" hangingPunct="1">
              <a:defRPr/>
            </a:pPr>
            <a:r>
              <a:rPr lang="cs-CZ" sz="2000" dirty="0"/>
              <a:t>M</a:t>
            </a:r>
            <a:r>
              <a:rPr lang="cs-CZ" sz="2000" dirty="0" smtClean="0"/>
              <a:t>ají tendenci poskytovat více péče než je potřeba, když jsou finančně zainteresováni na objemu služeb nebo na počtu provedených výkonů (</a:t>
            </a:r>
            <a:r>
              <a:rPr lang="cs-CZ" sz="2000" i="1" dirty="0" smtClean="0"/>
              <a:t>tzv. </a:t>
            </a:r>
            <a:r>
              <a:rPr lang="cs-CZ" sz="2000" b="1" i="1" dirty="0" smtClean="0"/>
              <a:t>poptávka vyvolaná nabídkou</a:t>
            </a:r>
            <a:r>
              <a:rPr lang="cs-CZ" sz="1600" dirty="0" smtClean="0"/>
              <a:t>).</a:t>
            </a:r>
            <a:endParaRPr lang="cs-CZ" sz="2000" dirty="0" smtClean="0"/>
          </a:p>
          <a:p>
            <a:pPr marL="1200150" lvl="2" eaLnBrk="1" hangingPunct="1">
              <a:defRPr/>
            </a:pPr>
            <a:endParaRPr lang="cs-CZ" sz="1600" dirty="0" smtClean="0"/>
          </a:p>
          <a:p>
            <a:pPr marL="514350" lvl="1" indent="0" eaLnBrk="1" hangingPunct="1">
              <a:buFont typeface="Arial" charset="0"/>
              <a:buNone/>
              <a:defRPr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03579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rgbClr val="1B06BA"/>
                </a:solidFill>
              </a:rPr>
              <a:t>VEŘEJNOPRÁVNÍ POJIŠTĚNÍ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692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Problémy aplikace tržního mechanismu v péči o zdraví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183187"/>
          </a:xfrm>
        </p:spPr>
        <p:txBody>
          <a:bodyPr/>
          <a:lstStyle/>
          <a:p>
            <a:pPr marL="971550" lvl="2" indent="0" eaLnBrk="1" hangingPunct="1">
              <a:buFont typeface="Arial" charset="0"/>
              <a:buNone/>
              <a:defRPr/>
            </a:pPr>
            <a:endParaRPr lang="cs-CZ" sz="1200" dirty="0"/>
          </a:p>
          <a:p>
            <a:pPr marL="400050" eaLnBrk="1" hangingPunct="1">
              <a:defRPr/>
            </a:pPr>
            <a:r>
              <a:rPr lang="cs-CZ" sz="2800" b="1" dirty="0" smtClean="0"/>
              <a:t>Externality</a:t>
            </a:r>
          </a:p>
          <a:p>
            <a:pPr lvl="1" eaLnBrk="1" hangingPunct="1">
              <a:defRPr/>
            </a:pPr>
            <a:r>
              <a:rPr lang="cs-CZ" sz="2000" dirty="0" smtClean="0"/>
              <a:t>Činnosti, které pozitivně nebo negativně ovlivňují jiné subjekty, aniž za to musí platit nebo jsou za tyto činnosti odškodňovány.</a:t>
            </a:r>
          </a:p>
          <a:p>
            <a:pPr lvl="1" eaLnBrk="1" hangingPunct="1">
              <a:defRPr/>
            </a:pPr>
            <a:r>
              <a:rPr lang="cs-CZ" sz="2000" dirty="0" smtClean="0"/>
              <a:t>Péče o zdraví má někdy charakter kolektivního statku (nelze z něj nikoho vyloučit)</a:t>
            </a:r>
          </a:p>
          <a:p>
            <a:pPr eaLnBrk="1" hangingPunct="1">
              <a:defRPr/>
            </a:pPr>
            <a:r>
              <a:rPr lang="cs-CZ" sz="2400" b="1" dirty="0" smtClean="0"/>
              <a:t>Negativní externalita</a:t>
            </a:r>
          </a:p>
          <a:p>
            <a:pPr lvl="1" eaLnBrk="1" hangingPunct="1">
              <a:defRPr/>
            </a:pPr>
            <a:r>
              <a:rPr lang="cs-CZ" sz="2000" dirty="0" smtClean="0"/>
              <a:t>Výrobní podniky znečišťující ovzduší </a:t>
            </a:r>
            <a:endParaRPr lang="cs-CZ" sz="2400" dirty="0"/>
          </a:p>
          <a:p>
            <a:pPr eaLnBrk="1" hangingPunct="1">
              <a:defRPr/>
            </a:pPr>
            <a:r>
              <a:rPr lang="cs-CZ" sz="2400" b="1" dirty="0" smtClean="0"/>
              <a:t>Pozitivní externalita</a:t>
            </a:r>
          </a:p>
          <a:p>
            <a:pPr lvl="1" eaLnBrk="1" hangingPunct="1">
              <a:defRPr/>
            </a:pPr>
            <a:r>
              <a:rPr lang="cs-CZ" sz="2000" dirty="0" smtClean="0"/>
              <a:t>Prevence nemocí (užitek má celá společnost)</a:t>
            </a:r>
          </a:p>
          <a:p>
            <a:pPr lvl="1" eaLnBrk="1" hangingPunct="1">
              <a:defRPr/>
            </a:pPr>
            <a:r>
              <a:rPr lang="cs-CZ" sz="2000" dirty="0" smtClean="0"/>
              <a:t>Očkování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95327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Problémy aplikace tržního mechanismu v péči o zdraví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395288" y="1628775"/>
            <a:ext cx="8229600" cy="5040313"/>
          </a:xfrm>
        </p:spPr>
        <p:txBody>
          <a:bodyPr/>
          <a:lstStyle/>
          <a:p>
            <a:pPr marL="514350" eaLnBrk="1" hangingPunct="1"/>
            <a:r>
              <a:rPr lang="cs-CZ" sz="2400" b="1" smtClean="0"/>
              <a:t>Zajištění ekvity ve zdravotní péči</a:t>
            </a:r>
          </a:p>
          <a:p>
            <a:pPr marL="914400" lvl="1" eaLnBrk="1" hangingPunct="1"/>
            <a:r>
              <a:rPr lang="cs-CZ" sz="2000" smtClean="0"/>
              <a:t>Potřebu péče často provází pokles výdělečných schopností. </a:t>
            </a:r>
          </a:p>
          <a:p>
            <a:pPr marL="914400" lvl="1" eaLnBrk="1" hangingPunct="1"/>
            <a:r>
              <a:rPr lang="cs-CZ" sz="2000" smtClean="0"/>
              <a:t>Zajištění výběru vhodných služeb za přijatelné ceny.</a:t>
            </a:r>
          </a:p>
          <a:p>
            <a:pPr marL="914400" lvl="1" eaLnBrk="1" hangingPunct="1"/>
            <a:r>
              <a:rPr lang="cs-CZ" sz="2000" smtClean="0"/>
              <a:t>Některé služby by bez pomoci veřejné správy nebyly dostupné v některých lokalitách.</a:t>
            </a:r>
          </a:p>
          <a:p>
            <a:pPr marL="914400" lvl="1" eaLnBrk="1" hangingPunct="1"/>
            <a:r>
              <a:rPr lang="cs-CZ" sz="2000" smtClean="0"/>
              <a:t>Některé služby by bylo velice nákladné poskytovat v malém měřítku.</a:t>
            </a:r>
          </a:p>
        </p:txBody>
      </p:sp>
    </p:spTree>
    <p:extLst>
      <p:ext uri="{BB962C8B-B14F-4D97-AF65-F5344CB8AC3E}">
        <p14:creationId xmlns:p14="http://schemas.microsoft.com/office/powerpoint/2010/main" val="95467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1B06BA"/>
                </a:solidFill>
              </a:rPr>
              <a:t>Veřejné zdravotní pojištění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452596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b="1" dirty="0" smtClean="0"/>
              <a:t>Povinné</a:t>
            </a:r>
            <a:r>
              <a:rPr lang="cs-CZ" sz="2800" dirty="0" smtClean="0"/>
              <a:t> (dáno zákonem) pro každého.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b="1" dirty="0" smtClean="0"/>
              <a:t>Garance </a:t>
            </a:r>
            <a:r>
              <a:rPr lang="cs-CZ" sz="2800" dirty="0" smtClean="0"/>
              <a:t>zdravotní péče pomocí povinně</a:t>
            </a:r>
            <a:r>
              <a:rPr lang="cs-CZ" sz="2800" b="1" dirty="0" smtClean="0"/>
              <a:t> předplacených služeb.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b="1" dirty="0" smtClean="0"/>
              <a:t>Odstranění finančních bariér </a:t>
            </a:r>
            <a:r>
              <a:rPr lang="cs-CZ" sz="2800" dirty="0" smtClean="0"/>
              <a:t>v dostupnosti ZP.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dirty="0" smtClean="0"/>
              <a:t>Souvisí s pojetím úlohy státu v péči o zdraví.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dirty="0" smtClean="0"/>
              <a:t>Základním principem je </a:t>
            </a:r>
            <a:r>
              <a:rPr lang="cs-CZ" sz="2800" b="1" dirty="0" smtClean="0"/>
              <a:t>solidarita.</a:t>
            </a:r>
            <a:r>
              <a:rPr lang="cs-CZ" sz="2800" dirty="0" smtClean="0"/>
              <a:t> 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1149865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4000" b="1" smtClean="0">
                <a:solidFill>
                  <a:srgbClr val="1B06BA"/>
                </a:solidFill>
              </a:rPr>
              <a:t>Veřejné zdravotní pojištění </a:t>
            </a:r>
            <a:br>
              <a:rPr lang="cs-CZ" sz="4000" b="1" smtClean="0">
                <a:solidFill>
                  <a:srgbClr val="1B06BA"/>
                </a:solidFill>
              </a:rPr>
            </a:br>
            <a:r>
              <a:rPr lang="cs-CZ" sz="4000" b="1" smtClean="0">
                <a:solidFill>
                  <a:srgbClr val="1B06BA"/>
                </a:solidFill>
              </a:rPr>
              <a:t>– jde o solidaritu: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1370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b="1" dirty="0" smtClean="0"/>
              <a:t>bohatých</a:t>
            </a:r>
            <a:r>
              <a:rPr lang="cs-CZ" dirty="0" smtClean="0"/>
              <a:t> s chudými 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zdravých s nemocnými 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mladých se staršími 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jedinců s rodinami 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ekonomicky aktivních s ekonomicky neaktivními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mužů se ženami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zodpovědných s nezodpovědnými …</a:t>
            </a:r>
          </a:p>
          <a:p>
            <a:pPr eaLnBrk="1" hangingPunct="1">
              <a:lnSpc>
                <a:spcPct val="90000"/>
              </a:lnSpc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7785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1B06BA"/>
                </a:solidFill>
              </a:rPr>
              <a:t>Veřejné zdravotní pojištění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229600" cy="55451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smtClean="0"/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Bismarckovský model financování</a:t>
            </a:r>
          </a:p>
          <a:p>
            <a:pPr eaLnBrk="1" hangingPunct="1">
              <a:lnSpc>
                <a:spcPct val="90000"/>
              </a:lnSpc>
            </a:pPr>
            <a:endParaRPr lang="cs-CZ" smtClean="0"/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Vychází z křesťanských hodnot</a:t>
            </a:r>
          </a:p>
          <a:p>
            <a:pPr eaLnBrk="1" hangingPunct="1">
              <a:lnSpc>
                <a:spcPct val="90000"/>
              </a:lnSpc>
            </a:pPr>
            <a:endParaRPr lang="cs-CZ" smtClean="0"/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Výraz sociálního cítění a humánních hodnot</a:t>
            </a:r>
          </a:p>
          <a:p>
            <a:pPr eaLnBrk="1" hangingPunct="1">
              <a:lnSpc>
                <a:spcPct val="90000"/>
              </a:lnSpc>
            </a:pPr>
            <a:endParaRPr lang="cs-CZ" smtClean="0"/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Zdravotní péče jako jedno ze základních lidských práv, jehož garantem je stát</a:t>
            </a:r>
          </a:p>
        </p:txBody>
      </p:sp>
    </p:spTree>
    <p:extLst>
      <p:ext uri="{BB962C8B-B14F-4D97-AF65-F5344CB8AC3E}">
        <p14:creationId xmlns:p14="http://schemas.microsoft.com/office/powerpoint/2010/main" val="2421464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b="1" smtClean="0">
                <a:solidFill>
                  <a:srgbClr val="1B06BA"/>
                </a:solidFill>
              </a:rPr>
              <a:t>Veřejné zdravotní pojištění jako výraz sociální solidarity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4967287"/>
          </a:xfrm>
        </p:spPr>
        <p:txBody>
          <a:bodyPr/>
          <a:lstStyle/>
          <a:p>
            <a:pPr eaLnBrk="1" hangingPunct="1"/>
            <a:endParaRPr lang="cs-CZ" sz="2800" smtClean="0">
              <a:latin typeface="Arial" charset="0"/>
            </a:endParaRPr>
          </a:p>
          <a:p>
            <a:pPr eaLnBrk="1" hangingPunct="1"/>
            <a:r>
              <a:rPr lang="cs-CZ" sz="2800" smtClean="0"/>
              <a:t>Odděluje poskytování zdravotní péče od schopnosti za ni platit.</a:t>
            </a:r>
          </a:p>
          <a:p>
            <a:pPr eaLnBrk="1" hangingPunct="1"/>
            <a:endParaRPr lang="cs-CZ" sz="2800" smtClean="0"/>
          </a:p>
          <a:p>
            <a:pPr eaLnBrk="1" hangingPunct="1"/>
            <a:r>
              <a:rPr lang="cs-CZ" sz="2800" smtClean="0"/>
              <a:t>Příspěvky na zdravotní péči stanovuje podle finančních možností (procentuální částka  </a:t>
            </a:r>
            <a:br>
              <a:rPr lang="cs-CZ" sz="2800" smtClean="0"/>
            </a:br>
            <a:r>
              <a:rPr lang="cs-CZ" sz="2800" smtClean="0"/>
              <a:t>z příjmu).</a:t>
            </a:r>
          </a:p>
          <a:p>
            <a:pPr eaLnBrk="1" hangingPunct="1"/>
            <a:endParaRPr lang="cs-CZ" sz="2800" smtClean="0"/>
          </a:p>
          <a:p>
            <a:pPr eaLnBrk="1" hangingPunct="1"/>
            <a:r>
              <a:rPr lang="cs-CZ" sz="2800" smtClean="0"/>
              <a:t>Přerozděluje shromážděné finance </a:t>
            </a:r>
            <a:br>
              <a:rPr lang="cs-CZ" sz="2800" smtClean="0"/>
            </a:br>
            <a:r>
              <a:rPr lang="cs-CZ" sz="2800" smtClean="0"/>
              <a:t>ve prospěch sociálně slabých a nemocných.</a:t>
            </a:r>
          </a:p>
        </p:txBody>
      </p:sp>
    </p:spTree>
    <p:extLst>
      <p:ext uri="{BB962C8B-B14F-4D97-AF65-F5344CB8AC3E}">
        <p14:creationId xmlns:p14="http://schemas.microsoft.com/office/powerpoint/2010/main" val="740233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1B06BA"/>
                </a:solidFill>
              </a:rPr>
              <a:t>Veřejné zdravotní pojištění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4525962"/>
          </a:xfrm>
        </p:spPr>
        <p:txBody>
          <a:bodyPr/>
          <a:lstStyle/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Zavedeno </a:t>
            </a:r>
            <a:r>
              <a:rPr lang="cs-CZ" b="1" dirty="0" smtClean="0"/>
              <a:t>v roce 1992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cs-CZ" dirty="0" smtClean="0"/>
              <a:t> </a:t>
            </a:r>
          </a:p>
          <a:p>
            <a:pPr eaLnBrk="1" hangingPunct="1">
              <a:defRPr/>
            </a:pPr>
            <a:r>
              <a:rPr lang="cs-CZ" dirty="0" smtClean="0"/>
              <a:t>Na počátku 90. velký počet zdravotních pojišťoven (26)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V současnosti je v ČR </a:t>
            </a:r>
            <a:r>
              <a:rPr lang="cs-CZ" b="1" dirty="0"/>
              <a:t>7</a:t>
            </a:r>
            <a:r>
              <a:rPr lang="cs-CZ" b="1" dirty="0" smtClean="0"/>
              <a:t> zdravotních pojišťoven</a:t>
            </a:r>
          </a:p>
        </p:txBody>
      </p:sp>
    </p:spTree>
    <p:extLst>
      <p:ext uri="{BB962C8B-B14F-4D97-AF65-F5344CB8AC3E}">
        <p14:creationId xmlns:p14="http://schemas.microsoft.com/office/powerpoint/2010/main" val="4224982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677</TotalTime>
  <Words>1613</Words>
  <Application>Microsoft Office PowerPoint</Application>
  <PresentationFormat>Předvádění na obrazovce (4:3)</PresentationFormat>
  <Paragraphs>346</Paragraphs>
  <Slides>41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5" baseType="lpstr">
      <vt:lpstr>Arial</vt:lpstr>
      <vt:lpstr>Calibri</vt:lpstr>
      <vt:lpstr>Times New Roman</vt:lpstr>
      <vt:lpstr>Motiv systému Office</vt:lpstr>
      <vt:lpstr> Ekonomika a pojišťovnictví 5. přednáška</vt:lpstr>
      <vt:lpstr> FINANCOVÁNÍ ZDRAVOTNICTVÍ</vt:lpstr>
      <vt:lpstr>Hlavní zdroje financování zdravotnictví</vt:lpstr>
      <vt:lpstr>VEŘEJNOPRÁVNÍ POJIŠTĚNÍ</vt:lpstr>
      <vt:lpstr>Veřejné zdravotní pojištění</vt:lpstr>
      <vt:lpstr>Veřejné zdravotní pojištění  – jde o solidaritu:</vt:lpstr>
      <vt:lpstr>Veřejné zdravotní pojištění</vt:lpstr>
      <vt:lpstr>Veřejné zdravotní pojištění jako výraz sociální solidarity</vt:lpstr>
      <vt:lpstr>Veřejné zdravotní pojištění</vt:lpstr>
      <vt:lpstr>Plátci veřejného zdravotního pojištění</vt:lpstr>
      <vt:lpstr>Z povinného zdravotního pojištění se hradí:</vt:lpstr>
      <vt:lpstr>Zaměstnanci a zaměstnavatelé</vt:lpstr>
      <vt:lpstr>OSVČ</vt:lpstr>
      <vt:lpstr>Osoba bez zdanitelných příjmů (OBZP)</vt:lpstr>
      <vt:lpstr>Osoby, za které je plátcem stát</vt:lpstr>
      <vt:lpstr>Zdravotní pojišťovny v ČR</vt:lpstr>
      <vt:lpstr>Výběr zdravotní pojišťovny</vt:lpstr>
      <vt:lpstr>Zdravotní pojišťovny a počet jejich pojištěnců v roce 2014</vt:lpstr>
      <vt:lpstr>SOUKROMOPRÁVNÍ POJIŠTĚNÍ</vt:lpstr>
      <vt:lpstr>Co lze pojistit?</vt:lpstr>
      <vt:lpstr>Charakteristiky soukromého zdravotního pojištění</vt:lpstr>
      <vt:lpstr>Cizinci odkázáni na komerční zdravotní pojištění </vt:lpstr>
      <vt:lpstr>Cizinci odkázáni na komerční zdravotní pojištění </vt:lpstr>
      <vt:lpstr>Financování zdravotnických systémů</vt:lpstr>
      <vt:lpstr>Prezentace aplikace PowerPoint</vt:lpstr>
      <vt:lpstr>Finance</vt:lpstr>
      <vt:lpstr>Prezentace aplikace PowerPoint</vt:lpstr>
      <vt:lpstr>Prezentace aplikace PowerPoint</vt:lpstr>
      <vt:lpstr>Formy úhrady  </vt:lpstr>
      <vt:lpstr>Formy úhrady:  Ambulantní zdravotní péče</vt:lpstr>
      <vt:lpstr>Formy úhrady  Nemocnice</vt:lpstr>
      <vt:lpstr>Trh a zdravotní péče (tržní selhání)</vt:lpstr>
      <vt:lpstr>Idea „dokonalého“ trhu</vt:lpstr>
      <vt:lpstr>Teorie nabídky a poptávky</vt:lpstr>
      <vt:lpstr>Teorie nabídky a poptávky</vt:lpstr>
      <vt:lpstr>Teorie nabídky a poptávky</vt:lpstr>
      <vt:lpstr>Problémy aplikace tržního mechanismu v péči o zdraví</vt:lpstr>
      <vt:lpstr>Problémy aplikace tržního mechanismu v péči o zdraví</vt:lpstr>
      <vt:lpstr>Problémy aplikace tržního mechanismu v péči o zdraví</vt:lpstr>
      <vt:lpstr>Problémy aplikace tržního mechanismu v péči o zdraví</vt:lpstr>
      <vt:lpstr>Problémy aplikace tržního mechanismu v péči o zdraví</vt:lpstr>
    </vt:vector>
  </TitlesOfParts>
  <Company>UVT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Pavlína Kaňová</dc:creator>
  <cp:lastModifiedBy>LF Lektor</cp:lastModifiedBy>
  <cp:revision>30</cp:revision>
  <dcterms:created xsi:type="dcterms:W3CDTF">2012-03-19T07:24:37Z</dcterms:created>
  <dcterms:modified xsi:type="dcterms:W3CDTF">2014-03-17T15:36:02Z</dcterms:modified>
</cp:coreProperties>
</file>