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57" r:id="rId3"/>
    <p:sldId id="258" r:id="rId4"/>
    <p:sldId id="260" r:id="rId5"/>
    <p:sldId id="280" r:id="rId6"/>
    <p:sldId id="281" r:id="rId7"/>
    <p:sldId id="282" r:id="rId8"/>
    <p:sldId id="259"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329" r:id="rId26"/>
    <p:sldId id="330" r:id="rId27"/>
    <p:sldId id="331" r:id="rId28"/>
    <p:sldId id="332" r:id="rId29"/>
    <p:sldId id="333" r:id="rId30"/>
    <p:sldId id="334" r:id="rId31"/>
    <p:sldId id="335" r:id="rId32"/>
    <p:sldId id="299" r:id="rId33"/>
    <p:sldId id="336" r:id="rId34"/>
    <p:sldId id="337" r:id="rId35"/>
    <p:sldId id="300" r:id="rId36"/>
    <p:sldId id="301" r:id="rId37"/>
    <p:sldId id="302" r:id="rId38"/>
    <p:sldId id="305" r:id="rId39"/>
    <p:sldId id="303" r:id="rId40"/>
    <p:sldId id="304" r:id="rId41"/>
    <p:sldId id="307" r:id="rId42"/>
    <p:sldId id="306" r:id="rId43"/>
    <p:sldId id="308" r:id="rId44"/>
    <p:sldId id="309" r:id="rId45"/>
    <p:sldId id="310" r:id="rId46"/>
    <p:sldId id="311" r:id="rId47"/>
    <p:sldId id="312" r:id="rId48"/>
    <p:sldId id="313" r:id="rId49"/>
    <p:sldId id="314" r:id="rId50"/>
    <p:sldId id="323" r:id="rId51"/>
    <p:sldId id="324" r:id="rId52"/>
    <p:sldId id="325" r:id="rId53"/>
    <p:sldId id="326" r:id="rId54"/>
    <p:sldId id="327" r:id="rId55"/>
    <p:sldId id="328" r:id="rId56"/>
    <p:sldId id="279" r:id="rId5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10" autoAdjust="0"/>
  </p:normalViewPr>
  <p:slideViewPr>
    <p:cSldViewPr>
      <p:cViewPr varScale="1">
        <p:scale>
          <a:sx n="105" d="100"/>
          <a:sy n="105" d="100"/>
        </p:scale>
        <p:origin x="11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532F6-1BE1-4598-8C01-EA63E08D70B4}" type="datetimeFigureOut">
              <a:rPr lang="cs-CZ" smtClean="0"/>
              <a:pPr/>
              <a:t>11.5.2015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2D298F-0D1F-4AC7-981B-758B25C6B437}" type="slidenum">
              <a:rPr lang="cs-CZ" smtClean="0"/>
              <a:pPr/>
              <a:t>‹#›</a:t>
            </a:fld>
            <a:endParaRPr lang="cs-CZ"/>
          </a:p>
        </p:txBody>
      </p:sp>
    </p:spTree>
    <p:extLst>
      <p:ext uri="{BB962C8B-B14F-4D97-AF65-F5344CB8AC3E}">
        <p14:creationId xmlns:p14="http://schemas.microsoft.com/office/powerpoint/2010/main" val="277915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a:t>
            </a:fld>
            <a:endParaRPr lang="cs-CZ"/>
          </a:p>
        </p:txBody>
      </p:sp>
    </p:spTree>
    <p:extLst>
      <p:ext uri="{BB962C8B-B14F-4D97-AF65-F5344CB8AC3E}">
        <p14:creationId xmlns:p14="http://schemas.microsoft.com/office/powerpoint/2010/main" val="155163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16</a:t>
            </a:fld>
            <a:endParaRPr lang="cs-CZ"/>
          </a:p>
        </p:txBody>
      </p:sp>
    </p:spTree>
    <p:extLst>
      <p:ext uri="{BB962C8B-B14F-4D97-AF65-F5344CB8AC3E}">
        <p14:creationId xmlns:p14="http://schemas.microsoft.com/office/powerpoint/2010/main" val="303738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17</a:t>
            </a:fld>
            <a:endParaRPr lang="cs-CZ"/>
          </a:p>
        </p:txBody>
      </p:sp>
    </p:spTree>
    <p:extLst>
      <p:ext uri="{BB962C8B-B14F-4D97-AF65-F5344CB8AC3E}">
        <p14:creationId xmlns:p14="http://schemas.microsoft.com/office/powerpoint/2010/main" val="391474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18</a:t>
            </a:fld>
            <a:endParaRPr lang="cs-CZ"/>
          </a:p>
        </p:txBody>
      </p:sp>
    </p:spTree>
    <p:extLst>
      <p:ext uri="{BB962C8B-B14F-4D97-AF65-F5344CB8AC3E}">
        <p14:creationId xmlns:p14="http://schemas.microsoft.com/office/powerpoint/2010/main" val="134673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19</a:t>
            </a:fld>
            <a:endParaRPr lang="cs-CZ"/>
          </a:p>
        </p:txBody>
      </p:sp>
    </p:spTree>
    <p:extLst>
      <p:ext uri="{BB962C8B-B14F-4D97-AF65-F5344CB8AC3E}">
        <p14:creationId xmlns:p14="http://schemas.microsoft.com/office/powerpoint/2010/main" val="3717727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20</a:t>
            </a:fld>
            <a:endParaRPr lang="cs-CZ"/>
          </a:p>
        </p:txBody>
      </p:sp>
    </p:spTree>
    <p:extLst>
      <p:ext uri="{BB962C8B-B14F-4D97-AF65-F5344CB8AC3E}">
        <p14:creationId xmlns:p14="http://schemas.microsoft.com/office/powerpoint/2010/main" val="89878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21</a:t>
            </a:fld>
            <a:endParaRPr lang="cs-CZ"/>
          </a:p>
        </p:txBody>
      </p:sp>
    </p:spTree>
    <p:extLst>
      <p:ext uri="{BB962C8B-B14F-4D97-AF65-F5344CB8AC3E}">
        <p14:creationId xmlns:p14="http://schemas.microsoft.com/office/powerpoint/2010/main" val="98903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22</a:t>
            </a:fld>
            <a:endParaRPr lang="cs-CZ"/>
          </a:p>
        </p:txBody>
      </p:sp>
    </p:spTree>
    <p:extLst>
      <p:ext uri="{BB962C8B-B14F-4D97-AF65-F5344CB8AC3E}">
        <p14:creationId xmlns:p14="http://schemas.microsoft.com/office/powerpoint/2010/main" val="364247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23</a:t>
            </a:fld>
            <a:endParaRPr lang="cs-CZ"/>
          </a:p>
        </p:txBody>
      </p:sp>
    </p:spTree>
    <p:extLst>
      <p:ext uri="{BB962C8B-B14F-4D97-AF65-F5344CB8AC3E}">
        <p14:creationId xmlns:p14="http://schemas.microsoft.com/office/powerpoint/2010/main" val="235825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24</a:t>
            </a:fld>
            <a:endParaRPr lang="cs-CZ"/>
          </a:p>
        </p:txBody>
      </p:sp>
    </p:spTree>
    <p:extLst>
      <p:ext uri="{BB962C8B-B14F-4D97-AF65-F5344CB8AC3E}">
        <p14:creationId xmlns:p14="http://schemas.microsoft.com/office/powerpoint/2010/main" val="183343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25</a:t>
            </a:fld>
            <a:endParaRPr lang="cs-CZ"/>
          </a:p>
        </p:txBody>
      </p:sp>
    </p:spTree>
    <p:extLst>
      <p:ext uri="{BB962C8B-B14F-4D97-AF65-F5344CB8AC3E}">
        <p14:creationId xmlns:p14="http://schemas.microsoft.com/office/powerpoint/2010/main" val="122443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8</a:t>
            </a:fld>
            <a:endParaRPr lang="cs-CZ"/>
          </a:p>
        </p:txBody>
      </p:sp>
    </p:spTree>
    <p:extLst>
      <p:ext uri="{BB962C8B-B14F-4D97-AF65-F5344CB8AC3E}">
        <p14:creationId xmlns:p14="http://schemas.microsoft.com/office/powerpoint/2010/main" val="335440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26</a:t>
            </a:fld>
            <a:endParaRPr lang="cs-CZ"/>
          </a:p>
        </p:txBody>
      </p:sp>
    </p:spTree>
    <p:extLst>
      <p:ext uri="{BB962C8B-B14F-4D97-AF65-F5344CB8AC3E}">
        <p14:creationId xmlns:p14="http://schemas.microsoft.com/office/powerpoint/2010/main" val="80104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27</a:t>
            </a:fld>
            <a:endParaRPr lang="cs-CZ"/>
          </a:p>
        </p:txBody>
      </p:sp>
    </p:spTree>
    <p:extLst>
      <p:ext uri="{BB962C8B-B14F-4D97-AF65-F5344CB8AC3E}">
        <p14:creationId xmlns:p14="http://schemas.microsoft.com/office/powerpoint/2010/main" val="2679957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28</a:t>
            </a:fld>
            <a:endParaRPr lang="cs-CZ"/>
          </a:p>
        </p:txBody>
      </p:sp>
    </p:spTree>
    <p:extLst>
      <p:ext uri="{BB962C8B-B14F-4D97-AF65-F5344CB8AC3E}">
        <p14:creationId xmlns:p14="http://schemas.microsoft.com/office/powerpoint/2010/main" val="1623018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29</a:t>
            </a:fld>
            <a:endParaRPr lang="cs-CZ"/>
          </a:p>
        </p:txBody>
      </p:sp>
    </p:spTree>
    <p:extLst>
      <p:ext uri="{BB962C8B-B14F-4D97-AF65-F5344CB8AC3E}">
        <p14:creationId xmlns:p14="http://schemas.microsoft.com/office/powerpoint/2010/main" val="1774186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30</a:t>
            </a:fld>
            <a:endParaRPr lang="cs-CZ"/>
          </a:p>
        </p:txBody>
      </p:sp>
    </p:spTree>
    <p:extLst>
      <p:ext uri="{BB962C8B-B14F-4D97-AF65-F5344CB8AC3E}">
        <p14:creationId xmlns:p14="http://schemas.microsoft.com/office/powerpoint/2010/main" val="3940797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31</a:t>
            </a:fld>
            <a:endParaRPr lang="cs-CZ"/>
          </a:p>
        </p:txBody>
      </p:sp>
    </p:spTree>
    <p:extLst>
      <p:ext uri="{BB962C8B-B14F-4D97-AF65-F5344CB8AC3E}">
        <p14:creationId xmlns:p14="http://schemas.microsoft.com/office/powerpoint/2010/main" val="1088782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32</a:t>
            </a:fld>
            <a:endParaRPr lang="cs-CZ"/>
          </a:p>
        </p:txBody>
      </p:sp>
    </p:spTree>
    <p:extLst>
      <p:ext uri="{BB962C8B-B14F-4D97-AF65-F5344CB8AC3E}">
        <p14:creationId xmlns:p14="http://schemas.microsoft.com/office/powerpoint/2010/main" val="1374090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33</a:t>
            </a:fld>
            <a:endParaRPr lang="cs-CZ"/>
          </a:p>
        </p:txBody>
      </p:sp>
    </p:spTree>
    <p:extLst>
      <p:ext uri="{BB962C8B-B14F-4D97-AF65-F5344CB8AC3E}">
        <p14:creationId xmlns:p14="http://schemas.microsoft.com/office/powerpoint/2010/main" val="2990646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34</a:t>
            </a:fld>
            <a:endParaRPr lang="cs-CZ"/>
          </a:p>
        </p:txBody>
      </p:sp>
    </p:spTree>
    <p:extLst>
      <p:ext uri="{BB962C8B-B14F-4D97-AF65-F5344CB8AC3E}">
        <p14:creationId xmlns:p14="http://schemas.microsoft.com/office/powerpoint/2010/main" val="201463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35</a:t>
            </a:fld>
            <a:endParaRPr lang="cs-CZ"/>
          </a:p>
        </p:txBody>
      </p:sp>
    </p:spTree>
    <p:extLst>
      <p:ext uri="{BB962C8B-B14F-4D97-AF65-F5344CB8AC3E}">
        <p14:creationId xmlns:p14="http://schemas.microsoft.com/office/powerpoint/2010/main" val="179354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9</a:t>
            </a:fld>
            <a:endParaRPr lang="cs-CZ"/>
          </a:p>
        </p:txBody>
      </p:sp>
    </p:spTree>
    <p:extLst>
      <p:ext uri="{BB962C8B-B14F-4D97-AF65-F5344CB8AC3E}">
        <p14:creationId xmlns:p14="http://schemas.microsoft.com/office/powerpoint/2010/main" val="3075981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36</a:t>
            </a:fld>
            <a:endParaRPr lang="cs-CZ"/>
          </a:p>
        </p:txBody>
      </p:sp>
    </p:spTree>
    <p:extLst>
      <p:ext uri="{BB962C8B-B14F-4D97-AF65-F5344CB8AC3E}">
        <p14:creationId xmlns:p14="http://schemas.microsoft.com/office/powerpoint/2010/main" val="70956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Times New Roman" pitchFamily="18" charset="0"/>
                <a:cs typeface="Times New Roman" pitchFamily="18" charset="0"/>
              </a:rPr>
              <a:t>speciální bezlepkové potraviny – bezlepková mouka,  bezlepkové  těstoviny,  bezlepkové pečivo a chléb,  směsi na upečení bezlepkového  pečiva,  bezlepkové  piškoty, </a:t>
            </a:r>
            <a:r>
              <a:rPr lang="cs-CZ" dirty="0" err="1" smtClean="0">
                <a:latin typeface="Times New Roman" pitchFamily="18" charset="0"/>
                <a:cs typeface="Times New Roman" pitchFamily="18" charset="0"/>
              </a:rPr>
              <a:t>deproteinovaný</a:t>
            </a:r>
            <a:r>
              <a:rPr lang="cs-CZ" dirty="0" smtClean="0">
                <a:latin typeface="Times New Roman" pitchFamily="18" charset="0"/>
                <a:cs typeface="Times New Roman" pitchFamily="18" charset="0"/>
              </a:rPr>
              <a:t>  pšeničný  škrob  (upravený škrob zbavený  veškerých  bílkovin  a  tedy  i lepku) a další bezlepkové výrobky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37</a:t>
            </a:fld>
            <a:endParaRPr lang="cs-CZ"/>
          </a:p>
        </p:txBody>
      </p:sp>
    </p:spTree>
    <p:extLst>
      <p:ext uri="{BB962C8B-B14F-4D97-AF65-F5344CB8AC3E}">
        <p14:creationId xmlns:p14="http://schemas.microsoft.com/office/powerpoint/2010/main" val="1179421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38</a:t>
            </a:fld>
            <a:endParaRPr lang="cs-CZ"/>
          </a:p>
        </p:txBody>
      </p:sp>
    </p:spTree>
    <p:extLst>
      <p:ext uri="{BB962C8B-B14F-4D97-AF65-F5344CB8AC3E}">
        <p14:creationId xmlns:p14="http://schemas.microsoft.com/office/powerpoint/2010/main" val="2935542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39</a:t>
            </a:fld>
            <a:endParaRPr lang="cs-CZ"/>
          </a:p>
        </p:txBody>
      </p:sp>
    </p:spTree>
    <p:extLst>
      <p:ext uri="{BB962C8B-B14F-4D97-AF65-F5344CB8AC3E}">
        <p14:creationId xmlns:p14="http://schemas.microsoft.com/office/powerpoint/2010/main" val="39968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40</a:t>
            </a:fld>
            <a:endParaRPr lang="cs-CZ"/>
          </a:p>
        </p:txBody>
      </p:sp>
    </p:spTree>
    <p:extLst>
      <p:ext uri="{BB962C8B-B14F-4D97-AF65-F5344CB8AC3E}">
        <p14:creationId xmlns:p14="http://schemas.microsoft.com/office/powerpoint/2010/main" val="1495856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41</a:t>
            </a:fld>
            <a:endParaRPr lang="cs-CZ"/>
          </a:p>
        </p:txBody>
      </p:sp>
    </p:spTree>
    <p:extLst>
      <p:ext uri="{BB962C8B-B14F-4D97-AF65-F5344CB8AC3E}">
        <p14:creationId xmlns:p14="http://schemas.microsoft.com/office/powerpoint/2010/main" val="2382756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42</a:t>
            </a:fld>
            <a:endParaRPr lang="cs-CZ"/>
          </a:p>
        </p:txBody>
      </p:sp>
    </p:spTree>
    <p:extLst>
      <p:ext uri="{BB962C8B-B14F-4D97-AF65-F5344CB8AC3E}">
        <p14:creationId xmlns:p14="http://schemas.microsoft.com/office/powerpoint/2010/main" val="4230297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43</a:t>
            </a:fld>
            <a:endParaRPr lang="cs-CZ"/>
          </a:p>
        </p:txBody>
      </p:sp>
    </p:spTree>
    <p:extLst>
      <p:ext uri="{BB962C8B-B14F-4D97-AF65-F5344CB8AC3E}">
        <p14:creationId xmlns:p14="http://schemas.microsoft.com/office/powerpoint/2010/main" val="3024775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44</a:t>
            </a:fld>
            <a:endParaRPr lang="cs-CZ"/>
          </a:p>
        </p:txBody>
      </p:sp>
    </p:spTree>
    <p:extLst>
      <p:ext uri="{BB962C8B-B14F-4D97-AF65-F5344CB8AC3E}">
        <p14:creationId xmlns:p14="http://schemas.microsoft.com/office/powerpoint/2010/main" val="1490991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45</a:t>
            </a:fld>
            <a:endParaRPr lang="cs-CZ"/>
          </a:p>
        </p:txBody>
      </p:sp>
    </p:spTree>
    <p:extLst>
      <p:ext uri="{BB962C8B-B14F-4D97-AF65-F5344CB8AC3E}">
        <p14:creationId xmlns:p14="http://schemas.microsoft.com/office/powerpoint/2010/main" val="157595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10</a:t>
            </a:fld>
            <a:endParaRPr lang="cs-CZ"/>
          </a:p>
        </p:txBody>
      </p:sp>
    </p:spTree>
    <p:extLst>
      <p:ext uri="{BB962C8B-B14F-4D97-AF65-F5344CB8AC3E}">
        <p14:creationId xmlns:p14="http://schemas.microsoft.com/office/powerpoint/2010/main" val="3355622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46</a:t>
            </a:fld>
            <a:endParaRPr lang="cs-CZ"/>
          </a:p>
        </p:txBody>
      </p:sp>
    </p:spTree>
    <p:extLst>
      <p:ext uri="{BB962C8B-B14F-4D97-AF65-F5344CB8AC3E}">
        <p14:creationId xmlns:p14="http://schemas.microsoft.com/office/powerpoint/2010/main" val="247279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47</a:t>
            </a:fld>
            <a:endParaRPr lang="cs-CZ"/>
          </a:p>
        </p:txBody>
      </p:sp>
    </p:spTree>
    <p:extLst>
      <p:ext uri="{BB962C8B-B14F-4D97-AF65-F5344CB8AC3E}">
        <p14:creationId xmlns:p14="http://schemas.microsoft.com/office/powerpoint/2010/main" val="4155900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48</a:t>
            </a:fld>
            <a:endParaRPr lang="cs-CZ"/>
          </a:p>
        </p:txBody>
      </p:sp>
    </p:spTree>
    <p:extLst>
      <p:ext uri="{BB962C8B-B14F-4D97-AF65-F5344CB8AC3E}">
        <p14:creationId xmlns:p14="http://schemas.microsoft.com/office/powerpoint/2010/main" val="904075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49</a:t>
            </a:fld>
            <a:endParaRPr lang="cs-CZ"/>
          </a:p>
        </p:txBody>
      </p:sp>
    </p:spTree>
    <p:extLst>
      <p:ext uri="{BB962C8B-B14F-4D97-AF65-F5344CB8AC3E}">
        <p14:creationId xmlns:p14="http://schemas.microsoft.com/office/powerpoint/2010/main" val="2007506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50</a:t>
            </a:fld>
            <a:endParaRPr lang="cs-CZ"/>
          </a:p>
        </p:txBody>
      </p:sp>
    </p:spTree>
    <p:extLst>
      <p:ext uri="{BB962C8B-B14F-4D97-AF65-F5344CB8AC3E}">
        <p14:creationId xmlns:p14="http://schemas.microsoft.com/office/powerpoint/2010/main" val="3527427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51</a:t>
            </a:fld>
            <a:endParaRPr lang="cs-CZ"/>
          </a:p>
        </p:txBody>
      </p:sp>
    </p:spTree>
    <p:extLst>
      <p:ext uri="{BB962C8B-B14F-4D97-AF65-F5344CB8AC3E}">
        <p14:creationId xmlns:p14="http://schemas.microsoft.com/office/powerpoint/2010/main" val="1346868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52</a:t>
            </a:fld>
            <a:endParaRPr lang="cs-CZ"/>
          </a:p>
        </p:txBody>
      </p:sp>
    </p:spTree>
    <p:extLst>
      <p:ext uri="{BB962C8B-B14F-4D97-AF65-F5344CB8AC3E}">
        <p14:creationId xmlns:p14="http://schemas.microsoft.com/office/powerpoint/2010/main" val="2705553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53</a:t>
            </a:fld>
            <a:endParaRPr lang="cs-CZ"/>
          </a:p>
        </p:txBody>
      </p:sp>
    </p:spTree>
    <p:extLst>
      <p:ext uri="{BB962C8B-B14F-4D97-AF65-F5344CB8AC3E}">
        <p14:creationId xmlns:p14="http://schemas.microsoft.com/office/powerpoint/2010/main" val="1384460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54</a:t>
            </a:fld>
            <a:endParaRPr lang="cs-CZ"/>
          </a:p>
        </p:txBody>
      </p:sp>
    </p:spTree>
    <p:extLst>
      <p:ext uri="{BB962C8B-B14F-4D97-AF65-F5344CB8AC3E}">
        <p14:creationId xmlns:p14="http://schemas.microsoft.com/office/powerpoint/2010/main" val="2898987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55</a:t>
            </a:fld>
            <a:endParaRPr lang="cs-CZ"/>
          </a:p>
        </p:txBody>
      </p:sp>
    </p:spTree>
    <p:extLst>
      <p:ext uri="{BB962C8B-B14F-4D97-AF65-F5344CB8AC3E}">
        <p14:creationId xmlns:p14="http://schemas.microsoft.com/office/powerpoint/2010/main" val="222193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11</a:t>
            </a:fld>
            <a:endParaRPr lang="cs-CZ"/>
          </a:p>
        </p:txBody>
      </p:sp>
    </p:spTree>
    <p:extLst>
      <p:ext uri="{BB962C8B-B14F-4D97-AF65-F5344CB8AC3E}">
        <p14:creationId xmlns:p14="http://schemas.microsoft.com/office/powerpoint/2010/main" val="286076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12</a:t>
            </a:fld>
            <a:endParaRPr lang="cs-CZ"/>
          </a:p>
        </p:txBody>
      </p:sp>
    </p:spTree>
    <p:extLst>
      <p:ext uri="{BB962C8B-B14F-4D97-AF65-F5344CB8AC3E}">
        <p14:creationId xmlns:p14="http://schemas.microsoft.com/office/powerpoint/2010/main" val="103604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13</a:t>
            </a:fld>
            <a:endParaRPr lang="cs-CZ"/>
          </a:p>
        </p:txBody>
      </p:sp>
    </p:spTree>
    <p:extLst>
      <p:ext uri="{BB962C8B-B14F-4D97-AF65-F5344CB8AC3E}">
        <p14:creationId xmlns:p14="http://schemas.microsoft.com/office/powerpoint/2010/main" val="134319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14</a:t>
            </a:fld>
            <a:endParaRPr lang="cs-CZ"/>
          </a:p>
        </p:txBody>
      </p:sp>
    </p:spTree>
    <p:extLst>
      <p:ext uri="{BB962C8B-B14F-4D97-AF65-F5344CB8AC3E}">
        <p14:creationId xmlns:p14="http://schemas.microsoft.com/office/powerpoint/2010/main" val="174761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baseline="0" dirty="0" smtClean="0">
                <a:solidFill>
                  <a:schemeClr val="tx1"/>
                </a:solidFill>
                <a:latin typeface="+mn-lt"/>
                <a:ea typeface="+mn-ea"/>
                <a:cs typeface="+mn-cs"/>
              </a:rPr>
              <a:t>U dětí se provádí odběr bioptického vzorku </a:t>
            </a:r>
            <a:r>
              <a:rPr lang="cs-CZ" sz="1200" kern="1200" baseline="0" dirty="0" err="1" smtClean="0">
                <a:solidFill>
                  <a:schemeClr val="tx1"/>
                </a:solidFill>
                <a:latin typeface="+mn-lt"/>
                <a:ea typeface="+mn-ea"/>
                <a:cs typeface="+mn-cs"/>
              </a:rPr>
              <a:t>Coombsovou</a:t>
            </a:r>
            <a:r>
              <a:rPr lang="cs-CZ" sz="1200" kern="1200" baseline="0" dirty="0" smtClean="0">
                <a:solidFill>
                  <a:schemeClr val="tx1"/>
                </a:solidFill>
                <a:latin typeface="+mn-lt"/>
                <a:ea typeface="+mn-ea"/>
                <a:cs typeface="+mn-cs"/>
              </a:rPr>
              <a:t> nebo </a:t>
            </a:r>
            <a:r>
              <a:rPr lang="cs-CZ" sz="1200" kern="1200" baseline="0" dirty="0" err="1" smtClean="0">
                <a:solidFill>
                  <a:schemeClr val="tx1"/>
                </a:solidFill>
                <a:latin typeface="+mn-lt"/>
                <a:ea typeface="+mn-ea"/>
                <a:cs typeface="+mn-cs"/>
              </a:rPr>
              <a:t>Carreyovou</a:t>
            </a:r>
            <a:r>
              <a:rPr lang="cs-CZ" sz="1200" kern="1200" baseline="0" dirty="0" smtClean="0">
                <a:solidFill>
                  <a:schemeClr val="tx1"/>
                </a:solidFill>
                <a:latin typeface="+mn-lt"/>
                <a:ea typeface="+mn-ea"/>
                <a:cs typeface="+mn-cs"/>
              </a:rPr>
              <a:t> kapslí – to znamená kapslí velikosti malého bonbónu, která je zavedena do oblasti 1. kličky jejuna, a odtud se odebere vzorek tkáně. </a:t>
            </a:r>
          </a:p>
          <a:p>
            <a:r>
              <a:rPr lang="cs-CZ" sz="1200" kern="1200" baseline="0" dirty="0" smtClean="0">
                <a:solidFill>
                  <a:schemeClr val="tx1"/>
                </a:solidFill>
                <a:latin typeface="+mn-lt"/>
                <a:ea typeface="+mn-ea"/>
                <a:cs typeface="+mn-cs"/>
              </a:rPr>
              <a:t>U dospělých je odběr prováděn většinou při gastroskopii.</a:t>
            </a:r>
            <a:endParaRPr lang="cs-CZ" dirty="0"/>
          </a:p>
        </p:txBody>
      </p:sp>
      <p:sp>
        <p:nvSpPr>
          <p:cNvPr id="4" name="Zástupný symbol pro číslo snímku 3"/>
          <p:cNvSpPr>
            <a:spLocks noGrp="1"/>
          </p:cNvSpPr>
          <p:nvPr>
            <p:ph type="sldNum" sz="quarter" idx="10"/>
          </p:nvPr>
        </p:nvSpPr>
        <p:spPr/>
        <p:txBody>
          <a:bodyPr/>
          <a:lstStyle/>
          <a:p>
            <a:fld id="{9F2D298F-0D1F-4AC7-981B-758B25C6B437}" type="slidenum">
              <a:rPr lang="cs-CZ" smtClean="0"/>
              <a:pPr/>
              <a:t>15</a:t>
            </a:fld>
            <a:endParaRPr lang="cs-CZ"/>
          </a:p>
        </p:txBody>
      </p:sp>
    </p:spTree>
    <p:extLst>
      <p:ext uri="{BB962C8B-B14F-4D97-AF65-F5344CB8AC3E}">
        <p14:creationId xmlns:p14="http://schemas.microsoft.com/office/powerpoint/2010/main" val="130511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840C626-9C03-4FE7-9030-DB67169BF462}" type="datetimeFigureOut">
              <a:rPr lang="cs-CZ" smtClean="0"/>
              <a:pPr/>
              <a:t>11.5.2015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840C626-9C03-4FE7-9030-DB67169BF462}" type="datetimeFigureOut">
              <a:rPr lang="cs-CZ" smtClean="0"/>
              <a:pPr/>
              <a:t>11.5.2015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840C626-9C03-4FE7-9030-DB67169BF462}" type="datetimeFigureOut">
              <a:rPr lang="cs-CZ" smtClean="0"/>
              <a:pPr/>
              <a:t>11.5.2015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840C626-9C03-4FE7-9030-DB67169BF462}" type="datetimeFigureOut">
              <a:rPr lang="cs-CZ" smtClean="0"/>
              <a:pPr/>
              <a:t>11.5.2015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840C626-9C03-4FE7-9030-DB67169BF462}" type="datetimeFigureOut">
              <a:rPr lang="cs-CZ" smtClean="0"/>
              <a:pPr/>
              <a:t>11.5.2015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840C626-9C03-4FE7-9030-DB67169BF462}" type="datetimeFigureOut">
              <a:rPr lang="cs-CZ" smtClean="0"/>
              <a:pPr/>
              <a:t>11.5.2015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840C626-9C03-4FE7-9030-DB67169BF462}" type="datetimeFigureOut">
              <a:rPr lang="cs-CZ" smtClean="0"/>
              <a:pPr/>
              <a:t>11.5.2015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840C626-9C03-4FE7-9030-DB67169BF462}" type="datetimeFigureOut">
              <a:rPr lang="cs-CZ" smtClean="0"/>
              <a:pPr/>
              <a:t>11.5.2015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840C626-9C03-4FE7-9030-DB67169BF462}" type="datetimeFigureOut">
              <a:rPr lang="cs-CZ" smtClean="0"/>
              <a:pPr/>
              <a:t>11.5.2015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840C626-9C03-4FE7-9030-DB67169BF462}" type="datetimeFigureOut">
              <a:rPr lang="cs-CZ" smtClean="0"/>
              <a:pPr/>
              <a:t>11.5.2015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840C626-9C03-4FE7-9030-DB67169BF462}" type="datetimeFigureOut">
              <a:rPr lang="cs-CZ" smtClean="0"/>
              <a:pPr/>
              <a:t>11.5.2015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E39771-BEC0-4AB2-92E7-C7668779DA6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0C626-9C03-4FE7-9030-DB67169BF462}" type="datetimeFigureOut">
              <a:rPr lang="cs-CZ" smtClean="0"/>
              <a:pPr/>
              <a:t>11.5.2015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39771-BEC0-4AB2-92E7-C7668779DA6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gs-cls.cz/Public/cgs-cls/CILENYSCREENINGCELIAKIE%20_METODICKY_%20POKY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klubceliakie.cz/about.html" TargetMode="External"/><Relationship Id="rId3" Type="http://schemas.openxmlformats.org/officeDocument/2006/relationships/image" Target="../media/image9.gif"/><Relationship Id="rId7" Type="http://schemas.openxmlformats.org/officeDocument/2006/relationships/hyperlink" Target="http://www.celiac.cz/"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szpi.gov.cz/docDetail.aspx?docid=1000147&amp;nid=11325&amp;chnum=4" TargetMode="External"/><Relationship Id="rId5" Type="http://schemas.openxmlformats.org/officeDocument/2006/relationships/hyperlink" Target="http://www.bezlepkovadieta.cz/" TargetMode="External"/><Relationship Id="rId4" Type="http://schemas.openxmlformats.org/officeDocument/2006/relationships/hyperlink" Target="http://www.potravinybezlepku.cz/" TargetMode="External"/><Relationship Id="rId9" Type="http://schemas.openxmlformats.org/officeDocument/2006/relationships/hyperlink" Target="http://www.celiakieaja.cz/"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advancedhairstyle.com/wp-content/uploads/2012/12/Celiac-Disease-Symptoms-Hair-Loss.jpg"/>
          <p:cNvPicPr>
            <a:picLocks noChangeAspect="1" noChangeArrowheads="1"/>
          </p:cNvPicPr>
          <p:nvPr/>
        </p:nvPicPr>
        <p:blipFill>
          <a:blip r:embed="rId3" cstate="print">
            <a:lum bright="5000"/>
          </a:blip>
          <a:srcRect/>
          <a:stretch>
            <a:fillRect/>
          </a:stretch>
        </p:blipFill>
        <p:spPr bwMode="auto">
          <a:xfrm>
            <a:off x="-18933" y="-14200"/>
            <a:ext cx="9162933" cy="6872200"/>
          </a:xfrm>
          <a:prstGeom prst="rect">
            <a:avLst/>
          </a:prstGeom>
          <a:noFill/>
        </p:spPr>
      </p:pic>
      <p:sp>
        <p:nvSpPr>
          <p:cNvPr id="2" name="Nadpis 1"/>
          <p:cNvSpPr>
            <a:spLocks noGrp="1"/>
          </p:cNvSpPr>
          <p:nvPr>
            <p:ph type="ctrTitle"/>
          </p:nvPr>
        </p:nvSpPr>
        <p:spPr>
          <a:xfrm>
            <a:off x="179512" y="1268760"/>
            <a:ext cx="8784976" cy="1470025"/>
          </a:xfrm>
        </p:spPr>
        <p:txBody>
          <a:bodyPr>
            <a:noAutofit/>
          </a:bodyPr>
          <a:lstStyle/>
          <a:p>
            <a:r>
              <a:rPr lang="cs-CZ" sz="88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
            </a:r>
            <a:r>
              <a:rPr lang="cs-CZ" sz="70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ELIAKIE</a:t>
            </a:r>
            <a:r>
              <a:rPr lang="cs-CZ" sz="66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cs-CZ" sz="66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cs-CZ" sz="10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cs-CZ" sz="66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cs-CZ" sz="66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cs-CZ" sz="7000" b="1" cap="all" dirty="0" smtClean="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BEZLEPKOVÁ DIETA</a:t>
            </a:r>
            <a:endParaRPr lang="cs-CZ" sz="7000" b="1" cap="all" dirty="0">
              <a:ln w="9000" cmpd="sng">
                <a:solidFill>
                  <a:schemeClr val="accent4">
                    <a:lumMod val="20000"/>
                    <a:lumOff val="8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Podnadpis 2"/>
          <p:cNvSpPr>
            <a:spLocks noGrp="1"/>
          </p:cNvSpPr>
          <p:nvPr>
            <p:ph type="subTitle" idx="1"/>
          </p:nvPr>
        </p:nvSpPr>
        <p:spPr>
          <a:xfrm>
            <a:off x="0" y="4581128"/>
            <a:ext cx="3268960" cy="5040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cs-CZ"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Mgr. Jana Petrová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patogeneze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628800"/>
            <a:ext cx="8229600" cy="4497363"/>
          </a:xfrm>
        </p:spPr>
        <p:txBody>
          <a:bodyPr>
            <a:normAutofit fontScale="77500" lnSpcReduction="20000"/>
          </a:bodyPr>
          <a:lstStyle/>
          <a:p>
            <a:pPr marL="367200" indent="-255600">
              <a:buClr>
                <a:schemeClr val="accent3"/>
              </a:buClr>
              <a:buSzPct val="75000"/>
              <a:buBlip>
                <a:blip r:embed="rId3"/>
              </a:buBlip>
              <a:defRPr/>
            </a:pPr>
            <a:r>
              <a:rPr lang="cs-CZ" sz="2400" dirty="0" smtClean="0"/>
              <a:t>proteolytické enzymy  trávicího ústrojí obtížně štěpí vazby obsahující prolin</a:t>
            </a:r>
          </a:p>
          <a:p>
            <a:pPr marL="367200" indent="-255600">
              <a:buClr>
                <a:schemeClr val="accent3"/>
              </a:buClr>
              <a:buSzPct val="75000"/>
              <a:buBlip>
                <a:blip r:embed="rId3"/>
              </a:buBlip>
              <a:defRPr/>
            </a:pPr>
            <a:endParaRPr lang="cs-CZ" sz="1000" dirty="0" smtClean="0"/>
          </a:p>
          <a:p>
            <a:pPr marL="367200" indent="-255600">
              <a:buClr>
                <a:schemeClr val="accent3"/>
              </a:buClr>
              <a:buSzPct val="75000"/>
              <a:buBlip>
                <a:blip r:embed="rId3"/>
              </a:buBlip>
              <a:defRPr/>
            </a:pPr>
            <a:r>
              <a:rPr lang="cs-CZ" sz="2400" dirty="0" smtClean="0"/>
              <a:t>u geneticky disponovaného jedince T lymfocyty ve sliznici střeva vyhodnotí prolaminové peptidy jako organizmu cizí</a:t>
            </a:r>
          </a:p>
          <a:p>
            <a:pPr marL="367200" indent="-255600">
              <a:buClr>
                <a:schemeClr val="accent3"/>
              </a:buClr>
              <a:buSzPct val="75000"/>
              <a:buBlip>
                <a:blip r:embed="rId3"/>
              </a:buBlip>
              <a:defRPr/>
            </a:pPr>
            <a:endParaRPr lang="cs-CZ" sz="1000" dirty="0" smtClean="0"/>
          </a:p>
          <a:p>
            <a:pPr marL="367200" indent="-255600">
              <a:buClr>
                <a:schemeClr val="accent3"/>
              </a:buClr>
              <a:buSzPct val="75000"/>
              <a:buBlip>
                <a:blip r:embed="rId3"/>
              </a:buBlip>
              <a:defRPr/>
            </a:pPr>
            <a:r>
              <a:rPr lang="cs-CZ" sz="2400" dirty="0" smtClean="0"/>
              <a:t>B lymfocyty reagují tvorbou protilátek na tyto peptidy</a:t>
            </a:r>
          </a:p>
          <a:p>
            <a:pPr marL="367200" indent="-255600">
              <a:buClr>
                <a:schemeClr val="accent3"/>
              </a:buClr>
              <a:buSzPct val="75000"/>
              <a:buBlip>
                <a:blip r:embed="rId3"/>
              </a:buBlip>
              <a:defRPr/>
            </a:pPr>
            <a:endParaRPr lang="cs-CZ" sz="1000" dirty="0" smtClean="0"/>
          </a:p>
          <a:p>
            <a:pPr marL="367200" indent="-255600">
              <a:buClr>
                <a:schemeClr val="accent3"/>
              </a:buClr>
              <a:buSzPct val="75000"/>
              <a:buBlip>
                <a:blip r:embed="rId3"/>
              </a:buBlip>
              <a:defRPr/>
            </a:pPr>
            <a:r>
              <a:rPr lang="cs-CZ" sz="2400" dirty="0" smtClean="0">
                <a:sym typeface="Wingdings 3"/>
              </a:rPr>
              <a:t>dochází k buněčnému stresu,  permeability buněčné membrány</a:t>
            </a:r>
          </a:p>
          <a:p>
            <a:pPr marL="367200" indent="-255600">
              <a:buClr>
                <a:schemeClr val="accent3"/>
              </a:buClr>
              <a:buSzPct val="75000"/>
              <a:buBlip>
                <a:blip r:embed="rId3"/>
              </a:buBlip>
              <a:defRPr/>
            </a:pPr>
            <a:endParaRPr lang="cs-CZ" sz="1000" dirty="0" smtClean="0">
              <a:sym typeface="Wingdings 3"/>
            </a:endParaRPr>
          </a:p>
          <a:p>
            <a:pPr marL="367200" indent="-255600">
              <a:buClr>
                <a:schemeClr val="accent3"/>
              </a:buClr>
              <a:buSzPct val="75000"/>
              <a:buBlip>
                <a:blip r:embed="rId3"/>
              </a:buBlip>
              <a:defRPr/>
            </a:pPr>
            <a:r>
              <a:rPr lang="cs-CZ" sz="2400" dirty="0" smtClean="0">
                <a:sym typeface="Wingdings 3"/>
              </a:rPr>
              <a:t>uvolnění tkáňové </a:t>
            </a:r>
            <a:r>
              <a:rPr lang="cs-CZ" sz="2400" dirty="0" err="1" smtClean="0">
                <a:sym typeface="Wingdings 3"/>
              </a:rPr>
              <a:t>transglutaminázy</a:t>
            </a:r>
            <a:r>
              <a:rPr lang="cs-CZ" sz="2400" dirty="0" smtClean="0">
                <a:sym typeface="Wingdings 3"/>
              </a:rPr>
              <a:t> – reakce s prolaminy</a:t>
            </a:r>
          </a:p>
          <a:p>
            <a:pPr marL="367200" indent="-255600">
              <a:buClr>
                <a:schemeClr val="accent3"/>
              </a:buClr>
              <a:buSzPct val="75000"/>
              <a:buBlip>
                <a:blip r:embed="rId3"/>
              </a:buBlip>
              <a:defRPr/>
            </a:pPr>
            <a:endParaRPr lang="cs-CZ" sz="1000" dirty="0" smtClean="0">
              <a:sym typeface="Wingdings 3"/>
            </a:endParaRPr>
          </a:p>
          <a:p>
            <a:pPr marL="367200" indent="-255600">
              <a:buClr>
                <a:schemeClr val="accent3"/>
              </a:buClr>
              <a:buSzPct val="75000"/>
              <a:buBlip>
                <a:blip r:embed="rId3"/>
              </a:buBlip>
              <a:defRPr/>
            </a:pPr>
            <a:r>
              <a:rPr lang="cs-CZ" sz="2400" dirty="0" smtClean="0">
                <a:sym typeface="Wingdings 3"/>
              </a:rPr>
              <a:t> reaktivity prolaminů, tvorba </a:t>
            </a:r>
            <a:r>
              <a:rPr lang="cs-CZ" sz="2400" dirty="0" err="1" smtClean="0">
                <a:sym typeface="Wingdings 3"/>
              </a:rPr>
              <a:t>imunokomplexů</a:t>
            </a:r>
            <a:endParaRPr lang="cs-CZ" sz="2400" dirty="0" smtClean="0">
              <a:sym typeface="Wingdings 3"/>
            </a:endParaRPr>
          </a:p>
          <a:p>
            <a:pPr marL="367200" indent="-255600">
              <a:buClr>
                <a:schemeClr val="accent3"/>
              </a:buClr>
              <a:buSzPct val="75000"/>
              <a:buBlip>
                <a:blip r:embed="rId3"/>
              </a:buBlip>
              <a:defRPr/>
            </a:pPr>
            <a:endParaRPr lang="cs-CZ" sz="1000" dirty="0" smtClean="0">
              <a:sym typeface="Wingdings 3"/>
            </a:endParaRPr>
          </a:p>
          <a:p>
            <a:pPr marL="367200" indent="-255600">
              <a:buClr>
                <a:schemeClr val="accent3"/>
              </a:buClr>
              <a:buSzPct val="75000"/>
              <a:buBlip>
                <a:blip r:embed="rId3"/>
              </a:buBlip>
              <a:defRPr/>
            </a:pPr>
            <a:r>
              <a:rPr lang="cs-CZ" sz="2400" dirty="0" smtClean="0">
                <a:sym typeface="Wingdings 3"/>
              </a:rPr>
              <a:t>tvorba autoprotilátek</a:t>
            </a:r>
          </a:p>
          <a:p>
            <a:pPr marL="367200" indent="-255600">
              <a:buClr>
                <a:schemeClr val="accent3"/>
              </a:buClr>
              <a:buSzPct val="75000"/>
              <a:buBlip>
                <a:blip r:embed="rId3"/>
              </a:buBlip>
              <a:defRPr/>
            </a:pPr>
            <a:endParaRPr lang="cs-CZ" sz="1000" dirty="0" smtClean="0">
              <a:sym typeface="Wingdings 3"/>
            </a:endParaRPr>
          </a:p>
          <a:p>
            <a:pPr marL="367200" indent="-255600">
              <a:buClr>
                <a:schemeClr val="accent3"/>
              </a:buClr>
              <a:buSzPct val="75000"/>
              <a:buBlip>
                <a:blip r:embed="rId3"/>
              </a:buBlip>
              <a:defRPr/>
            </a:pPr>
            <a:r>
              <a:rPr lang="cs-CZ" sz="2400" dirty="0" smtClean="0">
                <a:sym typeface="Wingdings 3"/>
              </a:rPr>
              <a:t>imunitní systém je pod trvalým zvýšeným antigenním tlakem</a:t>
            </a:r>
          </a:p>
          <a:p>
            <a:pPr marL="367200" indent="-255600">
              <a:buClr>
                <a:schemeClr val="accent3"/>
              </a:buClr>
              <a:buSzPct val="75000"/>
              <a:buBlip>
                <a:blip r:embed="rId3"/>
              </a:buBlip>
              <a:defRPr/>
            </a:pPr>
            <a:endParaRPr lang="cs-CZ" sz="1900" dirty="0" smtClean="0">
              <a:sym typeface="Wingdings 3"/>
            </a:endParaRPr>
          </a:p>
          <a:p>
            <a:pPr marL="367200" indent="-255600">
              <a:buClr>
                <a:schemeClr val="accent3"/>
              </a:buClr>
              <a:buSzPct val="75000"/>
              <a:buBlip>
                <a:blip r:embed="rId3"/>
              </a:buBlip>
              <a:defRPr/>
            </a:pPr>
            <a:r>
              <a:rPr lang="cs-CZ" sz="2700" dirty="0" smtClean="0">
                <a:effectLst>
                  <a:outerShdw blurRad="38100" dist="38100" dir="2700000" algn="tl">
                    <a:srgbClr val="000000">
                      <a:alpha val="43137"/>
                    </a:srgbClr>
                  </a:outerShdw>
                </a:effectLst>
                <a:sym typeface="Wingdings 3"/>
              </a:rPr>
              <a:t>zánětlivé změny sliznice  atrofie sliznice s vymizením klků </a:t>
            </a:r>
            <a:br>
              <a:rPr lang="cs-CZ" sz="2700" dirty="0" smtClean="0">
                <a:effectLst>
                  <a:outerShdw blurRad="38100" dist="38100" dir="2700000" algn="tl">
                    <a:srgbClr val="000000">
                      <a:alpha val="43137"/>
                    </a:srgbClr>
                  </a:outerShdw>
                </a:effectLst>
                <a:sym typeface="Wingdings 3"/>
              </a:rPr>
            </a:br>
            <a:r>
              <a:rPr lang="cs-CZ" sz="2700" dirty="0" smtClean="0">
                <a:effectLst>
                  <a:outerShdw blurRad="38100" dist="38100" dir="2700000" algn="tl">
                    <a:srgbClr val="000000">
                      <a:alpha val="43137"/>
                    </a:srgbClr>
                  </a:outerShdw>
                </a:effectLst>
                <a:sym typeface="Wingdings 3"/>
              </a:rPr>
              <a:t> porucha střevních funkcí</a:t>
            </a:r>
            <a:endParaRPr lang="cs-CZ" sz="2700"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patogeneze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628800"/>
            <a:ext cx="8229600" cy="4497363"/>
          </a:xfrm>
        </p:spPr>
        <p:txBody>
          <a:bodyPr>
            <a:normAutofit/>
          </a:bodyPr>
          <a:lstStyle/>
          <a:p>
            <a:pPr marL="367200" indent="-255600">
              <a:spcBef>
                <a:spcPts val="600"/>
              </a:spcBef>
              <a:spcAft>
                <a:spcPts val="600"/>
              </a:spcAft>
              <a:buClr>
                <a:schemeClr val="accent3"/>
              </a:buClr>
              <a:buSzPct val="75000"/>
              <a:buNone/>
              <a:defRPr/>
            </a:pPr>
            <a:r>
              <a:rPr lang="cs-CZ" sz="2400" b="1" dirty="0" smtClean="0"/>
              <a:t>Poškození buněk  sliznice tenkého střeva v různé míře</a:t>
            </a:r>
          </a:p>
          <a:p>
            <a:pPr marL="367200" indent="-255600">
              <a:spcBef>
                <a:spcPts val="600"/>
              </a:spcBef>
              <a:spcAft>
                <a:spcPts val="600"/>
              </a:spcAft>
              <a:buClr>
                <a:schemeClr val="accent3"/>
              </a:buClr>
              <a:buSzPct val="75000"/>
              <a:buBlip>
                <a:blip r:embed="rId3"/>
              </a:buBlip>
              <a:defRPr/>
            </a:pPr>
            <a:r>
              <a:rPr lang="cs-CZ" sz="1900" dirty="0" smtClean="0"/>
              <a:t>snížení až vymizení slizničních klků </a:t>
            </a:r>
            <a:r>
              <a:rPr lang="cs-CZ" sz="1900" dirty="0" smtClean="0">
                <a:sym typeface="Wingdings 3"/>
              </a:rPr>
              <a:t> atrofie střevní sliznice</a:t>
            </a:r>
          </a:p>
          <a:p>
            <a:pPr marL="367200" indent="-255600">
              <a:spcBef>
                <a:spcPts val="600"/>
              </a:spcBef>
              <a:spcAft>
                <a:spcPts val="600"/>
              </a:spcAft>
              <a:buClr>
                <a:schemeClr val="accent3"/>
              </a:buClr>
              <a:buSzPct val="75000"/>
              <a:buBlip>
                <a:blip r:embed="rId3"/>
              </a:buBlip>
              <a:defRPr/>
            </a:pPr>
            <a:r>
              <a:rPr lang="cs-CZ" sz="1900" dirty="0" smtClean="0"/>
              <a:t>hypertrofie </a:t>
            </a:r>
            <a:r>
              <a:rPr lang="cs-CZ" sz="1900" dirty="0" err="1" smtClean="0"/>
              <a:t>Lieberkühnových</a:t>
            </a:r>
            <a:r>
              <a:rPr lang="cs-CZ" sz="1900" dirty="0" smtClean="0"/>
              <a:t> krypt</a:t>
            </a:r>
          </a:p>
          <a:p>
            <a:pPr marL="367200" indent="-255600">
              <a:spcBef>
                <a:spcPts val="600"/>
              </a:spcBef>
              <a:spcAft>
                <a:spcPts val="600"/>
              </a:spcAft>
              <a:buClr>
                <a:schemeClr val="accent3"/>
              </a:buClr>
              <a:buSzPct val="75000"/>
              <a:buBlip>
                <a:blip r:embed="rId3"/>
              </a:buBlip>
              <a:defRPr/>
            </a:pPr>
            <a:r>
              <a:rPr lang="cs-CZ" sz="1900" dirty="0" smtClean="0"/>
              <a:t>destrukce kartáčového lemu </a:t>
            </a:r>
            <a:r>
              <a:rPr lang="cs-CZ" sz="1900" dirty="0" err="1" smtClean="0"/>
              <a:t>enterocytů</a:t>
            </a:r>
            <a:endParaRPr lang="cs-CZ" sz="1900" dirty="0" smtClean="0"/>
          </a:p>
          <a:p>
            <a:pPr marL="367200" lvl="1" indent="-255600">
              <a:spcBef>
                <a:spcPts val="600"/>
              </a:spcBef>
              <a:spcAft>
                <a:spcPts val="600"/>
              </a:spcAft>
              <a:buClr>
                <a:schemeClr val="accent3"/>
              </a:buClr>
              <a:buSzPct val="75000"/>
              <a:buBlip>
                <a:blip r:embed="rId3"/>
              </a:buBlip>
              <a:defRPr/>
            </a:pPr>
            <a:r>
              <a:rPr lang="cs-CZ" sz="1900" dirty="0" smtClean="0"/>
              <a:t>snížená aktivita přítomných enzymů</a:t>
            </a:r>
          </a:p>
          <a:p>
            <a:pPr marL="367200" indent="-255600">
              <a:spcBef>
                <a:spcPts val="600"/>
              </a:spcBef>
              <a:spcAft>
                <a:spcPts val="600"/>
              </a:spcAft>
              <a:buClr>
                <a:schemeClr val="accent3"/>
              </a:buClr>
              <a:buSzPct val="75000"/>
              <a:buBlip>
                <a:blip r:embed="rId3"/>
              </a:buBlip>
              <a:defRPr/>
            </a:pPr>
            <a:r>
              <a:rPr lang="cs-CZ" sz="1900" dirty="0" smtClean="0"/>
              <a:t>infiltrace </a:t>
            </a:r>
            <a:r>
              <a:rPr lang="cs-CZ" sz="1900" dirty="0" err="1" smtClean="0"/>
              <a:t>submukózy</a:t>
            </a:r>
            <a:r>
              <a:rPr lang="cs-CZ" sz="1900" dirty="0" smtClean="0"/>
              <a:t> lymfocyty</a:t>
            </a:r>
          </a:p>
          <a:p>
            <a:pPr marL="367200" indent="-255600">
              <a:buClr>
                <a:schemeClr val="accent3"/>
              </a:buClr>
              <a:buSzPct val="75000"/>
              <a:buBlip>
                <a:blip r:embed="rId3"/>
              </a:buBlip>
              <a:defRPr/>
            </a:pPr>
            <a:endParaRPr lang="cs-CZ" sz="1900" dirty="0" smtClean="0"/>
          </a:p>
          <a:p>
            <a:pPr marL="367200" indent="-255600">
              <a:buClr>
                <a:schemeClr val="accent3"/>
              </a:buClr>
              <a:buSzPct val="75000"/>
              <a:buNone/>
              <a:defRPr/>
            </a:pPr>
            <a:r>
              <a:rPr lang="cs-CZ" sz="1900" dirty="0" smtClean="0">
                <a:sym typeface="Wingdings 3"/>
              </a:rPr>
              <a:t> </a:t>
            </a:r>
            <a:r>
              <a:rPr lang="cs-CZ" sz="1900" dirty="0" smtClean="0"/>
              <a:t>všechny tyto změny mohou v různém časovém úseku při dodržování bezlepkové diety regredovat v závislosti na stupni poškození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patogeneze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2" descr="http://s3.media.squarespace.com/production/1407327/16787661/-KAZoLkgQxOA/Tq7cg-NhR9I/AAAAAAAAAeI/csjc0UBXm4I/s1600/Picture%252B3.png"/>
          <p:cNvPicPr>
            <a:picLocks noChangeAspect="1" noChangeArrowheads="1"/>
          </p:cNvPicPr>
          <p:nvPr/>
        </p:nvPicPr>
        <p:blipFill>
          <a:blip r:embed="rId3" cstate="print"/>
          <a:srcRect/>
          <a:stretch>
            <a:fillRect/>
          </a:stretch>
        </p:blipFill>
        <p:spPr bwMode="auto">
          <a:xfrm>
            <a:off x="1763688" y="1556792"/>
            <a:ext cx="5508284" cy="504428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165304"/>
            <a:ext cx="8229600" cy="432048"/>
          </a:xfrm>
        </p:spPr>
        <p:txBody>
          <a:bodyPr>
            <a:noAutofit/>
          </a:bodyPr>
          <a:lstStyle/>
          <a:p>
            <a:r>
              <a:rPr lang="cs-CZ" sz="2000" b="1" dirty="0" smtClean="0"/>
              <a:t>Střevní sliznice u zdravého jedince x u jedince postiženého </a:t>
            </a:r>
            <a:r>
              <a:rPr lang="cs-CZ" sz="2000" b="1" dirty="0" err="1" smtClean="0"/>
              <a:t>celiak</a:t>
            </a:r>
            <a:r>
              <a:rPr lang="cs-CZ" sz="2000" dirty="0" err="1" smtClean="0"/>
              <a:t>ií</a:t>
            </a:r>
            <a:endParaRPr lang="cs-CZ"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2" descr="http://www.mayoclinic.com/images/image_popup/mcdc7_celiac_disease.jpg"/>
          <p:cNvPicPr>
            <a:picLocks noChangeAspect="1" noChangeArrowheads="1"/>
          </p:cNvPicPr>
          <p:nvPr/>
        </p:nvPicPr>
        <p:blipFill>
          <a:blip r:embed="rId3" cstate="print"/>
          <a:srcRect b="4123"/>
          <a:stretch>
            <a:fillRect/>
          </a:stretch>
        </p:blipFill>
        <p:spPr bwMode="auto">
          <a:xfrm>
            <a:off x="467544" y="764704"/>
            <a:ext cx="4104456" cy="5096103"/>
          </a:xfrm>
          <a:prstGeom prst="rect">
            <a:avLst/>
          </a:prstGeom>
          <a:noFill/>
        </p:spPr>
      </p:pic>
      <p:pic>
        <p:nvPicPr>
          <p:cNvPr id="6" name="Obrázek 4" descr="Villi Atrophy.jpg"/>
          <p:cNvPicPr>
            <a:picLocks noChangeAspect="1"/>
          </p:cNvPicPr>
          <p:nvPr/>
        </p:nvPicPr>
        <p:blipFill>
          <a:blip r:embed="rId4" cstate="print"/>
          <a:srcRect/>
          <a:stretch>
            <a:fillRect/>
          </a:stretch>
        </p:blipFill>
        <p:spPr bwMode="auto">
          <a:xfrm>
            <a:off x="4716016" y="1772816"/>
            <a:ext cx="4127623" cy="296909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165304"/>
            <a:ext cx="8229600" cy="432048"/>
          </a:xfrm>
        </p:spPr>
        <p:txBody>
          <a:bodyPr>
            <a:noAutofit/>
          </a:bodyPr>
          <a:lstStyle/>
          <a:p>
            <a:r>
              <a:rPr lang="cs-CZ" sz="2000" b="1" dirty="0" smtClean="0"/>
              <a:t>Střevní sliznice u zdravého jedince x u jedince postiženého </a:t>
            </a:r>
            <a:r>
              <a:rPr lang="cs-CZ" sz="2000" b="1" dirty="0" err="1" smtClean="0"/>
              <a:t>celiak</a:t>
            </a:r>
            <a:r>
              <a:rPr lang="cs-CZ" sz="2000" dirty="0" err="1" smtClean="0"/>
              <a:t>ií</a:t>
            </a:r>
            <a:endParaRPr lang="cs-CZ"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628800"/>
            <a:ext cx="8229600" cy="4497363"/>
          </a:xfrm>
        </p:spPr>
        <p:txBody>
          <a:bodyPr>
            <a:normAutofit/>
          </a:bodyPr>
          <a:lstStyle/>
          <a:p>
            <a:pPr marL="367200" indent="-255600">
              <a:spcBef>
                <a:spcPts val="600"/>
              </a:spcBef>
              <a:spcAft>
                <a:spcPts val="600"/>
              </a:spcAft>
              <a:buClr>
                <a:schemeClr val="accent3"/>
              </a:buClr>
              <a:buSzPct val="75000"/>
              <a:buNone/>
              <a:defRPr/>
            </a:pPr>
            <a:endParaRPr lang="cs-CZ" sz="1900" dirty="0" smtClean="0"/>
          </a:p>
        </p:txBody>
      </p:sp>
      <p:pic>
        <p:nvPicPr>
          <p:cNvPr id="7" name="Picture 2" descr="http://2.bp.blogspot.com/_zIDF7N81bbQ/S9Dte7QMstI/AAAAAAAAASI/P6Yt6D_wA6w/s1600/MARSH.jpg"/>
          <p:cNvPicPr>
            <a:picLocks noChangeAspect="1" noChangeArrowheads="1"/>
          </p:cNvPicPr>
          <p:nvPr/>
        </p:nvPicPr>
        <p:blipFill>
          <a:blip r:embed="rId3" cstate="print"/>
          <a:srcRect/>
          <a:stretch>
            <a:fillRect/>
          </a:stretch>
        </p:blipFill>
        <p:spPr bwMode="auto">
          <a:xfrm>
            <a:off x="0" y="21918"/>
            <a:ext cx="9107204" cy="68360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diagnostika</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628800"/>
            <a:ext cx="8229600" cy="4497363"/>
          </a:xfrm>
        </p:spPr>
        <p:txBody>
          <a:bodyPr>
            <a:noAutofit/>
          </a:bodyPr>
          <a:lstStyle/>
          <a:p>
            <a:pPr marL="367200" indent="-255600">
              <a:lnSpc>
                <a:spcPct val="90000"/>
              </a:lnSpc>
              <a:spcBef>
                <a:spcPts val="600"/>
              </a:spcBef>
              <a:spcAft>
                <a:spcPts val="600"/>
              </a:spcAft>
              <a:buClr>
                <a:schemeClr val="accent3"/>
              </a:buClr>
              <a:buSzPct val="75000"/>
              <a:buBlip>
                <a:blip r:embed="rId3"/>
              </a:buBlip>
              <a:defRPr/>
            </a:pPr>
            <a:r>
              <a:rPr lang="cs-CZ" sz="2000" dirty="0" smtClean="0"/>
              <a:t>Kritéria </a:t>
            </a:r>
            <a:r>
              <a:rPr lang="it-IT" sz="2000" dirty="0" smtClean="0"/>
              <a:t>stanovena společnostmi pro dětskou gastroenterologii</a:t>
            </a:r>
            <a:r>
              <a:rPr lang="cs-CZ" sz="2000" dirty="0" smtClean="0"/>
              <a:t>  a výživu  (EPSGHAN, NAPSGHAN)</a:t>
            </a:r>
          </a:p>
          <a:p>
            <a:pPr marL="367200" indent="-255600">
              <a:lnSpc>
                <a:spcPct val="90000"/>
              </a:lnSpc>
              <a:spcBef>
                <a:spcPts val="600"/>
              </a:spcBef>
              <a:spcAft>
                <a:spcPts val="600"/>
              </a:spcAft>
              <a:buClr>
                <a:schemeClr val="accent3"/>
              </a:buClr>
              <a:buSzPct val="75000"/>
              <a:buBlip>
                <a:blip r:embed="rId3"/>
              </a:buBlip>
              <a:defRPr/>
            </a:pPr>
            <a:r>
              <a:rPr lang="cs-CZ" sz="2000" dirty="0" smtClean="0"/>
              <a:t>Anamnéza, klinický stav</a:t>
            </a:r>
          </a:p>
          <a:p>
            <a:pPr marL="367200" indent="-255600">
              <a:lnSpc>
                <a:spcPct val="90000"/>
              </a:lnSpc>
              <a:spcBef>
                <a:spcPts val="600"/>
              </a:spcBef>
              <a:spcAft>
                <a:spcPts val="600"/>
              </a:spcAft>
              <a:buClr>
                <a:schemeClr val="accent3"/>
              </a:buClr>
              <a:buSzPct val="75000"/>
              <a:buBlip>
                <a:blip r:embed="rId3"/>
              </a:buBlip>
              <a:defRPr/>
            </a:pPr>
            <a:r>
              <a:rPr lang="cs-CZ" sz="2000" dirty="0" smtClean="0"/>
              <a:t>Průkaz sérových vysoce specifických tkáňových protilátek třídy </a:t>
            </a:r>
            <a:r>
              <a:rPr lang="cs-CZ" sz="2000" dirty="0" err="1" smtClean="0"/>
              <a:t>IgA</a:t>
            </a:r>
            <a:r>
              <a:rPr lang="cs-CZ" sz="2000" dirty="0" smtClean="0"/>
              <a:t> </a:t>
            </a:r>
          </a:p>
          <a:p>
            <a:pPr marL="767250" lvl="2" indent="-255600">
              <a:lnSpc>
                <a:spcPct val="90000"/>
              </a:lnSpc>
              <a:spcBef>
                <a:spcPts val="600"/>
              </a:spcBef>
              <a:spcAft>
                <a:spcPts val="600"/>
              </a:spcAft>
              <a:buClr>
                <a:schemeClr val="accent3"/>
              </a:buClr>
              <a:buSzPct val="75000"/>
              <a:buBlip>
                <a:blip r:embed="rId3"/>
              </a:buBlip>
              <a:defRPr/>
            </a:pPr>
            <a:r>
              <a:rPr lang="cs-CZ" sz="1800" dirty="0" smtClean="0"/>
              <a:t>proti </a:t>
            </a:r>
            <a:r>
              <a:rPr lang="cs-CZ" sz="1800" dirty="0" err="1" smtClean="0"/>
              <a:t>endomysiu</a:t>
            </a:r>
            <a:endParaRPr lang="cs-CZ" sz="1800" dirty="0" smtClean="0"/>
          </a:p>
          <a:p>
            <a:pPr marL="767250" lvl="2" indent="-255600">
              <a:lnSpc>
                <a:spcPct val="90000"/>
              </a:lnSpc>
              <a:spcBef>
                <a:spcPts val="600"/>
              </a:spcBef>
              <a:spcAft>
                <a:spcPts val="600"/>
              </a:spcAft>
              <a:buClr>
                <a:schemeClr val="accent3"/>
              </a:buClr>
              <a:buSzPct val="75000"/>
              <a:buBlip>
                <a:blip r:embed="rId3"/>
              </a:buBlip>
              <a:defRPr/>
            </a:pPr>
            <a:r>
              <a:rPr lang="cs-CZ" sz="1800" dirty="0" smtClean="0"/>
              <a:t>proti tkáňové </a:t>
            </a:r>
            <a:r>
              <a:rPr lang="cs-CZ" sz="1800" dirty="0" err="1" smtClean="0"/>
              <a:t>transglutamináze</a:t>
            </a:r>
            <a:endParaRPr lang="cs-CZ" sz="1800" dirty="0" smtClean="0"/>
          </a:p>
          <a:p>
            <a:pPr marL="367200" lvl="1" indent="-255600">
              <a:lnSpc>
                <a:spcPct val="90000"/>
              </a:lnSpc>
              <a:spcBef>
                <a:spcPts val="600"/>
              </a:spcBef>
              <a:spcAft>
                <a:spcPts val="600"/>
              </a:spcAft>
              <a:buClr>
                <a:schemeClr val="accent3"/>
              </a:buClr>
              <a:buSzPct val="75000"/>
              <a:buBlip>
                <a:blip r:embed="rId3"/>
              </a:buBlip>
              <a:defRPr/>
            </a:pPr>
            <a:endParaRPr lang="cs-CZ" sz="2000" dirty="0" smtClean="0"/>
          </a:p>
          <a:p>
            <a:pPr marL="367200" indent="-255600">
              <a:lnSpc>
                <a:spcPct val="90000"/>
              </a:lnSpc>
              <a:spcBef>
                <a:spcPts val="600"/>
              </a:spcBef>
              <a:spcAft>
                <a:spcPts val="600"/>
              </a:spcAft>
              <a:buClr>
                <a:schemeClr val="accent3"/>
              </a:buClr>
              <a:buSzPct val="75000"/>
              <a:buBlip>
                <a:blip r:embed="rId3"/>
              </a:buBlip>
              <a:defRPr/>
            </a:pPr>
            <a:r>
              <a:rPr lang="cs-CZ" sz="2000" dirty="0" smtClean="0"/>
              <a:t>Vhodné doplnit i vyšetřením protilátek v řadě </a:t>
            </a:r>
            <a:r>
              <a:rPr lang="cs-CZ" sz="2000" dirty="0" err="1" smtClean="0"/>
              <a:t>Ig</a:t>
            </a:r>
            <a:r>
              <a:rPr lang="cs-CZ" sz="2000" dirty="0" smtClean="0"/>
              <a:t> G</a:t>
            </a:r>
          </a:p>
          <a:p>
            <a:pPr marL="367200" indent="-255600">
              <a:lnSpc>
                <a:spcPct val="90000"/>
              </a:lnSpc>
              <a:spcBef>
                <a:spcPts val="600"/>
              </a:spcBef>
              <a:spcAft>
                <a:spcPts val="600"/>
              </a:spcAft>
              <a:buClr>
                <a:schemeClr val="accent3"/>
              </a:buClr>
              <a:buSzPct val="75000"/>
              <a:buBlip>
                <a:blip r:embed="rId3"/>
              </a:buBlip>
              <a:defRPr/>
            </a:pPr>
            <a:r>
              <a:rPr lang="cs-CZ" sz="2000" dirty="0" smtClean="0"/>
              <a:t>Biopsie vzorku sliznice tenkého střeva</a:t>
            </a:r>
          </a:p>
          <a:p>
            <a:pPr marL="367200" indent="-255600">
              <a:lnSpc>
                <a:spcPct val="90000"/>
              </a:lnSpc>
              <a:spcBef>
                <a:spcPts val="600"/>
              </a:spcBef>
              <a:spcAft>
                <a:spcPts val="600"/>
              </a:spcAft>
              <a:buClr>
                <a:schemeClr val="accent3"/>
              </a:buClr>
              <a:buSzPct val="75000"/>
              <a:buBlip>
                <a:blip r:embed="rId3"/>
              </a:buBlip>
              <a:defRPr/>
            </a:pPr>
            <a:r>
              <a:rPr lang="cs-CZ" sz="2000" dirty="0" smtClean="0"/>
              <a:t>Posouzení úpravy klinického stavu a úpravy hodnot  sérologických </a:t>
            </a:r>
            <a:r>
              <a:rPr lang="cs-CZ" sz="2000" dirty="0" err="1" smtClean="0"/>
              <a:t>markerů</a:t>
            </a:r>
            <a:endParaRPr lang="cs-CZ" sz="2000" dirty="0" smtClean="0"/>
          </a:p>
        </p:txBody>
      </p:sp>
      <p:pic>
        <p:nvPicPr>
          <p:cNvPr id="11266" name="Picture 2" descr="http://chefdom.ca/wp-content/uploads/2013/06/chefdom_celiac_disease_landing_treatment1.jpg"/>
          <p:cNvPicPr>
            <a:picLocks noChangeAspect="1" noChangeArrowheads="1"/>
          </p:cNvPicPr>
          <p:nvPr/>
        </p:nvPicPr>
        <p:blipFill>
          <a:blip r:embed="rId4" cstate="print"/>
          <a:srcRect/>
          <a:stretch>
            <a:fillRect/>
          </a:stretch>
        </p:blipFill>
        <p:spPr bwMode="auto">
          <a:xfrm>
            <a:off x="5940152" y="260648"/>
            <a:ext cx="2793909" cy="11521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Tkáňová </a:t>
            </a:r>
            <a:r>
              <a:rPr lang="cs-CZ"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transglutamináza</a:t>
            </a:r>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916832"/>
            <a:ext cx="8229600" cy="4209331"/>
          </a:xfrm>
        </p:spPr>
        <p:txBody>
          <a:bodyPr>
            <a:noAutofit/>
          </a:bodyPr>
          <a:lstStyle/>
          <a:p>
            <a:pPr marL="367200" indent="-255600">
              <a:lnSpc>
                <a:spcPct val="90000"/>
              </a:lnSpc>
              <a:spcBef>
                <a:spcPts val="1000"/>
              </a:spcBef>
              <a:spcAft>
                <a:spcPts val="1000"/>
              </a:spcAft>
              <a:buClr>
                <a:schemeClr val="accent3"/>
              </a:buClr>
              <a:buSzPct val="75000"/>
              <a:buBlip>
                <a:blip r:embed="rId3"/>
              </a:buBlip>
              <a:defRPr/>
            </a:pPr>
            <a:r>
              <a:rPr lang="cs-CZ" sz="2200" dirty="0" smtClean="0"/>
              <a:t>enzym vyskytující se v buňkách řady orgánů a uvolňující se při buněčném stresu</a:t>
            </a:r>
          </a:p>
          <a:p>
            <a:pPr marL="367200" indent="-255600">
              <a:lnSpc>
                <a:spcPct val="90000"/>
              </a:lnSpc>
              <a:spcBef>
                <a:spcPts val="1000"/>
              </a:spcBef>
              <a:spcAft>
                <a:spcPts val="1000"/>
              </a:spcAft>
              <a:buClr>
                <a:schemeClr val="accent3"/>
              </a:buClr>
              <a:buSzPct val="75000"/>
              <a:buBlip>
                <a:blip r:embed="rId3"/>
              </a:buBlip>
              <a:defRPr/>
            </a:pPr>
            <a:r>
              <a:rPr lang="cs-CZ" sz="2200" dirty="0" smtClean="0"/>
              <a:t>klíčová role v diagnostice i patogenezi celiakální </a:t>
            </a:r>
            <a:r>
              <a:rPr lang="cs-CZ" sz="2200" dirty="0" err="1" smtClean="0"/>
              <a:t>sprue</a:t>
            </a:r>
            <a:endParaRPr lang="cs-CZ" sz="2200" dirty="0" smtClean="0"/>
          </a:p>
          <a:p>
            <a:pPr marL="367200" indent="-255600">
              <a:lnSpc>
                <a:spcPct val="90000"/>
              </a:lnSpc>
              <a:spcBef>
                <a:spcPts val="1000"/>
              </a:spcBef>
              <a:spcAft>
                <a:spcPts val="1000"/>
              </a:spcAft>
              <a:buClr>
                <a:schemeClr val="accent3"/>
              </a:buClr>
              <a:buSzPct val="75000"/>
              <a:buBlip>
                <a:blip r:embed="rId3"/>
              </a:buBlip>
              <a:defRPr/>
            </a:pPr>
            <a:r>
              <a:rPr lang="cs-CZ" sz="2200" dirty="0" smtClean="0"/>
              <a:t>požití lepku u geneticky disponované osoby působí buněčný stres, který vede k uvolnění intracelulárně lokalizované </a:t>
            </a:r>
            <a:r>
              <a:rPr lang="cs-CZ" sz="2200" dirty="0" err="1" smtClean="0"/>
              <a:t>tTG</a:t>
            </a:r>
            <a:r>
              <a:rPr lang="cs-CZ" sz="2200" dirty="0" smtClean="0"/>
              <a:t> do cirkulace</a:t>
            </a:r>
          </a:p>
          <a:p>
            <a:pPr marL="367200" indent="-255600">
              <a:lnSpc>
                <a:spcPct val="90000"/>
              </a:lnSpc>
              <a:spcBef>
                <a:spcPts val="1000"/>
              </a:spcBef>
              <a:spcAft>
                <a:spcPts val="1000"/>
              </a:spcAft>
              <a:buClr>
                <a:schemeClr val="accent3"/>
              </a:buClr>
              <a:buSzPct val="75000"/>
              <a:buBlip>
                <a:blip r:embed="rId3"/>
              </a:buBlip>
              <a:defRPr/>
            </a:pPr>
            <a:r>
              <a:rPr lang="cs-CZ" sz="2200" dirty="0" smtClean="0"/>
              <a:t>reakce </a:t>
            </a:r>
            <a:r>
              <a:rPr lang="cs-CZ" sz="2200" dirty="0" err="1" smtClean="0"/>
              <a:t>tTG</a:t>
            </a:r>
            <a:r>
              <a:rPr lang="cs-CZ" sz="2200" dirty="0" smtClean="0"/>
              <a:t> s peptidy lepku vzniklými působením proteolytických enzymů trávicí trubice </a:t>
            </a:r>
            <a:r>
              <a:rPr lang="cs-CZ" sz="2200" dirty="0" smtClean="0">
                <a:sym typeface="Wingdings 3"/>
              </a:rPr>
              <a:t> </a:t>
            </a:r>
            <a:r>
              <a:rPr lang="cs-CZ" sz="2200" dirty="0" smtClean="0"/>
              <a:t>výrazné zvýšení jejich vazebné reaktivity </a:t>
            </a:r>
          </a:p>
          <a:p>
            <a:pPr marL="367200" indent="-255600">
              <a:lnSpc>
                <a:spcPct val="90000"/>
              </a:lnSpc>
              <a:spcBef>
                <a:spcPts val="1000"/>
              </a:spcBef>
              <a:spcAft>
                <a:spcPts val="1000"/>
              </a:spcAft>
              <a:buClr>
                <a:schemeClr val="accent3"/>
              </a:buClr>
              <a:buSzPct val="75000"/>
              <a:buBlip>
                <a:blip r:embed="rId3"/>
              </a:buBlip>
              <a:defRPr/>
            </a:pPr>
            <a:r>
              <a:rPr lang="cs-CZ" sz="2200" dirty="0" smtClean="0"/>
              <a:t>tvorba autoprotilátek i proti </a:t>
            </a:r>
            <a:r>
              <a:rPr lang="cs-CZ" sz="2200" dirty="0" err="1" smtClean="0"/>
              <a:t>tTG</a:t>
            </a:r>
            <a:endParaRPr lang="cs-CZ" sz="22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diagnostika</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556792"/>
            <a:ext cx="8229600" cy="4824536"/>
          </a:xfrm>
        </p:spPr>
        <p:txBody>
          <a:bodyPr>
            <a:noAutofit/>
          </a:bodyPr>
          <a:lstStyle/>
          <a:p>
            <a:pPr marL="367200" lvl="1" indent="-255600">
              <a:lnSpc>
                <a:spcPct val="90000"/>
              </a:lnSpc>
              <a:spcBef>
                <a:spcPts val="600"/>
              </a:spcBef>
              <a:spcAft>
                <a:spcPts val="600"/>
              </a:spcAft>
              <a:buClr>
                <a:schemeClr val="accent3"/>
              </a:buClr>
              <a:buSzPct val="75000"/>
              <a:buNone/>
              <a:defRPr/>
            </a:pPr>
            <a:r>
              <a:rPr lang="cs-CZ" sz="2200" b="1" dirty="0" err="1" smtClean="0"/>
              <a:t>Cílený screening celiakie –  od července 2011</a:t>
            </a:r>
          </a:p>
          <a:p>
            <a:pPr marL="367200" lvl="1" indent="-255600">
              <a:lnSpc>
                <a:spcPct val="90000"/>
              </a:lnSpc>
              <a:spcBef>
                <a:spcPts val="600"/>
              </a:spcBef>
              <a:spcAft>
                <a:spcPts val="600"/>
              </a:spcAft>
              <a:buClr>
                <a:schemeClr val="accent3"/>
              </a:buClr>
              <a:buSzPct val="75000"/>
              <a:buBlip>
                <a:blip r:embed="rId3"/>
              </a:buBlip>
              <a:defRPr/>
            </a:pPr>
            <a:r>
              <a:rPr lang="cs-CZ" sz="2200" dirty="0" smtClean="0"/>
              <a:t>Metodický </a:t>
            </a:r>
            <a:r>
              <a:rPr lang="cs-CZ" sz="2200" dirty="0" smtClean="0"/>
              <a:t>pokyn: </a:t>
            </a:r>
          </a:p>
          <a:p>
            <a:pPr marL="367200" lvl="1" indent="-255600">
              <a:lnSpc>
                <a:spcPct val="90000"/>
              </a:lnSpc>
              <a:spcBef>
                <a:spcPts val="600"/>
              </a:spcBef>
              <a:spcAft>
                <a:spcPts val="600"/>
              </a:spcAft>
              <a:buClr>
                <a:schemeClr val="accent3"/>
              </a:buClr>
              <a:buSzPct val="75000"/>
              <a:buNone/>
              <a:defRPr/>
            </a:pPr>
            <a:r>
              <a:rPr lang="cs-CZ" sz="1450" dirty="0" smtClean="0">
                <a:hlinkClick r:id="rId4"/>
              </a:rPr>
              <a:t>http://www.</a:t>
            </a:r>
            <a:r>
              <a:rPr lang="cs-CZ" sz="1450" dirty="0" err="1" smtClean="0">
                <a:hlinkClick r:id="rId4"/>
              </a:rPr>
              <a:t>cgs</a:t>
            </a:r>
            <a:r>
              <a:rPr lang="cs-CZ" sz="1450" dirty="0" smtClean="0">
                <a:hlinkClick r:id="rId4"/>
              </a:rPr>
              <a:t>-</a:t>
            </a:r>
            <a:r>
              <a:rPr lang="cs-CZ" sz="1450" dirty="0" err="1" smtClean="0">
                <a:hlinkClick r:id="rId4"/>
              </a:rPr>
              <a:t>cls.cz</a:t>
            </a:r>
            <a:r>
              <a:rPr lang="cs-CZ" sz="1450" dirty="0" smtClean="0">
                <a:hlinkClick r:id="rId4"/>
              </a:rPr>
              <a:t>/Public/</a:t>
            </a:r>
            <a:r>
              <a:rPr lang="cs-CZ" sz="1450" dirty="0" err="1" smtClean="0">
                <a:hlinkClick r:id="rId4"/>
              </a:rPr>
              <a:t>cgs</a:t>
            </a:r>
            <a:r>
              <a:rPr lang="cs-CZ" sz="1450" dirty="0" smtClean="0">
                <a:hlinkClick r:id="rId4"/>
              </a:rPr>
              <a:t>-</a:t>
            </a:r>
            <a:r>
              <a:rPr lang="cs-CZ" sz="1450" dirty="0" err="1" smtClean="0">
                <a:hlinkClick r:id="rId4"/>
              </a:rPr>
              <a:t>cls</a:t>
            </a:r>
            <a:r>
              <a:rPr lang="cs-CZ" sz="1450" dirty="0" smtClean="0">
                <a:hlinkClick r:id="rId4"/>
              </a:rPr>
              <a:t>/CILENYSCREENINGCELIAKIE%20_METODICKY_%20POKYN.pdf</a:t>
            </a:r>
            <a:endParaRPr lang="cs-CZ" sz="1450" dirty="0" smtClean="0"/>
          </a:p>
          <a:p>
            <a:pPr marL="367200" indent="-255600">
              <a:lnSpc>
                <a:spcPct val="90000"/>
              </a:lnSpc>
              <a:spcBef>
                <a:spcPts val="600"/>
              </a:spcBef>
              <a:spcAft>
                <a:spcPts val="600"/>
              </a:spcAft>
              <a:buClr>
                <a:schemeClr val="accent3"/>
              </a:buClr>
              <a:buSzPct val="75000"/>
              <a:buBlip>
                <a:blip r:embed="rId3"/>
              </a:buBlip>
              <a:defRPr/>
            </a:pPr>
            <a:r>
              <a:rPr lang="cs-CZ" sz="2200" dirty="0" smtClean="0"/>
              <a:t>Cílem je časná diagnostika </a:t>
            </a:r>
            <a:r>
              <a:rPr lang="cs-CZ" sz="2200" dirty="0" err="1" smtClean="0"/>
              <a:t>celiakie</a:t>
            </a:r>
            <a:r>
              <a:rPr lang="cs-CZ" sz="2200" dirty="0" smtClean="0"/>
              <a:t> s následnou časnou terapií, odhalení atypických forem, zjištění skutečné prevalence v ČR atd.</a:t>
            </a:r>
          </a:p>
          <a:p>
            <a:pPr marL="367200" indent="-255600">
              <a:lnSpc>
                <a:spcPct val="90000"/>
              </a:lnSpc>
              <a:spcBef>
                <a:spcPts val="600"/>
              </a:spcBef>
              <a:spcAft>
                <a:spcPts val="600"/>
              </a:spcAft>
              <a:buClr>
                <a:schemeClr val="accent3"/>
              </a:buClr>
              <a:buSzPct val="75000"/>
              <a:buBlip>
                <a:blip r:embed="rId3"/>
              </a:buBlip>
              <a:defRPr/>
            </a:pPr>
            <a:endParaRPr lang="cs-CZ" sz="500" dirty="0" smtClean="0"/>
          </a:p>
          <a:p>
            <a:pPr marL="367200" indent="-255600">
              <a:lnSpc>
                <a:spcPct val="90000"/>
              </a:lnSpc>
              <a:spcBef>
                <a:spcPts val="600"/>
              </a:spcBef>
              <a:spcAft>
                <a:spcPts val="600"/>
              </a:spcAft>
              <a:buClr>
                <a:schemeClr val="accent3"/>
              </a:buClr>
              <a:buSzPct val="75000"/>
              <a:buBlip>
                <a:blip r:embed="rId3"/>
              </a:buBlip>
              <a:defRPr/>
            </a:pPr>
            <a:r>
              <a:rPr lang="cs-CZ" sz="2200" dirty="0" smtClean="0"/>
              <a:t>Provádí se u přesně definovaných cílových skupin, u nichž lze předpokládat vyšší výskyt jedinců s nepoznanou </a:t>
            </a:r>
            <a:r>
              <a:rPr lang="cs-CZ" sz="2200" dirty="0" err="1" smtClean="0"/>
              <a:t>celiakií</a:t>
            </a:r>
            <a:endParaRPr lang="cs-CZ" sz="2200" dirty="0" smtClean="0"/>
          </a:p>
          <a:p>
            <a:pPr marL="767250" lvl="2" indent="-255600">
              <a:lnSpc>
                <a:spcPct val="90000"/>
              </a:lnSpc>
              <a:spcBef>
                <a:spcPts val="600"/>
              </a:spcBef>
              <a:spcAft>
                <a:spcPts val="600"/>
              </a:spcAft>
              <a:buClr>
                <a:schemeClr val="accent3"/>
              </a:buClr>
              <a:buSzPct val="75000"/>
              <a:buBlip>
                <a:blip r:embed="rId3"/>
              </a:buBlip>
              <a:defRPr/>
            </a:pPr>
            <a:r>
              <a:rPr lang="cs-CZ" sz="1800" dirty="0" smtClean="0"/>
              <a:t>rizikové osoby – příbuzní 1. stupně</a:t>
            </a:r>
          </a:p>
          <a:p>
            <a:pPr marL="767250" lvl="2" indent="-255600">
              <a:lnSpc>
                <a:spcPct val="90000"/>
              </a:lnSpc>
              <a:spcBef>
                <a:spcPts val="600"/>
              </a:spcBef>
              <a:spcAft>
                <a:spcPts val="600"/>
              </a:spcAft>
              <a:buClr>
                <a:schemeClr val="accent3"/>
              </a:buClr>
              <a:buSzPct val="75000"/>
              <a:buBlip>
                <a:blip r:embed="rId3"/>
              </a:buBlip>
              <a:defRPr/>
            </a:pPr>
            <a:r>
              <a:rPr lang="cs-CZ" sz="1800" dirty="0" smtClean="0"/>
              <a:t>rizikové nemoci – anémie, </a:t>
            </a:r>
            <a:r>
              <a:rPr lang="cs-CZ" sz="1800" dirty="0" err="1" smtClean="0"/>
              <a:t>derm</a:t>
            </a:r>
            <a:r>
              <a:rPr lang="cs-CZ" sz="1800" dirty="0" smtClean="0"/>
              <a:t>. </a:t>
            </a:r>
            <a:r>
              <a:rPr lang="cs-CZ" sz="1800" dirty="0" err="1" smtClean="0"/>
              <a:t>herpetiformis</a:t>
            </a:r>
            <a:r>
              <a:rPr lang="cs-CZ" sz="1800" dirty="0" smtClean="0"/>
              <a:t>, osteoporóza,…</a:t>
            </a:r>
          </a:p>
          <a:p>
            <a:pPr marL="767250" lvl="2" indent="-255600">
              <a:lnSpc>
                <a:spcPct val="90000"/>
              </a:lnSpc>
              <a:spcBef>
                <a:spcPts val="600"/>
              </a:spcBef>
              <a:spcAft>
                <a:spcPts val="600"/>
              </a:spcAft>
              <a:buClr>
                <a:schemeClr val="accent3"/>
              </a:buClr>
              <a:buSzPct val="75000"/>
              <a:buBlip>
                <a:blip r:embed="rId3"/>
              </a:buBlip>
              <a:defRPr/>
            </a:pPr>
            <a:r>
              <a:rPr lang="cs-CZ" sz="1800" dirty="0" smtClean="0"/>
              <a:t>podezřelé symptomy – úbytek hmotnosti, porucha růstu dítěte.průjmy, kožní změny, nízké sérové železo, …</a:t>
            </a:r>
          </a:p>
          <a:p>
            <a:pPr marL="767250" lvl="2" indent="-255600">
              <a:lnSpc>
                <a:spcPct val="90000"/>
              </a:lnSpc>
              <a:spcBef>
                <a:spcPts val="600"/>
              </a:spcBef>
              <a:spcAft>
                <a:spcPts val="600"/>
              </a:spcAft>
              <a:buClr>
                <a:schemeClr val="accent3"/>
              </a:buClr>
              <a:buSzPct val="75000"/>
              <a:buBlip>
                <a:blip r:embed="rId3"/>
              </a:buBlip>
              <a:defRPr/>
            </a:pPr>
            <a:r>
              <a:rPr lang="cs-CZ" sz="1800" dirty="0" smtClean="0"/>
              <a:t>přidružené autoimunitní choroby – DM 1. typu, autoimunitní </a:t>
            </a:r>
            <a:r>
              <a:rPr lang="cs-CZ" sz="1800" dirty="0" err="1" smtClean="0"/>
              <a:t>thyreoiditida</a:t>
            </a:r>
            <a:r>
              <a:rPr lang="cs-CZ" sz="1800" dirty="0" smtClean="0"/>
              <a:t>, autoimunitní hepatitida, lupus </a:t>
            </a:r>
            <a:r>
              <a:rPr lang="cs-CZ" sz="1800" dirty="0" err="1" smtClean="0"/>
              <a:t>erythematoides</a:t>
            </a:r>
            <a:endParaRPr lang="cs-CZ"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Klinická manifestace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12776"/>
            <a:ext cx="8229600" cy="5112568"/>
          </a:xfrm>
        </p:spPr>
        <p:txBody>
          <a:bodyPr>
            <a:noAutofit/>
          </a:bodyPr>
          <a:lstStyle/>
          <a:p>
            <a:pPr marL="367200" indent="-255600">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Časný začátek - u dětí do 2 let</a:t>
            </a:r>
          </a:p>
          <a:p>
            <a:pPr marL="767250" lvl="2" indent="-255600">
              <a:spcBef>
                <a:spcPts val="0"/>
              </a:spcBef>
              <a:buClr>
                <a:schemeClr val="accent3"/>
              </a:buClr>
              <a:buSzPct val="75000"/>
              <a:buBlip>
                <a:blip r:embed="rId3"/>
              </a:buBlip>
              <a:defRPr/>
            </a:pPr>
            <a:r>
              <a:rPr lang="cs-CZ" sz="1600" dirty="0" smtClean="0"/>
              <a:t>nejčastěji gastrointestinální příznaky</a:t>
            </a:r>
          </a:p>
          <a:p>
            <a:pPr marL="1281600" lvl="4" indent="-255600">
              <a:spcBef>
                <a:spcPts val="0"/>
              </a:spcBef>
              <a:buClr>
                <a:schemeClr val="accent3"/>
              </a:buClr>
              <a:buSzPct val="75000"/>
              <a:buBlip>
                <a:blip r:embed="rId3"/>
              </a:buBlip>
              <a:defRPr/>
            </a:pPr>
            <a:r>
              <a:rPr lang="cs-CZ" sz="1600" dirty="0" smtClean="0"/>
              <a:t>objemné zapáchající stolice (1-3/den), průjmy</a:t>
            </a:r>
          </a:p>
          <a:p>
            <a:pPr marL="1281600" lvl="4" indent="-255600">
              <a:spcBef>
                <a:spcPts val="0"/>
              </a:spcBef>
              <a:buClr>
                <a:schemeClr val="accent3"/>
              </a:buClr>
              <a:buSzPct val="75000"/>
              <a:buBlip>
                <a:blip r:embed="rId3"/>
              </a:buBlip>
              <a:defRPr/>
            </a:pPr>
            <a:r>
              <a:rPr lang="cs-CZ" sz="1600" dirty="0" smtClean="0"/>
              <a:t>někdy zvracení</a:t>
            </a:r>
          </a:p>
          <a:p>
            <a:pPr marL="1281600" lvl="4" indent="-255600">
              <a:spcBef>
                <a:spcPts val="0"/>
              </a:spcBef>
              <a:buClr>
                <a:schemeClr val="accent3"/>
              </a:buClr>
              <a:buSzPct val="75000"/>
              <a:buBlip>
                <a:blip r:embed="rId3"/>
              </a:buBlip>
              <a:defRPr/>
            </a:pPr>
            <a:r>
              <a:rPr lang="cs-CZ" sz="1600" dirty="0" smtClean="0"/>
              <a:t>křečovité bolesti břicha</a:t>
            </a:r>
          </a:p>
          <a:p>
            <a:pPr marL="1281600" lvl="4" indent="-255600">
              <a:spcBef>
                <a:spcPts val="0"/>
              </a:spcBef>
              <a:buClr>
                <a:schemeClr val="accent3"/>
              </a:buClr>
              <a:buSzPct val="75000"/>
              <a:buBlip>
                <a:blip r:embed="rId3"/>
              </a:buBlip>
              <a:defRPr/>
            </a:pPr>
            <a:r>
              <a:rPr lang="cs-CZ" sz="1600" dirty="0" smtClean="0"/>
              <a:t>neprospívání (80%), chabé svalstvo</a:t>
            </a:r>
          </a:p>
          <a:p>
            <a:pPr marL="1281600" lvl="4" indent="-255600">
              <a:spcBef>
                <a:spcPts val="0"/>
              </a:spcBef>
              <a:buClr>
                <a:schemeClr val="accent3"/>
              </a:buClr>
              <a:buSzPct val="75000"/>
              <a:buBlip>
                <a:blip r:embed="rId3"/>
              </a:buBlip>
              <a:defRPr/>
            </a:pPr>
            <a:r>
              <a:rPr lang="cs-CZ" sz="1600" dirty="0" smtClean="0"/>
              <a:t>vzedmuté břicho</a:t>
            </a:r>
          </a:p>
          <a:p>
            <a:pPr marL="1281600" lvl="4" indent="-255600">
              <a:spcBef>
                <a:spcPts val="0"/>
              </a:spcBef>
              <a:buClr>
                <a:schemeClr val="accent3"/>
              </a:buClr>
              <a:buSzPct val="75000"/>
              <a:buBlip>
                <a:blip r:embed="rId3"/>
              </a:buBlip>
              <a:defRPr/>
            </a:pPr>
            <a:r>
              <a:rPr lang="cs-CZ" sz="1600" dirty="0" smtClean="0"/>
              <a:t>apatie, nezájem o okolí /podrážděnost</a:t>
            </a:r>
          </a:p>
          <a:p>
            <a:pPr marL="1281600" lvl="4" indent="-255600">
              <a:spcBef>
                <a:spcPts val="0"/>
              </a:spcBef>
              <a:buClr>
                <a:schemeClr val="accent3"/>
              </a:buClr>
              <a:buSzPct val="75000"/>
              <a:buBlip>
                <a:blip r:embed="rId3"/>
              </a:buBlip>
              <a:defRPr/>
            </a:pPr>
            <a:endParaRPr lang="cs-CZ" sz="1500" dirty="0" smtClean="0"/>
          </a:p>
          <a:p>
            <a:pPr marL="367200" indent="-255600">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U školních dětí s neléčenou CS</a:t>
            </a:r>
          </a:p>
          <a:p>
            <a:pPr marL="767250" lvl="2" indent="-255600">
              <a:spcBef>
                <a:spcPts val="0"/>
              </a:spcBef>
              <a:buClr>
                <a:schemeClr val="accent3"/>
              </a:buClr>
              <a:buSzPct val="75000"/>
              <a:buBlip>
                <a:blip r:embed="rId3"/>
              </a:buBlip>
              <a:defRPr/>
            </a:pPr>
            <a:r>
              <a:rPr lang="cs-CZ" sz="1600" dirty="0" smtClean="0"/>
              <a:t>GIT příznaky méně nápadné nebo zcela chybí</a:t>
            </a:r>
          </a:p>
          <a:p>
            <a:pPr marL="767250" lvl="2" indent="-255600">
              <a:spcBef>
                <a:spcPts val="0"/>
              </a:spcBef>
              <a:buClr>
                <a:schemeClr val="accent3"/>
              </a:buClr>
              <a:buSzPct val="75000"/>
              <a:buBlip>
                <a:blip r:embed="rId3"/>
              </a:buBlip>
              <a:defRPr/>
            </a:pPr>
            <a:r>
              <a:rPr lang="cs-CZ" sz="1600" dirty="0" smtClean="0"/>
              <a:t>opožděný somatický a psychický vývoj</a:t>
            </a:r>
          </a:p>
          <a:p>
            <a:pPr marL="767250" lvl="2" indent="-255600">
              <a:spcBef>
                <a:spcPts val="0"/>
              </a:spcBef>
              <a:buClr>
                <a:schemeClr val="accent3"/>
              </a:buClr>
              <a:buSzPct val="75000"/>
              <a:buBlip>
                <a:blip r:embed="rId3"/>
              </a:buBlip>
              <a:defRPr/>
            </a:pPr>
            <a:r>
              <a:rPr lang="cs-CZ" sz="1600" dirty="0" smtClean="0"/>
              <a:t>anemie</a:t>
            </a:r>
          </a:p>
          <a:p>
            <a:pPr marL="767250" lvl="2" indent="-255600">
              <a:spcBef>
                <a:spcPts val="0"/>
              </a:spcBef>
              <a:buClr>
                <a:schemeClr val="accent3"/>
              </a:buClr>
              <a:buSzPct val="75000"/>
              <a:buBlip>
                <a:blip r:embed="rId3"/>
              </a:buBlip>
              <a:defRPr/>
            </a:pPr>
            <a:r>
              <a:rPr lang="cs-CZ" sz="1600" dirty="0" smtClean="0"/>
              <a:t>jiné projevy malnutrice</a:t>
            </a:r>
          </a:p>
          <a:p>
            <a:pPr marL="367200" lvl="2" indent="-255600">
              <a:spcBef>
                <a:spcPts val="0"/>
              </a:spcBef>
              <a:buClr>
                <a:schemeClr val="accent3"/>
              </a:buClr>
              <a:buSzPct val="75000"/>
              <a:buBlip>
                <a:blip r:embed="rId3"/>
              </a:buBlip>
              <a:defRPr/>
            </a:pPr>
            <a:endParaRPr lang="cs-CZ" sz="1500" dirty="0" smtClean="0"/>
          </a:p>
          <a:p>
            <a:pPr marL="367200" indent="-255600">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Pozdní začátek - dospělí</a:t>
            </a:r>
          </a:p>
          <a:p>
            <a:pPr marL="767250" lvl="2" indent="-255600">
              <a:spcBef>
                <a:spcPts val="0"/>
              </a:spcBef>
              <a:buClr>
                <a:schemeClr val="accent3"/>
              </a:buClr>
              <a:buSzPct val="75000"/>
              <a:buBlip>
                <a:blip r:embed="rId3"/>
              </a:buBlip>
              <a:defRPr/>
            </a:pPr>
            <a:r>
              <a:rPr lang="cs-CZ" sz="1600" dirty="0" smtClean="0"/>
              <a:t>klinický obraz velice variabilní</a:t>
            </a:r>
          </a:p>
          <a:p>
            <a:pPr marL="767250" lvl="2" indent="-255600">
              <a:spcBef>
                <a:spcPts val="0"/>
              </a:spcBef>
              <a:buClr>
                <a:schemeClr val="accent3"/>
              </a:buClr>
              <a:buSzPct val="75000"/>
              <a:buBlip>
                <a:blip r:embed="rId3"/>
              </a:buBlip>
              <a:defRPr/>
            </a:pPr>
            <a:r>
              <a:rPr lang="cs-CZ" sz="1600" dirty="0" smtClean="0"/>
              <a:t>typické GIT příznaky u malého počtu dospělých – 10%</a:t>
            </a:r>
          </a:p>
          <a:p>
            <a:pPr marL="767250" lvl="2" indent="-255600">
              <a:spcBef>
                <a:spcPts val="0"/>
              </a:spcBef>
              <a:buClr>
                <a:schemeClr val="accent3"/>
              </a:buClr>
              <a:buSzPct val="75000"/>
              <a:buBlip>
                <a:blip r:embed="rId3"/>
              </a:buBlip>
              <a:defRPr/>
            </a:pPr>
            <a:r>
              <a:rPr lang="cs-CZ" sz="1600" dirty="0" smtClean="0"/>
              <a:t>častěji příznaky netypické, </a:t>
            </a:r>
            <a:r>
              <a:rPr lang="cs-CZ" sz="1600" dirty="0" err="1" smtClean="0"/>
              <a:t>extraintestinální</a:t>
            </a:r>
            <a:r>
              <a:rPr lang="cs-CZ" sz="1600" dirty="0" smtClean="0"/>
              <a:t> manifestace</a:t>
            </a:r>
          </a:p>
        </p:txBody>
      </p:sp>
      <p:pic>
        <p:nvPicPr>
          <p:cNvPr id="5122" name="Picture 2" descr="http://www.fitbuff.com/wp-content/uploads/2011/01/gluten-intolerant-258x300.png"/>
          <p:cNvPicPr>
            <a:picLocks noChangeAspect="1" noChangeArrowheads="1"/>
          </p:cNvPicPr>
          <p:nvPr/>
        </p:nvPicPr>
        <p:blipFill>
          <a:blip r:embed="rId4" cstate="print"/>
          <a:srcRect/>
          <a:stretch>
            <a:fillRect/>
          </a:stretch>
        </p:blipFill>
        <p:spPr bwMode="auto">
          <a:xfrm>
            <a:off x="6516216" y="3717032"/>
            <a:ext cx="2457450" cy="2857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Klinická manifestace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sz="half" idx="1"/>
          </p:nvPr>
        </p:nvSpPr>
        <p:spPr>
          <a:xfrm>
            <a:off x="457200" y="1412776"/>
            <a:ext cx="4038600" cy="5184576"/>
          </a:xfrm>
        </p:spPr>
        <p:txBody>
          <a:bodyPr>
            <a:noAutofit/>
          </a:bodyPr>
          <a:lstStyle/>
          <a:p>
            <a:pPr indent="-255600">
              <a:spcBef>
                <a:spcPts val="0"/>
              </a:spcBef>
              <a:buClr>
                <a:schemeClr val="accent3"/>
              </a:buClr>
              <a:buSzPct val="75000"/>
              <a:buBlip>
                <a:blip r:embed="rId3"/>
              </a:buBlip>
              <a:defRPr/>
            </a:pPr>
            <a:r>
              <a:rPr lang="cs-CZ" sz="2200" dirty="0" err="1" smtClean="0">
                <a:effectLst>
                  <a:outerShdw blurRad="38100" dist="38100" dir="2700000" algn="tl">
                    <a:srgbClr val="000000">
                      <a:alpha val="43137"/>
                    </a:srgbClr>
                  </a:outerShdw>
                </a:effectLst>
              </a:rPr>
              <a:t>Muskuloskeletární</a:t>
            </a:r>
            <a:endParaRPr lang="cs-CZ" sz="2200" dirty="0" smtClean="0">
              <a:effectLst>
                <a:outerShdw blurRad="38100" dist="38100" dir="2700000" algn="tl">
                  <a:srgbClr val="000000">
                    <a:alpha val="43137"/>
                  </a:srgbClr>
                </a:outerShdw>
              </a:effectLst>
            </a:endParaRPr>
          </a:p>
          <a:p>
            <a:pPr lvl="1" indent="-255600">
              <a:spcBef>
                <a:spcPts val="0"/>
              </a:spcBef>
              <a:buClr>
                <a:schemeClr val="accent3"/>
              </a:buClr>
              <a:buSzPct val="75000"/>
              <a:buBlip>
                <a:blip r:embed="rId3"/>
              </a:buBlip>
              <a:defRPr/>
            </a:pPr>
            <a:r>
              <a:rPr lang="cs-CZ" sz="1800" dirty="0" smtClean="0"/>
              <a:t>malý vzrůst</a:t>
            </a:r>
          </a:p>
          <a:p>
            <a:pPr lvl="1" indent="-255600">
              <a:spcBef>
                <a:spcPts val="0"/>
              </a:spcBef>
              <a:buClr>
                <a:schemeClr val="accent3"/>
              </a:buClr>
              <a:buSzPct val="75000"/>
              <a:buBlip>
                <a:blip r:embed="rId3"/>
              </a:buBlip>
              <a:defRPr/>
            </a:pPr>
            <a:r>
              <a:rPr lang="cs-CZ" sz="1800" dirty="0" smtClean="0"/>
              <a:t>osteoporóza</a:t>
            </a:r>
          </a:p>
          <a:p>
            <a:pPr lvl="1" indent="-255600">
              <a:spcBef>
                <a:spcPts val="0"/>
              </a:spcBef>
              <a:buClr>
                <a:schemeClr val="accent3"/>
              </a:buClr>
              <a:buSzPct val="75000"/>
              <a:buBlip>
                <a:blip r:embed="rId3"/>
              </a:buBlip>
              <a:defRPr/>
            </a:pPr>
            <a:r>
              <a:rPr lang="cs-CZ" sz="1800" dirty="0" smtClean="0"/>
              <a:t>defekty zubní skloviny</a:t>
            </a:r>
          </a:p>
          <a:p>
            <a:pPr lvl="1" indent="-255600">
              <a:spcBef>
                <a:spcPts val="0"/>
              </a:spcBef>
              <a:buClr>
                <a:schemeClr val="accent3"/>
              </a:buClr>
              <a:buSzPct val="75000"/>
              <a:buBlip>
                <a:blip r:embed="rId3"/>
              </a:buBlip>
              <a:defRPr/>
            </a:pPr>
            <a:r>
              <a:rPr lang="cs-CZ" sz="1800" dirty="0" smtClean="0"/>
              <a:t>arthritis</a:t>
            </a:r>
          </a:p>
          <a:p>
            <a:pPr lvl="1" indent="-255600">
              <a:spcBef>
                <a:spcPts val="0"/>
              </a:spcBef>
              <a:buClr>
                <a:schemeClr val="accent3"/>
              </a:buClr>
              <a:buSzPct val="75000"/>
              <a:buBlip>
                <a:blip r:embed="rId3"/>
              </a:buBlip>
              <a:defRPr/>
            </a:pPr>
            <a:r>
              <a:rPr lang="cs-CZ" sz="1800" dirty="0" smtClean="0"/>
              <a:t>myopatie</a:t>
            </a:r>
          </a:p>
          <a:p>
            <a:pPr lvl="1" indent="-255600">
              <a:spcBef>
                <a:spcPts val="0"/>
              </a:spcBef>
              <a:buClr>
                <a:schemeClr val="accent3"/>
              </a:buClr>
              <a:buSzPct val="75000"/>
              <a:buBlip>
                <a:blip r:embed="rId3"/>
              </a:buBlip>
              <a:defRPr/>
            </a:pPr>
            <a:endParaRPr lang="cs-CZ" sz="1500" dirty="0" smtClean="0">
              <a:effectLst>
                <a:outerShdw blurRad="38100" dist="38100" dir="2700000" algn="tl">
                  <a:srgbClr val="000000">
                    <a:alpha val="43137"/>
                  </a:srgbClr>
                </a:outerShdw>
              </a:effectLst>
            </a:endParaRPr>
          </a:p>
          <a:p>
            <a:pPr indent="-255600">
              <a:spcBef>
                <a:spcPts val="0"/>
              </a:spcBef>
              <a:buClr>
                <a:schemeClr val="accent3"/>
              </a:buClr>
              <a:buSzPct val="75000"/>
              <a:buBlip>
                <a:blip r:embed="rId3"/>
              </a:buBlip>
              <a:defRPr/>
            </a:pPr>
            <a:r>
              <a:rPr lang="cs-CZ" sz="2200" dirty="0" smtClean="0">
                <a:effectLst>
                  <a:outerShdw blurRad="38100" dist="38100" dir="2700000" algn="tl">
                    <a:srgbClr val="000000">
                      <a:alpha val="43137"/>
                    </a:srgbClr>
                  </a:outerShdw>
                </a:effectLst>
              </a:rPr>
              <a:t>Kožní, slizniční</a:t>
            </a:r>
          </a:p>
          <a:p>
            <a:pPr lvl="1" indent="-255600">
              <a:spcBef>
                <a:spcPts val="0"/>
              </a:spcBef>
              <a:buClr>
                <a:schemeClr val="accent3"/>
              </a:buClr>
              <a:buSzPct val="75000"/>
              <a:buBlip>
                <a:blip r:embed="rId3"/>
              </a:buBlip>
              <a:defRPr/>
            </a:pPr>
            <a:r>
              <a:rPr lang="cs-CZ" sz="1800" dirty="0" smtClean="0"/>
              <a:t>dermatitis </a:t>
            </a:r>
            <a:r>
              <a:rPr lang="cs-CZ" sz="1800" dirty="0" err="1" smtClean="0"/>
              <a:t>herpetiformis</a:t>
            </a:r>
            <a:r>
              <a:rPr lang="cs-CZ" sz="1800" dirty="0" smtClean="0"/>
              <a:t> </a:t>
            </a:r>
            <a:r>
              <a:rPr lang="cs-CZ" sz="1800" dirty="0" err="1" smtClean="0"/>
              <a:t>Duhring</a:t>
            </a:r>
            <a:endParaRPr lang="cs-CZ" sz="1800" dirty="0" smtClean="0"/>
          </a:p>
          <a:p>
            <a:pPr lvl="1" indent="-255600">
              <a:spcBef>
                <a:spcPts val="0"/>
              </a:spcBef>
              <a:buClr>
                <a:schemeClr val="accent3"/>
              </a:buClr>
              <a:buSzPct val="75000"/>
              <a:buBlip>
                <a:blip r:embed="rId3"/>
              </a:buBlip>
              <a:defRPr/>
            </a:pPr>
            <a:r>
              <a:rPr lang="cs-CZ" sz="1800" dirty="0" smtClean="0"/>
              <a:t>recidivující </a:t>
            </a:r>
            <a:r>
              <a:rPr lang="cs-CZ" sz="1800" dirty="0" err="1" smtClean="0"/>
              <a:t>aftózni</a:t>
            </a:r>
            <a:r>
              <a:rPr lang="cs-CZ" sz="1800" dirty="0" smtClean="0"/>
              <a:t> stomatitidy</a:t>
            </a:r>
          </a:p>
          <a:p>
            <a:pPr lvl="1" indent="-255600">
              <a:spcBef>
                <a:spcPts val="0"/>
              </a:spcBef>
              <a:buClr>
                <a:schemeClr val="accent3"/>
              </a:buClr>
              <a:buSzPct val="75000"/>
              <a:buBlip>
                <a:blip r:embed="rId3"/>
              </a:buBlip>
              <a:defRPr/>
            </a:pPr>
            <a:r>
              <a:rPr lang="cs-CZ" sz="1800" dirty="0" smtClean="0"/>
              <a:t>vaskulitidy</a:t>
            </a:r>
          </a:p>
          <a:p>
            <a:pPr lvl="1" indent="-255600">
              <a:spcBef>
                <a:spcPts val="0"/>
              </a:spcBef>
              <a:buClr>
                <a:schemeClr val="accent3"/>
              </a:buClr>
              <a:buSzPct val="75000"/>
              <a:buBlip>
                <a:blip r:embed="rId3"/>
              </a:buBlip>
              <a:defRPr/>
            </a:pPr>
            <a:endParaRPr lang="cs-CZ" sz="1500" dirty="0" smtClean="0">
              <a:effectLst>
                <a:outerShdw blurRad="38100" dist="38100" dir="2700000" algn="tl">
                  <a:srgbClr val="000000">
                    <a:alpha val="43137"/>
                  </a:srgbClr>
                </a:outerShdw>
              </a:effectLst>
            </a:endParaRPr>
          </a:p>
          <a:p>
            <a:pPr indent="-255600">
              <a:spcBef>
                <a:spcPts val="0"/>
              </a:spcBef>
              <a:buClr>
                <a:schemeClr val="accent3"/>
              </a:buClr>
              <a:buSzPct val="75000"/>
              <a:buBlip>
                <a:blip r:embed="rId3"/>
              </a:buBlip>
              <a:defRPr/>
            </a:pPr>
            <a:r>
              <a:rPr lang="cs-CZ" sz="2200" dirty="0" smtClean="0">
                <a:effectLst>
                  <a:outerShdw blurRad="38100" dist="38100" dir="2700000" algn="tl">
                    <a:srgbClr val="000000">
                      <a:alpha val="43137"/>
                    </a:srgbClr>
                  </a:outerShdw>
                </a:effectLst>
              </a:rPr>
              <a:t>Hematologické</a:t>
            </a:r>
          </a:p>
          <a:p>
            <a:pPr lvl="1" indent="-255600">
              <a:spcBef>
                <a:spcPts val="0"/>
              </a:spcBef>
              <a:buClr>
                <a:schemeClr val="accent3"/>
              </a:buClr>
              <a:buSzPct val="75000"/>
              <a:buBlip>
                <a:blip r:embed="rId3"/>
              </a:buBlip>
              <a:defRPr/>
            </a:pPr>
            <a:r>
              <a:rPr lang="cs-CZ" sz="1800" dirty="0" smtClean="0"/>
              <a:t>anemie</a:t>
            </a:r>
          </a:p>
          <a:p>
            <a:pPr lvl="1" indent="-255600">
              <a:spcBef>
                <a:spcPts val="0"/>
              </a:spcBef>
              <a:buClr>
                <a:schemeClr val="accent3"/>
              </a:buClr>
              <a:buSzPct val="75000"/>
              <a:buBlip>
                <a:blip r:embed="rId3"/>
              </a:buBlip>
              <a:defRPr/>
            </a:pPr>
            <a:r>
              <a:rPr lang="cs-CZ" sz="1800" dirty="0" smtClean="0"/>
              <a:t>leukopenie</a:t>
            </a:r>
          </a:p>
          <a:p>
            <a:pPr lvl="1" indent="-255600">
              <a:spcBef>
                <a:spcPts val="0"/>
              </a:spcBef>
              <a:buClr>
                <a:schemeClr val="accent3"/>
              </a:buClr>
              <a:buSzPct val="75000"/>
              <a:buBlip>
                <a:blip r:embed="rId3"/>
              </a:buBlip>
              <a:defRPr/>
            </a:pPr>
            <a:r>
              <a:rPr lang="cs-CZ" sz="1800" dirty="0" smtClean="0"/>
              <a:t>trombocytopenie</a:t>
            </a:r>
          </a:p>
          <a:p>
            <a:pPr lvl="1" indent="-255600">
              <a:spcBef>
                <a:spcPts val="0"/>
              </a:spcBef>
              <a:buClr>
                <a:schemeClr val="accent3"/>
              </a:buClr>
              <a:buSzPct val="75000"/>
              <a:buBlip>
                <a:blip r:embed="rId3"/>
              </a:buBlip>
              <a:defRPr/>
            </a:pPr>
            <a:r>
              <a:rPr lang="cs-CZ" sz="1800" dirty="0" smtClean="0"/>
              <a:t>deficience vitaminu K</a:t>
            </a:r>
          </a:p>
        </p:txBody>
      </p:sp>
      <p:sp>
        <p:nvSpPr>
          <p:cNvPr id="4" name="Zástupný symbol pro obsah 3"/>
          <p:cNvSpPr>
            <a:spLocks noGrp="1"/>
          </p:cNvSpPr>
          <p:nvPr>
            <p:ph sz="half" idx="2"/>
          </p:nvPr>
        </p:nvSpPr>
        <p:spPr>
          <a:xfrm>
            <a:off x="4648200" y="1412776"/>
            <a:ext cx="4038600" cy="4896544"/>
          </a:xfrm>
        </p:spPr>
        <p:txBody>
          <a:bodyPr>
            <a:normAutofit lnSpcReduction="10000"/>
          </a:bodyPr>
          <a:lstStyle/>
          <a:p>
            <a:pPr indent="-255600">
              <a:spcBef>
                <a:spcPts val="0"/>
              </a:spcBef>
              <a:buClr>
                <a:schemeClr val="accent3"/>
              </a:buClr>
              <a:buSzPct val="75000"/>
              <a:buBlip>
                <a:blip r:embed="rId3"/>
              </a:buBlip>
              <a:defRPr/>
            </a:pPr>
            <a:r>
              <a:rPr lang="cs-CZ" sz="2200" dirty="0" smtClean="0">
                <a:effectLst>
                  <a:outerShdw blurRad="38100" dist="38100" dir="2700000" algn="tl">
                    <a:srgbClr val="000000">
                      <a:alpha val="43137"/>
                    </a:srgbClr>
                  </a:outerShdw>
                </a:effectLst>
              </a:rPr>
              <a:t>Reprodukční</a:t>
            </a:r>
          </a:p>
          <a:p>
            <a:pPr lvl="1" indent="-255600">
              <a:spcBef>
                <a:spcPts val="0"/>
              </a:spcBef>
              <a:buClr>
                <a:schemeClr val="accent3"/>
              </a:buClr>
              <a:buSzPct val="75000"/>
              <a:buBlip>
                <a:blip r:embed="rId3"/>
              </a:buBlip>
              <a:defRPr/>
            </a:pPr>
            <a:r>
              <a:rPr lang="cs-CZ" sz="1900" dirty="0" smtClean="0"/>
              <a:t>infertilita</a:t>
            </a:r>
          </a:p>
          <a:p>
            <a:pPr lvl="1" indent="-255600">
              <a:spcBef>
                <a:spcPts val="0"/>
              </a:spcBef>
              <a:buClr>
                <a:schemeClr val="accent3"/>
              </a:buClr>
              <a:buSzPct val="75000"/>
              <a:buBlip>
                <a:blip r:embed="rId3"/>
              </a:buBlip>
              <a:defRPr/>
            </a:pPr>
            <a:r>
              <a:rPr lang="cs-CZ" sz="1900" dirty="0" smtClean="0"/>
              <a:t>recidivující aborty</a:t>
            </a:r>
          </a:p>
          <a:p>
            <a:pPr lvl="1" indent="-255600">
              <a:spcBef>
                <a:spcPts val="0"/>
              </a:spcBef>
              <a:buClr>
                <a:schemeClr val="accent3"/>
              </a:buClr>
              <a:buSzPct val="75000"/>
              <a:buBlip>
                <a:blip r:embed="rId3"/>
              </a:buBlip>
              <a:defRPr/>
            </a:pPr>
            <a:r>
              <a:rPr lang="cs-CZ" sz="1900" dirty="0" err="1" smtClean="0"/>
              <a:t>pubertas</a:t>
            </a:r>
            <a:r>
              <a:rPr lang="cs-CZ" sz="1900" dirty="0" smtClean="0"/>
              <a:t> </a:t>
            </a:r>
            <a:r>
              <a:rPr lang="cs-CZ" sz="1900" dirty="0" err="1" smtClean="0"/>
              <a:t>tarda</a:t>
            </a:r>
            <a:endParaRPr lang="cs-CZ" sz="1900" dirty="0" smtClean="0"/>
          </a:p>
          <a:p>
            <a:pPr lvl="1" indent="-255600">
              <a:spcBef>
                <a:spcPts val="0"/>
              </a:spcBef>
              <a:buClr>
                <a:schemeClr val="accent3"/>
              </a:buClr>
              <a:buSzPct val="75000"/>
              <a:buBlip>
                <a:blip r:embed="rId3"/>
              </a:buBlip>
              <a:defRPr/>
            </a:pPr>
            <a:r>
              <a:rPr lang="cs-CZ" sz="1900" dirty="0" smtClean="0"/>
              <a:t>nepravidelnosti v menstruaci</a:t>
            </a:r>
          </a:p>
          <a:p>
            <a:pPr lvl="1" indent="-255600">
              <a:spcBef>
                <a:spcPts val="0"/>
              </a:spcBef>
              <a:buClr>
                <a:schemeClr val="accent3"/>
              </a:buClr>
              <a:buSzPct val="75000"/>
              <a:buBlip>
                <a:blip r:embed="rId3"/>
              </a:buBlip>
              <a:defRPr/>
            </a:pPr>
            <a:endParaRPr lang="cs-CZ" sz="1500" dirty="0" smtClean="0">
              <a:effectLst>
                <a:outerShdw blurRad="38100" dist="38100" dir="2700000" algn="tl">
                  <a:srgbClr val="000000">
                    <a:alpha val="43137"/>
                  </a:srgbClr>
                </a:outerShdw>
              </a:effectLst>
            </a:endParaRPr>
          </a:p>
          <a:p>
            <a:pPr indent="-255600">
              <a:spcBef>
                <a:spcPts val="0"/>
              </a:spcBef>
              <a:buClr>
                <a:schemeClr val="accent3"/>
              </a:buClr>
              <a:buSzPct val="75000"/>
              <a:buBlip>
                <a:blip r:embed="rId3"/>
              </a:buBlip>
              <a:defRPr/>
            </a:pPr>
            <a:r>
              <a:rPr lang="cs-CZ" sz="2200" dirty="0" smtClean="0">
                <a:effectLst>
                  <a:outerShdw blurRad="38100" dist="38100" dir="2700000" algn="tl">
                    <a:srgbClr val="000000">
                      <a:alpha val="43137"/>
                    </a:srgbClr>
                  </a:outerShdw>
                </a:effectLst>
              </a:rPr>
              <a:t>Neurologické a psychiatrické</a:t>
            </a:r>
          </a:p>
          <a:p>
            <a:pPr lvl="1" indent="-255600">
              <a:spcBef>
                <a:spcPts val="0"/>
              </a:spcBef>
              <a:buClr>
                <a:schemeClr val="accent3"/>
              </a:buClr>
              <a:buSzPct val="75000"/>
              <a:buBlip>
                <a:blip r:embed="rId3"/>
              </a:buBlip>
              <a:defRPr/>
            </a:pPr>
            <a:r>
              <a:rPr lang="cs-CZ" sz="1900" dirty="0" smtClean="0"/>
              <a:t>epilepsie</a:t>
            </a:r>
          </a:p>
          <a:p>
            <a:pPr lvl="1" indent="-255600">
              <a:spcBef>
                <a:spcPts val="0"/>
              </a:spcBef>
              <a:buClr>
                <a:schemeClr val="accent3"/>
              </a:buClr>
              <a:buSzPct val="75000"/>
              <a:buBlip>
                <a:blip r:embed="rId3"/>
              </a:buBlip>
              <a:defRPr/>
            </a:pPr>
            <a:r>
              <a:rPr lang="cs-CZ" sz="1900" dirty="0" err="1" smtClean="0"/>
              <a:t>cerebellární</a:t>
            </a:r>
            <a:r>
              <a:rPr lang="cs-CZ" sz="1900" dirty="0" smtClean="0"/>
              <a:t> ataxie</a:t>
            </a:r>
          </a:p>
          <a:p>
            <a:pPr lvl="1" indent="-255600">
              <a:spcBef>
                <a:spcPts val="0"/>
              </a:spcBef>
              <a:buClr>
                <a:schemeClr val="accent3"/>
              </a:buClr>
              <a:buSzPct val="75000"/>
              <a:buBlip>
                <a:blip r:embed="rId3"/>
              </a:buBlip>
              <a:defRPr/>
            </a:pPr>
            <a:r>
              <a:rPr lang="cs-CZ" sz="1900" dirty="0" smtClean="0"/>
              <a:t>periferní neuropatie</a:t>
            </a:r>
          </a:p>
          <a:p>
            <a:pPr lvl="1" indent="-255600">
              <a:spcBef>
                <a:spcPts val="0"/>
              </a:spcBef>
              <a:buClr>
                <a:schemeClr val="accent3"/>
              </a:buClr>
              <a:buSzPct val="75000"/>
              <a:buBlip>
                <a:blip r:embed="rId3"/>
              </a:buBlip>
              <a:defRPr/>
            </a:pPr>
            <a:r>
              <a:rPr lang="cs-CZ" sz="1900" dirty="0" smtClean="0"/>
              <a:t>demence</a:t>
            </a:r>
          </a:p>
          <a:p>
            <a:pPr lvl="1" indent="-255600">
              <a:spcBef>
                <a:spcPts val="0"/>
              </a:spcBef>
              <a:buClr>
                <a:schemeClr val="accent3"/>
              </a:buClr>
              <a:buSzPct val="75000"/>
              <a:buBlip>
                <a:blip r:embed="rId3"/>
              </a:buBlip>
              <a:defRPr/>
            </a:pPr>
            <a:endParaRPr lang="cs-CZ" sz="1500" dirty="0" smtClean="0">
              <a:effectLst>
                <a:outerShdw blurRad="38100" dist="38100" dir="2700000" algn="tl">
                  <a:srgbClr val="000000">
                    <a:alpha val="43137"/>
                  </a:srgbClr>
                </a:outerShdw>
              </a:effectLst>
            </a:endParaRPr>
          </a:p>
          <a:p>
            <a:pPr indent="-255600">
              <a:spcBef>
                <a:spcPts val="0"/>
              </a:spcBef>
              <a:buClr>
                <a:schemeClr val="accent3"/>
              </a:buClr>
              <a:buSzPct val="75000"/>
              <a:buBlip>
                <a:blip r:embed="rId3"/>
              </a:buBlip>
              <a:defRPr/>
            </a:pPr>
            <a:r>
              <a:rPr lang="cs-CZ" sz="2200" dirty="0" smtClean="0">
                <a:effectLst>
                  <a:outerShdw blurRad="38100" dist="38100" dir="2700000" algn="tl">
                    <a:srgbClr val="000000">
                      <a:alpha val="43137"/>
                    </a:srgbClr>
                  </a:outerShdw>
                </a:effectLst>
              </a:rPr>
              <a:t>Další</a:t>
            </a:r>
          </a:p>
          <a:p>
            <a:pPr lvl="1" indent="-255600">
              <a:spcBef>
                <a:spcPts val="0"/>
              </a:spcBef>
              <a:buClr>
                <a:schemeClr val="accent3"/>
              </a:buClr>
              <a:buSzPct val="75000"/>
              <a:buBlip>
                <a:blip r:embed="rId3"/>
              </a:buBlip>
              <a:defRPr/>
            </a:pPr>
            <a:r>
              <a:rPr lang="cs-CZ" sz="1900" dirty="0" smtClean="0"/>
              <a:t>váhový úbytek</a:t>
            </a:r>
          </a:p>
          <a:p>
            <a:pPr lvl="1" indent="-255600">
              <a:spcBef>
                <a:spcPts val="0"/>
              </a:spcBef>
              <a:buClr>
                <a:schemeClr val="accent3"/>
              </a:buClr>
              <a:buSzPct val="75000"/>
              <a:buBlip>
                <a:blip r:embed="rId3"/>
              </a:buBlip>
              <a:defRPr/>
            </a:pPr>
            <a:r>
              <a:rPr lang="cs-CZ" sz="1900" dirty="0" smtClean="0"/>
              <a:t>slabost, únavnost</a:t>
            </a:r>
          </a:p>
          <a:p>
            <a:pPr lvl="1" indent="-255600">
              <a:spcBef>
                <a:spcPts val="0"/>
              </a:spcBef>
              <a:buClr>
                <a:schemeClr val="accent3"/>
              </a:buClr>
              <a:buSzPct val="75000"/>
              <a:buBlip>
                <a:blip r:embed="rId3"/>
              </a:buBlip>
              <a:defRPr/>
            </a:pPr>
            <a:r>
              <a:rPr lang="cs-CZ" sz="1900" dirty="0" smtClean="0"/>
              <a:t>střevní lymfomy</a:t>
            </a:r>
          </a:p>
          <a:p>
            <a:pPr lvl="1" indent="-255600">
              <a:spcBef>
                <a:spcPts val="0"/>
              </a:spcBef>
              <a:buClr>
                <a:schemeClr val="accent3"/>
              </a:buClr>
              <a:buSzPct val="75000"/>
              <a:buBlip>
                <a:blip r:embed="rId3"/>
              </a:buBlip>
              <a:defRPr/>
            </a:pPr>
            <a:r>
              <a:rPr lang="cs-CZ" sz="1900" dirty="0" smtClean="0"/>
              <a:t>elevace JT</a:t>
            </a:r>
            <a:endParaRPr lang="cs-CZ"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8229600" cy="1008112"/>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ÚVOD aneb Co vás čeká a nemine</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2267744" y="1700808"/>
            <a:ext cx="6429400" cy="4453955"/>
          </a:xfrm>
        </p:spPr>
        <p:txBody>
          <a:bodyPr>
            <a:noAutofit/>
          </a:bodyPr>
          <a:lstStyle/>
          <a:p>
            <a:pPr marL="0" indent="0">
              <a:lnSpc>
                <a:spcPct val="150000"/>
              </a:lnSpc>
              <a:buClr>
                <a:srgbClr val="FF0000"/>
              </a:buClr>
              <a:buSzPct val="50000"/>
              <a:buBlip>
                <a:blip r:embed="rId2"/>
              </a:buBlip>
            </a:pPr>
            <a:r>
              <a:rPr lang="cs-CZ"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 je to </a:t>
            </a:r>
            <a:r>
              <a:rPr lang="cs-CZ"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celiakie</a:t>
            </a:r>
            <a:endParaRPr lang="cs-CZ"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nSpc>
                <a:spcPct val="150000"/>
              </a:lnSpc>
              <a:buClr>
                <a:srgbClr val="FF0000"/>
              </a:buClr>
              <a:buSzPct val="50000"/>
              <a:buBlip>
                <a:blip r:embed="rId2"/>
              </a:buBlip>
            </a:pPr>
            <a:r>
              <a:rPr lang="cs-CZ"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Lepek</a:t>
            </a:r>
          </a:p>
          <a:p>
            <a:pPr marL="0" indent="0">
              <a:lnSpc>
                <a:spcPct val="150000"/>
              </a:lnSpc>
              <a:buClr>
                <a:srgbClr val="FF0000"/>
              </a:buClr>
              <a:buSzPct val="50000"/>
              <a:buBlip>
                <a:blip r:embed="rId2"/>
              </a:buBlip>
            </a:pPr>
            <a:r>
              <a:rPr lang="cs-CZ"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Označování potravin z hlediska lepku</a:t>
            </a:r>
          </a:p>
          <a:p>
            <a:pPr marL="0" indent="0">
              <a:lnSpc>
                <a:spcPct val="150000"/>
              </a:lnSpc>
              <a:buClr>
                <a:srgbClr val="FF0000"/>
              </a:buClr>
              <a:buSzPct val="50000"/>
              <a:buBlip>
                <a:blip r:embed="rId2"/>
              </a:buBlip>
            </a:pPr>
            <a:r>
              <a:rPr lang="cs-CZ"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Bezlepková dieta a výběr potravin</a:t>
            </a:r>
          </a:p>
          <a:p>
            <a:pPr marL="0" indent="0">
              <a:lnSpc>
                <a:spcPct val="150000"/>
              </a:lnSpc>
              <a:buClr>
                <a:srgbClr val="FF0000"/>
              </a:buClr>
              <a:buSzPct val="50000"/>
              <a:buBlip>
                <a:blip r:embed="rId2"/>
              </a:buBlip>
            </a:pPr>
            <a:r>
              <a:rPr lang="cs-CZ"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Zásady pro přípravu bezlepkové diety</a:t>
            </a:r>
          </a:p>
        </p:txBody>
      </p:sp>
      <p:pic>
        <p:nvPicPr>
          <p:cNvPr id="4" name="Picture 2" descr="http://www.ilonina-trida-adamov.estranky.cz/img/picture/6/teacher_clipart_1.gif"/>
          <p:cNvPicPr>
            <a:picLocks noChangeAspect="1" noChangeArrowheads="1"/>
          </p:cNvPicPr>
          <p:nvPr/>
        </p:nvPicPr>
        <p:blipFill>
          <a:blip r:embed="rId3" cstate="print"/>
          <a:srcRect/>
          <a:stretch>
            <a:fillRect/>
          </a:stretch>
        </p:blipFill>
        <p:spPr bwMode="auto">
          <a:xfrm>
            <a:off x="366600" y="2276872"/>
            <a:ext cx="1614402" cy="2016224"/>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Dermatitis </a:t>
            </a:r>
            <a:r>
              <a:rPr lang="cs-CZ" sz="3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herpetiformis</a:t>
            </a:r>
            <a:r>
              <a:rPr lang="cs-CZ"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cs-CZ" sz="3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duhring</a:t>
            </a:r>
            <a:endParaRPr lang="cs-CZ"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026" name="Object 2"/>
          <p:cNvGraphicFramePr>
            <a:graphicFrameLocks noChangeAspect="1"/>
          </p:cNvGraphicFramePr>
          <p:nvPr/>
        </p:nvGraphicFramePr>
        <p:xfrm>
          <a:off x="1043608" y="1340768"/>
          <a:ext cx="5357812" cy="5226050"/>
        </p:xfrm>
        <a:graphic>
          <a:graphicData uri="http://schemas.openxmlformats.org/presentationml/2006/ole">
            <mc:AlternateContent xmlns:mc="http://schemas.openxmlformats.org/markup-compatibility/2006">
              <mc:Choice xmlns:v="urn:schemas-microsoft-com:vml" Requires="v">
                <p:oleObj spid="_x0000_s1029" name="Image" r:id="rId4" imgW="3619048" imgH="3060317" progId="">
                  <p:embed/>
                </p:oleObj>
              </mc:Choice>
              <mc:Fallback>
                <p:oleObj name="Image" r:id="rId4" imgW="3619048" imgH="306031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340768"/>
                        <a:ext cx="5357812" cy="522605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4"/>
          <p:cNvSpPr txBox="1">
            <a:spLocks noChangeArrowheads="1"/>
          </p:cNvSpPr>
          <p:nvPr/>
        </p:nvSpPr>
        <p:spPr bwMode="auto">
          <a:xfrm>
            <a:off x="6588224" y="5661248"/>
            <a:ext cx="2411412" cy="823912"/>
          </a:xfrm>
          <a:prstGeom prst="rect">
            <a:avLst/>
          </a:prstGeom>
          <a:solidFill>
            <a:schemeClr val="bg1"/>
          </a:solidFill>
          <a:ln w="9525">
            <a:solidFill>
              <a:schemeClr val="accent1">
                <a:lumMod val="40000"/>
                <a:lumOff val="60000"/>
              </a:schemeClr>
            </a:solidFill>
            <a:miter lim="800000"/>
            <a:headEnd/>
            <a:tailEnd/>
          </a:ln>
          <a:effectLst/>
        </p:spPr>
        <p:txBody>
          <a:bodyPr>
            <a:spAutoFit/>
          </a:bodyPr>
          <a:lstStyle/>
          <a:p>
            <a:pPr>
              <a:spcBef>
                <a:spcPct val="50000"/>
              </a:spcBef>
            </a:pPr>
            <a:r>
              <a:rPr lang="cs-CZ" sz="1200" b="1" dirty="0" err="1"/>
              <a:t>Celiac</a:t>
            </a:r>
            <a:r>
              <a:rPr lang="cs-CZ" sz="1200" b="1" dirty="0"/>
              <a:t> </a:t>
            </a:r>
            <a:r>
              <a:rPr lang="cs-CZ" sz="1200" b="1" dirty="0" err="1"/>
              <a:t>Disease</a:t>
            </a:r>
            <a:endParaRPr lang="cs-CZ" sz="1200" b="1" dirty="0"/>
          </a:p>
          <a:p>
            <a:pPr>
              <a:spcBef>
                <a:spcPct val="50000"/>
              </a:spcBef>
            </a:pPr>
            <a:r>
              <a:rPr lang="cs-CZ" sz="1200" b="1" dirty="0" err="1"/>
              <a:t>Evaluation</a:t>
            </a:r>
            <a:r>
              <a:rPr lang="cs-CZ" sz="1200" b="1" dirty="0"/>
              <a:t> </a:t>
            </a:r>
            <a:r>
              <a:rPr lang="cs-CZ" sz="1200" b="1" dirty="0" err="1"/>
              <a:t>and</a:t>
            </a:r>
            <a:r>
              <a:rPr lang="cs-CZ" sz="1200" b="1" dirty="0"/>
              <a:t> Management</a:t>
            </a:r>
          </a:p>
          <a:p>
            <a:pPr>
              <a:spcBef>
                <a:spcPct val="50000"/>
              </a:spcBef>
            </a:pPr>
            <a:r>
              <a:rPr lang="cs-CZ" sz="1200" b="1" dirty="0"/>
              <a:t>CDHNF </a:t>
            </a:r>
            <a:r>
              <a:rPr lang="en-US" sz="1200" b="1" dirty="0">
                <a:cs typeface="Arial" charset="0"/>
              </a:rPr>
              <a:t>&amp;</a:t>
            </a:r>
            <a:r>
              <a:rPr lang="cs-CZ" sz="1200" b="1" dirty="0">
                <a:cs typeface="Arial" charset="0"/>
              </a:rPr>
              <a:t> NASPGHAN, 2004</a:t>
            </a:r>
            <a:endParaRPr lang="en-US" sz="1200" b="1" dirty="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Defekty zubní skloviny</a:t>
            </a:r>
            <a:endParaRPr lang="cs-CZ"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2051" name="Object 3"/>
          <p:cNvGraphicFramePr>
            <a:graphicFrameLocks noChangeAspect="1"/>
          </p:cNvGraphicFramePr>
          <p:nvPr/>
        </p:nvGraphicFramePr>
        <p:xfrm>
          <a:off x="1285875" y="1500188"/>
          <a:ext cx="6470650" cy="5000625"/>
        </p:xfrm>
        <a:graphic>
          <a:graphicData uri="http://schemas.openxmlformats.org/presentationml/2006/ole">
            <mc:AlternateContent xmlns:mc="http://schemas.openxmlformats.org/markup-compatibility/2006">
              <mc:Choice xmlns:v="urn:schemas-microsoft-com:vml" Requires="v">
                <p:oleObj spid="_x0000_s2054" name="Image" r:id="rId4" imgW="5409524" imgH="3873016" progId="">
                  <p:embed/>
                </p:oleObj>
              </mc:Choice>
              <mc:Fallback>
                <p:oleObj name="Image" r:id="rId4" imgW="5409524" imgH="3873016"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5" y="1500188"/>
                        <a:ext cx="6470650" cy="50006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
          <p:cNvSpPr txBox="1">
            <a:spLocks noChangeArrowheads="1"/>
          </p:cNvSpPr>
          <p:nvPr/>
        </p:nvSpPr>
        <p:spPr bwMode="auto">
          <a:xfrm>
            <a:off x="6228184" y="404664"/>
            <a:ext cx="2411412" cy="823912"/>
          </a:xfrm>
          <a:prstGeom prst="rect">
            <a:avLst/>
          </a:prstGeom>
          <a:solidFill>
            <a:schemeClr val="bg1"/>
          </a:solidFill>
          <a:ln w="9525">
            <a:solidFill>
              <a:schemeClr val="accent1">
                <a:lumMod val="40000"/>
                <a:lumOff val="60000"/>
              </a:schemeClr>
            </a:solidFill>
            <a:miter lim="800000"/>
            <a:headEnd/>
            <a:tailEnd/>
          </a:ln>
          <a:effectLst/>
        </p:spPr>
        <p:txBody>
          <a:bodyPr>
            <a:spAutoFit/>
          </a:bodyPr>
          <a:lstStyle/>
          <a:p>
            <a:pPr>
              <a:spcBef>
                <a:spcPct val="50000"/>
              </a:spcBef>
            </a:pPr>
            <a:r>
              <a:rPr lang="cs-CZ" sz="1200" b="1" dirty="0" err="1"/>
              <a:t>Celiac</a:t>
            </a:r>
            <a:r>
              <a:rPr lang="cs-CZ" sz="1200" b="1" dirty="0"/>
              <a:t> </a:t>
            </a:r>
            <a:r>
              <a:rPr lang="cs-CZ" sz="1200" b="1" dirty="0" err="1"/>
              <a:t>Disease</a:t>
            </a:r>
            <a:endParaRPr lang="cs-CZ" sz="1200" b="1" dirty="0"/>
          </a:p>
          <a:p>
            <a:pPr>
              <a:spcBef>
                <a:spcPct val="50000"/>
              </a:spcBef>
            </a:pPr>
            <a:r>
              <a:rPr lang="cs-CZ" sz="1200" b="1" dirty="0" err="1"/>
              <a:t>Evaluation</a:t>
            </a:r>
            <a:r>
              <a:rPr lang="cs-CZ" sz="1200" b="1" dirty="0"/>
              <a:t> </a:t>
            </a:r>
            <a:r>
              <a:rPr lang="cs-CZ" sz="1200" b="1" dirty="0" err="1"/>
              <a:t>and</a:t>
            </a:r>
            <a:r>
              <a:rPr lang="cs-CZ" sz="1200" b="1" dirty="0"/>
              <a:t> Management</a:t>
            </a:r>
          </a:p>
          <a:p>
            <a:pPr>
              <a:spcBef>
                <a:spcPct val="50000"/>
              </a:spcBef>
            </a:pPr>
            <a:r>
              <a:rPr lang="cs-CZ" sz="1200" b="1" dirty="0"/>
              <a:t>CDHNF </a:t>
            </a:r>
            <a:r>
              <a:rPr lang="en-US" sz="1200" b="1" dirty="0">
                <a:cs typeface="Arial" charset="0"/>
              </a:rPr>
              <a:t>&amp;</a:t>
            </a:r>
            <a:r>
              <a:rPr lang="cs-CZ" sz="1200" b="1" dirty="0">
                <a:cs typeface="Arial" charset="0"/>
              </a:rPr>
              <a:t> NASPGHAN, 2004</a:t>
            </a:r>
            <a:endParaRPr lang="en-US" sz="1200" b="1" dirty="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Formy </a:t>
            </a:r>
            <a:r>
              <a:rPr lang="cs-CZ"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cs</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84784"/>
            <a:ext cx="8229600" cy="5040560"/>
          </a:xfrm>
        </p:spPr>
        <p:txBody>
          <a:bodyPr>
            <a:noAutofit/>
          </a:bodyPr>
          <a:lstStyle/>
          <a:p>
            <a:pPr indent="-255600">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Klasická – obvykle časný začátek 6.-24. měsíc života</a:t>
            </a:r>
          </a:p>
          <a:p>
            <a:pPr lvl="1" indent="-255600">
              <a:spcBef>
                <a:spcPts val="0"/>
              </a:spcBef>
              <a:buClr>
                <a:schemeClr val="accent3"/>
              </a:buClr>
              <a:buSzPct val="75000"/>
              <a:buBlip>
                <a:blip r:embed="rId3"/>
              </a:buBlip>
              <a:defRPr/>
            </a:pPr>
            <a:endParaRPr lang="cs-CZ" sz="500" dirty="0" smtClean="0">
              <a:effectLst>
                <a:outerShdw blurRad="38100" dist="38100" dir="2700000" algn="tl">
                  <a:srgbClr val="000000">
                    <a:alpha val="43137"/>
                  </a:srgbClr>
                </a:outerShdw>
              </a:effectLst>
            </a:endParaRPr>
          </a:p>
          <a:p>
            <a:pPr indent="-255600">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Klinicky němá (tichá)</a:t>
            </a:r>
          </a:p>
          <a:p>
            <a:pPr lvl="1" indent="-255600">
              <a:spcBef>
                <a:spcPts val="0"/>
              </a:spcBef>
              <a:buClr>
                <a:schemeClr val="accent3"/>
              </a:buClr>
              <a:buSzPct val="75000"/>
              <a:buBlip>
                <a:blip r:embed="rId3"/>
              </a:buBlip>
              <a:defRPr/>
            </a:pPr>
            <a:r>
              <a:rPr lang="cs-CZ" sz="1600" dirty="0" smtClean="0"/>
              <a:t>pacient přijímající lepek nemá klinické příznaky</a:t>
            </a:r>
          </a:p>
          <a:p>
            <a:pPr lvl="1" indent="-255600">
              <a:spcBef>
                <a:spcPts val="0"/>
              </a:spcBef>
              <a:buClr>
                <a:schemeClr val="accent3"/>
              </a:buClr>
              <a:buSzPct val="75000"/>
              <a:buBlip>
                <a:blip r:embed="rId3"/>
              </a:buBlip>
              <a:defRPr/>
            </a:pPr>
            <a:r>
              <a:rPr lang="cs-CZ" sz="1600" dirty="0" smtClean="0"/>
              <a:t>má pozitivní autoprotilátky</a:t>
            </a:r>
          </a:p>
          <a:p>
            <a:pPr lvl="1" indent="-255600">
              <a:spcBef>
                <a:spcPts val="0"/>
              </a:spcBef>
              <a:buClr>
                <a:schemeClr val="accent3"/>
              </a:buClr>
              <a:buSzPct val="75000"/>
              <a:buBlip>
                <a:blip r:embed="rId3"/>
              </a:buBlip>
              <a:defRPr/>
            </a:pPr>
            <a:r>
              <a:rPr lang="cs-CZ" sz="1600" dirty="0" smtClean="0"/>
              <a:t>při bioptickém vyšetření sliznice tenkého střeva mají i tito jedinci charakteristické změny a celoživotní bezlepková dieta je i u nich plně indikovaná</a:t>
            </a:r>
          </a:p>
          <a:p>
            <a:pPr indent="-255600">
              <a:spcBef>
                <a:spcPts val="0"/>
              </a:spcBef>
              <a:buClr>
                <a:schemeClr val="accent3"/>
              </a:buClr>
              <a:buSzPct val="75000"/>
              <a:buBlip>
                <a:blip r:embed="rId3"/>
              </a:buBlip>
              <a:defRPr/>
            </a:pPr>
            <a:endParaRPr lang="cs-CZ" sz="800" dirty="0" smtClean="0">
              <a:effectLst>
                <a:outerShdw blurRad="38100" dist="38100" dir="2700000" algn="tl">
                  <a:srgbClr val="000000">
                    <a:alpha val="43137"/>
                  </a:srgbClr>
                </a:outerShdw>
              </a:effectLst>
            </a:endParaRPr>
          </a:p>
          <a:p>
            <a:pPr indent="-255600">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Latentní</a:t>
            </a:r>
          </a:p>
          <a:p>
            <a:pPr lvl="1" indent="-255600">
              <a:spcBef>
                <a:spcPts val="0"/>
              </a:spcBef>
              <a:buClr>
                <a:schemeClr val="accent3"/>
              </a:buClr>
              <a:buSzPct val="75000"/>
              <a:buBlip>
                <a:blip r:embed="rId3"/>
              </a:buBlip>
              <a:defRPr/>
            </a:pPr>
            <a:r>
              <a:rPr lang="cs-CZ" sz="1600" dirty="0" smtClean="0"/>
              <a:t>v minulosti bylo diagnostikováno onemocnění</a:t>
            </a:r>
          </a:p>
          <a:p>
            <a:pPr lvl="1" indent="-255600">
              <a:spcBef>
                <a:spcPts val="0"/>
              </a:spcBef>
              <a:buClr>
                <a:schemeClr val="accent3"/>
              </a:buClr>
              <a:buSzPct val="75000"/>
              <a:buBlip>
                <a:blip r:embed="rId3"/>
              </a:buBlip>
              <a:defRPr/>
            </a:pPr>
            <a:r>
              <a:rPr lang="cs-CZ" sz="1600" dirty="0" smtClean="0"/>
              <a:t>v současné době negativní i histologické i </a:t>
            </a:r>
            <a:r>
              <a:rPr lang="cs-CZ" sz="1600" dirty="0" err="1" smtClean="0"/>
              <a:t>imunohistochemické</a:t>
            </a:r>
            <a:r>
              <a:rPr lang="cs-CZ" sz="1600" dirty="0" smtClean="0"/>
              <a:t> vyšetření</a:t>
            </a:r>
          </a:p>
          <a:p>
            <a:pPr lvl="1" indent="-255600">
              <a:spcBef>
                <a:spcPts val="0"/>
              </a:spcBef>
              <a:buClr>
                <a:schemeClr val="accent3"/>
              </a:buClr>
              <a:buSzPct val="75000"/>
              <a:buBlip>
                <a:blip r:embed="rId3"/>
              </a:buBlip>
              <a:defRPr/>
            </a:pPr>
            <a:r>
              <a:rPr lang="cs-CZ" sz="1600" dirty="0" smtClean="0"/>
              <a:t>tento stav je potřeba dále sledovat</a:t>
            </a:r>
          </a:p>
          <a:p>
            <a:pPr lvl="1" indent="-255600">
              <a:spcBef>
                <a:spcPts val="0"/>
              </a:spcBef>
              <a:buClr>
                <a:schemeClr val="accent3"/>
              </a:buClr>
              <a:buSzPct val="75000"/>
              <a:buBlip>
                <a:blip r:embed="rId3"/>
              </a:buBlip>
              <a:defRPr/>
            </a:pPr>
            <a:endParaRPr lang="cs-CZ" sz="800" dirty="0" smtClean="0">
              <a:effectLst>
                <a:outerShdw blurRad="38100" dist="38100" dir="2700000" algn="tl">
                  <a:srgbClr val="000000">
                    <a:alpha val="43137"/>
                  </a:srgbClr>
                </a:outerShdw>
              </a:effectLst>
            </a:endParaRPr>
          </a:p>
          <a:p>
            <a:pPr indent="-255600">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Potencionální</a:t>
            </a:r>
          </a:p>
          <a:p>
            <a:pPr lvl="1" indent="-255600">
              <a:lnSpc>
                <a:spcPct val="110000"/>
              </a:lnSpc>
              <a:spcBef>
                <a:spcPts val="0"/>
              </a:spcBef>
              <a:buClr>
                <a:schemeClr val="accent3"/>
              </a:buClr>
              <a:buSzPct val="75000"/>
              <a:buBlip>
                <a:blip r:embed="rId3"/>
              </a:buBlip>
              <a:defRPr/>
            </a:pPr>
            <a:r>
              <a:rPr lang="cs-CZ" sz="1600" dirty="0" smtClean="0"/>
              <a:t>pozitivní autoprotilátky</a:t>
            </a:r>
          </a:p>
          <a:p>
            <a:pPr lvl="1" indent="-255600">
              <a:lnSpc>
                <a:spcPct val="110000"/>
              </a:lnSpc>
              <a:spcBef>
                <a:spcPts val="0"/>
              </a:spcBef>
              <a:buClr>
                <a:schemeClr val="accent3"/>
              </a:buClr>
              <a:buSzPct val="75000"/>
              <a:buBlip>
                <a:blip r:embed="rId3"/>
              </a:buBlip>
              <a:defRPr/>
            </a:pPr>
            <a:r>
              <a:rPr lang="cs-CZ" sz="1600" dirty="0" smtClean="0"/>
              <a:t>nemá klinické obtíže</a:t>
            </a:r>
          </a:p>
          <a:p>
            <a:pPr lvl="1" indent="-255600">
              <a:lnSpc>
                <a:spcPct val="110000"/>
              </a:lnSpc>
              <a:spcBef>
                <a:spcPts val="0"/>
              </a:spcBef>
              <a:buClr>
                <a:schemeClr val="accent3"/>
              </a:buClr>
              <a:buSzPct val="75000"/>
              <a:buBlip>
                <a:blip r:embed="rId3"/>
              </a:buBlip>
              <a:defRPr/>
            </a:pPr>
            <a:r>
              <a:rPr lang="cs-CZ" sz="1600" dirty="0" smtClean="0"/>
              <a:t>optická mikroskopie střevní sliznice je normální</a:t>
            </a:r>
          </a:p>
          <a:p>
            <a:pPr lvl="1" indent="-255600">
              <a:lnSpc>
                <a:spcPct val="110000"/>
              </a:lnSpc>
              <a:spcBef>
                <a:spcPts val="0"/>
              </a:spcBef>
              <a:buClr>
                <a:schemeClr val="accent3"/>
              </a:buClr>
              <a:buSzPct val="75000"/>
              <a:buBlip>
                <a:blip r:embed="rId3"/>
              </a:buBlip>
              <a:defRPr/>
            </a:pPr>
            <a:r>
              <a:rPr lang="cs-CZ" sz="1600" dirty="0" smtClean="0"/>
              <a:t>jedná se o jedince, kteří mají některé z nemocí asociovaných s </a:t>
            </a:r>
            <a:r>
              <a:rPr lang="cs-CZ" sz="1600" dirty="0" err="1" smtClean="0"/>
              <a:t>celiakií</a:t>
            </a:r>
            <a:r>
              <a:rPr lang="cs-CZ" sz="1600" dirty="0" smtClean="0"/>
              <a:t>  nebo jejichž příbuzní mají </a:t>
            </a:r>
            <a:r>
              <a:rPr lang="cs-CZ" sz="1600" dirty="0" err="1" smtClean="0"/>
              <a:t>celiakii</a:t>
            </a:r>
            <a:endParaRPr lang="cs-CZ" sz="1600" dirty="0" smtClean="0"/>
          </a:p>
          <a:p>
            <a:pPr lvl="1" indent="-255600">
              <a:lnSpc>
                <a:spcPct val="110000"/>
              </a:lnSpc>
              <a:spcBef>
                <a:spcPts val="0"/>
              </a:spcBef>
              <a:buClr>
                <a:schemeClr val="accent3"/>
              </a:buClr>
              <a:buSzPct val="75000"/>
              <a:buBlip>
                <a:blip r:embed="rId3"/>
              </a:buBlip>
              <a:defRPr/>
            </a:pPr>
            <a:r>
              <a:rPr lang="cs-CZ" sz="1600" dirty="0" smtClean="0"/>
              <a:t>předpokládá se vývoj k atrofické sliznici, není známo, jak velké procento k ní dospěje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Asociované choroby</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84784"/>
            <a:ext cx="8229600" cy="5040560"/>
          </a:xfrm>
        </p:spPr>
        <p:txBody>
          <a:bodyPr>
            <a:noAutofit/>
          </a:bodyPr>
          <a:lstStyle/>
          <a:p>
            <a:pPr indent="-255600">
              <a:lnSpc>
                <a:spcPct val="150000"/>
              </a:lnSpc>
              <a:spcBef>
                <a:spcPts val="0"/>
              </a:spcBef>
              <a:buClr>
                <a:schemeClr val="accent3"/>
              </a:buClr>
              <a:buSzPct val="75000"/>
              <a:buBlip>
                <a:blip r:embed="rId3"/>
              </a:buBlip>
              <a:defRPr/>
            </a:pPr>
            <a:r>
              <a:rPr lang="cs-CZ" sz="2400" dirty="0" smtClean="0"/>
              <a:t>DM 1. typu</a:t>
            </a:r>
          </a:p>
          <a:p>
            <a:pPr indent="-255600">
              <a:lnSpc>
                <a:spcPct val="150000"/>
              </a:lnSpc>
              <a:spcBef>
                <a:spcPts val="0"/>
              </a:spcBef>
              <a:buClr>
                <a:schemeClr val="accent3"/>
              </a:buClr>
              <a:buSzPct val="75000"/>
              <a:buBlip>
                <a:blip r:embed="rId3"/>
              </a:buBlip>
              <a:defRPr/>
            </a:pPr>
            <a:r>
              <a:rPr lang="cs-CZ" sz="2400" dirty="0" smtClean="0"/>
              <a:t>autoimunitní </a:t>
            </a:r>
            <a:r>
              <a:rPr lang="cs-CZ" sz="2400" dirty="0" err="1" smtClean="0"/>
              <a:t>thyreoiditida</a:t>
            </a:r>
            <a:endParaRPr lang="cs-CZ" sz="2400" dirty="0" smtClean="0"/>
          </a:p>
          <a:p>
            <a:pPr indent="-255600">
              <a:lnSpc>
                <a:spcPct val="150000"/>
              </a:lnSpc>
              <a:spcBef>
                <a:spcPts val="0"/>
              </a:spcBef>
              <a:buClr>
                <a:schemeClr val="accent3"/>
              </a:buClr>
              <a:buSzPct val="75000"/>
              <a:buBlip>
                <a:blip r:embed="rId3"/>
              </a:buBlip>
              <a:defRPr/>
            </a:pPr>
            <a:r>
              <a:rPr lang="cs-CZ" sz="2400" dirty="0" smtClean="0"/>
              <a:t>autoimunitní hepatitida</a:t>
            </a:r>
          </a:p>
          <a:p>
            <a:pPr indent="-255600">
              <a:lnSpc>
                <a:spcPct val="150000"/>
              </a:lnSpc>
              <a:spcBef>
                <a:spcPts val="0"/>
              </a:spcBef>
              <a:buClr>
                <a:schemeClr val="accent3"/>
              </a:buClr>
              <a:buSzPct val="75000"/>
              <a:buBlip>
                <a:blip r:embed="rId3"/>
              </a:buBlip>
              <a:defRPr/>
            </a:pPr>
            <a:r>
              <a:rPr lang="cs-CZ" sz="2400" dirty="0" err="1" smtClean="0"/>
              <a:t>sklerozující</a:t>
            </a:r>
            <a:r>
              <a:rPr lang="cs-CZ" sz="2400" dirty="0" smtClean="0"/>
              <a:t> </a:t>
            </a:r>
            <a:r>
              <a:rPr lang="cs-CZ" sz="2400" dirty="0" err="1" smtClean="0"/>
              <a:t>cholangityda</a:t>
            </a:r>
            <a:endParaRPr lang="cs-CZ" sz="2400" dirty="0" smtClean="0"/>
          </a:p>
          <a:p>
            <a:pPr indent="-255600">
              <a:lnSpc>
                <a:spcPct val="150000"/>
              </a:lnSpc>
              <a:spcBef>
                <a:spcPts val="0"/>
              </a:spcBef>
              <a:buClr>
                <a:schemeClr val="accent3"/>
              </a:buClr>
              <a:buSzPct val="75000"/>
              <a:buBlip>
                <a:blip r:embed="rId3"/>
              </a:buBlip>
              <a:defRPr/>
            </a:pPr>
            <a:r>
              <a:rPr lang="cs-CZ" sz="2400" dirty="0" smtClean="0"/>
              <a:t>primární biliární cirhóza</a:t>
            </a:r>
          </a:p>
          <a:p>
            <a:pPr indent="-255600">
              <a:lnSpc>
                <a:spcPct val="150000"/>
              </a:lnSpc>
              <a:spcBef>
                <a:spcPts val="0"/>
              </a:spcBef>
              <a:buClr>
                <a:schemeClr val="accent3"/>
              </a:buClr>
              <a:buSzPct val="75000"/>
              <a:buBlip>
                <a:blip r:embed="rId3"/>
              </a:buBlip>
              <a:defRPr/>
            </a:pPr>
            <a:r>
              <a:rPr lang="cs-CZ" sz="2400" dirty="0" smtClean="0"/>
              <a:t>lupus </a:t>
            </a:r>
            <a:r>
              <a:rPr lang="cs-CZ" sz="2400" dirty="0" err="1" smtClean="0"/>
              <a:t>erythematodes</a:t>
            </a:r>
            <a:endParaRPr lang="cs-CZ" sz="2400" dirty="0" smtClean="0"/>
          </a:p>
          <a:p>
            <a:pPr indent="-255600">
              <a:lnSpc>
                <a:spcPct val="150000"/>
              </a:lnSpc>
              <a:spcBef>
                <a:spcPts val="0"/>
              </a:spcBef>
              <a:buClr>
                <a:schemeClr val="accent3"/>
              </a:buClr>
              <a:buSzPct val="75000"/>
              <a:buBlip>
                <a:blip r:embed="rId3"/>
              </a:buBlip>
              <a:defRPr/>
            </a:pPr>
            <a:r>
              <a:rPr lang="cs-CZ" sz="2400" dirty="0" smtClean="0"/>
              <a:t>Bergerova </a:t>
            </a:r>
            <a:r>
              <a:rPr lang="cs-CZ" sz="2400" dirty="0" err="1" smtClean="0"/>
              <a:t>IgA</a:t>
            </a:r>
            <a:r>
              <a:rPr lang="cs-CZ" sz="2400" dirty="0" smtClean="0"/>
              <a:t> nefropatie</a:t>
            </a:r>
          </a:p>
          <a:p>
            <a:pPr indent="-255600">
              <a:lnSpc>
                <a:spcPct val="150000"/>
              </a:lnSpc>
              <a:spcBef>
                <a:spcPts val="0"/>
              </a:spcBef>
              <a:buClr>
                <a:schemeClr val="accent3"/>
              </a:buClr>
              <a:buSzPct val="75000"/>
              <a:buBlip>
                <a:blip r:embed="rId3"/>
              </a:buBlip>
              <a:defRPr/>
            </a:pPr>
            <a:r>
              <a:rPr lang="cs-CZ" sz="2400" dirty="0" err="1" smtClean="0"/>
              <a:t>Sy</a:t>
            </a:r>
            <a:r>
              <a:rPr lang="cs-CZ" sz="2400" dirty="0" smtClean="0"/>
              <a:t> Down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Léčba </a:t>
            </a:r>
            <a:r>
              <a:rPr lang="cs-CZ"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celiakie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84784"/>
            <a:ext cx="8229600" cy="5040560"/>
          </a:xfrm>
        </p:spPr>
        <p:txBody>
          <a:bodyPr>
            <a:noAutofit/>
          </a:bodyPr>
          <a:lstStyle/>
          <a:p>
            <a:pPr marL="342900" lvl="1" indent="-342900" algn="ctr">
              <a:lnSpc>
                <a:spcPct val="200000"/>
              </a:lnSpc>
              <a:buNone/>
            </a:pPr>
            <a:r>
              <a:rPr lang="cs-CZ" sz="3200" dirty="0" smtClean="0">
                <a:cs typeface="Times New Roman" pitchFamily="18" charset="0"/>
              </a:rPr>
              <a:t>V současné době je jedinou možnou léčbou </a:t>
            </a:r>
            <a:r>
              <a:rPr lang="cs-CZ" sz="3600" b="1" u="sng" cap="all" dirty="0" smtClean="0">
                <a:effectLst>
                  <a:outerShdw blurRad="38100" dist="38100" dir="2700000" algn="tl">
                    <a:srgbClr val="000000">
                      <a:alpha val="43137"/>
                    </a:srgbClr>
                  </a:outerShdw>
                </a:effectLst>
                <a:cs typeface="Times New Roman" pitchFamily="18" charset="0"/>
              </a:rPr>
              <a:t>celoživotní  dodržování bezlepkové  diety.</a:t>
            </a:r>
            <a:endParaRPr lang="cs-CZ" sz="3200" u="sng" cap="all" dirty="0" smtClean="0">
              <a:effectLst>
                <a:outerShdw blurRad="38100" dist="38100" dir="2700000" algn="tl">
                  <a:srgbClr val="000000">
                    <a:alpha val="43137"/>
                  </a:srgbClr>
                </a:outerShdw>
              </a:effectLst>
              <a:cs typeface="Times New Roman" pitchFamily="18" charset="0"/>
            </a:endParaRPr>
          </a:p>
          <a:p>
            <a:endParaRPr lang="cs-CZ" dirty="0" smtClean="0">
              <a:latin typeface="Times New Roman" pitchFamily="18" charset="0"/>
              <a:cs typeface="Times New Roman" pitchFamily="18" charset="0"/>
            </a:endParaRPr>
          </a:p>
          <a:p>
            <a:pPr indent="-255600">
              <a:spcBef>
                <a:spcPts val="0"/>
              </a:spcBef>
              <a:buClr>
                <a:schemeClr val="accent3"/>
              </a:buClr>
              <a:buSzPct val="75000"/>
              <a:buBlip>
                <a:blip r:embed="rId3"/>
              </a:buBlip>
              <a:defRPr/>
            </a:pPr>
            <a:r>
              <a:rPr lang="cs-CZ" sz="2400" dirty="0" smtClean="0"/>
              <a:t>Nedodržování bezlepkové diety </a:t>
            </a:r>
            <a:r>
              <a:rPr lang="cs-CZ" sz="2400" dirty="0" smtClean="0">
                <a:sym typeface="Wingdings 3"/>
              </a:rPr>
              <a:t></a:t>
            </a:r>
            <a:r>
              <a:rPr lang="cs-CZ" sz="2400" dirty="0" smtClean="0"/>
              <a:t> riziko nádorového onemocnění trávicího traktu.</a:t>
            </a:r>
            <a:endParaRPr lang="cs-CZ" sz="2400" dirty="0" err="1"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Označování potravin z hlediska obsahu lepku</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328592"/>
          </a:xfrm>
        </p:spPr>
        <p:txBody>
          <a:bodyPr>
            <a:noAutofit/>
          </a:bodyPr>
          <a:lstStyle/>
          <a:p>
            <a:pPr marL="367200" lvl="1" indent="-255600">
              <a:spcBef>
                <a:spcPts val="800"/>
              </a:spcBef>
              <a:spcAft>
                <a:spcPts val="800"/>
              </a:spcAft>
              <a:buClr>
                <a:schemeClr val="accent3"/>
              </a:buClr>
              <a:buSzPct val="75000"/>
              <a:buBlip>
                <a:blip r:embed="rId3"/>
              </a:buBlip>
              <a:defRPr/>
            </a:pPr>
            <a:r>
              <a:rPr lang="cs-CZ" sz="2300" dirty="0" smtClean="0">
                <a:effectLst>
                  <a:outerShdw blurRad="38100" dist="38100" dir="2700000" algn="tl">
                    <a:srgbClr val="000000">
                      <a:alpha val="43137"/>
                    </a:srgbClr>
                  </a:outerShdw>
                </a:effectLst>
              </a:rPr>
              <a:t>Nařízení (ES) č. 41/2009 ze dne 20. ledna 2009 o složení a označování potravin vhodných pro osoby s nesnášenlivostí lepku.</a:t>
            </a:r>
          </a:p>
          <a:p>
            <a:pPr marL="767250" lvl="2" indent="-255600">
              <a:spcBef>
                <a:spcPts val="800"/>
              </a:spcBef>
              <a:spcAft>
                <a:spcPts val="800"/>
              </a:spcAft>
              <a:buClr>
                <a:schemeClr val="accent3"/>
              </a:buClr>
              <a:buSzPct val="75000"/>
              <a:buBlip>
                <a:blip r:embed="rId3"/>
              </a:buBlip>
              <a:defRPr/>
            </a:pPr>
            <a:r>
              <a:rPr lang="cs-CZ" sz="1900" dirty="0" smtClean="0"/>
              <a:t>platnost od 1.1.2012, po 1. 1. 2012 mohou být na trhu pouze výrobky splňující požadavky nařízení (ES) č. 41/2009</a:t>
            </a:r>
          </a:p>
          <a:p>
            <a:pPr marL="767250" lvl="2" indent="-255600">
              <a:spcBef>
                <a:spcPts val="800"/>
              </a:spcBef>
              <a:spcAft>
                <a:spcPts val="800"/>
              </a:spcAft>
              <a:buClr>
                <a:schemeClr val="accent3"/>
              </a:buClr>
              <a:buSzPct val="75000"/>
              <a:buBlip>
                <a:blip r:embed="rId3"/>
              </a:buBlip>
              <a:defRPr/>
            </a:pPr>
            <a:r>
              <a:rPr lang="cs-CZ" sz="2000" dirty="0" smtClean="0"/>
              <a:t>účelem nařízení je sjednotit označování lepku</a:t>
            </a:r>
            <a:endParaRPr lang="cs-CZ" sz="1900" dirty="0" smtClean="0"/>
          </a:p>
          <a:p>
            <a:pPr marL="767250" lvl="2" indent="-255600">
              <a:spcBef>
                <a:spcPts val="800"/>
              </a:spcBef>
              <a:spcAft>
                <a:spcPts val="800"/>
              </a:spcAft>
              <a:buClr>
                <a:schemeClr val="accent3"/>
              </a:buClr>
              <a:buSzPct val="75000"/>
              <a:buBlip>
                <a:blip r:embed="rId3"/>
              </a:buBlip>
              <a:defRPr/>
            </a:pPr>
            <a:r>
              <a:rPr lang="cs-CZ" sz="1900" dirty="0" smtClean="0"/>
              <a:t>stanovuje jednotná evropská pravidla na složení a označování potravin z hlediska obsahu lepku</a:t>
            </a:r>
          </a:p>
          <a:p>
            <a:pPr marL="767250" lvl="2" indent="-255600">
              <a:spcBef>
                <a:spcPts val="800"/>
              </a:spcBef>
              <a:spcAft>
                <a:spcPts val="800"/>
              </a:spcAft>
              <a:buClr>
                <a:schemeClr val="accent3"/>
              </a:buClr>
              <a:buSzPct val="75000"/>
              <a:buBlip>
                <a:blip r:embed="rId3"/>
              </a:buBlip>
              <a:defRPr/>
            </a:pPr>
            <a:r>
              <a:rPr lang="cs-CZ" sz="1900" dirty="0" smtClean="0"/>
              <a:t>nahrazuje předchozí národní požadavky stanovené vyhláškou Ministerstva zdravotnictví č. 54/2004 Sb. o potravinách určených pro zvláštní výživu a o způsobu jejich použití</a:t>
            </a:r>
          </a:p>
          <a:p>
            <a:pPr marL="767250" lvl="2" indent="-255600">
              <a:spcBef>
                <a:spcPts val="800"/>
              </a:spcBef>
              <a:spcAft>
                <a:spcPts val="800"/>
              </a:spcAft>
              <a:buClr>
                <a:schemeClr val="accent3"/>
              </a:buClr>
              <a:buSzPct val="75000"/>
              <a:buBlip>
                <a:blip r:embed="rId3"/>
              </a:buBlip>
              <a:defRPr/>
            </a:pPr>
            <a:r>
              <a:rPr lang="cs-CZ" sz="1900" dirty="0" smtClean="0"/>
              <a:t>cílem nařízení je umožnit nabídku výrobků s různě nízkým obsahem lepku tak, aby spotřebitelé na trhu nalezli potraviny odpovídající jejich potřebám a míře citlivosti.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Označování potravin z hlediska obsahu lepku</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0" y="1340768"/>
            <a:ext cx="9144000" cy="5328592"/>
          </a:xfrm>
        </p:spPr>
        <p:txBody>
          <a:bodyPr>
            <a:noAutofit/>
          </a:bodyPr>
          <a:lstStyle/>
          <a:p>
            <a:pPr marL="367200" lvl="1" indent="-255600">
              <a:spcBef>
                <a:spcPts val="800"/>
              </a:spcBef>
              <a:spcAft>
                <a:spcPts val="800"/>
              </a:spcAft>
              <a:buClr>
                <a:schemeClr val="accent3"/>
              </a:buClr>
              <a:buSzPct val="75000"/>
              <a:buBlip>
                <a:blip r:embed="rId3"/>
              </a:buBlip>
              <a:defRPr/>
            </a:pPr>
            <a:r>
              <a:rPr lang="cs-CZ" sz="2000" dirty="0" smtClean="0">
                <a:effectLst>
                  <a:outerShdw blurRad="38100" dist="38100" dir="2700000" algn="tl">
                    <a:srgbClr val="000000">
                      <a:alpha val="43137"/>
                    </a:srgbClr>
                  </a:outerShdw>
                </a:effectLst>
              </a:rPr>
              <a:t>Nařízení (ES) č. 41/2009 vymezuje 2 základní kategorie potravin pro zvláštní výživu vhodné pro osoby s nesnášenlivostí lepku, na které se vztahují odlišné požadavky na obsah i označování lepku:</a:t>
            </a:r>
          </a:p>
          <a:p>
            <a:pPr marL="767250" lvl="2" indent="-255600">
              <a:spcBef>
                <a:spcPts val="800"/>
              </a:spcBef>
              <a:spcAft>
                <a:spcPts val="800"/>
              </a:spcAft>
              <a:buClr>
                <a:schemeClr val="accent3"/>
              </a:buClr>
              <a:buSzPct val="75000"/>
              <a:buBlip>
                <a:blip r:embed="rId3"/>
              </a:buBlip>
              <a:defRPr/>
            </a:pPr>
            <a:r>
              <a:rPr lang="cs-CZ" sz="1900" dirty="0" smtClean="0"/>
              <a:t>potraviny označené údajem </a:t>
            </a:r>
            <a:r>
              <a:rPr lang="cs-CZ" sz="1900" b="1" dirty="0" smtClean="0"/>
              <a:t>„BEZ LEPKU“</a:t>
            </a:r>
            <a:r>
              <a:rPr lang="cs-CZ" sz="1900" dirty="0" smtClean="0"/>
              <a:t>: Obsah lepku může být nevýše 20 mg/kg, </a:t>
            </a:r>
          </a:p>
          <a:p>
            <a:pPr marL="1224450" lvl="3" indent="-255600">
              <a:spcBef>
                <a:spcPts val="800"/>
              </a:spcBef>
              <a:spcAft>
                <a:spcPts val="800"/>
              </a:spcAft>
              <a:buClr>
                <a:schemeClr val="accent3"/>
              </a:buClr>
              <a:buSzPct val="75000"/>
              <a:buBlip>
                <a:blip r:embed="rId3"/>
              </a:buBlip>
              <a:defRPr/>
            </a:pPr>
            <a:r>
              <a:rPr lang="cs-CZ" sz="1600" dirty="0" smtClean="0"/>
              <a:t>je primárně určeno pro potraviny, které neobsahují pšenici, ječmen, žito, oves nebo jejich křížence a obsahují jiné složky nahrazující pšenici, ječmen, žito a oves (tzn. přirozeně bezlepkové suroviny). Obsah lepku musí činit max. 20 mg/kg v potravině ve stavu, v němž je prodávána konečném spotřebiteli.</a:t>
            </a:r>
            <a:endParaRPr lang="cs-CZ" sz="1500" dirty="0" smtClean="0"/>
          </a:p>
          <a:p>
            <a:pPr marL="767250" lvl="2" indent="-255600">
              <a:spcBef>
                <a:spcPts val="800"/>
              </a:spcBef>
              <a:spcAft>
                <a:spcPts val="800"/>
              </a:spcAft>
              <a:buClr>
                <a:schemeClr val="accent3"/>
              </a:buClr>
              <a:buSzPct val="75000"/>
              <a:buBlip>
                <a:blip r:embed="rId3"/>
              </a:buBlip>
              <a:defRPr/>
            </a:pPr>
            <a:r>
              <a:rPr lang="cs-CZ" sz="1900" dirty="0" smtClean="0"/>
              <a:t>potraviny označená údajem </a:t>
            </a:r>
            <a:r>
              <a:rPr lang="cs-CZ" sz="1900" b="1" dirty="0" smtClean="0"/>
              <a:t>„VELMI NÍZKÝ OBSAH LEPKU“</a:t>
            </a:r>
            <a:r>
              <a:rPr lang="cs-CZ" sz="1900" dirty="0" smtClean="0"/>
              <a:t>: Obsah lepku může být nevýše 100 mg/kg.</a:t>
            </a:r>
          </a:p>
          <a:p>
            <a:pPr marL="1224450" lvl="3" indent="-255600">
              <a:spcBef>
                <a:spcPts val="800"/>
              </a:spcBef>
              <a:spcAft>
                <a:spcPts val="800"/>
              </a:spcAft>
              <a:buClr>
                <a:schemeClr val="accent3"/>
              </a:buClr>
              <a:buSzPct val="75000"/>
              <a:buBlip>
                <a:blip r:embed="rId3"/>
              </a:buBlip>
              <a:defRPr/>
            </a:pPr>
            <a:r>
              <a:rPr lang="cs-CZ" sz="1600" dirty="0" smtClean="0"/>
              <a:t>vyhrazeno pro potraviny ze speciálně upravených složek vyrobených z pšenice, žita, ječmene, ovsa nebo jejich kříženců, u kterých byl obsah lepku zpravidla snížen technologickou úpravou. Výše uvedené označení nelze použít u potravin, které neobsahují žádnou složku z pšenice ječmene, ovsa, žita nebo jejich kříženců. Obsah lepku musí činit max. 100 mg/kg v potravině ve stavu, v němž je prodávána konečném spotřebiteli.</a:t>
            </a:r>
            <a:endParaRPr lang="cs-CZ" sz="15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Označování potravin z hlediska obsahu lepku</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328592"/>
          </a:xfrm>
        </p:spPr>
        <p:txBody>
          <a:bodyPr>
            <a:noAutofit/>
          </a:bodyPr>
          <a:lstStyle/>
          <a:p>
            <a:pPr marL="367200" lvl="1" indent="-255600">
              <a:spcBef>
                <a:spcPts val="800"/>
              </a:spcBef>
              <a:spcAft>
                <a:spcPts val="800"/>
              </a:spcAft>
              <a:buClr>
                <a:schemeClr val="accent3"/>
              </a:buClr>
              <a:buSzPct val="75000"/>
              <a:buBlip>
                <a:blip r:embed="rId3"/>
              </a:buBlip>
              <a:defRPr/>
            </a:pPr>
            <a:r>
              <a:rPr lang="cs-CZ" sz="2300" b="1" dirty="0" smtClean="0"/>
              <a:t>Označení „BEZ LEPKU“  nebo  „VELMI NÍZKÝ OBSAH LEPKU“:</a:t>
            </a:r>
          </a:p>
          <a:p>
            <a:pPr marL="767250" lvl="2" indent="-255600">
              <a:spcBef>
                <a:spcPts val="800"/>
              </a:spcBef>
              <a:spcAft>
                <a:spcPts val="800"/>
              </a:spcAft>
              <a:buClr>
                <a:schemeClr val="accent3"/>
              </a:buClr>
              <a:buSzPct val="75000"/>
              <a:buBlip>
                <a:blip r:embed="rId3"/>
              </a:buBlip>
              <a:defRPr/>
            </a:pPr>
            <a:r>
              <a:rPr lang="cs-CZ" sz="1900" dirty="0" smtClean="0"/>
              <a:t>musí být uvedeny v blízkosti názvu, pod kterým se potravina prodává</a:t>
            </a:r>
          </a:p>
          <a:p>
            <a:pPr marL="767250" lvl="2" indent="-255600">
              <a:spcBef>
                <a:spcPts val="800"/>
              </a:spcBef>
              <a:spcAft>
                <a:spcPts val="800"/>
              </a:spcAft>
              <a:buClr>
                <a:schemeClr val="accent3"/>
              </a:buClr>
              <a:buSzPct val="75000"/>
              <a:buBlip>
                <a:blip r:embed="rId3"/>
              </a:buBlip>
              <a:defRPr/>
            </a:pPr>
            <a:r>
              <a:rPr lang="cs-CZ" sz="1900" dirty="0" smtClean="0"/>
              <a:t>nemohou být nahrazeny alternativními významově rovnocennými výrazy (např. „bezlepková bageta“)</a:t>
            </a:r>
          </a:p>
          <a:p>
            <a:pPr marL="367200" lvl="1" indent="-255600">
              <a:spcBef>
                <a:spcPts val="800"/>
              </a:spcBef>
              <a:spcAft>
                <a:spcPts val="800"/>
              </a:spcAft>
              <a:buClr>
                <a:schemeClr val="accent3"/>
              </a:buClr>
              <a:buSzPct val="75000"/>
              <a:buBlip>
                <a:blip r:embed="rId3"/>
              </a:buBlip>
              <a:defRPr/>
            </a:pPr>
            <a:r>
              <a:rPr lang="cs-CZ" sz="2100" dirty="0" smtClean="0"/>
              <a:t>V případě  potravin  určených  pro  běžnou  spotřebu nařízení  umožňuje  potraviny,  které  jsou  vhodné  jako součást  bezlepkové  diety,  jelikož  neobsahují  složky získané  ze  zrnin  obsahujících  lepek,  deklarovat označením  </a:t>
            </a:r>
            <a:r>
              <a:rPr lang="cs-CZ" sz="2100" b="1" dirty="0" smtClean="0"/>
              <a:t>„bez  lepku“.  </a:t>
            </a:r>
            <a:r>
              <a:rPr lang="cs-CZ" sz="2100" dirty="0" smtClean="0"/>
              <a:t>Přispívá  to  k větší rozmanitosti  stravy  při  bezlepkové  dietě.</a:t>
            </a:r>
          </a:p>
          <a:p>
            <a:pPr marL="367200" lvl="1" indent="-255600">
              <a:spcBef>
                <a:spcPts val="800"/>
              </a:spcBef>
              <a:spcAft>
                <a:spcPts val="800"/>
              </a:spcAft>
              <a:buClr>
                <a:schemeClr val="accent3"/>
              </a:buClr>
              <a:buSzPct val="75000"/>
              <a:buBlip>
                <a:blip r:embed="rId3"/>
              </a:buBlip>
              <a:defRPr/>
            </a:pPr>
            <a:r>
              <a:rPr lang="cs-CZ" sz="2100" dirty="0" smtClean="0"/>
              <a:t>Označení </a:t>
            </a:r>
            <a:r>
              <a:rPr lang="cs-CZ" sz="2100" b="1" dirty="0" smtClean="0"/>
              <a:t>„velmi nízký obsah lepku“ </a:t>
            </a:r>
            <a:r>
              <a:rPr lang="cs-CZ" sz="2100" dirty="0" smtClean="0"/>
              <a:t>je však určeno pouze pro potraviny pro zvláštní výživu osob s nesnášenlivostí lepku.</a:t>
            </a:r>
          </a:p>
          <a:p>
            <a:pPr marL="367200" lvl="1" indent="-255600">
              <a:spcBef>
                <a:spcPts val="800"/>
              </a:spcBef>
              <a:spcAft>
                <a:spcPts val="800"/>
              </a:spcAft>
              <a:buClr>
                <a:schemeClr val="accent3"/>
              </a:buClr>
              <a:buSzPct val="75000"/>
              <a:buBlip>
                <a:blip r:embed="rId3"/>
              </a:buBlip>
              <a:defRPr/>
            </a:pPr>
            <a:r>
              <a:rPr lang="cs-CZ" sz="2100" dirty="0" smtClean="0"/>
              <a:t>Pokud je oves použitý při výrobě potravin vhodných pro osoby s nesnášenlivostí lepku musí obsah lepku činit max. 20 mg/kg.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Označování potravin z hlediska obsahu lepku</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328592"/>
          </a:xfrm>
        </p:spPr>
        <p:txBody>
          <a:bodyPr>
            <a:noAutofit/>
          </a:bodyPr>
          <a:lstStyle/>
          <a:p>
            <a:pPr>
              <a:buClr>
                <a:srgbClr val="C00000"/>
              </a:buClr>
              <a:buNone/>
            </a:pPr>
            <a:r>
              <a:rPr lang="cs-CZ" sz="2300" b="1" dirty="0" smtClean="0"/>
              <a:t>Alternativní způsoby označení </a:t>
            </a:r>
            <a:r>
              <a:rPr lang="cs-CZ" sz="2300" dirty="0" smtClean="0"/>
              <a:t> - dobrovolné značení</a:t>
            </a:r>
          </a:p>
          <a:p>
            <a:pPr marL="367200" lvl="1" indent="-255600">
              <a:spcBef>
                <a:spcPts val="400"/>
              </a:spcBef>
              <a:spcAft>
                <a:spcPts val="400"/>
              </a:spcAft>
              <a:buClr>
                <a:schemeClr val="accent3"/>
              </a:buClr>
              <a:buSzPct val="75000"/>
              <a:buBlip>
                <a:blip r:embed="rId3"/>
              </a:buBlip>
              <a:defRPr/>
            </a:pPr>
            <a:r>
              <a:rPr lang="cs-CZ" sz="2000" dirty="0" smtClean="0"/>
              <a:t>Je možné je použít za předpokladu, že neuvádí spotřebitele v omyl a za podmínky, že budou doplněny stanoveným označením dle nařízení (ES) č. 41/2009: tzn. údajem „bez lepku“ nebo „velmi nízký obsah lepku.“</a:t>
            </a:r>
          </a:p>
          <a:p>
            <a:pPr marL="367200" lvl="1" indent="-255600">
              <a:spcBef>
                <a:spcPts val="400"/>
              </a:spcBef>
              <a:spcAft>
                <a:spcPts val="400"/>
              </a:spcAft>
              <a:buClr>
                <a:schemeClr val="accent3"/>
              </a:buClr>
              <a:buSzPct val="75000"/>
              <a:buBlip>
                <a:blip r:embed="rId3"/>
              </a:buBlip>
              <a:defRPr/>
            </a:pPr>
            <a:r>
              <a:rPr lang="cs-CZ" sz="2000" dirty="0" smtClean="0"/>
              <a:t>Označení </a:t>
            </a:r>
            <a:r>
              <a:rPr lang="cs-CZ" sz="2000" dirty="0" smtClean="0">
                <a:effectLst>
                  <a:outerShdw blurRad="38100" dist="38100" dir="2700000" algn="tl">
                    <a:srgbClr val="000000">
                      <a:alpha val="43137"/>
                    </a:srgbClr>
                  </a:outerShdw>
                </a:effectLst>
              </a:rPr>
              <a:t>„vhodné pro osoby s nesnášenlivostí lepku“ </a:t>
            </a:r>
            <a:r>
              <a:rPr lang="cs-CZ" sz="2000" dirty="0" smtClean="0"/>
              <a:t>nebo </a:t>
            </a:r>
            <a:br>
              <a:rPr lang="cs-CZ" sz="2000" dirty="0" smtClean="0"/>
            </a:br>
            <a:r>
              <a:rPr lang="cs-CZ" sz="2000" dirty="0" smtClean="0">
                <a:effectLst>
                  <a:outerShdw blurRad="38100" dist="38100" dir="2700000" algn="tl">
                    <a:srgbClr val="000000">
                      <a:alpha val="43137"/>
                    </a:srgbClr>
                  </a:outerShdw>
                </a:effectLst>
              </a:rPr>
              <a:t>„vhodné pro </a:t>
            </a:r>
            <a:r>
              <a:rPr lang="cs-CZ" sz="2000" dirty="0" err="1" smtClean="0">
                <a:effectLst>
                  <a:outerShdw blurRad="38100" dist="38100" dir="2700000" algn="tl">
                    <a:srgbClr val="000000">
                      <a:alpha val="43137"/>
                    </a:srgbClr>
                  </a:outerShdw>
                </a:effectLst>
              </a:rPr>
              <a:t>celiaky</a:t>
            </a:r>
            <a:r>
              <a:rPr lang="cs-CZ" sz="2000" dirty="0" smtClean="0">
                <a:effectLst>
                  <a:outerShdw blurRad="38100" dist="38100" dir="2700000" algn="tl">
                    <a:srgbClr val="000000">
                      <a:alpha val="43137"/>
                    </a:srgbClr>
                  </a:outerShdw>
                </a:effectLst>
              </a:rPr>
              <a:t>“</a:t>
            </a:r>
            <a:r>
              <a:rPr lang="cs-CZ" sz="2000" dirty="0" smtClean="0"/>
              <a:t>.</a:t>
            </a:r>
          </a:p>
          <a:p>
            <a:pPr marL="367200" lvl="1" indent="-255600">
              <a:spcBef>
                <a:spcPts val="400"/>
              </a:spcBef>
              <a:spcAft>
                <a:spcPts val="400"/>
              </a:spcAft>
              <a:buClr>
                <a:schemeClr val="accent3"/>
              </a:buClr>
              <a:buSzPct val="75000"/>
              <a:buBlip>
                <a:blip r:embed="rId3"/>
              </a:buBlip>
              <a:defRPr/>
            </a:pPr>
            <a:r>
              <a:rPr lang="cs-CZ" sz="2000" dirty="0" smtClean="0"/>
              <a:t> </a:t>
            </a:r>
            <a:r>
              <a:rPr lang="cs-CZ" sz="2000" dirty="0" smtClean="0">
                <a:effectLst>
                  <a:outerShdw blurRad="38100" dist="38100" dir="2700000" algn="tl">
                    <a:srgbClr val="000000">
                      <a:alpha val="43137"/>
                    </a:srgbClr>
                  </a:outerShdw>
                </a:effectLst>
              </a:rPr>
              <a:t>Logo přeškrtnutého klasu.</a:t>
            </a:r>
          </a:p>
          <a:p>
            <a:pPr marL="367200" lvl="1" indent="-255600">
              <a:spcBef>
                <a:spcPts val="800"/>
              </a:spcBef>
              <a:spcAft>
                <a:spcPts val="800"/>
              </a:spcAft>
              <a:buClr>
                <a:schemeClr val="accent3"/>
              </a:buClr>
              <a:buSzPct val="75000"/>
              <a:buBlip>
                <a:blip r:embed="rId3"/>
              </a:buBlip>
              <a:defRPr/>
            </a:pPr>
            <a:endParaRPr lang="cs-CZ" sz="600" dirty="0" smtClean="0">
              <a:effectLst>
                <a:outerShdw blurRad="38100" dist="38100" dir="2700000" algn="tl">
                  <a:srgbClr val="000000">
                    <a:alpha val="43137"/>
                  </a:srgbClr>
                </a:outerShdw>
              </a:effectLst>
            </a:endParaRPr>
          </a:p>
          <a:p>
            <a:pPr>
              <a:buClr>
                <a:srgbClr val="002060"/>
              </a:buClr>
              <a:buNone/>
            </a:pPr>
            <a:r>
              <a:rPr lang="cs-CZ" sz="2300" b="1" dirty="0" smtClean="0"/>
              <a:t>Tzv. preventivní označení</a:t>
            </a:r>
          </a:p>
          <a:p>
            <a:pPr marL="367200" lvl="1" indent="-255600">
              <a:spcBef>
                <a:spcPts val="400"/>
              </a:spcBef>
              <a:spcAft>
                <a:spcPts val="400"/>
              </a:spcAft>
              <a:buClr>
                <a:schemeClr val="accent3"/>
              </a:buClr>
              <a:buSzPct val="75000"/>
              <a:buBlip>
                <a:blip r:embed="rId3"/>
              </a:buBlip>
              <a:defRPr/>
            </a:pPr>
            <a:r>
              <a:rPr lang="cs-CZ" sz="2000" dirty="0" smtClean="0">
                <a:effectLst>
                  <a:outerShdw blurRad="38100" dist="38100" dir="2700000" algn="tl">
                    <a:srgbClr val="000000">
                      <a:alpha val="43137"/>
                    </a:srgbClr>
                  </a:outerShdw>
                </a:effectLst>
              </a:rPr>
              <a:t>„může obsahovat stopy lepku“</a:t>
            </a:r>
          </a:p>
          <a:p>
            <a:pPr marL="367200" lvl="1" indent="-255600">
              <a:spcBef>
                <a:spcPts val="400"/>
              </a:spcBef>
              <a:spcAft>
                <a:spcPts val="400"/>
              </a:spcAft>
              <a:buClr>
                <a:schemeClr val="accent3"/>
              </a:buClr>
              <a:buSzPct val="75000"/>
              <a:buBlip>
                <a:blip r:embed="rId3"/>
              </a:buBlip>
              <a:defRPr/>
            </a:pPr>
            <a:r>
              <a:rPr lang="cs-CZ" sz="2000" dirty="0" smtClean="0"/>
              <a:t>alergenní složka nebyla při výrobě použita, ale potravina ji může obsahovat kvůli nezáměrné kontaminaci při výrobě</a:t>
            </a:r>
          </a:p>
          <a:p>
            <a:pPr marL="367200" lvl="1" indent="-255600">
              <a:spcBef>
                <a:spcPts val="400"/>
              </a:spcBef>
              <a:spcAft>
                <a:spcPts val="400"/>
              </a:spcAft>
              <a:buClr>
                <a:schemeClr val="accent3"/>
              </a:buClr>
              <a:buSzPct val="75000"/>
              <a:buBlip>
                <a:blip r:embed="rId3"/>
              </a:buBlip>
              <a:defRPr/>
            </a:pPr>
            <a:r>
              <a:rPr lang="cs-CZ" sz="2000" dirty="0" smtClean="0"/>
              <a:t>použití preventivního označení musí být odůvodněné: (např. na základě analýzy rizika, </a:t>
            </a:r>
            <a:r>
              <a:rPr lang="cs-CZ" sz="2000" dirty="0" err="1" smtClean="0"/>
              <a:t>screeningu</a:t>
            </a:r>
            <a:r>
              <a:rPr lang="cs-CZ" sz="2000" dirty="0" smtClean="0"/>
              <a:t> výrobního zařízení nebo výstupní kontroly)</a:t>
            </a:r>
            <a:endParaRPr lang="cs-CZ" sz="2000" dirty="0" smtClean="0">
              <a:effectLst>
                <a:outerShdw blurRad="38100" dist="38100" dir="2700000" algn="tl">
                  <a:srgbClr val="000000">
                    <a:alpha val="43137"/>
                  </a:srgbClr>
                </a:outerShdw>
              </a:effectLst>
            </a:endParaRPr>
          </a:p>
        </p:txBody>
      </p:sp>
      <p:pic>
        <p:nvPicPr>
          <p:cNvPr id="4" name="Picture 2" descr="http://celiac.cz/images/Logo1%20SC_R.jpg"/>
          <p:cNvPicPr>
            <a:picLocks noChangeAspect="1" noChangeArrowheads="1"/>
          </p:cNvPicPr>
          <p:nvPr/>
        </p:nvPicPr>
        <p:blipFill>
          <a:blip r:embed="rId4" cstate="print"/>
          <a:srcRect/>
          <a:stretch>
            <a:fillRect/>
          </a:stretch>
        </p:blipFill>
        <p:spPr bwMode="auto">
          <a:xfrm>
            <a:off x="7164288" y="2996952"/>
            <a:ext cx="1728192" cy="172819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Označování potravin z hlediska obsahu lepku</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328592"/>
          </a:xfrm>
        </p:spPr>
        <p:txBody>
          <a:bodyPr>
            <a:noAutofit/>
          </a:bodyPr>
          <a:lstStyle/>
          <a:p>
            <a:pPr marL="367200" lvl="1" indent="-255600">
              <a:spcBef>
                <a:spcPts val="800"/>
              </a:spcBef>
              <a:spcAft>
                <a:spcPts val="800"/>
              </a:spcAft>
              <a:buClr>
                <a:schemeClr val="accent3"/>
              </a:buClr>
              <a:buSzPct val="75000"/>
              <a:buBlip>
                <a:blip r:embed="rId3"/>
              </a:buBlip>
              <a:defRPr/>
            </a:pPr>
            <a:r>
              <a:rPr lang="cs-CZ" sz="1900" dirty="0" smtClean="0">
                <a:effectLst>
                  <a:outerShdw blurRad="38100" dist="38100" dir="2700000" algn="tl">
                    <a:srgbClr val="000000">
                      <a:alpha val="43137"/>
                    </a:srgbClr>
                  </a:outerShdw>
                </a:effectLst>
              </a:rPr>
              <a:t>Nařízení (EU) č. 1169/2011</a:t>
            </a:r>
            <a:r>
              <a:rPr lang="cs-CZ" sz="1900" dirty="0" smtClean="0"/>
              <a:t> o poskytování informací spotřebitelům stanovuje povinnost poskytnout spotřebitelům informace látkách a produktech způsobujících alergii nebo intoleranci, které byly použity při výrobě potraviny. </a:t>
            </a:r>
          </a:p>
          <a:p>
            <a:pPr marL="367200" lvl="1" indent="-255600">
              <a:spcBef>
                <a:spcPts val="800"/>
              </a:spcBef>
              <a:spcAft>
                <a:spcPts val="800"/>
              </a:spcAft>
              <a:buClr>
                <a:schemeClr val="accent3"/>
              </a:buClr>
              <a:buSzPct val="75000"/>
              <a:buBlip>
                <a:blip r:embed="rId3"/>
              </a:buBlip>
              <a:defRPr/>
            </a:pPr>
            <a:r>
              <a:rPr lang="cs-CZ" sz="1900" dirty="0" smtClean="0"/>
              <a:t>Informace o alergenních látkách se na obale potraviny uvádí:</a:t>
            </a:r>
          </a:p>
          <a:p>
            <a:pPr marL="767250" lvl="2" indent="-255600">
              <a:spcBef>
                <a:spcPts val="800"/>
              </a:spcBef>
              <a:spcAft>
                <a:spcPts val="800"/>
              </a:spcAft>
              <a:buClr>
                <a:schemeClr val="accent3"/>
              </a:buClr>
              <a:buSzPct val="75000"/>
              <a:buBlip>
                <a:blip r:embed="rId3"/>
              </a:buBlip>
              <a:defRPr/>
            </a:pPr>
            <a:r>
              <a:rPr lang="cs-CZ" sz="1600" dirty="0" smtClean="0"/>
              <a:t>ve složení, přičemž název alergenní látky nebo produktu musí být zvýrazněn tak, aby byl jasně odlišen od ostatních složek (např. typem či stylem písma nebo barvou pozadí),</a:t>
            </a:r>
          </a:p>
          <a:p>
            <a:pPr marL="767250" lvl="2" indent="-255600">
              <a:spcBef>
                <a:spcPts val="800"/>
              </a:spcBef>
              <a:spcAft>
                <a:spcPts val="800"/>
              </a:spcAft>
              <a:buClr>
                <a:schemeClr val="accent3"/>
              </a:buClr>
              <a:buSzPct val="75000"/>
              <a:buBlip>
                <a:blip r:embed="rId3"/>
              </a:buBlip>
              <a:defRPr/>
            </a:pPr>
            <a:r>
              <a:rPr lang="cs-CZ" sz="1600" dirty="0" smtClean="0"/>
              <a:t>jako výčet alergenních látek za slovem „obsahuje – není-li na obale výrobku uveden seznam složek.</a:t>
            </a:r>
          </a:p>
          <a:p>
            <a:pPr marL="367200" lvl="1" indent="-255600">
              <a:spcBef>
                <a:spcPts val="800"/>
              </a:spcBef>
              <a:spcAft>
                <a:spcPts val="800"/>
              </a:spcAft>
              <a:buClr>
                <a:schemeClr val="accent3"/>
              </a:buClr>
              <a:buSzPct val="75000"/>
              <a:buBlip>
                <a:blip r:embed="rId3"/>
              </a:buBlip>
              <a:defRPr/>
            </a:pPr>
            <a:r>
              <a:rPr lang="cs-CZ" sz="1900" dirty="0" smtClean="0"/>
              <a:t>Pokud název potraviny jasně odkazuje na danou alergenní látku, není již další označení alergenu povinné (např. Ovesná kaše).</a:t>
            </a:r>
          </a:p>
          <a:p>
            <a:pPr marL="367200" lvl="1" indent="-255600">
              <a:spcBef>
                <a:spcPts val="800"/>
              </a:spcBef>
              <a:spcAft>
                <a:spcPts val="800"/>
              </a:spcAft>
              <a:buClr>
                <a:schemeClr val="accent3"/>
              </a:buClr>
              <a:buSzPct val="75000"/>
              <a:buBlip>
                <a:blip r:embed="rId3"/>
              </a:buBlip>
              <a:defRPr/>
            </a:pPr>
            <a:r>
              <a:rPr lang="cs-CZ" sz="1900" dirty="0" smtClean="0"/>
              <a:t>Rovněž v restauracích, jídelnách, rychlém občerstvení a ostatních zařízeních společného stravování musí být spotřebiteli zpřístupněny informace o alergenních látkách použitých při přípravě pokrmů, např. uvedením výčtu alergenů v nabídce pokrmů nebo na vyžádání spotřebitele u obsluhy, případně jiným vhodným způsobem.</a:t>
            </a:r>
            <a:endParaRPr lang="cs-CZ" sz="2000" dirty="0" smtClean="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CELIAKIE - obecně</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700808"/>
            <a:ext cx="8229600" cy="4752528"/>
          </a:xfrm>
        </p:spPr>
        <p:txBody>
          <a:bodyPr>
            <a:normAutofit/>
          </a:bodyPr>
          <a:lstStyle/>
          <a:p>
            <a:pPr marL="342900" lvl="1" indent="-342900">
              <a:lnSpc>
                <a:spcPct val="150000"/>
              </a:lnSpc>
              <a:buClr>
                <a:srgbClr val="FF0000"/>
              </a:buClr>
              <a:buSzPct val="75000"/>
              <a:buBlip>
                <a:blip r:embed="rId3"/>
              </a:buBlip>
            </a:pPr>
            <a:r>
              <a:rPr lang="cs-CZ" sz="2400" dirty="0" smtClean="0">
                <a:cs typeface="Times New Roman" pitchFamily="18" charset="0"/>
              </a:rPr>
              <a:t>celiakální </a:t>
            </a:r>
            <a:r>
              <a:rPr lang="cs-CZ" sz="2400" dirty="0" err="1">
                <a:cs typeface="Times New Roman" pitchFamily="18" charset="0"/>
              </a:rPr>
              <a:t>sprue</a:t>
            </a:r>
            <a:r>
              <a:rPr lang="cs-CZ" sz="2400" dirty="0">
                <a:cs typeface="Times New Roman" pitchFamily="18" charset="0"/>
              </a:rPr>
              <a:t>, gluten-senzitivní </a:t>
            </a:r>
            <a:r>
              <a:rPr lang="cs-CZ" sz="2400" dirty="0" err="1" smtClean="0">
                <a:cs typeface="Times New Roman" pitchFamily="18" charset="0"/>
              </a:rPr>
              <a:t>enteropatie</a:t>
            </a:r>
            <a:endParaRPr lang="cs-CZ" sz="2400" dirty="0" smtClean="0">
              <a:cs typeface="Times New Roman" pitchFamily="18" charset="0"/>
            </a:endParaRPr>
          </a:p>
          <a:p>
            <a:pPr>
              <a:lnSpc>
                <a:spcPct val="150000"/>
              </a:lnSpc>
              <a:buClr>
                <a:srgbClr val="FF0000"/>
              </a:buClr>
              <a:buSzPct val="75000"/>
              <a:buBlip>
                <a:blip r:embed="rId3"/>
              </a:buBlip>
            </a:pPr>
            <a:r>
              <a:rPr lang="cs-CZ" sz="2400" dirty="0" smtClean="0">
                <a:cs typeface="Times New Roman" pitchFamily="18" charset="0"/>
              </a:rPr>
              <a:t>dědičné autoimunitní </a:t>
            </a:r>
            <a:r>
              <a:rPr lang="cs-CZ" sz="2400" b="1" dirty="0" smtClean="0">
                <a:cs typeface="Times New Roman" pitchFamily="18" charset="0"/>
              </a:rPr>
              <a:t>celoživotní</a:t>
            </a:r>
            <a:r>
              <a:rPr lang="cs-CZ" sz="2400" dirty="0" smtClean="0">
                <a:cs typeface="Times New Roman" pitchFamily="18" charset="0"/>
              </a:rPr>
              <a:t> onemocnění</a:t>
            </a:r>
          </a:p>
          <a:p>
            <a:pPr>
              <a:lnSpc>
                <a:spcPct val="150000"/>
              </a:lnSpc>
              <a:buClr>
                <a:srgbClr val="FF0000"/>
              </a:buClr>
              <a:buSzPct val="75000"/>
              <a:buBlip>
                <a:blip r:embed="rId3"/>
              </a:buBlip>
            </a:pPr>
            <a:r>
              <a:rPr lang="cs-CZ" sz="2400" dirty="0" smtClean="0">
                <a:cs typeface="Times New Roman" pitchFamily="18" charset="0"/>
              </a:rPr>
              <a:t>způsobené nesnášenlivostí </a:t>
            </a:r>
            <a:r>
              <a:rPr lang="cs-CZ" sz="2400" b="1" dirty="0" smtClean="0">
                <a:cs typeface="Times New Roman" pitchFamily="18" charset="0"/>
              </a:rPr>
              <a:t>lepku</a:t>
            </a:r>
          </a:p>
          <a:p>
            <a:pPr>
              <a:lnSpc>
                <a:spcPct val="150000"/>
              </a:lnSpc>
              <a:buClr>
                <a:srgbClr val="FF0000"/>
              </a:buClr>
              <a:buSzPct val="75000"/>
              <a:buBlip>
                <a:blip r:embed="rId3"/>
              </a:buBlip>
            </a:pPr>
            <a:r>
              <a:rPr lang="cs-CZ" sz="2400" dirty="0" smtClean="0">
                <a:cs typeface="Times New Roman" pitchFamily="18" charset="0"/>
              </a:rPr>
              <a:t>nejedná se o alergii na lepek! </a:t>
            </a:r>
          </a:p>
          <a:p>
            <a:pPr>
              <a:lnSpc>
                <a:spcPct val="150000"/>
              </a:lnSpc>
              <a:buClr>
                <a:srgbClr val="FF0000"/>
              </a:buClr>
              <a:buSzPct val="75000"/>
              <a:buBlip>
                <a:blip r:embed="rId3"/>
              </a:buBlip>
            </a:pPr>
            <a:r>
              <a:rPr lang="cs-CZ" sz="2400" dirty="0" smtClean="0">
                <a:cs typeface="Times New Roman" pitchFamily="18" charset="0"/>
              </a:rPr>
              <a:t>může se objevit v jakémkoliv věku</a:t>
            </a:r>
          </a:p>
          <a:p>
            <a:pPr>
              <a:lnSpc>
                <a:spcPct val="150000"/>
              </a:lnSpc>
              <a:buClr>
                <a:srgbClr val="FF0000"/>
              </a:buClr>
              <a:buSzPct val="75000"/>
              <a:buBlip>
                <a:blip r:embed="rId3"/>
              </a:buBlip>
            </a:pPr>
            <a:r>
              <a:rPr lang="cs-CZ" sz="2400" dirty="0" smtClean="0">
                <a:cs typeface="Times New Roman" pitchFamily="18" charset="0"/>
              </a:rPr>
              <a:t>onemocnění může zůstat nerozpoznáno</a:t>
            </a:r>
            <a:endParaRPr lang="cs-CZ" sz="2800" dirty="0"/>
          </a:p>
        </p:txBody>
      </p:sp>
      <p:pic>
        <p:nvPicPr>
          <p:cNvPr id="4" name="Obrázek 3" descr="118-300x300.jpg"/>
          <p:cNvPicPr>
            <a:picLocks noChangeAspect="1"/>
          </p:cNvPicPr>
          <p:nvPr/>
        </p:nvPicPr>
        <p:blipFill>
          <a:blip r:embed="rId4" cstate="print"/>
          <a:stretch>
            <a:fillRect/>
          </a:stretch>
        </p:blipFill>
        <p:spPr>
          <a:xfrm>
            <a:off x="6588224" y="4221088"/>
            <a:ext cx="2296575" cy="2304256"/>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Lepek ve stravě</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256584"/>
          </a:xfrm>
        </p:spPr>
        <p:txBody>
          <a:bodyPr>
            <a:noAutofit/>
          </a:bodyPr>
          <a:lstStyle/>
          <a:p>
            <a:pPr marL="367200" lvl="1" indent="-255600">
              <a:spcBef>
                <a:spcPts val="800"/>
              </a:spcBef>
              <a:spcAft>
                <a:spcPts val="800"/>
              </a:spcAft>
              <a:buClr>
                <a:schemeClr val="accent3"/>
              </a:buClr>
              <a:buSzPct val="75000"/>
              <a:buBlip>
                <a:blip r:embed="rId3"/>
              </a:buBlip>
              <a:defRPr/>
            </a:pPr>
            <a:endParaRPr lang="cs-CZ" sz="2000" dirty="0" smtClean="0"/>
          </a:p>
          <a:p>
            <a:pPr marL="367200" lvl="1" indent="-255600">
              <a:spcBef>
                <a:spcPts val="800"/>
              </a:spcBef>
              <a:spcAft>
                <a:spcPts val="800"/>
              </a:spcAft>
              <a:buClr>
                <a:schemeClr val="accent3"/>
              </a:buClr>
              <a:buSzPct val="75000"/>
              <a:buBlip>
                <a:blip r:embed="rId3"/>
              </a:buBlip>
              <a:defRPr/>
            </a:pPr>
            <a:r>
              <a:rPr lang="cs-CZ" sz="2000" dirty="0" smtClean="0"/>
              <a:t>člověk s </a:t>
            </a:r>
            <a:r>
              <a:rPr lang="cs-CZ" sz="2000" dirty="0" err="1" smtClean="0"/>
              <a:t>celiakií</a:t>
            </a:r>
            <a:r>
              <a:rPr lang="cs-CZ" sz="2000" dirty="0" smtClean="0"/>
              <a:t> běžně toleruje asi 20 mg lepku – tato hranice je ale velice individuální</a:t>
            </a:r>
          </a:p>
          <a:p>
            <a:pPr marL="367200" lvl="1" indent="-255600">
              <a:spcBef>
                <a:spcPts val="800"/>
              </a:spcBef>
              <a:spcAft>
                <a:spcPts val="800"/>
              </a:spcAft>
              <a:buClr>
                <a:schemeClr val="accent3"/>
              </a:buClr>
              <a:buSzPct val="75000"/>
              <a:buBlip>
                <a:blip r:embed="rId3"/>
              </a:buBlip>
              <a:defRPr/>
            </a:pPr>
            <a:r>
              <a:rPr lang="cs-CZ" sz="2000" dirty="0" err="1" smtClean="0"/>
              <a:t>celiak</a:t>
            </a:r>
            <a:r>
              <a:rPr lang="cs-CZ" sz="2000" dirty="0" smtClean="0"/>
              <a:t> by neměl překročit celkové množství 20-50 mg lepku za den, </a:t>
            </a:r>
            <a:br>
              <a:rPr lang="cs-CZ" sz="2000" dirty="0" smtClean="0"/>
            </a:br>
            <a:r>
              <a:rPr lang="cs-CZ" sz="2000" dirty="0" smtClean="0"/>
              <a:t>u extrémně citlivých jedinců však byly pozorovány histologické změny i po příjmu pouze 10 mg lepku/den</a:t>
            </a:r>
          </a:p>
          <a:p>
            <a:pPr marL="367200" lvl="1" indent="-255600">
              <a:spcBef>
                <a:spcPts val="800"/>
              </a:spcBef>
              <a:spcAft>
                <a:spcPts val="800"/>
              </a:spcAft>
              <a:buClr>
                <a:schemeClr val="accent3"/>
              </a:buClr>
              <a:buSzPct val="75000"/>
              <a:buBlip>
                <a:blip r:embed="rId3"/>
              </a:buBlip>
              <a:defRPr/>
            </a:pPr>
            <a:r>
              <a:rPr lang="cs-CZ" sz="2000" dirty="0" smtClean="0"/>
              <a:t>cílem dietní intervence je minimalizovat příjem lepku ve stravě </a:t>
            </a:r>
            <a:r>
              <a:rPr lang="cs-CZ" sz="2000" dirty="0" err="1" smtClean="0"/>
              <a:t>celiaka</a:t>
            </a:r>
            <a:r>
              <a:rPr lang="cs-CZ" sz="2000" dirty="0" smtClean="0"/>
              <a:t>, nulový příjem je však v praxi nereálný</a:t>
            </a:r>
          </a:p>
          <a:p>
            <a:pPr marL="367200" lvl="1" indent="-255600">
              <a:spcBef>
                <a:spcPts val="800"/>
              </a:spcBef>
              <a:spcAft>
                <a:spcPts val="800"/>
              </a:spcAft>
              <a:buClr>
                <a:schemeClr val="accent3"/>
              </a:buClr>
              <a:buSzPct val="75000"/>
              <a:buBlip>
                <a:blip r:embed="rId3"/>
              </a:buBlip>
              <a:defRPr/>
            </a:pPr>
            <a:r>
              <a:rPr lang="cs-CZ" sz="2000" dirty="0" smtClean="0"/>
              <a:t>potraviny označené „bez lepku“ je možné konzumovat bez omezení</a:t>
            </a:r>
          </a:p>
          <a:p>
            <a:pPr marL="367200" lvl="1" indent="-255600">
              <a:spcBef>
                <a:spcPts val="800"/>
              </a:spcBef>
              <a:spcAft>
                <a:spcPts val="800"/>
              </a:spcAft>
              <a:buClr>
                <a:schemeClr val="accent3"/>
              </a:buClr>
              <a:buSzPct val="75000"/>
              <a:buBlip>
                <a:blip r:embed="rId3"/>
              </a:buBlip>
              <a:defRPr/>
            </a:pPr>
            <a:r>
              <a:rPr lang="cs-CZ" sz="2000" dirty="0" smtClean="0"/>
              <a:t>potraviny s označením „velmi nízký obsah lepku“ by </a:t>
            </a:r>
            <a:r>
              <a:rPr lang="cs-CZ" sz="2000" dirty="0" err="1" smtClean="0"/>
              <a:t>celiak</a:t>
            </a:r>
            <a:r>
              <a:rPr lang="cs-CZ" sz="2000" dirty="0" smtClean="0"/>
              <a:t> měl konzumovat s opatrností a měl by si hlídat celkové množství lepku</a:t>
            </a:r>
          </a:p>
          <a:p>
            <a:pPr marL="367200" lvl="1" indent="-255600">
              <a:spcBef>
                <a:spcPts val="400"/>
              </a:spcBef>
              <a:spcAft>
                <a:spcPts val="400"/>
              </a:spcAft>
              <a:buClr>
                <a:schemeClr val="accent3"/>
              </a:buClr>
              <a:buSzPct val="75000"/>
              <a:buNone/>
              <a:defRPr/>
            </a:pPr>
            <a:endParaRPr lang="cs-CZ" sz="2000" dirty="0" smtClean="0"/>
          </a:p>
        </p:txBody>
      </p:sp>
      <p:pic>
        <p:nvPicPr>
          <p:cNvPr id="57346" name="Picture 2" descr="http://gfjules.com/wp-content/uploads/2014/10/Gluten-Free-Bird-Cartoon.jpg"/>
          <p:cNvPicPr>
            <a:picLocks noChangeAspect="1" noChangeArrowheads="1"/>
          </p:cNvPicPr>
          <p:nvPr/>
        </p:nvPicPr>
        <p:blipFill>
          <a:blip r:embed="rId4" cstate="print"/>
          <a:srcRect/>
          <a:stretch>
            <a:fillRect/>
          </a:stretch>
        </p:blipFill>
        <p:spPr bwMode="auto">
          <a:xfrm>
            <a:off x="5724128" y="188640"/>
            <a:ext cx="3230127" cy="15841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Lepek ve stravě</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256584"/>
          </a:xfrm>
        </p:spPr>
        <p:txBody>
          <a:bodyPr>
            <a:noAutofit/>
          </a:bodyPr>
          <a:lstStyle/>
          <a:p>
            <a:pPr marL="367200" lvl="1" indent="-255600">
              <a:spcBef>
                <a:spcPts val="800"/>
              </a:spcBef>
              <a:spcAft>
                <a:spcPts val="800"/>
              </a:spcAft>
              <a:buClr>
                <a:schemeClr val="accent3"/>
              </a:buClr>
              <a:buSzPct val="75000"/>
              <a:buBlip>
                <a:blip r:embed="rId3"/>
              </a:buBlip>
              <a:defRPr/>
            </a:pPr>
            <a:endParaRPr lang="cs-CZ" sz="2000" dirty="0" smtClean="0"/>
          </a:p>
          <a:p>
            <a:pPr marL="367200" lvl="1" indent="-255600">
              <a:spcBef>
                <a:spcPts val="400"/>
              </a:spcBef>
              <a:spcAft>
                <a:spcPts val="400"/>
              </a:spcAft>
              <a:buClr>
                <a:schemeClr val="accent3"/>
              </a:buClr>
              <a:buSzPct val="75000"/>
              <a:buBlip>
                <a:blip r:embed="rId3"/>
              </a:buBlip>
              <a:defRPr/>
            </a:pPr>
            <a:r>
              <a:rPr lang="cs-CZ" dirty="0" smtClean="0"/>
              <a:t>Kontaminace lepkem</a:t>
            </a:r>
          </a:p>
          <a:p>
            <a:pPr marL="767250" lvl="2" indent="-255600">
              <a:spcBef>
                <a:spcPts val="400"/>
              </a:spcBef>
              <a:spcAft>
                <a:spcPts val="400"/>
              </a:spcAft>
              <a:buClr>
                <a:schemeClr val="accent3"/>
              </a:buClr>
              <a:buSzPct val="75000"/>
              <a:buBlip>
                <a:blip r:embed="rId3"/>
              </a:buBlip>
              <a:defRPr/>
            </a:pPr>
            <a:r>
              <a:rPr lang="cs-CZ" sz="2200" dirty="0" smtClean="0"/>
              <a:t> ve výrobě</a:t>
            </a:r>
          </a:p>
          <a:p>
            <a:pPr marL="767250" lvl="2" indent="-255600">
              <a:spcBef>
                <a:spcPts val="400"/>
              </a:spcBef>
              <a:spcAft>
                <a:spcPts val="400"/>
              </a:spcAft>
              <a:buClr>
                <a:schemeClr val="accent3"/>
              </a:buClr>
              <a:buSzPct val="75000"/>
              <a:buBlip>
                <a:blip r:embed="rId3"/>
              </a:buBlip>
              <a:defRPr/>
            </a:pPr>
            <a:r>
              <a:rPr lang="cs-CZ" sz="2200" dirty="0" smtClean="0"/>
              <a:t> při skladování</a:t>
            </a:r>
          </a:p>
          <a:p>
            <a:pPr marL="767250" lvl="2" indent="-255600">
              <a:spcBef>
                <a:spcPts val="400"/>
              </a:spcBef>
              <a:spcAft>
                <a:spcPts val="400"/>
              </a:spcAft>
              <a:buClr>
                <a:schemeClr val="accent3"/>
              </a:buClr>
              <a:buSzPct val="75000"/>
              <a:buBlip>
                <a:blip r:embed="rId3"/>
              </a:buBlip>
              <a:defRPr/>
            </a:pPr>
            <a:r>
              <a:rPr lang="cs-CZ" sz="2200" dirty="0" smtClean="0"/>
              <a:t> při přepravě surovin</a:t>
            </a:r>
          </a:p>
          <a:p>
            <a:pPr marL="767250" lvl="2" indent="-255600">
              <a:spcBef>
                <a:spcPts val="400"/>
              </a:spcBef>
              <a:spcAft>
                <a:spcPts val="400"/>
              </a:spcAft>
              <a:buClr>
                <a:schemeClr val="accent3"/>
              </a:buClr>
              <a:buSzPct val="75000"/>
              <a:buBlip>
                <a:blip r:embed="rId3"/>
              </a:buBlip>
              <a:defRPr/>
            </a:pPr>
            <a:r>
              <a:rPr lang="cs-CZ" sz="2200" dirty="0" smtClean="0"/>
              <a:t> při přípravě bezlepkové stravy</a:t>
            </a:r>
          </a:p>
          <a:p>
            <a:pPr marL="1224450" lvl="3" indent="-255600">
              <a:spcBef>
                <a:spcPts val="400"/>
              </a:spcBef>
              <a:spcAft>
                <a:spcPts val="400"/>
              </a:spcAft>
              <a:buClr>
                <a:schemeClr val="accent3"/>
              </a:buClr>
              <a:buSzPct val="75000"/>
              <a:buBlip>
                <a:blip r:embed="rId3"/>
              </a:buBlip>
              <a:defRPr/>
            </a:pPr>
            <a:r>
              <a:rPr lang="cs-CZ" dirty="0" smtClean="0"/>
              <a:t>v domácnosti</a:t>
            </a:r>
          </a:p>
          <a:p>
            <a:pPr marL="1224450" lvl="3" indent="-255600">
              <a:spcBef>
                <a:spcPts val="400"/>
              </a:spcBef>
              <a:spcAft>
                <a:spcPts val="400"/>
              </a:spcAft>
              <a:buClr>
                <a:schemeClr val="accent3"/>
              </a:buClr>
              <a:buSzPct val="75000"/>
              <a:buBlip>
                <a:blip r:embed="rId3"/>
              </a:buBlip>
              <a:defRPr/>
            </a:pPr>
            <a:r>
              <a:rPr lang="cs-CZ" dirty="0" smtClean="0"/>
              <a:t>ve stravovacím zařízení</a:t>
            </a:r>
          </a:p>
          <a:p>
            <a:pPr marL="367200" lvl="1" indent="-255600">
              <a:spcBef>
                <a:spcPts val="400"/>
              </a:spcBef>
              <a:spcAft>
                <a:spcPts val="400"/>
              </a:spcAft>
              <a:buClr>
                <a:schemeClr val="accent3"/>
              </a:buClr>
              <a:buSzPct val="75000"/>
              <a:buNone/>
              <a:defRPr/>
            </a:pPr>
            <a:endParaRPr lang="cs-CZ" sz="2000" dirty="0" smtClean="0"/>
          </a:p>
        </p:txBody>
      </p:sp>
      <p:pic>
        <p:nvPicPr>
          <p:cNvPr id="55300" name="Picture 4" descr="http://cdn.deglutenous.com/images/being-gluten-free/gluten-cross-contamination/teaser.png"/>
          <p:cNvPicPr>
            <a:picLocks noChangeAspect="1" noChangeArrowheads="1"/>
          </p:cNvPicPr>
          <p:nvPr/>
        </p:nvPicPr>
        <p:blipFill>
          <a:blip r:embed="rId4" cstate="print"/>
          <a:srcRect/>
          <a:stretch>
            <a:fillRect/>
          </a:stretch>
        </p:blipFill>
        <p:spPr bwMode="auto">
          <a:xfrm>
            <a:off x="6156176" y="260648"/>
            <a:ext cx="2743200" cy="2057401"/>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Bezlepková dieta</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84784"/>
            <a:ext cx="8363272" cy="5040560"/>
          </a:xfrm>
        </p:spPr>
        <p:txBody>
          <a:bodyPr>
            <a:noAutofit/>
          </a:bodyPr>
          <a:lstStyle/>
          <a:p>
            <a:pPr indent="-255600">
              <a:lnSpc>
                <a:spcPct val="150000"/>
              </a:lnSpc>
              <a:spcBef>
                <a:spcPts val="0"/>
              </a:spcBef>
              <a:buClr>
                <a:schemeClr val="accent3"/>
              </a:buClr>
              <a:buSzPct val="75000"/>
              <a:buBlip>
                <a:blip r:embed="rId3"/>
              </a:buBlip>
              <a:defRPr/>
            </a:pPr>
            <a:r>
              <a:rPr lang="cs-CZ" sz="2000" dirty="0" smtClean="0">
                <a:effectLst>
                  <a:outerShdw blurRad="38100" dist="38100" dir="2700000" algn="tl">
                    <a:srgbClr val="000000">
                      <a:alpha val="43137"/>
                    </a:srgbClr>
                  </a:outerShdw>
                </a:effectLst>
              </a:rPr>
              <a:t>gluten-free diet (GFD) =  vyloučení lepku ze stravy</a:t>
            </a:r>
          </a:p>
          <a:p>
            <a:pPr>
              <a:buClr>
                <a:srgbClr val="C00000"/>
              </a:buClr>
              <a:buFont typeface="Wingdings" pitchFamily="2" charset="2"/>
              <a:buChar char="§"/>
            </a:pPr>
            <a:r>
              <a:rPr lang="cs-CZ" sz="2000" dirty="0" smtClean="0">
                <a:cs typeface="Times New Roman" pitchFamily="18" charset="0"/>
              </a:rPr>
              <a:t>Různé osoby nemocné </a:t>
            </a:r>
            <a:r>
              <a:rPr lang="cs-CZ" sz="2000" dirty="0" err="1" smtClean="0">
                <a:cs typeface="Times New Roman" pitchFamily="18" charset="0"/>
              </a:rPr>
              <a:t>celiakií</a:t>
            </a:r>
            <a:r>
              <a:rPr lang="cs-CZ" sz="2000" dirty="0" smtClean="0">
                <a:cs typeface="Times New Roman" pitchFamily="18" charset="0"/>
              </a:rPr>
              <a:t> tolerují různá malá množství lepku bez projevu onemocnění</a:t>
            </a:r>
          </a:p>
          <a:p>
            <a:pPr>
              <a:buClr>
                <a:srgbClr val="C00000"/>
              </a:buClr>
              <a:buFont typeface="Wingdings 3"/>
              <a:buChar char="_"/>
            </a:pPr>
            <a:r>
              <a:rPr lang="cs-CZ" sz="2000" dirty="0" smtClean="0">
                <a:cs typeface="Times New Roman" pitchFamily="18" charset="0"/>
              </a:rPr>
              <a:t>jsou rozdílně citlivé vůči lepku</a:t>
            </a:r>
          </a:p>
          <a:p>
            <a:pPr>
              <a:buClr>
                <a:srgbClr val="C00000"/>
              </a:buClr>
              <a:buFont typeface="Wingdings 3"/>
              <a:buChar char="_"/>
            </a:pPr>
            <a:r>
              <a:rPr lang="cs-CZ" sz="2000" dirty="0" smtClean="0">
                <a:cs typeface="Times New Roman" pitchFamily="18" charset="0"/>
                <a:sym typeface="Wingdings 3"/>
              </a:rPr>
              <a:t>b</a:t>
            </a:r>
            <a:r>
              <a:rPr lang="cs-CZ" sz="2000" dirty="0" smtClean="0">
                <a:cs typeface="Times New Roman" pitchFamily="18" charset="0"/>
              </a:rPr>
              <a:t>ezpečné množství lepku nelze určit</a:t>
            </a:r>
          </a:p>
          <a:p>
            <a:pPr>
              <a:buClr>
                <a:srgbClr val="C00000"/>
              </a:buClr>
              <a:buFont typeface="Wingdings 3"/>
              <a:buChar char="_"/>
            </a:pPr>
            <a:endParaRPr lang="cs-CZ" sz="2000" dirty="0" smtClean="0">
              <a:cs typeface="Times New Roman" pitchFamily="18" charset="0"/>
            </a:endParaRPr>
          </a:p>
          <a:p>
            <a:pPr>
              <a:buClr>
                <a:srgbClr val="C00000"/>
              </a:buClr>
              <a:buFont typeface="Wingdings 3"/>
              <a:buChar char="_"/>
            </a:pPr>
            <a:r>
              <a:rPr lang="cs-CZ" sz="2000" dirty="0" smtClean="0">
                <a:effectLst>
                  <a:outerShdw blurRad="38100" dist="38100" dir="2700000" algn="tl">
                    <a:srgbClr val="000000">
                      <a:alpha val="43137"/>
                    </a:srgbClr>
                  </a:outerShdw>
                </a:effectLst>
                <a:cs typeface="Times New Roman" pitchFamily="18" charset="0"/>
              </a:rPr>
              <a:t>Cílem BD je maximální omezení lepku ve stravě nemocného.</a:t>
            </a:r>
            <a:endParaRPr lang="cs-CZ" sz="2000" dirty="0" smtClean="0">
              <a:effectLst>
                <a:outerShdw blurRad="38100" dist="38100" dir="2700000" algn="tl">
                  <a:srgbClr val="000000">
                    <a:alpha val="43137"/>
                  </a:srgbClr>
                </a:outerShdw>
              </a:effectLst>
            </a:endParaRPr>
          </a:p>
          <a:p>
            <a:pPr indent="-255600">
              <a:lnSpc>
                <a:spcPct val="150000"/>
              </a:lnSpc>
              <a:spcBef>
                <a:spcPts val="0"/>
              </a:spcBef>
              <a:buClr>
                <a:schemeClr val="accent3"/>
              </a:buClr>
              <a:buSzPct val="75000"/>
              <a:buBlip>
                <a:blip r:embed="rId3"/>
              </a:buBlip>
              <a:defRPr/>
            </a:pPr>
            <a:endParaRPr lang="cs-CZ" sz="2000" dirty="0" smtClean="0">
              <a:effectLst>
                <a:outerShdw blurRad="38100" dist="38100" dir="2700000" algn="tl">
                  <a:srgbClr val="000000">
                    <a:alpha val="43137"/>
                  </a:srgbClr>
                </a:outerShdw>
              </a:effectLst>
            </a:endParaRPr>
          </a:p>
          <a:p>
            <a:pPr indent="-255600">
              <a:lnSpc>
                <a:spcPct val="150000"/>
              </a:lnSpc>
              <a:spcBef>
                <a:spcPts val="0"/>
              </a:spcBef>
              <a:buClr>
                <a:schemeClr val="accent3"/>
              </a:buClr>
              <a:buSzPct val="75000"/>
              <a:buBlip>
                <a:blip r:embed="rId3"/>
              </a:buBlip>
              <a:defRPr/>
            </a:pPr>
            <a:r>
              <a:rPr lang="cs-CZ" sz="2000" dirty="0" smtClean="0"/>
              <a:t>vyloučení pšenice (všechny druhy </a:t>
            </a:r>
            <a:r>
              <a:rPr lang="cs-CZ" sz="2000" dirty="0" err="1" smtClean="0"/>
              <a:t>Triticum</a:t>
            </a:r>
            <a:r>
              <a:rPr lang="cs-CZ" sz="2000" dirty="0" smtClean="0"/>
              <a:t>), ječmene, žita, </a:t>
            </a:r>
            <a:r>
              <a:rPr lang="cs-CZ" sz="2000" dirty="0" err="1" smtClean="0"/>
              <a:t>tritikale</a:t>
            </a:r>
            <a:r>
              <a:rPr lang="cs-CZ" sz="2000" dirty="0" smtClean="0"/>
              <a:t>, ovsa (?)  a veškerých výrobků z nich připravených ze stravy</a:t>
            </a:r>
          </a:p>
          <a:p>
            <a:pPr indent="-255600">
              <a:lnSpc>
                <a:spcPct val="150000"/>
              </a:lnSpc>
              <a:spcBef>
                <a:spcPts val="0"/>
              </a:spcBef>
              <a:buClr>
                <a:schemeClr val="accent3"/>
              </a:buClr>
              <a:buSzPct val="75000"/>
              <a:buBlip>
                <a:blip r:embed="rId3"/>
              </a:buBlip>
              <a:defRPr/>
            </a:pPr>
            <a:endParaRPr lang="cs-CZ" sz="2000" dirty="0" smtClean="0"/>
          </a:p>
          <a:p>
            <a:pPr indent="-255600">
              <a:lnSpc>
                <a:spcPct val="150000"/>
              </a:lnSpc>
              <a:spcBef>
                <a:spcPts val="0"/>
              </a:spcBef>
              <a:buClr>
                <a:schemeClr val="accent3"/>
              </a:buClr>
              <a:buSzPct val="75000"/>
              <a:buBlip>
                <a:blip r:embed="rId3"/>
              </a:buBlip>
              <a:defRPr/>
            </a:pPr>
            <a:endParaRPr lang="cs-CZ" sz="1000" dirty="0" smtClean="0"/>
          </a:p>
        </p:txBody>
      </p:sp>
      <p:pic>
        <p:nvPicPr>
          <p:cNvPr id="4" name="Picture 2" descr="https://encrypted-tbn3.gstatic.com/images?q=tbn:ANd9GcQWaqbvYGdy_f3xkRmoDWk1nqJo5z2B0QX9w-NWBW2COXgYTZqRcw"/>
          <p:cNvPicPr>
            <a:picLocks noChangeAspect="1" noChangeArrowheads="1"/>
          </p:cNvPicPr>
          <p:nvPr/>
        </p:nvPicPr>
        <p:blipFill>
          <a:blip r:embed="rId4" cstate="print"/>
          <a:srcRect/>
          <a:stretch>
            <a:fillRect/>
          </a:stretch>
        </p:blipFill>
        <p:spPr bwMode="auto">
          <a:xfrm>
            <a:off x="7236296" y="188640"/>
            <a:ext cx="1714500" cy="171450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Bezlepková dieta a oves </a:t>
            </a:r>
            <a:endParaRPr lang="cs-CZ"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268760"/>
            <a:ext cx="8229600" cy="5328592"/>
          </a:xfrm>
        </p:spPr>
        <p:txBody>
          <a:bodyPr>
            <a:noAutofit/>
          </a:bodyPr>
          <a:lstStyle/>
          <a:p>
            <a:pPr marL="367200" lvl="1" indent="-255600">
              <a:spcBef>
                <a:spcPts val="400"/>
              </a:spcBef>
              <a:spcAft>
                <a:spcPts val="400"/>
              </a:spcAft>
              <a:buClr>
                <a:schemeClr val="accent3"/>
              </a:buClr>
              <a:buSzPct val="75000"/>
              <a:buBlip>
                <a:blip r:embed="rId3"/>
              </a:buBlip>
              <a:defRPr/>
            </a:pPr>
            <a:r>
              <a:rPr lang="cs-CZ" sz="2000" dirty="0" smtClean="0"/>
              <a:t>toxické sekvence AMK byly u ovsa nalezeny v podstatně nižší frekvenci </a:t>
            </a:r>
            <a:br>
              <a:rPr lang="cs-CZ" sz="2000" dirty="0" smtClean="0"/>
            </a:br>
            <a:r>
              <a:rPr lang="cs-CZ" sz="2000" dirty="0" smtClean="0">
                <a:sym typeface="Wingdings 3"/>
              </a:rPr>
              <a:t> nízká nebo nulová toxicita z pohledu </a:t>
            </a:r>
            <a:r>
              <a:rPr lang="cs-CZ" sz="2000" dirty="0" err="1" smtClean="0">
                <a:sym typeface="Wingdings 3"/>
              </a:rPr>
              <a:t>celiaka</a:t>
            </a:r>
            <a:endParaRPr lang="cs-CZ" sz="2000" dirty="0" smtClean="0">
              <a:sym typeface="Wingdings 3"/>
            </a:endParaRPr>
          </a:p>
          <a:p>
            <a:pPr marL="367200" lvl="1" indent="-255600">
              <a:spcBef>
                <a:spcPts val="400"/>
              </a:spcBef>
              <a:spcAft>
                <a:spcPts val="400"/>
              </a:spcAft>
              <a:buClr>
                <a:schemeClr val="accent3"/>
              </a:buClr>
              <a:buSzPct val="75000"/>
              <a:buBlip>
                <a:blip r:embed="rId3"/>
              </a:buBlip>
              <a:defRPr/>
            </a:pPr>
            <a:r>
              <a:rPr lang="cs-CZ" sz="2000" dirty="0" smtClean="0"/>
              <a:t>studie neprokázaly významnější změny ve střevní sliznici dlouhodobě exponovaných pacientů</a:t>
            </a:r>
          </a:p>
          <a:p>
            <a:pPr marL="367200" lvl="1" indent="-255600">
              <a:spcBef>
                <a:spcPts val="400"/>
              </a:spcBef>
              <a:spcAft>
                <a:spcPts val="400"/>
              </a:spcAft>
              <a:buClr>
                <a:schemeClr val="accent3"/>
              </a:buClr>
              <a:buSzPct val="75000"/>
              <a:buBlip>
                <a:blip r:embed="rId3"/>
              </a:buBlip>
              <a:defRPr/>
            </a:pPr>
            <a:r>
              <a:rPr lang="cs-CZ" sz="2000" dirty="0" smtClean="0"/>
              <a:t>některé práce poukazují na výskyt vyšších obsahů protilátek proti </a:t>
            </a:r>
            <a:r>
              <a:rPr lang="cs-CZ" sz="2000" dirty="0" err="1" smtClean="0"/>
              <a:t>aveninu</a:t>
            </a:r>
            <a:r>
              <a:rPr lang="cs-CZ" sz="2000" dirty="0" smtClean="0"/>
              <a:t> u některých pacientů (5 % </a:t>
            </a:r>
            <a:r>
              <a:rPr lang="cs-CZ" sz="2000" dirty="0" err="1" smtClean="0"/>
              <a:t>celiaků</a:t>
            </a:r>
            <a:r>
              <a:rPr lang="cs-CZ" sz="2000" dirty="0" smtClean="0"/>
              <a:t> je na oves citlivých)</a:t>
            </a:r>
          </a:p>
          <a:p>
            <a:pPr marL="367200" lvl="1" indent="-255600">
              <a:spcBef>
                <a:spcPts val="400"/>
              </a:spcBef>
              <a:spcAft>
                <a:spcPts val="400"/>
              </a:spcAft>
              <a:buClr>
                <a:schemeClr val="accent3"/>
              </a:buClr>
              <a:buSzPct val="75000"/>
              <a:buBlip>
                <a:blip r:embed="rId3"/>
              </a:buBlip>
              <a:defRPr/>
            </a:pPr>
            <a:r>
              <a:rPr lang="cs-CZ" sz="2000" dirty="0" smtClean="0"/>
              <a:t>riziko spočívá ve skutečnosti, že oves bývá často kontaminován pšenicí, ječmenem nebo žitem</a:t>
            </a:r>
          </a:p>
          <a:p>
            <a:pPr marL="367200" lvl="1" indent="-255600">
              <a:spcBef>
                <a:spcPts val="400"/>
              </a:spcBef>
              <a:spcAft>
                <a:spcPts val="400"/>
              </a:spcAft>
              <a:buClr>
                <a:schemeClr val="accent3"/>
              </a:buClr>
              <a:buSzPct val="75000"/>
              <a:buBlip>
                <a:blip r:embed="rId3"/>
              </a:buBlip>
              <a:defRPr/>
            </a:pPr>
            <a:r>
              <a:rPr lang="cs-CZ" sz="2000" dirty="0" err="1" smtClean="0"/>
              <a:t>Codex</a:t>
            </a:r>
            <a:r>
              <a:rPr lang="cs-CZ" sz="2000" dirty="0" smtClean="0"/>
              <a:t> </a:t>
            </a:r>
            <a:r>
              <a:rPr lang="cs-CZ" sz="2000" dirty="0" err="1" smtClean="0"/>
              <a:t>Comittee</a:t>
            </a:r>
            <a:r>
              <a:rPr lang="cs-CZ" sz="2000" dirty="0" smtClean="0"/>
              <a:t> on </a:t>
            </a:r>
            <a:r>
              <a:rPr lang="cs-CZ" sz="2000" dirty="0" err="1" smtClean="0"/>
              <a:t>Nutrition</a:t>
            </a:r>
            <a:r>
              <a:rPr lang="cs-CZ" sz="2000" dirty="0" smtClean="0"/>
              <a:t> </a:t>
            </a:r>
            <a:r>
              <a:rPr lang="cs-CZ" sz="2000" dirty="0" err="1" smtClean="0"/>
              <a:t>and</a:t>
            </a:r>
            <a:r>
              <a:rPr lang="cs-CZ" sz="2000" dirty="0" smtClean="0"/>
              <a:t> </a:t>
            </a:r>
            <a:r>
              <a:rPr lang="cs-CZ" sz="2000" dirty="0" err="1" smtClean="0"/>
              <a:t>Foods</a:t>
            </a:r>
            <a:r>
              <a:rPr lang="cs-CZ" sz="2000" dirty="0" smtClean="0"/>
              <a:t> </a:t>
            </a:r>
            <a:r>
              <a:rPr lang="cs-CZ" sz="2000" dirty="0" err="1" smtClean="0"/>
              <a:t>for</a:t>
            </a:r>
            <a:r>
              <a:rPr lang="cs-CZ" sz="2000" dirty="0" smtClean="0"/>
              <a:t> </a:t>
            </a:r>
            <a:r>
              <a:rPr lang="cs-CZ" sz="2000" dirty="0" err="1" smtClean="0"/>
              <a:t>Special</a:t>
            </a:r>
            <a:r>
              <a:rPr lang="cs-CZ" sz="2000" dirty="0" smtClean="0"/>
              <a:t> </a:t>
            </a:r>
            <a:r>
              <a:rPr lang="cs-CZ" sz="2000" dirty="0" err="1" smtClean="0"/>
              <a:t>Dietary</a:t>
            </a:r>
            <a:r>
              <a:rPr lang="cs-CZ" sz="2000" dirty="0" smtClean="0"/>
              <a:t> </a:t>
            </a:r>
            <a:r>
              <a:rPr lang="cs-CZ" sz="2000" dirty="0" err="1" smtClean="0"/>
              <a:t>Uses</a:t>
            </a:r>
            <a:endParaRPr lang="cs-CZ" sz="2000" dirty="0" smtClean="0"/>
          </a:p>
          <a:p>
            <a:pPr marL="767250" lvl="2" indent="-255600">
              <a:spcBef>
                <a:spcPts val="400"/>
              </a:spcBef>
              <a:spcAft>
                <a:spcPts val="400"/>
              </a:spcAft>
              <a:buClr>
                <a:schemeClr val="accent3"/>
              </a:buClr>
              <a:buSzPct val="75000"/>
              <a:buBlip>
                <a:blip r:embed="rId3"/>
              </a:buBlip>
              <a:defRPr/>
            </a:pPr>
            <a:r>
              <a:rPr lang="cs-CZ" sz="1600" dirty="0" smtClean="0"/>
              <a:t> návrh definitivního standardu pro bezlepkové potraviny</a:t>
            </a:r>
          </a:p>
          <a:p>
            <a:pPr marL="767250" lvl="2" indent="-255600">
              <a:spcBef>
                <a:spcPts val="400"/>
              </a:spcBef>
              <a:spcAft>
                <a:spcPts val="400"/>
              </a:spcAft>
              <a:buClr>
                <a:schemeClr val="accent3"/>
              </a:buClr>
              <a:buSzPct val="75000"/>
              <a:buBlip>
                <a:blip r:embed="rId3"/>
              </a:buBlip>
              <a:defRPr/>
            </a:pPr>
            <a:r>
              <a:rPr lang="cs-CZ" sz="1600" dirty="0" smtClean="0"/>
              <a:t>oves není pro </a:t>
            </a:r>
            <a:r>
              <a:rPr lang="cs-CZ" sz="1600" dirty="0" err="1" smtClean="0"/>
              <a:t>celiaky</a:t>
            </a:r>
            <a:r>
              <a:rPr lang="cs-CZ" sz="1600" dirty="0" smtClean="0"/>
              <a:t> zakázán, jeho povolení či nepovolení je ponecháno na národních legislativách</a:t>
            </a:r>
          </a:p>
          <a:p>
            <a:pPr marL="367200" lvl="1" indent="-255600">
              <a:spcBef>
                <a:spcPts val="400"/>
              </a:spcBef>
              <a:spcAft>
                <a:spcPts val="400"/>
              </a:spcAft>
              <a:buClr>
                <a:schemeClr val="accent3"/>
              </a:buClr>
              <a:buSzPct val="75000"/>
              <a:buBlip>
                <a:blip r:embed="rId3"/>
              </a:buBlip>
              <a:defRPr/>
            </a:pPr>
            <a:r>
              <a:rPr lang="cs-CZ" sz="2000" dirty="0" smtClean="0"/>
              <a:t>Dle Nařízení ES č. 41/2009</a:t>
            </a:r>
          </a:p>
          <a:p>
            <a:pPr marL="767250" lvl="2" indent="-255600">
              <a:spcBef>
                <a:spcPts val="400"/>
              </a:spcBef>
              <a:spcAft>
                <a:spcPts val="400"/>
              </a:spcAft>
              <a:buClr>
                <a:schemeClr val="accent3"/>
              </a:buClr>
              <a:buSzPct val="75000"/>
              <a:buBlip>
                <a:blip r:embed="rId3"/>
              </a:buBlip>
              <a:defRPr/>
            </a:pPr>
            <a:r>
              <a:rPr lang="cs-CZ" sz="1600" dirty="0" smtClean="0"/>
              <a:t>oves určený pro výrobu potravin pro zvláštní výživu určených pro </a:t>
            </a:r>
            <a:r>
              <a:rPr lang="cs-CZ" sz="1600" dirty="0" err="1" smtClean="0"/>
              <a:t>celiaky</a:t>
            </a:r>
            <a:r>
              <a:rPr lang="cs-CZ" sz="1600" dirty="0" smtClean="0"/>
              <a:t> musí být speciálně vyroben, připraven nebo zpracován tak, aby bylo zamezeno kontaminaci pšenicí, ječmenem, žitem nebo jejich kříženci. Obsah lepku musí činit max. 20 mg/kg. </a:t>
            </a:r>
          </a:p>
          <a:p>
            <a:pPr marL="367200" lvl="1" indent="-255600">
              <a:spcBef>
                <a:spcPts val="400"/>
              </a:spcBef>
              <a:spcAft>
                <a:spcPts val="400"/>
              </a:spcAft>
              <a:buClr>
                <a:schemeClr val="accent3"/>
              </a:buClr>
              <a:buSzPct val="75000"/>
              <a:buNone/>
              <a:defRPr/>
            </a:pPr>
            <a:endParaRPr lang="cs-CZ" sz="2000" dirty="0" smtClean="0"/>
          </a:p>
        </p:txBody>
      </p:sp>
      <p:pic>
        <p:nvPicPr>
          <p:cNvPr id="4" name="Picture 2"/>
          <p:cNvPicPr>
            <a:picLocks noChangeAspect="1" noChangeArrowheads="1"/>
          </p:cNvPicPr>
          <p:nvPr/>
        </p:nvPicPr>
        <p:blipFill>
          <a:blip r:embed="rId4" cstate="print"/>
          <a:srcRect/>
          <a:stretch>
            <a:fillRect/>
          </a:stretch>
        </p:blipFill>
        <p:spPr bwMode="auto">
          <a:xfrm>
            <a:off x="7812360" y="404664"/>
            <a:ext cx="1063861" cy="99899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Bezlepková dieta</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988840"/>
            <a:ext cx="8363272" cy="4536504"/>
          </a:xfrm>
        </p:spPr>
        <p:txBody>
          <a:bodyPr>
            <a:noAutofit/>
          </a:bodyPr>
          <a:lstStyle/>
          <a:p>
            <a:pPr indent="-255600">
              <a:lnSpc>
                <a:spcPct val="150000"/>
              </a:lnSpc>
              <a:spcBef>
                <a:spcPts val="0"/>
              </a:spcBef>
              <a:buClr>
                <a:schemeClr val="accent3"/>
              </a:buClr>
              <a:buSzPct val="75000"/>
              <a:buBlip>
                <a:blip r:embed="rId3"/>
              </a:buBlip>
              <a:defRPr/>
            </a:pPr>
            <a:r>
              <a:rPr lang="cs-CZ" sz="2000" dirty="0" smtClean="0"/>
              <a:t>vyloučení pšenice (všechny druhy </a:t>
            </a:r>
            <a:r>
              <a:rPr lang="cs-CZ" sz="2000" dirty="0" err="1" smtClean="0"/>
              <a:t>Triticum</a:t>
            </a:r>
            <a:r>
              <a:rPr lang="cs-CZ" sz="2000" dirty="0" smtClean="0"/>
              <a:t>), ječmene, žita, </a:t>
            </a:r>
            <a:r>
              <a:rPr lang="cs-CZ" sz="2000" dirty="0" err="1" smtClean="0"/>
              <a:t>tritikale</a:t>
            </a:r>
            <a:r>
              <a:rPr lang="cs-CZ" sz="2000" dirty="0" smtClean="0"/>
              <a:t>, ovsa (?)  a veškerých výrobků z nich připravených ze stravy</a:t>
            </a:r>
          </a:p>
          <a:p>
            <a:pPr indent="-255600">
              <a:lnSpc>
                <a:spcPct val="150000"/>
              </a:lnSpc>
              <a:spcBef>
                <a:spcPts val="0"/>
              </a:spcBef>
              <a:buClr>
                <a:schemeClr val="accent3"/>
              </a:buClr>
              <a:buSzPct val="75000"/>
              <a:buBlip>
                <a:blip r:embed="rId3"/>
              </a:buBlip>
              <a:defRPr/>
            </a:pPr>
            <a:endParaRPr lang="cs-CZ" sz="1000" dirty="0" smtClean="0"/>
          </a:p>
          <a:p>
            <a:pPr indent="-255600">
              <a:lnSpc>
                <a:spcPct val="150000"/>
              </a:lnSpc>
              <a:spcBef>
                <a:spcPts val="0"/>
              </a:spcBef>
              <a:buClr>
                <a:schemeClr val="accent3"/>
              </a:buClr>
              <a:buSzPct val="75000"/>
              <a:buBlip>
                <a:blip r:embed="rId3"/>
              </a:buBlip>
              <a:defRPr/>
            </a:pPr>
            <a:r>
              <a:rPr lang="cs-CZ" sz="2000" dirty="0" smtClean="0"/>
              <a:t>mouka, škrob</a:t>
            </a:r>
          </a:p>
          <a:p>
            <a:pPr indent="-255600">
              <a:lnSpc>
                <a:spcPct val="150000"/>
              </a:lnSpc>
              <a:spcBef>
                <a:spcPts val="0"/>
              </a:spcBef>
              <a:buClr>
                <a:schemeClr val="accent3"/>
              </a:buClr>
              <a:buSzPct val="75000"/>
              <a:buBlip>
                <a:blip r:embed="rId3"/>
              </a:buBlip>
              <a:defRPr/>
            </a:pPr>
            <a:r>
              <a:rPr lang="cs-CZ" sz="2000" dirty="0" smtClean="0"/>
              <a:t>chléb, pečivo, strouhanka, křehký chléb, sušenky, oplatky</a:t>
            </a:r>
          </a:p>
          <a:p>
            <a:pPr indent="-255600">
              <a:lnSpc>
                <a:spcPct val="150000"/>
              </a:lnSpc>
              <a:spcBef>
                <a:spcPts val="0"/>
              </a:spcBef>
              <a:buClr>
                <a:schemeClr val="accent3"/>
              </a:buClr>
              <a:buSzPct val="75000"/>
              <a:buBlip>
                <a:blip r:embed="rId3"/>
              </a:buBlip>
              <a:defRPr/>
            </a:pPr>
            <a:r>
              <a:rPr lang="cs-CZ" sz="2000" dirty="0" smtClean="0"/>
              <a:t>těstoviny,  knedlíky  </a:t>
            </a:r>
          </a:p>
          <a:p>
            <a:pPr indent="-255600">
              <a:lnSpc>
                <a:spcPct val="150000"/>
              </a:lnSpc>
              <a:spcBef>
                <a:spcPts val="0"/>
              </a:spcBef>
              <a:buClr>
                <a:schemeClr val="accent3"/>
              </a:buClr>
              <a:buSzPct val="75000"/>
              <a:buBlip>
                <a:blip r:embed="rId3"/>
              </a:buBlip>
              <a:defRPr/>
            </a:pPr>
            <a:r>
              <a:rPr lang="cs-CZ" sz="2000" dirty="0" smtClean="0"/>
              <a:t>kroupy,  krupky, vločky,  müsli,  snídaňové  cereálie, pukance</a:t>
            </a:r>
          </a:p>
          <a:p>
            <a:pPr marL="342900" lvl="1" indent="-255600">
              <a:lnSpc>
                <a:spcPct val="150000"/>
              </a:lnSpc>
              <a:spcBef>
                <a:spcPts val="0"/>
              </a:spcBef>
              <a:buClr>
                <a:schemeClr val="accent3"/>
              </a:buClr>
              <a:buSzPct val="75000"/>
              <a:buBlip>
                <a:blip r:embed="rId3"/>
              </a:buBlip>
              <a:defRPr/>
            </a:pPr>
            <a:r>
              <a:rPr lang="cs-CZ" sz="2000" dirty="0" smtClean="0"/>
              <a:t>lepek  je obsažen  také  v pivu  nebo  sladové  limonádě,  neboť jednou ze základních surovin na výrobu těchto nápojů je slad z ječmene</a:t>
            </a:r>
          </a:p>
        </p:txBody>
      </p:sp>
      <p:pic>
        <p:nvPicPr>
          <p:cNvPr id="51202" name="Picture 2" descr="http://img.blesk.cz/img/1/gallery/2304167_toust-celiakie-bezlepkova-dieta.jpg"/>
          <p:cNvPicPr>
            <a:picLocks noChangeAspect="1" noChangeArrowheads="1"/>
          </p:cNvPicPr>
          <p:nvPr/>
        </p:nvPicPr>
        <p:blipFill>
          <a:blip r:embed="rId4" cstate="print"/>
          <a:srcRect/>
          <a:stretch>
            <a:fillRect/>
          </a:stretch>
        </p:blipFill>
        <p:spPr bwMode="auto">
          <a:xfrm>
            <a:off x="7015884" y="0"/>
            <a:ext cx="2128116" cy="213285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Další potraviny obsahující lepek</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84784"/>
            <a:ext cx="8229600" cy="5040560"/>
          </a:xfrm>
        </p:spPr>
        <p:txBody>
          <a:bodyPr>
            <a:noAutofit/>
          </a:bodyPr>
          <a:lstStyle/>
          <a:p>
            <a:pPr marL="342900" lvl="1" indent="-255600">
              <a:lnSpc>
                <a:spcPct val="150000"/>
              </a:lnSpc>
              <a:spcBef>
                <a:spcPts val="0"/>
              </a:spcBef>
              <a:buClr>
                <a:schemeClr val="accent3"/>
              </a:buClr>
              <a:buSzPct val="75000"/>
              <a:buBlip>
                <a:blip r:embed="rId3"/>
              </a:buBlip>
              <a:defRPr/>
            </a:pPr>
            <a:r>
              <a:rPr lang="cs-CZ" sz="2000" dirty="0" smtClean="0"/>
              <a:t>výrobky z </a:t>
            </a:r>
            <a:r>
              <a:rPr lang="cs-CZ" sz="2000" dirty="0" err="1" smtClean="0"/>
              <a:t>kamutu</a:t>
            </a:r>
            <a:endParaRPr lang="cs-CZ" sz="2000" dirty="0" smtClean="0"/>
          </a:p>
          <a:p>
            <a:pPr marL="342900" lvl="1" indent="-255600">
              <a:lnSpc>
                <a:spcPct val="150000"/>
              </a:lnSpc>
              <a:spcBef>
                <a:spcPts val="0"/>
              </a:spcBef>
              <a:buClr>
                <a:schemeClr val="accent3"/>
              </a:buClr>
              <a:buSzPct val="75000"/>
              <a:buBlip>
                <a:blip r:embed="rId3"/>
              </a:buBlip>
              <a:defRPr/>
            </a:pPr>
            <a:r>
              <a:rPr lang="cs-CZ" sz="2000" dirty="0" smtClean="0"/>
              <a:t>semolinové výrobky</a:t>
            </a:r>
          </a:p>
          <a:p>
            <a:pPr marL="342900" lvl="1" indent="-255600">
              <a:lnSpc>
                <a:spcPct val="150000"/>
              </a:lnSpc>
              <a:spcBef>
                <a:spcPts val="0"/>
              </a:spcBef>
              <a:buClr>
                <a:schemeClr val="accent3"/>
              </a:buClr>
              <a:buSzPct val="75000"/>
              <a:buBlip>
                <a:blip r:embed="rId3"/>
              </a:buBlip>
              <a:defRPr/>
            </a:pPr>
            <a:r>
              <a:rPr lang="cs-CZ" sz="2000" dirty="0" smtClean="0"/>
              <a:t>špaldové výrobky</a:t>
            </a:r>
          </a:p>
          <a:p>
            <a:pPr marL="342900" lvl="1" indent="-255600">
              <a:lnSpc>
                <a:spcPct val="150000"/>
              </a:lnSpc>
              <a:spcBef>
                <a:spcPts val="0"/>
              </a:spcBef>
              <a:buClr>
                <a:schemeClr val="accent3"/>
              </a:buClr>
              <a:buSzPct val="75000"/>
              <a:buBlip>
                <a:blip r:embed="rId3"/>
              </a:buBlip>
              <a:defRPr/>
            </a:pPr>
            <a:r>
              <a:rPr lang="cs-CZ" sz="2000" dirty="0" smtClean="0"/>
              <a:t>grahamové výrobky</a:t>
            </a:r>
          </a:p>
          <a:p>
            <a:pPr marL="342900" lvl="1" indent="-255600">
              <a:lnSpc>
                <a:spcPct val="150000"/>
              </a:lnSpc>
              <a:spcBef>
                <a:spcPts val="0"/>
              </a:spcBef>
              <a:buClr>
                <a:schemeClr val="accent3"/>
              </a:buClr>
              <a:buSzPct val="75000"/>
              <a:buBlip>
                <a:blip r:embed="rId3"/>
              </a:buBlip>
              <a:defRPr/>
            </a:pPr>
            <a:r>
              <a:rPr lang="cs-CZ" sz="2000" dirty="0" smtClean="0"/>
              <a:t>sladové výrobky</a:t>
            </a:r>
          </a:p>
          <a:p>
            <a:pPr marL="342900" lvl="1" indent="-255600">
              <a:lnSpc>
                <a:spcPct val="150000"/>
              </a:lnSpc>
              <a:spcBef>
                <a:spcPts val="0"/>
              </a:spcBef>
              <a:buClr>
                <a:schemeClr val="accent3"/>
              </a:buClr>
              <a:buSzPct val="75000"/>
              <a:buBlip>
                <a:blip r:embed="rId3"/>
              </a:buBlip>
              <a:defRPr/>
            </a:pPr>
            <a:r>
              <a:rPr lang="cs-CZ" sz="2000" dirty="0" smtClean="0"/>
              <a:t>kuskus</a:t>
            </a:r>
          </a:p>
          <a:p>
            <a:pPr marL="342900" lvl="1" indent="-255600">
              <a:lnSpc>
                <a:spcPct val="150000"/>
              </a:lnSpc>
              <a:spcBef>
                <a:spcPts val="0"/>
              </a:spcBef>
              <a:buClr>
                <a:schemeClr val="accent3"/>
              </a:buClr>
              <a:buSzPct val="75000"/>
              <a:buBlip>
                <a:blip r:embed="rId3"/>
              </a:buBlip>
              <a:defRPr/>
            </a:pPr>
            <a:r>
              <a:rPr lang="cs-CZ" sz="2000" dirty="0" err="1" smtClean="0"/>
              <a:t>bulgur</a:t>
            </a:r>
            <a:endParaRPr lang="cs-CZ" sz="2000" dirty="0" smtClean="0"/>
          </a:p>
          <a:p>
            <a:pPr marL="342900" lvl="1" indent="-255600">
              <a:lnSpc>
                <a:spcPct val="150000"/>
              </a:lnSpc>
              <a:spcBef>
                <a:spcPts val="0"/>
              </a:spcBef>
              <a:buClr>
                <a:schemeClr val="accent3"/>
              </a:buClr>
              <a:buSzPct val="75000"/>
              <a:buBlip>
                <a:blip r:embed="rId3"/>
              </a:buBlip>
              <a:defRPr/>
            </a:pPr>
            <a:r>
              <a:rPr lang="cs-CZ" sz="2000" dirty="0" smtClean="0"/>
              <a:t>kávovinové nápoje obsahující pražený ječmen – melta, </a:t>
            </a:r>
            <a:r>
              <a:rPr lang="cs-CZ" sz="2000" dirty="0" err="1" smtClean="0"/>
              <a:t>caro</a:t>
            </a:r>
            <a:endParaRPr lang="cs-CZ" sz="2000" dirty="0" smtClean="0"/>
          </a:p>
          <a:p>
            <a:pPr marL="342900" lvl="1" indent="-255600">
              <a:lnSpc>
                <a:spcPct val="150000"/>
              </a:lnSpc>
              <a:spcBef>
                <a:spcPts val="0"/>
              </a:spcBef>
              <a:buClr>
                <a:schemeClr val="accent3"/>
              </a:buClr>
              <a:buSzPct val="75000"/>
              <a:buBlip>
                <a:blip r:embed="rId3"/>
              </a:buBlip>
              <a:defRPr/>
            </a:pPr>
            <a:r>
              <a:rPr lang="cs-CZ" sz="2000" dirty="0" smtClean="0"/>
              <a:t>rostlinné náhražky masa – </a:t>
            </a:r>
            <a:r>
              <a:rPr lang="cs-CZ" sz="2000" dirty="0" err="1" smtClean="0"/>
              <a:t>seitan</a:t>
            </a:r>
            <a:r>
              <a:rPr lang="cs-CZ" sz="2000" dirty="0" smtClean="0"/>
              <a:t>, klaso, robi</a:t>
            </a:r>
          </a:p>
        </p:txBody>
      </p:sp>
      <p:pic>
        <p:nvPicPr>
          <p:cNvPr id="4" name="Obrázek 3" descr="pecivo-grahamove-bageta-200-g.jpg"/>
          <p:cNvPicPr>
            <a:picLocks noChangeAspect="1"/>
          </p:cNvPicPr>
          <p:nvPr/>
        </p:nvPicPr>
        <p:blipFill>
          <a:blip r:embed="rId4" cstate="print"/>
          <a:stretch>
            <a:fillRect/>
          </a:stretch>
        </p:blipFill>
        <p:spPr>
          <a:xfrm>
            <a:off x="5943192" y="1988841"/>
            <a:ext cx="2919243" cy="1944216"/>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Možné zdroje lepku</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84784"/>
            <a:ext cx="8229600" cy="5040560"/>
          </a:xfrm>
        </p:spPr>
        <p:txBody>
          <a:bodyPr>
            <a:noAutofit/>
          </a:bodyPr>
          <a:lstStyle/>
          <a:p>
            <a:pPr marL="342900" lvl="1" indent="-255600">
              <a:spcBef>
                <a:spcPts val="0"/>
              </a:spcBef>
              <a:buClr>
                <a:schemeClr val="accent3"/>
              </a:buClr>
              <a:buSzPct val="75000"/>
              <a:buBlip>
                <a:blip r:embed="rId3"/>
              </a:buBlip>
              <a:defRPr/>
            </a:pPr>
            <a:r>
              <a:rPr lang="cs-CZ" sz="2000" dirty="0" smtClean="0"/>
              <a:t>Výrobky, do kterých se může při výrobě přidávat mouka nebo škrob vyrobený z obilovin obsahujících lepek:</a:t>
            </a:r>
          </a:p>
          <a:p>
            <a:pPr marL="342900" lvl="1" indent="-255600">
              <a:lnSpc>
                <a:spcPct val="150000"/>
              </a:lnSpc>
              <a:spcBef>
                <a:spcPts val="0"/>
              </a:spcBef>
              <a:buClr>
                <a:schemeClr val="accent3"/>
              </a:buClr>
              <a:buSzPct val="75000"/>
              <a:buBlip>
                <a:blip r:embed="rId3"/>
              </a:buBlip>
              <a:defRPr/>
            </a:pPr>
            <a:endParaRPr lang="cs-CZ" sz="1000" dirty="0" smtClean="0"/>
          </a:p>
          <a:p>
            <a:pPr marL="342900" lvl="1" indent="-255600">
              <a:spcBef>
                <a:spcPts val="400"/>
              </a:spcBef>
              <a:spcAft>
                <a:spcPts val="400"/>
              </a:spcAft>
              <a:buClr>
                <a:schemeClr val="accent3"/>
              </a:buClr>
              <a:buSzPct val="75000"/>
              <a:buBlip>
                <a:blip r:embed="rId3"/>
              </a:buBlip>
              <a:defRPr/>
            </a:pPr>
            <a:r>
              <a:rPr lang="cs-CZ" sz="2000" dirty="0" smtClean="0"/>
              <a:t>instantní výrobky</a:t>
            </a:r>
          </a:p>
          <a:p>
            <a:pPr marL="342900" lvl="1" indent="-255600">
              <a:spcBef>
                <a:spcPts val="400"/>
              </a:spcBef>
              <a:spcAft>
                <a:spcPts val="400"/>
              </a:spcAft>
              <a:buClr>
                <a:schemeClr val="accent3"/>
              </a:buClr>
              <a:buSzPct val="75000"/>
              <a:buBlip>
                <a:blip r:embed="rId3"/>
              </a:buBlip>
              <a:defRPr/>
            </a:pPr>
            <a:r>
              <a:rPr lang="cs-CZ" sz="2000" dirty="0" smtClean="0"/>
              <a:t>masné výrobky</a:t>
            </a:r>
          </a:p>
          <a:p>
            <a:pPr marL="342900" lvl="1" indent="-255600">
              <a:spcBef>
                <a:spcPts val="400"/>
              </a:spcBef>
              <a:spcAft>
                <a:spcPts val="400"/>
              </a:spcAft>
              <a:buClr>
                <a:schemeClr val="accent3"/>
              </a:buClr>
              <a:buSzPct val="75000"/>
              <a:buBlip>
                <a:blip r:embed="rId3"/>
              </a:buBlip>
              <a:defRPr/>
            </a:pPr>
            <a:r>
              <a:rPr lang="cs-CZ" sz="2000" dirty="0" smtClean="0"/>
              <a:t>mléčné výrobky</a:t>
            </a:r>
          </a:p>
          <a:p>
            <a:pPr marL="342900" lvl="1" indent="-255600">
              <a:spcBef>
                <a:spcPts val="400"/>
              </a:spcBef>
              <a:spcAft>
                <a:spcPts val="400"/>
              </a:spcAft>
              <a:buClr>
                <a:schemeClr val="accent3"/>
              </a:buClr>
              <a:buSzPct val="75000"/>
              <a:buBlip>
                <a:blip r:embed="rId3"/>
              </a:buBlip>
              <a:defRPr/>
            </a:pPr>
            <a:r>
              <a:rPr lang="cs-CZ" sz="2000" dirty="0" smtClean="0"/>
              <a:t>kečup, hořčice, majonéza, tatarská omáčka</a:t>
            </a:r>
          </a:p>
          <a:p>
            <a:pPr marL="342900" lvl="1" indent="-255600">
              <a:spcBef>
                <a:spcPts val="400"/>
              </a:spcBef>
              <a:spcAft>
                <a:spcPts val="400"/>
              </a:spcAft>
              <a:buClr>
                <a:schemeClr val="accent3"/>
              </a:buClr>
              <a:buSzPct val="75000"/>
              <a:buBlip>
                <a:blip r:embed="rId3"/>
              </a:buBlip>
              <a:defRPr/>
            </a:pPr>
            <a:r>
              <a:rPr lang="cs-CZ" sz="2000" dirty="0" smtClean="0"/>
              <a:t>sójová omáčka</a:t>
            </a:r>
          </a:p>
          <a:p>
            <a:pPr marL="342900" lvl="1" indent="-255600">
              <a:spcBef>
                <a:spcPts val="400"/>
              </a:spcBef>
              <a:spcAft>
                <a:spcPts val="400"/>
              </a:spcAft>
              <a:buClr>
                <a:schemeClr val="accent3"/>
              </a:buClr>
              <a:buSzPct val="75000"/>
              <a:buBlip>
                <a:blip r:embed="rId3"/>
              </a:buBlip>
              <a:defRPr/>
            </a:pPr>
            <a:r>
              <a:rPr lang="cs-CZ" sz="2000" dirty="0" smtClean="0"/>
              <a:t>cukrovinky</a:t>
            </a:r>
          </a:p>
          <a:p>
            <a:pPr marL="342900" lvl="1" indent="-255600">
              <a:spcBef>
                <a:spcPts val="400"/>
              </a:spcBef>
              <a:spcAft>
                <a:spcPts val="400"/>
              </a:spcAft>
              <a:buClr>
                <a:schemeClr val="accent3"/>
              </a:buClr>
              <a:buSzPct val="75000"/>
              <a:buBlip>
                <a:blip r:embed="rId3"/>
              </a:buBlip>
              <a:defRPr/>
            </a:pPr>
            <a:r>
              <a:rPr lang="cs-CZ" sz="2000" dirty="0" smtClean="0"/>
              <a:t>zmrzliny</a:t>
            </a:r>
          </a:p>
          <a:p>
            <a:pPr marL="342900" lvl="1" indent="-255600">
              <a:spcBef>
                <a:spcPts val="400"/>
              </a:spcBef>
              <a:spcAft>
                <a:spcPts val="400"/>
              </a:spcAft>
              <a:buClr>
                <a:schemeClr val="accent3"/>
              </a:buClr>
              <a:buSzPct val="75000"/>
              <a:buBlip>
                <a:blip r:embed="rId3"/>
              </a:buBlip>
              <a:defRPr/>
            </a:pPr>
            <a:r>
              <a:rPr lang="cs-CZ" sz="2000" dirty="0" smtClean="0"/>
              <a:t>ovocné přesnídávky, zeleninové pomazánky</a:t>
            </a:r>
          </a:p>
          <a:p>
            <a:pPr marL="342900" lvl="1" indent="-255600">
              <a:spcBef>
                <a:spcPts val="400"/>
              </a:spcBef>
              <a:spcAft>
                <a:spcPts val="400"/>
              </a:spcAft>
              <a:buClr>
                <a:schemeClr val="accent3"/>
              </a:buClr>
              <a:buSzPct val="75000"/>
              <a:buBlip>
                <a:blip r:embed="rId3"/>
              </a:buBlip>
              <a:defRPr/>
            </a:pPr>
            <a:r>
              <a:rPr lang="cs-CZ" sz="2000" dirty="0" smtClean="0"/>
              <a:t>směsi koření</a:t>
            </a:r>
          </a:p>
          <a:p>
            <a:pPr marL="342900" lvl="1" indent="-255600">
              <a:spcBef>
                <a:spcPts val="400"/>
              </a:spcBef>
              <a:spcAft>
                <a:spcPts val="400"/>
              </a:spcAft>
              <a:buClr>
                <a:schemeClr val="accent3"/>
              </a:buClr>
              <a:buSzPct val="75000"/>
              <a:buBlip>
                <a:blip r:embed="rId3"/>
              </a:buBlip>
              <a:defRPr/>
            </a:pPr>
            <a:r>
              <a:rPr lang="cs-CZ" sz="2000" dirty="0" smtClean="0"/>
              <a:t>kypřící prášek do pečiva</a:t>
            </a:r>
          </a:p>
        </p:txBody>
      </p:sp>
      <p:pic>
        <p:nvPicPr>
          <p:cNvPr id="109570" name="Picture 2" descr="http://www.fuudy.sk/wp-content/uploads/2013/07/Fotolia_50865917_Subscription_Monthly_M.jpg"/>
          <p:cNvPicPr>
            <a:picLocks noChangeAspect="1" noChangeArrowheads="1"/>
          </p:cNvPicPr>
          <p:nvPr/>
        </p:nvPicPr>
        <p:blipFill>
          <a:blip r:embed="rId4" cstate="print"/>
          <a:srcRect/>
          <a:stretch>
            <a:fillRect/>
          </a:stretch>
        </p:blipFill>
        <p:spPr bwMode="auto">
          <a:xfrm>
            <a:off x="6444208" y="5013176"/>
            <a:ext cx="2485012" cy="1656184"/>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Potraviny vhodné pro BD</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84784"/>
            <a:ext cx="8229600" cy="5040560"/>
          </a:xfrm>
        </p:spPr>
        <p:txBody>
          <a:bodyPr>
            <a:noAutofit/>
          </a:bodyPr>
          <a:lstStyle/>
          <a:p>
            <a:pPr marL="342900" lvl="1" indent="-255600">
              <a:spcBef>
                <a:spcPts val="100"/>
              </a:spcBef>
              <a:spcAft>
                <a:spcPts val="100"/>
              </a:spcAft>
              <a:buClr>
                <a:schemeClr val="accent3"/>
              </a:buClr>
              <a:buSzPct val="75000"/>
              <a:buBlip>
                <a:blip r:embed="rId3"/>
              </a:buBlip>
              <a:defRPr/>
            </a:pPr>
            <a:r>
              <a:rPr lang="cs-CZ" sz="2000" dirty="0" smtClean="0"/>
              <a:t>bezlepkové obiloviny – rýže, kukuřice, jáhly  </a:t>
            </a:r>
          </a:p>
          <a:p>
            <a:pPr marL="342900" lvl="1" indent="-255600">
              <a:spcBef>
                <a:spcPts val="100"/>
              </a:spcBef>
              <a:spcAft>
                <a:spcPts val="100"/>
              </a:spcAft>
              <a:buClr>
                <a:schemeClr val="accent3"/>
              </a:buClr>
              <a:buSzPct val="75000"/>
              <a:buBlip>
                <a:blip r:embed="rId3"/>
              </a:buBlip>
              <a:defRPr/>
            </a:pPr>
            <a:r>
              <a:rPr lang="cs-CZ" sz="2000" dirty="0" smtClean="0"/>
              <a:t>bezlepkové  </a:t>
            </a:r>
            <a:r>
              <a:rPr lang="cs-CZ" sz="2000" dirty="0" err="1" smtClean="0"/>
              <a:t>pseudoobiloviny</a:t>
            </a:r>
            <a:r>
              <a:rPr lang="cs-CZ" sz="2000" dirty="0" smtClean="0"/>
              <a:t>  –  amarant, </a:t>
            </a:r>
            <a:r>
              <a:rPr lang="cs-CZ" sz="2000" dirty="0" err="1" smtClean="0"/>
              <a:t>quinoa</a:t>
            </a:r>
            <a:r>
              <a:rPr lang="cs-CZ" sz="2000" dirty="0" smtClean="0"/>
              <a:t>, pohanka </a:t>
            </a:r>
          </a:p>
          <a:p>
            <a:pPr marL="342900" lvl="1" indent="-255600">
              <a:spcBef>
                <a:spcPts val="100"/>
              </a:spcBef>
              <a:spcAft>
                <a:spcPts val="100"/>
              </a:spcAft>
              <a:buClr>
                <a:schemeClr val="accent3"/>
              </a:buClr>
              <a:buSzPct val="75000"/>
              <a:buBlip>
                <a:blip r:embed="rId3"/>
              </a:buBlip>
              <a:defRPr/>
            </a:pPr>
            <a:r>
              <a:rPr lang="cs-CZ" sz="2000" dirty="0" smtClean="0"/>
              <a:t>luštěniny </a:t>
            </a:r>
          </a:p>
          <a:p>
            <a:pPr marL="342900" lvl="1" indent="-255600">
              <a:spcBef>
                <a:spcPts val="100"/>
              </a:spcBef>
              <a:spcAft>
                <a:spcPts val="100"/>
              </a:spcAft>
              <a:buClr>
                <a:schemeClr val="accent3"/>
              </a:buClr>
              <a:buSzPct val="75000"/>
              <a:buBlip>
                <a:blip r:embed="rId3"/>
              </a:buBlip>
              <a:defRPr/>
            </a:pPr>
            <a:r>
              <a:rPr lang="cs-CZ" sz="2000" dirty="0" smtClean="0"/>
              <a:t>zelenina včetně brambor </a:t>
            </a:r>
          </a:p>
          <a:p>
            <a:pPr marL="342900" lvl="1" indent="-255600">
              <a:spcBef>
                <a:spcPts val="100"/>
              </a:spcBef>
              <a:spcAft>
                <a:spcPts val="100"/>
              </a:spcAft>
              <a:buClr>
                <a:schemeClr val="accent3"/>
              </a:buClr>
              <a:buSzPct val="75000"/>
              <a:buBlip>
                <a:blip r:embed="rId3"/>
              </a:buBlip>
              <a:defRPr/>
            </a:pPr>
            <a:r>
              <a:rPr lang="cs-CZ" sz="2000" dirty="0" smtClean="0"/>
              <a:t>ovoce </a:t>
            </a:r>
          </a:p>
          <a:p>
            <a:pPr marL="342900" lvl="1" indent="-255600">
              <a:spcBef>
                <a:spcPts val="100"/>
              </a:spcBef>
              <a:spcAft>
                <a:spcPts val="100"/>
              </a:spcAft>
              <a:buClr>
                <a:schemeClr val="accent3"/>
              </a:buClr>
              <a:buSzPct val="75000"/>
              <a:buBlip>
                <a:blip r:embed="rId3"/>
              </a:buBlip>
              <a:defRPr/>
            </a:pPr>
            <a:r>
              <a:rPr lang="cs-CZ" sz="2000" dirty="0" smtClean="0"/>
              <a:t>skořápkové plody – </a:t>
            </a:r>
            <a:r>
              <a:rPr lang="cs-CZ" sz="2000" dirty="0" err="1" smtClean="0"/>
              <a:t>natural</a:t>
            </a:r>
            <a:endParaRPr lang="cs-CZ" sz="2000" dirty="0" smtClean="0"/>
          </a:p>
          <a:p>
            <a:pPr marL="342900" lvl="1" indent="-255600">
              <a:spcBef>
                <a:spcPts val="100"/>
              </a:spcBef>
              <a:spcAft>
                <a:spcPts val="100"/>
              </a:spcAft>
              <a:buClr>
                <a:schemeClr val="accent3"/>
              </a:buClr>
              <a:buSzPct val="75000"/>
              <a:buBlip>
                <a:blip r:embed="rId3"/>
              </a:buBlip>
              <a:defRPr/>
            </a:pPr>
            <a:r>
              <a:rPr lang="cs-CZ" sz="2000" dirty="0" smtClean="0"/>
              <a:t>olejnatá semena a oleje z nich lisované </a:t>
            </a:r>
          </a:p>
          <a:p>
            <a:pPr marL="342900" lvl="1" indent="-255600">
              <a:spcBef>
                <a:spcPts val="100"/>
              </a:spcBef>
              <a:spcAft>
                <a:spcPts val="100"/>
              </a:spcAft>
              <a:buClr>
                <a:schemeClr val="accent3"/>
              </a:buClr>
              <a:buSzPct val="75000"/>
              <a:buBlip>
                <a:blip r:embed="rId3"/>
              </a:buBlip>
              <a:defRPr/>
            </a:pPr>
            <a:r>
              <a:rPr lang="cs-CZ" sz="2000" dirty="0" smtClean="0"/>
              <a:t>maso </a:t>
            </a:r>
          </a:p>
          <a:p>
            <a:pPr marL="342900" lvl="1" indent="-255600">
              <a:spcBef>
                <a:spcPts val="100"/>
              </a:spcBef>
              <a:spcAft>
                <a:spcPts val="100"/>
              </a:spcAft>
              <a:buClr>
                <a:schemeClr val="accent3"/>
              </a:buClr>
              <a:buSzPct val="75000"/>
              <a:buBlip>
                <a:blip r:embed="rId3"/>
              </a:buBlip>
              <a:defRPr/>
            </a:pPr>
            <a:r>
              <a:rPr lang="cs-CZ" sz="2000" dirty="0" smtClean="0"/>
              <a:t>vejce </a:t>
            </a:r>
          </a:p>
          <a:p>
            <a:pPr marL="342900" lvl="1" indent="-255600">
              <a:spcBef>
                <a:spcPts val="100"/>
              </a:spcBef>
              <a:spcAft>
                <a:spcPts val="100"/>
              </a:spcAft>
              <a:buClr>
                <a:schemeClr val="accent3"/>
              </a:buClr>
              <a:buSzPct val="75000"/>
              <a:buBlip>
                <a:blip r:embed="rId3"/>
              </a:buBlip>
              <a:defRPr/>
            </a:pPr>
            <a:r>
              <a:rPr lang="cs-CZ" sz="2000" dirty="0" smtClean="0"/>
              <a:t>mléko, máslo , sladká smetana</a:t>
            </a:r>
          </a:p>
          <a:p>
            <a:pPr marL="342900" lvl="1" indent="-255600">
              <a:spcBef>
                <a:spcPts val="100"/>
              </a:spcBef>
              <a:spcAft>
                <a:spcPts val="100"/>
              </a:spcAft>
              <a:buClr>
                <a:schemeClr val="accent3"/>
              </a:buClr>
              <a:buSzPct val="75000"/>
              <a:buBlip>
                <a:blip r:embed="rId3"/>
              </a:buBlip>
              <a:defRPr/>
            </a:pPr>
            <a:r>
              <a:rPr lang="cs-CZ" sz="2000" dirty="0" smtClean="0"/>
              <a:t>houby </a:t>
            </a:r>
          </a:p>
          <a:p>
            <a:pPr marL="342900" lvl="1" indent="-255600">
              <a:spcBef>
                <a:spcPts val="100"/>
              </a:spcBef>
              <a:spcAft>
                <a:spcPts val="100"/>
              </a:spcAft>
              <a:buClr>
                <a:schemeClr val="accent3"/>
              </a:buClr>
              <a:buSzPct val="75000"/>
              <a:buBlip>
                <a:blip r:embed="rId3"/>
              </a:buBlip>
              <a:defRPr/>
            </a:pPr>
            <a:r>
              <a:rPr lang="cs-CZ" sz="2000" dirty="0" smtClean="0"/>
              <a:t>droždí</a:t>
            </a:r>
          </a:p>
          <a:p>
            <a:pPr marL="342900" lvl="1" indent="-255600">
              <a:spcBef>
                <a:spcPts val="100"/>
              </a:spcBef>
              <a:spcAft>
                <a:spcPts val="100"/>
              </a:spcAft>
              <a:buClr>
                <a:schemeClr val="accent3"/>
              </a:buClr>
              <a:buSzPct val="75000"/>
              <a:buBlip>
                <a:blip r:embed="rId3"/>
              </a:buBlip>
              <a:defRPr/>
            </a:pPr>
            <a:r>
              <a:rPr lang="cs-CZ" sz="2000" dirty="0" smtClean="0"/>
              <a:t>základní </a:t>
            </a:r>
            <a:r>
              <a:rPr lang="cs-CZ" sz="2000" dirty="0" err="1" smtClean="0"/>
              <a:t>jednodruhové</a:t>
            </a:r>
            <a:r>
              <a:rPr lang="cs-CZ" sz="2000" dirty="0" smtClean="0"/>
              <a:t> koření, zrnková káva, pravý  čaj,  kávovinové  nápoje  vyrobené z kořene čekanky (cikorka) aj.  </a:t>
            </a:r>
          </a:p>
          <a:p>
            <a:pPr marL="342900" lvl="1" indent="-255600">
              <a:spcBef>
                <a:spcPts val="100"/>
              </a:spcBef>
              <a:spcAft>
                <a:spcPts val="100"/>
              </a:spcAft>
              <a:buClr>
                <a:schemeClr val="accent3"/>
              </a:buClr>
              <a:buSzPct val="75000"/>
              <a:buBlip>
                <a:blip r:embed="rId3"/>
              </a:buBlip>
              <a:defRPr/>
            </a:pPr>
            <a:r>
              <a:rPr lang="cs-CZ" sz="2000" dirty="0" smtClean="0"/>
              <a:t>speciální bezlepkové výrobky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Výběr Potravin pro BD</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184576"/>
          </a:xfrm>
        </p:spPr>
        <p:txBody>
          <a:bodyPr>
            <a:noAutofit/>
          </a:bodyPr>
          <a:lstStyle/>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Obiloviny, </a:t>
            </a:r>
            <a:r>
              <a:rPr lang="cs-CZ" sz="2200" b="1" dirty="0" err="1" smtClean="0">
                <a:effectLst>
                  <a:outerShdw blurRad="38100" dist="38100" dir="2700000" algn="tl">
                    <a:srgbClr val="000000">
                      <a:alpha val="43137"/>
                    </a:srgbClr>
                  </a:outerShdw>
                </a:effectLst>
              </a:rPr>
              <a:t>pseudoobiloviny</a:t>
            </a:r>
            <a:r>
              <a:rPr lang="cs-CZ" sz="2200" b="1" dirty="0" smtClean="0">
                <a:effectLst>
                  <a:outerShdw blurRad="38100" dist="38100" dir="2700000" algn="tl">
                    <a:srgbClr val="000000">
                      <a:alpha val="43137"/>
                    </a:srgbClr>
                  </a:outerShdw>
                </a:effectLst>
              </a:rPr>
              <a:t> </a:t>
            </a:r>
          </a:p>
          <a:p>
            <a:pPr marL="342900" lvl="1"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a:t>
            </a:r>
            <a:r>
              <a:rPr lang="cs-CZ" sz="2000" dirty="0" smtClean="0">
                <a:effectLst>
                  <a:outerShdw blurRad="38100" dist="38100" dir="2700000" algn="tl">
                    <a:srgbClr val="000000">
                      <a:alpha val="43137"/>
                    </a:srgbClr>
                  </a:outerShdw>
                </a:effectLst>
              </a:rPr>
              <a:t>  </a:t>
            </a:r>
          </a:p>
          <a:p>
            <a:pPr marL="742950" lvl="2" indent="-255600">
              <a:spcBef>
                <a:spcPts val="400"/>
              </a:spcBef>
              <a:spcAft>
                <a:spcPts val="400"/>
              </a:spcAft>
              <a:buClr>
                <a:schemeClr val="accent3"/>
              </a:buClr>
              <a:buSzPct val="75000"/>
              <a:buBlip>
                <a:blip r:embed="rId3"/>
              </a:buBlip>
              <a:defRPr/>
            </a:pPr>
            <a:r>
              <a:rPr lang="cs-CZ" sz="1600" dirty="0" smtClean="0"/>
              <a:t>výrobky  z kukuřice,  rýže,  pohanky, amarantu,  </a:t>
            </a:r>
            <a:r>
              <a:rPr lang="cs-CZ" sz="1600" dirty="0" err="1" smtClean="0"/>
              <a:t>quinoy</a:t>
            </a:r>
            <a:r>
              <a:rPr lang="cs-CZ" sz="1600" dirty="0" smtClean="0"/>
              <a:t>,  jáhel  v podobě  zrna,  mouk,  pečiva,  těstovin,  vloček,  krupice  (polenta  –  kukuřičná  krupice),  krup,  </a:t>
            </a:r>
            <a:r>
              <a:rPr lang="cs-CZ" sz="1600" dirty="0" err="1" smtClean="0"/>
              <a:t>lámanky</a:t>
            </a:r>
            <a:r>
              <a:rPr lang="cs-CZ" sz="1600" dirty="0" smtClean="0"/>
              <a:t>,  škrobu, pukanců  bez  dalších  přidaných  přísad,  které  by mohly  obsahovat  zdroj  lepku,  dále  speciální bezlepkové  výrobky  jako  bezlepková  mouka, bezlepkové  těstoviny,  bezlepkový  chléb, bezlepkové pečivo, bezlepkové piškoty, směsi na přípravu  bezlepkového  chleba,  pečiva,  knedlíků apod. </a:t>
            </a:r>
          </a:p>
          <a:p>
            <a:pPr marL="342900" lvl="1"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Rizikové</a:t>
            </a:r>
            <a:r>
              <a:rPr lang="cs-CZ" sz="2000" dirty="0" smtClean="0">
                <a:effectLst>
                  <a:outerShdw blurRad="38100" dist="38100" dir="2700000" algn="tl">
                    <a:srgbClr val="000000">
                      <a:alpha val="43137"/>
                    </a:srgbClr>
                  </a:outerShdw>
                </a:effectLst>
              </a:rPr>
              <a:t>  </a:t>
            </a:r>
          </a:p>
          <a:p>
            <a:pPr marL="742950" lvl="2" indent="-255600">
              <a:spcBef>
                <a:spcPts val="400"/>
              </a:spcBef>
              <a:spcAft>
                <a:spcPts val="400"/>
              </a:spcAft>
              <a:buClr>
                <a:schemeClr val="accent3"/>
              </a:buClr>
              <a:buSzPct val="75000"/>
              <a:buBlip>
                <a:blip r:embed="rId3"/>
              </a:buBlip>
              <a:defRPr/>
            </a:pPr>
            <a:r>
              <a:rPr lang="cs-CZ" sz="1600" dirty="0" smtClean="0"/>
              <a:t>popcorn,  ochucené  burisony, cornflakes</a:t>
            </a:r>
          </a:p>
          <a:p>
            <a:pPr marL="342900" lvl="1"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Nevhodné</a:t>
            </a:r>
            <a:r>
              <a:rPr lang="cs-CZ" sz="2000" dirty="0" smtClean="0">
                <a:effectLst>
                  <a:outerShdw blurRad="38100" dist="38100" dir="2700000" algn="tl">
                    <a:srgbClr val="000000">
                      <a:alpha val="43137"/>
                    </a:srgbClr>
                  </a:outerShdw>
                </a:effectLst>
              </a:rPr>
              <a:t> </a:t>
            </a:r>
            <a:r>
              <a:rPr lang="cs-CZ" sz="2000" dirty="0" smtClean="0"/>
              <a:t> </a:t>
            </a:r>
          </a:p>
          <a:p>
            <a:pPr marL="742950" lvl="2" indent="-255600">
              <a:spcBef>
                <a:spcPts val="400"/>
              </a:spcBef>
              <a:spcAft>
                <a:spcPts val="400"/>
              </a:spcAft>
              <a:buClr>
                <a:schemeClr val="accent3"/>
              </a:buClr>
              <a:buSzPct val="75000"/>
              <a:buBlip>
                <a:blip r:embed="rId3"/>
              </a:buBlip>
              <a:defRPr/>
            </a:pPr>
            <a:r>
              <a:rPr lang="cs-CZ" sz="1600" dirty="0" smtClean="0"/>
              <a:t>výrobky  z pšenice,  </a:t>
            </a:r>
            <a:r>
              <a:rPr lang="cs-CZ" sz="1600" dirty="0" err="1" smtClean="0"/>
              <a:t>pšenice</a:t>
            </a:r>
            <a:r>
              <a:rPr lang="cs-CZ" sz="1600" dirty="0" smtClean="0"/>
              <a:t>  špaldy, pšenice  </a:t>
            </a:r>
            <a:r>
              <a:rPr lang="cs-CZ" sz="1600" dirty="0" err="1" smtClean="0"/>
              <a:t>kamut</a:t>
            </a:r>
            <a:r>
              <a:rPr lang="cs-CZ" sz="1600" dirty="0" smtClean="0"/>
              <a:t>,  žita,  triticale,  ječmene,  ovsa.</a:t>
            </a:r>
          </a:p>
          <a:p>
            <a:pPr marL="742950" lvl="2" indent="-255600">
              <a:spcBef>
                <a:spcPts val="400"/>
              </a:spcBef>
              <a:spcAft>
                <a:spcPts val="400"/>
              </a:spcAft>
              <a:buClr>
                <a:schemeClr val="accent3"/>
              </a:buClr>
              <a:buSzPct val="75000"/>
              <a:buBlip>
                <a:blip r:embed="rId3"/>
              </a:buBlip>
              <a:defRPr/>
            </a:pPr>
            <a:r>
              <a:rPr lang="cs-CZ" sz="1600" dirty="0" smtClean="0"/>
              <a:t>veškeré  mouky  z těchto  obilovin,  škrob,  chléb, pečivo,  strouhanka,  těstoviny,  vločky,  kroupy, krupky, krupice, klíčky, pukance, müsli, piškoty, dále  všechny  špaldové,  grahamové,  semolinové výrobky  a  sladové  výrobky,  kuskus,  </a:t>
            </a:r>
            <a:r>
              <a:rPr lang="cs-CZ" sz="1600" dirty="0" err="1" smtClean="0"/>
              <a:t>bulgur</a:t>
            </a:r>
            <a:r>
              <a:rPr lang="cs-CZ" sz="1600" dirty="0" smtClean="0"/>
              <a:t>, kávovinové  nápoje  obsahující  pražený  ječmen (melta)  nebo  žito  a  rostlinné  náhražky  masa obsahující  pšeničné  bílkoviny  (např.  klaso, </a:t>
            </a:r>
            <a:r>
              <a:rPr lang="cs-CZ" sz="1600" dirty="0" err="1" smtClean="0"/>
              <a:t>seitan</a:t>
            </a:r>
            <a:r>
              <a:rPr lang="cs-CZ" sz="1600" dirty="0" smtClean="0"/>
              <a:t>, Robi)</a:t>
            </a:r>
          </a:p>
        </p:txBody>
      </p:sp>
      <p:pic>
        <p:nvPicPr>
          <p:cNvPr id="105474" name="Picture 2" descr="http://www.rctrading.cz/wp-content/uploads/2014/01/P%C5%A1enice-ilustr..jpg"/>
          <p:cNvPicPr>
            <a:picLocks noChangeAspect="1" noChangeArrowheads="1"/>
          </p:cNvPicPr>
          <p:nvPr/>
        </p:nvPicPr>
        <p:blipFill>
          <a:blip r:embed="rId4" cstate="print"/>
          <a:srcRect/>
          <a:stretch>
            <a:fillRect/>
          </a:stretch>
        </p:blipFill>
        <p:spPr bwMode="auto">
          <a:xfrm>
            <a:off x="6156176" y="188640"/>
            <a:ext cx="2768966" cy="184482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Laskavec (</a:t>
            </a:r>
            <a:r>
              <a:rPr lang="cs-CZ"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amaranthus</a:t>
            </a:r>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cs-CZ"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a:t>
            </a:r>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2"/>
          <p:cNvPicPr>
            <a:picLocks noChangeAspect="1" noChangeArrowheads="1"/>
          </p:cNvPicPr>
          <p:nvPr/>
        </p:nvPicPr>
        <p:blipFill>
          <a:blip r:embed="rId3" cstate="print"/>
          <a:srcRect/>
          <a:stretch>
            <a:fillRect/>
          </a:stretch>
        </p:blipFill>
        <p:spPr bwMode="auto">
          <a:xfrm>
            <a:off x="251520" y="1412776"/>
            <a:ext cx="3857652" cy="5147210"/>
          </a:xfrm>
          <a:prstGeom prst="rect">
            <a:avLst/>
          </a:prstGeom>
          <a:noFill/>
          <a:ln w="9525">
            <a:noFill/>
            <a:miter lim="800000"/>
            <a:headEnd/>
            <a:tailEnd/>
          </a:ln>
          <a:effectLst/>
        </p:spPr>
      </p:pic>
      <p:pic>
        <p:nvPicPr>
          <p:cNvPr id="5" name="Picture 6" descr="http://www.mlyn-uveselych.cz/Vodni-mlyn/Obiloviny/Amarant-Laskavec.aspx"/>
          <p:cNvPicPr>
            <a:picLocks noChangeAspect="1" noChangeArrowheads="1"/>
          </p:cNvPicPr>
          <p:nvPr/>
        </p:nvPicPr>
        <p:blipFill>
          <a:blip r:embed="rId4" cstate="print"/>
          <a:srcRect/>
          <a:stretch>
            <a:fillRect/>
          </a:stretch>
        </p:blipFill>
        <p:spPr bwMode="auto">
          <a:xfrm>
            <a:off x="5076056" y="3843046"/>
            <a:ext cx="3545237" cy="2658928"/>
          </a:xfrm>
          <a:prstGeom prst="rect">
            <a:avLst/>
          </a:prstGeom>
          <a:noFill/>
        </p:spPr>
      </p:pic>
      <p:pic>
        <p:nvPicPr>
          <p:cNvPr id="4098" name="Picture 2" descr="http://media.mercola.com/assets/images/food-facts/amaranth-fb.jpg"/>
          <p:cNvPicPr>
            <a:picLocks noChangeAspect="1" noChangeArrowheads="1"/>
          </p:cNvPicPr>
          <p:nvPr/>
        </p:nvPicPr>
        <p:blipFill>
          <a:blip r:embed="rId5" cstate="print"/>
          <a:srcRect/>
          <a:stretch>
            <a:fillRect/>
          </a:stretch>
        </p:blipFill>
        <p:spPr bwMode="auto">
          <a:xfrm>
            <a:off x="4716016" y="1412776"/>
            <a:ext cx="4062583" cy="21328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PRŮBĚH CELIAKIE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988840"/>
            <a:ext cx="8229600" cy="4392488"/>
          </a:xfrm>
        </p:spPr>
        <p:txBody>
          <a:bodyPr>
            <a:noAutofit/>
          </a:bodyPr>
          <a:lstStyle/>
          <a:p>
            <a:pPr marL="342900" lvl="1" indent="-342900">
              <a:spcBef>
                <a:spcPts val="1000"/>
              </a:spcBef>
              <a:spcAft>
                <a:spcPts val="1000"/>
              </a:spcAft>
              <a:buClr>
                <a:srgbClr val="FF0000"/>
              </a:buClr>
              <a:buSzPct val="75000"/>
              <a:buBlip>
                <a:blip r:embed="rId2"/>
              </a:buBlip>
            </a:pPr>
            <a:r>
              <a:rPr lang="cs-CZ" sz="2400" dirty="0" smtClean="0">
                <a:cs typeface="Times New Roman" pitchFamily="18" charset="0"/>
              </a:rPr>
              <a:t>u geneticky predisponovaných jedinců lepek přijatý </a:t>
            </a:r>
            <a:br>
              <a:rPr lang="cs-CZ" sz="2400" dirty="0" smtClean="0">
                <a:cs typeface="Times New Roman" pitchFamily="18" charset="0"/>
              </a:rPr>
            </a:br>
            <a:r>
              <a:rPr lang="cs-CZ" sz="2400" dirty="0" smtClean="0">
                <a:cs typeface="Times New Roman" pitchFamily="18" charset="0"/>
              </a:rPr>
              <a:t>stravou spouští </a:t>
            </a:r>
            <a:r>
              <a:rPr lang="cs-CZ" sz="2400" dirty="0">
                <a:cs typeface="Times New Roman" pitchFamily="18" charset="0"/>
              </a:rPr>
              <a:t>v těle nepřiměřenou imunitní </a:t>
            </a:r>
            <a:r>
              <a:rPr lang="cs-CZ" sz="2400" dirty="0" smtClean="0">
                <a:cs typeface="Times New Roman" pitchFamily="18" charset="0"/>
              </a:rPr>
              <a:t>reakci</a:t>
            </a:r>
          </a:p>
          <a:p>
            <a:pPr marL="342900" lvl="1" indent="-342900">
              <a:spcBef>
                <a:spcPts val="1000"/>
              </a:spcBef>
              <a:spcAft>
                <a:spcPts val="1000"/>
              </a:spcAft>
              <a:buClr>
                <a:srgbClr val="FF0000"/>
              </a:buClr>
              <a:buSzPct val="75000"/>
              <a:buBlip>
                <a:blip r:embed="rId2"/>
              </a:buBlip>
            </a:pPr>
            <a:r>
              <a:rPr lang="cs-CZ" sz="2400" dirty="0" smtClean="0">
                <a:cs typeface="Times New Roman" pitchFamily="18" charset="0"/>
              </a:rPr>
              <a:t>dochází </a:t>
            </a:r>
            <a:r>
              <a:rPr lang="cs-CZ" sz="2400" dirty="0">
                <a:cs typeface="Times New Roman" pitchFamily="18" charset="0"/>
              </a:rPr>
              <a:t>k tvorbě protilátek proti vlastním buňkám střevní sliznice a k jejich </a:t>
            </a:r>
            <a:r>
              <a:rPr lang="cs-CZ" sz="2400" dirty="0" smtClean="0">
                <a:cs typeface="Times New Roman" pitchFamily="18" charset="0"/>
              </a:rPr>
              <a:t>poškození</a:t>
            </a:r>
          </a:p>
          <a:p>
            <a:pPr marL="342900" lvl="1" indent="-342900">
              <a:spcBef>
                <a:spcPts val="1000"/>
              </a:spcBef>
              <a:spcAft>
                <a:spcPts val="1000"/>
              </a:spcAft>
              <a:buClr>
                <a:srgbClr val="FF0000"/>
              </a:buClr>
              <a:buSzPct val="75000"/>
              <a:buBlip>
                <a:blip r:embed="rId2"/>
              </a:buBlip>
            </a:pPr>
            <a:r>
              <a:rPr lang="cs-CZ" sz="2400" dirty="0" smtClean="0">
                <a:cs typeface="Times New Roman" pitchFamily="18" charset="0"/>
              </a:rPr>
              <a:t>projevuje </a:t>
            </a:r>
            <a:r>
              <a:rPr lang="cs-CZ" sz="2400" dirty="0">
                <a:cs typeface="Times New Roman" pitchFamily="18" charset="0"/>
              </a:rPr>
              <a:t>se zánětlivými změnami na sliznici tenkého střeva </a:t>
            </a:r>
            <a:endParaRPr lang="cs-CZ" sz="2400" dirty="0" smtClean="0">
              <a:cs typeface="Times New Roman" pitchFamily="18" charset="0"/>
            </a:endParaRPr>
          </a:p>
          <a:p>
            <a:pPr marL="342900" lvl="1" indent="-342900">
              <a:spcBef>
                <a:spcPts val="1000"/>
              </a:spcBef>
              <a:spcAft>
                <a:spcPts val="1000"/>
              </a:spcAft>
              <a:buClr>
                <a:srgbClr val="FF0000"/>
              </a:buClr>
              <a:buSzPct val="75000"/>
              <a:buBlip>
                <a:blip r:embed="rId2"/>
              </a:buBlip>
            </a:pPr>
            <a:r>
              <a:rPr lang="cs-CZ" sz="2400" dirty="0" smtClean="0">
                <a:cs typeface="Times New Roman" pitchFamily="18" charset="0"/>
              </a:rPr>
              <a:t>dochází </a:t>
            </a:r>
            <a:r>
              <a:rPr lang="cs-CZ" sz="2400" dirty="0">
                <a:cs typeface="Times New Roman" pitchFamily="18" charset="0"/>
              </a:rPr>
              <a:t>k postižení funkce střeva, tedy především k poruše vstřebávání živin v různém </a:t>
            </a:r>
            <a:r>
              <a:rPr lang="cs-CZ" sz="2400" dirty="0" smtClean="0">
                <a:cs typeface="Times New Roman" pitchFamily="18" charset="0"/>
              </a:rPr>
              <a:t>rozsahu</a:t>
            </a:r>
            <a:endParaRPr lang="cs-CZ" sz="2400" dirty="0">
              <a:cs typeface="Times New Roman" pitchFamily="18" charset="0"/>
            </a:endParaRPr>
          </a:p>
        </p:txBody>
      </p:sp>
      <p:pic>
        <p:nvPicPr>
          <p:cNvPr id="29698" name="Picture 2" descr="http://i.huffpost.com/gen/1282200/images/o-CELIAC-DISEASE-facebook.jpg"/>
          <p:cNvPicPr>
            <a:picLocks noChangeAspect="1" noChangeArrowheads="1"/>
          </p:cNvPicPr>
          <p:nvPr/>
        </p:nvPicPr>
        <p:blipFill>
          <a:blip r:embed="rId3" cstate="print"/>
          <a:srcRect/>
          <a:stretch>
            <a:fillRect/>
          </a:stretch>
        </p:blipFill>
        <p:spPr bwMode="auto">
          <a:xfrm>
            <a:off x="6516216" y="260648"/>
            <a:ext cx="2448272" cy="1224136"/>
          </a:xfrm>
          <a:prstGeom prst="rect">
            <a:avLst/>
          </a:prstGeom>
          <a:ln>
            <a:noFill/>
          </a:ln>
          <a:effectLst>
            <a:softEdge rad="112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Merlík čilský (</a:t>
            </a:r>
            <a:r>
              <a:rPr lang="cs-C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chenopodium</a:t>
            </a:r>
            <a:r>
              <a:rPr lang="cs-C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cs-C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quinoa</a:t>
            </a:r>
            <a:r>
              <a:rPr lang="cs-C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cs-CZ"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1922" name="Picture 2" descr="http://www.twohealthykitchens.com/wp-content/uploads/2013/05/THK-Quinoa-1-2.jpg"/>
          <p:cNvPicPr>
            <a:picLocks noChangeAspect="1" noChangeArrowheads="1"/>
          </p:cNvPicPr>
          <p:nvPr/>
        </p:nvPicPr>
        <p:blipFill>
          <a:blip r:embed="rId3" cstate="print"/>
          <a:srcRect/>
          <a:stretch>
            <a:fillRect/>
          </a:stretch>
        </p:blipFill>
        <p:spPr bwMode="auto">
          <a:xfrm>
            <a:off x="4139952" y="2636912"/>
            <a:ext cx="4536503" cy="3024336"/>
          </a:xfrm>
          <a:prstGeom prst="rect">
            <a:avLst/>
          </a:prstGeom>
          <a:noFill/>
        </p:spPr>
      </p:pic>
      <p:pic>
        <p:nvPicPr>
          <p:cNvPr id="7" name="Picture 5"/>
          <p:cNvPicPr>
            <a:picLocks noChangeAspect="1" noChangeArrowheads="1"/>
          </p:cNvPicPr>
          <p:nvPr/>
        </p:nvPicPr>
        <p:blipFill>
          <a:blip r:embed="rId4" cstate="print"/>
          <a:srcRect/>
          <a:stretch>
            <a:fillRect/>
          </a:stretch>
        </p:blipFill>
        <p:spPr bwMode="auto">
          <a:xfrm>
            <a:off x="251520" y="1412776"/>
            <a:ext cx="3552680" cy="510063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Výběr Potravin pro BD</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184576"/>
          </a:xfrm>
        </p:spPr>
        <p:txBody>
          <a:bodyPr>
            <a:noAutofit/>
          </a:bodyPr>
          <a:lstStyle/>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Luštěniny </a:t>
            </a: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 </a:t>
            </a:r>
          </a:p>
          <a:p>
            <a:pPr marL="767250" lvl="1" indent="-255600">
              <a:spcBef>
                <a:spcPts val="400"/>
              </a:spcBef>
              <a:spcAft>
                <a:spcPts val="400"/>
              </a:spcAft>
              <a:buClr>
                <a:schemeClr val="accent3"/>
              </a:buClr>
              <a:buSzPct val="75000"/>
              <a:buBlip>
                <a:blip r:embed="rId3"/>
              </a:buBlip>
              <a:defRPr/>
            </a:pPr>
            <a:r>
              <a:rPr lang="cs-CZ" sz="1600" dirty="0" smtClean="0"/>
              <a:t>všechny  druhy  suchých  semen luštěnin,  tedy  čočka,  hrách,  fazole,  cizrna,  sója, neochucené tofu</a:t>
            </a:r>
          </a:p>
          <a:p>
            <a:pPr marL="767250" lvl="1" indent="-255600">
              <a:buClr>
                <a:srgbClr val="00206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Rizikové</a:t>
            </a:r>
          </a:p>
          <a:p>
            <a:pPr marL="767250" lvl="1" indent="-255600">
              <a:spcBef>
                <a:spcPts val="400"/>
              </a:spcBef>
              <a:spcAft>
                <a:spcPts val="400"/>
              </a:spcAft>
              <a:buClr>
                <a:schemeClr val="accent3"/>
              </a:buClr>
              <a:buSzPct val="75000"/>
              <a:buBlip>
                <a:blip r:embed="rId3"/>
              </a:buBlip>
              <a:defRPr/>
            </a:pPr>
            <a:r>
              <a:rPr lang="cs-CZ" sz="1600" dirty="0" smtClean="0"/>
              <a:t>sójová  omáčka,  sójový  suk, předvařené  luštěniny,  sterilované  luštěniny  a další výrobky z luštěnin, které nejsou označené jako bezlepkové, luštěninové mouky </a:t>
            </a:r>
          </a:p>
          <a:p>
            <a:pPr marL="767250" lvl="1" indent="-255600">
              <a:buClr>
                <a:srgbClr val="002060"/>
              </a:buClr>
              <a:buNone/>
              <a:defRPr/>
            </a:pPr>
            <a:endParaRPr lang="cs-CZ" sz="1200" dirty="0" smtClean="0">
              <a:latin typeface="Times New Roman" pitchFamily="18" charset="0"/>
              <a:cs typeface="Times New Roman" pitchFamily="18" charset="0"/>
            </a:endParaRPr>
          </a:p>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Ovoce </a:t>
            </a: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 </a:t>
            </a:r>
          </a:p>
          <a:p>
            <a:pPr marL="767250" lvl="1" indent="-255600">
              <a:spcBef>
                <a:spcPts val="400"/>
              </a:spcBef>
              <a:spcAft>
                <a:spcPts val="400"/>
              </a:spcAft>
              <a:buClr>
                <a:schemeClr val="accent3"/>
              </a:buClr>
              <a:buSzPct val="75000"/>
              <a:buBlip>
                <a:blip r:embed="rId3"/>
              </a:buBlip>
              <a:defRPr/>
            </a:pPr>
            <a:r>
              <a:rPr lang="cs-CZ" sz="1600" dirty="0" smtClean="0"/>
              <a:t>všechny  druhy  syrového  i  tepelně upraveného  ovoce,  100%  ovocné  šťávy,  mošty, sušené ovoce bez dalších přísad (např. rozinky), olivy bez dalších přísad</a:t>
            </a:r>
          </a:p>
          <a:p>
            <a:pPr marL="367200" indent="-255600">
              <a:buClr>
                <a:srgbClr val="FF000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Rizikové </a:t>
            </a:r>
          </a:p>
          <a:p>
            <a:pPr marL="767250" lvl="1" indent="-255600">
              <a:spcBef>
                <a:spcPts val="400"/>
              </a:spcBef>
              <a:spcAft>
                <a:spcPts val="400"/>
              </a:spcAft>
              <a:buClr>
                <a:schemeClr val="accent3"/>
              </a:buClr>
              <a:buSzPct val="75000"/>
              <a:buBlip>
                <a:blip r:embed="rId3"/>
              </a:buBlip>
              <a:defRPr/>
            </a:pPr>
            <a:r>
              <a:rPr lang="cs-CZ" sz="1600" dirty="0" smtClean="0"/>
              <a:t>ovocné  přesnídávky,  marmelády, kompoty,  džemy,  kandované  a  kompotované ovoce, ovocné sirupy</a:t>
            </a:r>
          </a:p>
        </p:txBody>
      </p:sp>
      <p:pic>
        <p:nvPicPr>
          <p:cNvPr id="99332" name="Picture 4" descr="http://hubnetesivanou.cz/wp-content/uploads/2015/04/56-lusteniny-jak-je-uvarit.jpg"/>
          <p:cNvPicPr>
            <a:picLocks noChangeAspect="1" noChangeArrowheads="1"/>
          </p:cNvPicPr>
          <p:nvPr/>
        </p:nvPicPr>
        <p:blipFill>
          <a:blip r:embed="rId4" cstate="print"/>
          <a:srcRect/>
          <a:stretch>
            <a:fillRect/>
          </a:stretch>
        </p:blipFill>
        <p:spPr bwMode="auto">
          <a:xfrm>
            <a:off x="7308304" y="476672"/>
            <a:ext cx="1644945" cy="1152128"/>
          </a:xfrm>
          <a:prstGeom prst="rect">
            <a:avLst/>
          </a:prstGeom>
          <a:noFill/>
        </p:spPr>
      </p:pic>
      <p:pic>
        <p:nvPicPr>
          <p:cNvPr id="99334" name="Picture 6" descr="http://www.zschocho.cz/upload/redaktor/ovoce.jpg"/>
          <p:cNvPicPr>
            <a:picLocks noChangeAspect="1" noChangeArrowheads="1"/>
          </p:cNvPicPr>
          <p:nvPr/>
        </p:nvPicPr>
        <p:blipFill>
          <a:blip r:embed="rId5" cstate="print"/>
          <a:srcRect/>
          <a:stretch>
            <a:fillRect/>
          </a:stretch>
        </p:blipFill>
        <p:spPr bwMode="auto">
          <a:xfrm>
            <a:off x="7236296" y="3717032"/>
            <a:ext cx="1612193" cy="115212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Výběr Potravin pro BD</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184576"/>
          </a:xfrm>
        </p:spPr>
        <p:txBody>
          <a:bodyPr>
            <a:noAutofit/>
          </a:bodyPr>
          <a:lstStyle/>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Zelenina</a:t>
            </a:r>
          </a:p>
          <a:p>
            <a:pPr marL="342900" lvl="1" indent="-255600">
              <a:spcBef>
                <a:spcPts val="400"/>
              </a:spcBef>
              <a:spcAft>
                <a:spcPts val="400"/>
              </a:spcAft>
              <a:buClr>
                <a:schemeClr val="accent3"/>
              </a:buClr>
              <a:buSzPct val="75000"/>
              <a:buNone/>
              <a:defRPr/>
            </a:pPr>
            <a:r>
              <a:rPr lang="cs-CZ" sz="2000" b="1" dirty="0" smtClean="0">
                <a:effectLst>
                  <a:outerShdw blurRad="38100" dist="38100" dir="2700000" algn="tl">
                    <a:srgbClr val="000000">
                      <a:alpha val="43137"/>
                    </a:srgbClr>
                  </a:outerShdw>
                </a:effectLst>
              </a:rPr>
              <a:t> </a:t>
            </a: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 </a:t>
            </a:r>
          </a:p>
          <a:p>
            <a:pPr marL="767250" lvl="1" indent="-255600">
              <a:spcBef>
                <a:spcPts val="400"/>
              </a:spcBef>
              <a:spcAft>
                <a:spcPts val="400"/>
              </a:spcAft>
              <a:buClr>
                <a:schemeClr val="accent3"/>
              </a:buClr>
              <a:buSzPct val="75000"/>
              <a:buBlip>
                <a:blip r:embed="rId3"/>
              </a:buBlip>
              <a:defRPr/>
            </a:pPr>
            <a:r>
              <a:rPr lang="cs-CZ" sz="1600" dirty="0" smtClean="0"/>
              <a:t>všechny  druhy  syrové  i  tepelně upravené zeleniny, mražená zelenina bez dalších přísad,  100%  zeleninové  šťávy,  zeleninové  pyré bez  dalších  přísad  (např.  čisté  rajčatové  pyré), brambory, bramborový škrob</a:t>
            </a:r>
          </a:p>
          <a:p>
            <a:pPr marL="767250" lvl="1" indent="-255600">
              <a:buClr>
                <a:srgbClr val="00206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Rizikové</a:t>
            </a:r>
          </a:p>
          <a:p>
            <a:pPr marL="767250" lvl="1" indent="-255600">
              <a:spcBef>
                <a:spcPts val="400"/>
              </a:spcBef>
              <a:spcAft>
                <a:spcPts val="400"/>
              </a:spcAft>
              <a:buClr>
                <a:schemeClr val="accent3"/>
              </a:buClr>
              <a:buSzPct val="75000"/>
              <a:buBlip>
                <a:blip r:embed="rId3"/>
              </a:buBlip>
              <a:defRPr/>
            </a:pPr>
            <a:r>
              <a:rPr lang="cs-CZ" sz="1600" dirty="0" smtClean="0"/>
              <a:t>instantní  bramborová  kaše  a  další instantní  bramborové  výrobky,  bramborové lupínky, zeleninový protlak (např. rajský), kečup, zeleninové  pomazánky,  průmyslově  vyráběná sterilovaná zelenina</a:t>
            </a:r>
          </a:p>
          <a:p>
            <a:pPr marL="767250" lvl="1" indent="-255600">
              <a:buClr>
                <a:srgbClr val="002060"/>
              </a:buClr>
              <a:buNone/>
              <a:defRPr/>
            </a:pPr>
            <a:endParaRPr lang="cs-CZ" sz="1200" dirty="0" smtClean="0">
              <a:latin typeface="Times New Roman" pitchFamily="18" charset="0"/>
              <a:cs typeface="Times New Roman" pitchFamily="18" charset="0"/>
            </a:endParaRPr>
          </a:p>
          <a:p>
            <a:pPr marL="367200" indent="-255600">
              <a:buClr>
                <a:srgbClr val="FF000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Nevhodné </a:t>
            </a:r>
          </a:p>
          <a:p>
            <a:pPr marL="767250" lvl="1" indent="-255600">
              <a:spcBef>
                <a:spcPts val="400"/>
              </a:spcBef>
              <a:spcAft>
                <a:spcPts val="400"/>
              </a:spcAft>
              <a:buClr>
                <a:schemeClr val="accent3"/>
              </a:buClr>
              <a:buSzPct val="75000"/>
              <a:buBlip>
                <a:blip r:embed="rId3"/>
              </a:buBlip>
              <a:defRPr/>
            </a:pPr>
            <a:r>
              <a:rPr lang="cs-CZ" sz="1600" dirty="0" smtClean="0"/>
              <a:t>polotovary  vyrobené  ze  zeleniny obalené  v mouce  nebo  strouhance  jako např. mražené  zeleninové  karbanátky,  zeleninové řízečky a jiné</a:t>
            </a:r>
          </a:p>
        </p:txBody>
      </p:sp>
      <p:pic>
        <p:nvPicPr>
          <p:cNvPr id="97282" name="Picture 2" descr="http://www.femina.cz/uploads/files/zelenina.jpg"/>
          <p:cNvPicPr>
            <a:picLocks noChangeAspect="1" noChangeArrowheads="1"/>
          </p:cNvPicPr>
          <p:nvPr/>
        </p:nvPicPr>
        <p:blipFill>
          <a:blip r:embed="rId4" cstate="print"/>
          <a:srcRect/>
          <a:stretch>
            <a:fillRect/>
          </a:stretch>
        </p:blipFill>
        <p:spPr bwMode="auto">
          <a:xfrm>
            <a:off x="6300192" y="332656"/>
            <a:ext cx="2649142" cy="1844824"/>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Výběr Potravin pro BD</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184576"/>
          </a:xfrm>
        </p:spPr>
        <p:txBody>
          <a:bodyPr>
            <a:noAutofit/>
          </a:bodyPr>
          <a:lstStyle/>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Mléko, mléčné výrobky</a:t>
            </a:r>
            <a:r>
              <a:rPr lang="cs-CZ" sz="2000" b="1" dirty="0" smtClean="0">
                <a:effectLst>
                  <a:outerShdw blurRad="38100" dist="38100" dir="2700000" algn="tl">
                    <a:srgbClr val="000000">
                      <a:alpha val="43137"/>
                    </a:srgbClr>
                  </a:outerShdw>
                </a:effectLst>
              </a:rPr>
              <a:t> </a:t>
            </a:r>
          </a:p>
          <a:p>
            <a:pPr marL="342900" lvl="1" indent="-255600">
              <a:spcBef>
                <a:spcPts val="400"/>
              </a:spcBef>
              <a:spcAft>
                <a:spcPts val="400"/>
              </a:spcAft>
              <a:buClr>
                <a:schemeClr val="accent3"/>
              </a:buClr>
              <a:buSzPct val="75000"/>
              <a:buNone/>
              <a:defRPr/>
            </a:pPr>
            <a:endParaRPr lang="cs-CZ" sz="2000" b="1" dirty="0" smtClean="0">
              <a:effectLst>
                <a:outerShdw blurRad="38100" dist="38100" dir="2700000" algn="tl">
                  <a:srgbClr val="000000">
                    <a:alpha val="43137"/>
                  </a:srgbClr>
                </a:outerShdw>
              </a:effectLst>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 </a:t>
            </a:r>
          </a:p>
          <a:p>
            <a:pPr marL="767250" lvl="1" indent="-255600">
              <a:spcBef>
                <a:spcPts val="400"/>
              </a:spcBef>
              <a:spcAft>
                <a:spcPts val="400"/>
              </a:spcAft>
              <a:buClr>
                <a:schemeClr val="accent3"/>
              </a:buClr>
              <a:buSzPct val="75000"/>
              <a:buBlip>
                <a:blip r:embed="rId3"/>
              </a:buBlip>
              <a:defRPr/>
            </a:pPr>
            <a:r>
              <a:rPr lang="cs-CZ" sz="1600" dirty="0" smtClean="0"/>
              <a:t>mléko, máslo, šlehačka a smetana bez dalších  přísad,  podmáslí,  kefír,  neochucené acidofilní  mléko,  tvaroh,  tvrdé  sýry,  bílý  jogurt (bez přidaného škrobu jako zahušťovadla)</a:t>
            </a:r>
          </a:p>
          <a:p>
            <a:pPr marL="767250" lvl="1" indent="-255600">
              <a:buClr>
                <a:srgbClr val="00206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Rizikové</a:t>
            </a:r>
          </a:p>
          <a:p>
            <a:pPr marL="767250" lvl="1" indent="-255600">
              <a:spcBef>
                <a:spcPts val="400"/>
              </a:spcBef>
              <a:spcAft>
                <a:spcPts val="400"/>
              </a:spcAft>
              <a:buClr>
                <a:schemeClr val="accent3"/>
              </a:buClr>
              <a:buSzPct val="75000"/>
              <a:buBlip>
                <a:blip r:embed="rId3"/>
              </a:buBlip>
              <a:defRPr/>
            </a:pPr>
            <a:r>
              <a:rPr lang="cs-CZ" sz="1600" dirty="0" smtClean="0"/>
              <a:t>ochucené jogurty, ochucené jogurtové nápoje,  smetanové  výrobky  a  ochucené smetanové  výrobky,  ochucené  mléčné  nápoje, mléčné  krémy,  ochucené  tvarohové  krémy, pudinky, sýry s příchutí, tavené sýry , pomazánkové máslo</a:t>
            </a:r>
          </a:p>
          <a:p>
            <a:pPr marL="767250" lvl="1" indent="-255600">
              <a:buClr>
                <a:srgbClr val="002060"/>
              </a:buClr>
              <a:buNone/>
              <a:defRPr/>
            </a:pPr>
            <a:endParaRPr lang="cs-CZ" sz="300" dirty="0" smtClean="0">
              <a:latin typeface="Times New Roman" pitchFamily="18" charset="0"/>
              <a:cs typeface="Times New Roman" pitchFamily="18" charset="0"/>
            </a:endParaRPr>
          </a:p>
          <a:p>
            <a:pPr marL="367200" indent="-255600">
              <a:buClr>
                <a:srgbClr val="FF000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Nevhodné </a:t>
            </a:r>
          </a:p>
          <a:p>
            <a:pPr marL="767250" lvl="1" indent="-255600">
              <a:spcBef>
                <a:spcPts val="400"/>
              </a:spcBef>
              <a:spcAft>
                <a:spcPts val="400"/>
              </a:spcAft>
              <a:buClr>
                <a:schemeClr val="accent3"/>
              </a:buClr>
              <a:buSzPct val="75000"/>
              <a:buBlip>
                <a:blip r:embed="rId3"/>
              </a:buBlip>
              <a:defRPr/>
            </a:pPr>
            <a:r>
              <a:rPr lang="cs-CZ" sz="1600" dirty="0" smtClean="0"/>
              <a:t>mléčné  výrobky s </a:t>
            </a:r>
            <a:r>
              <a:rPr lang="cs-CZ" sz="1600" dirty="0" err="1" smtClean="0"/>
              <a:t>křupinkami</a:t>
            </a:r>
            <a:r>
              <a:rPr lang="cs-CZ" sz="1600" dirty="0" smtClean="0"/>
              <a:t>, s müsli,  se sušenkami,  obalený  sýr  jako polotovar </a:t>
            </a:r>
          </a:p>
        </p:txBody>
      </p:sp>
      <p:pic>
        <p:nvPicPr>
          <p:cNvPr id="95236" name="Picture 4" descr="http://zena-in.cz/media/2013/10/25/milk.jpg"/>
          <p:cNvPicPr>
            <a:picLocks noChangeAspect="1" noChangeArrowheads="1"/>
          </p:cNvPicPr>
          <p:nvPr/>
        </p:nvPicPr>
        <p:blipFill>
          <a:blip r:embed="rId4" cstate="print"/>
          <a:srcRect/>
          <a:stretch>
            <a:fillRect/>
          </a:stretch>
        </p:blipFill>
        <p:spPr bwMode="auto">
          <a:xfrm>
            <a:off x="6596646" y="260648"/>
            <a:ext cx="2280972" cy="1656184"/>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Výběr Potravin pro BD</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184576"/>
          </a:xfrm>
        </p:spPr>
        <p:txBody>
          <a:bodyPr>
            <a:noAutofit/>
          </a:bodyPr>
          <a:lstStyle/>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Maso, ryby, masné výrobky, vejce</a:t>
            </a:r>
            <a:endParaRPr lang="cs-CZ" sz="2000" b="1" dirty="0" smtClean="0">
              <a:effectLst>
                <a:outerShdw blurRad="38100" dist="38100" dir="2700000" algn="tl">
                  <a:srgbClr val="000000">
                    <a:alpha val="43137"/>
                  </a:srgbClr>
                </a:outerShdw>
              </a:effectLst>
            </a:endParaRPr>
          </a:p>
          <a:p>
            <a:pPr marL="342900" lvl="1" indent="-255600">
              <a:spcBef>
                <a:spcPts val="400"/>
              </a:spcBef>
              <a:spcAft>
                <a:spcPts val="400"/>
              </a:spcAft>
              <a:buClr>
                <a:schemeClr val="accent3"/>
              </a:buClr>
              <a:buSzPct val="75000"/>
              <a:buNone/>
              <a:defRPr/>
            </a:pPr>
            <a:endParaRPr lang="cs-CZ" sz="500" b="1" dirty="0" smtClean="0">
              <a:effectLst>
                <a:outerShdw blurRad="38100" dist="38100" dir="2700000" algn="tl">
                  <a:srgbClr val="000000">
                    <a:alpha val="43137"/>
                  </a:srgbClr>
                </a:outerShdw>
              </a:effectLst>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 </a:t>
            </a:r>
          </a:p>
          <a:p>
            <a:pPr marL="767250" lvl="1" indent="-255600">
              <a:spcBef>
                <a:spcPts val="400"/>
              </a:spcBef>
              <a:spcAft>
                <a:spcPts val="400"/>
              </a:spcAft>
              <a:buClr>
                <a:schemeClr val="accent3"/>
              </a:buClr>
              <a:buSzPct val="75000"/>
              <a:buBlip>
                <a:blip r:embed="rId3"/>
              </a:buBlip>
              <a:defRPr/>
            </a:pPr>
            <a:r>
              <a:rPr lang="cs-CZ" sz="1600" dirty="0" smtClean="0"/>
              <a:t>všechny  druhy  masa  a  ryb,  vejce, </a:t>
            </a:r>
            <a:r>
              <a:rPr lang="cs-CZ" sz="1600" dirty="0" err="1" smtClean="0"/>
              <a:t>Šmakoun</a:t>
            </a:r>
            <a:r>
              <a:rPr lang="cs-CZ" sz="1600" dirty="0" smtClean="0"/>
              <a:t>  (výrobek  z vaječného  bílku),  masné výrobky  –  šunka  od  kosti  nebo  masné  výrobky s označením bez lepku </a:t>
            </a:r>
          </a:p>
          <a:p>
            <a:pPr marL="767250" lvl="1" indent="-255600">
              <a:buClr>
                <a:srgbClr val="00206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Rizikové</a:t>
            </a:r>
          </a:p>
          <a:p>
            <a:pPr marL="767250" lvl="1" indent="-255600">
              <a:spcBef>
                <a:spcPts val="400"/>
              </a:spcBef>
              <a:spcAft>
                <a:spcPts val="400"/>
              </a:spcAft>
              <a:buClr>
                <a:schemeClr val="accent3"/>
              </a:buClr>
              <a:buSzPct val="75000"/>
              <a:buBlip>
                <a:blip r:embed="rId3"/>
              </a:buBlip>
              <a:defRPr/>
            </a:pPr>
            <a:r>
              <a:rPr lang="cs-CZ" sz="1600" dirty="0" smtClean="0"/>
              <a:t>uzené maso a ryby, uzeniny a veškeré masné  výrobky,  nejsou-li  označené  jako bezlepkové,  konzervované  maso,  rybičky v konzervě,  lisované  rybí  filé,  </a:t>
            </a:r>
            <a:r>
              <a:rPr lang="cs-CZ" sz="1600" dirty="0" err="1" smtClean="0"/>
              <a:t>křehčené</a:t>
            </a:r>
            <a:r>
              <a:rPr lang="cs-CZ" sz="1600" dirty="0" smtClean="0"/>
              <a:t>  maso apod. </a:t>
            </a:r>
          </a:p>
          <a:p>
            <a:pPr marL="767250" lvl="1" indent="-255600">
              <a:buClr>
                <a:srgbClr val="002060"/>
              </a:buClr>
              <a:buNone/>
              <a:defRPr/>
            </a:pPr>
            <a:endParaRPr lang="cs-CZ" sz="300" dirty="0" smtClean="0">
              <a:latin typeface="Times New Roman" pitchFamily="18" charset="0"/>
              <a:cs typeface="Times New Roman" pitchFamily="18" charset="0"/>
            </a:endParaRPr>
          </a:p>
          <a:p>
            <a:pPr marL="367200" indent="-255600">
              <a:buClr>
                <a:srgbClr val="FF000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Nevhodné </a:t>
            </a:r>
          </a:p>
          <a:p>
            <a:pPr marL="767250" lvl="1" indent="-255600">
              <a:spcBef>
                <a:spcPts val="400"/>
              </a:spcBef>
              <a:spcAft>
                <a:spcPts val="400"/>
              </a:spcAft>
              <a:buClr>
                <a:schemeClr val="accent3"/>
              </a:buClr>
              <a:buSzPct val="75000"/>
              <a:buBlip>
                <a:blip r:embed="rId3"/>
              </a:buBlip>
              <a:defRPr/>
            </a:pPr>
            <a:r>
              <a:rPr lang="cs-CZ" sz="1600" dirty="0" smtClean="0"/>
              <a:t>polotovary  obalené  ve  strouhance, například rybí prsty</a:t>
            </a:r>
          </a:p>
          <a:p>
            <a:pPr marL="767250" lvl="1" indent="-255600">
              <a:spcBef>
                <a:spcPts val="400"/>
              </a:spcBef>
              <a:spcAft>
                <a:spcPts val="400"/>
              </a:spcAft>
              <a:buClr>
                <a:schemeClr val="accent3"/>
              </a:buClr>
              <a:buSzPct val="75000"/>
              <a:buBlip>
                <a:blip r:embed="rId3"/>
              </a:buBlip>
              <a:defRPr/>
            </a:pPr>
            <a:endParaRPr lang="cs-CZ" sz="500" dirty="0" smtClean="0"/>
          </a:p>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Tuky</a:t>
            </a: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 </a:t>
            </a:r>
          </a:p>
          <a:p>
            <a:pPr marL="767250" lvl="1" indent="-255600">
              <a:spcBef>
                <a:spcPts val="400"/>
              </a:spcBef>
              <a:spcAft>
                <a:spcPts val="400"/>
              </a:spcAft>
              <a:buClr>
                <a:schemeClr val="accent3"/>
              </a:buClr>
              <a:buSzPct val="75000"/>
              <a:buBlip>
                <a:blip r:embed="rId3"/>
              </a:buBlip>
              <a:defRPr/>
            </a:pPr>
            <a:r>
              <a:rPr lang="cs-CZ" sz="1600" dirty="0" smtClean="0"/>
              <a:t>máslo, rostlinné margaríny bez dalších přísad, oleje, sádlo</a:t>
            </a:r>
          </a:p>
          <a:p>
            <a:pPr marL="342900" lvl="1" indent="-255600">
              <a:spcBef>
                <a:spcPts val="400"/>
              </a:spcBef>
              <a:spcAft>
                <a:spcPts val="400"/>
              </a:spcAft>
              <a:buClr>
                <a:schemeClr val="accent3"/>
              </a:buClr>
              <a:buSzPct val="75000"/>
              <a:buNone/>
              <a:defRPr/>
            </a:pPr>
            <a:endParaRPr lang="cs-CZ" sz="2200" b="1" dirty="0" smtClean="0">
              <a:effectLst>
                <a:outerShdw blurRad="38100" dist="38100" dir="2700000" algn="tl">
                  <a:srgbClr val="000000">
                    <a:alpha val="43137"/>
                  </a:srgbClr>
                </a:outerShdw>
              </a:effectLst>
            </a:endParaRPr>
          </a:p>
        </p:txBody>
      </p:sp>
      <p:pic>
        <p:nvPicPr>
          <p:cNvPr id="93186" name="Picture 2" descr="http://www.agro-merin.cz/img/foto_agro-obchod_full.jpg"/>
          <p:cNvPicPr>
            <a:picLocks noChangeAspect="1" noChangeArrowheads="1"/>
          </p:cNvPicPr>
          <p:nvPr/>
        </p:nvPicPr>
        <p:blipFill>
          <a:blip r:embed="rId4" cstate="print"/>
          <a:srcRect/>
          <a:stretch>
            <a:fillRect/>
          </a:stretch>
        </p:blipFill>
        <p:spPr bwMode="auto">
          <a:xfrm>
            <a:off x="6660232" y="209260"/>
            <a:ext cx="2304256" cy="1536171"/>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Autofit/>
          </a:bodyPr>
          <a:lstStyle/>
          <a:p>
            <a:pPr algn="l"/>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Výběr Potravin pro BD</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184576"/>
          </a:xfrm>
        </p:spPr>
        <p:txBody>
          <a:bodyPr>
            <a:noAutofit/>
          </a:bodyPr>
          <a:lstStyle/>
          <a:p>
            <a:pPr marL="342900" lvl="1" indent="-255600">
              <a:spcBef>
                <a:spcPts val="400"/>
              </a:spcBef>
              <a:spcAft>
                <a:spcPts val="400"/>
              </a:spcAft>
              <a:buClr>
                <a:schemeClr val="accent3"/>
              </a:buClr>
              <a:buSzPct val="75000"/>
              <a:buNone/>
              <a:defRPr/>
            </a:pPr>
            <a:r>
              <a:rPr lang="cs-CZ" sz="2200" b="1" dirty="0" smtClean="0">
                <a:effectLst>
                  <a:outerShdw blurRad="38100" dist="38100" dir="2700000" algn="tl">
                    <a:srgbClr val="000000">
                      <a:alpha val="43137"/>
                    </a:srgbClr>
                  </a:outerShdw>
                </a:effectLst>
              </a:rPr>
              <a:t>Cukrovinky, ostatní</a:t>
            </a:r>
            <a:endParaRPr lang="cs-CZ" sz="2000" b="1" dirty="0" smtClean="0">
              <a:effectLst>
                <a:outerShdw blurRad="38100" dist="38100" dir="2700000" algn="tl">
                  <a:srgbClr val="000000">
                    <a:alpha val="43137"/>
                  </a:srgbClr>
                </a:outerShdw>
              </a:effectLst>
            </a:endParaRPr>
          </a:p>
          <a:p>
            <a:pPr marL="342900" lvl="1" indent="-255600">
              <a:spcBef>
                <a:spcPts val="400"/>
              </a:spcBef>
              <a:spcAft>
                <a:spcPts val="400"/>
              </a:spcAft>
              <a:buClr>
                <a:schemeClr val="accent3"/>
              </a:buClr>
              <a:buSzPct val="75000"/>
              <a:buNone/>
              <a:defRPr/>
            </a:pPr>
            <a:endParaRPr lang="cs-CZ" sz="2000" b="1" dirty="0" smtClean="0">
              <a:effectLst>
                <a:outerShdw blurRad="38100" dist="38100" dir="2700000" algn="tl">
                  <a:srgbClr val="000000">
                    <a:alpha val="43137"/>
                  </a:srgbClr>
                </a:outerShdw>
              </a:effectLst>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Vhodné </a:t>
            </a:r>
          </a:p>
          <a:p>
            <a:pPr marL="767250" lvl="1" indent="-255600">
              <a:spcBef>
                <a:spcPts val="400"/>
              </a:spcBef>
              <a:spcAft>
                <a:spcPts val="400"/>
              </a:spcAft>
              <a:buClr>
                <a:schemeClr val="accent3"/>
              </a:buClr>
              <a:buSzPct val="75000"/>
              <a:buBlip>
                <a:blip r:embed="rId3"/>
              </a:buBlip>
              <a:defRPr/>
            </a:pPr>
            <a:r>
              <a:rPr lang="cs-CZ" sz="1600" dirty="0" smtClean="0"/>
              <a:t>hořká  čokoláda  bez  dalších  přídavků, bezlepkové sušenky a oplatky, čerstvé lisované droždí </a:t>
            </a:r>
            <a:r>
              <a:rPr lang="cs-CZ" sz="1600" dirty="0" err="1" smtClean="0"/>
              <a:t>Noli</a:t>
            </a:r>
            <a:r>
              <a:rPr lang="cs-CZ" sz="1600" dirty="0" smtClean="0"/>
              <a:t>, </a:t>
            </a:r>
            <a:r>
              <a:rPr lang="cs-CZ" sz="1600" dirty="0" err="1" smtClean="0"/>
              <a:t>Fala</a:t>
            </a:r>
            <a:r>
              <a:rPr lang="cs-CZ" sz="1600" dirty="0" smtClean="0"/>
              <a:t> a instantní droždí </a:t>
            </a:r>
            <a:r>
              <a:rPr lang="cs-CZ" sz="1600" dirty="0" err="1" smtClean="0"/>
              <a:t>Saf</a:t>
            </a:r>
            <a:r>
              <a:rPr lang="cs-CZ" sz="1600" dirty="0" smtClean="0"/>
              <a:t>, cukr,  med,  melasa,  sůl,  </a:t>
            </a:r>
            <a:r>
              <a:rPr lang="cs-CZ" sz="1600" dirty="0" err="1" smtClean="0"/>
              <a:t>jednodruhová</a:t>
            </a:r>
            <a:r>
              <a:rPr lang="cs-CZ" sz="1600" dirty="0" smtClean="0"/>
              <a:t> koření  a  bylinky,  zrnková  káva,  pravý  čaj, kakaový  prášek,  </a:t>
            </a:r>
            <a:r>
              <a:rPr lang="cs-CZ" sz="1600" dirty="0" err="1" smtClean="0"/>
              <a:t>karobový</a:t>
            </a:r>
            <a:r>
              <a:rPr lang="cs-CZ" sz="1600" dirty="0" smtClean="0"/>
              <a:t>  prášek  (náhražka kakaa),  veškeré  neochucené  ořechy  a  olejnatá semena (tzv. </a:t>
            </a:r>
            <a:r>
              <a:rPr lang="cs-CZ" sz="1600" dirty="0" err="1" smtClean="0"/>
              <a:t>natural</a:t>
            </a:r>
            <a:r>
              <a:rPr lang="cs-CZ" sz="1600" dirty="0" smtClean="0"/>
              <a:t>) </a:t>
            </a:r>
          </a:p>
          <a:p>
            <a:pPr marL="767250" lvl="1" indent="-255600">
              <a:buClr>
                <a:srgbClr val="00206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Rizikové</a:t>
            </a:r>
          </a:p>
          <a:p>
            <a:pPr marL="767250" lvl="1" indent="-255600">
              <a:spcBef>
                <a:spcPts val="400"/>
              </a:spcBef>
              <a:spcAft>
                <a:spcPts val="400"/>
              </a:spcAft>
              <a:buClr>
                <a:schemeClr val="accent3"/>
              </a:buClr>
              <a:buSzPct val="75000"/>
              <a:buBlip>
                <a:blip r:embed="rId3"/>
              </a:buBlip>
              <a:defRPr/>
            </a:pPr>
            <a:r>
              <a:rPr lang="cs-CZ" sz="1600" dirty="0" smtClean="0"/>
              <a:t>plněné  čokolády,  </a:t>
            </a:r>
            <a:r>
              <a:rPr lang="cs-CZ" sz="1600" dirty="0" err="1" smtClean="0"/>
              <a:t>čokolády</a:t>
            </a:r>
            <a:r>
              <a:rPr lang="cs-CZ" sz="1600" dirty="0" smtClean="0"/>
              <a:t> s příchutěmi, bonbóny především plněné, nanuky, zmrzliny, kypřící prášky do pečiva, hořčice,  majonéza,  tatarská  omáčka, dresinky,  instantní  nápoje  a  další  instantní výrobky, směsi koření</a:t>
            </a:r>
          </a:p>
          <a:p>
            <a:pPr marL="767250" lvl="1" indent="-255600">
              <a:spcBef>
                <a:spcPts val="400"/>
              </a:spcBef>
              <a:spcAft>
                <a:spcPts val="400"/>
              </a:spcAft>
              <a:buClr>
                <a:schemeClr val="accent3"/>
              </a:buClr>
              <a:buSzPct val="75000"/>
              <a:buBlip>
                <a:blip r:embed="rId3"/>
              </a:buBlip>
              <a:defRPr/>
            </a:pPr>
            <a:endParaRPr lang="cs-CZ" sz="1600" dirty="0" smtClean="0"/>
          </a:p>
          <a:p>
            <a:pPr marL="767250" lvl="1" indent="-255600">
              <a:buClr>
                <a:srgbClr val="002060"/>
              </a:buClr>
              <a:buNone/>
              <a:defRPr/>
            </a:pPr>
            <a:endParaRPr lang="cs-CZ" sz="300" dirty="0" smtClean="0">
              <a:latin typeface="Times New Roman" pitchFamily="18" charset="0"/>
              <a:cs typeface="Times New Roman" pitchFamily="18" charset="0"/>
            </a:endParaRPr>
          </a:p>
          <a:p>
            <a:pPr marL="367200" indent="-255600">
              <a:buClr>
                <a:srgbClr val="FF0000"/>
              </a:buClr>
              <a:defRPr/>
            </a:pPr>
            <a:endParaRPr lang="cs-CZ" sz="300" dirty="0" smtClean="0">
              <a:latin typeface="Times New Roman" pitchFamily="18" charset="0"/>
              <a:cs typeface="Times New Roman" pitchFamily="18" charset="0"/>
            </a:endParaRPr>
          </a:p>
          <a:p>
            <a:pPr marL="367200" indent="-255600">
              <a:spcBef>
                <a:spcPts val="400"/>
              </a:spcBef>
              <a:spcAft>
                <a:spcPts val="400"/>
              </a:spcAft>
              <a:buClr>
                <a:schemeClr val="accent3"/>
              </a:buClr>
              <a:buSzPct val="75000"/>
              <a:buBlip>
                <a:blip r:embed="rId3"/>
              </a:buBlip>
              <a:defRPr/>
            </a:pPr>
            <a:r>
              <a:rPr lang="cs-CZ" sz="2000" u="sng" dirty="0" smtClean="0">
                <a:effectLst>
                  <a:outerShdw blurRad="38100" dist="38100" dir="2700000" algn="tl">
                    <a:srgbClr val="000000">
                      <a:alpha val="43137"/>
                    </a:srgbClr>
                  </a:outerShdw>
                </a:effectLst>
              </a:rPr>
              <a:t>Nevhodné </a:t>
            </a:r>
          </a:p>
          <a:p>
            <a:pPr marL="767250" lvl="1" indent="-255600">
              <a:spcBef>
                <a:spcPts val="400"/>
              </a:spcBef>
              <a:spcAft>
                <a:spcPts val="400"/>
              </a:spcAft>
              <a:buClr>
                <a:schemeClr val="accent3"/>
              </a:buClr>
              <a:buSzPct val="75000"/>
              <a:buBlip>
                <a:blip r:embed="rId3"/>
              </a:buBlip>
              <a:defRPr/>
            </a:pPr>
            <a:r>
              <a:rPr lang="cs-CZ" sz="1600" dirty="0" smtClean="0"/>
              <a:t>sušenky,  oplatky  a  další  výrobky, které nejsou označeny jako bezlepkové</a:t>
            </a:r>
          </a:p>
        </p:txBody>
      </p:sp>
      <p:pic>
        <p:nvPicPr>
          <p:cNvPr id="91138" name="Picture 2" descr="http://mmetla.files.wordpress.com/2013/03/cokolada.jpg"/>
          <p:cNvPicPr>
            <a:picLocks noChangeAspect="1" noChangeArrowheads="1"/>
          </p:cNvPicPr>
          <p:nvPr/>
        </p:nvPicPr>
        <p:blipFill>
          <a:blip r:embed="rId4" cstate="print"/>
          <a:srcRect/>
          <a:stretch>
            <a:fillRect/>
          </a:stretch>
        </p:blipFill>
        <p:spPr bwMode="auto">
          <a:xfrm>
            <a:off x="6516216" y="188640"/>
            <a:ext cx="2411431" cy="1728192"/>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352928" cy="1143000"/>
          </a:xfrm>
        </p:spPr>
        <p:txBody>
          <a:bodyPr>
            <a:noAutofit/>
          </a:bodyPr>
          <a:lstStyle/>
          <a:p>
            <a:pPr algn="l"/>
            <a:r>
              <a:rPr lang="cs-CZ"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Příprava pokrmů vhodných pro BD</a:t>
            </a:r>
            <a:endParaRPr lang="cs-CZ"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251520" y="1412776"/>
            <a:ext cx="8712968" cy="5112568"/>
          </a:xfrm>
        </p:spPr>
        <p:txBody>
          <a:bodyPr>
            <a:noAutofit/>
          </a:bodyPr>
          <a:lstStyle/>
          <a:p>
            <a:pPr marL="367200" indent="-255600">
              <a:lnSpc>
                <a:spcPct val="150000"/>
              </a:lnSpc>
              <a:spcBef>
                <a:spcPts val="0"/>
              </a:spcBef>
              <a:buClr>
                <a:schemeClr val="accent3"/>
              </a:buClr>
              <a:buSzPct val="75000"/>
              <a:buBlip>
                <a:blip r:embed="rId3"/>
              </a:buBlip>
              <a:defRPr/>
            </a:pPr>
            <a:r>
              <a:rPr lang="cs-CZ" sz="1800" dirty="0" smtClean="0"/>
              <a:t>neliší se od běžné přípravy pokrmů, rozdíl je pouze v používání </a:t>
            </a:r>
            <a:br>
              <a:rPr lang="cs-CZ" sz="1800" dirty="0" smtClean="0"/>
            </a:br>
            <a:r>
              <a:rPr lang="cs-CZ" sz="1800" dirty="0" smtClean="0"/>
              <a:t>BLP surovin, a to i při zahušťování pokrmů</a:t>
            </a:r>
          </a:p>
          <a:p>
            <a:pPr marL="367200" indent="-255600">
              <a:lnSpc>
                <a:spcPct val="150000"/>
              </a:lnSpc>
              <a:spcBef>
                <a:spcPts val="0"/>
              </a:spcBef>
              <a:buClr>
                <a:schemeClr val="accent3"/>
              </a:buClr>
              <a:buSzPct val="75000"/>
              <a:buBlip>
                <a:blip r:embed="rId3"/>
              </a:buBlip>
              <a:defRPr/>
            </a:pPr>
            <a:r>
              <a:rPr lang="cs-CZ" sz="1800" dirty="0" smtClean="0"/>
              <a:t>povoleny jsou obvykle všechny tepelné úpravy pokrmů</a:t>
            </a:r>
          </a:p>
          <a:p>
            <a:pPr marL="367200" indent="-255600">
              <a:lnSpc>
                <a:spcPct val="150000"/>
              </a:lnSpc>
              <a:spcBef>
                <a:spcPts val="0"/>
              </a:spcBef>
              <a:buClr>
                <a:schemeClr val="accent3"/>
              </a:buClr>
              <a:buSzPct val="75000"/>
              <a:buBlip>
                <a:blip r:embed="rId3"/>
              </a:buBlip>
              <a:defRPr/>
            </a:pPr>
            <a:r>
              <a:rPr lang="cs-CZ" sz="1800" dirty="0" smtClean="0"/>
              <a:t>nejprve vaříme bezlepkové pokrmy, poté pokrmy s lepkem</a:t>
            </a:r>
          </a:p>
          <a:p>
            <a:pPr marL="367200" indent="-255600">
              <a:lnSpc>
                <a:spcPct val="150000"/>
              </a:lnSpc>
              <a:spcBef>
                <a:spcPts val="0"/>
              </a:spcBef>
              <a:buClr>
                <a:schemeClr val="accent3"/>
              </a:buClr>
              <a:buSzPct val="75000"/>
              <a:buBlip>
                <a:blip r:embed="rId3"/>
              </a:buBlip>
              <a:defRPr/>
            </a:pPr>
            <a:r>
              <a:rPr lang="cs-CZ" sz="1800" dirty="0" smtClean="0"/>
              <a:t>po přípravě pokrmů obsahujících lepek vždy pečlivě omyjeme povrchy, prkénka a použité náčiní, zejména je-li pro přípravu pokrmu použita mouka, případně máme vyčleněno speciální nádobí a náčiní </a:t>
            </a:r>
          </a:p>
          <a:p>
            <a:pPr marL="367200" indent="-255600">
              <a:lnSpc>
                <a:spcPct val="150000"/>
              </a:lnSpc>
              <a:spcBef>
                <a:spcPts val="0"/>
              </a:spcBef>
              <a:buClr>
                <a:schemeClr val="accent3"/>
              </a:buClr>
              <a:buSzPct val="75000"/>
              <a:buBlip>
                <a:blip r:embed="rId3"/>
              </a:buBlip>
              <a:defRPr/>
            </a:pPr>
            <a:r>
              <a:rPr lang="cs-CZ" sz="1800" dirty="0" smtClean="0"/>
              <a:t>BLP přílohy vaříme zásadně odděleně</a:t>
            </a:r>
          </a:p>
          <a:p>
            <a:pPr marL="367200" indent="-255600">
              <a:lnSpc>
                <a:spcPct val="150000"/>
              </a:lnSpc>
              <a:spcBef>
                <a:spcPts val="0"/>
              </a:spcBef>
              <a:buClr>
                <a:schemeClr val="accent3"/>
              </a:buClr>
              <a:buSzPct val="75000"/>
              <a:buBlip>
                <a:blip r:embed="rId3"/>
              </a:buBlip>
              <a:defRPr/>
            </a:pPr>
            <a:r>
              <a:rPr lang="cs-CZ" sz="1800" dirty="0" smtClean="0"/>
              <a:t>nikdy nesmažíme BLP potraviny v oleji, ve kterém byl předtím připravován pokrm s lepkem</a:t>
            </a:r>
          </a:p>
          <a:p>
            <a:pPr marL="367200" indent="-255600">
              <a:lnSpc>
                <a:spcPct val="150000"/>
              </a:lnSpc>
              <a:spcBef>
                <a:spcPts val="0"/>
              </a:spcBef>
              <a:buClr>
                <a:schemeClr val="accent3"/>
              </a:buClr>
              <a:buSzPct val="75000"/>
              <a:buBlip>
                <a:blip r:embed="rId3"/>
              </a:buBlip>
              <a:defRPr/>
            </a:pPr>
            <a:r>
              <a:rPr lang="cs-CZ" sz="1800" dirty="0" smtClean="0"/>
              <a:t>u společných potravin - džem, máslo, hořčice apod. používáme vždy čisté náčiní (lžičky, nože)</a:t>
            </a:r>
            <a:endParaRPr lang="cs-CZ" sz="2100" dirty="0" smtClean="0"/>
          </a:p>
        </p:txBody>
      </p:sp>
      <p:pic>
        <p:nvPicPr>
          <p:cNvPr id="4" name="Obrázek 3" descr="experimenting cook.jpg"/>
          <p:cNvPicPr>
            <a:picLocks noChangeAspect="1"/>
          </p:cNvPicPr>
          <p:nvPr/>
        </p:nvPicPr>
        <p:blipFill>
          <a:blip r:embed="rId4" cstate="print"/>
          <a:stretch>
            <a:fillRect/>
          </a:stretch>
        </p:blipFill>
        <p:spPr>
          <a:xfrm>
            <a:off x="7668344" y="1196752"/>
            <a:ext cx="1316523" cy="1368152"/>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352928" cy="1143000"/>
          </a:xfrm>
        </p:spPr>
        <p:txBody>
          <a:bodyPr>
            <a:noAutofit/>
          </a:bodyPr>
          <a:lstStyle/>
          <a:p>
            <a:pPr algn="l"/>
            <a:r>
              <a:rPr lang="cs-CZ"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Příprava pokrmů vhodných pro BD</a:t>
            </a:r>
            <a:endParaRPr lang="cs-CZ"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772816"/>
            <a:ext cx="8229600" cy="4752528"/>
          </a:xfrm>
        </p:spPr>
        <p:txBody>
          <a:bodyPr>
            <a:noAutofit/>
          </a:bodyPr>
          <a:lstStyle/>
          <a:p>
            <a:pPr marL="367200" indent="-255600">
              <a:lnSpc>
                <a:spcPct val="150000"/>
              </a:lnSpc>
              <a:spcBef>
                <a:spcPts val="400"/>
              </a:spcBef>
              <a:spcAft>
                <a:spcPts val="400"/>
              </a:spcAft>
              <a:buClr>
                <a:schemeClr val="accent3"/>
              </a:buClr>
              <a:buSzPct val="75000"/>
              <a:buBlip>
                <a:blip r:embed="rId3"/>
              </a:buBlip>
              <a:defRPr/>
            </a:pPr>
            <a:r>
              <a:rPr lang="cs-CZ" sz="2400" dirty="0" smtClean="0"/>
              <a:t>k zahušťování bezlepkových pokrmů je možné používat:</a:t>
            </a:r>
          </a:p>
          <a:p>
            <a:pPr marL="767250" lvl="2" indent="-255600">
              <a:lnSpc>
                <a:spcPct val="150000"/>
              </a:lnSpc>
              <a:spcBef>
                <a:spcPts val="400"/>
              </a:spcBef>
              <a:spcAft>
                <a:spcPts val="400"/>
              </a:spcAft>
              <a:buClr>
                <a:schemeClr val="accent3"/>
              </a:buClr>
              <a:buSzPct val="75000"/>
              <a:buBlip>
                <a:blip r:embed="rId3"/>
              </a:buBlip>
              <a:defRPr/>
            </a:pPr>
            <a:r>
              <a:rPr lang="cs-CZ" sz="2000" dirty="0" smtClean="0"/>
              <a:t>bezlepkovou mouku – kukuřičná, rýžová, pohanková atd.</a:t>
            </a:r>
          </a:p>
          <a:p>
            <a:pPr marL="767250" lvl="2" indent="-255600">
              <a:lnSpc>
                <a:spcPct val="150000"/>
              </a:lnSpc>
              <a:spcBef>
                <a:spcPts val="400"/>
              </a:spcBef>
              <a:spcAft>
                <a:spcPts val="400"/>
              </a:spcAft>
              <a:buClr>
                <a:schemeClr val="accent3"/>
              </a:buClr>
              <a:buSzPct val="75000"/>
              <a:buBlip>
                <a:blip r:embed="rId3"/>
              </a:buBlip>
              <a:defRPr/>
            </a:pPr>
            <a:r>
              <a:rPr lang="cs-CZ" sz="2000" dirty="0" smtClean="0"/>
              <a:t>moučnou bezlepkovou směs </a:t>
            </a:r>
          </a:p>
          <a:p>
            <a:pPr marL="767250" lvl="2" indent="-255600">
              <a:lnSpc>
                <a:spcPct val="150000"/>
              </a:lnSpc>
              <a:spcBef>
                <a:spcPts val="400"/>
              </a:spcBef>
              <a:spcAft>
                <a:spcPts val="400"/>
              </a:spcAft>
              <a:buClr>
                <a:schemeClr val="accent3"/>
              </a:buClr>
              <a:buSzPct val="75000"/>
              <a:buBlip>
                <a:blip r:embed="rId3"/>
              </a:buBlip>
              <a:defRPr/>
            </a:pPr>
            <a:r>
              <a:rPr lang="cs-CZ" sz="2000" dirty="0" smtClean="0"/>
              <a:t>luštěninovou mouku</a:t>
            </a:r>
          </a:p>
          <a:p>
            <a:pPr marL="767250" lvl="2" indent="-255600">
              <a:lnSpc>
                <a:spcPct val="150000"/>
              </a:lnSpc>
              <a:spcBef>
                <a:spcPts val="400"/>
              </a:spcBef>
              <a:spcAft>
                <a:spcPts val="400"/>
              </a:spcAft>
              <a:buClr>
                <a:schemeClr val="accent3"/>
              </a:buClr>
              <a:buSzPct val="75000"/>
              <a:buBlip>
                <a:blip r:embed="rId3"/>
              </a:buBlip>
              <a:defRPr/>
            </a:pPr>
            <a:r>
              <a:rPr lang="cs-CZ" sz="2000" dirty="0" smtClean="0"/>
              <a:t>škrob bez obsahu lepku – rýžový, kukuřičný, bramborový, </a:t>
            </a:r>
            <a:r>
              <a:rPr lang="cs-CZ" sz="2000" dirty="0" err="1" smtClean="0"/>
              <a:t>deproteinovaný</a:t>
            </a:r>
            <a:endParaRPr lang="cs-CZ" sz="2000" dirty="0" smtClean="0"/>
          </a:p>
          <a:p>
            <a:pPr marL="767250" lvl="2" indent="-255600">
              <a:lnSpc>
                <a:spcPct val="150000"/>
              </a:lnSpc>
              <a:spcBef>
                <a:spcPts val="400"/>
              </a:spcBef>
              <a:spcAft>
                <a:spcPts val="400"/>
              </a:spcAft>
              <a:buClr>
                <a:schemeClr val="accent3"/>
              </a:buClr>
              <a:buSzPct val="75000"/>
              <a:buBlip>
                <a:blip r:embed="rId3"/>
              </a:buBlip>
              <a:defRPr/>
            </a:pPr>
            <a:r>
              <a:rPr lang="cs-CZ" sz="2000" dirty="0" smtClean="0"/>
              <a:t>rozmixovanou zeleninu, brambory, luštěniny</a:t>
            </a:r>
          </a:p>
          <a:p>
            <a:pPr marL="367200" indent="-255600">
              <a:spcBef>
                <a:spcPts val="400"/>
              </a:spcBef>
              <a:spcAft>
                <a:spcPts val="400"/>
              </a:spcAft>
              <a:buClr>
                <a:schemeClr val="accent3"/>
              </a:buClr>
              <a:buSzPct val="75000"/>
              <a:buBlip>
                <a:blip r:embed="rId3"/>
              </a:buBlip>
              <a:defRPr/>
            </a:pPr>
            <a:endParaRPr lang="cs-CZ" sz="2000" dirty="0" smtClean="0"/>
          </a:p>
        </p:txBody>
      </p:sp>
      <p:pic>
        <p:nvPicPr>
          <p:cNvPr id="87042" name="Picture 2" descr="http://www.nourishedhealth.com/wp-content/uploads/2012/12/Gluten-free-gang-logo2.jpeg"/>
          <p:cNvPicPr>
            <a:picLocks noChangeAspect="1" noChangeArrowheads="1"/>
          </p:cNvPicPr>
          <p:nvPr/>
        </p:nvPicPr>
        <p:blipFill>
          <a:blip r:embed="rId4" cstate="print"/>
          <a:srcRect/>
          <a:stretch>
            <a:fillRect/>
          </a:stretch>
        </p:blipFill>
        <p:spPr bwMode="auto">
          <a:xfrm>
            <a:off x="6948264" y="4869160"/>
            <a:ext cx="2009800" cy="1818869"/>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pujckoteka.cz/wp-content/uploads/awpcp/penizeclean9.jpg"/>
          <p:cNvPicPr>
            <a:picLocks noChangeAspect="1" noChangeArrowheads="1"/>
          </p:cNvPicPr>
          <p:nvPr/>
        </p:nvPicPr>
        <p:blipFill>
          <a:blip r:embed="rId3" cstate="print"/>
          <a:srcRect/>
          <a:stretch>
            <a:fillRect/>
          </a:stretch>
        </p:blipFill>
        <p:spPr bwMode="auto">
          <a:xfrm>
            <a:off x="7118532" y="1196752"/>
            <a:ext cx="1866957" cy="1368152"/>
          </a:xfrm>
          <a:prstGeom prst="rect">
            <a:avLst/>
          </a:prstGeom>
          <a:ln>
            <a:noFill/>
          </a:ln>
          <a:effectLst>
            <a:softEdge rad="112500"/>
          </a:effectLst>
        </p:spPr>
      </p:pic>
      <p:sp>
        <p:nvSpPr>
          <p:cNvPr id="2" name="Nadpis 1"/>
          <p:cNvSpPr>
            <a:spLocks noGrp="1"/>
          </p:cNvSpPr>
          <p:nvPr>
            <p:ph type="title"/>
          </p:nvPr>
        </p:nvSpPr>
        <p:spPr>
          <a:xfrm>
            <a:off x="467544" y="332656"/>
            <a:ext cx="8352928" cy="1143000"/>
          </a:xfrm>
        </p:spPr>
        <p:txBody>
          <a:bodyPr>
            <a:noAutofit/>
          </a:bodyPr>
          <a:lstStyle/>
          <a:p>
            <a:pPr algn="l"/>
            <a:r>
              <a:rPr lang="cs-CZ"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Náklady na bezlepkovou dietu</a:t>
            </a:r>
            <a:endParaRPr lang="cs-CZ"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916832"/>
            <a:ext cx="8229600" cy="4608512"/>
          </a:xfrm>
        </p:spPr>
        <p:txBody>
          <a:bodyPr>
            <a:noAutofit/>
          </a:bodyPr>
          <a:lstStyle/>
          <a:p>
            <a:pPr marL="367200" indent="-255600">
              <a:lnSpc>
                <a:spcPct val="150000"/>
              </a:lnSpc>
              <a:spcBef>
                <a:spcPts val="400"/>
              </a:spcBef>
              <a:spcAft>
                <a:spcPts val="400"/>
              </a:spcAft>
              <a:buClr>
                <a:schemeClr val="accent3"/>
              </a:buClr>
              <a:buSzPct val="75000"/>
              <a:buBlip>
                <a:blip r:embed="rId4"/>
              </a:buBlip>
              <a:defRPr/>
            </a:pPr>
            <a:r>
              <a:rPr lang="cs-CZ" sz="2400" dirty="0" smtClean="0"/>
              <a:t>Náklady na měsíční bezlepkovou dietu jsou podle </a:t>
            </a:r>
            <a:br>
              <a:rPr lang="cs-CZ" sz="2400" dirty="0" smtClean="0"/>
            </a:br>
            <a:r>
              <a:rPr lang="cs-CZ" sz="2400" dirty="0" smtClean="0"/>
              <a:t>věku dítěte až o několik tisíc korun vyšší než u normální stravy</a:t>
            </a:r>
            <a:endParaRPr lang="cs-CZ" sz="2000" dirty="0" smtClean="0"/>
          </a:p>
        </p:txBody>
      </p:sp>
      <p:graphicFrame>
        <p:nvGraphicFramePr>
          <p:cNvPr id="5" name="Tabulka 4"/>
          <p:cNvGraphicFramePr>
            <a:graphicFrameLocks noGrp="1"/>
          </p:cNvGraphicFramePr>
          <p:nvPr/>
        </p:nvGraphicFramePr>
        <p:xfrm>
          <a:off x="1835696" y="3573016"/>
          <a:ext cx="5400600" cy="2260260"/>
        </p:xfrm>
        <a:graphic>
          <a:graphicData uri="http://schemas.openxmlformats.org/drawingml/2006/table">
            <a:tbl>
              <a:tblPr firstRow="1" bandRow="1">
                <a:tableStyleId>{1E171933-4619-4E11-9A3F-F7608DF75F80}</a:tableStyleId>
              </a:tblPr>
              <a:tblGrid>
                <a:gridCol w="2700300"/>
                <a:gridCol w="2700300"/>
              </a:tblGrid>
              <a:tr h="540060">
                <a:tc>
                  <a:txBody>
                    <a:bodyPr/>
                    <a:lstStyle/>
                    <a:p>
                      <a:pPr marL="0" algn="l" defTabSz="914400" rtl="0" eaLnBrk="1" latinLnBrk="0" hangingPunct="1"/>
                      <a:r>
                        <a:rPr lang="cs-CZ" sz="1800" b="1" kern="1200" dirty="0" smtClean="0">
                          <a:solidFill>
                            <a:schemeClr val="lt1"/>
                          </a:solidFill>
                          <a:latin typeface="+mn-lt"/>
                          <a:ea typeface="+mn-ea"/>
                          <a:cs typeface="+mn-cs"/>
                        </a:rPr>
                        <a:t>Bezlepkový výrobek </a:t>
                      </a:r>
                      <a:endParaRPr lang="cs-CZ" sz="1800" b="1" kern="1200" dirty="0">
                        <a:solidFill>
                          <a:schemeClr val="lt1"/>
                        </a:solidFill>
                        <a:latin typeface="+mn-lt"/>
                        <a:ea typeface="+mn-ea"/>
                        <a:cs typeface="+mn-cs"/>
                      </a:endParaRPr>
                    </a:p>
                  </a:txBody>
                  <a:tcPr anchor="ctr"/>
                </a:tc>
                <a:tc>
                  <a:txBody>
                    <a:bodyPr/>
                    <a:lstStyle/>
                    <a:p>
                      <a:pPr algn="l"/>
                      <a:r>
                        <a:rPr lang="cs-CZ" dirty="0" smtClean="0"/>
                        <a:t>Orientační cena</a:t>
                      </a:r>
                      <a:endParaRPr lang="cs-CZ" dirty="0"/>
                    </a:p>
                  </a:txBody>
                  <a:tcPr anchor="ctr"/>
                </a:tc>
              </a:tr>
              <a:tr h="540060">
                <a:tc>
                  <a:txBody>
                    <a:bodyPr/>
                    <a:lstStyle/>
                    <a:p>
                      <a:pPr algn="l"/>
                      <a:r>
                        <a:rPr lang="cs-CZ" dirty="0" smtClean="0"/>
                        <a:t>Mouka (1 kg)</a:t>
                      </a:r>
                      <a:endParaRPr lang="cs-CZ" dirty="0"/>
                    </a:p>
                  </a:txBody>
                  <a:tcPr anchor="ctr"/>
                </a:tc>
                <a:tc>
                  <a:txBody>
                    <a:bodyPr/>
                    <a:lstStyle/>
                    <a:p>
                      <a:pPr algn="l"/>
                      <a:r>
                        <a:rPr lang="cs-CZ" dirty="0" smtClean="0"/>
                        <a:t>Bezlepková směs </a:t>
                      </a:r>
                      <a:r>
                        <a:rPr lang="cs-CZ" dirty="0" err="1" smtClean="0"/>
                        <a:t>Jizerka</a:t>
                      </a:r>
                      <a:endParaRPr lang="cs-CZ" dirty="0" smtClean="0"/>
                    </a:p>
                    <a:p>
                      <a:pPr algn="ctr"/>
                      <a:r>
                        <a:rPr lang="cs-CZ" baseline="0" dirty="0" smtClean="0"/>
                        <a:t> 75-90 Kč</a:t>
                      </a:r>
                      <a:endParaRPr lang="cs-CZ" dirty="0"/>
                    </a:p>
                  </a:txBody>
                  <a:tcPr anchor="ctr"/>
                </a:tc>
              </a:tr>
              <a:tr h="540060">
                <a:tc>
                  <a:txBody>
                    <a:bodyPr/>
                    <a:lstStyle/>
                    <a:p>
                      <a:pPr algn="l"/>
                      <a:r>
                        <a:rPr lang="cs-CZ" dirty="0" smtClean="0"/>
                        <a:t>Těstoviny (500 g)</a:t>
                      </a:r>
                      <a:endParaRPr lang="cs-CZ" dirty="0"/>
                    </a:p>
                  </a:txBody>
                  <a:tcPr anchor="ctr"/>
                </a:tc>
                <a:tc>
                  <a:txBody>
                    <a:bodyPr/>
                    <a:lstStyle/>
                    <a:p>
                      <a:pPr algn="ctr"/>
                      <a:r>
                        <a:rPr lang="cs-CZ" dirty="0" smtClean="0"/>
                        <a:t>25-80 Kč</a:t>
                      </a:r>
                      <a:endParaRPr lang="cs-CZ" dirty="0"/>
                    </a:p>
                  </a:txBody>
                  <a:tcPr anchor="ctr"/>
                </a:tc>
              </a:tr>
              <a:tr h="540060">
                <a:tc>
                  <a:txBody>
                    <a:bodyPr/>
                    <a:lstStyle/>
                    <a:p>
                      <a:pPr algn="l"/>
                      <a:r>
                        <a:rPr lang="cs-CZ" dirty="0" smtClean="0"/>
                        <a:t>Chléb  (1 ks)</a:t>
                      </a:r>
                      <a:endParaRPr lang="cs-CZ" dirty="0"/>
                    </a:p>
                  </a:txBody>
                  <a:tcPr anchor="ctr"/>
                </a:tc>
                <a:tc>
                  <a:txBody>
                    <a:bodyPr/>
                    <a:lstStyle/>
                    <a:p>
                      <a:pPr algn="ctr"/>
                      <a:r>
                        <a:rPr lang="cs-CZ" dirty="0" smtClean="0"/>
                        <a:t>cca 60 - 90 Kč</a:t>
                      </a:r>
                      <a:endParaRPr lang="cs-CZ" dirty="0"/>
                    </a:p>
                  </a:txBody>
                  <a:tcPr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Příspěvky od zdravotních pojišťoven</a:t>
            </a:r>
            <a:endParaRPr lang="cs-CZ"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340768"/>
            <a:ext cx="8229600" cy="5184576"/>
          </a:xfrm>
        </p:spPr>
        <p:txBody>
          <a:bodyPr>
            <a:noAutofit/>
          </a:bodyPr>
          <a:lstStyle/>
          <a:p>
            <a:pPr marL="367200" lvl="1" indent="-255600">
              <a:spcBef>
                <a:spcPts val="400"/>
              </a:spcBef>
              <a:spcAft>
                <a:spcPts val="400"/>
              </a:spcAft>
              <a:buClr>
                <a:schemeClr val="accent3"/>
              </a:buClr>
              <a:buSzPct val="75000"/>
              <a:buBlip>
                <a:blip r:embed="rId3"/>
              </a:buBlip>
              <a:defRPr/>
            </a:pPr>
            <a:r>
              <a:rPr lang="cs-CZ" sz="2000" dirty="0" smtClean="0"/>
              <a:t>VZP v rámci programu Bezlepková dieta klientům přispívá na nákup potravin bez lepku až 6000 korun ročně. Příspěvek je určen pro klienty do věku 26 let včetně (za předpokladu, že jsou nezaopatřenými dětmi - studenty). Je možné ho čerpat vždy za čtvrtletí zpětně a je určen na nákup bezlepkových potravin.</a:t>
            </a:r>
          </a:p>
          <a:p>
            <a:pPr marL="367200" lvl="1" indent="-255600">
              <a:spcBef>
                <a:spcPts val="400"/>
              </a:spcBef>
              <a:spcAft>
                <a:spcPts val="400"/>
              </a:spcAft>
              <a:buClr>
                <a:schemeClr val="accent3"/>
              </a:buClr>
              <a:buSzPct val="75000"/>
              <a:buBlip>
                <a:blip r:embed="rId3"/>
              </a:buBlip>
              <a:defRPr/>
            </a:pPr>
            <a:endParaRPr lang="cs-CZ" sz="300" dirty="0" smtClean="0"/>
          </a:p>
          <a:p>
            <a:pPr marL="367200" lvl="1" indent="-255600">
              <a:spcBef>
                <a:spcPts val="400"/>
              </a:spcBef>
              <a:spcAft>
                <a:spcPts val="400"/>
              </a:spcAft>
              <a:buClr>
                <a:schemeClr val="accent3"/>
              </a:buClr>
              <a:buSzPct val="75000"/>
              <a:buBlip>
                <a:blip r:embed="rId3"/>
              </a:buBlip>
              <a:defRPr/>
            </a:pPr>
            <a:r>
              <a:rPr lang="cs-CZ" sz="2000" dirty="0" smtClean="0"/>
              <a:t>Zaměstnanecká pojišťovna Škoda: příspěvek do výše 5000,- </a:t>
            </a:r>
            <a:br>
              <a:rPr lang="cs-CZ" sz="2000" dirty="0" smtClean="0"/>
            </a:br>
            <a:r>
              <a:rPr lang="cs-CZ" sz="2000" dirty="0" smtClean="0"/>
              <a:t>1 x za rok pro </a:t>
            </a:r>
            <a:r>
              <a:rPr lang="pl-PL" sz="2000" dirty="0" smtClean="0"/>
              <a:t>všechny </a:t>
            </a:r>
            <a:r>
              <a:rPr lang="cs-CZ" sz="2000" dirty="0" smtClean="0"/>
              <a:t>pojištěnce trpící </a:t>
            </a:r>
            <a:r>
              <a:rPr lang="cs-CZ" sz="2000" dirty="0" err="1" smtClean="0"/>
              <a:t>celiakií</a:t>
            </a:r>
            <a:r>
              <a:rPr lang="cs-CZ" sz="2000" dirty="0" smtClean="0"/>
              <a:t> </a:t>
            </a:r>
            <a:r>
              <a:rPr lang="pl-PL" sz="2000" dirty="0" smtClean="0"/>
              <a:t>bez rozdílu věku.</a:t>
            </a:r>
          </a:p>
          <a:p>
            <a:pPr marL="367200" lvl="1" indent="-255600">
              <a:spcBef>
                <a:spcPts val="400"/>
              </a:spcBef>
              <a:spcAft>
                <a:spcPts val="400"/>
              </a:spcAft>
              <a:buClr>
                <a:schemeClr val="accent3"/>
              </a:buClr>
              <a:buSzPct val="75000"/>
              <a:buBlip>
                <a:blip r:embed="rId3"/>
              </a:buBlip>
              <a:defRPr/>
            </a:pPr>
            <a:endParaRPr lang="cs-CZ" sz="300" dirty="0" smtClean="0"/>
          </a:p>
          <a:p>
            <a:pPr marL="367200" lvl="1" indent="-255600">
              <a:spcBef>
                <a:spcPts val="400"/>
              </a:spcBef>
              <a:spcAft>
                <a:spcPts val="400"/>
              </a:spcAft>
              <a:buClr>
                <a:schemeClr val="accent3"/>
              </a:buClr>
              <a:buSzPct val="75000"/>
              <a:buBlip>
                <a:blip r:embed="rId3"/>
              </a:buBlip>
              <a:defRPr/>
            </a:pPr>
            <a:r>
              <a:rPr lang="cs-CZ" sz="2000" dirty="0" smtClean="0"/>
              <a:t>Česká průmyslová zdravotní pojišťovna: preventivní program pro </a:t>
            </a:r>
            <a:r>
              <a:rPr lang="cs-CZ" sz="2000" dirty="0" err="1" smtClean="0"/>
              <a:t>celiaky</a:t>
            </a:r>
            <a:r>
              <a:rPr lang="cs-CZ" sz="2000" dirty="0" smtClean="0"/>
              <a:t>, příspěvek do výše 500 Kč ročně bez omezení věku.</a:t>
            </a:r>
          </a:p>
          <a:p>
            <a:pPr marL="367200" lvl="1" indent="-255600">
              <a:spcBef>
                <a:spcPts val="400"/>
              </a:spcBef>
              <a:spcAft>
                <a:spcPts val="400"/>
              </a:spcAft>
              <a:buClr>
                <a:schemeClr val="accent3"/>
              </a:buClr>
              <a:buSzPct val="75000"/>
              <a:buBlip>
                <a:blip r:embed="rId3"/>
              </a:buBlip>
              <a:defRPr/>
            </a:pPr>
            <a:endParaRPr lang="cs-CZ" sz="300" dirty="0" smtClean="0"/>
          </a:p>
          <a:p>
            <a:pPr marL="367200" lvl="1" indent="-255600">
              <a:spcBef>
                <a:spcPts val="400"/>
              </a:spcBef>
              <a:spcAft>
                <a:spcPts val="400"/>
              </a:spcAft>
              <a:buClr>
                <a:schemeClr val="accent3"/>
              </a:buClr>
              <a:buSzPct val="75000"/>
              <a:buBlip>
                <a:blip r:embed="rId3"/>
              </a:buBlip>
              <a:defRPr/>
            </a:pPr>
            <a:r>
              <a:rPr lang="cs-CZ" sz="2000" dirty="0" smtClean="0"/>
              <a:t>OZP - Oborová zdravotní pojišťovna: příspěvek na bezlepkovou dietu je možno čerpat v rámci bonusového programu VITAKONTO. Příspěvek je možné využít pouze na nákup v lékárnách.</a:t>
            </a:r>
          </a:p>
          <a:p>
            <a:pPr marL="367200" lvl="1" indent="-255600">
              <a:spcBef>
                <a:spcPts val="400"/>
              </a:spcBef>
              <a:spcAft>
                <a:spcPts val="400"/>
              </a:spcAft>
              <a:buClr>
                <a:schemeClr val="accent3"/>
              </a:buClr>
              <a:buSzPct val="75000"/>
              <a:buBlip>
                <a:blip r:embed="rId3"/>
              </a:buBlip>
              <a:defRPr/>
            </a:pPr>
            <a:endParaRPr lang="cs-CZ" sz="300" dirty="0" smtClean="0"/>
          </a:p>
          <a:p>
            <a:pPr marL="367200" lvl="1" indent="-255600">
              <a:spcBef>
                <a:spcPts val="400"/>
              </a:spcBef>
              <a:spcAft>
                <a:spcPts val="400"/>
              </a:spcAft>
              <a:buClr>
                <a:schemeClr val="accent3"/>
              </a:buClr>
              <a:buSzPct val="75000"/>
              <a:buBlip>
                <a:blip r:embed="rId3"/>
              </a:buBlip>
              <a:defRPr/>
            </a:pPr>
            <a:r>
              <a:rPr lang="cs-CZ" sz="2000" dirty="0" smtClean="0"/>
              <a:t>Revírní bratrská pokladna: příspěvek pro pojištěnce bez rozdílu věku do 500 Kč na nákup potravin.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352928" cy="1143000"/>
          </a:xfrm>
        </p:spPr>
        <p:txBody>
          <a:bodyPr>
            <a:normAutofit fontScale="90000"/>
          </a:bodyPr>
          <a:lstStyle/>
          <a:p>
            <a:pPr lvl="1" algn="l" rtl="0">
              <a:spcBef>
                <a:spcPct val="0"/>
              </a:spcBef>
            </a:pPr>
            <a:r>
              <a:rPr lang="cs-C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faktory </a:t>
            </a:r>
            <a:r>
              <a:rPr lang="cs-CZ"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vzniku onemocnění</a:t>
            </a:r>
            <a:r>
              <a:rPr lang="cs-CZ" sz="2400" dirty="0" smtClean="0">
                <a:effectLst>
                  <a:outerShdw blurRad="38100" dist="38100" dir="2700000" algn="tl">
                    <a:srgbClr val="000000">
                      <a:alpha val="43137"/>
                    </a:srgbClr>
                  </a:outerShdw>
                </a:effectLst>
                <a:cs typeface="Times New Roman" pitchFamily="18" charset="0"/>
              </a:rPr>
              <a:t/>
            </a:r>
            <a:br>
              <a:rPr lang="cs-CZ" sz="2400" dirty="0" smtClean="0">
                <a:effectLst>
                  <a:outerShdw blurRad="38100" dist="38100" dir="2700000" algn="tl">
                    <a:srgbClr val="000000">
                      <a:alpha val="43137"/>
                    </a:srgbClr>
                  </a:outerShdw>
                </a:effectLst>
                <a:cs typeface="Times New Roman" pitchFamily="18" charset="0"/>
              </a:rPr>
            </a:b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412776"/>
            <a:ext cx="8229600" cy="5040560"/>
          </a:xfrm>
        </p:spPr>
        <p:txBody>
          <a:bodyPr>
            <a:noAutofit/>
          </a:bodyPr>
          <a:lstStyle/>
          <a:p>
            <a:pPr marL="342900" lvl="1" indent="-342900">
              <a:spcBef>
                <a:spcPts val="600"/>
              </a:spcBef>
              <a:spcAft>
                <a:spcPts val="600"/>
              </a:spcAft>
              <a:buClr>
                <a:srgbClr val="FF0000"/>
              </a:buClr>
              <a:buSzPct val="75000"/>
              <a:buBlip>
                <a:blip r:embed="rId2"/>
              </a:buBlip>
            </a:pPr>
            <a:r>
              <a:rPr lang="cs-CZ" sz="2200" dirty="0" smtClean="0">
                <a:cs typeface="Times New Roman" pitchFamily="18" charset="0"/>
              </a:rPr>
              <a:t>spouštěč – lepek</a:t>
            </a:r>
          </a:p>
          <a:p>
            <a:pPr marL="342900" lvl="1" indent="-342900">
              <a:spcBef>
                <a:spcPts val="600"/>
              </a:spcBef>
              <a:spcAft>
                <a:spcPts val="600"/>
              </a:spcAft>
              <a:buClr>
                <a:srgbClr val="FF0000"/>
              </a:buClr>
              <a:buSzPct val="75000"/>
              <a:buBlip>
                <a:blip r:embed="rId2"/>
              </a:buBlip>
            </a:pPr>
            <a:r>
              <a:rPr lang="cs-CZ" sz="2200" dirty="0" smtClean="0">
                <a:cs typeface="Times New Roman" pitchFamily="18" charset="0"/>
              </a:rPr>
              <a:t>genetická vazba (HLA-DQ2 a DQ8) </a:t>
            </a:r>
          </a:p>
          <a:p>
            <a:pPr marL="342900" lvl="1" indent="-342900">
              <a:spcBef>
                <a:spcPts val="600"/>
              </a:spcBef>
              <a:spcAft>
                <a:spcPts val="600"/>
              </a:spcAft>
              <a:buClr>
                <a:srgbClr val="FF0000"/>
              </a:buClr>
              <a:buSzPct val="75000"/>
              <a:buBlip>
                <a:blip r:embed="rId2"/>
              </a:buBlip>
            </a:pPr>
            <a:r>
              <a:rPr lang="cs-CZ" sz="2200" dirty="0" smtClean="0">
                <a:cs typeface="Times New Roman" pitchFamily="18" charset="0"/>
              </a:rPr>
              <a:t>specifická humorální autoimunitní odpověď (autoprotilátky ke tkáňové </a:t>
            </a:r>
            <a:r>
              <a:rPr lang="cs-CZ" sz="2200" dirty="0" err="1" smtClean="0">
                <a:cs typeface="Times New Roman" pitchFamily="18" charset="0"/>
              </a:rPr>
              <a:t>transglutamináze</a:t>
            </a:r>
            <a:r>
              <a:rPr lang="cs-CZ" sz="2200" dirty="0" smtClean="0">
                <a:cs typeface="Times New Roman" pitchFamily="18" charset="0"/>
              </a:rPr>
              <a:t>)</a:t>
            </a:r>
          </a:p>
          <a:p>
            <a:pPr marL="342900" lvl="1" indent="-342900">
              <a:spcBef>
                <a:spcPts val="600"/>
              </a:spcBef>
              <a:spcAft>
                <a:spcPts val="600"/>
              </a:spcAft>
              <a:buClr>
                <a:srgbClr val="FF0000"/>
              </a:buClr>
              <a:buSzPct val="75000"/>
              <a:buBlip>
                <a:blip r:embed="rId2"/>
              </a:buBlip>
            </a:pPr>
            <a:endParaRPr lang="cs-CZ" sz="500" dirty="0" smtClean="0">
              <a:cs typeface="Times New Roman" pitchFamily="18" charset="0"/>
            </a:endParaRPr>
          </a:p>
          <a:p>
            <a:pPr marL="342900" lvl="1" indent="-342900">
              <a:spcBef>
                <a:spcPts val="1000"/>
              </a:spcBef>
              <a:spcAft>
                <a:spcPts val="1000"/>
              </a:spcAft>
              <a:buClr>
                <a:srgbClr val="FF0000"/>
              </a:buClr>
              <a:buSzPct val="75000"/>
              <a:buNone/>
            </a:pPr>
            <a:r>
              <a:rPr lang="cs-CZ" sz="2400" dirty="0" smtClean="0">
                <a:effectLst>
                  <a:outerShdw blurRad="38100" dist="38100" dir="2700000" algn="tl">
                    <a:srgbClr val="000000">
                      <a:alpha val="43137"/>
                    </a:srgbClr>
                  </a:outerShdw>
                </a:effectLst>
                <a:cs typeface="Times New Roman" pitchFamily="18" charset="0"/>
              </a:rPr>
              <a:t>Rizikové faktory</a:t>
            </a:r>
          </a:p>
          <a:p>
            <a:pPr marL="342900" lvl="1" indent="-342900">
              <a:spcBef>
                <a:spcPts val="600"/>
              </a:spcBef>
              <a:spcAft>
                <a:spcPts val="600"/>
              </a:spcAft>
              <a:buClr>
                <a:srgbClr val="FF0000"/>
              </a:buClr>
              <a:buSzPct val="75000"/>
              <a:buBlip>
                <a:blip r:embed="rId2"/>
              </a:buBlip>
            </a:pPr>
            <a:r>
              <a:rPr lang="cs-CZ" sz="2200" dirty="0" smtClean="0">
                <a:cs typeface="Times New Roman" pitchFamily="18" charset="0"/>
              </a:rPr>
              <a:t>pohlaví ♀ (poměr přibližně 2:1)</a:t>
            </a:r>
          </a:p>
          <a:p>
            <a:pPr marL="342900" lvl="1" indent="-342900">
              <a:spcBef>
                <a:spcPts val="600"/>
              </a:spcBef>
              <a:spcAft>
                <a:spcPts val="600"/>
              </a:spcAft>
              <a:buClr>
                <a:srgbClr val="FF0000"/>
              </a:buClr>
              <a:buSzPct val="75000"/>
              <a:buBlip>
                <a:blip r:embed="rId2"/>
              </a:buBlip>
            </a:pPr>
            <a:r>
              <a:rPr lang="cs-CZ" sz="2200" dirty="0" smtClean="0">
                <a:cs typeface="Times New Roman" pitchFamily="18" charset="0"/>
              </a:rPr>
              <a:t>kojenecká výživa</a:t>
            </a:r>
          </a:p>
          <a:p>
            <a:pPr marL="342900" lvl="1" indent="-342900">
              <a:spcBef>
                <a:spcPts val="600"/>
              </a:spcBef>
              <a:spcAft>
                <a:spcPts val="600"/>
              </a:spcAft>
              <a:buClr>
                <a:srgbClr val="FF0000"/>
              </a:buClr>
              <a:buSzPct val="75000"/>
              <a:buBlip>
                <a:blip r:embed="rId2"/>
              </a:buBlip>
            </a:pPr>
            <a:r>
              <a:rPr lang="cs-CZ" sz="2200" dirty="0" smtClean="0">
                <a:cs typeface="Times New Roman" pitchFamily="18" charset="0"/>
              </a:rPr>
              <a:t>další faktory vnějšího prostředí</a:t>
            </a:r>
          </a:p>
        </p:txBody>
      </p:sp>
      <p:pic>
        <p:nvPicPr>
          <p:cNvPr id="28674" name="Picture 2" descr="http://www.nature.com/scientificamerican/journal/v301/n2/images/scientificamerican0809-54-I3.jpg"/>
          <p:cNvPicPr>
            <a:picLocks noChangeAspect="1" noChangeArrowheads="1"/>
          </p:cNvPicPr>
          <p:nvPr/>
        </p:nvPicPr>
        <p:blipFill>
          <a:blip r:embed="rId3" cstate="print"/>
          <a:srcRect t="2000"/>
          <a:stretch>
            <a:fillRect/>
          </a:stretch>
        </p:blipFill>
        <p:spPr bwMode="auto">
          <a:xfrm>
            <a:off x="6660232" y="2996952"/>
            <a:ext cx="2202186" cy="352839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Klinický efekt bezlepkové diety</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556792"/>
            <a:ext cx="8229600" cy="5040560"/>
          </a:xfrm>
        </p:spPr>
        <p:txBody>
          <a:bodyPr>
            <a:noAutofit/>
          </a:bodyPr>
          <a:lstStyle/>
          <a:p>
            <a:pPr marL="367200" lvl="1" indent="-255600">
              <a:lnSpc>
                <a:spcPct val="80000"/>
              </a:lnSpc>
              <a:spcBef>
                <a:spcPts val="800"/>
              </a:spcBef>
              <a:spcAft>
                <a:spcPts val="800"/>
              </a:spcAft>
              <a:buClr>
                <a:schemeClr val="accent3"/>
              </a:buClr>
              <a:buSzPct val="75000"/>
              <a:buBlip>
                <a:blip r:embed="rId3"/>
              </a:buBlip>
              <a:defRPr/>
            </a:pPr>
            <a:endParaRPr lang="cs-CZ" sz="2200" dirty="0" smtClean="0"/>
          </a:p>
          <a:p>
            <a:pPr marL="367200" lvl="1" indent="-255600">
              <a:lnSpc>
                <a:spcPct val="80000"/>
              </a:lnSpc>
              <a:spcBef>
                <a:spcPts val="800"/>
              </a:spcBef>
              <a:spcAft>
                <a:spcPts val="800"/>
              </a:spcAft>
              <a:buClr>
                <a:schemeClr val="accent3"/>
              </a:buClr>
              <a:buSzPct val="75000"/>
              <a:buBlip>
                <a:blip r:embed="rId3"/>
              </a:buBlip>
              <a:defRPr/>
            </a:pPr>
            <a:r>
              <a:rPr lang="cs-CZ" sz="2200" dirty="0" smtClean="0"/>
              <a:t>léčba onemocnění je kauzální</a:t>
            </a:r>
          </a:p>
          <a:p>
            <a:pPr marL="367200" lvl="1" indent="-255600">
              <a:lnSpc>
                <a:spcPct val="80000"/>
              </a:lnSpc>
              <a:spcBef>
                <a:spcPts val="800"/>
              </a:spcBef>
              <a:spcAft>
                <a:spcPts val="800"/>
              </a:spcAft>
              <a:buClr>
                <a:schemeClr val="accent3"/>
              </a:buClr>
              <a:buSzPct val="75000"/>
              <a:buBlip>
                <a:blip r:embed="rId3"/>
              </a:buBlip>
              <a:defRPr/>
            </a:pPr>
            <a:r>
              <a:rPr lang="cs-CZ" sz="2200" dirty="0" smtClean="0"/>
              <a:t>na začátku léčby je vhodné vyloučit ze stravy mléko a mléčné výrobky a také cukr (deficit laktázy a sacharázy)</a:t>
            </a:r>
          </a:p>
          <a:p>
            <a:pPr marL="367200" lvl="1" indent="-255600">
              <a:lnSpc>
                <a:spcPct val="80000"/>
              </a:lnSpc>
              <a:spcBef>
                <a:spcPts val="800"/>
              </a:spcBef>
              <a:spcAft>
                <a:spcPts val="800"/>
              </a:spcAft>
              <a:buClr>
                <a:schemeClr val="accent3"/>
              </a:buClr>
              <a:buSzPct val="75000"/>
              <a:buBlip>
                <a:blip r:embed="rId3"/>
              </a:buBlip>
              <a:defRPr/>
            </a:pPr>
            <a:r>
              <a:rPr lang="cs-CZ" sz="2200" dirty="0" smtClean="0"/>
              <a:t>při celiakální krizi je terapie zahájena parenterální výživou, postupně se přechází na bezlepkovou stravu – nejprve šetřící dieta</a:t>
            </a:r>
          </a:p>
          <a:p>
            <a:pPr marL="367200" lvl="1" indent="-255600">
              <a:lnSpc>
                <a:spcPct val="80000"/>
              </a:lnSpc>
              <a:spcBef>
                <a:spcPts val="800"/>
              </a:spcBef>
              <a:spcAft>
                <a:spcPts val="800"/>
              </a:spcAft>
              <a:buClr>
                <a:schemeClr val="accent3"/>
              </a:buClr>
              <a:buSzPct val="75000"/>
              <a:buBlip>
                <a:blip r:embed="rId3"/>
              </a:buBlip>
              <a:defRPr/>
            </a:pPr>
            <a:r>
              <a:rPr lang="cs-CZ" sz="2200" dirty="0" smtClean="0"/>
              <a:t>se zavedením diety se objevuje chuť k jídlu, mění se stolice, dítě začíná prospívat</a:t>
            </a:r>
          </a:p>
          <a:p>
            <a:pPr marL="367200" lvl="1" indent="-255600">
              <a:lnSpc>
                <a:spcPct val="80000"/>
              </a:lnSpc>
              <a:spcBef>
                <a:spcPts val="800"/>
              </a:spcBef>
              <a:spcAft>
                <a:spcPts val="800"/>
              </a:spcAft>
              <a:buClr>
                <a:schemeClr val="accent3"/>
              </a:buClr>
              <a:buSzPct val="75000"/>
              <a:buBlip>
                <a:blip r:embed="rId3"/>
              </a:buBlip>
              <a:defRPr/>
            </a:pPr>
            <a:r>
              <a:rPr lang="cs-CZ" sz="2200" dirty="0" smtClean="0"/>
              <a:t>po několika týdnech od zahájení GFD mizí průjmy, bolesti hlavy, únavový syndrom</a:t>
            </a:r>
          </a:p>
          <a:p>
            <a:pPr marL="367200" lvl="1" indent="-255600">
              <a:spcBef>
                <a:spcPts val="400"/>
              </a:spcBef>
              <a:spcAft>
                <a:spcPts val="400"/>
              </a:spcAft>
              <a:buClr>
                <a:schemeClr val="accent3"/>
              </a:buClr>
              <a:buSzPct val="75000"/>
              <a:buNone/>
              <a:defRPr/>
            </a:pPr>
            <a:endParaRPr lang="cs-CZ" sz="20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Klinický efekt bezlepkové diety</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556792"/>
            <a:ext cx="8229600" cy="5040560"/>
          </a:xfrm>
        </p:spPr>
        <p:txBody>
          <a:bodyPr>
            <a:noAutofit/>
          </a:bodyPr>
          <a:lstStyle/>
          <a:p>
            <a:pPr marL="367200" lvl="1" indent="-255600">
              <a:lnSpc>
                <a:spcPct val="80000"/>
              </a:lnSpc>
              <a:spcBef>
                <a:spcPts val="400"/>
              </a:spcBef>
              <a:spcAft>
                <a:spcPts val="400"/>
              </a:spcAft>
              <a:buClr>
                <a:schemeClr val="accent3"/>
              </a:buClr>
              <a:buSzPct val="75000"/>
              <a:buBlip>
                <a:blip r:embed="rId3"/>
              </a:buBlip>
              <a:defRPr/>
            </a:pPr>
            <a:r>
              <a:rPr lang="cs-CZ" sz="2000" dirty="0" smtClean="0"/>
              <a:t>70% pacientů zaznamenalo eliminaci komplikací během 2 týdnů po zvedení diety, při dodržováni striktní GFD se hladina protilátek vrátila do normálu po 6 až 12 měsících od začátku diety (Green,2001), kompletní obnova sliznice patrná po dvou letech GFD (</a:t>
            </a:r>
            <a:r>
              <a:rPr lang="cs-CZ" sz="2000" dirty="0" err="1" smtClean="0"/>
              <a:t>Niewinski</a:t>
            </a:r>
            <a:r>
              <a:rPr lang="cs-CZ" sz="2000" dirty="0" smtClean="0"/>
              <a:t>,2008)</a:t>
            </a:r>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lnSpc>
                <a:spcPct val="80000"/>
              </a:lnSpc>
              <a:spcBef>
                <a:spcPts val="400"/>
              </a:spcBef>
              <a:spcAft>
                <a:spcPts val="400"/>
              </a:spcAft>
              <a:buClr>
                <a:schemeClr val="accent3"/>
              </a:buClr>
              <a:buSzPct val="75000"/>
              <a:buBlip>
                <a:blip r:embed="rId3"/>
              </a:buBlip>
              <a:defRPr/>
            </a:pPr>
            <a:r>
              <a:rPr lang="cs-CZ" sz="2000" dirty="0" smtClean="0"/>
              <a:t>Po dvou letech od zavedení GFD byla u 62% dospělých a 22% dětí patrná i nadále atrofie klků (</a:t>
            </a:r>
            <a:r>
              <a:rPr lang="cs-CZ" sz="2000" dirty="0" err="1" smtClean="0"/>
              <a:t>Bardella</a:t>
            </a:r>
            <a:r>
              <a:rPr lang="cs-CZ" sz="2000" dirty="0" smtClean="0"/>
              <a:t>,2007)</a:t>
            </a:r>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lnSpc>
                <a:spcPct val="80000"/>
              </a:lnSpc>
              <a:spcBef>
                <a:spcPts val="400"/>
              </a:spcBef>
              <a:spcAft>
                <a:spcPts val="400"/>
              </a:spcAft>
              <a:buClr>
                <a:schemeClr val="accent3"/>
              </a:buClr>
              <a:buSzPct val="75000"/>
              <a:buBlip>
                <a:blip r:embed="rId3"/>
              </a:buBlip>
              <a:defRPr/>
            </a:pPr>
            <a:r>
              <a:rPr lang="cs-CZ" sz="2000" dirty="0" smtClean="0"/>
              <a:t>u 78 – 94% dospělých jedinců byla anémie eliminována pouhým dodržováním diety (</a:t>
            </a:r>
            <a:r>
              <a:rPr lang="cs-CZ" sz="2000" dirty="0" err="1" smtClean="0"/>
              <a:t>Annibale</a:t>
            </a:r>
            <a:r>
              <a:rPr lang="cs-CZ" sz="2000" dirty="0" smtClean="0"/>
              <a:t>,2001)</a:t>
            </a:r>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lnSpc>
                <a:spcPct val="80000"/>
              </a:lnSpc>
              <a:spcBef>
                <a:spcPts val="400"/>
              </a:spcBef>
              <a:spcAft>
                <a:spcPts val="400"/>
              </a:spcAft>
              <a:buClr>
                <a:schemeClr val="accent3"/>
              </a:buClr>
              <a:buSzPct val="75000"/>
              <a:buBlip>
                <a:blip r:embed="rId3"/>
              </a:buBlip>
              <a:defRPr/>
            </a:pPr>
            <a:r>
              <a:rPr lang="cs-CZ" sz="2000" dirty="0" smtClean="0"/>
              <a:t>na začátku léčby je vhodné podávat vitaminy rozpustné v tucích (deficit v důsledku steatorey), vitaminy skupiny B, </a:t>
            </a:r>
            <a:r>
              <a:rPr lang="cs-CZ" sz="2000" dirty="0" err="1" smtClean="0"/>
              <a:t>Fe</a:t>
            </a:r>
            <a:r>
              <a:rPr lang="cs-CZ" sz="2000" dirty="0" smtClean="0"/>
              <a:t>, Ca, kyselinu listovou </a:t>
            </a:r>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lnSpc>
                <a:spcPct val="80000"/>
              </a:lnSpc>
              <a:spcBef>
                <a:spcPts val="400"/>
              </a:spcBef>
              <a:spcAft>
                <a:spcPts val="400"/>
              </a:spcAft>
              <a:buClr>
                <a:schemeClr val="accent3"/>
              </a:buClr>
              <a:buSzPct val="75000"/>
              <a:buBlip>
                <a:blip r:embed="rId3"/>
              </a:buBlip>
              <a:defRPr/>
            </a:pPr>
            <a:r>
              <a:rPr lang="cs-CZ" sz="2000" i="1" dirty="0" smtClean="0">
                <a:latin typeface="Bookman Old Style" pitchFamily="18" charset="0"/>
              </a:rPr>
              <a:t>(</a:t>
            </a:r>
            <a:r>
              <a:rPr lang="cs-CZ" sz="2000" i="1" dirty="0" err="1" smtClean="0"/>
              <a:t>British</a:t>
            </a:r>
            <a:r>
              <a:rPr lang="cs-CZ" sz="2000" i="1" dirty="0" smtClean="0"/>
              <a:t> Society </a:t>
            </a:r>
            <a:r>
              <a:rPr lang="cs-CZ" sz="2000" i="1" dirty="0" err="1" smtClean="0"/>
              <a:t>of</a:t>
            </a:r>
            <a:r>
              <a:rPr lang="cs-CZ" sz="2000" i="1" dirty="0" smtClean="0"/>
              <a:t> </a:t>
            </a:r>
            <a:r>
              <a:rPr lang="cs-CZ" sz="2000" i="1" dirty="0" err="1" smtClean="0"/>
              <a:t>Gastroenterology</a:t>
            </a:r>
            <a:r>
              <a:rPr lang="cs-CZ" sz="2000" i="1" dirty="0" smtClean="0"/>
              <a:t> </a:t>
            </a:r>
            <a:r>
              <a:rPr lang="cs-CZ" sz="2000" i="1" dirty="0" err="1" smtClean="0"/>
              <a:t>and</a:t>
            </a:r>
            <a:r>
              <a:rPr lang="cs-CZ" sz="2000" i="1" dirty="0" smtClean="0"/>
              <a:t> </a:t>
            </a:r>
            <a:r>
              <a:rPr lang="cs-CZ" sz="2000" i="1" dirty="0" err="1" smtClean="0"/>
              <a:t>Coeliac</a:t>
            </a:r>
            <a:r>
              <a:rPr lang="cs-CZ" sz="2000" i="1" dirty="0" smtClean="0"/>
              <a:t> UK – VDD Ca pro </a:t>
            </a:r>
            <a:r>
              <a:rPr lang="cs-CZ" sz="2000" i="1" dirty="0" err="1" smtClean="0"/>
              <a:t>celiaky</a:t>
            </a:r>
            <a:r>
              <a:rPr lang="cs-CZ" sz="2000" i="1" dirty="0" smtClean="0"/>
              <a:t> je 1500 mg)</a:t>
            </a:r>
            <a:endParaRPr lang="cs-CZ" sz="20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Zavádění lepku do stravy dítěte</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556792"/>
            <a:ext cx="8229600" cy="5040560"/>
          </a:xfrm>
        </p:spPr>
        <p:txBody>
          <a:bodyPr>
            <a:noAutofit/>
          </a:bodyPr>
          <a:lstStyle/>
          <a:p>
            <a:pPr marL="367200" lvl="1" indent="-255600">
              <a:lnSpc>
                <a:spcPct val="80000"/>
              </a:lnSpc>
              <a:spcBef>
                <a:spcPts val="400"/>
              </a:spcBef>
              <a:spcAft>
                <a:spcPts val="400"/>
              </a:spcAft>
              <a:buClr>
                <a:schemeClr val="accent3"/>
              </a:buClr>
              <a:buSzPct val="75000"/>
              <a:buBlip>
                <a:blip r:embed="rId3"/>
              </a:buBlip>
              <a:defRPr/>
            </a:pPr>
            <a:r>
              <a:rPr lang="cs-CZ" sz="2200" dirty="0" smtClean="0"/>
              <a:t>První prospektivní studie (USA) 1994 – 2004, 1.560 dětí (HLA-DR3/DR4+ nebo příbuzný 1.řádu DM1). Sledování 4,8 roku. 51 CS (</a:t>
            </a:r>
            <a:r>
              <a:rPr lang="cs-CZ" sz="2200" dirty="0" err="1" smtClean="0"/>
              <a:t>atTG</a:t>
            </a:r>
            <a:r>
              <a:rPr lang="cs-CZ" sz="2200" dirty="0" smtClean="0"/>
              <a:t>)</a:t>
            </a:r>
          </a:p>
          <a:p>
            <a:pPr marL="367200" lvl="1" indent="-255600">
              <a:lnSpc>
                <a:spcPct val="80000"/>
              </a:lnSpc>
              <a:spcBef>
                <a:spcPts val="400"/>
              </a:spcBef>
              <a:spcAft>
                <a:spcPts val="400"/>
              </a:spcAft>
              <a:buClr>
                <a:schemeClr val="accent3"/>
              </a:buClr>
              <a:buSzPct val="75000"/>
              <a:buBlip>
                <a:blip r:embed="rId3"/>
              </a:buBlip>
              <a:defRPr/>
            </a:pPr>
            <a:r>
              <a:rPr lang="cs-CZ" sz="2200" dirty="0" smtClean="0"/>
              <a:t>25 CS prokázáno biopsií                        </a:t>
            </a:r>
          </a:p>
          <a:p>
            <a:pPr marL="367200" lvl="1" indent="-255600">
              <a:lnSpc>
                <a:spcPct val="80000"/>
              </a:lnSpc>
              <a:spcBef>
                <a:spcPts val="400"/>
              </a:spcBef>
              <a:spcAft>
                <a:spcPts val="400"/>
              </a:spcAft>
              <a:buClr>
                <a:schemeClr val="accent3"/>
              </a:buClr>
              <a:buSzPct val="75000"/>
              <a:buBlip>
                <a:blip r:embed="rId3"/>
              </a:buBlip>
              <a:defRPr/>
            </a:pPr>
            <a:endParaRPr lang="cs-CZ" sz="2200" dirty="0" smtClean="0"/>
          </a:p>
          <a:p>
            <a:pPr marL="367200" lvl="1" indent="-255600">
              <a:lnSpc>
                <a:spcPct val="80000"/>
              </a:lnSpc>
              <a:spcBef>
                <a:spcPts val="400"/>
              </a:spcBef>
              <a:spcAft>
                <a:spcPts val="400"/>
              </a:spcAft>
              <a:buClr>
                <a:schemeClr val="accent3"/>
              </a:buClr>
              <a:buSzPct val="75000"/>
              <a:buBlip>
                <a:blip r:embed="rId3"/>
              </a:buBlip>
              <a:defRPr/>
            </a:pPr>
            <a:r>
              <a:rPr lang="cs-CZ" sz="2200" dirty="0" smtClean="0"/>
              <a:t>Při expozice lepku v prvních 3 měsících a expozici lepku po 6. měsíci → signifikantně vyšší výskyt CS než u dětí s podáním lepku ve 4.- 6. měsíci</a:t>
            </a:r>
          </a:p>
          <a:p>
            <a:pPr marL="367200" lvl="1" indent="-255600">
              <a:lnSpc>
                <a:spcPct val="80000"/>
              </a:lnSpc>
              <a:spcBef>
                <a:spcPts val="400"/>
              </a:spcBef>
              <a:spcAft>
                <a:spcPts val="400"/>
              </a:spcAft>
              <a:buClr>
                <a:schemeClr val="accent3"/>
              </a:buClr>
              <a:buSzPct val="75000"/>
              <a:buNone/>
              <a:defRPr/>
            </a:pPr>
            <a:endParaRPr lang="cs-CZ" sz="2000" dirty="0" smtClean="0"/>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spcBef>
                <a:spcPts val="400"/>
              </a:spcBef>
              <a:spcAft>
                <a:spcPts val="400"/>
              </a:spcAft>
              <a:buClr>
                <a:schemeClr val="accent3"/>
              </a:buClr>
              <a:buSzPct val="75000"/>
              <a:buNone/>
              <a:defRPr/>
            </a:pPr>
            <a:endParaRPr lang="cs-CZ" sz="2000" dirty="0" smtClean="0"/>
          </a:p>
        </p:txBody>
      </p:sp>
      <p:sp>
        <p:nvSpPr>
          <p:cNvPr id="4" name="Rectangle 2"/>
          <p:cNvSpPr txBox="1">
            <a:spLocks noChangeArrowheads="1"/>
          </p:cNvSpPr>
          <p:nvPr/>
        </p:nvSpPr>
        <p:spPr>
          <a:xfrm>
            <a:off x="500034" y="5500702"/>
            <a:ext cx="8229600" cy="1143000"/>
          </a:xfrm>
          <a:prstGeom prst="rect">
            <a:avLst/>
          </a:prstGeom>
          <a:solidFill>
            <a:schemeClr val="bg1"/>
          </a:solidFill>
          <a:ln/>
        </p:spPr>
        <p:txBody>
          <a:bodyPr anchor="b" anchorCtr="0">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Norris</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JM.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et</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al</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Risk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of</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Celiac</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Disease</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Autoimunity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and</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Timing</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of</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Gluten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Introduction</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in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the</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Diet od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Infants</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at</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Increased</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Risk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of</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Disease</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JAMA, 2005, 293:2343-2351.</a:t>
            </a:r>
            <a:endParaRPr kumimoji="0" lang="cs-CZ" sz="4000" b="0" i="0" u="none" strike="noStrike" kern="0" cap="none" spc="0" normalizeH="0" baseline="0" noProof="0" dirty="0">
              <a:ln>
                <a:noFill/>
              </a:ln>
              <a:solidFill>
                <a:schemeClr val="tx1"/>
              </a:solidFill>
              <a:effectLst>
                <a:outerShdw blurRad="38100" dist="38100" dir="2700000" algn="tl">
                  <a:srgbClr val="FFFFFF"/>
                </a:outerShdw>
              </a:effectLst>
              <a:uLnTx/>
              <a:uFillTx/>
              <a:latin typeface="+mj-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Efekt kojení a prvního Zavádění lepku do stravy dítěte</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844824"/>
            <a:ext cx="8229600" cy="4752528"/>
          </a:xfrm>
        </p:spPr>
        <p:txBody>
          <a:bodyPr>
            <a:noAutofit/>
          </a:bodyPr>
          <a:lstStyle/>
          <a:p>
            <a:pPr marL="367200" lvl="1" indent="-255600">
              <a:lnSpc>
                <a:spcPct val="80000"/>
              </a:lnSpc>
              <a:spcBef>
                <a:spcPts val="400"/>
              </a:spcBef>
              <a:spcAft>
                <a:spcPts val="400"/>
              </a:spcAft>
              <a:buClr>
                <a:schemeClr val="accent3"/>
              </a:buClr>
              <a:buSzPct val="75000"/>
              <a:buBlip>
                <a:blip r:embed="rId3"/>
              </a:buBlip>
              <a:defRPr/>
            </a:pPr>
            <a:r>
              <a:rPr lang="cs-CZ" sz="2200" dirty="0" smtClean="0"/>
              <a:t>Riziko CS bylo u dětí pod 2 roky sníženo, jestliže byl zaveden gluten v období, kdy dítě bylo ještě kojeno. </a:t>
            </a:r>
          </a:p>
          <a:p>
            <a:pPr marL="367200" lvl="1" indent="-255600">
              <a:lnSpc>
                <a:spcPct val="80000"/>
              </a:lnSpc>
              <a:spcBef>
                <a:spcPts val="400"/>
              </a:spcBef>
              <a:spcAft>
                <a:spcPts val="400"/>
              </a:spcAft>
              <a:buClr>
                <a:schemeClr val="accent3"/>
              </a:buClr>
              <a:buSzPct val="75000"/>
              <a:buBlip>
                <a:blip r:embed="rId3"/>
              </a:buBlip>
              <a:defRPr/>
            </a:pPr>
            <a:endParaRPr lang="cs-CZ" sz="2200" dirty="0" smtClean="0"/>
          </a:p>
          <a:p>
            <a:pPr marL="367200" lvl="1" indent="-255600">
              <a:lnSpc>
                <a:spcPct val="80000"/>
              </a:lnSpc>
              <a:spcBef>
                <a:spcPts val="400"/>
              </a:spcBef>
              <a:spcAft>
                <a:spcPts val="400"/>
              </a:spcAft>
              <a:buClr>
                <a:schemeClr val="accent3"/>
              </a:buClr>
              <a:buSzPct val="75000"/>
              <a:buBlip>
                <a:blip r:embed="rId3"/>
              </a:buBlip>
              <a:defRPr/>
            </a:pPr>
            <a:r>
              <a:rPr lang="cs-CZ" sz="2200" dirty="0" smtClean="0"/>
              <a:t>Riziko bylo větší, když bylo podáváno větší množství lepku.</a:t>
            </a:r>
          </a:p>
          <a:p>
            <a:pPr marL="367200" lvl="1" indent="-255600">
              <a:lnSpc>
                <a:spcPct val="80000"/>
              </a:lnSpc>
              <a:spcBef>
                <a:spcPts val="400"/>
              </a:spcBef>
              <a:spcAft>
                <a:spcPts val="400"/>
              </a:spcAft>
              <a:buClr>
                <a:schemeClr val="accent3"/>
              </a:buClr>
              <a:buSzPct val="75000"/>
              <a:buBlip>
                <a:blip r:embed="rId3"/>
              </a:buBlip>
              <a:defRPr/>
            </a:pPr>
            <a:endParaRPr lang="cs-CZ" sz="2200" dirty="0" smtClean="0"/>
          </a:p>
          <a:p>
            <a:pPr marL="367200" lvl="1" indent="-255600">
              <a:lnSpc>
                <a:spcPct val="80000"/>
              </a:lnSpc>
              <a:spcBef>
                <a:spcPts val="400"/>
              </a:spcBef>
              <a:spcAft>
                <a:spcPts val="400"/>
              </a:spcAft>
              <a:buClr>
                <a:schemeClr val="accent3"/>
              </a:buClr>
              <a:buSzPct val="75000"/>
              <a:buBlip>
                <a:blip r:embed="rId3"/>
              </a:buBlip>
              <a:defRPr/>
            </a:pPr>
            <a:r>
              <a:rPr lang="cs-CZ" sz="2200" dirty="0" smtClean="0"/>
              <a:t>Závěr: postupné zavádění lepku u dítěte, které je ještě kojeno, redukuje riziko CS v časném dětském věku a pravděpodobně i později.</a:t>
            </a:r>
          </a:p>
          <a:p>
            <a:pPr marL="367200" lvl="1" indent="-255600">
              <a:lnSpc>
                <a:spcPct val="80000"/>
              </a:lnSpc>
              <a:spcBef>
                <a:spcPts val="400"/>
              </a:spcBef>
              <a:spcAft>
                <a:spcPts val="400"/>
              </a:spcAft>
              <a:buClr>
                <a:schemeClr val="accent3"/>
              </a:buClr>
              <a:buSzPct val="75000"/>
              <a:buNone/>
              <a:defRPr/>
            </a:pPr>
            <a:endParaRPr lang="cs-CZ" sz="2000" dirty="0" smtClean="0"/>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spcBef>
                <a:spcPts val="400"/>
              </a:spcBef>
              <a:spcAft>
                <a:spcPts val="400"/>
              </a:spcAft>
              <a:buClr>
                <a:schemeClr val="accent3"/>
              </a:buClr>
              <a:buSzPct val="75000"/>
              <a:buNone/>
              <a:defRPr/>
            </a:pPr>
            <a:endParaRPr lang="cs-CZ" sz="2000" dirty="0" smtClean="0"/>
          </a:p>
        </p:txBody>
      </p:sp>
      <p:sp>
        <p:nvSpPr>
          <p:cNvPr id="5" name="Rectangle 2"/>
          <p:cNvSpPr txBox="1">
            <a:spLocks noChangeArrowheads="1"/>
          </p:cNvSpPr>
          <p:nvPr/>
        </p:nvSpPr>
        <p:spPr>
          <a:xfrm>
            <a:off x="428596" y="5857892"/>
            <a:ext cx="8229600" cy="785810"/>
          </a:xfrm>
          <a:prstGeom prst="rect">
            <a:avLst/>
          </a:prstGeom>
          <a:solidFill>
            <a:schemeClr val="bg1"/>
          </a:solidFill>
          <a:ln/>
        </p:spPr>
        <p:txBody>
          <a:bodyPr anchor="b" anchorCtr="0">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Ivarsson</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et</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al</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Brest-</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feeding</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protect</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against</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celiac</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disease</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b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b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Am</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J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Clin</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a:t>
            </a:r>
            <a:r>
              <a:rPr kumimoji="0" lang="cs-CZ" sz="2000" b="0"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j-lt"/>
              </a:rPr>
              <a:t>Nutr</a:t>
            </a:r>
            <a:r>
              <a:rPr kumimoji="0" lang="cs-CZ"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j-lt"/>
              </a:rPr>
              <a:t>, 2002, 75:914-921.</a:t>
            </a:r>
            <a:endParaRPr kumimoji="0" lang="cs-CZ" sz="2000" b="0" i="0" u="none" strike="noStrike" kern="0" cap="none" spc="0" normalizeH="0" baseline="0" noProof="0" dirty="0">
              <a:ln>
                <a:noFill/>
              </a:ln>
              <a:solidFill>
                <a:schemeClr val="tx1"/>
              </a:solidFill>
              <a:effectLst>
                <a:outerShdw blurRad="38100" dist="38100" dir="2700000" algn="tl">
                  <a:srgbClr val="FFFFFF"/>
                </a:outerShdw>
              </a:effectLst>
              <a:uLnTx/>
              <a:uFillTx/>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Efekt kojení a prvního Zavádění lepku do stravy dítěte</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844824"/>
            <a:ext cx="8229600" cy="4752528"/>
          </a:xfrm>
        </p:spPr>
        <p:txBody>
          <a:bodyPr>
            <a:noAutofit/>
          </a:bodyPr>
          <a:lstStyle/>
          <a:p>
            <a:pPr marL="367200" lvl="1" indent="-255600">
              <a:lnSpc>
                <a:spcPct val="80000"/>
              </a:lnSpc>
              <a:spcBef>
                <a:spcPts val="500"/>
              </a:spcBef>
              <a:spcAft>
                <a:spcPts val="500"/>
              </a:spcAft>
              <a:buClr>
                <a:schemeClr val="accent3"/>
              </a:buClr>
              <a:buSzPct val="75000"/>
              <a:buBlip>
                <a:blip r:embed="rId3"/>
              </a:buBlip>
              <a:defRPr/>
            </a:pPr>
            <a:r>
              <a:rPr lang="cs-CZ" sz="2000" dirty="0" smtClean="0"/>
              <a:t>Určitě časná (0 – 3. měsíc) a pravděpodobně pozdní (&gt; 7.měsíc)  první expozice lepku může podpořit dřívější vznik onemocnění CS </a:t>
            </a:r>
            <a:br>
              <a:rPr lang="cs-CZ" sz="2000" dirty="0" smtClean="0"/>
            </a:br>
            <a:r>
              <a:rPr lang="cs-CZ" sz="2000" dirty="0" smtClean="0"/>
              <a:t>u predisponovaných jedinců</a:t>
            </a:r>
          </a:p>
          <a:p>
            <a:pPr marL="367200" lvl="1" indent="-255600">
              <a:lnSpc>
                <a:spcPct val="80000"/>
              </a:lnSpc>
              <a:spcBef>
                <a:spcPts val="500"/>
              </a:spcBef>
              <a:spcAft>
                <a:spcPts val="500"/>
              </a:spcAft>
              <a:buClr>
                <a:schemeClr val="accent3"/>
              </a:buClr>
              <a:buSzPct val="75000"/>
              <a:buBlip>
                <a:blip r:embed="rId3"/>
              </a:buBlip>
              <a:defRPr/>
            </a:pPr>
            <a:r>
              <a:rPr lang="cs-CZ" sz="2000" dirty="0" smtClean="0"/>
              <a:t>Kojení pravděpodobně redukuje riziko </a:t>
            </a:r>
            <a:r>
              <a:rPr lang="cs-CZ" sz="2000" dirty="0" err="1" smtClean="0"/>
              <a:t>celiakie</a:t>
            </a:r>
            <a:r>
              <a:rPr lang="cs-CZ" sz="2000" dirty="0" smtClean="0"/>
              <a:t> a/nebo oddaluje její začátek.</a:t>
            </a:r>
          </a:p>
          <a:p>
            <a:pPr marL="367200" lvl="1" indent="-255600">
              <a:lnSpc>
                <a:spcPct val="80000"/>
              </a:lnSpc>
              <a:spcBef>
                <a:spcPts val="500"/>
              </a:spcBef>
              <a:spcAft>
                <a:spcPts val="500"/>
              </a:spcAft>
              <a:buClr>
                <a:schemeClr val="accent3"/>
              </a:buClr>
              <a:buSzPct val="75000"/>
              <a:buBlip>
                <a:blip r:embed="rId3"/>
              </a:buBlip>
              <a:defRPr/>
            </a:pPr>
            <a:r>
              <a:rPr lang="cs-CZ" sz="2000" dirty="0" smtClean="0"/>
              <a:t>Zavedení lepku během kojení redukuje riziko </a:t>
            </a:r>
            <a:r>
              <a:rPr lang="cs-CZ" sz="2000" dirty="0" err="1" smtClean="0"/>
              <a:t>celiakie</a:t>
            </a:r>
            <a:r>
              <a:rPr lang="cs-CZ" sz="2000" dirty="0" smtClean="0"/>
              <a:t> a/nebo signifikantně oddaluje její začátek a ovlivňuje čas a způsob její prezentace.</a:t>
            </a:r>
          </a:p>
          <a:p>
            <a:pPr marL="367200" lvl="1" indent="-255600">
              <a:lnSpc>
                <a:spcPct val="80000"/>
              </a:lnSpc>
              <a:spcBef>
                <a:spcPts val="500"/>
              </a:spcBef>
              <a:spcAft>
                <a:spcPts val="500"/>
              </a:spcAft>
              <a:buClr>
                <a:schemeClr val="accent3"/>
              </a:buClr>
              <a:buSzPct val="75000"/>
              <a:buBlip>
                <a:blip r:embed="rId3"/>
              </a:buBlip>
              <a:defRPr/>
            </a:pPr>
            <a:r>
              <a:rPr lang="cs-CZ" sz="2000" dirty="0" smtClean="0"/>
              <a:t>Nekojené děti v době zavedení glutenu rozvíjejí pravděpodobněji typické gastrointestinální projevy.</a:t>
            </a:r>
          </a:p>
          <a:p>
            <a:pPr marL="767250" lvl="2" indent="-255600">
              <a:lnSpc>
                <a:spcPct val="80000"/>
              </a:lnSpc>
              <a:spcBef>
                <a:spcPts val="800"/>
              </a:spcBef>
              <a:spcAft>
                <a:spcPts val="800"/>
              </a:spcAft>
              <a:buClr>
                <a:schemeClr val="accent3"/>
              </a:buClr>
              <a:buSzPct val="75000"/>
              <a:buBlip>
                <a:blip r:embed="rId3"/>
              </a:buBlip>
              <a:defRPr/>
            </a:pPr>
            <a:r>
              <a:rPr lang="cs-CZ" sz="1600" dirty="0" smtClean="0"/>
              <a:t>Zavedení lepku mezi 4. – 6. měsícem je pravděpodobně spojeno s menším rizikem </a:t>
            </a:r>
            <a:r>
              <a:rPr lang="cs-CZ" sz="1600" dirty="0" err="1" smtClean="0"/>
              <a:t>celiakie</a:t>
            </a:r>
            <a:r>
              <a:rPr lang="cs-CZ" sz="1600" dirty="0" smtClean="0"/>
              <a:t>.</a:t>
            </a:r>
          </a:p>
          <a:p>
            <a:pPr marL="767250" lvl="2" indent="-255600">
              <a:lnSpc>
                <a:spcPct val="80000"/>
              </a:lnSpc>
              <a:spcBef>
                <a:spcPts val="800"/>
              </a:spcBef>
              <a:spcAft>
                <a:spcPts val="800"/>
              </a:spcAft>
              <a:buClr>
                <a:schemeClr val="accent3"/>
              </a:buClr>
              <a:buSzPct val="75000"/>
              <a:buBlip>
                <a:blip r:embed="rId3"/>
              </a:buBlip>
              <a:defRPr/>
            </a:pPr>
            <a:r>
              <a:rPr lang="cs-CZ" sz="1600" dirty="0" smtClean="0"/>
              <a:t>Zavedení velkého množství lepku zvyšuje riziko </a:t>
            </a:r>
            <a:r>
              <a:rPr lang="cs-CZ" sz="1600" dirty="0" err="1" smtClean="0"/>
              <a:t>celiakie</a:t>
            </a:r>
            <a:r>
              <a:rPr lang="cs-CZ" sz="1600" dirty="0" smtClean="0"/>
              <a:t>.</a:t>
            </a:r>
          </a:p>
          <a:p>
            <a:pPr marL="367200" lvl="1" indent="-255600">
              <a:lnSpc>
                <a:spcPct val="80000"/>
              </a:lnSpc>
              <a:spcBef>
                <a:spcPts val="400"/>
              </a:spcBef>
              <a:spcAft>
                <a:spcPts val="400"/>
              </a:spcAft>
              <a:buClr>
                <a:schemeClr val="accent3"/>
              </a:buClr>
              <a:buSzPct val="75000"/>
              <a:buNone/>
              <a:defRPr/>
            </a:pPr>
            <a:endParaRPr lang="cs-CZ" sz="2000" dirty="0" smtClean="0"/>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spcBef>
                <a:spcPts val="400"/>
              </a:spcBef>
              <a:spcAft>
                <a:spcPts val="400"/>
              </a:spcAft>
              <a:buClr>
                <a:schemeClr val="accent3"/>
              </a:buClr>
              <a:buSzPct val="75000"/>
              <a:buNone/>
              <a:defRPr/>
            </a:pPr>
            <a:endParaRPr lang="cs-CZ" sz="2000" dirty="0" smtClean="0"/>
          </a:p>
        </p:txBody>
      </p:sp>
      <p:sp>
        <p:nvSpPr>
          <p:cNvPr id="6" name="Text Box 4"/>
          <p:cNvSpPr txBox="1">
            <a:spLocks noChangeArrowheads="1"/>
          </p:cNvSpPr>
          <p:nvPr/>
        </p:nvSpPr>
        <p:spPr bwMode="auto">
          <a:xfrm>
            <a:off x="285720" y="6000768"/>
            <a:ext cx="8642350" cy="639763"/>
          </a:xfrm>
          <a:prstGeom prst="rect">
            <a:avLst/>
          </a:prstGeom>
          <a:solidFill>
            <a:schemeClr val="bg1"/>
          </a:solidFill>
          <a:ln w="9525">
            <a:noFill/>
            <a:miter lim="800000"/>
            <a:headEnd/>
            <a:tailEnd/>
          </a:ln>
          <a:effectLst/>
        </p:spPr>
        <p:txBody>
          <a:bodyPr>
            <a:spAutoFit/>
          </a:bodyPr>
          <a:lstStyle/>
          <a:p>
            <a:pPr algn="ctr">
              <a:spcBef>
                <a:spcPct val="50000"/>
              </a:spcBef>
            </a:pPr>
            <a:r>
              <a:rPr lang="cs-CZ" sz="1200" dirty="0" err="1"/>
              <a:t>Guandalini</a:t>
            </a:r>
            <a:r>
              <a:rPr lang="cs-CZ" sz="1200" dirty="0"/>
              <a:t> S. </a:t>
            </a:r>
            <a:r>
              <a:rPr lang="cs-CZ" sz="1200" dirty="0" err="1"/>
              <a:t>The</a:t>
            </a:r>
            <a:r>
              <a:rPr lang="cs-CZ" sz="1200" dirty="0"/>
              <a:t> Influence </a:t>
            </a:r>
            <a:r>
              <a:rPr lang="cs-CZ" sz="1200" dirty="0" err="1"/>
              <a:t>of</a:t>
            </a:r>
            <a:r>
              <a:rPr lang="cs-CZ" sz="1200" dirty="0"/>
              <a:t> Gluten: </a:t>
            </a:r>
            <a:r>
              <a:rPr lang="cs-CZ" sz="1200" dirty="0" err="1"/>
              <a:t>Weaning</a:t>
            </a:r>
            <a:r>
              <a:rPr lang="cs-CZ" sz="1200" dirty="0"/>
              <a:t> </a:t>
            </a:r>
            <a:r>
              <a:rPr lang="cs-CZ" sz="1200" dirty="0" err="1"/>
              <a:t>Recommendations</a:t>
            </a:r>
            <a:r>
              <a:rPr lang="cs-CZ" sz="1200" dirty="0"/>
              <a:t> </a:t>
            </a:r>
            <a:r>
              <a:rPr lang="cs-CZ" sz="1200" dirty="0" err="1"/>
              <a:t>for</a:t>
            </a:r>
            <a:r>
              <a:rPr lang="cs-CZ" sz="1200" dirty="0"/>
              <a:t> </a:t>
            </a:r>
            <a:r>
              <a:rPr lang="cs-CZ" sz="1200" dirty="0" err="1"/>
              <a:t>Healthy</a:t>
            </a:r>
            <a:r>
              <a:rPr lang="cs-CZ" sz="1200" dirty="0"/>
              <a:t> </a:t>
            </a:r>
            <a:r>
              <a:rPr lang="cs-CZ" sz="1200" dirty="0" err="1"/>
              <a:t>Children</a:t>
            </a:r>
            <a:r>
              <a:rPr lang="cs-CZ" sz="1200" dirty="0"/>
              <a:t> </a:t>
            </a:r>
            <a:r>
              <a:rPr lang="cs-CZ" sz="1200" dirty="0" err="1"/>
              <a:t>and</a:t>
            </a:r>
            <a:r>
              <a:rPr lang="cs-CZ" sz="1200" dirty="0"/>
              <a:t> </a:t>
            </a:r>
            <a:r>
              <a:rPr lang="cs-CZ" sz="1200" dirty="0" err="1"/>
              <a:t>Children</a:t>
            </a:r>
            <a:r>
              <a:rPr lang="cs-CZ" sz="1200" dirty="0"/>
              <a:t> </a:t>
            </a:r>
            <a:r>
              <a:rPr lang="cs-CZ" sz="1200" dirty="0" err="1"/>
              <a:t>at</a:t>
            </a:r>
            <a:r>
              <a:rPr lang="cs-CZ" sz="1200" dirty="0"/>
              <a:t> Risk </a:t>
            </a:r>
            <a:r>
              <a:rPr lang="cs-CZ" sz="1200" dirty="0" err="1"/>
              <a:t>for</a:t>
            </a:r>
            <a:r>
              <a:rPr lang="cs-CZ" sz="1200" dirty="0"/>
              <a:t> </a:t>
            </a:r>
            <a:r>
              <a:rPr lang="cs-CZ" sz="1200" dirty="0" err="1"/>
              <a:t>Celiac</a:t>
            </a:r>
            <a:r>
              <a:rPr lang="cs-CZ" sz="1200" dirty="0"/>
              <a:t> </a:t>
            </a:r>
            <a:r>
              <a:rPr lang="cs-CZ" sz="1200" dirty="0" err="1"/>
              <a:t>Disease</a:t>
            </a:r>
            <a:r>
              <a:rPr lang="cs-CZ" sz="1200" dirty="0"/>
              <a:t>. In: </a:t>
            </a:r>
            <a:r>
              <a:rPr lang="cs-CZ" sz="1200" dirty="0" err="1"/>
              <a:t>Agostini</a:t>
            </a:r>
            <a:r>
              <a:rPr lang="cs-CZ" sz="1200" dirty="0"/>
              <a:t> C, </a:t>
            </a:r>
            <a:r>
              <a:rPr lang="cs-CZ" sz="1200" dirty="0" err="1"/>
              <a:t>Brunser</a:t>
            </a:r>
            <a:r>
              <a:rPr lang="cs-CZ" sz="1200" dirty="0"/>
              <a:t> O.(</a:t>
            </a:r>
            <a:r>
              <a:rPr lang="cs-CZ" sz="1200" dirty="0" err="1"/>
              <a:t>eds</a:t>
            </a:r>
            <a:r>
              <a:rPr lang="cs-CZ" sz="1200" dirty="0"/>
              <a:t>) </a:t>
            </a:r>
            <a:r>
              <a:rPr lang="cs-CZ" sz="1200" dirty="0" err="1"/>
              <a:t>Issues</a:t>
            </a:r>
            <a:r>
              <a:rPr lang="cs-CZ" sz="1200" dirty="0"/>
              <a:t> in </a:t>
            </a:r>
            <a:r>
              <a:rPr lang="cs-CZ" sz="1200" dirty="0" err="1"/>
              <a:t>Complementary</a:t>
            </a:r>
            <a:r>
              <a:rPr lang="cs-CZ" sz="1200" dirty="0"/>
              <a:t> </a:t>
            </a:r>
            <a:r>
              <a:rPr lang="cs-CZ" sz="1200" dirty="0" err="1"/>
              <a:t>Feeding</a:t>
            </a:r>
            <a:r>
              <a:rPr lang="cs-CZ" sz="1200" dirty="0"/>
              <a:t>. </a:t>
            </a:r>
            <a:r>
              <a:rPr lang="cs-CZ" sz="1200" dirty="0" err="1"/>
              <a:t>Nestlé</a:t>
            </a:r>
            <a:r>
              <a:rPr lang="cs-CZ" sz="1200" dirty="0"/>
              <a:t> </a:t>
            </a:r>
            <a:r>
              <a:rPr lang="cs-CZ" sz="1200" dirty="0" err="1"/>
              <a:t>Nutr</a:t>
            </a:r>
            <a:r>
              <a:rPr lang="cs-CZ" sz="1200" dirty="0"/>
              <a:t> Workshop Ser Pediatr Program, 60. </a:t>
            </a:r>
            <a:r>
              <a:rPr lang="cs-CZ" sz="1200" dirty="0" err="1"/>
              <a:t>Karger</a:t>
            </a:r>
            <a:r>
              <a:rPr lang="cs-CZ" sz="1200" dirty="0"/>
              <a:t> AG, </a:t>
            </a:r>
            <a:r>
              <a:rPr lang="cs-CZ" sz="1200" dirty="0" err="1"/>
              <a:t>Basel</a:t>
            </a:r>
            <a:r>
              <a:rPr lang="cs-CZ" sz="1200" dirty="0"/>
              <a:t> 2007: 139 – 155.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712968" cy="1143000"/>
          </a:xfrm>
        </p:spPr>
        <p:txBody>
          <a:bodyPr>
            <a:noAutofit/>
          </a:bodyPr>
          <a:lstStyle/>
          <a:p>
            <a:pPr algn="l"/>
            <a:r>
              <a:rPr lang="cs-C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Užitečné odkazy</a:t>
            </a: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772816"/>
            <a:ext cx="8229600" cy="4824536"/>
          </a:xfrm>
        </p:spPr>
        <p:txBody>
          <a:bodyPr>
            <a:noAutofit/>
          </a:bodyPr>
          <a:lstStyle/>
          <a:p>
            <a:pPr marL="367200" lvl="1" indent="-255600">
              <a:lnSpc>
                <a:spcPct val="80000"/>
              </a:lnSpc>
              <a:spcBef>
                <a:spcPts val="800"/>
              </a:spcBef>
              <a:spcAft>
                <a:spcPts val="800"/>
              </a:spcAft>
              <a:buClr>
                <a:schemeClr val="accent3"/>
              </a:buClr>
              <a:buSzPct val="75000"/>
              <a:buBlip>
                <a:blip r:embed="rId3"/>
              </a:buBlip>
              <a:defRPr/>
            </a:pPr>
            <a:r>
              <a:rPr lang="cs-CZ" sz="2400" dirty="0" smtClean="0">
                <a:hlinkClick r:id="rId4"/>
              </a:rPr>
              <a:t>http://www.</a:t>
            </a:r>
            <a:r>
              <a:rPr lang="cs-CZ" sz="2400" dirty="0" err="1" smtClean="0">
                <a:hlinkClick r:id="rId4"/>
              </a:rPr>
              <a:t>potravinybezlepku.cz</a:t>
            </a:r>
            <a:r>
              <a:rPr lang="cs-CZ" sz="2400" dirty="0" smtClean="0">
                <a:hlinkClick r:id="rId4"/>
              </a:rPr>
              <a:t>/</a:t>
            </a:r>
            <a:endParaRPr lang="cs-CZ" sz="2400" dirty="0" smtClean="0"/>
          </a:p>
          <a:p>
            <a:pPr marL="367200" lvl="1" indent="-255600">
              <a:lnSpc>
                <a:spcPct val="80000"/>
              </a:lnSpc>
              <a:spcBef>
                <a:spcPts val="800"/>
              </a:spcBef>
              <a:spcAft>
                <a:spcPts val="800"/>
              </a:spcAft>
              <a:buClr>
                <a:schemeClr val="accent3"/>
              </a:buClr>
              <a:buSzPct val="75000"/>
              <a:buBlip>
                <a:blip r:embed="rId3"/>
              </a:buBlip>
              <a:defRPr/>
            </a:pPr>
            <a:r>
              <a:rPr lang="cs-CZ" sz="2400" dirty="0" smtClean="0">
                <a:hlinkClick r:id="rId5"/>
              </a:rPr>
              <a:t>http://www.</a:t>
            </a:r>
            <a:r>
              <a:rPr lang="cs-CZ" sz="2400" dirty="0" err="1" smtClean="0">
                <a:hlinkClick r:id="rId5"/>
              </a:rPr>
              <a:t>bezlepkovadieta.cz</a:t>
            </a:r>
            <a:r>
              <a:rPr lang="cs-CZ" sz="2400" dirty="0" smtClean="0">
                <a:hlinkClick r:id="rId5"/>
              </a:rPr>
              <a:t>/</a:t>
            </a:r>
            <a:endParaRPr lang="cs-CZ" sz="2400" dirty="0" smtClean="0"/>
          </a:p>
          <a:p>
            <a:pPr marL="367200" lvl="1" indent="-255600">
              <a:lnSpc>
                <a:spcPct val="80000"/>
              </a:lnSpc>
              <a:spcBef>
                <a:spcPts val="800"/>
              </a:spcBef>
              <a:spcAft>
                <a:spcPts val="800"/>
              </a:spcAft>
              <a:buClr>
                <a:schemeClr val="accent3"/>
              </a:buClr>
              <a:buSzPct val="75000"/>
              <a:buBlip>
                <a:blip r:embed="rId3"/>
              </a:buBlip>
              <a:defRPr/>
            </a:pPr>
            <a:r>
              <a:rPr lang="cs-CZ" sz="2400" dirty="0" smtClean="0">
                <a:hlinkClick r:id="rId6"/>
              </a:rPr>
              <a:t>http://www.</a:t>
            </a:r>
            <a:r>
              <a:rPr lang="cs-CZ" sz="2400" dirty="0" err="1" smtClean="0">
                <a:hlinkClick r:id="rId6"/>
              </a:rPr>
              <a:t>szpi.gov.cz</a:t>
            </a:r>
            <a:r>
              <a:rPr lang="cs-CZ" sz="2400" dirty="0" smtClean="0">
                <a:hlinkClick r:id="rId6"/>
              </a:rPr>
              <a:t>/</a:t>
            </a:r>
            <a:r>
              <a:rPr lang="cs-CZ" sz="2400" dirty="0" err="1" smtClean="0">
                <a:hlinkClick r:id="rId6"/>
              </a:rPr>
              <a:t>docDetail.aspx</a:t>
            </a:r>
            <a:r>
              <a:rPr lang="cs-CZ" sz="2400" dirty="0" smtClean="0">
                <a:hlinkClick r:id="rId6"/>
              </a:rPr>
              <a:t>?</a:t>
            </a:r>
            <a:r>
              <a:rPr lang="cs-CZ" sz="2400" dirty="0" err="1" smtClean="0">
                <a:hlinkClick r:id="rId6"/>
              </a:rPr>
              <a:t>docid</a:t>
            </a:r>
            <a:r>
              <a:rPr lang="cs-CZ" sz="2400" dirty="0" smtClean="0">
                <a:hlinkClick r:id="rId6"/>
              </a:rPr>
              <a:t>=1000147&amp;</a:t>
            </a:r>
            <a:r>
              <a:rPr lang="cs-CZ" sz="2400" dirty="0" err="1" smtClean="0">
                <a:hlinkClick r:id="rId6"/>
              </a:rPr>
              <a:t>nid</a:t>
            </a:r>
            <a:r>
              <a:rPr lang="cs-CZ" sz="2400" dirty="0" smtClean="0">
                <a:hlinkClick r:id="rId6"/>
              </a:rPr>
              <a:t>=11325&amp;</a:t>
            </a:r>
            <a:r>
              <a:rPr lang="cs-CZ" sz="2400" dirty="0" err="1" smtClean="0">
                <a:hlinkClick r:id="rId6"/>
              </a:rPr>
              <a:t>chnum</a:t>
            </a:r>
            <a:r>
              <a:rPr lang="cs-CZ" sz="2400" dirty="0" smtClean="0">
                <a:hlinkClick r:id="rId6"/>
              </a:rPr>
              <a:t>=4</a:t>
            </a:r>
            <a:endParaRPr lang="cs-CZ" sz="2400" dirty="0" smtClean="0"/>
          </a:p>
          <a:p>
            <a:pPr marL="367200" lvl="1" indent="-255600">
              <a:lnSpc>
                <a:spcPct val="80000"/>
              </a:lnSpc>
              <a:spcBef>
                <a:spcPts val="800"/>
              </a:spcBef>
              <a:spcAft>
                <a:spcPts val="800"/>
              </a:spcAft>
              <a:buClr>
                <a:schemeClr val="accent3"/>
              </a:buClr>
              <a:buSzPct val="75000"/>
              <a:buBlip>
                <a:blip r:embed="rId3"/>
              </a:buBlip>
              <a:defRPr/>
            </a:pPr>
            <a:r>
              <a:rPr lang="cs-CZ" sz="2400" dirty="0" smtClean="0">
                <a:hlinkClick r:id="rId7"/>
              </a:rPr>
              <a:t>http://www.</a:t>
            </a:r>
            <a:r>
              <a:rPr lang="cs-CZ" sz="2400" dirty="0" err="1" smtClean="0">
                <a:hlinkClick r:id="rId7"/>
              </a:rPr>
              <a:t>celiac.cz</a:t>
            </a:r>
            <a:r>
              <a:rPr lang="cs-CZ" sz="2400" dirty="0" smtClean="0">
                <a:hlinkClick r:id="rId7"/>
              </a:rPr>
              <a:t>/</a:t>
            </a:r>
            <a:endParaRPr lang="cs-CZ" sz="2400" dirty="0" smtClean="0"/>
          </a:p>
          <a:p>
            <a:pPr marL="367200" lvl="1" indent="-255600">
              <a:lnSpc>
                <a:spcPct val="80000"/>
              </a:lnSpc>
              <a:spcBef>
                <a:spcPts val="800"/>
              </a:spcBef>
              <a:spcAft>
                <a:spcPts val="800"/>
              </a:spcAft>
              <a:buClr>
                <a:schemeClr val="accent3"/>
              </a:buClr>
              <a:buSzPct val="75000"/>
              <a:buBlip>
                <a:blip r:embed="rId3"/>
              </a:buBlip>
              <a:defRPr/>
            </a:pPr>
            <a:r>
              <a:rPr lang="cs-CZ" sz="2400" dirty="0" smtClean="0">
                <a:hlinkClick r:id="rId8"/>
              </a:rPr>
              <a:t>http://www.</a:t>
            </a:r>
            <a:r>
              <a:rPr lang="cs-CZ" sz="2400" dirty="0" err="1" smtClean="0">
                <a:hlinkClick r:id="rId8"/>
              </a:rPr>
              <a:t>klubceliakie.cz</a:t>
            </a:r>
            <a:r>
              <a:rPr lang="cs-CZ" sz="2400" dirty="0" smtClean="0">
                <a:hlinkClick r:id="rId8"/>
              </a:rPr>
              <a:t>/</a:t>
            </a:r>
            <a:r>
              <a:rPr lang="cs-CZ" sz="2400" dirty="0" err="1" smtClean="0">
                <a:hlinkClick r:id="rId8"/>
              </a:rPr>
              <a:t>about.html</a:t>
            </a:r>
            <a:endParaRPr lang="cs-CZ" sz="2400" dirty="0" smtClean="0"/>
          </a:p>
          <a:p>
            <a:pPr marL="367200" lvl="1" indent="-255600">
              <a:lnSpc>
                <a:spcPct val="80000"/>
              </a:lnSpc>
              <a:spcBef>
                <a:spcPts val="800"/>
              </a:spcBef>
              <a:spcAft>
                <a:spcPts val="800"/>
              </a:spcAft>
              <a:buClr>
                <a:schemeClr val="accent3"/>
              </a:buClr>
              <a:buSzPct val="75000"/>
              <a:buBlip>
                <a:blip r:embed="rId3"/>
              </a:buBlip>
              <a:defRPr/>
            </a:pPr>
            <a:r>
              <a:rPr lang="cs-CZ" sz="2400" dirty="0" smtClean="0">
                <a:hlinkClick r:id="rId9"/>
              </a:rPr>
              <a:t>http://www.</a:t>
            </a:r>
            <a:r>
              <a:rPr lang="cs-CZ" sz="2400" dirty="0" err="1" smtClean="0">
                <a:hlinkClick r:id="rId9"/>
              </a:rPr>
              <a:t>celiakieaja.cz</a:t>
            </a:r>
            <a:r>
              <a:rPr lang="cs-CZ" sz="2400" dirty="0" smtClean="0">
                <a:hlinkClick r:id="rId9"/>
              </a:rPr>
              <a:t>/</a:t>
            </a:r>
            <a:endParaRPr lang="cs-CZ" sz="2400" dirty="0" smtClean="0"/>
          </a:p>
          <a:p>
            <a:pPr marL="367200" lvl="1" indent="-255600">
              <a:lnSpc>
                <a:spcPct val="80000"/>
              </a:lnSpc>
              <a:spcBef>
                <a:spcPts val="800"/>
              </a:spcBef>
              <a:spcAft>
                <a:spcPts val="800"/>
              </a:spcAft>
              <a:buClr>
                <a:schemeClr val="accent3"/>
              </a:buClr>
              <a:buSzPct val="75000"/>
              <a:buBlip>
                <a:blip r:embed="rId3"/>
              </a:buBlip>
              <a:defRPr/>
            </a:pPr>
            <a:endParaRPr lang="cs-CZ" sz="2400" dirty="0" smtClean="0"/>
          </a:p>
          <a:p>
            <a:pPr marL="367200" lvl="1" indent="-255600">
              <a:lnSpc>
                <a:spcPct val="80000"/>
              </a:lnSpc>
              <a:spcBef>
                <a:spcPts val="400"/>
              </a:spcBef>
              <a:spcAft>
                <a:spcPts val="400"/>
              </a:spcAft>
              <a:buClr>
                <a:schemeClr val="accent3"/>
              </a:buClr>
              <a:buSzPct val="75000"/>
              <a:buBlip>
                <a:blip r:embed="rId3"/>
              </a:buBlip>
              <a:defRPr/>
            </a:pPr>
            <a:endParaRPr lang="cs-CZ" sz="2000" dirty="0" smtClean="0"/>
          </a:p>
          <a:p>
            <a:pPr marL="367200" lvl="1" indent="-255600">
              <a:lnSpc>
                <a:spcPct val="80000"/>
              </a:lnSpc>
              <a:spcBef>
                <a:spcPts val="400"/>
              </a:spcBef>
              <a:spcAft>
                <a:spcPts val="400"/>
              </a:spcAft>
              <a:buClr>
                <a:schemeClr val="accent3"/>
              </a:buClr>
              <a:buSzPct val="75000"/>
              <a:buNone/>
              <a:defRPr/>
            </a:pPr>
            <a:endParaRPr lang="cs-CZ" sz="2000" dirty="0" smtClean="0"/>
          </a:p>
          <a:p>
            <a:pPr marL="367200" lvl="1" indent="-255600">
              <a:lnSpc>
                <a:spcPct val="80000"/>
              </a:lnSpc>
              <a:spcBef>
                <a:spcPts val="400"/>
              </a:spcBef>
              <a:spcAft>
                <a:spcPts val="400"/>
              </a:spcAft>
              <a:buClr>
                <a:schemeClr val="accent3"/>
              </a:buClr>
              <a:buSzPct val="75000"/>
              <a:buNone/>
              <a:defRPr/>
            </a:pPr>
            <a:endParaRPr lang="cs-CZ" sz="20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celiachia.jpg"/>
          <p:cNvPicPr>
            <a:picLocks noChangeAspect="1"/>
          </p:cNvPicPr>
          <p:nvPr/>
        </p:nvPicPr>
        <p:blipFill>
          <a:blip r:embed="rId3" cstate="print">
            <a:lum bright="3000" contrast="3000"/>
          </a:blip>
          <a:stretch>
            <a:fillRect/>
          </a:stretch>
        </p:blipFill>
        <p:spPr>
          <a:xfrm>
            <a:off x="1547664" y="1124744"/>
            <a:ext cx="5904656" cy="5082488"/>
          </a:xfrm>
          <a:prstGeom prst="rect">
            <a:avLst/>
          </a:prstGeom>
          <a:effectLst>
            <a:softEdge rad="635000"/>
          </a:effectLst>
        </p:spPr>
      </p:pic>
      <p:sp>
        <p:nvSpPr>
          <p:cNvPr id="2" name="Nadpis 1"/>
          <p:cNvSpPr>
            <a:spLocks noGrp="1"/>
          </p:cNvSpPr>
          <p:nvPr>
            <p:ph type="ctrTitle"/>
          </p:nvPr>
        </p:nvSpPr>
        <p:spPr>
          <a:xfrm>
            <a:off x="683568" y="1196752"/>
            <a:ext cx="7772400" cy="1730623"/>
          </a:xfrm>
        </p:spPr>
        <p:txBody>
          <a:bodyPr>
            <a:no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DĚKUJI ZA POZORNOST</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epidemiologie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700808"/>
            <a:ext cx="8229600" cy="4752528"/>
          </a:xfrm>
        </p:spPr>
        <p:txBody>
          <a:bodyPr>
            <a:noAutofit/>
          </a:bodyPr>
          <a:lstStyle/>
          <a:p>
            <a:pPr marL="342900" lvl="1" indent="-342900">
              <a:spcBef>
                <a:spcPts val="600"/>
              </a:spcBef>
              <a:spcAft>
                <a:spcPts val="1000"/>
              </a:spcAft>
              <a:buClr>
                <a:srgbClr val="FF0000"/>
              </a:buClr>
              <a:buSzPct val="75000"/>
              <a:buBlip>
                <a:blip r:embed="rId2"/>
              </a:buBlip>
            </a:pPr>
            <a:r>
              <a:rPr lang="cs-CZ" sz="2200" dirty="0" smtClean="0">
                <a:cs typeface="Times New Roman" pitchFamily="18" charset="0"/>
              </a:rPr>
              <a:t>celosvětové onemocnění </a:t>
            </a:r>
          </a:p>
          <a:p>
            <a:pPr marL="342900" lvl="1" indent="-342900">
              <a:spcBef>
                <a:spcPts val="600"/>
              </a:spcBef>
              <a:spcAft>
                <a:spcPts val="1000"/>
              </a:spcAft>
              <a:buClr>
                <a:srgbClr val="FF0000"/>
              </a:buClr>
              <a:buSzPct val="75000"/>
              <a:buBlip>
                <a:blip r:embed="rId2"/>
              </a:buBlip>
            </a:pPr>
            <a:r>
              <a:rPr lang="cs-CZ" sz="2200" dirty="0" smtClean="0">
                <a:cs typeface="Times New Roman" pitchFamily="18" charset="0"/>
              </a:rPr>
              <a:t>nárůst prevalence </a:t>
            </a:r>
          </a:p>
          <a:p>
            <a:pPr marL="742950" lvl="2" indent="-342900">
              <a:spcBef>
                <a:spcPts val="600"/>
              </a:spcBef>
              <a:spcAft>
                <a:spcPts val="1000"/>
              </a:spcAft>
              <a:buClr>
                <a:srgbClr val="FF0000"/>
              </a:buClr>
              <a:buSzPct val="75000"/>
              <a:buBlip>
                <a:blip r:embed="rId2"/>
              </a:buBlip>
            </a:pPr>
            <a:r>
              <a:rPr lang="cs-CZ" sz="1800" dirty="0" smtClean="0">
                <a:cs typeface="Times New Roman" pitchFamily="18" charset="0"/>
              </a:rPr>
              <a:t>zlepšení diagnostiky</a:t>
            </a:r>
          </a:p>
          <a:p>
            <a:pPr marL="742950" lvl="2" indent="-342900">
              <a:spcBef>
                <a:spcPts val="600"/>
              </a:spcBef>
              <a:spcAft>
                <a:spcPts val="1000"/>
              </a:spcAft>
              <a:buClr>
                <a:srgbClr val="FF0000"/>
              </a:buClr>
              <a:buSzPct val="75000"/>
              <a:buBlip>
                <a:blip r:embed="rId2"/>
              </a:buBlip>
            </a:pPr>
            <a:r>
              <a:rPr lang="cs-CZ" sz="1800" dirty="0" smtClean="0">
                <a:cs typeface="Times New Roman" pitchFamily="18" charset="0"/>
              </a:rPr>
              <a:t>pravděpodobně i faktory prostředí</a:t>
            </a:r>
          </a:p>
          <a:p>
            <a:pPr marL="342900" lvl="1" indent="-342900">
              <a:spcBef>
                <a:spcPts val="600"/>
              </a:spcBef>
              <a:spcAft>
                <a:spcPts val="1000"/>
              </a:spcAft>
              <a:buClr>
                <a:srgbClr val="FF0000"/>
              </a:buClr>
              <a:buSzPct val="75000"/>
              <a:buBlip>
                <a:blip r:embed="rId2"/>
              </a:buBlip>
            </a:pPr>
            <a:r>
              <a:rPr lang="cs-CZ" sz="2200" dirty="0" smtClean="0">
                <a:cs typeface="Times New Roman" pitchFamily="18" charset="0"/>
              </a:rPr>
              <a:t>prevalence v celosvětové populaci až 1:100  (1%)</a:t>
            </a:r>
          </a:p>
          <a:p>
            <a:pPr marL="742950" lvl="2" indent="-342900">
              <a:spcBef>
                <a:spcPts val="600"/>
              </a:spcBef>
              <a:spcAft>
                <a:spcPts val="1000"/>
              </a:spcAft>
              <a:buClr>
                <a:srgbClr val="FF0000"/>
              </a:buClr>
              <a:buSzPct val="75000"/>
              <a:buBlip>
                <a:blip r:embed="rId2"/>
              </a:buBlip>
            </a:pPr>
            <a:r>
              <a:rPr lang="cs-CZ" sz="1800" dirty="0" smtClean="0">
                <a:cs typeface="Times New Roman" pitchFamily="18" charset="0"/>
              </a:rPr>
              <a:t>dřívější odhady 1:300-1:10000</a:t>
            </a:r>
          </a:p>
          <a:p>
            <a:pPr marL="342900" lvl="1" indent="-342900">
              <a:spcBef>
                <a:spcPts val="600"/>
              </a:spcBef>
              <a:spcAft>
                <a:spcPts val="1000"/>
              </a:spcAft>
              <a:buClr>
                <a:srgbClr val="FF0000"/>
              </a:buClr>
              <a:buSzPct val="75000"/>
              <a:buBlip>
                <a:blip r:embed="rId2"/>
              </a:buBlip>
            </a:pPr>
            <a:r>
              <a:rPr lang="cs-CZ" sz="2200" dirty="0" smtClean="0">
                <a:cs typeface="Times New Roman" pitchFamily="18" charset="0"/>
              </a:rPr>
              <a:t>odhad prevalence v ČR 1:200-1:250, tj. asi 40.000-50.000 nemocných v celkové populaci ČR</a:t>
            </a:r>
          </a:p>
          <a:p>
            <a:pPr marL="742950" lvl="2" indent="-342900">
              <a:spcBef>
                <a:spcPts val="600"/>
              </a:spcBef>
              <a:spcAft>
                <a:spcPts val="1000"/>
              </a:spcAft>
              <a:buClr>
                <a:srgbClr val="FF0000"/>
              </a:buClr>
              <a:buSzPct val="75000"/>
              <a:buBlip>
                <a:blip r:embed="rId2"/>
              </a:buBlip>
            </a:pPr>
            <a:r>
              <a:rPr lang="cs-CZ" sz="1800" dirty="0" smtClean="0">
                <a:cs typeface="Times New Roman" pitchFamily="18" charset="0"/>
              </a:rPr>
              <a:t>dosud diagnostikováno jen 10-15 %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Genetická predispozice</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700808"/>
            <a:ext cx="8229600" cy="4752528"/>
          </a:xfrm>
        </p:spPr>
        <p:txBody>
          <a:bodyPr>
            <a:noAutofit/>
          </a:bodyPr>
          <a:lstStyle/>
          <a:p>
            <a:pPr marL="342900" lvl="1" indent="-342900">
              <a:spcBef>
                <a:spcPts val="600"/>
              </a:spcBef>
              <a:spcAft>
                <a:spcPts val="1000"/>
              </a:spcAft>
              <a:buClr>
                <a:srgbClr val="FF0000"/>
              </a:buClr>
              <a:buSzPct val="75000"/>
              <a:buBlip>
                <a:blip r:embed="rId2"/>
              </a:buBlip>
            </a:pPr>
            <a:r>
              <a:rPr lang="cs-CZ" sz="2200" dirty="0" smtClean="0">
                <a:cs typeface="Times New Roman" pitchFamily="18" charset="0"/>
              </a:rPr>
              <a:t>sehrává v </a:t>
            </a:r>
            <a:r>
              <a:rPr lang="cs-CZ" sz="2200" dirty="0" err="1" smtClean="0">
                <a:cs typeface="Times New Roman" pitchFamily="18" charset="0"/>
              </a:rPr>
              <a:t>imunopatogenezi</a:t>
            </a:r>
            <a:r>
              <a:rPr lang="cs-CZ" sz="2200" dirty="0" smtClean="0">
                <a:cs typeface="Times New Roman" pitchFamily="18" charset="0"/>
              </a:rPr>
              <a:t> CS důležitou úlohu</a:t>
            </a:r>
          </a:p>
          <a:p>
            <a:pPr marL="342900" lvl="1" indent="-342900">
              <a:spcBef>
                <a:spcPts val="600"/>
              </a:spcBef>
              <a:spcAft>
                <a:spcPts val="1000"/>
              </a:spcAft>
              <a:buClr>
                <a:srgbClr val="FF0000"/>
              </a:buClr>
              <a:buSzPct val="75000"/>
              <a:buBlip>
                <a:blip r:embed="rId2"/>
              </a:buBlip>
            </a:pPr>
            <a:r>
              <a:rPr lang="cs-CZ" sz="2200" dirty="0" smtClean="0">
                <a:cs typeface="Times New Roman" pitchFamily="18" charset="0"/>
              </a:rPr>
              <a:t>zvýšený výskyt choroby u pokrevních příbuzných </a:t>
            </a:r>
          </a:p>
          <a:p>
            <a:pPr marL="742950" lvl="2" indent="-342900">
              <a:spcBef>
                <a:spcPts val="600"/>
              </a:spcBef>
              <a:spcAft>
                <a:spcPts val="1000"/>
              </a:spcAft>
              <a:buClr>
                <a:srgbClr val="FF0000"/>
              </a:buClr>
              <a:buSzPct val="75000"/>
              <a:buBlip>
                <a:blip r:embed="rId2"/>
              </a:buBlip>
            </a:pPr>
            <a:r>
              <a:rPr lang="cs-CZ" sz="1800" dirty="0" smtClean="0">
                <a:cs typeface="Times New Roman" pitchFamily="18" charset="0"/>
              </a:rPr>
              <a:t>10% u příbuzných,  70 % u jednovaječných dvojčat</a:t>
            </a:r>
          </a:p>
          <a:p>
            <a:pPr marL="342900" lvl="1" indent="-342900">
              <a:spcBef>
                <a:spcPts val="600"/>
              </a:spcBef>
              <a:spcAft>
                <a:spcPts val="1000"/>
              </a:spcAft>
              <a:buClr>
                <a:srgbClr val="FF0000"/>
              </a:buClr>
              <a:buSzPct val="75000"/>
              <a:buBlip>
                <a:blip r:embed="rId2"/>
              </a:buBlip>
            </a:pPr>
            <a:r>
              <a:rPr lang="cs-CZ" sz="2200" dirty="0" smtClean="0">
                <a:cs typeface="Times New Roman" pitchFamily="18" charset="0"/>
              </a:rPr>
              <a:t>hlavní význam mají geny hlavního </a:t>
            </a:r>
            <a:r>
              <a:rPr lang="cs-CZ" sz="2200" dirty="0" err="1" smtClean="0">
                <a:cs typeface="Times New Roman" pitchFamily="18" charset="0"/>
              </a:rPr>
              <a:t>histokompatibilního</a:t>
            </a:r>
            <a:r>
              <a:rPr lang="cs-CZ" sz="2200" dirty="0" smtClean="0">
                <a:cs typeface="Times New Roman" pitchFamily="18" charset="0"/>
              </a:rPr>
              <a:t> komplexu (MHC) na krátkém raménku 6. chromosomu, </a:t>
            </a:r>
            <a:br>
              <a:rPr lang="cs-CZ" sz="2200" dirty="0" smtClean="0">
                <a:cs typeface="Times New Roman" pitchFamily="18" charset="0"/>
              </a:rPr>
            </a:br>
            <a:r>
              <a:rPr lang="cs-CZ" sz="2200" dirty="0" smtClean="0">
                <a:cs typeface="Times New Roman" pitchFamily="18" charset="0"/>
              </a:rPr>
              <a:t>kódující HLA antigeny 2. třídy</a:t>
            </a:r>
          </a:p>
          <a:p>
            <a:pPr marL="742950" lvl="2" indent="-342900">
              <a:spcBef>
                <a:spcPts val="600"/>
              </a:spcBef>
              <a:spcAft>
                <a:spcPts val="1000"/>
              </a:spcAft>
              <a:buClr>
                <a:srgbClr val="FF0000"/>
              </a:buClr>
              <a:buSzPct val="75000"/>
              <a:buBlip>
                <a:blip r:embed="rId2"/>
              </a:buBlip>
            </a:pPr>
            <a:r>
              <a:rPr lang="cs-CZ" sz="1800" dirty="0" err="1" smtClean="0">
                <a:cs typeface="Times New Roman" pitchFamily="18" charset="0"/>
              </a:rPr>
              <a:t>haplotyp</a:t>
            </a:r>
            <a:r>
              <a:rPr lang="cs-CZ" sz="1800" dirty="0" smtClean="0">
                <a:cs typeface="Times New Roman" pitchFamily="18" charset="0"/>
              </a:rPr>
              <a:t> HLA DQ2, u menší části HLA DQ8 </a:t>
            </a:r>
          </a:p>
          <a:p>
            <a:pPr marL="742950" lvl="2" indent="-342900">
              <a:spcBef>
                <a:spcPts val="600"/>
              </a:spcBef>
              <a:spcAft>
                <a:spcPts val="1000"/>
              </a:spcAft>
              <a:buClr>
                <a:srgbClr val="FF0000"/>
              </a:buClr>
              <a:buSzPct val="75000"/>
              <a:buBlip>
                <a:blip r:embed="rId2"/>
              </a:buBlip>
            </a:pPr>
            <a:r>
              <a:rPr lang="cs-CZ" sz="1800" dirty="0" smtClean="0">
                <a:cs typeface="Times New Roman" pitchFamily="18" charset="0"/>
              </a:rPr>
              <a:t>až u 95% pacientů přítomnost těchto alel</a:t>
            </a:r>
          </a:p>
          <a:p>
            <a:pPr marL="742950" lvl="2" indent="-342900">
              <a:spcBef>
                <a:spcPts val="600"/>
              </a:spcBef>
              <a:spcAft>
                <a:spcPts val="1000"/>
              </a:spcAft>
              <a:buClr>
                <a:srgbClr val="FF0000"/>
              </a:buClr>
              <a:buSzPct val="75000"/>
              <a:buBlip>
                <a:blip r:embed="rId2"/>
              </a:buBlip>
            </a:pPr>
            <a:r>
              <a:rPr lang="cs-CZ" sz="1800" dirty="0" smtClean="0">
                <a:cs typeface="Times New Roman" pitchFamily="18" charset="0"/>
              </a:rPr>
              <a:t>ale pouze u 3-5 % jedinců v populaci </a:t>
            </a:r>
            <a:br>
              <a:rPr lang="cs-CZ" sz="1800" dirty="0" smtClean="0">
                <a:cs typeface="Times New Roman" pitchFamily="18" charset="0"/>
              </a:rPr>
            </a:br>
            <a:r>
              <a:rPr lang="cs-CZ" sz="1800" dirty="0" smtClean="0">
                <a:cs typeface="Times New Roman" pitchFamily="18" charset="0"/>
              </a:rPr>
              <a:t>s těmito alelami se vyvine CS</a:t>
            </a:r>
          </a:p>
        </p:txBody>
      </p:sp>
      <p:pic>
        <p:nvPicPr>
          <p:cNvPr id="4" name="Obrázek 3"/>
          <p:cNvPicPr/>
          <p:nvPr/>
        </p:nvPicPr>
        <p:blipFill>
          <a:blip r:embed="rId3" cstate="print"/>
          <a:srcRect l="56471" t="37647" r="21029" b="10980"/>
          <a:stretch>
            <a:fillRect/>
          </a:stretch>
        </p:blipFill>
        <p:spPr bwMode="auto">
          <a:xfrm>
            <a:off x="6804248" y="3861048"/>
            <a:ext cx="2125470" cy="263864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LEPEK</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628800"/>
            <a:ext cx="8229600" cy="4896544"/>
          </a:xfrm>
        </p:spPr>
        <p:txBody>
          <a:bodyPr>
            <a:normAutofit fontScale="77500" lnSpcReduction="20000"/>
          </a:bodyPr>
          <a:lstStyle/>
          <a:p>
            <a:pPr marL="367200" indent="-255600">
              <a:buClr>
                <a:srgbClr val="002060"/>
              </a:buClr>
              <a:buSzPct val="75000"/>
              <a:buBlip>
                <a:blip r:embed="rId3"/>
              </a:buBlip>
              <a:defRPr/>
            </a:pPr>
            <a:r>
              <a:rPr lang="cs-CZ" sz="2900" dirty="0" smtClean="0"/>
              <a:t>gluten – bílkovinná frakce</a:t>
            </a:r>
          </a:p>
          <a:p>
            <a:pPr marL="367200" indent="-255600">
              <a:buClr>
                <a:srgbClr val="002060"/>
              </a:buClr>
              <a:buSzPct val="75000"/>
              <a:buBlip>
                <a:blip r:embed="rId3"/>
              </a:buBlip>
              <a:defRPr/>
            </a:pPr>
            <a:r>
              <a:rPr lang="cs-CZ" sz="2900" dirty="0" smtClean="0"/>
              <a:t>směs ve vodě nerozpustných proteinů </a:t>
            </a:r>
          </a:p>
          <a:p>
            <a:pPr marL="767250" lvl="1" indent="-255600">
              <a:buClr>
                <a:srgbClr val="002060"/>
              </a:buClr>
              <a:buSzPct val="75000"/>
              <a:buBlip>
                <a:blip r:embed="rId3"/>
              </a:buBlip>
              <a:defRPr/>
            </a:pPr>
            <a:r>
              <a:rPr lang="cs-CZ" sz="2200" b="1" dirty="0" smtClean="0"/>
              <a:t> </a:t>
            </a:r>
            <a:r>
              <a:rPr lang="cs-CZ" sz="2200" dirty="0" smtClean="0"/>
              <a:t>40-50 % </a:t>
            </a:r>
            <a:r>
              <a:rPr lang="cs-CZ" sz="2300" b="1" dirty="0" smtClean="0"/>
              <a:t>prolaminy</a:t>
            </a:r>
            <a:r>
              <a:rPr lang="cs-CZ" sz="2300" dirty="0" smtClean="0"/>
              <a:t>, ostatní </a:t>
            </a:r>
            <a:r>
              <a:rPr lang="cs-CZ" sz="2300" dirty="0" err="1" smtClean="0"/>
              <a:t>gluteniny</a:t>
            </a:r>
            <a:r>
              <a:rPr lang="cs-CZ" sz="2300" dirty="0" smtClean="0"/>
              <a:t> – odlišná toxicita </a:t>
            </a:r>
          </a:p>
          <a:p>
            <a:pPr marL="767250" lvl="1" indent="-255600">
              <a:buClr>
                <a:srgbClr val="002060"/>
              </a:buClr>
              <a:buSzPct val="75000"/>
              <a:buBlip>
                <a:blip r:embed="rId3"/>
              </a:buBlip>
              <a:defRPr/>
            </a:pPr>
            <a:endParaRPr lang="cs-CZ" sz="2300" dirty="0" smtClean="0"/>
          </a:p>
          <a:p>
            <a:pPr marL="367200" indent="-255600">
              <a:buClr>
                <a:srgbClr val="002060"/>
              </a:buClr>
              <a:buSzPct val="75000"/>
              <a:buBlip>
                <a:blip r:embed="rId3"/>
              </a:buBlip>
              <a:defRPr/>
            </a:pPr>
            <a:r>
              <a:rPr lang="cs-CZ" sz="2900" dirty="0" smtClean="0"/>
              <a:t>ve vodě bobtná, je zodpovědný za pružnost a tažnost těsta, tvoří strukturu pekařského výrobku</a:t>
            </a:r>
          </a:p>
          <a:p>
            <a:pPr marL="367200" indent="-255600">
              <a:buClr>
                <a:srgbClr val="002060"/>
              </a:buClr>
              <a:buSzPct val="75000"/>
              <a:buBlip>
                <a:blip r:embed="rId3"/>
              </a:buBlip>
              <a:defRPr/>
            </a:pPr>
            <a:endParaRPr lang="cs-CZ" sz="2300" dirty="0" smtClean="0"/>
          </a:p>
          <a:p>
            <a:pPr marL="367200" indent="-255600">
              <a:buClr>
                <a:srgbClr val="002060"/>
              </a:buClr>
              <a:buSzPct val="75000"/>
              <a:buNone/>
              <a:defRPr/>
            </a:pPr>
            <a:r>
              <a:rPr lang="cs-CZ" sz="2900" b="1" dirty="0" smtClean="0"/>
              <a:t>Prolaminy – </a:t>
            </a:r>
            <a:r>
              <a:rPr lang="cs-CZ" sz="2900" dirty="0" smtClean="0"/>
              <a:t>zodpovědné za rozvoj </a:t>
            </a:r>
            <a:r>
              <a:rPr lang="cs-CZ" sz="2900" dirty="0" err="1" smtClean="0"/>
              <a:t>celiakie</a:t>
            </a:r>
            <a:endParaRPr lang="cs-CZ" sz="2900" dirty="0" smtClean="0"/>
          </a:p>
          <a:p>
            <a:pPr marL="367200" indent="-255600">
              <a:buClr>
                <a:srgbClr val="002060"/>
              </a:buClr>
              <a:buSzPct val="75000"/>
              <a:buBlip>
                <a:blip r:embed="rId3"/>
              </a:buBlip>
              <a:defRPr/>
            </a:pPr>
            <a:r>
              <a:rPr lang="cs-CZ" sz="2500" dirty="0" smtClean="0"/>
              <a:t>pšenice </a:t>
            </a:r>
            <a:r>
              <a:rPr lang="cs-CZ" sz="2500" b="1" dirty="0" smtClean="0">
                <a:sym typeface="Wingdings 3"/>
              </a:rPr>
              <a:t></a:t>
            </a:r>
            <a:r>
              <a:rPr lang="cs-CZ" sz="2500" b="1" dirty="0" smtClean="0"/>
              <a:t> </a:t>
            </a:r>
            <a:r>
              <a:rPr lang="cs-CZ" sz="2500" dirty="0" smtClean="0"/>
              <a:t> gliadiny, žito </a:t>
            </a:r>
            <a:r>
              <a:rPr lang="cs-CZ" sz="2500" b="1" dirty="0" smtClean="0">
                <a:sym typeface="Wingdings 3"/>
              </a:rPr>
              <a:t></a:t>
            </a:r>
            <a:r>
              <a:rPr lang="cs-CZ" sz="2500" dirty="0" smtClean="0"/>
              <a:t> </a:t>
            </a:r>
            <a:r>
              <a:rPr lang="cs-CZ" sz="2500" dirty="0" err="1" smtClean="0"/>
              <a:t>hordeiny</a:t>
            </a:r>
            <a:r>
              <a:rPr lang="cs-CZ" sz="2500" dirty="0" smtClean="0"/>
              <a:t>, ječmen </a:t>
            </a:r>
            <a:r>
              <a:rPr lang="cs-CZ" sz="2500" b="1" dirty="0" smtClean="0">
                <a:sym typeface="Wingdings 3"/>
              </a:rPr>
              <a:t></a:t>
            </a:r>
            <a:r>
              <a:rPr lang="cs-CZ" sz="2500" dirty="0" smtClean="0">
                <a:sym typeface="Wingdings 3"/>
              </a:rPr>
              <a:t> </a:t>
            </a:r>
            <a:r>
              <a:rPr lang="cs-CZ" sz="2500" dirty="0" err="1" smtClean="0">
                <a:sym typeface="Wingdings 3"/>
              </a:rPr>
              <a:t>secaliny</a:t>
            </a:r>
            <a:endParaRPr lang="cs-CZ" sz="2500" dirty="0" smtClean="0">
              <a:sym typeface="Wingdings 3"/>
            </a:endParaRPr>
          </a:p>
          <a:p>
            <a:pPr marL="767250" lvl="1" indent="-255600">
              <a:buClr>
                <a:srgbClr val="002060"/>
              </a:buClr>
              <a:buSzPct val="75000"/>
              <a:buBlip>
                <a:blip r:embed="rId3"/>
              </a:buBlip>
              <a:defRPr/>
            </a:pPr>
            <a:r>
              <a:rPr lang="cs-CZ" sz="2300" dirty="0" smtClean="0"/>
              <a:t>obsahují vysoké množství </a:t>
            </a:r>
            <a:r>
              <a:rPr lang="cs-CZ" sz="2300" dirty="0" err="1" smtClean="0"/>
              <a:t>glutaminu</a:t>
            </a:r>
            <a:r>
              <a:rPr lang="cs-CZ" sz="2300" dirty="0" smtClean="0"/>
              <a:t> a prolinu, ß-otočky</a:t>
            </a:r>
          </a:p>
          <a:p>
            <a:pPr marL="767250" lvl="1" indent="-255600">
              <a:buClr>
                <a:srgbClr val="002060"/>
              </a:buClr>
              <a:buSzPct val="75000"/>
              <a:buBlip>
                <a:blip r:embed="rId3"/>
              </a:buBlip>
              <a:defRPr/>
            </a:pPr>
            <a:endParaRPr lang="cs-CZ" sz="800" dirty="0" smtClean="0"/>
          </a:p>
          <a:p>
            <a:pPr marL="367200" indent="-255600">
              <a:buClr>
                <a:srgbClr val="002060"/>
              </a:buClr>
              <a:buSzPct val="75000"/>
              <a:buBlip>
                <a:blip r:embed="rId3"/>
              </a:buBlip>
              <a:defRPr/>
            </a:pPr>
            <a:r>
              <a:rPr lang="cs-CZ" sz="2500" dirty="0" smtClean="0"/>
              <a:t>oves </a:t>
            </a:r>
            <a:r>
              <a:rPr lang="cs-CZ" sz="2500" b="1" dirty="0" smtClean="0">
                <a:sym typeface="Wingdings 3"/>
              </a:rPr>
              <a:t></a:t>
            </a:r>
            <a:r>
              <a:rPr lang="cs-CZ" sz="2500" dirty="0" smtClean="0"/>
              <a:t> </a:t>
            </a:r>
            <a:r>
              <a:rPr lang="cs-CZ" sz="2500" dirty="0" err="1" smtClean="0"/>
              <a:t>aveniny</a:t>
            </a:r>
            <a:endParaRPr lang="cs-CZ" sz="2500" dirty="0" smtClean="0"/>
          </a:p>
          <a:p>
            <a:pPr marL="767250" lvl="1" indent="-255600">
              <a:buClr>
                <a:srgbClr val="002060"/>
              </a:buClr>
              <a:buSzPct val="75000"/>
              <a:buBlip>
                <a:blip r:embed="rId3"/>
              </a:buBlip>
              <a:defRPr/>
            </a:pPr>
            <a:r>
              <a:rPr lang="cs-CZ" sz="2300" dirty="0" smtClean="0"/>
              <a:t>obsahují středně vysoký obsah </a:t>
            </a:r>
            <a:r>
              <a:rPr lang="cs-CZ" sz="2300" dirty="0" err="1" smtClean="0"/>
              <a:t>glutaminu</a:t>
            </a:r>
            <a:r>
              <a:rPr lang="cs-CZ" sz="2300" dirty="0" smtClean="0"/>
              <a:t> a nízký obsah prolinu</a:t>
            </a:r>
          </a:p>
          <a:p>
            <a:pPr marL="767250" lvl="1" indent="-255600">
              <a:buClr>
                <a:srgbClr val="002060"/>
              </a:buClr>
              <a:buSzPct val="75000"/>
              <a:buBlip>
                <a:blip r:embed="rId3"/>
              </a:buBlip>
              <a:defRPr/>
            </a:pPr>
            <a:endParaRPr lang="cs-CZ" sz="2300" dirty="0" smtClean="0"/>
          </a:p>
          <a:p>
            <a:pPr marL="367200" indent="-255600">
              <a:buClr>
                <a:srgbClr val="002060"/>
              </a:buClr>
              <a:buSzPct val="75000"/>
              <a:buBlip>
                <a:blip r:embed="rId3"/>
              </a:buBlip>
              <a:defRPr/>
            </a:pPr>
            <a:r>
              <a:rPr lang="cs-CZ" sz="2500" dirty="0" smtClean="0"/>
              <a:t>z pohledu </a:t>
            </a:r>
            <a:r>
              <a:rPr lang="cs-CZ" sz="2500" dirty="0" err="1" smtClean="0"/>
              <a:t>celiakie</a:t>
            </a:r>
            <a:r>
              <a:rPr lang="cs-CZ" sz="2500" dirty="0" smtClean="0"/>
              <a:t> jsou významné tzv. toxické sekvence AMK </a:t>
            </a:r>
          </a:p>
          <a:p>
            <a:pPr marL="767250" lvl="1" indent="-255600">
              <a:buClr>
                <a:srgbClr val="002060"/>
              </a:buClr>
              <a:buSzPct val="75000"/>
              <a:buBlip>
                <a:blip r:embed="rId3"/>
              </a:buBlip>
              <a:defRPr/>
            </a:pPr>
            <a:r>
              <a:rPr lang="cs-CZ" sz="2300" dirty="0" smtClean="0"/>
              <a:t>prolin-serin-prolin-</a:t>
            </a:r>
            <a:r>
              <a:rPr lang="cs-CZ" sz="2300" dirty="0" err="1" smtClean="0"/>
              <a:t>glutamin</a:t>
            </a:r>
            <a:endParaRPr lang="cs-CZ" sz="2300" dirty="0" smtClean="0"/>
          </a:p>
          <a:p>
            <a:pPr marL="767250" lvl="1" indent="-255600">
              <a:buClr>
                <a:srgbClr val="002060"/>
              </a:buClr>
              <a:buSzPct val="75000"/>
              <a:buBlip>
                <a:blip r:embed="rId3"/>
              </a:buBlip>
              <a:defRPr/>
            </a:pPr>
            <a:r>
              <a:rPr lang="cs-CZ" sz="2300" dirty="0" err="1" smtClean="0"/>
              <a:t>glutamin</a:t>
            </a:r>
            <a:r>
              <a:rPr lang="cs-CZ" sz="2300" dirty="0" smtClean="0"/>
              <a:t>-</a:t>
            </a:r>
            <a:r>
              <a:rPr lang="cs-CZ" sz="2300" dirty="0" err="1" smtClean="0"/>
              <a:t>glutamin</a:t>
            </a:r>
            <a:r>
              <a:rPr lang="cs-CZ" sz="2300" dirty="0" smtClean="0"/>
              <a:t>-</a:t>
            </a:r>
            <a:r>
              <a:rPr lang="cs-CZ" sz="2300" dirty="0" err="1" smtClean="0"/>
              <a:t>glutamin</a:t>
            </a:r>
            <a:r>
              <a:rPr lang="cs-CZ" sz="2300" dirty="0" smtClean="0"/>
              <a:t>-prolin</a:t>
            </a:r>
            <a:endParaRPr lang="cs-CZ" sz="2300" dirty="0"/>
          </a:p>
        </p:txBody>
      </p:sp>
      <p:pic>
        <p:nvPicPr>
          <p:cNvPr id="6" name="Obrázek 5" descr="schema_0.jpg"/>
          <p:cNvPicPr>
            <a:picLocks noChangeAspect="1"/>
          </p:cNvPicPr>
          <p:nvPr/>
        </p:nvPicPr>
        <p:blipFill>
          <a:blip r:embed="rId4" cstate="print"/>
          <a:stretch>
            <a:fillRect/>
          </a:stretch>
        </p:blipFill>
        <p:spPr>
          <a:xfrm>
            <a:off x="4932040" y="188640"/>
            <a:ext cx="4017683" cy="1831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l"/>
            <a:r>
              <a:rPr lang="cs-CZ"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LEPEK</a:t>
            </a:r>
            <a:endParaRPr lang="cs-C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pro obsah 2"/>
          <p:cNvSpPr>
            <a:spLocks noGrp="1"/>
          </p:cNvSpPr>
          <p:nvPr>
            <p:ph idx="1"/>
          </p:nvPr>
        </p:nvSpPr>
        <p:spPr>
          <a:xfrm>
            <a:off x="457200" y="1916832"/>
            <a:ext cx="8229600" cy="4536504"/>
          </a:xfrm>
        </p:spPr>
        <p:txBody>
          <a:bodyPr>
            <a:normAutofit/>
          </a:bodyPr>
          <a:lstStyle/>
          <a:p>
            <a:pPr marL="367200" indent="-255600">
              <a:spcBef>
                <a:spcPts val="600"/>
              </a:spcBef>
              <a:spcAft>
                <a:spcPts val="1000"/>
              </a:spcAft>
              <a:buClr>
                <a:srgbClr val="002060"/>
              </a:buClr>
              <a:buSzPct val="75000"/>
              <a:buBlip>
                <a:blip r:embed="rId3"/>
              </a:buBlip>
              <a:defRPr/>
            </a:pPr>
            <a:endParaRPr lang="cs-CZ" sz="2400" dirty="0" smtClean="0"/>
          </a:p>
          <a:p>
            <a:pPr marL="367200" indent="-255600">
              <a:spcBef>
                <a:spcPts val="600"/>
              </a:spcBef>
              <a:spcAft>
                <a:spcPts val="1000"/>
              </a:spcAft>
              <a:buClr>
                <a:srgbClr val="002060"/>
              </a:buClr>
              <a:buSzPct val="75000"/>
              <a:buBlip>
                <a:blip r:embed="rId3"/>
              </a:buBlip>
              <a:defRPr/>
            </a:pPr>
            <a:r>
              <a:rPr lang="cs-CZ" sz="2400" dirty="0" smtClean="0"/>
              <a:t>vysoký obsah prolinu se podílí na horší stravitelnosti </a:t>
            </a:r>
            <a:br>
              <a:rPr lang="cs-CZ" sz="2400" dirty="0" smtClean="0"/>
            </a:br>
            <a:r>
              <a:rPr lang="cs-CZ" sz="2400" dirty="0" smtClean="0">
                <a:sym typeface="Wingdings 3"/>
              </a:rPr>
              <a:t></a:t>
            </a:r>
            <a:r>
              <a:rPr lang="cs-CZ" sz="2400" dirty="0" smtClean="0"/>
              <a:t> rezistence vůči degradaci enzymy v </a:t>
            </a:r>
            <a:r>
              <a:rPr lang="cs-CZ" sz="2400" dirty="0" err="1" smtClean="0"/>
              <a:t>GITu</a:t>
            </a:r>
            <a:endParaRPr lang="cs-CZ" sz="2400" dirty="0" smtClean="0"/>
          </a:p>
          <a:p>
            <a:pPr marL="367200" indent="-255600">
              <a:spcBef>
                <a:spcPts val="600"/>
              </a:spcBef>
              <a:spcAft>
                <a:spcPts val="1000"/>
              </a:spcAft>
              <a:buClr>
                <a:srgbClr val="002060"/>
              </a:buClr>
              <a:buSzPct val="75000"/>
              <a:buBlip>
                <a:blip r:embed="rId3"/>
              </a:buBlip>
              <a:defRPr/>
            </a:pPr>
            <a:r>
              <a:rPr lang="cs-CZ" sz="2400" dirty="0" smtClean="0"/>
              <a:t>natrávením glutenu vznikají peptidy schopné přestoupit přes střevní bariéru</a:t>
            </a:r>
          </a:p>
          <a:p>
            <a:pPr marL="367200" indent="-255600">
              <a:spcBef>
                <a:spcPts val="600"/>
              </a:spcBef>
              <a:spcAft>
                <a:spcPts val="1000"/>
              </a:spcAft>
              <a:buClr>
                <a:srgbClr val="002060"/>
              </a:buClr>
              <a:buSzPct val="75000"/>
              <a:buBlip>
                <a:blip r:embed="rId3"/>
              </a:buBlip>
              <a:defRPr/>
            </a:pPr>
            <a:r>
              <a:rPr lang="cs-CZ" sz="2400" dirty="0" smtClean="0"/>
              <a:t>přicházejí do kontaktu s buňkami imunitního systému </a:t>
            </a:r>
            <a:br>
              <a:rPr lang="cs-CZ" sz="2400" dirty="0" smtClean="0"/>
            </a:br>
            <a:r>
              <a:rPr lang="cs-CZ" sz="2400" dirty="0" smtClean="0"/>
              <a:t>v epitelové vrstvě a v lamina propria střevních klků</a:t>
            </a:r>
            <a:endParaRPr lang="cs-CZ" dirty="0"/>
          </a:p>
        </p:txBody>
      </p:sp>
      <p:pic>
        <p:nvPicPr>
          <p:cNvPr id="23554" name="Picture 2" descr="Surprises from Celiac Disease"/>
          <p:cNvPicPr>
            <a:picLocks noChangeAspect="1" noChangeArrowheads="1"/>
          </p:cNvPicPr>
          <p:nvPr/>
        </p:nvPicPr>
        <p:blipFill>
          <a:blip r:embed="rId4" cstate="print"/>
          <a:srcRect t="17070" b="55668"/>
          <a:stretch>
            <a:fillRect/>
          </a:stretch>
        </p:blipFill>
        <p:spPr bwMode="auto">
          <a:xfrm>
            <a:off x="4716016" y="260648"/>
            <a:ext cx="4200525" cy="1872208"/>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1600</TotalTime>
  <Words>3066</Words>
  <Application>Microsoft Office PowerPoint</Application>
  <PresentationFormat>Předvádění na obrazovce (4:3)</PresentationFormat>
  <Paragraphs>555</Paragraphs>
  <Slides>56</Slides>
  <Notes>49</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56</vt:i4>
      </vt:variant>
    </vt:vector>
  </HeadingPairs>
  <TitlesOfParts>
    <vt:vector size="64" baseType="lpstr">
      <vt:lpstr>Arial</vt:lpstr>
      <vt:lpstr>Bookman Old Style</vt:lpstr>
      <vt:lpstr>Calibri</vt:lpstr>
      <vt:lpstr>Times New Roman</vt:lpstr>
      <vt:lpstr>Wingdings</vt:lpstr>
      <vt:lpstr>Wingdings 3</vt:lpstr>
      <vt:lpstr>Motiv sady Office</vt:lpstr>
      <vt:lpstr>Image</vt:lpstr>
      <vt:lpstr>CELIAKIE   A BEZLEPKOVÁ DIETA</vt:lpstr>
      <vt:lpstr>ÚVOD aneb Co vás čeká a nemine</vt:lpstr>
      <vt:lpstr>CELIAKIE - obecně</vt:lpstr>
      <vt:lpstr>PRŮBĚH CELIAKIE</vt:lpstr>
      <vt:lpstr>faktory vzniku onemocnění </vt:lpstr>
      <vt:lpstr>epidemiologie</vt:lpstr>
      <vt:lpstr>Genetická predispozice</vt:lpstr>
      <vt:lpstr>LEPEK</vt:lpstr>
      <vt:lpstr>LEPEK</vt:lpstr>
      <vt:lpstr>patogeneze</vt:lpstr>
      <vt:lpstr>patogeneze</vt:lpstr>
      <vt:lpstr>patogeneze</vt:lpstr>
      <vt:lpstr>Střevní sliznice u zdravého jedince x u jedince postiženého celiakií</vt:lpstr>
      <vt:lpstr>Střevní sliznice u zdravého jedince x u jedince postiženého celiakií</vt:lpstr>
      <vt:lpstr>diagnostika</vt:lpstr>
      <vt:lpstr>Tkáňová transglutamináza </vt:lpstr>
      <vt:lpstr>diagnostika</vt:lpstr>
      <vt:lpstr>Klinická manifestace</vt:lpstr>
      <vt:lpstr>Klinická manifestace</vt:lpstr>
      <vt:lpstr>Dermatitis herpetiformis duhring</vt:lpstr>
      <vt:lpstr>Defekty zubní skloviny</vt:lpstr>
      <vt:lpstr>Formy cs</vt:lpstr>
      <vt:lpstr>Asociované choroby</vt:lpstr>
      <vt:lpstr>Léčba celiakie</vt:lpstr>
      <vt:lpstr>Označování potravin z hlediska obsahu lepku</vt:lpstr>
      <vt:lpstr>Označování potravin z hlediska obsahu lepku</vt:lpstr>
      <vt:lpstr>Označování potravin z hlediska obsahu lepku</vt:lpstr>
      <vt:lpstr>Označování potravin z hlediska obsahu lepku</vt:lpstr>
      <vt:lpstr>Označování potravin z hlediska obsahu lepku</vt:lpstr>
      <vt:lpstr>Lepek ve stravě</vt:lpstr>
      <vt:lpstr>Lepek ve stravě</vt:lpstr>
      <vt:lpstr>Bezlepková dieta</vt:lpstr>
      <vt:lpstr>Bezlepková dieta a oves </vt:lpstr>
      <vt:lpstr>Bezlepková dieta</vt:lpstr>
      <vt:lpstr>Další potraviny obsahující lepek</vt:lpstr>
      <vt:lpstr>Možné zdroje lepku</vt:lpstr>
      <vt:lpstr>Potraviny vhodné pro BD</vt:lpstr>
      <vt:lpstr>Výběr Potravin pro BD</vt:lpstr>
      <vt:lpstr>Laskavec (amaranthus sp.)</vt:lpstr>
      <vt:lpstr>Merlík čilský (chenopodium quinoa)</vt:lpstr>
      <vt:lpstr>Výběr Potravin pro BD</vt:lpstr>
      <vt:lpstr>Výběr Potravin pro BD</vt:lpstr>
      <vt:lpstr>Výběr Potravin pro BD</vt:lpstr>
      <vt:lpstr>Výběr Potravin pro BD</vt:lpstr>
      <vt:lpstr>Výběr Potravin pro BD</vt:lpstr>
      <vt:lpstr>Příprava pokrmů vhodných pro BD</vt:lpstr>
      <vt:lpstr>Příprava pokrmů vhodných pro BD</vt:lpstr>
      <vt:lpstr>Náklady na bezlepkovou dietu</vt:lpstr>
      <vt:lpstr>Příspěvky od zdravotních pojišťoven</vt:lpstr>
      <vt:lpstr>Klinický efekt bezlepkové diety</vt:lpstr>
      <vt:lpstr>Klinický efekt bezlepkové diety</vt:lpstr>
      <vt:lpstr>Zavádění lepku do stravy dítěte</vt:lpstr>
      <vt:lpstr>Efekt kojení a prvního Zavádění lepku do stravy dítěte</vt:lpstr>
      <vt:lpstr>Efekt kojení a prvního Zavádění lepku do stravy dítěte</vt:lpstr>
      <vt:lpstr>Užitečné odkazy</vt:lpstr>
      <vt:lpstr>DĚKUJI ZA POZORNOST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CELIAKIE  A BEZLEPKOVÁ DIETA</dc:title>
  <dc:creator>JP</dc:creator>
  <cp:lastModifiedBy>Jana Stávková</cp:lastModifiedBy>
  <cp:revision>70</cp:revision>
  <dcterms:created xsi:type="dcterms:W3CDTF">2014-09-28T15:57:12Z</dcterms:created>
  <dcterms:modified xsi:type="dcterms:W3CDTF">2015-05-11T06:50:24Z</dcterms:modified>
</cp:coreProperties>
</file>