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73" r:id="rId14"/>
    <p:sldId id="269" r:id="rId15"/>
    <p:sldId id="275" r:id="rId16"/>
    <p:sldId id="276" r:id="rId17"/>
    <p:sldId id="274" r:id="rId18"/>
    <p:sldId id="278" r:id="rId19"/>
    <p:sldId id="277" r:id="rId20"/>
    <p:sldId id="281" r:id="rId21"/>
    <p:sldId id="270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5" r:id="rId34"/>
    <p:sldId id="292" r:id="rId35"/>
    <p:sldId id="293" r:id="rId36"/>
    <p:sldId id="294" r:id="rId37"/>
    <p:sldId id="296" r:id="rId38"/>
    <p:sldId id="297" r:id="rId39"/>
    <p:sldId id="298" r:id="rId40"/>
    <p:sldId id="300" r:id="rId41"/>
    <p:sldId id="301" r:id="rId42"/>
    <p:sldId id="299" r:id="rId43"/>
    <p:sldId id="303" r:id="rId44"/>
    <p:sldId id="304" r:id="rId45"/>
    <p:sldId id="305" r:id="rId46"/>
    <p:sldId id="302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B8682E-76ED-4F9B-8B15-284ACD153801}" type="datetimeFigureOut">
              <a:rPr lang="cs-CZ" smtClean="0"/>
              <a:pPr/>
              <a:t>12.5.2015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894E91-A9D2-4D08-886A-524F6411B4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Diabetes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Sylva Šmídová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Produkován v </a:t>
            </a:r>
            <a:r>
              <a:rPr lang="cs-CZ" b="1" dirty="0" smtClean="0"/>
              <a:t>ß-buňkách </a:t>
            </a:r>
            <a:r>
              <a:rPr lang="cs-CZ" b="1" dirty="0" err="1" smtClean="0"/>
              <a:t>Langenharsových</a:t>
            </a:r>
            <a:r>
              <a:rPr lang="cs-CZ" b="1" dirty="0" smtClean="0"/>
              <a:t> ostrůvků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Vylučování je stimulováno </a:t>
            </a:r>
            <a:r>
              <a:rPr lang="cs-CZ" b="1" dirty="0" smtClean="0"/>
              <a:t>zvýšenou hladinou glukózy v krvi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Hlavní funkce </a:t>
            </a:r>
            <a:r>
              <a:rPr lang="cs-CZ" b="1" dirty="0" smtClean="0"/>
              <a:t>– snížit hladinu krevní glukózy tím, že zajistí přenos glukózy z krve do buněk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Inzulin je do krve vylučován nepřetržitě, asi 50 % denně vyloučeného inzulinu je vyloučeno bez ohledu na příjem stravy a zbývajících 50 % je vyloučeno na popud zvýšené hladiny cukru v krvi.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Hormony ovlivňující hospodaření těla s glukózou - inzulin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Glukagon</a:t>
            </a:r>
            <a:r>
              <a:rPr lang="cs-CZ" dirty="0" smtClean="0"/>
              <a:t> je hormon produkovaný α-buňkami Langerhansových ostrůvků slinivky břišní. </a:t>
            </a:r>
          </a:p>
          <a:p>
            <a:r>
              <a:rPr lang="cs-CZ" dirty="0" smtClean="0"/>
              <a:t>Vylučování je stimulováno </a:t>
            </a:r>
            <a:r>
              <a:rPr lang="cs-CZ" b="1" dirty="0" smtClean="0"/>
              <a:t>poklesem hladiny krevního cukru. </a:t>
            </a:r>
          </a:p>
          <a:p>
            <a:r>
              <a:rPr lang="cs-CZ" dirty="0" smtClean="0"/>
              <a:t>Hlavní funkce - zvýšit hladinu glukózy v krvi. </a:t>
            </a:r>
          </a:p>
          <a:p>
            <a:r>
              <a:rPr lang="cs-CZ" dirty="0" smtClean="0"/>
              <a:t>Hladinu glykemie zvyšuje stimulací k odbourávání jaterního glykogenu na využitelnou glukózu.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Hormony ovlivňující hospodaření těla s glukózou - </a:t>
            </a:r>
            <a:r>
              <a:rPr lang="cs-CZ" dirty="0" err="1" smtClean="0"/>
              <a:t>glukagon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Nepřítomnost nebo snížený účinek inzulinu.</a:t>
            </a:r>
            <a:r>
              <a:rPr lang="cs-CZ" dirty="0" smtClean="0"/>
              <a:t> </a:t>
            </a:r>
          </a:p>
          <a:p>
            <a:r>
              <a:rPr lang="cs-CZ" dirty="0" smtClean="0"/>
              <a:t>Důsledkem je </a:t>
            </a:r>
            <a:r>
              <a:rPr lang="cs-CZ" b="1" dirty="0" smtClean="0"/>
              <a:t>zvýšená hladina cukru v krvi </a:t>
            </a:r>
            <a:r>
              <a:rPr lang="cs-CZ" dirty="0" smtClean="0"/>
              <a:t>daná sníženou účinností inzulinu, při níž nepřechází glukóza z krve do buněk. </a:t>
            </a:r>
          </a:p>
          <a:p>
            <a:r>
              <a:rPr lang="cs-CZ" dirty="0" smtClean="0"/>
              <a:t>Po překročení tzv. </a:t>
            </a:r>
            <a:r>
              <a:rPr lang="cs-CZ" b="1" dirty="0" smtClean="0"/>
              <a:t>glukózového prahu </a:t>
            </a:r>
            <a:r>
              <a:rPr lang="cs-CZ" dirty="0" smtClean="0"/>
              <a:t>v krvi se glukóza objevuje v moči a nastává </a:t>
            </a:r>
            <a:r>
              <a:rPr lang="cs-CZ" b="1" dirty="0" smtClean="0"/>
              <a:t>glykosurie</a:t>
            </a:r>
            <a:r>
              <a:rPr lang="cs-CZ" dirty="0" smtClean="0"/>
              <a:t>, která je také společná všem typům diabetu.</a:t>
            </a:r>
          </a:p>
          <a:p>
            <a:r>
              <a:rPr lang="cs-CZ" dirty="0" smtClean="0"/>
              <a:t>Podle toho jak k nedostatku inzulinu dochází dělíme diabetes </a:t>
            </a:r>
            <a:r>
              <a:rPr lang="cs-CZ" dirty="0" err="1" smtClean="0"/>
              <a:t>mellitus</a:t>
            </a:r>
            <a:r>
              <a:rPr lang="cs-CZ" dirty="0" smtClean="0"/>
              <a:t> na DM 1. typu, DM 2. typu a gestační diabetes.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diabetu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Zvýšená žízeň tudíž zvýšený příjem tekutin</a:t>
            </a:r>
          </a:p>
          <a:p>
            <a:r>
              <a:rPr lang="cs-CZ" dirty="0" smtClean="0"/>
              <a:t>Časté močení ve dne i v noci</a:t>
            </a:r>
          </a:p>
          <a:p>
            <a:r>
              <a:rPr lang="cs-CZ" dirty="0" smtClean="0"/>
              <a:t>Váhový úbytek bez omezení příjmu potravy a nezměněné chuti k jídlu</a:t>
            </a:r>
          </a:p>
          <a:p>
            <a:r>
              <a:rPr lang="cs-CZ" dirty="0" smtClean="0"/>
              <a:t>Nechutenství a váhový úbytek</a:t>
            </a:r>
          </a:p>
          <a:p>
            <a:r>
              <a:rPr lang="cs-CZ" dirty="0" smtClean="0"/>
              <a:t>Únava, malátnost</a:t>
            </a:r>
          </a:p>
          <a:p>
            <a:r>
              <a:rPr lang="cs-CZ" dirty="0" smtClean="0"/>
              <a:t>Přechodné poruchy zrakové ostrosti</a:t>
            </a:r>
          </a:p>
          <a:p>
            <a:r>
              <a:rPr lang="cs-CZ" dirty="0" smtClean="0"/>
              <a:t>Opakující se infekce se svěděním </a:t>
            </a:r>
            <a:r>
              <a:rPr lang="cs-CZ" sz="2400" dirty="0" smtClean="0"/>
              <a:t>(močové a kožní infekce, </a:t>
            </a:r>
            <a:r>
              <a:rPr lang="cs-CZ" sz="2400" dirty="0" err="1" smtClean="0"/>
              <a:t>infekce</a:t>
            </a:r>
            <a:r>
              <a:rPr lang="cs-CZ" sz="2400" dirty="0" smtClean="0"/>
              <a:t> v pohlavních orgánech)</a:t>
            </a:r>
            <a:endParaRPr lang="cs-CZ" dirty="0" smtClean="0"/>
          </a:p>
          <a:p>
            <a:r>
              <a:rPr lang="cs-CZ" dirty="0" smtClean="0"/>
              <a:t>Postižení dolních končetin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obraz diabetu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Glykémie ve venózní plazmě</a:t>
            </a:r>
          </a:p>
          <a:p>
            <a:pPr lvl="1"/>
            <a:r>
              <a:rPr lang="cs-CZ" b="1" dirty="0" smtClean="0"/>
              <a:t>glykémie nalačno </a:t>
            </a:r>
            <a:r>
              <a:rPr lang="cs-CZ" dirty="0" smtClean="0"/>
              <a:t>(nejméně 8 hod. po příjmu poslední potravy)</a:t>
            </a:r>
          </a:p>
          <a:p>
            <a:pPr lvl="1"/>
            <a:r>
              <a:rPr lang="cs-CZ" b="1" dirty="0" smtClean="0"/>
              <a:t>náhodná glykémie </a:t>
            </a:r>
            <a:r>
              <a:rPr lang="cs-CZ" dirty="0" smtClean="0"/>
              <a:t>(kdykoli během dne bez ohledu na příjem potravy)</a:t>
            </a:r>
          </a:p>
          <a:p>
            <a:pPr lvl="1"/>
            <a:r>
              <a:rPr lang="cs-CZ" b="1" dirty="0" smtClean="0"/>
              <a:t>glykémie ve120 minutě orálního glukózového tolerančního testu</a:t>
            </a:r>
            <a:r>
              <a:rPr lang="cs-CZ" dirty="0" smtClean="0"/>
              <a:t> (</a:t>
            </a:r>
            <a:r>
              <a:rPr lang="cs-CZ" dirty="0" err="1" smtClean="0"/>
              <a:t>oGTT</a:t>
            </a:r>
            <a:r>
              <a:rPr lang="cs-CZ" dirty="0" smtClean="0"/>
              <a:t>) se 75 g glukózy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diabetu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 8–14hodinovém lačnění se odebere </a:t>
            </a:r>
            <a:r>
              <a:rPr lang="cs-CZ" b="1" dirty="0" smtClean="0"/>
              <a:t>vzorek krve</a:t>
            </a:r>
            <a:r>
              <a:rPr lang="cs-CZ" dirty="0" smtClean="0"/>
              <a:t>;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pacient vypije 75 g glukózy rozpuštěné ve 250–300 ml čaje nebo vody během 5–10 minut;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během vyšetření zůstává pacient sedět a nekouří;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další vzorek krve se odebírá v </a:t>
            </a:r>
            <a:r>
              <a:rPr lang="cs-CZ" b="1" dirty="0" smtClean="0"/>
              <a:t>60. a 120. minutě</a:t>
            </a:r>
            <a:r>
              <a:rPr lang="cs-CZ" dirty="0" smtClean="0"/>
              <a:t> po zátěži glukózou.</a:t>
            </a:r>
          </a:p>
          <a:p>
            <a:pPr marL="624078" indent="-514350"/>
            <a:r>
              <a:rPr lang="cs-CZ" dirty="0" smtClean="0"/>
              <a:t>Podrobnější vyšetření tzv. </a:t>
            </a:r>
            <a:r>
              <a:rPr lang="cs-CZ" b="1" dirty="0" smtClean="0"/>
              <a:t>glykemická </a:t>
            </a:r>
            <a:r>
              <a:rPr lang="cs-CZ" dirty="0" smtClean="0"/>
              <a:t>křivka</a:t>
            </a:r>
            <a:r>
              <a:rPr lang="cs-CZ" b="1" dirty="0" smtClean="0"/>
              <a:t>, kdy se krev odebírá vícekrát, zpravidla ve 30 minutových intervalech.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Orální glukózový toleranční test (</a:t>
            </a:r>
            <a:r>
              <a:rPr lang="cs-CZ" dirty="0" err="1" smtClean="0"/>
              <a:t>oGTT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ubor:OGT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687043" cy="4925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Normální hodnoty:</a:t>
            </a:r>
          </a:p>
          <a:p>
            <a:pPr lvl="1"/>
            <a:r>
              <a:rPr lang="cs-CZ" dirty="0" smtClean="0"/>
              <a:t>Normální glykémie nalačno jsou 3,8–5,6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Normální glukózová tolerance znamená glykémii ve 120 min. </a:t>
            </a:r>
            <a:r>
              <a:rPr lang="cs-CZ" dirty="0" err="1" smtClean="0"/>
              <a:t>oGTT</a:t>
            </a:r>
            <a:r>
              <a:rPr lang="cs-CZ" dirty="0" smtClean="0"/>
              <a:t> &lt; 7,8 </a:t>
            </a:r>
            <a:r>
              <a:rPr lang="cs-CZ" dirty="0" err="1" smtClean="0"/>
              <a:t>mmol</a:t>
            </a:r>
            <a:r>
              <a:rPr lang="cs-CZ" dirty="0" smtClean="0"/>
              <a:t>/l při normální glykémii nalačno</a:t>
            </a:r>
          </a:p>
          <a:p>
            <a:r>
              <a:rPr lang="cs-CZ" dirty="0" smtClean="0"/>
              <a:t>Prediabetes:</a:t>
            </a:r>
          </a:p>
          <a:p>
            <a:pPr lvl="1"/>
            <a:r>
              <a:rPr lang="cs-CZ" dirty="0" smtClean="0"/>
              <a:t>Hraniční glykémie nalačno je charakterizovaná glykémií nalačno 5,6–6,9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Porušená glukózová tolerance se vyznačuje glykémií ve 120 min. při </a:t>
            </a:r>
            <a:r>
              <a:rPr lang="cs-CZ" dirty="0" err="1" smtClean="0"/>
              <a:t>oGTT</a:t>
            </a:r>
            <a:r>
              <a:rPr lang="cs-CZ" dirty="0" smtClean="0"/>
              <a:t> 7,8–11,0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r>
              <a:rPr lang="cs-CZ" dirty="0" smtClean="0"/>
              <a:t>Diabetes</a:t>
            </a:r>
          </a:p>
          <a:p>
            <a:pPr lvl="1"/>
            <a:r>
              <a:rPr lang="cs-CZ" dirty="0" smtClean="0"/>
              <a:t>Přítomnost klasických příznaků cukrovky + náhodná glykémie ≥ 11,1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Glykémie nalačno ≥ 7,0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/>
            <a:r>
              <a:rPr lang="cs-CZ" dirty="0" smtClean="0"/>
              <a:t>Glykémie ve 120 minutě </a:t>
            </a:r>
            <a:r>
              <a:rPr lang="cs-CZ" dirty="0" err="1" smtClean="0"/>
              <a:t>oGTT</a:t>
            </a:r>
            <a:r>
              <a:rPr lang="cs-CZ" dirty="0" smtClean="0"/>
              <a:t> ≥ 11,1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diabetu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Gestační diabetes je diagnostikován pokud:</a:t>
            </a:r>
          </a:p>
          <a:p>
            <a:pPr lvl="1"/>
            <a:r>
              <a:rPr lang="cs-CZ" dirty="0" err="1" smtClean="0"/>
              <a:t>Glukoza</a:t>
            </a:r>
            <a:r>
              <a:rPr lang="cs-CZ" dirty="0" smtClean="0"/>
              <a:t> na lačno › 5,6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/>
            <a:r>
              <a:rPr lang="cs-CZ" dirty="0" err="1" smtClean="0"/>
              <a:t>Glukoza</a:t>
            </a:r>
            <a:r>
              <a:rPr lang="cs-CZ" dirty="0" smtClean="0"/>
              <a:t> po 2 hodinách </a:t>
            </a:r>
            <a:r>
              <a:rPr lang="cs-CZ" dirty="0" err="1" smtClean="0"/>
              <a:t>oGTT</a:t>
            </a:r>
            <a:r>
              <a:rPr lang="cs-CZ" dirty="0" smtClean="0"/>
              <a:t> › 7,7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gestačního diabetu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1721"/>
            <a:ext cx="8064896" cy="565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 (DM) neboli úplavice cukrová (cukrovka) je chronické onemocnění, které se projevuje zvýšenou hladinou cukru (glukózy) v krvi. </a:t>
            </a:r>
          </a:p>
          <a:p>
            <a:r>
              <a:rPr lang="cs-CZ" dirty="0" smtClean="0"/>
              <a:t>Příčinou je buď nedostatek inzulínu v důsledku jeho snížené sekrece anebo je sekrece inzulínu zpočátku dostatečná, ale periferní tkáně jsou na jeho působení rezistentní. </a:t>
            </a:r>
          </a:p>
          <a:p>
            <a:r>
              <a:rPr lang="cs-CZ" dirty="0" smtClean="0"/>
              <a:t>Kromě metabolismu cukrů je narušen také metabolismus bílkovin a tuků, důsledkem čehož je narušen celý energetický metabolismus.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Diferenciální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Diferenciální diagnóza 1. a 2. typu diabetu</a:t>
            </a:r>
          </a:p>
          <a:p>
            <a:pPr lvl="1"/>
            <a:r>
              <a:rPr lang="cs-CZ" dirty="0" smtClean="0"/>
              <a:t>stanovení protilátek proti kyselině </a:t>
            </a:r>
            <a:r>
              <a:rPr lang="cs-CZ" dirty="0" err="1" smtClean="0"/>
              <a:t>glutamové</a:t>
            </a:r>
            <a:r>
              <a:rPr lang="cs-CZ" dirty="0" smtClean="0"/>
              <a:t> (</a:t>
            </a:r>
            <a:r>
              <a:rPr lang="cs-CZ" dirty="0" err="1" smtClean="0"/>
              <a:t>anti</a:t>
            </a:r>
            <a:r>
              <a:rPr lang="cs-CZ" dirty="0" smtClean="0"/>
              <a:t> GAD) </a:t>
            </a:r>
          </a:p>
          <a:p>
            <a:pPr lvl="1"/>
            <a:r>
              <a:rPr lang="cs-CZ" dirty="0" smtClean="0"/>
              <a:t>stanovení C peptidu jako ukazatele endogenní sekrece inzulínu. </a:t>
            </a:r>
          </a:p>
          <a:p>
            <a:pPr lvl="2"/>
            <a:r>
              <a:rPr lang="cs-CZ" dirty="0" smtClean="0"/>
              <a:t>U diabetiků 1. typu  je hodnota C peptidu nízká až nulová. U diabetiků 2. typu bývá jeho hodnota normální, ale při přítomné inzulínové rezistenci i zvýšená. S progresí diabetu 2. typu však hodnota C-peptidu klesá.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 vyhledávání pacientů s diabetem se používá vyšetření glykémie podle následujících pravidel:</a:t>
            </a:r>
          </a:p>
          <a:p>
            <a:pPr marL="880110" lvl="1" indent="-514350">
              <a:buFont typeface="+mj-lt"/>
              <a:buAutoNum type="alphaLcPeriod"/>
            </a:pPr>
            <a:r>
              <a:rPr lang="cs-CZ" dirty="0" smtClean="0"/>
              <a:t>jednou za 2 roky u nerizikových pacientů</a:t>
            </a:r>
          </a:p>
          <a:p>
            <a:pPr marL="880110" lvl="1" indent="-514350">
              <a:buFont typeface="+mj-lt"/>
              <a:buAutoNum type="alphaLcPeriod"/>
            </a:pPr>
            <a:r>
              <a:rPr lang="cs-CZ" dirty="0" smtClean="0"/>
              <a:t>jednou ročně u osob se zvýšeným rizikem (DM v rodinné anamnéze, věk nad 40 let, obezita, hypertenze)</a:t>
            </a:r>
          </a:p>
          <a:p>
            <a:pPr marL="880110" lvl="1" indent="-514350">
              <a:buFont typeface="+mj-lt"/>
              <a:buAutoNum type="alphaLcPeriod"/>
            </a:pPr>
            <a:r>
              <a:rPr lang="cs-CZ" dirty="0" smtClean="0"/>
              <a:t>okamžitě u osob se zjevnými příznaky diabetu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</a:t>
            </a:r>
            <a:r>
              <a:rPr lang="cs-CZ" dirty="0" smtClean="0"/>
              <a:t> diabetu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Diabetes</a:t>
            </a:r>
          </a:p>
          <a:p>
            <a:pPr lvl="1"/>
            <a:r>
              <a:rPr lang="cs-CZ" dirty="0" smtClean="0"/>
              <a:t>Diabetes 1. typu (vč. typu LADA)</a:t>
            </a:r>
          </a:p>
          <a:p>
            <a:pPr marL="1088136" lvl="2" indent="-457200">
              <a:buFont typeface="+mj-lt"/>
              <a:buAutoNum type="alphaLcPeriod"/>
            </a:pPr>
            <a:r>
              <a:rPr lang="cs-CZ" dirty="0" smtClean="0"/>
              <a:t>imunitně podmíněný</a:t>
            </a:r>
          </a:p>
          <a:p>
            <a:pPr marL="1088136" lvl="2" indent="-457200">
              <a:buFont typeface="+mj-lt"/>
              <a:buAutoNum type="alphaLcPeriod"/>
            </a:pPr>
            <a:r>
              <a:rPr lang="cs-CZ" dirty="0" smtClean="0"/>
              <a:t>Idiopatický</a:t>
            </a:r>
          </a:p>
          <a:p>
            <a:pPr lvl="1"/>
            <a:r>
              <a:rPr lang="cs-CZ" dirty="0" smtClean="0"/>
              <a:t>Diabetes 2. typu</a:t>
            </a:r>
          </a:p>
          <a:p>
            <a:pPr lvl="1"/>
            <a:r>
              <a:rPr lang="cs-CZ" dirty="0" smtClean="0"/>
              <a:t>Ostatní specifické typy diabetu (MODY, při </a:t>
            </a:r>
            <a:r>
              <a:rPr lang="cs-CZ" dirty="0" err="1" smtClean="0"/>
              <a:t>chron</a:t>
            </a:r>
            <a:r>
              <a:rPr lang="cs-CZ" dirty="0" smtClean="0"/>
              <a:t>. </a:t>
            </a:r>
            <a:r>
              <a:rPr lang="cs-CZ" dirty="0" err="1" smtClean="0"/>
              <a:t>onem</a:t>
            </a:r>
            <a:r>
              <a:rPr lang="cs-CZ" dirty="0" smtClean="0"/>
              <a:t> pankreatu, při </a:t>
            </a:r>
            <a:r>
              <a:rPr lang="cs-CZ" dirty="0" err="1" smtClean="0"/>
              <a:t>imunosupresi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Gestační diabetes</a:t>
            </a:r>
          </a:p>
          <a:p>
            <a:r>
              <a:rPr lang="cs-CZ" dirty="0" smtClean="0"/>
              <a:t>Prediabetes</a:t>
            </a:r>
          </a:p>
          <a:p>
            <a:pPr lvl="1"/>
            <a:r>
              <a:rPr lang="cs-CZ" dirty="0" smtClean="0"/>
              <a:t>Hraniční glykémie nalačno</a:t>
            </a:r>
          </a:p>
          <a:p>
            <a:pPr lvl="1"/>
            <a:r>
              <a:rPr lang="cs-CZ" dirty="0" smtClean="0"/>
              <a:t>Porušená glukózová tolerance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diabetu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Inzulindependentní</a:t>
            </a:r>
            <a:endParaRPr lang="cs-CZ" dirty="0" smtClean="0"/>
          </a:p>
          <a:p>
            <a:r>
              <a:rPr lang="cs-CZ" b="1" dirty="0" smtClean="0"/>
              <a:t>Příčinou </a:t>
            </a:r>
            <a:r>
              <a:rPr lang="cs-CZ" dirty="0" smtClean="0"/>
              <a:t>DM typ 1 je vždy destrukce ß-buněk </a:t>
            </a:r>
            <a:r>
              <a:rPr lang="cs-CZ" dirty="0" err="1" smtClean="0"/>
              <a:t>Langenharsových</a:t>
            </a:r>
            <a:r>
              <a:rPr lang="cs-CZ" dirty="0" smtClean="0"/>
              <a:t> ostrůvků vedoucí absolutnímu deficitu inzulinu.</a:t>
            </a:r>
          </a:p>
          <a:p>
            <a:r>
              <a:rPr lang="cs-CZ" dirty="0" smtClean="0"/>
              <a:t>Rozdělení </a:t>
            </a:r>
          </a:p>
          <a:p>
            <a:pPr lvl="1"/>
            <a:r>
              <a:rPr lang="cs-CZ" dirty="0" smtClean="0"/>
              <a:t>Imunitně podmíněný a LADA</a:t>
            </a:r>
          </a:p>
          <a:p>
            <a:pPr lvl="1"/>
            <a:r>
              <a:rPr lang="cs-CZ" dirty="0" smtClean="0"/>
              <a:t>Idiopatický</a:t>
            </a:r>
          </a:p>
          <a:p>
            <a:r>
              <a:rPr lang="cs-CZ" dirty="0" smtClean="0"/>
              <a:t>Prevalence</a:t>
            </a:r>
          </a:p>
          <a:p>
            <a:pPr lvl="1"/>
            <a:r>
              <a:rPr lang="cs-CZ" dirty="0" smtClean="0"/>
              <a:t>Počet v ČR kolem 55 000, tj. kolem 7 % ze všech nemocných diabetiků.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1. typu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Destrukce ß-buněk vzniká autoimunitním procesem. </a:t>
            </a:r>
          </a:p>
          <a:p>
            <a:r>
              <a:rPr lang="cs-CZ" dirty="0" smtClean="0"/>
              <a:t>Tento probíhá u geneticky predisponovaných osob a je dán přítomností protilátek proti </a:t>
            </a:r>
            <a:r>
              <a:rPr lang="cs-CZ" dirty="0" err="1" smtClean="0"/>
              <a:t>Langenharsovým</a:t>
            </a:r>
            <a:r>
              <a:rPr lang="cs-CZ" dirty="0" smtClean="0"/>
              <a:t> ostrůvkům a zánětem ostrůvků pankreatu s destrukcí ostrůvkových ß- buněk. Vždy </a:t>
            </a:r>
            <a:r>
              <a:rPr lang="cs-CZ" dirty="0" err="1" smtClean="0"/>
              <a:t>progreduje</a:t>
            </a:r>
            <a:r>
              <a:rPr lang="cs-CZ" dirty="0" smtClean="0"/>
              <a:t> k těžkému inzulinovému deficitu. Tento typ se může vyvinout v jakémkoli věku, faktory indukující tvorbu protilátek nejsou jednoznačně určeny.</a:t>
            </a:r>
          </a:p>
          <a:p>
            <a:endParaRPr lang="cs-CZ" dirty="0" smtClean="0"/>
          </a:p>
          <a:p>
            <a:r>
              <a:rPr lang="cs-CZ" dirty="0" smtClean="0"/>
              <a:t>Manifestuje se obvykle do 40. roku věku, nejčastěji mezi 12-15 rokem nebo v dětství.</a:t>
            </a:r>
          </a:p>
          <a:p>
            <a:endParaRPr lang="cs-CZ" dirty="0" smtClean="0"/>
          </a:p>
          <a:p>
            <a:r>
              <a:rPr lang="cs-CZ" dirty="0" smtClean="0"/>
              <a:t>Stadia vývoje diabetu 1. typu imunitně podmíněného: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genetická dispozice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spouštěcí zóna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aktivní autoimunita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ztráta inzulínové sekrece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zjevný diabetes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DM1 typu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Diabetes 1. typu – imunitně podmíněný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Výskyt převážně v asijské a africké populaci</a:t>
            </a:r>
          </a:p>
          <a:p>
            <a:r>
              <a:rPr lang="cs-CZ" dirty="0" smtClean="0"/>
              <a:t>Neznámá etiologie</a:t>
            </a:r>
          </a:p>
          <a:p>
            <a:r>
              <a:rPr lang="cs-CZ" dirty="0" smtClean="0"/>
              <a:t>Vznik těžkého inzulínového deficitu bez známek protilátek.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1. typu - idiopatický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  DM 1. typu je také řazen </a:t>
            </a:r>
            <a:r>
              <a:rPr lang="cs-CZ" u="sng" dirty="0" smtClean="0"/>
              <a:t>latentní autoimunitní diabetes</a:t>
            </a:r>
            <a:r>
              <a:rPr lang="cs-CZ" dirty="0" smtClean="0"/>
              <a:t> dospělých LADA (</a:t>
            </a:r>
            <a:r>
              <a:rPr lang="cs-CZ" dirty="0" err="1" smtClean="0"/>
              <a:t>Latent</a:t>
            </a:r>
            <a:r>
              <a:rPr lang="cs-CZ" dirty="0" smtClean="0"/>
              <a:t> Autoimunity Diabetes in </a:t>
            </a:r>
            <a:r>
              <a:rPr lang="cs-CZ" dirty="0" err="1" smtClean="0"/>
              <a:t>Adults</a:t>
            </a:r>
            <a:r>
              <a:rPr lang="cs-CZ" dirty="0" smtClean="0"/>
              <a:t>) jde o diabetes 1. typu, který se manifestuje později obvykle kolem 40. roku věku.</a:t>
            </a:r>
          </a:p>
          <a:p>
            <a:endParaRPr lang="cs-CZ" dirty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1. typu - LADA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Ošetřující personál</a:t>
            </a:r>
          </a:p>
          <a:p>
            <a:pPr lvl="1"/>
            <a:r>
              <a:rPr lang="cs-CZ" dirty="0" smtClean="0"/>
              <a:t>Lékař v oboru diabetologie</a:t>
            </a:r>
          </a:p>
          <a:p>
            <a:pPr lvl="1"/>
            <a:r>
              <a:rPr lang="cs-CZ" dirty="0" smtClean="0"/>
              <a:t>Diabetologické a dietní sestry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Nastavení kompenzace diabetu vzhledem k: </a:t>
            </a:r>
          </a:p>
          <a:p>
            <a:pPr lvl="1"/>
            <a:r>
              <a:rPr lang="cs-CZ" dirty="0" smtClean="0"/>
              <a:t>věku, zaměstnání, fyzické aktivitě, přítomnosti komplikací, přidruženým chorobám, sociální situaci a osobnosti nemocného.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Léčebný plán zahrnuje:</a:t>
            </a:r>
          </a:p>
          <a:p>
            <a:pPr lvl="1"/>
            <a:r>
              <a:rPr lang="cs-CZ" dirty="0" smtClean="0"/>
              <a:t>individuální doporučení dietního režimu s podrobnou instruktáží</a:t>
            </a:r>
          </a:p>
          <a:p>
            <a:pPr lvl="1"/>
            <a:r>
              <a:rPr lang="cs-CZ" dirty="0" smtClean="0"/>
              <a:t>doporučení změny životního stylu (fyzická aktivita, kouření)</a:t>
            </a:r>
          </a:p>
          <a:p>
            <a:pPr lvl="1"/>
            <a:r>
              <a:rPr lang="cs-CZ" dirty="0" smtClean="0"/>
              <a:t>edukace pacienta a členů rodiny (zejména u dětských diabetiků)</a:t>
            </a:r>
          </a:p>
          <a:p>
            <a:pPr lvl="1"/>
            <a:r>
              <a:rPr lang="cs-CZ" dirty="0" smtClean="0"/>
              <a:t>stanovení léčebných cílů a zaučení pacienta v </a:t>
            </a:r>
            <a:r>
              <a:rPr lang="cs-CZ" dirty="0" err="1" smtClean="0"/>
              <a:t>selfmonitoringu</a:t>
            </a:r>
            <a:r>
              <a:rPr lang="cs-CZ" dirty="0" smtClean="0"/>
              <a:t> (včetně hodnocení s úpravami v režimu)</a:t>
            </a:r>
          </a:p>
          <a:p>
            <a:pPr lvl="1"/>
            <a:r>
              <a:rPr lang="cs-CZ" dirty="0" smtClean="0"/>
              <a:t>farmakologická léčba diabetu a dalších přidružených nemocí</a:t>
            </a:r>
          </a:p>
          <a:p>
            <a:pPr lvl="1"/>
            <a:r>
              <a:rPr lang="cs-CZ" dirty="0" smtClean="0"/>
              <a:t>psychosociální péči o pacienta s DM 1. typu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diabetu 1. typu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Edukace pacienta</a:t>
            </a:r>
          </a:p>
          <a:p>
            <a:pPr lvl="1"/>
            <a:r>
              <a:rPr lang="cs-CZ" dirty="0" smtClean="0"/>
              <a:t>Užívání farmak</a:t>
            </a:r>
          </a:p>
          <a:p>
            <a:pPr lvl="1"/>
            <a:r>
              <a:rPr lang="cs-CZ" dirty="0" smtClean="0"/>
              <a:t>Režimová a dietní opatření</a:t>
            </a:r>
          </a:p>
          <a:p>
            <a:r>
              <a:rPr lang="cs-CZ" dirty="0" smtClean="0"/>
              <a:t>Režimová opatření </a:t>
            </a:r>
          </a:p>
          <a:p>
            <a:pPr lvl="1"/>
            <a:r>
              <a:rPr lang="cs-CZ" dirty="0" smtClean="0"/>
              <a:t>volbu vhodné fyzické aktivity, zákaz kouření </a:t>
            </a:r>
          </a:p>
          <a:p>
            <a:r>
              <a:rPr lang="cs-CZ" dirty="0" smtClean="0"/>
              <a:t>Dietní opatření s ohledem </a:t>
            </a:r>
          </a:p>
          <a:p>
            <a:pPr lvl="1"/>
            <a:r>
              <a:rPr lang="cs-CZ" dirty="0" smtClean="0"/>
              <a:t>na věk, pracovní zařazení, ale i typ použité farmakologické léčby.</a:t>
            </a:r>
          </a:p>
          <a:p>
            <a:r>
              <a:rPr lang="cs-CZ" dirty="0" smtClean="0"/>
              <a:t>Nadváha a obezita</a:t>
            </a:r>
          </a:p>
          <a:p>
            <a:pPr lvl="1"/>
            <a:r>
              <a:rPr lang="cs-CZ" dirty="0" smtClean="0"/>
              <a:t>Dietní a režimová opatření vedoucí k poklesu tělesné hmotnosti.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Nefarmakologická léčba DM 1. typu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 současné době se pacientům s diabetem nejčastěji dávkuje inzulin vyrobený z genu pro lidský inzulin, tyto inzuliny jsou velmi čisté a nehrozí u nich riziko vedlejších komplikací. Inzulin který se při této výrobě získává je totožný s inzulinem z vlastního pankreatu.</a:t>
            </a:r>
          </a:p>
          <a:p>
            <a:endParaRPr lang="cs-CZ" dirty="0" smtClean="0"/>
          </a:p>
          <a:p>
            <a:r>
              <a:rPr lang="cs-CZ" dirty="0" smtClean="0"/>
              <a:t>Inzuliny rozdělujeme na:</a:t>
            </a:r>
          </a:p>
          <a:p>
            <a:pPr lvl="1"/>
            <a:r>
              <a:rPr lang="cs-CZ" b="1" dirty="0" smtClean="0"/>
              <a:t>krátkodobé</a:t>
            </a:r>
            <a:r>
              <a:rPr lang="cs-CZ" dirty="0" smtClean="0"/>
              <a:t>: začínají působit do 20-30 minut po vpíchnutí, působení vrcholí za 1-3 hodiny a doba působení může dosáhnout 6-8 hodin</a:t>
            </a:r>
          </a:p>
          <a:p>
            <a:pPr lvl="1"/>
            <a:r>
              <a:rPr lang="cs-CZ" b="1" dirty="0" smtClean="0"/>
              <a:t>středně dlouho působící</a:t>
            </a:r>
            <a:r>
              <a:rPr lang="cs-CZ" dirty="0" smtClean="0"/>
              <a:t>: začátek působení za 1-2hodiny, vrchol účinku je za 6-8 hodin a působení v těle trvá 12-16 hodin</a:t>
            </a:r>
          </a:p>
          <a:p>
            <a:pPr lvl="1"/>
            <a:r>
              <a:rPr lang="cs-CZ" b="1" dirty="0" smtClean="0"/>
              <a:t>velmi dlouho působící inzuliny</a:t>
            </a:r>
            <a:r>
              <a:rPr lang="cs-CZ" dirty="0" smtClean="0"/>
              <a:t>: začátek účinku za 4 hodiny, vrchol účinku za 8-24 hodin, doba trvání účinku 28-32 hodin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Inzulinová terapie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Diabetes </a:t>
            </a:r>
            <a:r>
              <a:rPr lang="cs-CZ" b="1" dirty="0" err="1" smtClean="0"/>
              <a:t>mellitus</a:t>
            </a:r>
            <a:r>
              <a:rPr lang="cs-CZ" b="1" dirty="0" smtClean="0"/>
              <a:t> je chronické heterogenní onemocnění provázené hyperglykémií v důsledku absolutního nebo relativního nedostatku inzulinu.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onemocnění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371607"/>
          </a:xfrm>
        </p:spPr>
        <p:txBody>
          <a:bodyPr/>
          <a:lstStyle/>
          <a:p>
            <a:r>
              <a:rPr lang="cs-CZ" dirty="0" smtClean="0"/>
              <a:t>Možnosti aplikace:</a:t>
            </a:r>
          </a:p>
          <a:p>
            <a:pPr lvl="1"/>
            <a:r>
              <a:rPr lang="cs-CZ" dirty="0" smtClean="0"/>
              <a:t>Inzulínová pera</a:t>
            </a:r>
          </a:p>
          <a:p>
            <a:pPr lvl="1"/>
            <a:r>
              <a:rPr lang="cs-CZ" dirty="0" smtClean="0"/>
              <a:t>Inzulinová pumpa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inzulinu</a:t>
            </a:r>
            <a:endParaRPr lang="cs-CZ" dirty="0"/>
          </a:p>
        </p:txBody>
      </p:sp>
      <p:pic>
        <p:nvPicPr>
          <p:cNvPr id="1026" name="Picture 2" descr="http://www.medatron.cz/produkty/glukometry/multiclix/images/multicl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996952"/>
            <a:ext cx="4521133" cy="3861048"/>
          </a:xfrm>
          <a:prstGeom prst="rect">
            <a:avLst/>
          </a:prstGeom>
          <a:noFill/>
        </p:spPr>
      </p:pic>
      <p:pic>
        <p:nvPicPr>
          <p:cNvPr id="1028" name="Picture 4" descr="http://www.medatron.cz/produkty/glukometry/performa/images/perform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597695"/>
            <a:ext cx="4096446" cy="426030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95536" y="292494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Inzulinové pero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4048" y="242088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Glukometr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img.mf.cz/033/639/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4000500" cy="376237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39552" y="17008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Inzulinová pumpa</a:t>
            </a:r>
            <a:endParaRPr lang="cs-CZ" dirty="0"/>
          </a:p>
        </p:txBody>
      </p:sp>
      <p:sp>
        <p:nvSpPr>
          <p:cNvPr id="6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Aplikace inzulinu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Důležité parametry</a:t>
            </a:r>
          </a:p>
          <a:p>
            <a:pPr lvl="1"/>
            <a:r>
              <a:rPr lang="cs-CZ" dirty="0" smtClean="0"/>
              <a:t>místu vpichu injekce</a:t>
            </a:r>
          </a:p>
          <a:p>
            <a:pPr lvl="1"/>
            <a:r>
              <a:rPr lang="cs-CZ" dirty="0" smtClean="0"/>
              <a:t>časovému vztahu jídla a injekce inzulinu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Místo vpichu injekce</a:t>
            </a:r>
          </a:p>
          <a:p>
            <a:pPr lvl="1"/>
            <a:r>
              <a:rPr lang="cs-CZ" dirty="0" smtClean="0"/>
              <a:t>Inzulin se z různých míst na těle vstřebává různou rychlostí. To je dáno mírou prokrvení jednotlivých tělních krajin. </a:t>
            </a:r>
          </a:p>
          <a:p>
            <a:pPr lvl="1"/>
            <a:r>
              <a:rPr lang="cs-CZ" dirty="0" smtClean="0"/>
              <a:t>Nejrychleji se inzulin vstřebává z podkoží na břiše a podkoží paže, následuje podkoží stehna a nejpomaleji je inzulin vstřebáván z hýždí. </a:t>
            </a:r>
          </a:p>
          <a:p>
            <a:pPr lvl="1"/>
            <a:r>
              <a:rPr lang="cs-CZ" dirty="0" smtClean="0"/>
              <a:t>Prokrvení jednotlivých tělních krajin, ale může kolísat v závislosti na pohybu. </a:t>
            </a:r>
          </a:p>
          <a:p>
            <a:pPr lvl="1"/>
            <a:r>
              <a:rPr lang="cs-CZ" dirty="0" smtClean="0"/>
              <a:t>Rychlosti vstřebávání se využívá při léční, ráno, kdy je potřeba inzulinu v těle největší se využívá injekce do rychlého místa, večer naopak do pomalého místa.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Vztah jídla a injekce inzulinu</a:t>
            </a:r>
          </a:p>
          <a:p>
            <a:pPr lvl="1"/>
            <a:r>
              <a:rPr lang="cs-CZ" dirty="0" smtClean="0"/>
              <a:t>Čím dříve injekci před jídlem píchneme tím bude glykémie po jídle spíše klesat. </a:t>
            </a:r>
          </a:p>
          <a:p>
            <a:pPr lvl="1"/>
            <a:r>
              <a:rPr lang="cs-CZ" dirty="0" smtClean="0"/>
              <a:t>Čím více se bude injekce k jídlu přibližovat nebo bude-li injekce píchnuta během nebo po jídle, bude mít glykémie tendenci stoupat. </a:t>
            </a:r>
          </a:p>
          <a:p>
            <a:pPr lvl="1"/>
            <a:r>
              <a:rPr lang="cs-CZ" dirty="0" smtClean="0"/>
              <a:t>Změří-li si diabetik vysokou hladinu glykémie, měl by si píchnout injekci inzulinu a počkat s jídlem 20-30 minut a naopak bude-li mít glykémii před jídlem nízkou počká s injekcí inzulinu až po jídle.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inzulinu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Intenzifikovaný inzulinový program: </a:t>
            </a:r>
            <a:r>
              <a:rPr lang="cs-CZ" dirty="0" smtClean="0"/>
              <a:t>aplikace inzulinu 3x denně. Kombinace krátce působících inzulinů před hlavními jídly s jedním nebo dvěma dávkami dlouhodobě působícího inzulinu. Pro maximální přiblížení k přirozené produkci inzulinu.</a:t>
            </a:r>
          </a:p>
          <a:p>
            <a:r>
              <a:rPr lang="cs-CZ" dirty="0" err="1" smtClean="0"/>
              <a:t>Selfmonitoring</a:t>
            </a:r>
            <a:r>
              <a:rPr lang="cs-CZ" dirty="0" smtClean="0"/>
              <a:t> – kontrola glykémií a sestavování glykemických profilů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Inzulinový program	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Většinou se jedná o DM 1. typu</a:t>
            </a:r>
          </a:p>
          <a:p>
            <a:r>
              <a:rPr lang="cs-CZ" dirty="0" smtClean="0"/>
              <a:t>Prognóza: diabetes vzniklý v dětství na organizmus působí mnohem déle a tím se riziko vzniku pozdních komplikací diabetu přesouvá do nižšího věku.</a:t>
            </a:r>
          </a:p>
          <a:p>
            <a:r>
              <a:rPr lang="cs-CZ" dirty="0" smtClean="0"/>
              <a:t>Děti s diabetem mají větší riziko metabolických výkyvů včetně akutních komplikací (hypoglykémie, </a:t>
            </a:r>
            <a:r>
              <a:rPr lang="cs-CZ" dirty="0" err="1" smtClean="0"/>
              <a:t>ketoacidóza</a:t>
            </a:r>
            <a:r>
              <a:rPr lang="cs-CZ" dirty="0" smtClean="0"/>
              <a:t>) než dospělí se stejným typem nemoci.</a:t>
            </a:r>
          </a:p>
          <a:p>
            <a:r>
              <a:rPr lang="cs-CZ" dirty="0" smtClean="0"/>
              <a:t>Léčení diabetu v dětském věku je vždy úkolem celé rodiny</a:t>
            </a:r>
          </a:p>
          <a:p>
            <a:r>
              <a:rPr lang="cs-CZ" dirty="0" smtClean="0"/>
              <a:t>Je důležité, aby se dítě samo přiměřeně k věku postupně podílelo na péči o sebe a diabetes. </a:t>
            </a:r>
          </a:p>
          <a:p>
            <a:pPr lvl="1"/>
            <a:r>
              <a:rPr lang="cs-CZ" dirty="0" err="1" smtClean="0"/>
              <a:t>Hyperprotektivní</a:t>
            </a:r>
            <a:r>
              <a:rPr lang="cs-CZ" dirty="0" smtClean="0"/>
              <a:t> přístup, tak i nepřiměřená míra zodpovědnosti přenesená na dítě může narušit nejen léčení ale i psychosociální vývoj dítěte.</a:t>
            </a:r>
          </a:p>
          <a:p>
            <a:pPr lvl="1"/>
            <a:r>
              <a:rPr lang="cs-CZ" dirty="0" smtClean="0"/>
              <a:t>Úkolem edukace je vést dítě a jeho rodinu k takovému přístupu k diabetu, který zajistí přiměřenou metabolickou kontrolu, ale vážněji nenaruší emoční a sociální vývoj. Diabetes by měl jen v nezbytně nutné míře zasáhnout do dosavadních zvyklostí a životního stylu dítěte a celé rodiny.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u dětí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Noninzulindependentní</a:t>
            </a:r>
            <a:endParaRPr lang="cs-CZ" dirty="0" smtClean="0"/>
          </a:p>
          <a:p>
            <a:r>
              <a:rPr lang="cs-CZ" dirty="0" smtClean="0"/>
              <a:t>Prevalence: 85-90 % všech nemocných diabetem</a:t>
            </a:r>
          </a:p>
          <a:p>
            <a:r>
              <a:rPr lang="cs-CZ" dirty="0" smtClean="0"/>
              <a:t>Příčina:</a:t>
            </a:r>
          </a:p>
          <a:p>
            <a:pPr lvl="1"/>
            <a:r>
              <a:rPr lang="cs-CZ" sz="2400" b="1" dirty="0" smtClean="0"/>
              <a:t>Inzulinová rezistence </a:t>
            </a:r>
            <a:r>
              <a:rPr lang="cs-CZ" sz="2400" dirty="0" smtClean="0"/>
              <a:t>(necitlivost k působení inzulinu). Inzulínová rezistence je situace, kdy dojde ke změně struktury a funkce povrchu buněk, ty následně nereagují na přítomný inzulin a nedochází tak k odstraňování glukózy z krve.</a:t>
            </a:r>
          </a:p>
          <a:p>
            <a:r>
              <a:rPr lang="cs-CZ" sz="2800" dirty="0" smtClean="0"/>
              <a:t> Objevuje se po 40. nebo 50. roku věku, ale ani velmi obézní děti již nejsou úplnou výjimkou.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2. typu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Civilizační faktory</a:t>
            </a:r>
          </a:p>
          <a:p>
            <a:pPr lvl="1"/>
            <a:r>
              <a:rPr lang="cs-CZ" dirty="0" smtClean="0"/>
              <a:t>Obezita</a:t>
            </a:r>
          </a:p>
          <a:p>
            <a:pPr lvl="1"/>
            <a:r>
              <a:rPr lang="cs-CZ" dirty="0" smtClean="0"/>
              <a:t>Nadměrný příjem kalorii</a:t>
            </a:r>
          </a:p>
          <a:p>
            <a:pPr lvl="1"/>
            <a:r>
              <a:rPr lang="cs-CZ" dirty="0" smtClean="0"/>
              <a:t>Nevhodné složení a frekvence stravy</a:t>
            </a:r>
          </a:p>
          <a:p>
            <a:pPr lvl="1"/>
            <a:r>
              <a:rPr lang="cs-CZ" dirty="0" smtClean="0"/>
              <a:t>Nedostatečná pohybová aktivita</a:t>
            </a:r>
          </a:p>
          <a:p>
            <a:pPr lvl="1"/>
            <a:r>
              <a:rPr lang="cs-CZ" dirty="0" smtClean="0"/>
              <a:t>Kouření, alkohol</a:t>
            </a:r>
          </a:p>
          <a:p>
            <a:r>
              <a:rPr lang="cs-CZ" dirty="0" smtClean="0"/>
              <a:t>Genetické faktory</a:t>
            </a:r>
          </a:p>
          <a:p>
            <a:pPr lvl="1"/>
            <a:r>
              <a:rPr lang="cs-CZ" dirty="0" smtClean="0"/>
              <a:t>Genetické dispozice</a:t>
            </a:r>
          </a:p>
          <a:p>
            <a:pPr lvl="1"/>
            <a:r>
              <a:rPr lang="cs-CZ" dirty="0" smtClean="0"/>
              <a:t>Genová mutace - </a:t>
            </a:r>
            <a:r>
              <a:rPr lang="cs-CZ" i="1" dirty="0" smtClean="0"/>
              <a:t>primární inzulínová rezistence</a:t>
            </a:r>
          </a:p>
          <a:p>
            <a:r>
              <a:rPr lang="cs-CZ" dirty="0" smtClean="0"/>
              <a:t>Metabolické faktory</a:t>
            </a:r>
          </a:p>
          <a:p>
            <a:pPr lvl="1"/>
            <a:r>
              <a:rPr lang="cs-CZ" dirty="0" smtClean="0"/>
              <a:t>Metabolické příčiny</a:t>
            </a:r>
          </a:p>
          <a:p>
            <a:pPr lvl="1"/>
            <a:r>
              <a:rPr lang="cs-CZ" dirty="0" smtClean="0"/>
              <a:t>Protilátky proti inzulinu - </a:t>
            </a:r>
            <a:r>
              <a:rPr lang="cs-CZ" i="1" dirty="0" smtClean="0"/>
              <a:t>sekundární inzulínová rezistence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DM 2. typu – příčiny vzniku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Nefarmakologická léčba by měl tvořit základ terapie.</a:t>
            </a:r>
          </a:p>
          <a:p>
            <a:r>
              <a:rPr lang="cs-CZ" dirty="0" smtClean="0"/>
              <a:t>Probíhá individuálně </a:t>
            </a:r>
          </a:p>
          <a:p>
            <a:r>
              <a:rPr lang="cs-CZ" dirty="0" smtClean="0"/>
              <a:t>Obsahuje dietní opatření a doporučení fyzické aktivity. </a:t>
            </a:r>
          </a:p>
          <a:p>
            <a:r>
              <a:rPr lang="cs-CZ" b="1" dirty="0" smtClean="0"/>
              <a:t>U obézních jedinců s DM2T je prvořadé snížení hmotnosti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Cílem dietního režimu je dosáhnout optimálních hodnot glykémie. </a:t>
            </a:r>
          </a:p>
          <a:p>
            <a:r>
              <a:rPr lang="cs-CZ" dirty="0" smtClean="0"/>
              <a:t>Nová doporučení uvádí zařadit k prvotním režimovým doporučením nízké dávky </a:t>
            </a:r>
            <a:r>
              <a:rPr lang="cs-CZ" dirty="0" err="1" smtClean="0"/>
              <a:t>Metforminu</a:t>
            </a:r>
            <a:r>
              <a:rPr lang="cs-CZ" dirty="0" smtClean="0"/>
              <a:t> (per. </a:t>
            </a:r>
            <a:r>
              <a:rPr lang="cs-CZ" dirty="0" err="1" smtClean="0"/>
              <a:t>antidiabetikum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DM 2. typu – nefarmakologická léčba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dietní doporučení nezabírají je vhodné nasadit farmaka  - Perorální </a:t>
            </a:r>
            <a:r>
              <a:rPr lang="cs-CZ" dirty="0" err="1" smtClean="0"/>
              <a:t>antidiabetika</a:t>
            </a:r>
            <a:r>
              <a:rPr lang="cs-CZ" dirty="0" smtClean="0"/>
              <a:t>, jejich efekt je vázán na přítomnost </a:t>
            </a:r>
            <a:r>
              <a:rPr lang="cs-CZ" dirty="0" err="1" smtClean="0"/>
              <a:t>endgenního</a:t>
            </a:r>
            <a:r>
              <a:rPr lang="cs-CZ" dirty="0" smtClean="0"/>
              <a:t> inzulinu.</a:t>
            </a:r>
          </a:p>
          <a:p>
            <a:r>
              <a:rPr lang="cs-CZ" dirty="0" smtClean="0"/>
              <a:t>Při užívání perorálních </a:t>
            </a:r>
            <a:r>
              <a:rPr lang="cs-CZ" dirty="0" err="1" smtClean="0"/>
              <a:t>antidiabetik</a:t>
            </a:r>
            <a:r>
              <a:rPr lang="cs-CZ" dirty="0" smtClean="0"/>
              <a:t> je i nadále nutný pravidelný stravovací režim z důvodu vzniku především předčasných kardiovaskulárních komplikací a hypoglykémií.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DM2T – Farmakologická léčba 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Deriváty </a:t>
            </a:r>
            <a:r>
              <a:rPr lang="cs-CZ" b="1" dirty="0" err="1" smtClean="0"/>
              <a:t>sulfonyl</a:t>
            </a:r>
            <a:r>
              <a:rPr lang="cs-CZ" b="1" dirty="0" smtClean="0"/>
              <a:t> močoviny(SU</a:t>
            </a:r>
            <a:r>
              <a:rPr lang="cs-CZ" dirty="0" smtClean="0"/>
              <a:t>): neovlivňují syntézu inzulinu, ale zvyšují jeho uvolňování a snižují rychlost jeho degradace, zvyšují vazebnou schopnost inzulinu na receptory pro inzulin, snižují uvolňování glukózy z jater. Při jejich užívání hrozí hypoglykémie.</a:t>
            </a:r>
          </a:p>
          <a:p>
            <a:pPr lvl="0"/>
            <a:r>
              <a:rPr lang="cs-CZ" b="1" dirty="0" err="1" smtClean="0"/>
              <a:t>Meglitidy</a:t>
            </a:r>
            <a:r>
              <a:rPr lang="cs-CZ" dirty="0" smtClean="0"/>
              <a:t>: účinkují podobně jako SU ale prostřednictvím jiných receptorů.</a:t>
            </a:r>
          </a:p>
          <a:p>
            <a:pPr lvl="0"/>
            <a:r>
              <a:rPr lang="cs-CZ" b="1" dirty="0" err="1" smtClean="0"/>
              <a:t>Biguanidy</a:t>
            </a:r>
            <a:r>
              <a:rPr lang="cs-CZ" dirty="0" smtClean="0"/>
              <a:t>: nezpůsobují hypoglykémii, zvyšují vazebnou schopnost inzulinu na své receptory v buňkách, snižují plazmatickou hladinu </a:t>
            </a:r>
            <a:r>
              <a:rPr lang="cs-CZ" dirty="0" err="1" smtClean="0"/>
              <a:t>glukagonu</a:t>
            </a:r>
            <a:r>
              <a:rPr lang="cs-CZ" dirty="0" smtClean="0"/>
              <a:t>, zpomalují absorpci glukózy z trávicího traktu, jediný zástupce je </a:t>
            </a:r>
            <a:r>
              <a:rPr lang="cs-CZ" dirty="0" err="1" smtClean="0"/>
              <a:t>Metformin</a:t>
            </a:r>
            <a:r>
              <a:rPr lang="cs-CZ" dirty="0" smtClean="0"/>
              <a:t>. </a:t>
            </a:r>
          </a:p>
          <a:p>
            <a:pPr lvl="0"/>
            <a:r>
              <a:rPr lang="cs-CZ" b="1" dirty="0" err="1" smtClean="0"/>
              <a:t>Thiazolidindiony</a:t>
            </a:r>
            <a:r>
              <a:rPr lang="cs-CZ" dirty="0" smtClean="0"/>
              <a:t>: zvyšují senzitivitu periferních tkání k inzulinu a aktivují zpracování glukózy</a:t>
            </a:r>
          </a:p>
          <a:p>
            <a:pPr lvl="0"/>
            <a:r>
              <a:rPr lang="cs-CZ" b="1" dirty="0" smtClean="0"/>
              <a:t>Inhibitory střevních glukosidáz</a:t>
            </a:r>
            <a:r>
              <a:rPr lang="cs-CZ" dirty="0" smtClean="0"/>
              <a:t>: inhibují enzymy v tenkém střevě, které mají za úkol štěpit sacharidy přijaté potravou a tím vedou ke zpomalení absorpce glukózy a tím ke snížení glykémie po jídle.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Perorální </a:t>
            </a:r>
            <a:r>
              <a:rPr lang="cs-CZ" dirty="0" err="1" smtClean="0"/>
              <a:t>antidiabetika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První zmínkou o diabetu  je </a:t>
            </a:r>
            <a:r>
              <a:rPr lang="cs-CZ" dirty="0" err="1" smtClean="0"/>
              <a:t>Ebersův</a:t>
            </a:r>
            <a:r>
              <a:rPr lang="cs-CZ" dirty="0" smtClean="0"/>
              <a:t> papyrus z období 1550 let př.n.l. O cukrovce se zde hovoří jako o „podivné nemoci, při níž se maso a kosti ztrácejí do moči.</a:t>
            </a:r>
          </a:p>
          <a:p>
            <a:r>
              <a:rPr lang="cs-CZ" dirty="0" smtClean="0"/>
              <a:t>Léčba starověkých lékařů spočívala především v hladovce, ale byla také zdůrazňovaná pohybová aktivita a upozorňováno na obezitu. </a:t>
            </a:r>
          </a:p>
          <a:p>
            <a:r>
              <a:rPr lang="cs-CZ" dirty="0" smtClean="0"/>
              <a:t>V 19. století </a:t>
            </a:r>
            <a:r>
              <a:rPr lang="cs-CZ" dirty="0" err="1" smtClean="0"/>
              <a:t>Claude</a:t>
            </a:r>
            <a:r>
              <a:rPr lang="cs-CZ" dirty="0" smtClean="0"/>
              <a:t> Bernard objevil, že játra produkují glukózu nezávisle na jejím přívodu potravou. Dalšími pokusy dokázal, že cukr nevzniká v krvi, ale v játrech a to ze speciální látky kterou nazval glykogen.</a:t>
            </a:r>
          </a:p>
          <a:p>
            <a:r>
              <a:rPr lang="cs-CZ" dirty="0" smtClean="0"/>
              <a:t>1869 Paul Langerhans objevil ve slinivce břišní shluky specializovaných buněk, nazvaných podle něj Langerhansovy ostrůvky nebyla však jasná jejich úloha.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Diagnostika v 24. – 28. týdnu těhotenství při </a:t>
            </a:r>
            <a:r>
              <a:rPr lang="cs-CZ" sz="1800" dirty="0" err="1" smtClean="0"/>
              <a:t>oGTT</a:t>
            </a:r>
            <a:r>
              <a:rPr lang="cs-CZ" sz="1800" dirty="0" smtClean="0"/>
              <a:t> (viz výše)</a:t>
            </a:r>
          </a:p>
          <a:p>
            <a:r>
              <a:rPr lang="cs-CZ" sz="1800" dirty="0" smtClean="0"/>
              <a:t>Doporučená dietní léčba a fyzická aktivita</a:t>
            </a:r>
          </a:p>
          <a:p>
            <a:r>
              <a:rPr lang="cs-CZ" sz="1800" dirty="0" smtClean="0"/>
              <a:t>Léčba inzulinem v těchto případech:</a:t>
            </a:r>
          </a:p>
          <a:p>
            <a:pPr lvl="1"/>
            <a:r>
              <a:rPr lang="cs-CZ" sz="1600" dirty="0" smtClean="0"/>
              <a:t>Opakované nálezy vyšších glykémií v glykemických profilech</a:t>
            </a:r>
          </a:p>
          <a:p>
            <a:pPr lvl="1"/>
            <a:r>
              <a:rPr lang="cs-CZ" sz="1600" dirty="0" smtClean="0"/>
              <a:t>Akcelerace růstu plodu</a:t>
            </a:r>
          </a:p>
          <a:p>
            <a:pPr lvl="1"/>
            <a:r>
              <a:rPr lang="cs-CZ" sz="1600" dirty="0" smtClean="0"/>
              <a:t>Opakovaná přítomnost ketolátek v moči</a:t>
            </a:r>
          </a:p>
          <a:p>
            <a:r>
              <a:rPr lang="cs-CZ" sz="1800" dirty="0" smtClean="0"/>
              <a:t>Průběh těhotenství</a:t>
            </a:r>
          </a:p>
          <a:p>
            <a:pPr lvl="1"/>
            <a:r>
              <a:rPr lang="cs-CZ" sz="1600" dirty="0" smtClean="0"/>
              <a:t>Častější kontroly</a:t>
            </a:r>
          </a:p>
          <a:p>
            <a:pPr lvl="1"/>
            <a:r>
              <a:rPr lang="cs-CZ" sz="1600" dirty="0" smtClean="0"/>
              <a:t>Nedoporučuje se těhotenství přenášet spíše porod indukovat před termínem</a:t>
            </a:r>
          </a:p>
          <a:p>
            <a:pPr lvl="1"/>
            <a:r>
              <a:rPr lang="cs-CZ" sz="1600" dirty="0" smtClean="0"/>
              <a:t>Za 3-6 měsíců od </a:t>
            </a:r>
            <a:r>
              <a:rPr lang="cs-CZ" sz="1600" dirty="0" err="1" smtClean="0"/>
              <a:t>porudu</a:t>
            </a:r>
            <a:r>
              <a:rPr lang="cs-CZ" sz="1600" dirty="0" smtClean="0"/>
              <a:t> by mělo být zopakováno vyšetření </a:t>
            </a:r>
            <a:r>
              <a:rPr lang="cs-CZ" sz="1600" dirty="0" err="1" smtClean="0"/>
              <a:t>oGTT</a:t>
            </a:r>
            <a:r>
              <a:rPr lang="cs-CZ" sz="1600" dirty="0" smtClean="0"/>
              <a:t>.</a:t>
            </a:r>
          </a:p>
          <a:p>
            <a:r>
              <a:rPr lang="cs-CZ" sz="1800" dirty="0" smtClean="0"/>
              <a:t>Sledováním žen s tímto typem diabetu se zjistilo, že u jedné třetiny se DM2T objeví znovu po skončení těhotenství, nebo dokonce vůbec nezmizí. U druhé třetiny vznikne DM2T po 20 letech od porodu a u poslední třetiny se již neobjeví vůbec.</a:t>
            </a:r>
          </a:p>
          <a:p>
            <a:pPr lvl="1"/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Gestační diabetes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MODY </a:t>
            </a:r>
          </a:p>
          <a:p>
            <a:pPr lvl="1"/>
            <a:r>
              <a:rPr lang="cs-CZ" dirty="0" smtClean="0"/>
              <a:t>typ dědičného diabetu nezávislý na inzulinu</a:t>
            </a:r>
          </a:p>
          <a:p>
            <a:pPr lvl="1"/>
            <a:r>
              <a:rPr lang="cs-CZ" dirty="0" smtClean="0"/>
              <a:t>Objevuje se již v pubertě a mladší dospělosti - </a:t>
            </a:r>
            <a:r>
              <a:rPr lang="en-US" dirty="0" smtClean="0"/>
              <a:t>Maturity-Onset Diabetes of the Young</a:t>
            </a:r>
            <a:endParaRPr lang="cs-CZ" dirty="0" smtClean="0"/>
          </a:p>
          <a:p>
            <a:pPr lvl="1"/>
            <a:r>
              <a:rPr lang="cs-CZ" dirty="0" smtClean="0"/>
              <a:t>3-5 % všech diabetiků</a:t>
            </a:r>
          </a:p>
          <a:p>
            <a:pPr lvl="1"/>
            <a:r>
              <a:rPr lang="cs-CZ" dirty="0" smtClean="0"/>
              <a:t>Zásadní je rodinný výskyt – autozomálně dominantní přenos</a:t>
            </a:r>
          </a:p>
          <a:p>
            <a:pPr lvl="1"/>
            <a:r>
              <a:rPr lang="cs-CZ" dirty="0" smtClean="0"/>
              <a:t>Často bezpříznakoví a diagnostikováni náhodně (u žen v těhotenství)</a:t>
            </a:r>
          </a:p>
          <a:p>
            <a:pPr lvl="1"/>
            <a:r>
              <a:rPr lang="cs-CZ" dirty="0" smtClean="0"/>
              <a:t>Není provázen obezitou a ketolátkami v moči</a:t>
            </a:r>
          </a:p>
          <a:p>
            <a:r>
              <a:rPr lang="cs-CZ" dirty="0" smtClean="0"/>
              <a:t>Diabetes provázející onemocnění</a:t>
            </a:r>
          </a:p>
          <a:p>
            <a:pPr lvl="1"/>
            <a:r>
              <a:rPr lang="cs-CZ" dirty="0" smtClean="0"/>
              <a:t>Imunosuprese</a:t>
            </a:r>
          </a:p>
          <a:p>
            <a:pPr lvl="1"/>
            <a:r>
              <a:rPr lang="cs-CZ" dirty="0" smtClean="0"/>
              <a:t>Onemocnění slinivky, jater, při </a:t>
            </a:r>
            <a:r>
              <a:rPr lang="cs-CZ" dirty="0" err="1" smtClean="0"/>
              <a:t>onko</a:t>
            </a:r>
            <a:r>
              <a:rPr lang="cs-CZ" dirty="0" smtClean="0"/>
              <a:t>. léčbě, aj.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specifické </a:t>
            </a:r>
            <a:r>
              <a:rPr lang="cs-CZ" smtClean="0"/>
              <a:t>typy diabetu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Výměnná jednotka </a:t>
            </a:r>
            <a:r>
              <a:rPr lang="cs-CZ" dirty="0" smtClean="0"/>
              <a:t>– 10-12 g sacharidů, toto množství je obsaženo v různých váhových množstvích jednotlivých potravin a je tak umožněna výměna jedné potraviny za jinou.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Diabetická dieta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Množství výměnných jednotek</a:t>
            </a:r>
            <a:r>
              <a:rPr lang="cs-CZ" dirty="0" smtClean="0"/>
              <a:t> a jejich rozložení v průběhu dne by mělo odpovídat diabetickým doporučením.</a:t>
            </a:r>
          </a:p>
          <a:p>
            <a:r>
              <a:rPr lang="cs-CZ" b="1" dirty="0" smtClean="0"/>
              <a:t>Rozdělení výměnných jednotek </a:t>
            </a:r>
            <a:r>
              <a:rPr lang="cs-CZ" dirty="0" smtClean="0"/>
              <a:t>by mělo být do cca 4-6 denních jídel.  </a:t>
            </a:r>
          </a:p>
          <a:p>
            <a:r>
              <a:rPr lang="cs-CZ" b="1" dirty="0" smtClean="0"/>
              <a:t>Rozestup</a:t>
            </a:r>
            <a:r>
              <a:rPr lang="cs-CZ" dirty="0" smtClean="0"/>
              <a:t> </a:t>
            </a:r>
            <a:r>
              <a:rPr lang="cs-CZ" b="1" dirty="0" smtClean="0"/>
              <a:t>mezi jídly</a:t>
            </a:r>
            <a:r>
              <a:rPr lang="cs-CZ" dirty="0" smtClean="0"/>
              <a:t>: hlavní jídla (snídaně, oběd a večeře) by měla být 4-7 hodin. Svačina by měla následovat za 2-3 hodiny po hlavních pokrmech, mělo by se také počítat s druhou večeří těsně před spaním.</a:t>
            </a:r>
          </a:p>
          <a:p>
            <a:r>
              <a:rPr lang="cs-CZ" b="1" dirty="0" smtClean="0"/>
              <a:t>Dodržovat zásady správné výživy</a:t>
            </a:r>
            <a:r>
              <a:rPr lang="cs-CZ" dirty="0" smtClean="0"/>
              <a:t> s omezeným obsahem tuků, cukrů i soli.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stravovacího plánu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 případě nadváhy nebo obezity diabetika, </a:t>
            </a:r>
            <a:r>
              <a:rPr lang="cs-CZ" b="1" dirty="0" smtClean="0"/>
              <a:t>snížení příjmu energie o 500-1000 </a:t>
            </a:r>
            <a:r>
              <a:rPr lang="cs-CZ" b="1" dirty="0" err="1" smtClean="0"/>
              <a:t>kcal</a:t>
            </a:r>
            <a:r>
              <a:rPr lang="cs-CZ" b="1" dirty="0" smtClean="0"/>
              <a:t>/den</a:t>
            </a:r>
            <a:r>
              <a:rPr lang="cs-CZ" dirty="0" smtClean="0"/>
              <a:t>. K redukci hmotnosti je také nutná pravidelná pohybová aktivita.</a:t>
            </a:r>
          </a:p>
          <a:p>
            <a:r>
              <a:rPr lang="cs-CZ" dirty="0" smtClean="0"/>
              <a:t>Příjem</a:t>
            </a:r>
            <a:r>
              <a:rPr lang="cs-CZ" b="1" dirty="0" smtClean="0"/>
              <a:t> tuků </a:t>
            </a:r>
            <a:r>
              <a:rPr lang="cs-CZ" dirty="0" smtClean="0"/>
              <a:t>u diabetiků se doporučuje mezi </a:t>
            </a:r>
            <a:r>
              <a:rPr lang="cs-CZ" b="1" dirty="0" smtClean="0"/>
              <a:t>20-35 %</a:t>
            </a:r>
            <a:r>
              <a:rPr lang="cs-CZ" dirty="0" smtClean="0"/>
              <a:t> z celkového energetického příjmu. </a:t>
            </a:r>
          </a:p>
          <a:p>
            <a:r>
              <a:rPr lang="cs-CZ" b="1" dirty="0" smtClean="0"/>
              <a:t>Příjem sacharidů </a:t>
            </a:r>
            <a:r>
              <a:rPr lang="cs-CZ" dirty="0" smtClean="0"/>
              <a:t>v diabetické dietě má tvořit </a:t>
            </a:r>
            <a:r>
              <a:rPr lang="cs-CZ" b="1" dirty="0" smtClean="0"/>
              <a:t>45-60 % z </a:t>
            </a:r>
            <a:r>
              <a:rPr lang="cs-CZ" dirty="0" smtClean="0"/>
              <a:t>celkového energetického příjmu, s ohledem na glykemický index. </a:t>
            </a:r>
          </a:p>
          <a:p>
            <a:r>
              <a:rPr lang="cs-CZ" dirty="0" smtClean="0"/>
              <a:t>Pro diabetiky se doporučuje denně </a:t>
            </a:r>
            <a:r>
              <a:rPr lang="cs-CZ" b="1" dirty="0" smtClean="0"/>
              <a:t>20 g vlákniny/1000 </a:t>
            </a:r>
            <a:r>
              <a:rPr lang="cs-CZ" b="1" dirty="0" err="1" smtClean="0"/>
              <a:t>kcal</a:t>
            </a:r>
            <a:r>
              <a:rPr lang="cs-CZ" dirty="0" smtClean="0"/>
              <a:t> denního energetického příjmu. </a:t>
            </a:r>
          </a:p>
          <a:p>
            <a:r>
              <a:rPr lang="cs-CZ" b="1" dirty="0" smtClean="0"/>
              <a:t>Sacharóza </a:t>
            </a:r>
            <a:r>
              <a:rPr lang="cs-CZ" dirty="0" smtClean="0"/>
              <a:t>se při uspokojivé kompenzaci diabetu doporučuje </a:t>
            </a:r>
            <a:r>
              <a:rPr lang="cs-CZ" b="1" dirty="0" smtClean="0"/>
              <a:t>maximálně do 50 g/den </a:t>
            </a:r>
            <a:r>
              <a:rPr lang="cs-CZ" dirty="0" smtClean="0"/>
              <a:t>(tj. do 10 % energetické spotřeby).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pro příjem živin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Proces měření a sledování vlastní </a:t>
            </a:r>
            <a:r>
              <a:rPr lang="cs-CZ" b="1" dirty="0" smtClean="0"/>
              <a:t>glykémie</a:t>
            </a:r>
            <a:r>
              <a:rPr lang="cs-CZ" dirty="0" smtClean="0"/>
              <a:t> nebo </a:t>
            </a:r>
            <a:r>
              <a:rPr lang="cs-CZ" b="1" dirty="0" smtClean="0"/>
              <a:t>ketolátek</a:t>
            </a:r>
            <a:r>
              <a:rPr lang="cs-CZ" dirty="0" smtClean="0"/>
              <a:t> v krvi, nebo odpadu cukru a </a:t>
            </a:r>
            <a:r>
              <a:rPr lang="cs-CZ" b="1" dirty="0" smtClean="0"/>
              <a:t>ketolátek v moči. </a:t>
            </a:r>
          </a:p>
          <a:p>
            <a:r>
              <a:rPr lang="cs-CZ" dirty="0" smtClean="0"/>
              <a:t>Glykémie se měří 3-4x denně a nejméně jedenkrát měsíčně by se měly kontrolovat i noční hodnoty. </a:t>
            </a:r>
          </a:p>
          <a:p>
            <a:r>
              <a:rPr lang="cs-CZ" dirty="0" smtClean="0"/>
              <a:t>Ketolátky vznikají v krvi, pokud je produkováno nedostatečné množství inzulinu k transportu glukózy do buněk. Tělo odpovídá štěpením tuků na nedostatek potřebné energie. Ketolátky se poté objevují nejprve v krvi později i v moči. </a:t>
            </a:r>
          </a:p>
          <a:p>
            <a:r>
              <a:rPr lang="cs-CZ" dirty="0" smtClean="0"/>
              <a:t>Nahromadění ketolátek v krvi může vést ke vzniku diabetické </a:t>
            </a:r>
            <a:r>
              <a:rPr lang="cs-CZ" dirty="0" err="1" smtClean="0"/>
              <a:t>ketoacidózy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Sledování ketolátek se doporučuje při akutním onemocnění nebo stresu a při glykémii nad 16,7 </a:t>
            </a:r>
            <a:r>
              <a:rPr lang="cs-CZ" dirty="0" err="1" smtClean="0"/>
              <a:t>mmol</a:t>
            </a:r>
            <a:r>
              <a:rPr lang="cs-CZ" dirty="0" smtClean="0"/>
              <a:t>/l. </a:t>
            </a:r>
          </a:p>
          <a:p>
            <a:r>
              <a:rPr lang="cs-CZ" dirty="0" smtClean="0"/>
              <a:t>Hladina ketolátek by se měla pohybovat do 0,6 </a:t>
            </a:r>
            <a:r>
              <a:rPr lang="cs-CZ" dirty="0" err="1" smtClean="0"/>
              <a:t>mmol</a:t>
            </a:r>
            <a:r>
              <a:rPr lang="cs-CZ" dirty="0" smtClean="0"/>
              <a:t>/l.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Selfmonitoring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Akutní</a:t>
            </a:r>
          </a:p>
          <a:p>
            <a:pPr lvl="1"/>
            <a:r>
              <a:rPr lang="cs-CZ" dirty="0" smtClean="0"/>
              <a:t>Hypoglykémie</a:t>
            </a:r>
          </a:p>
          <a:p>
            <a:pPr lvl="1"/>
            <a:r>
              <a:rPr lang="cs-CZ" dirty="0" smtClean="0"/>
              <a:t>Hyperglykémie (diabetická </a:t>
            </a:r>
            <a:r>
              <a:rPr lang="cs-CZ" dirty="0" err="1" smtClean="0"/>
              <a:t>ketoacidóza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Laktátová acidóza</a:t>
            </a:r>
          </a:p>
          <a:p>
            <a:r>
              <a:rPr lang="cs-CZ" dirty="0" smtClean="0"/>
              <a:t>Chronické</a:t>
            </a:r>
          </a:p>
          <a:p>
            <a:pPr lvl="1"/>
            <a:r>
              <a:rPr lang="cs-CZ" dirty="0" err="1" smtClean="0"/>
              <a:t>Mikrovaskulární</a:t>
            </a:r>
            <a:endParaRPr lang="cs-CZ" dirty="0" smtClean="0"/>
          </a:p>
          <a:p>
            <a:pPr lvl="2"/>
            <a:r>
              <a:rPr lang="cs-CZ" dirty="0" smtClean="0"/>
              <a:t>Diabetická retinopatie</a:t>
            </a:r>
          </a:p>
          <a:p>
            <a:pPr lvl="2"/>
            <a:r>
              <a:rPr lang="cs-CZ" dirty="0" smtClean="0"/>
              <a:t>Diabetická nefropatie</a:t>
            </a:r>
          </a:p>
          <a:p>
            <a:pPr lvl="2"/>
            <a:r>
              <a:rPr lang="cs-CZ" dirty="0" smtClean="0"/>
              <a:t>Diabetická neuropatie</a:t>
            </a:r>
          </a:p>
          <a:p>
            <a:pPr lvl="1"/>
            <a:r>
              <a:rPr lang="cs-CZ" dirty="0" err="1" smtClean="0"/>
              <a:t>Makrovaskulární</a:t>
            </a:r>
            <a:r>
              <a:rPr lang="cs-CZ" dirty="0" smtClean="0"/>
              <a:t> (ICHS,CMP, aj.)</a:t>
            </a:r>
          </a:p>
          <a:p>
            <a:pPr lvl="1"/>
            <a:r>
              <a:rPr lang="cs-CZ" dirty="0" smtClean="0"/>
              <a:t>Syndrom diabetické nohy</a:t>
            </a:r>
          </a:p>
          <a:p>
            <a:pPr lvl="1"/>
            <a:r>
              <a:rPr lang="cs-CZ" dirty="0" smtClean="0"/>
              <a:t>Ostatní komplikace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diabetu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Snížené koncentrace glukózy (pod 3,8mmol/l)</a:t>
            </a:r>
          </a:p>
          <a:p>
            <a:r>
              <a:rPr lang="cs-CZ" sz="1800" dirty="0" smtClean="0"/>
              <a:t>Hypoglykémie  se objeví vždy, když vznikne nerovnováha mezi nadbytkem inzulinu a nedostatkem glukózy. </a:t>
            </a:r>
          </a:p>
          <a:p>
            <a:r>
              <a:rPr lang="cs-CZ" sz="1800" dirty="0" smtClean="0"/>
              <a:t>Příčiny hypoglykémie: </a:t>
            </a:r>
          </a:p>
          <a:p>
            <a:pPr lvl="1"/>
            <a:r>
              <a:rPr lang="cs-CZ" sz="1600" dirty="0" smtClean="0"/>
              <a:t>Nadměrná dávka inzulinu nebo PAD</a:t>
            </a:r>
          </a:p>
          <a:p>
            <a:pPr lvl="1"/>
            <a:r>
              <a:rPr lang="cs-CZ" sz="1600" dirty="0" smtClean="0"/>
              <a:t>Neadekvátní nebo opožděný příjem potravy, zvracení nebo průjem</a:t>
            </a:r>
          </a:p>
          <a:p>
            <a:pPr lvl="1"/>
            <a:r>
              <a:rPr lang="cs-CZ" sz="1600" dirty="0" smtClean="0"/>
              <a:t>Náhlá dlouhodobá zátěž</a:t>
            </a:r>
          </a:p>
          <a:p>
            <a:pPr lvl="1"/>
            <a:r>
              <a:rPr lang="cs-CZ" sz="1600" dirty="0" smtClean="0"/>
              <a:t>Alkohol, který zahraňuje doplňování glukózy do krve ze zásob glykogenu v játrech</a:t>
            </a:r>
          </a:p>
          <a:p>
            <a:r>
              <a:rPr lang="cs-CZ" sz="1800" dirty="0" smtClean="0"/>
              <a:t>Symptomy</a:t>
            </a:r>
          </a:p>
          <a:p>
            <a:pPr lvl="1"/>
            <a:r>
              <a:rPr lang="cs-CZ" sz="1600" dirty="0" smtClean="0"/>
              <a:t>pocení, třes, hlad, zmatenost, ospalost, poruchy koncentrace, sucho v ústech, nauzea, bolest hlavy až porucha vědomí</a:t>
            </a:r>
          </a:p>
          <a:p>
            <a:r>
              <a:rPr lang="cs-CZ" sz="1800" dirty="0" smtClean="0"/>
              <a:t>Léčba</a:t>
            </a:r>
          </a:p>
          <a:p>
            <a:pPr lvl="1"/>
            <a:r>
              <a:rPr lang="cs-CZ" sz="1600" dirty="0" smtClean="0"/>
              <a:t>pokud je pacient při vědomí podávají se sacharidy ve formě ovocných nápojů, sladkého sirupu, cukru apod. </a:t>
            </a:r>
          </a:p>
          <a:p>
            <a:pPr lvl="1"/>
            <a:r>
              <a:rPr lang="cs-CZ" sz="1600" dirty="0" smtClean="0"/>
              <a:t>Při těžších příznacích počínajících křečích, poruše vědomí, nepodáváme nic ústy, hrozí riziko aspirace,ale podáváme glukózu intravenózně.</a:t>
            </a:r>
          </a:p>
          <a:p>
            <a:pPr lvl="1"/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Hypoglykémie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Stav nadměrného množství glukózy </a:t>
            </a:r>
            <a:br>
              <a:rPr lang="cs-CZ" dirty="0" smtClean="0"/>
            </a:br>
            <a:r>
              <a:rPr lang="cs-CZ" dirty="0" smtClean="0"/>
              <a:t>v krvi. </a:t>
            </a:r>
          </a:p>
          <a:p>
            <a:r>
              <a:rPr lang="cs-CZ" dirty="0" smtClean="0"/>
              <a:t>Neléčená hyperglykemie způsobuje dehydrataci a nedostatek draslíku, sodíku a hořčíku. </a:t>
            </a:r>
          </a:p>
          <a:p>
            <a:r>
              <a:rPr lang="cs-CZ" dirty="0" smtClean="0"/>
              <a:t>Příčiny vzniku hyperglykemie: </a:t>
            </a:r>
          </a:p>
          <a:p>
            <a:pPr lvl="1"/>
            <a:r>
              <a:rPr lang="cs-CZ" dirty="0" smtClean="0"/>
              <a:t>Opomenutí v užívání inzulinu nebo perorálních </a:t>
            </a:r>
            <a:r>
              <a:rPr lang="cs-CZ" dirty="0" err="1" smtClean="0"/>
              <a:t>antidiabetik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Nadměrný příjem sacharidů.</a:t>
            </a:r>
          </a:p>
          <a:p>
            <a:pPr lvl="1"/>
            <a:r>
              <a:rPr lang="cs-CZ" dirty="0" smtClean="0"/>
              <a:t>Infekční onemocnění</a:t>
            </a:r>
          </a:p>
          <a:p>
            <a:r>
              <a:rPr lang="cs-CZ" dirty="0" smtClean="0"/>
              <a:t>Léčba</a:t>
            </a:r>
          </a:p>
          <a:p>
            <a:pPr lvl="1"/>
            <a:r>
              <a:rPr lang="cs-CZ" dirty="0" smtClean="0"/>
              <a:t>Jednotka intenzivní péče – </a:t>
            </a:r>
            <a:r>
              <a:rPr lang="cs-CZ" dirty="0" err="1" smtClean="0"/>
              <a:t>inzulinoterapie</a:t>
            </a:r>
            <a:r>
              <a:rPr lang="cs-CZ" dirty="0" smtClean="0"/>
              <a:t>, </a:t>
            </a:r>
            <a:r>
              <a:rPr lang="cs-CZ" dirty="0" err="1" smtClean="0"/>
              <a:t>rehydratace</a:t>
            </a:r>
            <a:r>
              <a:rPr lang="cs-CZ" dirty="0" smtClean="0"/>
              <a:t> a úprava </a:t>
            </a:r>
            <a:r>
              <a:rPr lang="cs-CZ" dirty="0" err="1" smtClean="0"/>
              <a:t>minerálové</a:t>
            </a:r>
            <a:r>
              <a:rPr lang="cs-CZ" dirty="0" smtClean="0"/>
              <a:t> </a:t>
            </a:r>
            <a:r>
              <a:rPr lang="cs-CZ" dirty="0" err="1" smtClean="0"/>
              <a:t>dysbalance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Hyperglykémie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Ohroženi pacienti s renální, kardiální a respirační nedostatečností, kteří jsou léčeni </a:t>
            </a:r>
            <a:r>
              <a:rPr lang="cs-CZ" dirty="0" err="1" smtClean="0"/>
              <a:t>metforminem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Nahromadění laktátu</a:t>
            </a:r>
          </a:p>
          <a:p>
            <a:r>
              <a:rPr lang="cs-CZ" dirty="0" smtClean="0"/>
              <a:t>Příznaky:</a:t>
            </a:r>
          </a:p>
          <a:p>
            <a:pPr lvl="1"/>
            <a:r>
              <a:rPr lang="cs-CZ" dirty="0" smtClean="0"/>
              <a:t>nevolnost, zvracení, dezorientace, zrychlené dýchání, pokud není včas zahájena léčba dochází k těžké poruše vnitřního prostředí s poruchami vědomí až komatem.</a:t>
            </a:r>
          </a:p>
          <a:p>
            <a:r>
              <a:rPr lang="cs-CZ" dirty="0" smtClean="0"/>
              <a:t>Léčba</a:t>
            </a:r>
          </a:p>
          <a:p>
            <a:pPr lvl="1"/>
            <a:r>
              <a:rPr lang="cs-CZ" dirty="0" smtClean="0"/>
              <a:t>JIP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Laktátová acidóza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1921 </a:t>
            </a:r>
            <a:r>
              <a:rPr lang="cs-CZ" dirty="0" smtClean="0"/>
              <a:t>podařilo se izolovat účinnou látku produkovanou </a:t>
            </a:r>
            <a:r>
              <a:rPr lang="cs-CZ" dirty="0" err="1" smtClean="0"/>
              <a:t>Langerhanovými</a:t>
            </a:r>
            <a:r>
              <a:rPr lang="cs-CZ" dirty="0" smtClean="0"/>
              <a:t> ostrůvky. </a:t>
            </a:r>
            <a:r>
              <a:rPr lang="cs-CZ" b="1" dirty="0" err="1" smtClean="0"/>
              <a:t>Frederick</a:t>
            </a:r>
            <a:r>
              <a:rPr lang="cs-CZ" b="1" dirty="0" smtClean="0"/>
              <a:t> </a:t>
            </a:r>
            <a:r>
              <a:rPr lang="cs-CZ" b="1" dirty="0" err="1" smtClean="0"/>
              <a:t>Banting</a:t>
            </a:r>
            <a:r>
              <a:rPr lang="cs-CZ" b="1" dirty="0" smtClean="0"/>
              <a:t> </a:t>
            </a:r>
            <a:r>
              <a:rPr lang="cs-CZ" dirty="0" smtClean="0"/>
              <a:t>a jeho asistent </a:t>
            </a:r>
            <a:r>
              <a:rPr lang="cs-CZ" b="1" dirty="0" smtClean="0"/>
              <a:t>Charles </a:t>
            </a:r>
            <a:r>
              <a:rPr lang="cs-CZ" b="1" dirty="0" err="1" smtClean="0"/>
              <a:t>Best</a:t>
            </a:r>
            <a:r>
              <a:rPr lang="cs-CZ" b="1" dirty="0" smtClean="0"/>
              <a:t> </a:t>
            </a:r>
            <a:r>
              <a:rPr lang="cs-CZ" dirty="0" smtClean="0"/>
              <a:t>zhotovili ze speciálně připravených psů extrakt, který injikovali jinému psu, jemuž byl před tím pankreas odejmut a který byl v důsledku těžkého diabetu na pokraji smrti. </a:t>
            </a:r>
          </a:p>
          <a:p>
            <a:r>
              <a:rPr lang="cs-CZ" dirty="0" smtClean="0"/>
              <a:t>Nakonec se rozhodli vyzkoušet inzulin i u čtrnáctiletého chlapce, kterému po injekci klesla glykémie a mohl se za několik dnů vrátit domů z nemocnice, i když trvale závislý na injekcích inzulinu. </a:t>
            </a:r>
            <a:r>
              <a:rPr lang="cs-CZ" b="1" dirty="0" smtClean="0"/>
              <a:t>V roce 1923 byli tito vědci odměněni Nobelovou cenou.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II</a:t>
            </a: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Postižení ledvin </a:t>
            </a:r>
            <a:r>
              <a:rPr lang="cs-CZ" dirty="0" err="1" smtClean="0"/>
              <a:t>char</a:t>
            </a:r>
            <a:r>
              <a:rPr lang="cs-CZ" dirty="0" smtClean="0"/>
              <a:t>. vylučováním bílkovin do moče vedoucí až k renálnímu selhání.</a:t>
            </a:r>
          </a:p>
          <a:p>
            <a:r>
              <a:rPr lang="cs-CZ" dirty="0" smtClean="0"/>
              <a:t>Postihuje 20-40% diabetiků a v západních zemích patří k nejčastějším příčinám selhání ledvin</a:t>
            </a:r>
          </a:p>
          <a:p>
            <a:r>
              <a:rPr lang="cs-CZ" dirty="0" smtClean="0"/>
              <a:t>Rizikové faktory: hypertenze, hyperglykémie, kouření. </a:t>
            </a:r>
          </a:p>
          <a:p>
            <a:r>
              <a:rPr lang="cs-CZ" dirty="0" smtClean="0"/>
              <a:t>U DM2T je onemocnění ovlivněno věkem a aterosklerózou.</a:t>
            </a:r>
          </a:p>
          <a:p>
            <a:r>
              <a:rPr lang="cs-CZ" dirty="0" smtClean="0"/>
              <a:t>U DM1T je onemocnění ovlivněno délkou trvání diabetu.</a:t>
            </a:r>
          </a:p>
          <a:p>
            <a:r>
              <a:rPr lang="cs-CZ" dirty="0" smtClean="0"/>
              <a:t>Léčebná opatření při nefropatii:</a:t>
            </a:r>
          </a:p>
          <a:p>
            <a:pPr lvl="1"/>
            <a:r>
              <a:rPr lang="cs-CZ" dirty="0" smtClean="0"/>
              <a:t>Je nutné usilovat o dobrou metabolickou kompenzaci, pravidelnou kontrolu krevního tlaku. </a:t>
            </a:r>
          </a:p>
          <a:p>
            <a:pPr lvl="1"/>
            <a:r>
              <a:rPr lang="cs-CZ" dirty="0" smtClean="0"/>
              <a:t>V dietě se nedoporučuje zvedat příjem bílkovin nad 1,0 g/kg/den.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Diabetická nefropatie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Onemocnění, které postihuje cévy na očním pozadí (retině-sítnici) u pacientů s diabetem.</a:t>
            </a:r>
          </a:p>
          <a:p>
            <a:r>
              <a:rPr lang="cs-CZ" dirty="0" smtClean="0"/>
              <a:t>Nejčastější příčina slepoty</a:t>
            </a:r>
          </a:p>
          <a:p>
            <a:r>
              <a:rPr lang="cs-CZ" dirty="0" smtClean="0"/>
              <a:t>Riziko oslepnutí u diabetika je 10-20x vyšší než zdravých osob.</a:t>
            </a:r>
          </a:p>
          <a:p>
            <a:r>
              <a:rPr lang="cs-CZ" dirty="0" smtClean="0"/>
              <a:t>Rizikové faktory</a:t>
            </a:r>
          </a:p>
          <a:p>
            <a:pPr lvl="1"/>
            <a:r>
              <a:rPr lang="cs-CZ" dirty="0" smtClean="0"/>
              <a:t>hyperglykémie, hypertenze, porucha metabolizmu lipidů, kouření, genetická dispozice a délka diabetu.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Diabetická retinopatie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Nezánětlivé postižení nervového systému</a:t>
            </a:r>
          </a:p>
          <a:p>
            <a:r>
              <a:rPr lang="cs-CZ" dirty="0" smtClean="0"/>
              <a:t>Téměř 100 % pacientů s trváním diabetu déle jak 10 let.</a:t>
            </a:r>
          </a:p>
          <a:p>
            <a:r>
              <a:rPr lang="cs-CZ" dirty="0" err="1" smtClean="0"/>
              <a:t>Subjektiví</a:t>
            </a:r>
            <a:r>
              <a:rPr lang="cs-CZ" dirty="0" smtClean="0"/>
              <a:t> obtíže: bolesti, pálení, brnění, mravenčení, pocity chladu, sníženou citlivost, nejistou chůzi, zvýšenou únavu končetin a křeče.</a:t>
            </a:r>
          </a:p>
          <a:p>
            <a:r>
              <a:rPr lang="cs-CZ" dirty="0" smtClean="0"/>
              <a:t>Objektivní nález: svalové atrofie, změny na kloubech, otoky, ragády, ulcerace.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Diabetická neuropatie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Aterosklerotické projevy na velkých tepnách</a:t>
            </a:r>
          </a:p>
          <a:p>
            <a:r>
              <a:rPr lang="cs-CZ" dirty="0" smtClean="0"/>
              <a:t>Vznikají dříve rychleji </a:t>
            </a:r>
            <a:r>
              <a:rPr lang="cs-CZ" dirty="0" err="1" smtClean="0"/>
              <a:t>progredují</a:t>
            </a:r>
            <a:r>
              <a:rPr lang="cs-CZ" dirty="0" smtClean="0"/>
              <a:t> a jsou difúznější než u </a:t>
            </a:r>
            <a:r>
              <a:rPr lang="cs-CZ" dirty="0" err="1" smtClean="0"/>
              <a:t>nediabetiků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Většina diabetiků má současně arteriální hypertenzi, </a:t>
            </a:r>
            <a:r>
              <a:rPr lang="cs-CZ" dirty="0" err="1" smtClean="0"/>
              <a:t>dyslipidémii</a:t>
            </a:r>
            <a:r>
              <a:rPr lang="cs-CZ" dirty="0" smtClean="0"/>
              <a:t>, obezitu a jaterní steatózu.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Makrovaskulární</a:t>
            </a:r>
            <a:r>
              <a:rPr lang="cs-CZ" dirty="0" smtClean="0"/>
              <a:t> komplikace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Pravidelná a důkladná péče o nohy diabetiků s důrazem na kvalitní obuv, provázená lékařským vyšetřením.</a:t>
            </a:r>
          </a:p>
          <a:p>
            <a:r>
              <a:rPr lang="cs-CZ" dirty="0" smtClean="0"/>
              <a:t>70 % všech amputací v ČR je z důvodu </a:t>
            </a:r>
            <a:r>
              <a:rPr lang="cs-CZ" dirty="0" err="1" smtClean="0"/>
              <a:t>diab</a:t>
            </a:r>
            <a:r>
              <a:rPr lang="cs-CZ" dirty="0" smtClean="0"/>
              <a:t>. nohy</a:t>
            </a:r>
          </a:p>
          <a:p>
            <a:r>
              <a:rPr lang="cs-CZ" dirty="0" smtClean="0"/>
              <a:t>Vzniká na podkladě:</a:t>
            </a:r>
          </a:p>
          <a:p>
            <a:pPr lvl="1"/>
            <a:r>
              <a:rPr lang="cs-CZ" dirty="0" smtClean="0"/>
              <a:t>Ischemických a neuropatických změn</a:t>
            </a:r>
          </a:p>
          <a:p>
            <a:pPr lvl="1"/>
            <a:r>
              <a:rPr lang="cs-CZ" dirty="0" smtClean="0"/>
              <a:t>Lokální otlak, ragáda nebo drobný úraz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</a:t>
            </a:r>
            <a:r>
              <a:rPr lang="cs-CZ" dirty="0" smtClean="0"/>
              <a:t>. diabetické noha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Kožní</a:t>
            </a:r>
          </a:p>
          <a:p>
            <a:r>
              <a:rPr lang="cs-CZ" dirty="0" smtClean="0"/>
              <a:t>Respirační</a:t>
            </a:r>
          </a:p>
          <a:p>
            <a:r>
              <a:rPr lang="cs-CZ" dirty="0" smtClean="0"/>
              <a:t>Močové</a:t>
            </a:r>
          </a:p>
          <a:p>
            <a:r>
              <a:rPr lang="cs-CZ" dirty="0" smtClean="0"/>
              <a:t>Paradontóza</a:t>
            </a:r>
          </a:p>
          <a:p>
            <a:r>
              <a:rPr lang="cs-CZ" dirty="0" smtClean="0"/>
              <a:t>Záněty konečníku</a:t>
            </a:r>
          </a:p>
          <a:p>
            <a:r>
              <a:rPr lang="cs-CZ" dirty="0" smtClean="0"/>
              <a:t>Porucha vyprazdňování žaludku </a:t>
            </a:r>
            <a:r>
              <a:rPr lang="cs-CZ" sz="2000" dirty="0" smtClean="0"/>
              <a:t>(z důvodu neuropatie)</a:t>
            </a:r>
          </a:p>
          <a:p>
            <a:r>
              <a:rPr lang="cs-CZ" dirty="0" smtClean="0"/>
              <a:t>Erektilní dysfunkce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komplikace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DM1T</a:t>
            </a:r>
          </a:p>
          <a:p>
            <a:pPr lvl="1"/>
            <a:r>
              <a:rPr lang="cs-CZ" dirty="0" smtClean="0"/>
              <a:t>Dlouhé kojení</a:t>
            </a:r>
          </a:p>
          <a:p>
            <a:pPr lvl="1"/>
            <a:r>
              <a:rPr lang="cs-CZ" dirty="0" smtClean="0"/>
              <a:t>Pozdější zavádění kravského mléka i UM</a:t>
            </a:r>
          </a:p>
          <a:p>
            <a:r>
              <a:rPr lang="cs-CZ" dirty="0" smtClean="0"/>
              <a:t>DM2T</a:t>
            </a:r>
          </a:p>
          <a:p>
            <a:pPr lvl="1"/>
            <a:r>
              <a:rPr lang="cs-CZ" dirty="0" smtClean="0"/>
              <a:t>Udržování optimální hmotnosti</a:t>
            </a:r>
          </a:p>
          <a:p>
            <a:pPr lvl="1"/>
            <a:r>
              <a:rPr lang="cs-CZ" dirty="0" smtClean="0"/>
              <a:t>Pravidelná pohybová aktivita</a:t>
            </a:r>
          </a:p>
          <a:p>
            <a:pPr lvl="1"/>
            <a:r>
              <a:rPr lang="cs-CZ" dirty="0" smtClean="0"/>
              <a:t>Zásady správné výživy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143000"/>
          </a:xfrm>
        </p:spPr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876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Celosvětová pandemie</a:t>
            </a:r>
          </a:p>
          <a:p>
            <a:r>
              <a:rPr lang="cs-CZ" dirty="0" smtClean="0"/>
              <a:t>R. 2011 celosvětově 366 milionů diabetiků </a:t>
            </a:r>
            <a:r>
              <a:rPr lang="cs-CZ" sz="1800" dirty="0" smtClean="0"/>
              <a:t>(z nich 1/2 nediagnostikovaných a neléčených)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Prevalence diabetu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59632" y="270892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Odhad prevalence diabetu v roce 2010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Česká republika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6,4 %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6,7 %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Maďarsko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6,4 %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Německo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7,6 %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Rakousko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Slovensko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6,4 %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2012 se léčilo více než 841 tisíc osob, což představuje přibližně </a:t>
            </a:r>
            <a:r>
              <a:rPr lang="cs-CZ" b="1" dirty="0" smtClean="0"/>
              <a:t>8 % populace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Oproti předchozímu roku došlo k nárůstu o zhruba 16 tisíc osob. </a:t>
            </a:r>
          </a:p>
          <a:p>
            <a:r>
              <a:rPr lang="cs-CZ" dirty="0" smtClean="0"/>
              <a:t>V předchozích dvaceti letech rostl počet diabetiků průměrným tempem přibližně 19 tisíc nemocných ročně. Pokud by tento trend trval i v následujících letech, </a:t>
            </a:r>
            <a:r>
              <a:rPr lang="cs-CZ" b="1" dirty="0" smtClean="0"/>
              <a:t>nejpozději v roce 2022 by počet diabetiků v ČR překročil deset procent populace.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v ČR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Diabetes v ČR II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52538"/>
            <a:ext cx="7704856" cy="464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03848" y="609329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Péče o nemocné cukrovkou 2012, UZIS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Hladina glukózy v krvi se nazývá </a:t>
            </a:r>
            <a:r>
              <a:rPr lang="cs-CZ" b="1" dirty="0" smtClean="0"/>
              <a:t>glykemie</a:t>
            </a:r>
            <a:r>
              <a:rPr lang="cs-CZ" dirty="0" smtClean="0"/>
              <a:t> a je udržována dvěma hormony </a:t>
            </a:r>
            <a:r>
              <a:rPr lang="cs-CZ" b="1" dirty="0" smtClean="0"/>
              <a:t>(inzulinem a </a:t>
            </a:r>
            <a:r>
              <a:rPr lang="cs-CZ" b="1" dirty="0" err="1" smtClean="0"/>
              <a:t>glukagonem</a:t>
            </a:r>
            <a:r>
              <a:rPr lang="cs-CZ" b="1" dirty="0" smtClean="0"/>
              <a:t>)</a:t>
            </a:r>
            <a:r>
              <a:rPr lang="cs-CZ" dirty="0" smtClean="0"/>
              <a:t> na optimální hodnotě </a:t>
            </a:r>
            <a:r>
              <a:rPr lang="cs-CZ" b="1" dirty="0" smtClean="0"/>
              <a:t>3,9</a:t>
            </a:r>
            <a:r>
              <a:rPr lang="cs-CZ" dirty="0" smtClean="0"/>
              <a:t>-</a:t>
            </a:r>
            <a:r>
              <a:rPr lang="cs-CZ" b="1" dirty="0" smtClean="0"/>
              <a:t>5,5 </a:t>
            </a:r>
            <a:r>
              <a:rPr lang="cs-CZ" b="1" dirty="0" err="1" smtClean="0"/>
              <a:t>mmol</a:t>
            </a:r>
            <a:r>
              <a:rPr lang="cs-CZ" b="1" dirty="0" smtClean="0"/>
              <a:t>/l nalačno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Buňky, pro které je glukóza nepostradatelná a které ihned pociťují její nedostatek, jsou </a:t>
            </a:r>
            <a:r>
              <a:rPr lang="cs-CZ" b="1" dirty="0" smtClean="0"/>
              <a:t>mozkové buňky a červené krvinky.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Hospodaření těla s glukózou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492</TotalTime>
  <Words>1811</Words>
  <Application>Microsoft Office PowerPoint</Application>
  <PresentationFormat>Předvádění na obrazovce (4:3)</PresentationFormat>
  <Paragraphs>382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Lucida Sans Unicode</vt:lpstr>
      <vt:lpstr>Verdana</vt:lpstr>
      <vt:lpstr>Wingdings 2</vt:lpstr>
      <vt:lpstr>Wingdings 3</vt:lpstr>
      <vt:lpstr>Shluk</vt:lpstr>
      <vt:lpstr>Diabetes</vt:lpstr>
      <vt:lpstr>Diabetes</vt:lpstr>
      <vt:lpstr>Definice onemocnění</vt:lpstr>
      <vt:lpstr>Historie</vt:lpstr>
      <vt:lpstr>Historie II</vt:lpstr>
      <vt:lpstr>Prevalence diabetu</vt:lpstr>
      <vt:lpstr>Diabetes v ČR</vt:lpstr>
      <vt:lpstr>Diabetes v ČR II</vt:lpstr>
      <vt:lpstr>Hospodaření těla s glukózou</vt:lpstr>
      <vt:lpstr>Hormony ovlivňující hospodaření těla s glukózou - inzulin</vt:lpstr>
      <vt:lpstr>Hormony ovlivňující hospodaření těla s glukózou - glukagon</vt:lpstr>
      <vt:lpstr>Klasifikace diabetu</vt:lpstr>
      <vt:lpstr>Klinický obraz diabetu</vt:lpstr>
      <vt:lpstr>Diagnostika diabetu</vt:lpstr>
      <vt:lpstr>Orální glukózový toleranční test (oGTT)</vt:lpstr>
      <vt:lpstr>Prezentace aplikace PowerPoint</vt:lpstr>
      <vt:lpstr>Diagnostika diabetu</vt:lpstr>
      <vt:lpstr>Diagnostika gestačního diabetu</vt:lpstr>
      <vt:lpstr>Prezentace aplikace PowerPoint</vt:lpstr>
      <vt:lpstr>Diferenciální diagnostika</vt:lpstr>
      <vt:lpstr>Screening diabetu</vt:lpstr>
      <vt:lpstr>Klasifikace diabetu</vt:lpstr>
      <vt:lpstr>Diabetes 1. typu</vt:lpstr>
      <vt:lpstr>Diabetes 1. typu – imunitně podmíněný</vt:lpstr>
      <vt:lpstr>Diabetes 1. typu - idiopatický</vt:lpstr>
      <vt:lpstr>Diabetes 1. typu - LADA</vt:lpstr>
      <vt:lpstr>Terapie diabetu 1. typu</vt:lpstr>
      <vt:lpstr>Nefarmakologická léčba DM 1. typu</vt:lpstr>
      <vt:lpstr>Inzulinová terapie</vt:lpstr>
      <vt:lpstr>Aplikace inzulinu</vt:lpstr>
      <vt:lpstr>Aplikace inzulinu</vt:lpstr>
      <vt:lpstr>Aplikace inzulinu</vt:lpstr>
      <vt:lpstr>Inzulinový program </vt:lpstr>
      <vt:lpstr>Diabetes u dětí</vt:lpstr>
      <vt:lpstr>Diabetes 2. typu</vt:lpstr>
      <vt:lpstr>DM 2. typu – příčiny vzniku</vt:lpstr>
      <vt:lpstr>DM 2. typu – nefarmakologická léčba</vt:lpstr>
      <vt:lpstr>DM2T – Farmakologická léčba </vt:lpstr>
      <vt:lpstr>Perorální antidiabetika</vt:lpstr>
      <vt:lpstr>Gestační diabetes</vt:lpstr>
      <vt:lpstr>Ostatní specifické typy diabetu</vt:lpstr>
      <vt:lpstr>Diabetická dieta</vt:lpstr>
      <vt:lpstr>Kritéria stravovacího plánu</vt:lpstr>
      <vt:lpstr>Doporučení pro příjem živin</vt:lpstr>
      <vt:lpstr>Selfmonitoring</vt:lpstr>
      <vt:lpstr>Komplikace diabetu</vt:lpstr>
      <vt:lpstr>Hypoglykémie</vt:lpstr>
      <vt:lpstr>Hyperglykémie</vt:lpstr>
      <vt:lpstr>Laktátová acidóza</vt:lpstr>
      <vt:lpstr>Diabetická nefropatie</vt:lpstr>
      <vt:lpstr>Diabetická retinopatie</vt:lpstr>
      <vt:lpstr>Diabetická neuropatie</vt:lpstr>
      <vt:lpstr>Makrovaskulární komplikace</vt:lpstr>
      <vt:lpstr>Sy. diabetické noha</vt:lpstr>
      <vt:lpstr>Ostatní komplikace</vt:lpstr>
      <vt:lpstr>Prevence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Sylva</dc:creator>
  <cp:lastModifiedBy>Jana Stávková</cp:lastModifiedBy>
  <cp:revision>67</cp:revision>
  <dcterms:created xsi:type="dcterms:W3CDTF">2014-04-05T07:36:13Z</dcterms:created>
  <dcterms:modified xsi:type="dcterms:W3CDTF">2015-05-12T06:02:30Z</dcterms:modified>
</cp:coreProperties>
</file>