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3" r:id="rId2"/>
    <p:sldId id="294" r:id="rId3"/>
    <p:sldId id="296" r:id="rId4"/>
    <p:sldId id="300" r:id="rId5"/>
    <p:sldId id="299" r:id="rId6"/>
    <p:sldId id="297" r:id="rId7"/>
    <p:sldId id="298" r:id="rId8"/>
    <p:sldId id="256" r:id="rId9"/>
    <p:sldId id="269" r:id="rId10"/>
    <p:sldId id="270" r:id="rId11"/>
    <p:sldId id="271" r:id="rId12"/>
    <p:sldId id="295" r:id="rId13"/>
    <p:sldId id="280" r:id="rId14"/>
    <p:sldId id="281" r:id="rId15"/>
    <p:sldId id="282" r:id="rId16"/>
    <p:sldId id="283" r:id="rId17"/>
    <p:sldId id="286" r:id="rId18"/>
    <p:sldId id="287" r:id="rId19"/>
    <p:sldId id="288" r:id="rId20"/>
    <p:sldId id="290" r:id="rId21"/>
    <p:sldId id="289" r:id="rId22"/>
    <p:sldId id="278" r:id="rId23"/>
    <p:sldId id="284" r:id="rId24"/>
    <p:sldId id="285" r:id="rId25"/>
    <p:sldId id="291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BF91E9-E550-47F0-8E02-55377A4B7733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02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91E9-E550-47F0-8E02-55377A4B7733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33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BF91E9-E550-47F0-8E02-55377A4B7733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56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91E9-E550-47F0-8E02-55377A4B7733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48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BF91E9-E550-47F0-8E02-55377A4B7733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51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91E9-E550-47F0-8E02-55377A4B7733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29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91E9-E550-47F0-8E02-55377A4B7733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60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91E9-E550-47F0-8E02-55377A4B7733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8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91E9-E550-47F0-8E02-55377A4B7733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99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BF91E9-E550-47F0-8E02-55377A4B7733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78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91E9-E550-47F0-8E02-55377A4B7733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39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DBF91E9-E550-47F0-8E02-55377A4B7733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566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vscr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eria.cz/index.php/produkty/hraska/nahrada-vajec-hrako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Kazuistika - anémie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Léčebná výživa – cvičení</a:t>
            </a:r>
          </a:p>
          <a:p>
            <a:r>
              <a:rPr lang="cs-CZ" dirty="0" smtClean="0"/>
              <a:t>Mgr. Jana stávková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5283" y="3210284"/>
            <a:ext cx="4539458" cy="30286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7036" y="3643531"/>
            <a:ext cx="32385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– jaká je energetická hodnota středního vejce?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Bílkoviny: 		13 % x 50 g = 6,5 g x 4 kcal/g = 26 kcal x 4,2 = 109,2 </a:t>
            </a:r>
            <a:r>
              <a:rPr lang="cs-CZ" dirty="0" err="1" smtClean="0"/>
              <a:t>kJ</a:t>
            </a:r>
            <a:endParaRPr lang="cs-CZ" dirty="0" smtClean="0"/>
          </a:p>
          <a:p>
            <a:r>
              <a:rPr lang="cs-CZ" dirty="0" smtClean="0"/>
              <a:t>Tuk: 			10 % x 50 g = 5 g x 9 kcal/g = 45 kcal x 4,2 = 189 </a:t>
            </a:r>
            <a:r>
              <a:rPr lang="cs-CZ" dirty="0" err="1" smtClean="0"/>
              <a:t>kJ</a:t>
            </a:r>
            <a:endParaRPr lang="cs-CZ" dirty="0" smtClean="0"/>
          </a:p>
          <a:p>
            <a:r>
              <a:rPr lang="cs-CZ" dirty="0" smtClean="0"/>
              <a:t>Sacharidy		1 % x 50 g = 0,5 g x 4 kcal/g = 2 kcal x 4,2 = 8,4 </a:t>
            </a:r>
            <a:r>
              <a:rPr lang="cs-CZ" dirty="0" err="1" smtClean="0"/>
              <a:t>kJ</a:t>
            </a:r>
            <a:endParaRPr lang="cs-CZ" dirty="0" smtClean="0"/>
          </a:p>
          <a:p>
            <a:r>
              <a:rPr lang="cs-CZ" b="1" dirty="0" smtClean="0"/>
              <a:t>Celkem		73 kcal = 306,6 </a:t>
            </a:r>
            <a:r>
              <a:rPr lang="cs-CZ" b="1" dirty="0" err="1" smtClean="0"/>
              <a:t>kJ</a:t>
            </a:r>
            <a:endParaRPr lang="cs-CZ" b="1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0433" y="4095500"/>
            <a:ext cx="4385387" cy="247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Vejce – co o něm víme?</a:t>
            </a:r>
            <a:r>
              <a:rPr lang="cs-CZ" b="1" dirty="0"/>
              <a:t> </a:t>
            </a:r>
            <a:r>
              <a:rPr lang="cs-CZ" b="1" dirty="0" smtClean="0"/>
              <a:t>		</a:t>
            </a:r>
            <a:r>
              <a:rPr lang="cs-CZ" sz="1100" b="1" dirty="0" smtClean="0"/>
              <a:t>kód </a:t>
            </a:r>
            <a:r>
              <a:rPr lang="cs-CZ" sz="1100" b="1" dirty="0"/>
              <a:t>na vejci: 3CZ 1234 M</a:t>
            </a: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/>
              <a:t>značí, že naše modelové vajíčko je od nosnice chované v kleci, pochází z České republiky a mělo by mít váhu mezi 53 až 63 g. </a:t>
            </a:r>
            <a:r>
              <a:rPr lang="cs-CZ" sz="1100" dirty="0" smtClean="0"/>
              <a:t>POSLEDNÍ ČTYŘČÍSLÍ JE REGISTRAČNÍ ČÍSLO HOSPODÁŘETVÍ (CHOVU) – LZE vyhledat </a:t>
            </a:r>
            <a:r>
              <a:rPr lang="cs-CZ" sz="1100" dirty="0"/>
              <a:t>na stránkách Státní veterinární správy České republiky (</a:t>
            </a:r>
            <a:r>
              <a:rPr lang="cs-CZ" sz="1100" dirty="0">
                <a:hlinkClick r:id="rId2" tooltip="Státní veterinární správa ČR"/>
              </a:rPr>
              <a:t>www.svscr.cz</a:t>
            </a:r>
            <a:r>
              <a:rPr lang="cs-CZ" sz="1100" dirty="0"/>
              <a:t> )</a:t>
            </a:r>
          </a:p>
        </p:txBody>
      </p:sp>
      <p:pic>
        <p:nvPicPr>
          <p:cNvPr id="2050" name="Picture 2" descr="kód vejc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8" y="2072476"/>
            <a:ext cx="6287383" cy="165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558" y="3880092"/>
            <a:ext cx="1647145" cy="26278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0049" y="2072476"/>
            <a:ext cx="5113079" cy="4562046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354227"/>
              </p:ext>
            </p:extLst>
          </p:nvPr>
        </p:nvGraphicFramePr>
        <p:xfrm>
          <a:off x="2220686" y="4575903"/>
          <a:ext cx="4665849" cy="1236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787"/>
                <a:gridCol w="4060062"/>
              </a:tblGrid>
              <a:tr h="2472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CHOV SLEPIC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7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nosnice chované v souladu s ekologickým </a:t>
                      </a:r>
                      <a:r>
                        <a:rPr lang="cs-CZ" sz="1200" dirty="0" smtClean="0">
                          <a:effectLst/>
                        </a:rPr>
                        <a:t>zemědělstvím (bio)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nosnice ve volném výběhu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nosnice v halách (na podestýlce)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nosnice v klecích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0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Vejce – co o něm víme aneb co obsahuje?  </a:t>
            </a:r>
            <a:br>
              <a:rPr lang="cs-CZ" dirty="0" smtClean="0"/>
            </a:br>
            <a:r>
              <a:rPr lang="cs-CZ" sz="1200" dirty="0" smtClean="0"/>
              <a:t>Zdroj: Dostálová, </a:t>
            </a:r>
            <a:r>
              <a:rPr lang="cs-CZ" sz="1200" dirty="0" err="1" smtClean="0"/>
              <a:t>kadlec</a:t>
            </a:r>
            <a:r>
              <a:rPr lang="cs-CZ" sz="1200" dirty="0" smtClean="0"/>
              <a:t>. Potravinářské zbožíznalství. Ostrava: </a:t>
            </a:r>
            <a:r>
              <a:rPr lang="cs-CZ" sz="1200" dirty="0" err="1" smtClean="0"/>
              <a:t>Key</a:t>
            </a:r>
            <a:r>
              <a:rPr lang="cs-CZ" sz="1200" dirty="0" smtClean="0"/>
              <a:t> </a:t>
            </a:r>
            <a:r>
              <a:rPr lang="cs-CZ" sz="1200" dirty="0" err="1" smtClean="0"/>
              <a:t>publishing</a:t>
            </a:r>
            <a:r>
              <a:rPr lang="cs-CZ" sz="1200" dirty="0" smtClean="0"/>
              <a:t>, 2014.</a:t>
            </a:r>
            <a:endParaRPr lang="cs-CZ" sz="1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81025" y="2181225"/>
          <a:ext cx="110299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/>
                <a:gridCol w="2205990"/>
                <a:gridCol w="2205990"/>
                <a:gridCol w="2205990"/>
                <a:gridCol w="220599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Složky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Celé vejce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Skořápka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Bílek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Žloutek 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Voda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65,6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87,9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48,7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Sušina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34,4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98,4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12,1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51,3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Bílkoviny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12,1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16,6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Lipidy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Stopy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Stopy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32,6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Sacharidy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Stopy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Minerální látky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10,9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95,1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Vejce </a:t>
            </a:r>
            <a:r>
              <a:rPr lang="cs-CZ" dirty="0" smtClean="0"/>
              <a:t>(55 g ) – </a:t>
            </a:r>
            <a:r>
              <a:rPr lang="cs-CZ" dirty="0"/>
              <a:t>co o něm </a:t>
            </a:r>
            <a:r>
              <a:rPr lang="cs-CZ" dirty="0" smtClean="0"/>
              <a:t>víme</a:t>
            </a:r>
            <a:r>
              <a:rPr lang="cs-CZ" dirty="0"/>
              <a:t> </a:t>
            </a:r>
            <a:r>
              <a:rPr lang="cs-CZ" dirty="0" smtClean="0"/>
              <a:t>aneb co obsahuje?  </a:t>
            </a:r>
            <a:r>
              <a:rPr lang="cs-CZ" sz="1200" dirty="0" smtClean="0"/>
              <a:t>Zdroj: </a:t>
            </a:r>
            <a:r>
              <a:rPr lang="cs-CZ" sz="1400" dirty="0" err="1" smtClean="0"/>
              <a:t>Nutridatabaze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687800"/>
              </p:ext>
            </p:extLst>
          </p:nvPr>
        </p:nvGraphicFramePr>
        <p:xfrm>
          <a:off x="1380931" y="2071400"/>
          <a:ext cx="8864082" cy="437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354"/>
                <a:gridCol w="2221576"/>
                <a:gridCol w="2221576"/>
                <a:gridCol w="2221576"/>
              </a:tblGrid>
              <a:tr h="466530">
                <a:tc>
                  <a:txBody>
                    <a:bodyPr/>
                    <a:lstStyle/>
                    <a:p>
                      <a:r>
                        <a:rPr lang="cs-CZ" dirty="0" smtClean="0"/>
                        <a:t>Živina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Celé</a:t>
                      </a:r>
                      <a:r>
                        <a:rPr lang="cs-CZ" baseline="0" dirty="0" smtClean="0"/>
                        <a:t> vejce (55 g)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Bílek (35 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Žloutek (20 g)</a:t>
                      </a:r>
                    </a:p>
                  </a:txBody>
                  <a:tcPr/>
                </a:tc>
              </a:tr>
              <a:tr h="466530">
                <a:tc>
                  <a:txBody>
                    <a:bodyPr/>
                    <a:lstStyle/>
                    <a:p>
                      <a:r>
                        <a:rPr lang="cs-CZ" dirty="0" smtClean="0"/>
                        <a:t>Energie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66530">
                <a:tc>
                  <a:txBody>
                    <a:bodyPr/>
                    <a:lstStyle/>
                    <a:p>
                      <a:r>
                        <a:rPr lang="cs-CZ" dirty="0" smtClean="0"/>
                        <a:t>Lipidy celkové (tuky)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66530">
                <a:tc>
                  <a:txBody>
                    <a:bodyPr/>
                    <a:lstStyle/>
                    <a:p>
                      <a:r>
                        <a:rPr lang="cs-CZ" dirty="0" smtClean="0"/>
                        <a:t>Nasycené mastné kyseliny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66530">
                <a:tc>
                  <a:txBody>
                    <a:bodyPr/>
                    <a:lstStyle/>
                    <a:p>
                      <a:r>
                        <a:rPr lang="cs-CZ" dirty="0" smtClean="0"/>
                        <a:t>Sacharidy</a:t>
                      </a:r>
                      <a:r>
                        <a:rPr lang="cs-CZ" baseline="0" dirty="0" smtClean="0"/>
                        <a:t> využitelné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66530">
                <a:tc>
                  <a:txBody>
                    <a:bodyPr/>
                    <a:lstStyle/>
                    <a:p>
                      <a:r>
                        <a:rPr lang="cs-CZ" dirty="0" smtClean="0"/>
                        <a:t>Cukry celkové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6653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Bílkoviny celkové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6530">
                <a:tc>
                  <a:txBody>
                    <a:bodyPr/>
                    <a:lstStyle/>
                    <a:p>
                      <a:r>
                        <a:rPr lang="cs-CZ" dirty="0" smtClean="0"/>
                        <a:t>Sůl / Sodík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</a:tr>
              <a:tr h="466530">
                <a:tc>
                  <a:txBody>
                    <a:bodyPr/>
                    <a:lstStyle/>
                    <a:p>
                      <a:r>
                        <a:rPr lang="cs-CZ" dirty="0" smtClean="0"/>
                        <a:t>Voda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8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Vejce (55 g ) – co o něm víme aneb co obsahuje?  </a:t>
            </a:r>
            <a:r>
              <a:rPr lang="cs-CZ" sz="1200" dirty="0"/>
              <a:t>Zdroj: </a:t>
            </a:r>
            <a:r>
              <a:rPr lang="cs-CZ" sz="1400" dirty="0" err="1"/>
              <a:t>Nutridatabaze</a:t>
            </a:r>
            <a:r>
              <a:rPr lang="cs-CZ" sz="1400" dirty="0"/>
              <a:t>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585260"/>
              </p:ext>
            </p:extLst>
          </p:nvPr>
        </p:nvGraphicFramePr>
        <p:xfrm>
          <a:off x="581025" y="2181225"/>
          <a:ext cx="1102995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88"/>
                <a:gridCol w="2757488"/>
                <a:gridCol w="2757488"/>
                <a:gridCol w="275748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Živina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Celé</a:t>
                      </a:r>
                      <a:r>
                        <a:rPr lang="cs-CZ" baseline="0" dirty="0" smtClean="0"/>
                        <a:t> vejce (55 g)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Bílek (35 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Žloutek (20 g)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Vitamin 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Vitamin B2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Vitamin 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Vitamin 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Vitamin 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Sodík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Hořčík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Fosfor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Draslík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Vápník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Železo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5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Vejce (55 g ) – co o něm víme aneb co obsahuje?  </a:t>
            </a:r>
            <a:r>
              <a:rPr lang="cs-CZ" sz="1200" dirty="0"/>
              <a:t>Zdroj: </a:t>
            </a:r>
            <a:r>
              <a:rPr lang="cs-CZ" sz="1400" dirty="0" err="1"/>
              <a:t>Nutridatabaze</a:t>
            </a:r>
            <a:r>
              <a:rPr lang="cs-CZ" sz="1400" dirty="0"/>
              <a:t>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376243"/>
              </p:ext>
            </p:extLst>
          </p:nvPr>
        </p:nvGraphicFramePr>
        <p:xfrm>
          <a:off x="581025" y="2181225"/>
          <a:ext cx="1102995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88"/>
                <a:gridCol w="2757488"/>
                <a:gridCol w="2757488"/>
                <a:gridCol w="275748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Živina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Celé</a:t>
                      </a:r>
                      <a:r>
                        <a:rPr lang="cs-CZ" baseline="0" dirty="0" smtClean="0"/>
                        <a:t> vejce (55 g)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Bílek (35 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Žloutek (20 g)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Cholesterol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Nasycené mastné</a:t>
                      </a:r>
                      <a:r>
                        <a:rPr lang="cs-CZ" baseline="0" dirty="0" smtClean="0"/>
                        <a:t> kyseliny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7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Vejce (55 g ) – co o něm víme aneb co obsahuje?  </a:t>
            </a:r>
            <a:r>
              <a:rPr lang="cs-CZ" sz="1200" dirty="0"/>
              <a:t>Zdroj: </a:t>
            </a:r>
            <a:r>
              <a:rPr lang="cs-CZ" sz="1400" dirty="0" err="1"/>
              <a:t>Nutridatabaze</a:t>
            </a:r>
            <a:r>
              <a:rPr lang="cs-CZ" sz="1400" dirty="0"/>
              <a:t>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923327"/>
              </p:ext>
            </p:extLst>
          </p:nvPr>
        </p:nvGraphicFramePr>
        <p:xfrm>
          <a:off x="581025" y="2181225"/>
          <a:ext cx="1102995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88"/>
                <a:gridCol w="2757488"/>
                <a:gridCol w="2757488"/>
                <a:gridCol w="275748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Živina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Celé</a:t>
                      </a:r>
                      <a:r>
                        <a:rPr lang="cs-CZ" baseline="0" dirty="0" smtClean="0"/>
                        <a:t> vejce (55 g)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Bílek (35 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Žloutek (20 g)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Cholesterol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Mononenasycené</a:t>
                      </a:r>
                      <a:r>
                        <a:rPr lang="cs-CZ" dirty="0" smtClean="0"/>
                        <a:t> MK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Polynenasycené MK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2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Vejce – </a:t>
            </a:r>
            <a:r>
              <a:rPr lang="cs-CZ" dirty="0"/>
              <a:t>co o něm víme aneb co obsahuje?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LUTEIN a ZEAXANTHIN, CHOLIN</a:t>
            </a:r>
          </a:p>
          <a:p>
            <a:r>
              <a:rPr lang="cs-CZ" dirty="0" smtClean="0"/>
              <a:t>Významnou </a:t>
            </a:r>
            <a:r>
              <a:rPr lang="cs-CZ" dirty="0"/>
              <a:t>složkou ve vejci je </a:t>
            </a:r>
            <a:r>
              <a:rPr lang="cs-CZ" b="1" dirty="0" err="1"/>
              <a:t>zeaxanthin</a:t>
            </a:r>
            <a:r>
              <a:rPr lang="cs-CZ" b="1" dirty="0"/>
              <a:t> a lutein</a:t>
            </a:r>
            <a:r>
              <a:rPr lang="cs-CZ" dirty="0"/>
              <a:t>. Tyto karotenoidy se nachází zejména ve žloutku, podílí se na jeho zbarvení a mají lepší využitelnost než z rostlinných zdrojů. Jejich dostatečný příjem ve stravě snižuje riziko rozvoje věkem podmíněné </a:t>
            </a:r>
            <a:r>
              <a:rPr lang="cs-CZ" dirty="0" err="1"/>
              <a:t>makulární</a:t>
            </a:r>
            <a:r>
              <a:rPr lang="cs-CZ" dirty="0"/>
              <a:t> degenerace sítnice (onemocnění střední části oční sítnice), která může vést až ke slepotě. </a:t>
            </a:r>
            <a:r>
              <a:rPr lang="cs-CZ" dirty="0" smtClean="0"/>
              <a:t> Vejce </a:t>
            </a:r>
            <a:r>
              <a:rPr lang="cs-CZ" dirty="0"/>
              <a:t>je rovněž významným zdrojem </a:t>
            </a:r>
            <a:r>
              <a:rPr lang="cs-CZ" b="1" dirty="0"/>
              <a:t>cholinu</a:t>
            </a:r>
            <a:r>
              <a:rPr lang="cs-CZ" dirty="0"/>
              <a:t>, který se rovněž řadí k nepostradatelným živinám, protože se podílí na rozvoji a správné funkci mozku a přispívá k udržení normální činnosti jater a metabolizmu tuků.</a:t>
            </a:r>
          </a:p>
        </p:txBody>
      </p:sp>
    </p:spTree>
    <p:extLst>
      <p:ext uri="{BB962C8B-B14F-4D97-AF65-F5344CB8AC3E}">
        <p14:creationId xmlns:p14="http://schemas.microsoft.com/office/powerpoint/2010/main" val="40455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Alergie na vejce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93519"/>
            <a:ext cx="11029615" cy="4804440"/>
          </a:xfrm>
        </p:spPr>
        <p:txBody>
          <a:bodyPr>
            <a:normAutofit/>
          </a:bodyPr>
          <a:lstStyle/>
          <a:p>
            <a:r>
              <a:rPr lang="cs-CZ" dirty="0" smtClean="0"/>
              <a:t>Vejce a výrobky z nich na seznamu alergenů </a:t>
            </a:r>
            <a:r>
              <a:rPr lang="cs-CZ" sz="1200" dirty="0" smtClean="0"/>
              <a:t>(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</a:rPr>
              <a:t>NAŘÍZENÍ </a:t>
            </a:r>
            <a:r>
              <a:rPr lang="cs-CZ" sz="1200" dirty="0">
                <a:solidFill>
                  <a:schemeClr val="accent4">
                    <a:lumMod val="50000"/>
                  </a:schemeClr>
                </a:solidFill>
              </a:rPr>
              <a:t>EVROPSKÉHO PARLAMENTU A RADY (EU) č. 1169/2011 z 25. října 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</a:rPr>
              <a:t>2011)</a:t>
            </a:r>
            <a:endParaRPr lang="cs-CZ" sz="1200" dirty="0" smtClean="0"/>
          </a:p>
          <a:p>
            <a:r>
              <a:rPr lang="cs-CZ" dirty="0" smtClean="0"/>
              <a:t>Bílek je častějším alergenem než žloutek</a:t>
            </a:r>
          </a:p>
          <a:p>
            <a:r>
              <a:rPr lang="cs-CZ" dirty="0" smtClean="0"/>
              <a:t>Hlavními alergeny bílku jsou proteiny </a:t>
            </a:r>
            <a:r>
              <a:rPr lang="cs-CZ" dirty="0" err="1" smtClean="0"/>
              <a:t>ovomukoid</a:t>
            </a:r>
            <a:r>
              <a:rPr lang="cs-CZ" dirty="0" smtClean="0"/>
              <a:t>, </a:t>
            </a:r>
            <a:r>
              <a:rPr lang="cs-CZ" dirty="0" err="1" smtClean="0"/>
              <a:t>ovalbumin</a:t>
            </a:r>
            <a:r>
              <a:rPr lang="cs-CZ" dirty="0" smtClean="0"/>
              <a:t>, </a:t>
            </a:r>
            <a:r>
              <a:rPr lang="cs-CZ" dirty="0" err="1" smtClean="0"/>
              <a:t>ovotransferin</a:t>
            </a:r>
            <a:r>
              <a:rPr lang="cs-CZ" dirty="0" smtClean="0"/>
              <a:t>, lysozym</a:t>
            </a:r>
          </a:p>
          <a:p>
            <a:r>
              <a:rPr lang="cs-CZ" dirty="0" smtClean="0"/>
              <a:t>Ve žloutku jsou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err="1" smtClean="0"/>
              <a:t>livetin</a:t>
            </a:r>
            <a:r>
              <a:rPr lang="cs-CZ" dirty="0" smtClean="0"/>
              <a:t> a </a:t>
            </a:r>
            <a:r>
              <a:rPr lang="cs-CZ" dirty="0" err="1" smtClean="0"/>
              <a:t>fosvitiny</a:t>
            </a:r>
            <a:endParaRPr lang="cs-CZ" dirty="0" smtClean="0"/>
          </a:p>
          <a:p>
            <a:r>
              <a:rPr lang="cs-CZ" dirty="0" smtClean="0"/>
              <a:t>Reakce také na vejce kachní, husí i křepelčí – obsahují podobné alergeny</a:t>
            </a:r>
          </a:p>
          <a:p>
            <a:r>
              <a:rPr lang="cs-CZ" b="1" dirty="0" smtClean="0"/>
              <a:t>Čemu se vyhnout? </a:t>
            </a:r>
            <a:r>
              <a:rPr lang="cs-CZ" dirty="0"/>
              <a:t>slepičí vejce syrová i tepelně zpracovaná, žloutek i </a:t>
            </a:r>
            <a:r>
              <a:rPr lang="cs-CZ" dirty="0" smtClean="0"/>
              <a:t>bílek, pokrmy </a:t>
            </a:r>
            <a:r>
              <a:rPr lang="cs-CZ" dirty="0"/>
              <a:t>s </a:t>
            </a:r>
            <a:r>
              <a:rPr lang="cs-CZ" dirty="0" smtClean="0"/>
              <a:t>vejci, vejce </a:t>
            </a:r>
            <a:r>
              <a:rPr lang="cs-CZ" dirty="0"/>
              <a:t>jiných </a:t>
            </a:r>
            <a:r>
              <a:rPr lang="cs-CZ" dirty="0" smtClean="0"/>
              <a:t>ptáků, většina </a:t>
            </a:r>
            <a:r>
              <a:rPr lang="cs-CZ" dirty="0"/>
              <a:t>moučníků a </a:t>
            </a:r>
            <a:r>
              <a:rPr lang="cs-CZ" dirty="0" smtClean="0"/>
              <a:t>cukroví, sušená </a:t>
            </a:r>
            <a:r>
              <a:rPr lang="cs-CZ" dirty="0"/>
              <a:t>i mražená </a:t>
            </a:r>
            <a:r>
              <a:rPr lang="cs-CZ" dirty="0" smtClean="0"/>
              <a:t>vejce, majonéza</a:t>
            </a:r>
            <a:r>
              <a:rPr lang="cs-CZ" dirty="0"/>
              <a:t>, tatarská </a:t>
            </a:r>
            <a:r>
              <a:rPr lang="cs-CZ" dirty="0" smtClean="0"/>
              <a:t>omáčka, holandská </a:t>
            </a:r>
            <a:r>
              <a:rPr lang="cs-CZ" dirty="0"/>
              <a:t>omáčka a jiné </a:t>
            </a:r>
            <a:r>
              <a:rPr lang="cs-CZ" dirty="0" smtClean="0"/>
              <a:t>omáčky, vaječné </a:t>
            </a:r>
            <a:r>
              <a:rPr lang="cs-CZ" dirty="0"/>
              <a:t>těstoviny, většina </a:t>
            </a:r>
            <a:r>
              <a:rPr lang="cs-CZ" dirty="0" smtClean="0"/>
              <a:t>těst, pokrmy obalované v trojobalu/těstíčku, </a:t>
            </a:r>
            <a:r>
              <a:rPr lang="cs-CZ" dirty="0" err="1"/>
              <a:t>Š</a:t>
            </a:r>
            <a:r>
              <a:rPr lang="cs-CZ" dirty="0" err="1" smtClean="0"/>
              <a:t>makoun</a:t>
            </a:r>
            <a:r>
              <a:rPr lang="cs-CZ" dirty="0" smtClean="0"/>
              <a:t>, tatarský biftek, vaječné </a:t>
            </a:r>
            <a:r>
              <a:rPr lang="cs-CZ" dirty="0"/>
              <a:t>bílkoviny: </a:t>
            </a:r>
            <a:r>
              <a:rPr lang="cs-CZ" dirty="0" err="1"/>
              <a:t>lyzozym</a:t>
            </a:r>
            <a:r>
              <a:rPr lang="cs-CZ" dirty="0"/>
              <a:t>, vitelin, </a:t>
            </a:r>
            <a:r>
              <a:rPr lang="cs-CZ" dirty="0" err="1"/>
              <a:t>livetin</a:t>
            </a:r>
            <a:r>
              <a:rPr lang="cs-CZ" dirty="0"/>
              <a:t>, </a:t>
            </a:r>
            <a:r>
              <a:rPr lang="cs-CZ" dirty="0" err="1"/>
              <a:t>ovalbumin</a:t>
            </a:r>
            <a:r>
              <a:rPr lang="cs-CZ" dirty="0"/>
              <a:t>, </a:t>
            </a:r>
            <a:r>
              <a:rPr lang="cs-CZ" dirty="0" err="1"/>
              <a:t>ovoglobulin</a:t>
            </a:r>
            <a:r>
              <a:rPr lang="cs-CZ" dirty="0"/>
              <a:t>, </a:t>
            </a:r>
            <a:r>
              <a:rPr lang="cs-CZ" dirty="0" err="1"/>
              <a:t>ovomukoid</a:t>
            </a:r>
            <a:r>
              <a:rPr lang="cs-CZ" dirty="0"/>
              <a:t>, </a:t>
            </a:r>
            <a:r>
              <a:rPr lang="cs-CZ" dirty="0" err="1"/>
              <a:t>ovomucin</a:t>
            </a:r>
            <a:r>
              <a:rPr lang="cs-CZ" dirty="0"/>
              <a:t>, </a:t>
            </a:r>
            <a:r>
              <a:rPr lang="cs-CZ" dirty="0" err="1"/>
              <a:t>ovoalbumin</a:t>
            </a:r>
            <a:r>
              <a:rPr lang="cs-CZ" dirty="0"/>
              <a:t> </a:t>
            </a:r>
            <a:r>
              <a:rPr lang="cs-CZ" dirty="0" smtClean="0"/>
              <a:t>apod., vaječný koňak, žloutkový </a:t>
            </a:r>
            <a:r>
              <a:rPr lang="cs-CZ" dirty="0"/>
              <a:t>lecitin (E322 – souhrnné označení pro živočišný a rostlinný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Možný výskyt? </a:t>
            </a:r>
            <a:r>
              <a:rPr lang="cs-CZ" dirty="0"/>
              <a:t>c</a:t>
            </a:r>
            <a:r>
              <a:rPr lang="cs-CZ" dirty="0" smtClean="0"/>
              <a:t>ukroviny, zákusky, některé zmrzliny, palačinky, bramboráky, …</a:t>
            </a:r>
            <a:r>
              <a:rPr lang="cs-CZ" dirty="0"/>
              <a:t>	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3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Alergie na vejce</a:t>
            </a:r>
            <a:r>
              <a:rPr lang="cs-CZ" dirty="0" smtClean="0"/>
              <a:t>??? Čím nahradit vejce v receptech?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919239"/>
            <a:ext cx="11029615" cy="47428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Množství na 1 vejce:</a:t>
            </a:r>
          </a:p>
          <a:p>
            <a:r>
              <a:rPr lang="cs-CZ" dirty="0" smtClean="0"/>
              <a:t>3 </a:t>
            </a:r>
            <a:r>
              <a:rPr lang="cs-CZ" dirty="0"/>
              <a:t>lžíce směsi vytvořené z 1 sáčku želatiny a 250 ml horké vody </a:t>
            </a:r>
          </a:p>
          <a:p>
            <a:r>
              <a:rPr lang="cs-CZ" dirty="0"/>
              <a:t>1 prášek do pečiva§ + 1 lžíce vody + 1 lžíce octa </a:t>
            </a:r>
          </a:p>
          <a:p>
            <a:r>
              <a:rPr lang="cs-CZ" dirty="0"/>
              <a:t>1 prášek do pečiva + ½ lžíce oleje + ½ lžíce vody </a:t>
            </a:r>
          </a:p>
          <a:p>
            <a:r>
              <a:rPr lang="cs-CZ" dirty="0"/>
              <a:t>1 sáček sušeného droždí + 60 ml horké vody </a:t>
            </a:r>
          </a:p>
          <a:p>
            <a:r>
              <a:rPr lang="cs-CZ" dirty="0"/>
              <a:t>1 lžíce vaječné náhražky </a:t>
            </a:r>
            <a:r>
              <a:rPr lang="cs-CZ" dirty="0" err="1"/>
              <a:t>Vajahit</a:t>
            </a:r>
            <a:r>
              <a:rPr lang="cs-CZ" dirty="0"/>
              <a:t>* + 40 ml vody </a:t>
            </a:r>
          </a:p>
          <a:p>
            <a:r>
              <a:rPr lang="cs-CZ" dirty="0"/>
              <a:t>1 lžička bramborového škrobu + 1 dl vody </a:t>
            </a:r>
          </a:p>
          <a:p>
            <a:r>
              <a:rPr lang="fi-FI" dirty="0"/>
              <a:t>1 lžička Psyllia + 50 ml vody </a:t>
            </a:r>
          </a:p>
          <a:p>
            <a:r>
              <a:rPr lang="cs-CZ" dirty="0"/>
              <a:t>do tvarohu – náplně při pečení lze užít pudinkový prášek 	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Na obalování např. řízků:</a:t>
            </a:r>
          </a:p>
          <a:p>
            <a:r>
              <a:rPr lang="cs-CZ" dirty="0"/>
              <a:t>1 lžíce bramborového škrobu + ¼ l mléka + trocha polohrubé mouky </a:t>
            </a:r>
          </a:p>
          <a:p>
            <a:r>
              <a:rPr lang="cs-CZ" dirty="0"/>
              <a:t>1 lžička směsi </a:t>
            </a:r>
            <a:r>
              <a:rPr lang="cs-CZ" dirty="0" err="1"/>
              <a:t>Hraška</a:t>
            </a:r>
            <a:r>
              <a:rPr lang="cs-CZ" dirty="0"/>
              <a:t># + 1 lžička </a:t>
            </a:r>
            <a:r>
              <a:rPr lang="cs-CZ" dirty="0" err="1"/>
              <a:t>Psyllia</a:t>
            </a:r>
            <a:r>
              <a:rPr lang="cs-CZ" dirty="0"/>
              <a:t> + 75 ml vody </a:t>
            </a:r>
          </a:p>
          <a:p>
            <a:r>
              <a:rPr lang="cs-CZ" dirty="0"/>
              <a:t>1 lžička </a:t>
            </a:r>
            <a:r>
              <a:rPr lang="cs-CZ" dirty="0" err="1"/>
              <a:t>Psyllia</a:t>
            </a:r>
            <a:r>
              <a:rPr lang="cs-CZ" dirty="0"/>
              <a:t> + 75 ml vody + 2 lžíce pol. mouky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* </a:t>
            </a:r>
            <a:r>
              <a:rPr lang="cs-CZ" dirty="0"/>
              <a:t>Směs </a:t>
            </a:r>
            <a:r>
              <a:rPr lang="cs-CZ" dirty="0" err="1"/>
              <a:t>Vajahit</a:t>
            </a:r>
            <a:r>
              <a:rPr lang="cs-CZ" dirty="0"/>
              <a:t> není primárně určena alergikům, obsahuje jiné alergeny – syrovátku, sójovou a kukuřičnou mouku a sójový lecitin. Pozor! 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# Směs </a:t>
            </a:r>
            <a:r>
              <a:rPr lang="cs-CZ" dirty="0" err="1"/>
              <a:t>Hraška</a:t>
            </a:r>
            <a:r>
              <a:rPr lang="cs-CZ" dirty="0"/>
              <a:t> obsahuje mimo jiné hrách, kukuřici, </a:t>
            </a:r>
            <a:r>
              <a:rPr lang="cs-CZ" dirty="0" err="1"/>
              <a:t>jáhly</a:t>
            </a:r>
            <a:r>
              <a:rPr lang="cs-CZ" dirty="0"/>
              <a:t>, rýži a některá také sójovou omáčku!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www.ceria.cz/index.php/produkty/hraska/nahrada-vajec-hrakou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Zdroj: DVORSKÁ, K. Problematika výživových doporučení při potravinových alergiích dětského věku. Brno: Masarykova univerzita, 2012. Bakalářská práce.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1567" y="2115060"/>
            <a:ext cx="1650259" cy="21956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3233" y="2254540"/>
            <a:ext cx="2757315" cy="17201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4301" y="3162121"/>
            <a:ext cx="1696131" cy="22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 – anémie </a:t>
            </a:r>
            <a:r>
              <a:rPr lang="cs-CZ" sz="1600" dirty="0" smtClean="0"/>
              <a:t>(</a:t>
            </a:r>
            <a:r>
              <a:rPr lang="cs-CZ" sz="1600" dirty="0" err="1" smtClean="0"/>
              <a:t>Krause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ʹ</a:t>
            </a:r>
            <a:r>
              <a:rPr lang="cs-CZ" sz="1600" dirty="0" err="1" smtClean="0"/>
              <a:t>s</a:t>
            </a:r>
            <a:r>
              <a:rPr lang="cs-CZ" sz="1600" dirty="0" smtClean="0"/>
              <a:t> food and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nutrition</a:t>
            </a:r>
            <a:r>
              <a:rPr lang="cs-CZ" sz="1600" dirty="0" smtClean="0"/>
              <a:t> care </a:t>
            </a:r>
            <a:r>
              <a:rPr lang="cs-CZ" sz="1600" dirty="0" err="1" smtClean="0"/>
              <a:t>process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Dana, 30 let, matka dvouletého dítěte, nyní plánuje další dítě</a:t>
            </a:r>
          </a:p>
          <a:p>
            <a:r>
              <a:rPr lang="cs-CZ" sz="2400" dirty="0" smtClean="0"/>
              <a:t>Snaží se zhubnout posledních 4,5 kg, které nabrala v průběhu prvního těhotenství. Během posledního roku začala omezovat sacharidy (</a:t>
            </a:r>
            <a:r>
              <a:rPr lang="cs-CZ" sz="2400" dirty="0" err="1" smtClean="0"/>
              <a:t>nízkosacharidová</a:t>
            </a:r>
            <a:r>
              <a:rPr lang="cs-CZ" sz="2400" dirty="0" smtClean="0"/>
              <a:t> strava). Strava paní Dany postrádá pestrost a vyváženost. Jí málo ovoce, zeleniny a obilovin. Stěžuje si na zácpu, ztrátu chuti k jídlu, slabost a podrážděnost. Rozbor krve odhalil hladinu hemoglobinu v normě, ale nízkou hladinu </a:t>
            </a:r>
            <a:r>
              <a:rPr lang="cs-CZ" sz="2400" dirty="0" err="1" smtClean="0"/>
              <a:t>folátu</a:t>
            </a:r>
            <a:r>
              <a:rPr lang="cs-CZ" sz="2400" dirty="0" smtClean="0"/>
              <a:t>. Chystá se navštívit nutričního terapeuta.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Nutriční diagnóza: </a:t>
            </a:r>
            <a:r>
              <a:rPr lang="cs-CZ" sz="2400" dirty="0" smtClean="0">
                <a:solidFill>
                  <a:schemeClr val="tx1"/>
                </a:solidFill>
              </a:rPr>
              <a:t>PES tvrzení</a:t>
            </a:r>
          </a:p>
        </p:txBody>
      </p:sp>
    </p:spTree>
    <p:extLst>
      <p:ext uri="{BB962C8B-B14F-4D97-AF65-F5344CB8AC3E}">
        <p14:creationId xmlns:p14="http://schemas.microsoft.com/office/powerpoint/2010/main" val="1435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Vajahit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43344"/>
            <a:ext cx="11029615" cy="422030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err="1"/>
              <a:t>Vajahit</a:t>
            </a:r>
            <a:r>
              <a:rPr lang="cs-CZ" dirty="0"/>
              <a:t> plně nahradí vejce všude tam, kde je používáte. </a:t>
            </a:r>
            <a:r>
              <a:rPr lang="cs-CZ" dirty="0" smtClean="0"/>
              <a:t>Má </a:t>
            </a:r>
            <a:r>
              <a:rPr lang="cs-CZ" b="1" dirty="0"/>
              <a:t>minimální množství cholesterolu </a:t>
            </a:r>
            <a:r>
              <a:rPr lang="cs-CZ" dirty="0"/>
              <a:t>oproti vejci. Snižuje energickou hodnotu jídel.</a:t>
            </a:r>
          </a:p>
          <a:p>
            <a:r>
              <a:rPr lang="cs-CZ" dirty="0"/>
              <a:t>Základní složkou tohoto výrobku je </a:t>
            </a:r>
            <a:r>
              <a:rPr lang="cs-CZ" b="1" dirty="0"/>
              <a:t>sójová bílkovina, škrob, syrovátka, kukuřičná mouka a lecitin.</a:t>
            </a:r>
          </a:p>
          <a:p>
            <a:r>
              <a:rPr lang="cs-CZ" dirty="0"/>
              <a:t>Je vhodný jako stálý pomocník do kuchyně nebo jako vhodný pomocník na cestách díky své jednoduché použitelnosti a balení.</a:t>
            </a:r>
          </a:p>
          <a:p>
            <a:r>
              <a:rPr lang="cs-CZ" b="1" dirty="0"/>
              <a:t>Dávkování: </a:t>
            </a:r>
            <a:r>
              <a:rPr lang="cs-CZ" b="1" dirty="0">
                <a:solidFill>
                  <a:srgbClr val="0070C0"/>
                </a:solidFill>
              </a:rPr>
              <a:t>1 lžíce = </a:t>
            </a:r>
            <a:r>
              <a:rPr lang="cs-CZ" b="1" i="1" dirty="0">
                <a:solidFill>
                  <a:srgbClr val="0070C0"/>
                </a:solidFill>
              </a:rPr>
              <a:t>1 vejce</a:t>
            </a:r>
            <a:r>
              <a:rPr lang="cs-CZ" dirty="0"/>
              <a:t>. Nehrozí nákaza salmonelózou, nerozbije se, má dlouhou trvanlivost (i po otevření) a </a:t>
            </a:r>
            <a:r>
              <a:rPr lang="cs-CZ" dirty="0" smtClean="0"/>
              <a:t>nižší </a:t>
            </a:r>
            <a:r>
              <a:rPr lang="cs-CZ" dirty="0"/>
              <a:t>cenu než vejce. Při použití </a:t>
            </a:r>
            <a:r>
              <a:rPr lang="cs-CZ" dirty="0" err="1"/>
              <a:t>Vajahitu</a:t>
            </a:r>
            <a:r>
              <a:rPr lang="cs-CZ" dirty="0"/>
              <a:t> k přípravě pokrmů má surovina velmi dobrou pojivost a žlutavou barvu, takže vám plně nahradí vejce.</a:t>
            </a:r>
          </a:p>
          <a:p>
            <a:r>
              <a:rPr lang="cs-CZ" dirty="0" err="1"/>
              <a:t>Vajahit</a:t>
            </a:r>
            <a:r>
              <a:rPr lang="cs-CZ" dirty="0"/>
              <a:t> se používá např. do palačinek, buchet, bramboráků, na obalování řízků, do sekané - zkrátka všude tam, kde použijete celé vejce nebo žloutek. </a:t>
            </a:r>
            <a:r>
              <a:rPr lang="cs-CZ" dirty="0">
                <a:solidFill>
                  <a:srgbClr val="0070C0"/>
                </a:solidFill>
              </a:rPr>
              <a:t>Nenahrazuje bílek, </a:t>
            </a:r>
            <a:r>
              <a:rPr lang="cs-CZ" dirty="0">
                <a:solidFill>
                  <a:schemeClr val="tx1"/>
                </a:solidFill>
              </a:rPr>
              <a:t>proto jej nelze použít na šlehání a mašlování.</a:t>
            </a:r>
          </a:p>
          <a:p>
            <a:r>
              <a:rPr lang="cs-CZ" dirty="0"/>
              <a:t>Výrobek byl zkoušen v pekárnách, cukrárnách a jídelnách, kde se dobře osvědčil při pečení a vaření.</a:t>
            </a:r>
          </a:p>
          <a:p>
            <a:r>
              <a:rPr lang="cs-CZ" b="1" dirty="0"/>
              <a:t>Návod k </a:t>
            </a:r>
            <a:r>
              <a:rPr lang="cs-CZ" b="1" dirty="0" smtClean="0"/>
              <a:t>použití: </a:t>
            </a:r>
            <a:r>
              <a:rPr lang="cs-CZ" dirty="0" smtClean="0"/>
              <a:t>Prošleháním </a:t>
            </a:r>
            <a:r>
              <a:rPr lang="cs-CZ" dirty="0"/>
              <a:t>10 g </a:t>
            </a:r>
            <a:r>
              <a:rPr lang="cs-CZ" dirty="0" err="1"/>
              <a:t>Vajahitu</a:t>
            </a:r>
            <a:r>
              <a:rPr lang="cs-CZ" dirty="0"/>
              <a:t> (cca 1 polévková lžíce) a 40 ml vody nahradíme 1 vejce, anebo promícháním 10 g </a:t>
            </a:r>
            <a:r>
              <a:rPr lang="cs-CZ" dirty="0" err="1"/>
              <a:t>Vajahitu</a:t>
            </a:r>
            <a:r>
              <a:rPr lang="cs-CZ" dirty="0"/>
              <a:t> s 20 ml vody nahradíme 1 žloutek. </a:t>
            </a:r>
            <a:r>
              <a:rPr lang="cs-CZ" dirty="0" smtClean="0"/>
              <a:t> V </a:t>
            </a:r>
            <a:r>
              <a:rPr lang="cs-CZ" dirty="0"/>
              <a:t>některých případech např. při pečení není nutné samostatné </a:t>
            </a:r>
            <a:r>
              <a:rPr lang="cs-CZ" dirty="0" smtClean="0"/>
              <a:t>rozpouštění. Ideální </a:t>
            </a:r>
            <a:r>
              <a:rPr lang="cs-CZ" dirty="0"/>
              <a:t>pomocník pro přípravu palačinek, kynutých a listových těst, perníků i cukroví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Zdroj: obal výrobku </a:t>
            </a:r>
            <a:r>
              <a:rPr lang="cs-CZ" dirty="0" err="1" smtClean="0"/>
              <a:t>Vajahit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18441" y="74768"/>
            <a:ext cx="1520551" cy="20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Čím nahradit vejce v kuchyni? Další tipy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palačinky, bramboráky, lívance</a:t>
            </a:r>
            <a:r>
              <a:rPr lang="cs-CZ" dirty="0"/>
              <a:t> – místo vajíčka do těsta vmícháme lžíci bramborového nebo kukuřičného škrobu nebo lžičku mletého lněného semínka (k mletí je ideální mlýnek na mák)</a:t>
            </a:r>
          </a:p>
          <a:p>
            <a:r>
              <a:rPr lang="cs-CZ" b="1" dirty="0"/>
              <a:t>kynutá těsta (buchty, vánočky, knedlíky atd.)</a:t>
            </a:r>
            <a:r>
              <a:rPr lang="cs-CZ" dirty="0"/>
              <a:t> – díky přítomnosti droždí drží i bez vejce, pouze přidáme malinko více tuku nebo tekutiny</a:t>
            </a:r>
          </a:p>
          <a:p>
            <a:r>
              <a:rPr lang="cs-CZ" b="1" dirty="0"/>
              <a:t>litá těsta (bábovky, muffiny, bublaniny, piškotové korpusy apod.)</a:t>
            </a:r>
            <a:r>
              <a:rPr lang="cs-CZ" dirty="0"/>
              <a:t> – funkci pojiva dobře plní kypřicí prášek (1 sáček zastoupí až 2 vejce), pevnosti výsledného pečiva lze ještě pomoci přidáním škrobu (1 lžíce na cca 250 g mouky), sójové mouky (dáváme zhruba 5 % z celkové hmotnosti všech použitých mouk) nebo želatiny (10gramový sáček namísto 3 vajec)</a:t>
            </a:r>
          </a:p>
          <a:p>
            <a:r>
              <a:rPr lang="cs-CZ" b="1" dirty="0"/>
              <a:t>cukroví</a:t>
            </a:r>
            <a:r>
              <a:rPr lang="cs-CZ" dirty="0"/>
              <a:t> (vánoční, perníčky, </a:t>
            </a:r>
            <a:r>
              <a:rPr lang="cs-CZ" dirty="0" err="1"/>
              <a:t>cookies</a:t>
            </a:r>
            <a:r>
              <a:rPr lang="cs-CZ" dirty="0"/>
              <a:t> apod.) – linecká a jiná tuková těsta se obejdou zcela bez vajec, v ostatních případech do těsta přidáme vrchovatou lžičku škrobu rozmíchanou v 100 ml vody</a:t>
            </a:r>
          </a:p>
          <a:p>
            <a:r>
              <a:rPr lang="cs-CZ" b="1" dirty="0"/>
              <a:t>obalování řízků</a:t>
            </a:r>
            <a:r>
              <a:rPr lang="cs-CZ" dirty="0"/>
              <a:t> – namísto tradičního „trojobalu“ (mouka, vejce, strouhanka) používáme speciální „dvojobal“: první vrstva je těstíčko vytvořené z 1 lžíce škrobu, 250 ml mléka, špetky soli a trochy polohrubé mouky na dohuštění, druhá vrstva je tradiční strouhanka</a:t>
            </a:r>
          </a:p>
          <a:p>
            <a:r>
              <a:rPr lang="cs-CZ" b="1" dirty="0"/>
              <a:t>sekaná, karbanátky</a:t>
            </a:r>
            <a:r>
              <a:rPr lang="cs-CZ" dirty="0"/>
              <a:t> (masové i zeleninové) – obejdou se bez vejce</a:t>
            </a:r>
          </a:p>
          <a:p>
            <a:r>
              <a:rPr lang="cs-CZ" b="1" dirty="0"/>
              <a:t>tvarohové náplně</a:t>
            </a:r>
            <a:r>
              <a:rPr lang="cs-CZ" dirty="0"/>
              <a:t> – vajíčko nahradíme vanilkovým pudinkem</a:t>
            </a:r>
          </a:p>
          <a:p>
            <a:r>
              <a:rPr lang="cs-CZ" b="1" dirty="0"/>
              <a:t>mašlování těsta</a:t>
            </a:r>
            <a:r>
              <a:rPr lang="cs-CZ" dirty="0"/>
              <a:t> – namísto vejcem potíráme olejem, máslem nebo </a:t>
            </a:r>
            <a:r>
              <a:rPr lang="cs-CZ" dirty="0" smtClean="0"/>
              <a:t>mlékem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9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Vejce – co o něm víme</a:t>
            </a:r>
            <a:r>
              <a:rPr lang="cs-CZ" dirty="0" smtClean="0"/>
              <a:t>? Aneb mýty o vejci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3496112"/>
            <a:ext cx="11029615" cy="367830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KŘEPELČÍ VEJCE NEOBSAHUJÍ CHOLESTEROL</a:t>
            </a:r>
          </a:p>
          <a:p>
            <a:r>
              <a:rPr lang="cs-CZ" b="1" dirty="0"/>
              <a:t>Vejce křepelky japonské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Křepelčí </a:t>
            </a:r>
            <a:r>
              <a:rPr lang="cs-CZ" dirty="0"/>
              <a:t>vejce jsou asi 5x menší než vejce slepičí, jejich skořápka je různě zbarvená (hnědá, modrá, bílá nebo skvrnitá). Složení křepelčích vajec a nutriční hodnota je podobná jako u vajec slepic. V průměrném křepelčím vejci je 55 – 63 mg cholesterolu. Tvrzení, že křepelčí vejce neobsahuje cholesterol, je tedy nesprávné. Stejně tak je přeceňováno tvrzení pozitivního vlivu křepelčích vajec na zdraví.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1241" y="162799"/>
            <a:ext cx="2553975" cy="34031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1158" y="1715956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Vejce – co o něm víme? Aneb mýty o vejci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555" y="2936276"/>
            <a:ext cx="11029615" cy="3678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VEJCE JSOU ŠKODLIVÁ, PROTOŽE ZVYŠUJÍ CHOLESTEROL V KRVI</a:t>
            </a:r>
          </a:p>
          <a:p>
            <a:r>
              <a:rPr lang="cs-CZ" dirty="0" smtClean="0"/>
              <a:t>Donedávna </a:t>
            </a:r>
            <a:r>
              <a:rPr lang="cs-CZ" dirty="0"/>
              <a:t>byla vejce považována za potravinu, která značně přispívá ke zvýšení hladiny krevního cholesterolu a tím zvyšuje riziko vzniku srdečně-cévních onemocnění. Je pravda, že vejce obsahují cholesterolu nemálo, na druhou stranu obsahují i fosfolipidy, které vstřebávání cholesterolu </a:t>
            </a:r>
            <a:r>
              <a:rPr lang="cs-CZ" dirty="0" smtClean="0"/>
              <a:t>brání (interferují s absorpcí vaječného cholesterolu a významně snižují jeho absorpci ve střevech), </a:t>
            </a:r>
            <a:r>
              <a:rPr lang="cs-CZ" dirty="0"/>
              <a:t>a polynenasycené mastné kyseliny řady n-3, které přispívají k udržení normální hladiny cholesterolu v krvi. Podle současných poznatků přiměřená konzumace vajec (do čtyř vajec týdně) v rámci pestré stravy nemá u většiny jedinců vliv na významné zvyšování hladin cholesterolu v krvi. Spíše než obsah cholesterolu v potravinách ovlivňuje jeho hladinu v krvi téměř žádná pohybová aktivita a nevhodné zastoupení a množství snědeného tuku. Je třeba upozornit, že </a:t>
            </a:r>
            <a:r>
              <a:rPr lang="cs-CZ" dirty="0" smtClean="0"/>
              <a:t>určit</a:t>
            </a:r>
            <a:r>
              <a:rPr lang="cs-CZ" dirty="0"/>
              <a:t>ý</a:t>
            </a:r>
            <a:r>
              <a:rPr lang="cs-CZ" dirty="0" smtClean="0"/>
              <a:t> </a:t>
            </a:r>
            <a:r>
              <a:rPr lang="cs-CZ" dirty="0"/>
              <a:t>příjem cholesterolu je pro lidské tělo a pro jeho správné fungování nezbytný, protože je součástí buněčných membrán, dále je stavebním kamenem řady důležitých sloučenin jako jsou žlučové kyseliny, vitamin D a některé steroidní hormony. Denní doporučená dávka cholesterolu by neměla překročit 300 mg. </a:t>
            </a:r>
            <a:r>
              <a:rPr lang="cs-CZ" dirty="0" smtClean="0"/>
              <a:t> Jedinci s normální hladinou cholesterolu a bez rodinné dispozice ke KVO se nemusí bát pravidelné konzumace vajec.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1634" y="145839"/>
            <a:ext cx="3870137" cy="26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Vejce – co o něm víme? Aneb mýty o vejci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STRAVITELNOST VAJEC</a:t>
            </a:r>
          </a:p>
          <a:p>
            <a:r>
              <a:rPr lang="cs-CZ" dirty="0" smtClean="0"/>
              <a:t>Stravitelnost </a:t>
            </a:r>
            <a:r>
              <a:rPr lang="cs-CZ" dirty="0"/>
              <a:t>jednotlivých složek vajec je obecně vysoká, avšak je ovlivněna způsobem </a:t>
            </a:r>
            <a:r>
              <a:rPr lang="cs-CZ" dirty="0" smtClean="0"/>
              <a:t>úpravy. Nejlépe </a:t>
            </a:r>
            <a:r>
              <a:rPr lang="cs-CZ" dirty="0"/>
              <a:t>stravitelná jsou vejce vařená „na </a:t>
            </a:r>
            <a:r>
              <a:rPr lang="cs-CZ" dirty="0" err="1"/>
              <a:t>měkko</a:t>
            </a:r>
            <a:r>
              <a:rPr lang="cs-CZ" dirty="0"/>
              <a:t>“, </a:t>
            </a:r>
            <a:r>
              <a:rPr lang="cs-CZ" dirty="0" smtClean="0"/>
              <a:t>hůře vejce </a:t>
            </a:r>
            <a:r>
              <a:rPr lang="cs-CZ" dirty="0"/>
              <a:t>syrová, nejhůře vejce „na </a:t>
            </a:r>
            <a:r>
              <a:rPr lang="cs-CZ" dirty="0" err="1"/>
              <a:t>tvrdo</a:t>
            </a:r>
            <a:r>
              <a:rPr lang="cs-CZ" dirty="0"/>
              <a:t>“ nebo </a:t>
            </a:r>
            <a:r>
              <a:rPr lang="cs-CZ" dirty="0" smtClean="0"/>
              <a:t>smažená (připravená na tuku).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0439" y="770517"/>
            <a:ext cx="3390368" cy="26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Vejce v dietním systému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755101"/>
              </p:ext>
            </p:extLst>
          </p:nvPr>
        </p:nvGraphicFramePr>
        <p:xfrm>
          <a:off x="581025" y="2181225"/>
          <a:ext cx="110299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518"/>
                <a:gridCol w="4528458"/>
                <a:gridCol w="920619"/>
                <a:gridCol w="459435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Dieta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 / 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Dieta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ANO / 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5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 – anémie </a:t>
            </a:r>
            <a:r>
              <a:rPr lang="cs-CZ" sz="1600" dirty="0" smtClean="0"/>
              <a:t>(</a:t>
            </a:r>
            <a:r>
              <a:rPr lang="cs-CZ" sz="1600" dirty="0" err="1" smtClean="0"/>
              <a:t>Krause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ʹ</a:t>
            </a:r>
            <a:r>
              <a:rPr lang="cs-CZ" sz="1600" dirty="0" err="1" smtClean="0"/>
              <a:t>s</a:t>
            </a:r>
            <a:r>
              <a:rPr lang="cs-CZ" sz="1600" dirty="0" smtClean="0"/>
              <a:t> food and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nutrition</a:t>
            </a:r>
            <a:r>
              <a:rPr lang="cs-CZ" sz="1600" dirty="0" smtClean="0"/>
              <a:t> care </a:t>
            </a:r>
            <a:r>
              <a:rPr lang="cs-CZ" sz="1600" dirty="0" err="1" smtClean="0"/>
              <a:t>process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Dana, 30 let, matka dvouletého dítěte, nyní plánuje další dítě</a:t>
            </a:r>
          </a:p>
          <a:p>
            <a:r>
              <a:rPr lang="cs-CZ" dirty="0" smtClean="0"/>
              <a:t>Snaží se zhubnout posledních 4,5 kg, které nabrala v průběhu prvního těhotenství. Během posledního roku začala omezovat sacharidy (</a:t>
            </a:r>
            <a:r>
              <a:rPr lang="cs-CZ" dirty="0" err="1" smtClean="0"/>
              <a:t>nízkosacharidová</a:t>
            </a:r>
            <a:r>
              <a:rPr lang="cs-CZ" dirty="0" smtClean="0"/>
              <a:t> strava). Strava paní Dany postrádá pestrost a vyváženost. Jí málo ovoce, zeleniny a obilovin. Stěžuje si na zácpu, ztrátu chuti k jídlu, slabost a podrážděnost. Rozbor krve odhalil hladinu hemoglobinu v normě, ale nízkou hladinu </a:t>
            </a:r>
            <a:r>
              <a:rPr lang="cs-CZ" dirty="0" err="1" smtClean="0"/>
              <a:t>folátu</a:t>
            </a:r>
            <a:r>
              <a:rPr lang="cs-CZ" dirty="0" smtClean="0"/>
              <a:t>. Chystá se navštívit nutričního terapeuta.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Nutriční diagnóza: </a:t>
            </a:r>
            <a:r>
              <a:rPr lang="cs-CZ" dirty="0" smtClean="0"/>
              <a:t>Nedostatečný příjem kyseliny listové a celkově vitaminů skupiny B (</a:t>
            </a:r>
            <a:r>
              <a:rPr lang="cs-CZ" i="1" dirty="0" smtClean="0"/>
              <a:t>diagnóza</a:t>
            </a:r>
            <a:r>
              <a:rPr lang="cs-CZ" dirty="0" smtClean="0"/>
              <a:t>) způsobený konzumací </a:t>
            </a:r>
            <a:r>
              <a:rPr lang="cs-CZ" dirty="0" err="1" smtClean="0"/>
              <a:t>nízkosacharidové</a:t>
            </a:r>
            <a:r>
              <a:rPr lang="cs-CZ" dirty="0" smtClean="0"/>
              <a:t> stravy (</a:t>
            </a:r>
            <a:r>
              <a:rPr lang="cs-CZ" i="1" dirty="0" smtClean="0"/>
              <a:t>etiologie</a:t>
            </a:r>
            <a:r>
              <a:rPr lang="cs-CZ" dirty="0" smtClean="0"/>
              <a:t>), jak vyplývá ze snížené hladiny </a:t>
            </a:r>
            <a:r>
              <a:rPr lang="cs-CZ" dirty="0" err="1" smtClean="0"/>
              <a:t>folátu</a:t>
            </a:r>
            <a:r>
              <a:rPr lang="cs-CZ" dirty="0" smtClean="0"/>
              <a:t> v séru (</a:t>
            </a:r>
            <a:r>
              <a:rPr lang="cs-CZ" i="1" dirty="0" smtClean="0"/>
              <a:t>symptomy</a:t>
            </a:r>
            <a:r>
              <a:rPr lang="cs-CZ" dirty="0" smtClean="0"/>
              <a:t>).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Otázky: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Jaká rizika souvisí s omezováním sacharidů ve stravě, zejména ve vztahu k plánovanému těhotenství?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Jaké potraviny bohaté na kyselinu listovou by měla paní Dana zařadit do stravy?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Doporučili byste nějaké doplňky stravy? Pokud ano, které?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Jaké informace potřebujete znát předtím, než paní Daně vytvoříte nutriční plán? Co bude tento plán obsahovat?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21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24-hod </a:t>
            </a:r>
            <a:r>
              <a:rPr lang="cs-CZ" dirty="0" err="1" smtClean="0"/>
              <a:t>recall</a:t>
            </a:r>
            <a:r>
              <a:rPr lang="cs-CZ" dirty="0" smtClean="0"/>
              <a:t> - železo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85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24-hod </a:t>
            </a:r>
            <a:r>
              <a:rPr lang="cs-CZ" dirty="0" err="1" smtClean="0"/>
              <a:t>recall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jsem včera snědl/a? (záznam stravy)</a:t>
            </a:r>
          </a:p>
          <a:p>
            <a:r>
              <a:rPr lang="cs-CZ" dirty="0" smtClean="0"/>
              <a:t>Dle potravinových tabulek spočítej množství přijatého železa.</a:t>
            </a:r>
          </a:p>
          <a:p>
            <a:r>
              <a:rPr lang="cs-CZ" dirty="0" smtClean="0"/>
              <a:t>Přijaté množství železa porovnej s denní doporučenou dávkou.</a:t>
            </a:r>
          </a:p>
          <a:p>
            <a:r>
              <a:rPr lang="cs-CZ" dirty="0" smtClean="0"/>
              <a:t>V případě nesplnění DDD navrhni zlepšení.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36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Co je to</a:t>
            </a:r>
            <a:r>
              <a:rPr lang="pl-PL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/>
              <a:t>Když se to vyhodí nahoru, je to hnědé a když to spadne </a:t>
            </a:r>
            <a:r>
              <a:rPr lang="pl-PL" sz="4400" dirty="0" smtClean="0"/>
              <a:t>dolů, </a:t>
            </a:r>
            <a:r>
              <a:rPr lang="pl-PL" sz="4400" dirty="0"/>
              <a:t>je to bagr. </a:t>
            </a:r>
            <a:endParaRPr lang="pl-PL" sz="4400" dirty="0" smtClean="0"/>
          </a:p>
          <a:p>
            <a:pPr marL="0" indent="0" algn="ctr">
              <a:buNone/>
            </a:pPr>
            <a:r>
              <a:rPr lang="pl-PL" sz="4400" dirty="0"/>
              <a:t>Je to bílé a když to spadne na zem, je to žluté. </a:t>
            </a:r>
            <a:endParaRPr lang="pl-PL" sz="4400" dirty="0" smtClean="0"/>
          </a:p>
        </p:txBody>
      </p:sp>
    </p:spTree>
    <p:extLst>
      <p:ext uri="{BB962C8B-B14F-4D97-AF65-F5344CB8AC3E}">
        <p14:creationId xmlns:p14="http://schemas.microsoft.com/office/powerpoint/2010/main" val="28393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solidFill>
                  <a:srgbClr val="0070C0"/>
                </a:solidFill>
              </a:rPr>
              <a:t>„Jakým způsobem si přejete ta vejce servírovat?” </a:t>
            </a:r>
            <a:r>
              <a:rPr lang="cs-CZ" sz="3600" dirty="0"/>
              <a:t>táže se číšník hosta.</a:t>
            </a:r>
            <a:br>
              <a:rPr lang="cs-CZ" sz="3600" dirty="0"/>
            </a:br>
            <a:r>
              <a:rPr lang="cs-CZ" sz="3600" dirty="0">
                <a:solidFill>
                  <a:srgbClr val="00B050"/>
                </a:solidFill>
              </a:rPr>
              <a:t>„Má to nějaký vliv na cenu?”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>
                <a:solidFill>
                  <a:srgbClr val="0070C0"/>
                </a:solidFill>
              </a:rPr>
              <a:t>„Nemá,” </a:t>
            </a:r>
            <a:r>
              <a:rPr lang="cs-CZ" sz="3600" dirty="0"/>
              <a:t>odpoví číšník.</a:t>
            </a:r>
            <a:br>
              <a:rPr lang="cs-CZ" sz="3600" dirty="0"/>
            </a:br>
            <a:r>
              <a:rPr lang="cs-CZ" sz="3600" dirty="0">
                <a:solidFill>
                  <a:srgbClr val="00B050"/>
                </a:solidFill>
              </a:rPr>
              <a:t>„Fajn, tak mi je přineste na bifteku!”</a:t>
            </a:r>
          </a:p>
        </p:txBody>
      </p:sp>
    </p:spTree>
    <p:extLst>
      <p:ext uri="{BB962C8B-B14F-4D97-AF65-F5344CB8AC3E}">
        <p14:creationId xmlns:p14="http://schemas.microsoft.com/office/powerpoint/2010/main" val="23140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563231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cs-CZ" sz="8800" dirty="0" smtClean="0"/>
              <a:t>VEJCE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Léčebná výživa – cvičení</a:t>
            </a:r>
          </a:p>
          <a:p>
            <a:r>
              <a:rPr lang="cs-CZ" dirty="0" smtClean="0"/>
              <a:t>Mgr. Jana Stávková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020" y="3256868"/>
            <a:ext cx="4291028" cy="28733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5225" y="3256868"/>
            <a:ext cx="1989237" cy="28733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191" y="3256869"/>
            <a:ext cx="4302332" cy="287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POZNÁVÁME POTRAVINY…</a:t>
            </a:r>
            <a:br>
              <a:rPr lang="cs-CZ" dirty="0" smtClean="0"/>
            </a:br>
            <a:r>
              <a:rPr lang="cs-CZ" dirty="0" smtClean="0"/>
              <a:t>Úkol – jaká je energetická hodnota středního vejce?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Víme:</a:t>
            </a:r>
          </a:p>
          <a:p>
            <a:r>
              <a:rPr lang="cs-CZ" dirty="0" smtClean="0"/>
              <a:t>Malé vejce váží asi 50 g</a:t>
            </a:r>
          </a:p>
          <a:p>
            <a:r>
              <a:rPr lang="cs-CZ" dirty="0" smtClean="0"/>
              <a:t>Obsahuje 13 % bílkovin, 10 % tuků a 1 % sacharidů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8538" y="2905707"/>
            <a:ext cx="47625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438</TotalTime>
  <Words>1744</Words>
  <Application>Microsoft Office PowerPoint</Application>
  <PresentationFormat>Širokoúhlá obrazovka</PresentationFormat>
  <Paragraphs>203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Calibri</vt:lpstr>
      <vt:lpstr>Gill Sans MT</vt:lpstr>
      <vt:lpstr>Times New Roman</vt:lpstr>
      <vt:lpstr>Wingdings 2</vt:lpstr>
      <vt:lpstr>Dividenda</vt:lpstr>
      <vt:lpstr>Kazuistika - anémie</vt:lpstr>
      <vt:lpstr>Kazuistika – anémie (Krauseʹs food and the nutrition care process)</vt:lpstr>
      <vt:lpstr>Kazuistika – anémie (Krauseʹs food and the nutrition care process)</vt:lpstr>
      <vt:lpstr>24-hod recall - železo</vt:lpstr>
      <vt:lpstr>24-hod recall</vt:lpstr>
      <vt:lpstr>Co je to?</vt:lpstr>
      <vt:lpstr>Prezentace aplikace PowerPoint</vt:lpstr>
      <vt:lpstr>VEJCE</vt:lpstr>
      <vt:lpstr>POZNÁVÁME POTRAVINY… Úkol – jaká je energetická hodnota středního vejce?</vt:lpstr>
      <vt:lpstr>Úkol – jaká je energetická hodnota středního vejce?</vt:lpstr>
      <vt:lpstr>Vejce – co o něm víme?   kód na vejci: 3CZ 1234 M značí, že naše modelové vajíčko je od nosnice chované v kleci, pochází z České republiky a mělo by mít váhu mezi 53 až 63 g. POSLEDNÍ ČTYŘČÍSLÍ JE REGISTRAČNÍ ČÍSLO HOSPODÁŘETVÍ (CHOVU) – LZE vyhledat na stránkách Státní veterinární správy České republiky (www.svscr.cz )</vt:lpstr>
      <vt:lpstr>Vejce – co o něm víme aneb co obsahuje?   Zdroj: Dostálová, kadlec. Potravinářské zbožíznalství. Ostrava: Key publishing, 2014.</vt:lpstr>
      <vt:lpstr>Vejce (55 g ) – co o něm víme aneb co obsahuje?  Zdroj: Nutridatabaze </vt:lpstr>
      <vt:lpstr>Vejce (55 g ) – co o něm víme aneb co obsahuje?  Zdroj: Nutridatabaze </vt:lpstr>
      <vt:lpstr>Vejce (55 g ) – co o něm víme aneb co obsahuje?  Zdroj: Nutridatabaze </vt:lpstr>
      <vt:lpstr>Vejce (55 g ) – co o něm víme aneb co obsahuje?  Zdroj: Nutridatabaze </vt:lpstr>
      <vt:lpstr>Vejce – co o něm víme aneb co obsahuje?  </vt:lpstr>
      <vt:lpstr>Alergie na vejce</vt:lpstr>
      <vt:lpstr>Alergie na vejce??? Čím nahradit vejce v receptech?</vt:lpstr>
      <vt:lpstr>Vajahit </vt:lpstr>
      <vt:lpstr>Čím nahradit vejce v kuchyni? Další tipy</vt:lpstr>
      <vt:lpstr>Vejce – co o něm víme? Aneb mýty o vejci</vt:lpstr>
      <vt:lpstr>Vejce – co o něm víme? Aneb mýty o vejci</vt:lpstr>
      <vt:lpstr>Vejce – co o něm víme? Aneb mýty o vejci</vt:lpstr>
      <vt:lpstr>Vejce v dietním systému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sestavování jídelníčku</dc:title>
  <dc:creator>Jana Stávková</dc:creator>
  <cp:lastModifiedBy>Jana Stávková</cp:lastModifiedBy>
  <cp:revision>52</cp:revision>
  <dcterms:created xsi:type="dcterms:W3CDTF">2015-02-04T14:33:08Z</dcterms:created>
  <dcterms:modified xsi:type="dcterms:W3CDTF">2015-02-18T12:09:44Z</dcterms:modified>
</cp:coreProperties>
</file>