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9"/>
  </p:handout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2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ucia\Documents\Doktorandske\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ucia\Documents\Doktorandske\Gra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ucia\Documents\Doktorandske\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Konzumace luštěnin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List1!$A$7</c:f>
              <c:strCache>
                <c:ptCount val="1"/>
                <c:pt idx="0">
                  <c:v>stomici</c:v>
                </c:pt>
              </c:strCache>
            </c:strRef>
          </c:tx>
          <c:spPr>
            <a:solidFill>
              <a:srgbClr val="CCCC00"/>
            </a:solidFill>
          </c:spPr>
          <c:cat>
            <c:strRef>
              <c:f>List1!$B$6:$E$6</c:f>
              <c:strCache>
                <c:ptCount val="4"/>
                <c:pt idx="0">
                  <c:v>1-3x týden</c:v>
                </c:pt>
                <c:pt idx="1">
                  <c:v>1-3x měsíc</c:v>
                </c:pt>
                <c:pt idx="2">
                  <c:v>1-3x 3 měsíce</c:v>
                </c:pt>
                <c:pt idx="3">
                  <c:v>vůbec ne</c:v>
                </c:pt>
              </c:strCache>
            </c:strRef>
          </c:cat>
          <c:val>
            <c:numRef>
              <c:f>List1!$B$7:$E$7</c:f>
              <c:numCache>
                <c:formatCode>0.00%</c:formatCode>
                <c:ptCount val="4"/>
                <c:pt idx="0" formatCode="0%">
                  <c:v>0.1</c:v>
                </c:pt>
                <c:pt idx="1">
                  <c:v>0.4667</c:v>
                </c:pt>
                <c:pt idx="2" formatCode="0%">
                  <c:v>0.1</c:v>
                </c:pt>
                <c:pt idx="3">
                  <c:v>0.33330000000000021</c:v>
                </c:pt>
              </c:numCache>
            </c:numRef>
          </c:val>
        </c:ser>
        <c:ser>
          <c:idx val="1"/>
          <c:order val="1"/>
          <c:tx>
            <c:strRef>
              <c:f>List1!$A$8</c:f>
              <c:strCache>
                <c:ptCount val="1"/>
                <c:pt idx="0">
                  <c:v>kontrolní soubor</c:v>
                </c:pt>
              </c:strCache>
            </c:strRef>
          </c:tx>
          <c:spPr>
            <a:solidFill>
              <a:srgbClr val="CC0000"/>
            </a:solidFill>
          </c:spPr>
          <c:cat>
            <c:strRef>
              <c:f>List1!$B$6:$E$6</c:f>
              <c:strCache>
                <c:ptCount val="4"/>
                <c:pt idx="0">
                  <c:v>1-3x týden</c:v>
                </c:pt>
                <c:pt idx="1">
                  <c:v>1-3x měsíc</c:v>
                </c:pt>
                <c:pt idx="2">
                  <c:v>1-3x 3 měsíce</c:v>
                </c:pt>
                <c:pt idx="3">
                  <c:v>vůbec ne</c:v>
                </c:pt>
              </c:strCache>
            </c:strRef>
          </c:cat>
          <c:val>
            <c:numRef>
              <c:f>List1!$B$8:$E$8</c:f>
              <c:numCache>
                <c:formatCode>0%</c:formatCode>
                <c:ptCount val="4"/>
                <c:pt idx="0" formatCode="0.00%">
                  <c:v>0.16670000000000001</c:v>
                </c:pt>
                <c:pt idx="1">
                  <c:v>0.6000000000000002</c:v>
                </c:pt>
                <c:pt idx="2" formatCode="0.00%">
                  <c:v>0.18330000000000005</c:v>
                </c:pt>
                <c:pt idx="3">
                  <c:v>5.0000000000000017E-2</c:v>
                </c:pt>
              </c:numCache>
            </c:numRef>
          </c:val>
        </c:ser>
        <c:shape val="box"/>
        <c:axId val="43423616"/>
        <c:axId val="43441152"/>
        <c:axId val="0"/>
      </c:bar3DChart>
      <c:catAx>
        <c:axId val="43423616"/>
        <c:scaling>
          <c:orientation val="minMax"/>
        </c:scaling>
        <c:axPos val="b"/>
        <c:title/>
        <c:majorTickMark val="none"/>
        <c:tickLblPos val="nextTo"/>
        <c:crossAx val="43441152"/>
        <c:crosses val="autoZero"/>
        <c:auto val="1"/>
        <c:lblAlgn val="ctr"/>
        <c:lblOffset val="100"/>
      </c:catAx>
      <c:valAx>
        <c:axId val="434411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počet lidí</a:t>
                </a:r>
              </a:p>
            </c:rich>
          </c:tx>
        </c:title>
        <c:numFmt formatCode="0%" sourceLinked="1"/>
        <c:tickLblPos val="nextTo"/>
        <c:crossAx val="4342361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Konzumace zeleniny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List1!$A$18</c:f>
              <c:strCache>
                <c:ptCount val="1"/>
                <c:pt idx="0">
                  <c:v>stomici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List1!$B$17:$D$17</c:f>
              <c:strCache>
                <c:ptCount val="3"/>
                <c:pt idx="0">
                  <c:v>denně</c:v>
                </c:pt>
                <c:pt idx="1">
                  <c:v>3-5x týden</c:v>
                </c:pt>
                <c:pt idx="2">
                  <c:v>méně</c:v>
                </c:pt>
              </c:strCache>
            </c:strRef>
          </c:cat>
          <c:val>
            <c:numRef>
              <c:f>List1!$B$18:$D$18</c:f>
              <c:numCache>
                <c:formatCode>0.00%</c:formatCode>
                <c:ptCount val="3"/>
                <c:pt idx="0" formatCode="0%">
                  <c:v>0.4</c:v>
                </c:pt>
                <c:pt idx="1">
                  <c:v>0.51670000000000005</c:v>
                </c:pt>
                <c:pt idx="2">
                  <c:v>8.3300000000000041E-2</c:v>
                </c:pt>
              </c:numCache>
            </c:numRef>
          </c:val>
        </c:ser>
        <c:ser>
          <c:idx val="1"/>
          <c:order val="1"/>
          <c:tx>
            <c:strRef>
              <c:f>List1!$A$19</c:f>
              <c:strCache>
                <c:ptCount val="1"/>
                <c:pt idx="0">
                  <c:v>kontrolní soubor</c:v>
                </c:pt>
              </c:strCache>
            </c:strRef>
          </c:tx>
          <c:spPr>
            <a:solidFill>
              <a:srgbClr val="CC0000"/>
            </a:solidFill>
          </c:spPr>
          <c:cat>
            <c:strRef>
              <c:f>List1!$B$17:$D$17</c:f>
              <c:strCache>
                <c:ptCount val="3"/>
                <c:pt idx="0">
                  <c:v>denně</c:v>
                </c:pt>
                <c:pt idx="1">
                  <c:v>3-5x týden</c:v>
                </c:pt>
                <c:pt idx="2">
                  <c:v>méně</c:v>
                </c:pt>
              </c:strCache>
            </c:strRef>
          </c:cat>
          <c:val>
            <c:numRef>
              <c:f>List1!$B$19:$D$19</c:f>
              <c:numCache>
                <c:formatCode>0.00%</c:formatCode>
                <c:ptCount val="3"/>
                <c:pt idx="0">
                  <c:v>0.36670000000000008</c:v>
                </c:pt>
                <c:pt idx="1">
                  <c:v>0.38330000000000014</c:v>
                </c:pt>
                <c:pt idx="2" formatCode="0%">
                  <c:v>0.25</c:v>
                </c:pt>
              </c:numCache>
            </c:numRef>
          </c:val>
        </c:ser>
        <c:shape val="box"/>
        <c:axId val="40120704"/>
        <c:axId val="40122624"/>
        <c:axId val="0"/>
      </c:bar3DChart>
      <c:catAx>
        <c:axId val="40120704"/>
        <c:scaling>
          <c:orientation val="minMax"/>
        </c:scaling>
        <c:axPos val="b"/>
        <c:title/>
        <c:majorTickMark val="none"/>
        <c:tickLblPos val="nextTo"/>
        <c:crossAx val="40122624"/>
        <c:crosses val="autoZero"/>
        <c:auto val="1"/>
        <c:lblAlgn val="ctr"/>
        <c:lblOffset val="100"/>
      </c:catAx>
      <c:valAx>
        <c:axId val="401226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počet lidí</a:t>
                </a:r>
              </a:p>
            </c:rich>
          </c:tx>
        </c:title>
        <c:numFmt formatCode="0%" sourceLinked="1"/>
        <c:tickLblPos val="nextTo"/>
        <c:crossAx val="4012070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Konzumace ovoce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List1!$A$12</c:f>
              <c:strCache>
                <c:ptCount val="1"/>
                <c:pt idx="0">
                  <c:v>stomici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List1!$B$11:$D$11</c:f>
              <c:strCache>
                <c:ptCount val="3"/>
                <c:pt idx="0">
                  <c:v>denně</c:v>
                </c:pt>
                <c:pt idx="1">
                  <c:v>3-5x týden</c:v>
                </c:pt>
                <c:pt idx="2">
                  <c:v>méně</c:v>
                </c:pt>
              </c:strCache>
            </c:strRef>
          </c:cat>
          <c:val>
            <c:numRef>
              <c:f>List1!$B$12:$D$12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List1!$A$13</c:f>
              <c:strCache>
                <c:ptCount val="1"/>
                <c:pt idx="0">
                  <c:v>kontrolní soubor</c:v>
                </c:pt>
              </c:strCache>
            </c:strRef>
          </c:tx>
          <c:spPr>
            <a:solidFill>
              <a:srgbClr val="CC0000"/>
            </a:solidFill>
          </c:spPr>
          <c:cat>
            <c:strRef>
              <c:f>List1!$B$11:$D$11</c:f>
              <c:strCache>
                <c:ptCount val="3"/>
                <c:pt idx="0">
                  <c:v>denně</c:v>
                </c:pt>
                <c:pt idx="1">
                  <c:v>3-5x týden</c:v>
                </c:pt>
                <c:pt idx="2">
                  <c:v>méně</c:v>
                </c:pt>
              </c:strCache>
            </c:strRef>
          </c:cat>
          <c:val>
            <c:numRef>
              <c:f>List1!$B$13:$D$13</c:f>
              <c:numCache>
                <c:formatCode>0.00%</c:formatCode>
                <c:ptCount val="3"/>
                <c:pt idx="0">
                  <c:v>0.41670000000000001</c:v>
                </c:pt>
                <c:pt idx="1">
                  <c:v>0.31670000000000009</c:v>
                </c:pt>
                <c:pt idx="2">
                  <c:v>0.26670000000000005</c:v>
                </c:pt>
              </c:numCache>
            </c:numRef>
          </c:val>
        </c:ser>
        <c:shape val="box"/>
        <c:axId val="40140160"/>
        <c:axId val="40150528"/>
        <c:axId val="0"/>
      </c:bar3DChart>
      <c:catAx>
        <c:axId val="40140160"/>
        <c:scaling>
          <c:orientation val="minMax"/>
        </c:scaling>
        <c:axPos val="b"/>
        <c:title/>
        <c:majorTickMark val="none"/>
        <c:tickLblPos val="nextTo"/>
        <c:crossAx val="40150528"/>
        <c:crosses val="autoZero"/>
        <c:auto val="1"/>
        <c:lblAlgn val="ctr"/>
        <c:lblOffset val="100"/>
      </c:catAx>
      <c:valAx>
        <c:axId val="401505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počet lidí</a:t>
                </a:r>
              </a:p>
            </c:rich>
          </c:tx>
        </c:title>
        <c:numFmt formatCode="0%" sourceLinked="1"/>
        <c:tickLblPos val="nextTo"/>
        <c:crossAx val="4014016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F88CA1-F827-4652-A949-25E96C41F934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DE3B7B-DDDD-4AE8-B147-FEBD285DCB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99779-C3F4-48FD-86A1-66DE67E2712A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27711A-D95D-4094-8A5F-AC739764FD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F7867-6A5B-48AA-B7C0-7AAA72068F7C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B4CD7-9C20-4F4B-8F54-9034FDBADE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B135-6E24-4586-9CC8-0D2977D081DF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C87F0-8C6F-4AD5-87E9-42D81ED9B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7CE5-8A03-420F-8144-DC925CDC918C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D1F4-DDF0-455E-86D7-4AF93F910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B8C1-6F35-4E52-B3D2-CB581B2C9762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24C2-E163-4999-910F-30BBD80ED7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9C3C1-FDB6-4A9D-85A4-A393F1CD20D4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9BC1-4B55-4FF9-9116-984DDD327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136FF6-D767-4A8C-B044-500B638E2CA1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F1B4F3-EF2D-4593-92C5-DF9725100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7B877-BAB4-4B62-84E4-9D305F68C94E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61F9B-2379-4DB5-89C7-EA6ECA8A8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55243-4F4E-4A84-9C9F-A9820525BEE0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EC8A-C6D7-4CFA-A31C-848A4BDA07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D886-B55A-4E55-8E5E-A1B69C564C4F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E459-7682-4077-8432-1F86CAA15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F037A-7788-41C7-8791-DF54DCF98E98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C38F-5843-499C-8489-9775E7ECB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41C3D11-842C-44E1-B0E0-FC3CFB5A41BE}" type="datetimeFigureOut">
              <a:rPr lang="cs-CZ"/>
              <a:pPr>
                <a:defRPr/>
              </a:pPr>
              <a:t>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6F61D81-DF7B-4951-AA46-3245CAF1B2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EB641B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EB641B"/>
        </a:buClr>
        <a:buFont typeface="Georgia" pitchFamily="18" charset="0"/>
        <a:buChar char="▫"/>
        <a:defRPr sz="2000" kern="1200">
          <a:solidFill>
            <a:srgbClr val="EB641B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Výživa při stomii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cs-CZ" smtClean="0"/>
              <a:t>Mgr. Lucia Veselá</a:t>
            </a:r>
          </a:p>
          <a:p>
            <a:pPr marL="63500"/>
            <a:r>
              <a:rPr lang="cs-CZ" smtClean="0"/>
              <a:t>2.4.2015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Tenké střevo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Hlavní etapa enzymatického štěpení potravy ve vstřebatelné komponenty a následné vstřebávání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Resorpce monosacharidů především v duodenu a jejunu, aminokyseliny v celém tenkém střevě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Tuky spolu s vitaminy rozpustnými v tucích v celém tenkém střevě </a:t>
            </a:r>
            <a:br>
              <a:rPr lang="cs-CZ" sz="3000" dirty="0" smtClean="0"/>
            </a:br>
            <a:r>
              <a:rPr lang="cs-CZ" sz="3000" dirty="0" smtClean="0"/>
              <a:t>do lymfatických cév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Resorpce vitaminů rozpustných ve vodě hlavně v duodenu přímo </a:t>
            </a:r>
            <a:br>
              <a:rPr lang="cs-CZ" sz="3000" dirty="0" smtClean="0"/>
            </a:br>
            <a:r>
              <a:rPr lang="cs-CZ" sz="3000" dirty="0" smtClean="0"/>
              <a:t>do krve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Vitamin B12 v terminálním ileu spolu se solemi žlučových kyselin a některými minerálními látkami – Na, Ca, Mg, </a:t>
            </a:r>
            <a:r>
              <a:rPr lang="cs-CZ" sz="3000" dirty="0" err="1" smtClean="0"/>
              <a:t>Fe</a:t>
            </a:r>
            <a:endParaRPr lang="cs-CZ" sz="30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Tlusté střevo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Vstřebávání vody a iontů, skladování zbytku chymu, tvorba a vylučování formované stolice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Denně se vyloučí 100 – 300 g stolice v závislosti </a:t>
            </a:r>
            <a:br>
              <a:rPr lang="cs-CZ" dirty="0" smtClean="0"/>
            </a:br>
            <a:r>
              <a:rPr lang="cs-CZ" dirty="0" smtClean="0"/>
              <a:t>na charakteru stravy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Osídleno bakteriemi schopnými štěpit část rostlinné vlákniny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Činností bakterií vznikají vitaminy K, B1, B2 a střevní plyny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Fyziologie stomie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mtClean="0"/>
              <a:t>Pacienti s dobře  fungující stomií se liší od zdravých osob fyziologicky málo</a:t>
            </a:r>
          </a:p>
          <a:p>
            <a:pPr>
              <a:lnSpc>
                <a:spcPct val="150000"/>
              </a:lnSpc>
            </a:pPr>
            <a:r>
              <a:rPr lang="cs-CZ" smtClean="0"/>
              <a:t>Porozumění normální fyziologické a systémové odpovědi na stomii umožnilo lékařům zlepšit životní styl jedinců se stomii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Fyziologie ileostomie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Pooperační ileostomický odpad je přirozeně tekutý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Jeho množství se postupně zvyšuje až na 200 – 700 ml za den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 zařazení tuhé stravy získá větší objem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Stolice a plyny jsou vylučovány kontinuálně během dne i noci, k největšímu vylučování dochází těsně po jídle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Tvořeny jsou z 90 % vodou, mají žlutohnědou barvu se zbytky přijímané potravy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Příjem tekutin nemá na objem odpadu žádný vliv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Fyziologie ileostomie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Vyšší ztráty sodíku, cca 60 </a:t>
            </a:r>
            <a:r>
              <a:rPr lang="cs-CZ" dirty="0" err="1" smtClean="0"/>
              <a:t>mmol</a:t>
            </a:r>
            <a:r>
              <a:rPr lang="cs-CZ" dirty="0" smtClean="0"/>
              <a:t> za den oproti 2-10 </a:t>
            </a:r>
            <a:r>
              <a:rPr lang="cs-CZ" dirty="0" err="1" smtClean="0"/>
              <a:t>mmol</a:t>
            </a:r>
            <a:r>
              <a:rPr lang="cs-CZ" dirty="0" smtClean="0"/>
              <a:t> u lidí bez </a:t>
            </a:r>
            <a:r>
              <a:rPr lang="cs-CZ" dirty="0" err="1" smtClean="0"/>
              <a:t>stomie</a:t>
            </a:r>
            <a:r>
              <a:rPr lang="cs-CZ" dirty="0" smtClean="0"/>
              <a:t> – kompenzace organizmu snížením vylučování sodíku ledvinami a zvýšením vylučování draslíku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Riziko dehydratace a </a:t>
            </a:r>
            <a:r>
              <a:rPr lang="cs-CZ" dirty="0" err="1" smtClean="0"/>
              <a:t>hypovolémie</a:t>
            </a:r>
            <a:endParaRPr lang="cs-CZ" dirty="0" smtClean="0"/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Zvýšený výskyt vápenných a urátových močových konkrementů 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Možný výskyt osmotických průjmů  kvůli tukové malabsorpci ze zhoršené absorpce žlučových kyselin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Malabsorpce vitaminu B12 je vzácná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Fyziologie kolostomie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 zavedení kolostomie je výstupem tekutina, po 10 – 14 dnech se konzistence odpadu stává naprosto viskózní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U distálně zavedené kolostomie je konzistence stolice běžně polopevná až pevná – dostatečná délka absorpčního povrchu umožňuje vstřebávání sodíku a vytvoření osmotického gradientu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Fekální ztráty se blíží ztrátám od pacientů s intaktním kolon a k elektrolytové </a:t>
            </a:r>
            <a:r>
              <a:rPr lang="cs-CZ" dirty="0" err="1" smtClean="0"/>
              <a:t>dysbalanci</a:t>
            </a:r>
            <a:r>
              <a:rPr lang="cs-CZ" dirty="0" smtClean="0"/>
              <a:t> dochází jen zřídka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prvních dnech po operaci zajištěna parenterální cestou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Tekutiny podáváme od 2. – 3. dne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 operacích, které nezkracují významně délku tenkého střeva se postupně začíná trávicí trakt zatěžovat </a:t>
            </a:r>
            <a:r>
              <a:rPr lang="cs-CZ" dirty="0" smtClean="0">
                <a:latin typeface="Lucida Sans Unicode"/>
                <a:cs typeface="Lucida Sans Unicode"/>
              </a:rPr>
              <a:t>→</a:t>
            </a:r>
            <a:r>
              <a:rPr lang="cs-CZ" dirty="0" smtClean="0"/>
              <a:t> tekutá dieta </a:t>
            </a:r>
            <a:r>
              <a:rPr lang="cs-CZ" dirty="0" smtClean="0">
                <a:latin typeface="Lucida Sans Unicode"/>
                <a:cs typeface="Lucida Sans Unicode"/>
              </a:rPr>
              <a:t>→</a:t>
            </a:r>
            <a:r>
              <a:rPr lang="cs-CZ" dirty="0" smtClean="0"/>
              <a:t> kašovitá dieta </a:t>
            </a:r>
            <a:r>
              <a:rPr lang="cs-CZ" dirty="0" smtClean="0">
                <a:latin typeface="Lucida Sans Unicode"/>
                <a:cs typeface="Lucida Sans Unicode"/>
              </a:rPr>
              <a:t>→</a:t>
            </a:r>
            <a:r>
              <a:rPr lang="cs-CZ" dirty="0" smtClean="0"/>
              <a:t> bezezbytková strava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Strava lehce stravitelná, mechanicky, chemicky i termicky šetřící, bohatá na bílkoviny a vitaminy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malých množstvích 5 - 7x denně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>
              <a:latin typeface="Lucida Sans Unicode"/>
              <a:cs typeface="Lucida Sans Unicode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300" smtClean="0"/>
              <a:t>Oddělen příjem tekutin od pevné stravy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Množství tekutin by nemělo klesnout pod 2 l denně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Vhodné tekutiny – čaje, zeleninové a ovocné šťávy, stolní vody, nesycené minerální vody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V případě nedostatečného energetického příjmu používáme sipping nebo dietetické moduly (Protifar, Fantomalt)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Pro úpravu mikrobiální střevní flóry se používají probiotika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300" smtClean="0"/>
              <a:t>Výživou se může dosáhnout částečné regulace vyprazdňování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Důležitý je pravidelný příjem potravy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K nalezení režimu pomáhá vedení denního záznamu – druh jídla, množství, kdy a jak často dochází k vyprazdňování, jaká je stolice, plynatost, eventuální bolesti po jídle</a:t>
            </a:r>
          </a:p>
          <a:p>
            <a:pPr>
              <a:lnSpc>
                <a:spcPct val="150000"/>
              </a:lnSpc>
            </a:pPr>
            <a:r>
              <a:rPr lang="cs-CZ" sz="2300" smtClean="0"/>
              <a:t>Neexistuje konkrétní speciální dieta, při výběru a skladbě jídelníčku má zásadní vliv druh stomie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při ileostomii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Důležitý příjem tekutin, 2,5 – 3 l denně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Volit nesycené minerální vody s vyšším obsahem sodíku – Magnesie, Rudolfka, </a:t>
            </a:r>
            <a:r>
              <a:rPr lang="cs-CZ" sz="3300" dirty="0" err="1" smtClean="0"/>
              <a:t>Mattoni</a:t>
            </a:r>
            <a:endParaRPr lang="cs-CZ" sz="3300" dirty="0" smtClean="0"/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Jako prevence nedostatku sodíku podáváme osolenou stravu a zařazujeme potraviny s vysokým obsahem draslíku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Přednost má bílé maso – rybí, drůbeží, králičí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Snášenlivost mléka je individuální, lépe jsou snášeny fermentované mléčné výrobky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Historie </a:t>
            </a:r>
            <a:r>
              <a:rPr lang="cs-CZ" dirty="0" err="1" smtClean="0"/>
              <a:t>stomie</a:t>
            </a:r>
            <a:r>
              <a:rPr lang="cs-CZ" dirty="0" smtClean="0"/>
              <a:t>, současná situace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Typy </a:t>
            </a:r>
            <a:r>
              <a:rPr lang="cs-CZ" dirty="0" err="1" smtClean="0"/>
              <a:t>stomie</a:t>
            </a:r>
            <a:r>
              <a:rPr lang="cs-CZ" dirty="0" smtClean="0"/>
              <a:t>, indikace založení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Opakování anatomie a fyziologie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Fyziologie </a:t>
            </a:r>
            <a:r>
              <a:rPr lang="cs-CZ" dirty="0" err="1" smtClean="0"/>
              <a:t>stomie</a:t>
            </a:r>
            <a:endParaRPr lang="cs-CZ" dirty="0" smtClean="0"/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Výživa při </a:t>
            </a:r>
            <a:r>
              <a:rPr lang="cs-CZ" dirty="0" err="1" smtClean="0"/>
              <a:t>stomii</a:t>
            </a:r>
            <a:endParaRPr lang="cs-CZ" dirty="0" smtClean="0"/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Komplikace </a:t>
            </a:r>
            <a:r>
              <a:rPr lang="cs-CZ" dirty="0" err="1" smtClean="0"/>
              <a:t>stomie</a:t>
            </a:r>
            <a:endParaRPr lang="cs-CZ" dirty="0" smtClean="0"/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Syndrom krátkého střeva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Závěr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při ileostomii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52596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K zahuštění stolice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Rýže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Těstoviny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Banány 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Borůvky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Škrábaná jablka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Želé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Ovocné rosoly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Nevhodné potraviny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Švestky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Třešně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Hrušky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Fíky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Zelí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Kapusta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Luštěniny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Čerstvé pečivo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Ořechy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při kolostomii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Pokud se nevyskytnou pooperační komplikace, po dvou měsících po operaci strava bez významného omezení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Pravidelná strava 3x denně ve stejnou dobu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Vydatná snídaně, oběd, večeře lehčí a delší dobu před spaním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Zpravidla potraviny, které pacient snášel před založením </a:t>
            </a:r>
            <a:r>
              <a:rPr lang="cs-CZ" dirty="0" err="1" smtClean="0"/>
              <a:t>stomie</a:t>
            </a:r>
            <a:r>
              <a:rPr lang="cs-CZ" dirty="0" smtClean="0"/>
              <a:t> není potřeba omezovat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při kolostomii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Vhodné je vyhýbat se pokrmům, které působí projímavě</a:t>
            </a:r>
          </a:p>
          <a:p>
            <a:pPr lvl="1"/>
            <a:r>
              <a:rPr lang="cs-CZ" smtClean="0"/>
              <a:t>Tučná jídla, celozrnný chléb, luštěniny, zelí, kapusta, květák, řepa, fazolky, okurky, houby, syrové ovoce, aromatická zelenina, ostré koření, syrové mléko, šumivé nápoje, koncentrovaný alkohol</a:t>
            </a:r>
          </a:p>
          <a:p>
            <a:r>
              <a:rPr lang="cs-CZ" smtClean="0"/>
              <a:t>Výhodné je přijímat dostatek rozpustné vlákniny</a:t>
            </a:r>
          </a:p>
          <a:p>
            <a:pPr lvl="1"/>
            <a:r>
              <a:rPr lang="cs-CZ" smtClean="0">
                <a:solidFill>
                  <a:schemeClr val="tx1"/>
                </a:solidFill>
              </a:rPr>
              <a:t>Jablka, banány, bobulové ovoce, brokolice, kořenová zelenina, brambory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>
          <a:xfrm>
            <a:off x="500063" y="928688"/>
            <a:ext cx="8229600" cy="1066800"/>
          </a:xfrm>
        </p:spPr>
        <p:txBody>
          <a:bodyPr/>
          <a:lstStyle/>
          <a:p>
            <a:r>
              <a:rPr lang="cs-CZ" smtClean="0"/>
              <a:t>Komplikace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714875"/>
          </a:xfrm>
        </p:spPr>
        <p:txBody>
          <a:bodyPr>
            <a:normAutofit fontScale="250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4800" b="1" dirty="0" smtClean="0">
                <a:solidFill>
                  <a:srgbClr val="FF0000"/>
                </a:solidFill>
              </a:rPr>
              <a:t>Průjem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Může se vyskytovat následkem virové nebo bakteriální </a:t>
            </a:r>
            <a:r>
              <a:rPr lang="cs-CZ" sz="4800" dirty="0" err="1" smtClean="0">
                <a:solidFill>
                  <a:schemeClr val="tx1"/>
                </a:solidFill>
              </a:rPr>
              <a:t>gastroenteritídy</a:t>
            </a:r>
            <a:r>
              <a:rPr lang="cs-CZ" sz="4800" dirty="0" smtClean="0">
                <a:solidFill>
                  <a:schemeClr val="tx1"/>
                </a:solidFill>
              </a:rPr>
              <a:t>, terapie antibiotiky, aplikace některých léků nebo intolerance potravin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Řešení závisí na lokalizaci </a:t>
            </a:r>
            <a:r>
              <a:rPr lang="cs-CZ" sz="4800" dirty="0" err="1" smtClean="0">
                <a:solidFill>
                  <a:schemeClr val="tx1"/>
                </a:solidFill>
              </a:rPr>
              <a:t>stomie</a:t>
            </a:r>
            <a:r>
              <a:rPr lang="cs-CZ" sz="4800" dirty="0" smtClean="0">
                <a:solidFill>
                  <a:schemeClr val="tx1"/>
                </a:solidFill>
              </a:rPr>
              <a:t>, délce a funkci proximálního úseku střeva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Důležité je najít a eliminovat příčinu průjmu, časté odcházení tekuté stolice může vést k dehydrataci a depleci elektrolytů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Jako prevence se doporučuje zvýšit pitný režim, při každém vyprázdnění vaku by měli pacienti vypít jeden pohár vody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Vyřazujeme z jídelníčku potraviny způsobující průjem – tučná jídla a uzeniny, výrazně kořeněná jídla, sladké potraviny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Omezujeme příjem jídel z luštěnin, zelí, brokolice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Z pečiva je vhodné bílé pečivo, starší chléb, housky, rohlíky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Z mléčných výrobků upřednostňujeme netučné jogurty a tvarohové sýry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4800" dirty="0" smtClean="0">
                <a:solidFill>
                  <a:schemeClr val="tx1"/>
                </a:solidFill>
              </a:rPr>
              <a:t>Nestačí-li k odstranění průjmu přizpůsobení stravy, lze průjem zmírnit léky určenými ke zpomalení střevní peristaltiky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b="1" dirty="0" smtClean="0">
                <a:solidFill>
                  <a:srgbClr val="FF0000"/>
                </a:solidFill>
              </a:rPr>
              <a:t>Zácpa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700" dirty="0" smtClean="0">
                <a:solidFill>
                  <a:schemeClr val="tx1"/>
                </a:solidFill>
              </a:rPr>
              <a:t>Příčinou může být snížená frekvence defekace, napětí břicha, snížená chuť k jídlu, bolest břicha nebo namáhavé vyprazdňování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700" dirty="0" smtClean="0">
                <a:solidFill>
                  <a:schemeClr val="tx1"/>
                </a:solidFill>
              </a:rPr>
              <a:t>Defekační reflex vyhasíná nedostatkem přirozených podnětů, jako jsou málo objemná strava, nedostatek vlákniny a tekutin, málo pohybu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700" dirty="0" smtClean="0">
                <a:solidFill>
                  <a:schemeClr val="tx1"/>
                </a:solidFill>
              </a:rPr>
              <a:t>Důležitá je pravidelná strava bohatá na vlákninu a příjem tekutin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700" dirty="0" smtClean="0">
                <a:solidFill>
                  <a:schemeClr val="tx1"/>
                </a:solidFill>
              </a:rPr>
              <a:t>Potraviny způsobující obstipaci omezujeme – kukuřice, ořechy, kokosová moučka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700" dirty="0" smtClean="0">
                <a:solidFill>
                  <a:schemeClr val="tx1"/>
                </a:solidFill>
              </a:rPr>
              <a:t>Pacientům často prospívá sklenka čerstvé pomerančové šťávy ráno před jídlem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Komplikace 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70000"/>
              </a:lnSpc>
            </a:pPr>
            <a:r>
              <a:rPr lang="cs-CZ" sz="1200" b="1" smtClean="0">
                <a:solidFill>
                  <a:srgbClr val="FF0000"/>
                </a:solidFill>
              </a:rPr>
              <a:t>Plynatost a pachy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Spolykaný vzduch a plyn tvořený činností bakterií v kolon jsou dva nejvýznamnější zdroje střevní plynatosti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Množství spolykaného vzduchu se zvyšuje používáním brčka, mluvením při jídle, žvýkáním žvýkaček a kouřením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Spolykaný vzduch může ovlivnit pacienta s ileostomií, zejména lokalizovanou v proximálním úseku tenkého střeva, pro pacienty s kolostomií má větší význam plyn tvořený činnosti bakterií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Období mezi příjmem jídla, které může vyvolávat plynatost a aktuálním nadýmáním je přibližně šest hodin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K potravinám podporujícím vznik plynů patří luštěniny, květák, kedlubna, česnek, cibule, chřest, vejce a vaječné produkty, ryby, uzené maso, houby, ostré koření a nápoje s kofeinem a CO2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Do skupiny potravin, které potlačují plyny a pachy patří jogurty s živou kulturou, borůvky, brusinky, petržel, hlávkový salát a špenát</a:t>
            </a:r>
          </a:p>
          <a:p>
            <a:pPr lvl="1">
              <a:lnSpc>
                <a:spcPct val="170000"/>
              </a:lnSpc>
            </a:pPr>
            <a:r>
              <a:rPr lang="cs-CZ" sz="1200" smtClean="0">
                <a:solidFill>
                  <a:schemeClr val="tx1"/>
                </a:solidFill>
              </a:rPr>
              <a:t>Na snížení nadýmání se doporučují bylinkové čaje – mátový, heřmánkový, fenyklový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Syndrom krátkého střeva (SBS)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Stav po rozsáhlé redukci absorpční plochy tenkého střeva, nejčastěji důsledek resekce tenkého střeva nebo v kombinaci s resekčním výkonem na tlustém střevě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Intenzita a charakter symptomů záleží na rozsahu resekce, zejména zda bylo odstraněno terminální ileum, zda byla zachována </a:t>
            </a:r>
            <a:r>
              <a:rPr lang="cs-CZ" dirty="0" err="1" smtClean="0"/>
              <a:t>ileocekální</a:t>
            </a:r>
            <a:r>
              <a:rPr lang="cs-CZ" dirty="0" smtClean="0"/>
              <a:t> chlopeň a jaká je funkce a schopnost adaptace zbylého střeva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Charakterizován průjmy, dehydratací, poklesem hmotnosti, malnutricí, </a:t>
            </a:r>
            <a:r>
              <a:rPr lang="cs-CZ" dirty="0" err="1" smtClean="0"/>
              <a:t>malabsorbci</a:t>
            </a:r>
            <a:r>
              <a:rPr lang="cs-CZ" dirty="0" smtClean="0"/>
              <a:t> tuků, vitaminů, elektrolytů a stopových prvků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 resekci více než 50 % tenkého střeva vzniká malnutrice, po resekci více než 70 % tenkého střeva je nutná intenzívní nutriční podpora a po resekci více než 80 % tenkého střeva je nutná totální parenterální výživa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Syndrom krátkého střeva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Resekce jejuna bývá dobře tolerována – ileum je schopno převzít většinu absorpční funkce a nedochází k trvalé malabsorpci </a:t>
            </a:r>
            <a:r>
              <a:rPr lang="cs-CZ" dirty="0" err="1" smtClean="0"/>
              <a:t>makroelementů</a:t>
            </a:r>
            <a:r>
              <a:rPr lang="cs-CZ" dirty="0" smtClean="0"/>
              <a:t> a elektrolytů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Při resekci ilea menší než 100 cm dochází k vodnatým průjmům z důvodů zvětšeného střevního obsahu v důsledku </a:t>
            </a:r>
            <a:r>
              <a:rPr lang="cs-CZ" dirty="0" err="1" smtClean="0"/>
              <a:t>izotonicity</a:t>
            </a:r>
            <a:r>
              <a:rPr lang="cs-CZ" dirty="0" smtClean="0"/>
              <a:t> jejunální tekutiny a nedostatečného zpětného vstřebávání solí žlučových kyselin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Při resekci ilea delší než 100 cm dochází k přerušení </a:t>
            </a:r>
            <a:r>
              <a:rPr lang="cs-CZ" dirty="0" err="1" smtClean="0"/>
              <a:t>enterohepatálního</a:t>
            </a:r>
            <a:r>
              <a:rPr lang="cs-CZ" dirty="0" smtClean="0"/>
              <a:t> oběhu žlučových kyselin, </a:t>
            </a:r>
            <a:r>
              <a:rPr lang="cs-CZ" dirty="0" err="1" smtClean="0"/>
              <a:t>hypocholesterolémii</a:t>
            </a:r>
            <a:r>
              <a:rPr lang="cs-CZ" dirty="0" smtClean="0"/>
              <a:t>, zhoršuje se steatorea a malabsorpce </a:t>
            </a:r>
            <a:r>
              <a:rPr lang="cs-CZ" dirty="0" err="1" smtClean="0"/>
              <a:t>liposolubilních</a:t>
            </a:r>
            <a:r>
              <a:rPr lang="cs-CZ" dirty="0" smtClean="0"/>
              <a:t> vitaminů a v důsledku porušené schopnosti resorbovat vitamin B</a:t>
            </a:r>
            <a:r>
              <a:rPr lang="cs-CZ" baseline="-25000" dirty="0" smtClean="0"/>
              <a:t>12</a:t>
            </a:r>
            <a:r>
              <a:rPr lang="cs-CZ" dirty="0" smtClean="0"/>
              <a:t> dochází k vzniku megaloblastické anémie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Syndrom krátkého střeva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Zachování </a:t>
            </a:r>
            <a:r>
              <a:rPr lang="cs-CZ" dirty="0" err="1" smtClean="0"/>
              <a:t>ileocekální</a:t>
            </a:r>
            <a:r>
              <a:rPr lang="cs-CZ" dirty="0" smtClean="0"/>
              <a:t> chlopně při resekci ilea má mimořádný význam – zpomaluje střevní pasáž a brání průniku bakterií z tlustého do tenkého střeva = syndrom slepé kličky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Hlavními znaky jsou steatorea, průjem, porucha výživy a megaloblastická anemie 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Při resekci tlustého střeva dochází ke značným ztrátám tekutin, vzniká </a:t>
            </a:r>
            <a:r>
              <a:rPr lang="cs-CZ" dirty="0" err="1" smtClean="0"/>
              <a:t>hypovolémie</a:t>
            </a:r>
            <a:r>
              <a:rPr lang="cs-CZ" dirty="0" smtClean="0"/>
              <a:t>, dehydratace a elektrolytové poruchy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Zbylé tlusté střevo je ale schopno výrazné adaptace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66800"/>
          </a:xfrm>
        </p:spPr>
        <p:txBody>
          <a:bodyPr/>
          <a:lstStyle/>
          <a:p>
            <a:r>
              <a:rPr lang="cs-CZ" smtClean="0"/>
              <a:t>Adaptace a nutriční terapie SBS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645025"/>
          </a:xfrm>
        </p:spPr>
        <p:txBody>
          <a:bodyPr>
            <a:normAutofit fontScale="550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 průběhu několika týdnů po resekci střeva se rozvíjí morfologická adaptace střeva – hyperplazie mukózy, dilatace zbylého </a:t>
            </a:r>
            <a:r>
              <a:rPr lang="cs-CZ" dirty="0" err="1" smtClean="0"/>
              <a:t>colon</a:t>
            </a:r>
            <a:r>
              <a:rPr lang="cs-CZ" dirty="0" smtClean="0"/>
              <a:t>, prodloužení krypt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Proces adaptace končí zavedením ambulantní formy nutriční podpory nebo plnou adaptací na perorální příjem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Změny pouze při stimulaci střevní, pankreatické a žlučové sekrece vlivem enterální výživy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Stupeň a rychlost adaptace zbylého střeva se zlepšují 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přítomností krátkých mastných kyselin 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dostatečnou pankreatickou a biliární sekrecí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lokálním přívodem </a:t>
            </a:r>
            <a:r>
              <a:rPr lang="cs-CZ" dirty="0" err="1" smtClean="0">
                <a:solidFill>
                  <a:schemeClr val="tx1"/>
                </a:solidFill>
              </a:rPr>
              <a:t>glutaminu</a:t>
            </a:r>
            <a:endParaRPr lang="cs-CZ" dirty="0" smtClean="0">
              <a:solidFill>
                <a:schemeClr val="tx1"/>
              </a:solidFill>
            </a:endParaRP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dostatečným přívodem nutričních substrátů do střevního lumen 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vysokým obsahem proteinů v dietě  - stimulace tvorby peptidáz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vysokým obsahem škrobů v dietě – stimulace tvorby </a:t>
            </a:r>
            <a:r>
              <a:rPr lang="cs-CZ" dirty="0" err="1" smtClean="0">
                <a:solidFill>
                  <a:schemeClr val="tx1"/>
                </a:solidFill>
              </a:rPr>
              <a:t>disacharidáz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i="1" dirty="0" err="1" smtClean="0"/>
              <a:t>Stoma</a:t>
            </a:r>
            <a:r>
              <a:rPr lang="cs-CZ" dirty="0" smtClean="0"/>
              <a:t> – slovo řeckého původu, ústa, otvor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Umělé vyústění dutého orgánu na povrch těla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První zmínka z období 350 př. n. l. </a:t>
            </a:r>
            <a:r>
              <a:rPr lang="cs-CZ" dirty="0" err="1" smtClean="0"/>
              <a:t>Praxagoras</a:t>
            </a:r>
            <a:r>
              <a:rPr lang="cs-CZ" dirty="0" smtClean="0"/>
              <a:t> z  Kosu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Využití koncem 18. století s rozvojem operační techniky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České republice chirurg Karel </a:t>
            </a:r>
            <a:r>
              <a:rPr lang="cs-CZ" dirty="0" err="1" smtClean="0"/>
              <a:t>Maydl</a:t>
            </a:r>
            <a:r>
              <a:rPr lang="cs-CZ" dirty="0" smtClean="0"/>
              <a:t> v roce 1888 – poprvé dvouhlavňová </a:t>
            </a:r>
            <a:r>
              <a:rPr lang="cs-CZ" dirty="0" err="1" smtClean="0"/>
              <a:t>sigmoideostomie</a:t>
            </a:r>
            <a:endParaRPr lang="cs-CZ" dirty="0" smtClean="0"/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50.-60. letech rozvoj péče o </a:t>
            </a:r>
            <a:r>
              <a:rPr lang="cs-CZ" dirty="0" err="1" smtClean="0"/>
              <a:t>stomie</a:t>
            </a:r>
            <a:r>
              <a:rPr lang="cs-CZ" dirty="0" smtClean="0"/>
              <a:t> – gumové sáčky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70. letech objevení lepidla </a:t>
            </a:r>
            <a:r>
              <a:rPr lang="cs-CZ" dirty="0" smtClean="0">
                <a:latin typeface="Lucida Sans Unicode"/>
                <a:cs typeface="Lucida Sans Unicode"/>
              </a:rPr>
              <a:t>→</a:t>
            </a:r>
            <a:r>
              <a:rPr lang="cs-CZ" dirty="0" smtClean="0"/>
              <a:t> bouřlivý rozvoj pomůcek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1- 3 týdny po operaci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Ztráty tekutin a elektrolytů z průjmů musí být důkladně monitorovány a hrazeny – kombinovat roztoky glukózy s roztoky obsahujícími sodík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Nutné doplňovat </a:t>
            </a:r>
            <a:r>
              <a:rPr lang="cs-CZ" dirty="0" err="1" smtClean="0"/>
              <a:t>liposolubilní</a:t>
            </a:r>
            <a:r>
              <a:rPr lang="cs-CZ" dirty="0" smtClean="0"/>
              <a:t> vitaminy, vitamin B12 a železo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Podávame</a:t>
            </a:r>
            <a:r>
              <a:rPr lang="cs-CZ" dirty="0" smtClean="0"/>
              <a:t> kalcium v dávce 600-1000 mg denně, draslík a hořčík </a:t>
            </a:r>
            <a:r>
              <a:rPr lang="cs-CZ" dirty="0" err="1" smtClean="0"/>
              <a:t>suplementujeme</a:t>
            </a:r>
            <a:r>
              <a:rPr lang="cs-CZ" dirty="0" smtClean="0"/>
              <a:t> podle jejich hladin v séru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aminokyseliny  1 - 2 g/kg hmotnosti /den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glukóza -  do 6 g /kg hmotnosti /den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lipidy - 1 - </a:t>
            </a:r>
            <a:r>
              <a:rPr lang="cs-CZ" dirty="0" err="1" smtClean="0"/>
              <a:t>1</a:t>
            </a:r>
            <a:r>
              <a:rPr lang="cs-CZ" dirty="0" smtClean="0"/>
              <a:t>,5 g /kg hmotnosti /den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Stolice pod 1 litr - začít s perorální výživou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Zahájení již v časné pooperační fázi, pomáhá k rozvoji funkční adaptace zbylého střeva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Energie  30 – 40 </a:t>
            </a:r>
            <a:r>
              <a:rPr lang="cs-CZ" dirty="0" err="1" smtClean="0"/>
              <a:t>kcal</a:t>
            </a:r>
            <a:r>
              <a:rPr lang="cs-CZ" dirty="0" smtClean="0"/>
              <a:t>/kg/den u nemocných s resekcí méně než 50 % střeva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 U pacientů s resekcí více než 50 % střeva se doporučuje podávat 1,2 až 1,5krát více </a:t>
            </a:r>
            <a:r>
              <a:rPr lang="cs-CZ" dirty="0" err="1" smtClean="0"/>
              <a:t>kcal</a:t>
            </a:r>
            <a:r>
              <a:rPr lang="cs-CZ" dirty="0" smtClean="0"/>
              <a:t>/kg/den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Bílkoviny 1,5 – 2 g/kg/den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U pacientů s intaktním kolon je výhodná dieta s vysokým obsahem sacharidů  a omezeným přívodem tuku (do 25%)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Energetický příjem lze zvýšit podáváním </a:t>
            </a:r>
            <a:r>
              <a:rPr lang="cs-CZ" dirty="0" err="1" smtClean="0"/>
              <a:t>triacylglycerolů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s MCT, které se lépe vstřebávají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Pacienti s ileostomií (</a:t>
            </a:r>
            <a:r>
              <a:rPr lang="cs-CZ" dirty="0" err="1" smtClean="0"/>
              <a:t>jejunostomií</a:t>
            </a:r>
            <a:r>
              <a:rPr lang="cs-CZ" dirty="0" smtClean="0"/>
              <a:t>) nevyžadují </a:t>
            </a:r>
            <a:r>
              <a:rPr lang="cs-CZ" dirty="0" err="1" smtClean="0"/>
              <a:t>nízkotukovou</a:t>
            </a:r>
            <a:r>
              <a:rPr lang="cs-CZ" dirty="0" smtClean="0"/>
              <a:t> dietu, podíl tuků může být až 50 % energetického příjmu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Oxalátové kameny v ledvinách – omezujeme vysoké dávky vitaminu C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Doplňujeme vápník 600 - 1000mg/den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Perorální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průběhu regenerace lze obvykle odhadnout další léčebnou strategii nutriční intervence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Pro zavedení perorální výživy je nutné 60 cm a více reziduálního tenkého střeva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Doporučená bezezbytková dieta a případně </a:t>
            </a:r>
            <a:r>
              <a:rPr lang="cs-CZ" dirty="0" err="1" smtClean="0"/>
              <a:t>bezlaktózová</a:t>
            </a:r>
            <a:r>
              <a:rPr lang="cs-CZ" dirty="0" smtClean="0"/>
              <a:t> dieta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Menší porce stravy v kratších intervalech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Oddělený příjem stravy a tekutin minimálně o jednu hodinu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Kombinace s enterální výživou – </a:t>
            </a:r>
            <a:r>
              <a:rPr lang="cs-CZ" dirty="0" err="1" smtClean="0"/>
              <a:t>sipping</a:t>
            </a:r>
            <a:r>
              <a:rPr lang="cs-CZ" dirty="0" smtClean="0"/>
              <a:t>, </a:t>
            </a:r>
            <a:r>
              <a:rPr lang="cs-CZ" dirty="0" err="1" smtClean="0"/>
              <a:t>Protifar</a:t>
            </a:r>
            <a:r>
              <a:rPr lang="cs-CZ" dirty="0" smtClean="0"/>
              <a:t>, </a:t>
            </a:r>
            <a:r>
              <a:rPr lang="cs-CZ" dirty="0" err="1" smtClean="0"/>
              <a:t>Fantomalt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27336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Dietní poradenství po rozsáhlých resekcích střeva a </a:t>
            </a:r>
            <a:r>
              <a:rPr lang="cs-CZ" dirty="0" err="1" smtClean="0"/>
              <a:t>stomiků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Úvod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Cílem bylo popsat problematiku stravování u pacientů se </a:t>
            </a:r>
            <a:r>
              <a:rPr lang="cs-CZ" dirty="0" err="1" smtClean="0"/>
              <a:t>stomií</a:t>
            </a:r>
            <a:r>
              <a:rPr lang="cs-CZ" dirty="0" smtClean="0"/>
              <a:t> a zjistit, zda je významný rozdíl ve stravování pacientů s ileostomií a kolostomií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Hypotéza č. 1 – pacienti s ileostomií častěji spolupracují s nutričním terapeutem než pacienti s kolostomií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Hypotéza č. 2 – lidé se </a:t>
            </a:r>
            <a:r>
              <a:rPr lang="cs-CZ" dirty="0" err="1" smtClean="0"/>
              <a:t>stomií</a:t>
            </a:r>
            <a:r>
              <a:rPr lang="cs-CZ" dirty="0" smtClean="0"/>
              <a:t> konzumují méně mléčných výrobků, méně luštěnin a méně ovoce a zeleniny než lidé bez </a:t>
            </a:r>
            <a:r>
              <a:rPr lang="cs-CZ" dirty="0" err="1" smtClean="0"/>
              <a:t>stomie</a:t>
            </a:r>
            <a:endParaRPr lang="cs-CZ" dirty="0" smtClean="0"/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Hypotéza č. 3 – častější užívání vitaminů a minerálních látek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Charakteristika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Celkem 120 lidí, 60 pacientů se zavedenou </a:t>
            </a:r>
            <a:r>
              <a:rPr lang="cs-CZ" dirty="0" err="1" smtClean="0"/>
              <a:t>stomií</a:t>
            </a:r>
            <a:r>
              <a:rPr lang="cs-CZ" dirty="0" smtClean="0"/>
              <a:t> různého typu a 60 lidí v kontrolní skupině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Mužů 52,5 %  a žen 47,5 %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Průměrný věk 60 let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13 pacientů se zavedenou ileostomii a 47 pacientů s kolostomii, průměrná délka zavedení </a:t>
            </a:r>
            <a:r>
              <a:rPr lang="cs-CZ" dirty="0" err="1" smtClean="0"/>
              <a:t>stomie</a:t>
            </a:r>
            <a:r>
              <a:rPr lang="cs-CZ" dirty="0" smtClean="0"/>
              <a:t> byla 8,5 roku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Spolupráce s nutriční terapeutkou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Stomickou</a:t>
            </a:r>
            <a:r>
              <a:rPr lang="cs-CZ" dirty="0" smtClean="0"/>
              <a:t> poradnu navštěvovalo 76,67 % osob se </a:t>
            </a:r>
            <a:r>
              <a:rPr lang="cs-CZ" dirty="0" err="1" smtClean="0"/>
              <a:t>stomií</a:t>
            </a:r>
            <a:r>
              <a:rPr lang="cs-CZ" dirty="0" smtClean="0"/>
              <a:t>, ale poradnu pro výživu pouze 8,33 % lidí z celkového počtu </a:t>
            </a:r>
            <a:r>
              <a:rPr lang="cs-CZ" dirty="0" err="1" smtClean="0"/>
              <a:t>stomiků</a:t>
            </a:r>
            <a:endParaRPr lang="cs-CZ" dirty="0" smtClean="0"/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Rozdíl mezi </a:t>
            </a:r>
            <a:r>
              <a:rPr lang="cs-CZ" dirty="0" err="1" smtClean="0"/>
              <a:t>ileostomiky</a:t>
            </a:r>
            <a:r>
              <a:rPr lang="cs-CZ" dirty="0" smtClean="0"/>
              <a:t> a </a:t>
            </a:r>
            <a:r>
              <a:rPr lang="cs-CZ" dirty="0" err="1" smtClean="0"/>
              <a:t>kolostomiky</a:t>
            </a:r>
            <a:r>
              <a:rPr lang="cs-CZ" dirty="0" smtClean="0"/>
              <a:t> v spolupráci s nutriční terapeutkou vyšel statisticky významný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84,62 % </a:t>
            </a:r>
            <a:r>
              <a:rPr lang="cs-CZ" dirty="0" err="1" smtClean="0"/>
              <a:t>ileostomiků</a:t>
            </a:r>
            <a:r>
              <a:rPr lang="cs-CZ" dirty="0" smtClean="0"/>
              <a:t> spolupracovalo s nutriční terapeutkou, zatím co v skupině </a:t>
            </a:r>
            <a:r>
              <a:rPr lang="cs-CZ" dirty="0" err="1" smtClean="0"/>
              <a:t>kolostomiků</a:t>
            </a:r>
            <a:r>
              <a:rPr lang="cs-CZ" dirty="0" smtClean="0"/>
              <a:t> to bylo pouze 19,15 %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Závěr – vyústění ileostomie klade větší nároky na dietní opatření, hospodaření s vodou a minerálními látkami než zavedení kolostomie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Konzumace mléčných výrobků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Zjišťovány byly celkem tři položky, zda respondenti konzumují mléko, pokud ano v jakém množství a jak často, a jak často zařazují do svého jídelníčku fermentované mléčné výrobky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Hypotéza č. 2a se nepotvrdila, </a:t>
            </a:r>
            <a:r>
              <a:rPr lang="cs-CZ" dirty="0" err="1" smtClean="0"/>
              <a:t>stomici</a:t>
            </a:r>
            <a:r>
              <a:rPr lang="cs-CZ" dirty="0" smtClean="0"/>
              <a:t> sice konzumují méně mléka než lidé v kontrolním souboru, ale mléčné výrobky zařazovali výrazně častěji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konzumaci mléka a mléčných výrobků jsou velké rozdíly, snášenlivost je u </a:t>
            </a:r>
            <a:r>
              <a:rPr lang="cs-CZ" dirty="0" err="1" smtClean="0"/>
              <a:t>stomiků</a:t>
            </a:r>
            <a:r>
              <a:rPr lang="cs-CZ" dirty="0" smtClean="0"/>
              <a:t> velmi individuální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Obecně jsou lépe snášeny fermentované mléčné výrobky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Konzumace luštěnin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Luštěniny patří do skupiny potravin způsobujících nadýmání, u </a:t>
            </a:r>
            <a:r>
              <a:rPr lang="cs-CZ" dirty="0" err="1" smtClean="0"/>
              <a:t>ileostomiků</a:t>
            </a:r>
            <a:r>
              <a:rPr lang="cs-CZ" dirty="0" smtClean="0"/>
              <a:t> mohou působit projímavě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Rozdíl v konzumaci luštěnin podle typu zavedené </a:t>
            </a:r>
            <a:r>
              <a:rPr lang="cs-CZ" dirty="0" err="1" smtClean="0"/>
              <a:t>stomie</a:t>
            </a:r>
            <a:r>
              <a:rPr lang="cs-CZ" dirty="0" smtClean="0"/>
              <a:t> se neprokázal, ale rozdíl mezi konzumaci </a:t>
            </a:r>
            <a:r>
              <a:rPr lang="cs-CZ" dirty="0" err="1" smtClean="0"/>
              <a:t>stomiků</a:t>
            </a:r>
            <a:r>
              <a:rPr lang="cs-CZ" dirty="0" smtClean="0"/>
              <a:t> a kontrolním souborem vyšel statisticky významný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Až 33 % </a:t>
            </a:r>
            <a:r>
              <a:rPr lang="cs-CZ" dirty="0" err="1" smtClean="0"/>
              <a:t>stomiků</a:t>
            </a:r>
            <a:r>
              <a:rPr lang="cs-CZ" dirty="0" smtClean="0"/>
              <a:t> uvedlo, že luštěniny vůbec nejí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Současná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Podle údajů z roku 2009 žije v České republice </a:t>
            </a:r>
            <a:br>
              <a:rPr lang="cs-CZ" dirty="0" smtClean="0"/>
            </a:br>
            <a:r>
              <a:rPr lang="cs-CZ" dirty="0" smtClean="0"/>
              <a:t>9 000 – 10 000 lidí se střevním vývodem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Celosvětová organizace IOA, Evropská organizace EOA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Národní organizace ILCO, dobrovolné sdružení </a:t>
            </a:r>
            <a:r>
              <a:rPr lang="cs-CZ" dirty="0" err="1" smtClean="0"/>
              <a:t>stomiků</a:t>
            </a:r>
            <a:r>
              <a:rPr lang="cs-CZ" dirty="0" smtClean="0"/>
              <a:t> založeno v roce 1992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Celkem 20 klubů po celé republice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Od roku 1993 Světový den </a:t>
            </a:r>
            <a:r>
              <a:rPr lang="cs-CZ" dirty="0" err="1" smtClean="0"/>
              <a:t>stomiků</a:t>
            </a:r>
            <a:r>
              <a:rPr lang="cs-CZ" dirty="0" smtClean="0"/>
              <a:t> v říjnu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500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Konzumace ovoce a zeleniny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Pacienti se </a:t>
            </a:r>
            <a:r>
              <a:rPr lang="cs-CZ" dirty="0" err="1" smtClean="0"/>
              <a:t>stomií</a:t>
            </a:r>
            <a:r>
              <a:rPr lang="cs-CZ" dirty="0" smtClean="0"/>
              <a:t> mají výběr ovoce a zeleniny omezený a velmi záleží na individuální snášenlivosti pacienta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Navzdory omezenému výběru bylo zjištěno, že </a:t>
            </a:r>
            <a:r>
              <a:rPr lang="cs-CZ" dirty="0" err="1" smtClean="0"/>
              <a:t>stomici</a:t>
            </a:r>
            <a:r>
              <a:rPr lang="cs-CZ" dirty="0" smtClean="0"/>
              <a:t> zařazují do svého jídelníčku ovoce i zeleninu významně častěji než kontrolní soubor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konzumaci zeleniny byl významný rozdíl u </a:t>
            </a:r>
            <a:r>
              <a:rPr lang="cs-CZ" dirty="0" err="1" smtClean="0"/>
              <a:t>ileostomiků</a:t>
            </a:r>
            <a:r>
              <a:rPr lang="cs-CZ" dirty="0" smtClean="0"/>
              <a:t> a </a:t>
            </a:r>
            <a:r>
              <a:rPr lang="cs-CZ" dirty="0" err="1" smtClean="0"/>
              <a:t>kolostomiků</a:t>
            </a:r>
            <a:r>
              <a:rPr lang="cs-CZ" dirty="0" smtClean="0"/>
              <a:t>, v konzumaci ovoce se rozdíl nepotvrdil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58204" cy="49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9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Užívání suplementů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Omezený výběr ovoce a zeleniny nabádá k předpokladu, že lidé se </a:t>
            </a:r>
            <a:r>
              <a:rPr lang="cs-CZ" dirty="0" err="1" smtClean="0"/>
              <a:t>stomii</a:t>
            </a:r>
            <a:r>
              <a:rPr lang="cs-CZ" dirty="0" smtClean="0"/>
              <a:t> budou častěji užívat vitaminy a minerální látky ve formě doplňků stravy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Tento předpoklad se ale nepotvrdil, i když oproti kontrolnímu souboru se ukázalo častější užívání doplňků stravy, nebyl rozdíl statisticky významný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Rozdíl nebyl ani v typu užívaných doplňků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3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06400" y="1092200"/>
          <a:ext cx="8331200" cy="5532438"/>
        </p:xfrm>
        <a:graphic>
          <a:graphicData uri="http://schemas.openxmlformats.org/presentationml/2006/ole">
            <p:oleObj spid="_x0000_s59393" r:id="rId3" imgW="8327858" imgH="553564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Výsledky ukazují, že lidé, kteří již mají zdravotní omezení, více dbají na vyvážené stravování a spotřeba vytypovaných potravin se blížila více všeobecným výživovým doporučením než v kontrolní skupině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Odlišné anatomické poměry střeva u </a:t>
            </a:r>
            <a:r>
              <a:rPr lang="cs-CZ" dirty="0" err="1" smtClean="0"/>
              <a:t>ileostomiků</a:t>
            </a:r>
            <a:r>
              <a:rPr lang="cs-CZ" dirty="0" smtClean="0"/>
              <a:t> a </a:t>
            </a:r>
            <a:r>
              <a:rPr lang="cs-CZ" dirty="0" err="1" smtClean="0"/>
              <a:t>kolostomiků</a:t>
            </a:r>
            <a:r>
              <a:rPr lang="cs-CZ" dirty="0" smtClean="0"/>
              <a:t> mají vliv na výběr a snášenlivost některých potravin, ale tento vliv není statisticky významný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stomií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Podle typu operační techniky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Dočasná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Trvalá / terminální</a:t>
            </a:r>
          </a:p>
          <a:p>
            <a:pPr marL="365760" indent="-256032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Podle místa vyústění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Ileostomie</a:t>
            </a:r>
          </a:p>
          <a:p>
            <a:pPr marL="658368" lvl="1" indent="-246888" fontAlgn="auto">
              <a:lnSpc>
                <a:spcPct val="17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Kolostomie – </a:t>
            </a:r>
            <a:r>
              <a:rPr lang="cs-CZ" dirty="0" err="1" smtClean="0">
                <a:solidFill>
                  <a:schemeClr val="tx1"/>
                </a:solidFill>
              </a:rPr>
              <a:t>transversostomie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cékostomie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sigmoideostomie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Indikace založení stomie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Kolorektální karcinom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Nespecifické střevní záněty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Divertikulitida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Familiární adenomatózní </a:t>
            </a:r>
            <a:r>
              <a:rPr lang="cs-CZ" dirty="0" err="1" smtClean="0"/>
              <a:t>polypóza</a:t>
            </a:r>
            <a:endParaRPr lang="cs-CZ" dirty="0" smtClean="0"/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Ileózní stav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Kongenitální anomálie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Nekrotizující </a:t>
            </a:r>
            <a:r>
              <a:rPr lang="cs-CZ" dirty="0" err="1" smtClean="0"/>
              <a:t>enterokolitída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Kolorektální karcinom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Nejčastější indikace k provedení zákroku, téměř 50 %  </a:t>
            </a:r>
            <a:br>
              <a:rPr lang="cs-CZ" sz="3300" dirty="0" smtClean="0"/>
            </a:br>
            <a:r>
              <a:rPr lang="cs-CZ" sz="3300" dirty="0" smtClean="0"/>
              <a:t>ze všech </a:t>
            </a:r>
            <a:r>
              <a:rPr lang="cs-CZ" sz="3300" dirty="0" err="1" smtClean="0"/>
              <a:t>stomií</a:t>
            </a:r>
            <a:endParaRPr lang="cs-CZ" sz="3300" dirty="0" smtClean="0"/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Rakovina tlustého střeva je zjištěna přibližně u 8 000 pacientů ročně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U 20 – 30 % lidí je nutné provést terminální </a:t>
            </a:r>
            <a:r>
              <a:rPr lang="cs-CZ" sz="3300" dirty="0" err="1" smtClean="0"/>
              <a:t>sigmoideostomii</a:t>
            </a:r>
            <a:endParaRPr lang="cs-CZ" sz="3300" dirty="0" smtClean="0"/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300" dirty="0" smtClean="0"/>
              <a:t>Při střevní </a:t>
            </a:r>
            <a:r>
              <a:rPr lang="cs-CZ" sz="3300" dirty="0" err="1" smtClean="0"/>
              <a:t>polypóze</a:t>
            </a:r>
            <a:r>
              <a:rPr lang="cs-CZ" sz="3300" dirty="0" smtClean="0"/>
              <a:t> je nutná totální kolektomie a založení ileostomie nebo vytvoření umělého konečníku (</a:t>
            </a:r>
            <a:r>
              <a:rPr lang="cs-CZ" sz="3300" dirty="0" err="1" smtClean="0"/>
              <a:t>pouch</a:t>
            </a:r>
            <a:r>
              <a:rPr lang="cs-CZ" sz="3300" dirty="0" smtClean="0"/>
              <a:t>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Nespecifické střevní záněty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Druhá nejčastější indikace k založení </a:t>
            </a:r>
            <a:r>
              <a:rPr lang="cs-CZ" sz="3000" dirty="0" err="1" smtClean="0"/>
              <a:t>stomie</a:t>
            </a:r>
            <a:r>
              <a:rPr lang="cs-CZ" sz="3000" dirty="0" smtClean="0"/>
              <a:t>, přibližně </a:t>
            </a:r>
            <a:br>
              <a:rPr lang="cs-CZ" sz="3000" dirty="0" smtClean="0"/>
            </a:br>
            <a:r>
              <a:rPr lang="cs-CZ" sz="3000" dirty="0" smtClean="0"/>
              <a:t>u 15 – 20 % pacientů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Ulcerózní kolitida v akutní fázi je důvodem zhotovení dočasného vývodu, po zklidnění totální kolektomie s terminální ileostomií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V souvislosti s Crohnovou nemocí se </a:t>
            </a:r>
            <a:r>
              <a:rPr lang="cs-CZ" sz="3000" dirty="0" err="1" smtClean="0"/>
              <a:t>stomie</a:t>
            </a:r>
            <a:r>
              <a:rPr lang="cs-CZ" sz="3000" dirty="0" smtClean="0"/>
              <a:t> provádějí méně často, důvodem mohou být píštěle v okolí konečníku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3000" dirty="0" smtClean="0"/>
              <a:t>Vzácnou indikací k </a:t>
            </a:r>
            <a:r>
              <a:rPr lang="cs-CZ" sz="3000" dirty="0" err="1" smtClean="0"/>
              <a:t>stomii</a:t>
            </a:r>
            <a:r>
              <a:rPr lang="cs-CZ" sz="3000" dirty="0" smtClean="0"/>
              <a:t> je perforace zaníceného střevního divertiklu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Anatomie a fyziologie</a:t>
            </a:r>
          </a:p>
        </p:txBody>
      </p:sp>
      <p:pic>
        <p:nvPicPr>
          <p:cNvPr id="22530" name="Picture 3" descr="C:\Users\Lucia\Downloads\Trávící trakt_58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0750" y="2249488"/>
            <a:ext cx="3111500" cy="4525962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Tenké střevo </a:t>
            </a:r>
            <a:r>
              <a:rPr lang="cs-CZ" i="1" dirty="0" smtClean="0"/>
              <a:t>(intestinum </a:t>
            </a:r>
            <a:r>
              <a:rPr lang="cs-CZ" i="1" dirty="0" err="1" smtClean="0"/>
              <a:t>tenue</a:t>
            </a:r>
            <a:r>
              <a:rPr lang="cs-CZ" i="1" dirty="0" smtClean="0"/>
              <a:t>)</a:t>
            </a:r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Dvanáctník </a:t>
            </a:r>
            <a:r>
              <a:rPr lang="cs-CZ" i="1" dirty="0" smtClean="0"/>
              <a:t>(duodenum)</a:t>
            </a:r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Lačník </a:t>
            </a:r>
            <a:r>
              <a:rPr lang="cs-CZ" i="1" dirty="0" smtClean="0"/>
              <a:t>(jejunum)</a:t>
            </a:r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Kyčelník </a:t>
            </a:r>
            <a:r>
              <a:rPr lang="cs-CZ" i="1" dirty="0" smtClean="0"/>
              <a:t>(ileum)</a:t>
            </a:r>
          </a:p>
          <a:p>
            <a:pPr marL="365760" indent="-256032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Tlusté střevo </a:t>
            </a:r>
            <a:r>
              <a:rPr lang="cs-CZ" i="1" dirty="0" smtClean="0"/>
              <a:t>(intestinum </a:t>
            </a:r>
            <a:r>
              <a:rPr lang="cs-CZ" i="1" dirty="0" err="1" smtClean="0"/>
              <a:t>crassum</a:t>
            </a:r>
            <a:r>
              <a:rPr lang="cs-CZ" i="1" dirty="0" smtClean="0"/>
              <a:t>)</a:t>
            </a:r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Slepé střevo </a:t>
            </a:r>
            <a:r>
              <a:rPr lang="cs-CZ" i="1" dirty="0" smtClean="0"/>
              <a:t>(intestinum </a:t>
            </a:r>
            <a:r>
              <a:rPr lang="cs-CZ" i="1" dirty="0" err="1" smtClean="0"/>
              <a:t>caecum</a:t>
            </a:r>
            <a:r>
              <a:rPr lang="cs-CZ" i="1" dirty="0" smtClean="0"/>
              <a:t>)</a:t>
            </a:r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Tračník </a:t>
            </a:r>
            <a:r>
              <a:rPr lang="cs-CZ" i="1" dirty="0" smtClean="0"/>
              <a:t>(</a:t>
            </a:r>
            <a:r>
              <a:rPr lang="cs-CZ" i="1" dirty="0" err="1" smtClean="0"/>
              <a:t>colon</a:t>
            </a:r>
            <a:r>
              <a:rPr lang="cs-CZ" i="1" dirty="0" smtClean="0"/>
              <a:t>)</a:t>
            </a:r>
          </a:p>
          <a:p>
            <a:pPr marL="923544" lvl="2" indent="-219456" fontAlgn="auto">
              <a:lnSpc>
                <a:spcPct val="16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i="1" dirty="0" err="1" smtClean="0"/>
              <a:t>Colon</a:t>
            </a:r>
            <a:r>
              <a:rPr lang="cs-CZ" i="1" dirty="0" smtClean="0"/>
              <a:t> </a:t>
            </a:r>
            <a:r>
              <a:rPr lang="cs-CZ" i="1" dirty="0" err="1" smtClean="0"/>
              <a:t>ascendens</a:t>
            </a:r>
            <a:endParaRPr lang="cs-CZ" i="1" dirty="0" smtClean="0"/>
          </a:p>
          <a:p>
            <a:pPr marL="923544" lvl="2" indent="-219456" fontAlgn="auto">
              <a:lnSpc>
                <a:spcPct val="16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i="1" dirty="0" err="1" smtClean="0"/>
              <a:t>Colon</a:t>
            </a:r>
            <a:r>
              <a:rPr lang="cs-CZ" i="1" dirty="0" smtClean="0"/>
              <a:t> </a:t>
            </a:r>
            <a:r>
              <a:rPr lang="cs-CZ" i="1" dirty="0" err="1" smtClean="0"/>
              <a:t>transversum</a:t>
            </a:r>
            <a:endParaRPr lang="cs-CZ" i="1" dirty="0" smtClean="0"/>
          </a:p>
          <a:p>
            <a:pPr marL="923544" lvl="2" indent="-219456" fontAlgn="auto">
              <a:lnSpc>
                <a:spcPct val="16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i="1" dirty="0" err="1" smtClean="0"/>
              <a:t>Colon</a:t>
            </a:r>
            <a:r>
              <a:rPr lang="cs-CZ" i="1" dirty="0" smtClean="0"/>
              <a:t> </a:t>
            </a:r>
            <a:r>
              <a:rPr lang="cs-CZ" i="1" dirty="0" err="1" smtClean="0"/>
              <a:t>descendens</a:t>
            </a:r>
            <a:endParaRPr lang="cs-CZ" i="1" dirty="0" smtClean="0"/>
          </a:p>
          <a:p>
            <a:pPr marL="923544" lvl="2" indent="-219456" fontAlgn="auto">
              <a:lnSpc>
                <a:spcPct val="16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i="1" dirty="0" err="1" smtClean="0"/>
              <a:t>Colon</a:t>
            </a:r>
            <a:r>
              <a:rPr lang="cs-CZ" i="1" dirty="0" smtClean="0"/>
              <a:t> </a:t>
            </a:r>
            <a:r>
              <a:rPr lang="cs-CZ" i="1" dirty="0" err="1" smtClean="0"/>
              <a:t>sigmoidemum</a:t>
            </a:r>
            <a:endParaRPr lang="cs-CZ" i="1" dirty="0" smtClean="0"/>
          </a:p>
          <a:p>
            <a:pPr marL="658368" lvl="1" indent="-246888" fontAlgn="auto">
              <a:lnSpc>
                <a:spcPct val="16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Konečník </a:t>
            </a:r>
            <a:r>
              <a:rPr lang="cs-CZ" i="1" dirty="0" smtClean="0"/>
              <a:t>(</a:t>
            </a:r>
            <a:r>
              <a:rPr lang="cs-CZ" i="1" dirty="0" err="1" smtClean="0"/>
              <a:t>rectum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1157</TotalTime>
  <Words>2312</Words>
  <Application>Microsoft Office PowerPoint</Application>
  <PresentationFormat>Předvádění na obrazovce (4:3)</PresentationFormat>
  <Paragraphs>262</Paragraphs>
  <Slides>47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4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8" baseType="lpstr">
      <vt:lpstr>Georgia</vt:lpstr>
      <vt:lpstr>Arial</vt:lpstr>
      <vt:lpstr>Trebuchet MS</vt:lpstr>
      <vt:lpstr>Wingdings 2</vt:lpstr>
      <vt:lpstr>Calibri</vt:lpstr>
      <vt:lpstr>Lucida Sans Unicode</vt:lpstr>
      <vt:lpstr>Urbanistický</vt:lpstr>
      <vt:lpstr>Urbanistický</vt:lpstr>
      <vt:lpstr>Urbanistický</vt:lpstr>
      <vt:lpstr>Urbanistický</vt:lpstr>
      <vt:lpstr>Graf aplikace Microsoft Excel</vt:lpstr>
      <vt:lpstr>Výživa při stomii</vt:lpstr>
      <vt:lpstr>Osnova </vt:lpstr>
      <vt:lpstr>Stomie</vt:lpstr>
      <vt:lpstr>Současná situace</vt:lpstr>
      <vt:lpstr>Typy stomií</vt:lpstr>
      <vt:lpstr>Indikace založení stomie</vt:lpstr>
      <vt:lpstr>Kolorektální karcinom</vt:lpstr>
      <vt:lpstr>Nespecifické střevní záněty</vt:lpstr>
      <vt:lpstr>Anatomie a fyziologie</vt:lpstr>
      <vt:lpstr>Tenké střevo</vt:lpstr>
      <vt:lpstr>Tlusté střevo</vt:lpstr>
      <vt:lpstr>Fyziologie stomie</vt:lpstr>
      <vt:lpstr>Fyziologie ileostomie</vt:lpstr>
      <vt:lpstr>Fyziologie ileostomie</vt:lpstr>
      <vt:lpstr>Fyziologie kolostomie</vt:lpstr>
      <vt:lpstr>Výživa </vt:lpstr>
      <vt:lpstr>Výživa</vt:lpstr>
      <vt:lpstr>Výživa</vt:lpstr>
      <vt:lpstr>Výživa při ileostomii</vt:lpstr>
      <vt:lpstr>Výživa při ileostomii</vt:lpstr>
      <vt:lpstr>Výživa při kolostomii</vt:lpstr>
      <vt:lpstr>Výživa při kolostomii</vt:lpstr>
      <vt:lpstr>Komplikace </vt:lpstr>
      <vt:lpstr>Komplikace</vt:lpstr>
      <vt:lpstr>Komplikace </vt:lpstr>
      <vt:lpstr>Syndrom krátkého střeva (SBS)</vt:lpstr>
      <vt:lpstr>Syndrom krátkého střeva</vt:lpstr>
      <vt:lpstr>Syndrom krátkého střeva</vt:lpstr>
      <vt:lpstr>Adaptace a nutriční terapie SBS</vt:lpstr>
      <vt:lpstr>Parenterální výživa</vt:lpstr>
      <vt:lpstr>Enterální výživa</vt:lpstr>
      <vt:lpstr>Enterální výživa</vt:lpstr>
      <vt:lpstr>Perorální výživa</vt:lpstr>
      <vt:lpstr>Snímek 34</vt:lpstr>
      <vt:lpstr>Úvod </vt:lpstr>
      <vt:lpstr>Charakteristika souboru</vt:lpstr>
      <vt:lpstr>Spolupráce s nutriční terapeutkou</vt:lpstr>
      <vt:lpstr>Konzumace mléčných výrobků</vt:lpstr>
      <vt:lpstr>Konzumace luštěnin</vt:lpstr>
      <vt:lpstr>Snímek 40</vt:lpstr>
      <vt:lpstr>Konzumace ovoce a zeleniny</vt:lpstr>
      <vt:lpstr>Snímek 42</vt:lpstr>
      <vt:lpstr>Snímek 43</vt:lpstr>
      <vt:lpstr>Užívání suplementů</vt:lpstr>
      <vt:lpstr>Snímek 45</vt:lpstr>
      <vt:lpstr>Závěry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při stomii</dc:title>
  <dc:creator>Lucia</dc:creator>
  <cp:lastModifiedBy>Anezka</cp:lastModifiedBy>
  <cp:revision>10</cp:revision>
  <dcterms:created xsi:type="dcterms:W3CDTF">2015-03-28T10:01:17Z</dcterms:created>
  <dcterms:modified xsi:type="dcterms:W3CDTF">2015-04-06T08:29:04Z</dcterms:modified>
</cp:coreProperties>
</file>