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434" r:id="rId3"/>
    <p:sldId id="435" r:id="rId4"/>
    <p:sldId id="397" r:id="rId5"/>
    <p:sldId id="470" r:id="rId6"/>
    <p:sldId id="448" r:id="rId7"/>
    <p:sldId id="471" r:id="rId8"/>
    <p:sldId id="436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37" r:id="rId17"/>
    <p:sldId id="462" r:id="rId18"/>
    <p:sldId id="463" r:id="rId19"/>
    <p:sldId id="472" r:id="rId20"/>
    <p:sldId id="465" r:id="rId21"/>
    <p:sldId id="468" r:id="rId22"/>
    <p:sldId id="438" r:id="rId23"/>
    <p:sldId id="449" r:id="rId24"/>
    <p:sldId id="450" r:id="rId25"/>
    <p:sldId id="451" r:id="rId26"/>
    <p:sldId id="452" r:id="rId27"/>
    <p:sldId id="453" r:id="rId28"/>
    <p:sldId id="478" r:id="rId29"/>
    <p:sldId id="454" r:id="rId30"/>
    <p:sldId id="455" r:id="rId31"/>
    <p:sldId id="457" r:id="rId32"/>
    <p:sldId id="458" r:id="rId33"/>
    <p:sldId id="459" r:id="rId34"/>
    <p:sldId id="460" r:id="rId35"/>
    <p:sldId id="461" r:id="rId36"/>
    <p:sldId id="439" r:id="rId37"/>
    <p:sldId id="475" r:id="rId38"/>
    <p:sldId id="440" r:id="rId39"/>
    <p:sldId id="473" r:id="rId40"/>
    <p:sldId id="476" r:id="rId41"/>
    <p:sldId id="474" r:id="rId42"/>
    <p:sldId id="477" r:id="rId43"/>
    <p:sldId id="429" r:id="rId44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F0A22E"/>
    <a:srgbClr val="99CCFF"/>
    <a:srgbClr val="824100"/>
    <a:srgbClr val="898989"/>
    <a:srgbClr val="663300"/>
    <a:srgbClr val="A50021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0" autoAdjust="0"/>
    <p:restoredTop sz="89796" autoAdjust="0"/>
  </p:normalViewPr>
  <p:slideViewPr>
    <p:cSldViewPr>
      <p:cViewPr varScale="1">
        <p:scale>
          <a:sx n="78" d="100"/>
          <a:sy n="78" d="100"/>
        </p:scale>
        <p:origin x="-96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21.1.2015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21.1.2015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en-US" dirty="0" smtClean="0"/>
              <a:t>&gt;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dvourozm</a:t>
            </a:r>
            <a:r>
              <a:rPr lang="cs-CZ" baseline="0" dirty="0" err="1" smtClean="0"/>
              <a:t>ěrné</a:t>
            </a:r>
            <a:r>
              <a:rPr lang="cs-CZ" baseline="0" dirty="0" smtClean="0"/>
              <a:t> normální rozdělení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24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24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http://documentation.statsoft.com/STATISTICAHelp.aspx?path=Graphs/Graph/ModifyingGraphs/Dialogs/PlotEllipseTab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24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868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868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868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solve(2/3*matrix(c(1,-1,-1,4),2,2))</a:t>
            </a:r>
            <a:endParaRPr lang="cs-CZ" dirty="0" smtClean="0"/>
          </a:p>
          <a:p>
            <a:r>
              <a:rPr lang="en-US" dirty="0" err="1" smtClean="0"/>
              <a:t>qf</a:t>
            </a:r>
            <a:r>
              <a:rPr lang="en-US" dirty="0" smtClean="0"/>
              <a:t>(0.95,2,3)</a:t>
            </a:r>
            <a:endParaRPr lang="cs-CZ" dirty="0" smtClean="0"/>
          </a:p>
          <a:p>
            <a:r>
              <a:rPr lang="en-US" dirty="0" smtClean="0"/>
              <a:t>1-pf(1.3125,2,3)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780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0" dirty="0" smtClean="0"/>
              <a:t>Nezávislost jednotlivých pozorování </a:t>
            </a:r>
            <a:r>
              <a:rPr lang="cs-CZ" dirty="0" smtClean="0"/>
              <a:t>– sice téměř automatický předpoklad, nicméně je třeba se nad ním alespoň zamyslet.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ANOVA má souvislost s F-testem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1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k je počet skupin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vzpomínají si, na čtverce,</a:t>
            </a:r>
            <a:r>
              <a:rPr lang="cs-CZ" baseline="0" dirty="0" smtClean="0"/>
              <a:t> které jsme kreslili u směrodatné odchylky?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90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stupn</a:t>
            </a:r>
            <a:r>
              <a:rPr lang="cs-CZ" dirty="0" smtClean="0"/>
              <a:t>ě</a:t>
            </a:r>
            <a:r>
              <a:rPr lang="cs-CZ" baseline="0" dirty="0" smtClean="0"/>
              <a:t> volnosti u Celkem jsou špatně – n=</a:t>
            </a:r>
            <a:r>
              <a:rPr lang="cs-CZ" baseline="0" dirty="0" err="1" smtClean="0"/>
              <a:t>kr</a:t>
            </a:r>
            <a:r>
              <a:rPr lang="cs-CZ" baseline="0" dirty="0" smtClean="0"/>
              <a:t> by byl jen speciální případ – opravit to podle Budíkové!!!!!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261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tady jsou stupně volnosti</a:t>
            </a:r>
            <a:r>
              <a:rPr lang="cs-CZ" baseline="0" dirty="0" smtClean="0"/>
              <a:t> správně, protože opravdu vychází, že: n</a:t>
            </a:r>
            <a:r>
              <a:rPr lang="en-US" baseline="0" dirty="0" smtClean="0"/>
              <a:t>-1=n-</a:t>
            </a:r>
            <a:r>
              <a:rPr lang="en-US" baseline="0" dirty="0" err="1" smtClean="0"/>
              <a:t>kr</a:t>
            </a:r>
            <a:r>
              <a:rPr lang="en-US" baseline="0" smtClean="0"/>
              <a:t> + (k-1)*(r-1) + (k-1) + (r-1)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150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tomto okamžiku bychom měli zjistit, které skupiny u faktoru B se od sebe liší – šlo</a:t>
            </a:r>
            <a:r>
              <a:rPr lang="cs-CZ" baseline="0" dirty="0" smtClean="0"/>
              <a:t> by to počítat ručně, je to ale trochu náročnější, pro si to ukážeme pouze v softwaru.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455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Logaritmická transformace nevhodná u dat, která</a:t>
            </a:r>
            <a:r>
              <a:rPr lang="cs-CZ" baseline="0" dirty="0" smtClean="0"/>
              <a:t> jsou již v logaritmické tvaru (např. pH) a u nalevo zešikmených rozložení (nízké odlehlé hodnoty – nepomůže tady ale –log?)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Pokud se pak výsledky (průměr a intervaly spolehlivosti) vrací zpátky (tzn. pomocí exponenciální </a:t>
            </a:r>
            <a:r>
              <a:rPr lang="cs-CZ" baseline="0" dirty="0" err="1" smtClean="0"/>
              <a:t>fce</a:t>
            </a:r>
            <a:r>
              <a:rPr lang="cs-CZ" baseline="0" dirty="0" smtClean="0"/>
              <a:t>) a prezentuje se pak geometrický průměr a intervaly spolehlivosti, tak stačí použít přirozený logaritmus (většinou je </a:t>
            </a:r>
            <a:r>
              <a:rPr lang="cs-CZ" baseline="0" dirty="0" err="1" smtClean="0"/>
              <a:t>ln</a:t>
            </a:r>
            <a:r>
              <a:rPr lang="cs-CZ" baseline="0" dirty="0" smtClean="0"/>
              <a:t> dostačující, aby tvar dat měl normální rozdělení)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pokud bychom ale chtěli prezentovat data s logaritmickou osou, bylo by lepší použít dekadický logaritmus, protože ten má lepší interpretaci osy (10x, 100x, 1000x větší...)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140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souvislost ze z-skóre – to bych</a:t>
            </a:r>
            <a:r>
              <a:rPr lang="cs-CZ" baseline="0" dirty="0" smtClean="0"/>
              <a:t> dostala, pokud bych odečítala populační průměr a dělila populační SD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využití při modelování (aby proměnné byly srovnatelné)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256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např. </a:t>
            </a:r>
            <a:r>
              <a:rPr lang="cs-CZ" dirty="0" smtClean="0"/>
              <a:t>u lineární regrese – pokud</a:t>
            </a:r>
            <a:r>
              <a:rPr lang="cs-CZ" baseline="0" dirty="0" smtClean="0"/>
              <a:t> jsou hodnoty centrované, nemusíme uvažovat </a:t>
            </a:r>
            <a:r>
              <a:rPr lang="cs-CZ" baseline="0" dirty="0" err="1" smtClean="0"/>
              <a:t>intercept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48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en-US" dirty="0" smtClean="0"/>
              <a:t>&gt;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dvourozm</a:t>
            </a:r>
            <a:r>
              <a:rPr lang="cs-CZ" baseline="0" dirty="0" err="1" smtClean="0"/>
              <a:t>ěrné</a:t>
            </a:r>
            <a:r>
              <a:rPr lang="cs-CZ" baseline="0" dirty="0" smtClean="0"/>
              <a:t> normální rozdělení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24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en-US" dirty="0" smtClean="0"/>
              <a:t>&gt;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dvourozm</a:t>
            </a:r>
            <a:r>
              <a:rPr lang="cs-CZ" baseline="0" dirty="0" err="1" smtClean="0"/>
              <a:t>ěrné</a:t>
            </a:r>
            <a:r>
              <a:rPr lang="cs-CZ" baseline="0" dirty="0" smtClean="0"/>
              <a:t> normální rozdělení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2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en-US" dirty="0" smtClean="0"/>
              <a:t>&gt;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dvourozm</a:t>
            </a:r>
            <a:r>
              <a:rPr lang="cs-CZ" baseline="0" dirty="0" err="1" smtClean="0"/>
              <a:t>ěrné</a:t>
            </a:r>
            <a:r>
              <a:rPr lang="cs-CZ" baseline="0" dirty="0" smtClean="0"/>
              <a:t> normální rozdělení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24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en-US" dirty="0" smtClean="0"/>
              <a:t>&gt;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dvourozm</a:t>
            </a:r>
            <a:r>
              <a:rPr lang="cs-CZ" baseline="0" dirty="0" err="1" smtClean="0"/>
              <a:t>ěrné</a:t>
            </a:r>
            <a:r>
              <a:rPr lang="cs-CZ" baseline="0" dirty="0" smtClean="0"/>
              <a:t> normální rozdělení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2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Janoušová, Dušek: Analýza dat pro neurovědy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10" Type="http://schemas.openxmlformats.org/officeDocument/2006/relationships/image" Target="../media/image26.e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10" Type="http://schemas.openxmlformats.org/officeDocument/2006/relationships/image" Target="../media/image38.wmf"/><Relationship Id="rId4" Type="http://schemas.openxmlformats.org/officeDocument/2006/relationships/image" Target="../media/image120.png"/><Relationship Id="rId9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3.png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7.wmf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5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52.png"/><Relationship Id="rId21" Type="http://schemas.openxmlformats.org/officeDocument/2006/relationships/image" Target="../media/image79.png"/><Relationship Id="rId7" Type="http://schemas.openxmlformats.org/officeDocument/2006/relationships/image" Target="../media/image56.png"/><Relationship Id="rId12" Type="http://schemas.openxmlformats.org/officeDocument/2006/relationships/image" Target="../media/image70.png"/><Relationship Id="rId17" Type="http://schemas.openxmlformats.org/officeDocument/2006/relationships/image" Target="../media/image62.png"/><Relationship Id="rId2" Type="http://schemas.openxmlformats.org/officeDocument/2006/relationships/image" Target="../media/image51.png"/><Relationship Id="rId16" Type="http://schemas.openxmlformats.org/officeDocument/2006/relationships/image" Target="../media/image61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69.png"/><Relationship Id="rId5" Type="http://schemas.openxmlformats.org/officeDocument/2006/relationships/image" Target="../media/image54.png"/><Relationship Id="rId15" Type="http://schemas.openxmlformats.org/officeDocument/2006/relationships/image" Target="../media/image60.png"/><Relationship Id="rId23" Type="http://schemas.openxmlformats.org/officeDocument/2006/relationships/image" Target="../media/image82.png"/><Relationship Id="rId10" Type="http://schemas.openxmlformats.org/officeDocument/2006/relationships/image" Target="../media/image59.png"/><Relationship Id="rId19" Type="http://schemas.openxmlformats.org/officeDocument/2006/relationships/image" Target="../media/image6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72.png"/><Relationship Id="rId22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7" name="Podnadpis 4"/>
          <p:cNvSpPr txBox="1">
            <a:spLocks/>
          </p:cNvSpPr>
          <p:nvPr/>
        </p:nvSpPr>
        <p:spPr>
          <a:xfrm>
            <a:off x="3630724" y="5661248"/>
            <a:ext cx="1512168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 smtClean="0"/>
              <a:t>Jaro </a:t>
            </a:r>
            <a:r>
              <a:rPr lang="en-US" sz="2000" dirty="0" smtClean="0"/>
              <a:t>2015</a:t>
            </a:r>
            <a:endParaRPr lang="cs-CZ" sz="2000" dirty="0" smtClean="0"/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Janoušová</a:t>
            </a:r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Vícerozměrné normální rozdělení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683568" y="1772816"/>
                <a:ext cx="6984776" cy="758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1" i="0" smtClean="0">
                              <a:latin typeface="Cambria Math"/>
                            </a:rPr>
                            <m:t>𝐱</m:t>
                          </m:r>
                        </m:sub>
                      </m:sSub>
                      <m:d>
                        <m:dPr>
                          <m:ctrlPr>
                            <a:rPr lang="cs-CZ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</a:rPr>
                                    <m:t>Σ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cs-CZ">
                          <a:latin typeface="Cambria Math"/>
                          <a:ea typeface="Cambria Math"/>
                        </a:rPr>
                        <m:t>exp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  <a:ea typeface="Cambria Math"/>
                                    </a:rPr>
                                    <m:t>μ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cs-CZ" i="0" smtClean="0">
                                  <a:latin typeface="Cambria Math"/>
                                  <a:ea typeface="Cambria Math"/>
                                </a:rPr>
                                <m:t>μ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6984776" cy="7587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683568" y="1380967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Hustota vícerozměrného normálního rozdělení: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83568" y="2742019"/>
                <a:ext cx="56166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>
                        <a:latin typeface="Cambria Math"/>
                        <a:ea typeface="Cambria Math"/>
                      </a:rPr>
                      <m:t>μ</m:t>
                    </m:r>
                    <m:r>
                      <a:rPr lang="cs-CZ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sz="2000" dirty="0" smtClean="0"/>
                  <a:t> - střední hodnota</a:t>
                </a:r>
              </a:p>
              <a:p>
                <a:endParaRPr lang="cs-CZ" sz="800" dirty="0" smtClean="0"/>
              </a:p>
              <a:p>
                <a:r>
                  <a:rPr lang="cs-CZ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Σ</m:t>
                    </m:r>
                  </m:oMath>
                </a14:m>
                <a:r>
                  <a:rPr lang="cs-CZ" sz="2000" dirty="0" smtClean="0"/>
                  <a:t> - </a:t>
                </a:r>
                <a:r>
                  <a:rPr lang="cs-CZ" sz="2000" dirty="0" err="1" smtClean="0"/>
                  <a:t>kovarianční</a:t>
                </a:r>
                <a:r>
                  <a:rPr lang="cs-CZ" sz="2000" dirty="0" smtClean="0"/>
                  <a:t> matice</a:t>
                </a:r>
                <a:endParaRPr lang="cs-CZ" sz="20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42019"/>
                <a:ext cx="5616624" cy="830997"/>
              </a:xfrm>
              <a:prstGeom prst="rect">
                <a:avLst/>
              </a:prstGeom>
              <a:blipFill rotWithShape="1">
                <a:blip r:embed="rId4"/>
                <a:stretch>
                  <a:fillRect t="-3676" b="-1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683568" y="400506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Dvourozměrné normálního rozdělení:</a:t>
            </a:r>
            <a:endParaRPr lang="cs-CZ" sz="2000" dirty="0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98569"/>
            <a:ext cx="8244408" cy="658623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"/>
          <a:stretch/>
        </p:blipFill>
        <p:spPr>
          <a:xfrm>
            <a:off x="683569" y="5229200"/>
            <a:ext cx="4032448" cy="866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827584" y="6093296"/>
                <a:ext cx="4930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mtClean="0">
                        <a:latin typeface="Cambria Math"/>
                        <a:ea typeface="Cambria Math"/>
                      </a:rPr>
                      <m:t>ρ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dirty="0"/>
                  <a:t> - </a:t>
                </a:r>
                <a:r>
                  <a:rPr lang="cs-CZ" dirty="0" smtClean="0"/>
                  <a:t>korelace mezi X a Y;    </a:t>
                </a:r>
                <a:r>
                  <a:rPr lang="el-GR" dirty="0" smtClean="0"/>
                  <a:t>σ</a:t>
                </a:r>
                <a:r>
                  <a:rPr lang="cs-CZ" dirty="0" smtClean="0"/>
                  <a:t> – směrodatná odchylka</a:t>
                </a:r>
                <a:endParaRPr lang="cs-CZ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093296"/>
                <a:ext cx="493013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24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Je normalita v jednorozměrném prostoru jedinou podmínkou vícerozměrné normality? 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sp>
        <p:nvSpPr>
          <p:cNvPr id="10" name="TextBox 5"/>
          <p:cNvSpPr txBox="1"/>
          <p:nvPr/>
        </p:nvSpPr>
        <p:spPr>
          <a:xfrm>
            <a:off x="4355976" y="207710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/>
              <a:t>+</a:t>
            </a:r>
            <a:endParaRPr lang="cs-CZ" sz="4800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852727"/>
              </p:ext>
            </p:extLst>
          </p:nvPr>
        </p:nvGraphicFramePr>
        <p:xfrm>
          <a:off x="2412653" y="3789635"/>
          <a:ext cx="431958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Graph" r:id="rId4" imgW="4320000" imgH="2880000" progId="STATISTICA.Graph">
                  <p:embed/>
                </p:oleObj>
              </mc:Choice>
              <mc:Fallback>
                <p:oleObj name="Graph" r:id="rId4" imgW="4320000" imgH="288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653" y="3789635"/>
                        <a:ext cx="4319587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504035"/>
              </p:ext>
            </p:extLst>
          </p:nvPr>
        </p:nvGraphicFramePr>
        <p:xfrm>
          <a:off x="539552" y="1340768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Graph" r:id="rId6" imgW="3600000" imgH="2520000" progId="STATISTICA.Graph">
                  <p:embed/>
                </p:oleObj>
              </mc:Choice>
              <mc:Fallback>
                <p:oleObj name="Graph" r:id="rId6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40768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049930"/>
              </p:ext>
            </p:extLst>
          </p:nvPr>
        </p:nvGraphicFramePr>
        <p:xfrm>
          <a:off x="5076006" y="1341685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Graph" r:id="rId8" imgW="3600000" imgH="2520000" progId="STATISTICA.Graph">
                  <p:embed/>
                </p:oleObj>
              </mc:Choice>
              <mc:Fallback>
                <p:oleObj name="Graph" r:id="rId8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06" y="1341685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58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Je normalita v jednorozměrném prostoru jedinou podmínkou vícerozměrné normality? 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p:sp>
        <p:nvSpPr>
          <p:cNvPr id="9" name="TextBox 5"/>
          <p:cNvSpPr txBox="1"/>
          <p:nvPr/>
        </p:nvSpPr>
        <p:spPr>
          <a:xfrm>
            <a:off x="4355976" y="207705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/>
              <a:t>+</a:t>
            </a:r>
            <a:endParaRPr lang="cs-CZ" sz="4800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087463"/>
              </p:ext>
            </p:extLst>
          </p:nvPr>
        </p:nvGraphicFramePr>
        <p:xfrm>
          <a:off x="2340645" y="3212926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Graph" r:id="rId4" imgW="4320000" imgH="3600000" progId="STATISTICA.Graph">
                  <p:embed/>
                </p:oleObj>
              </mc:Choice>
              <mc:Fallback>
                <p:oleObj name="Graph" r:id="rId4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645" y="3212926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880420"/>
              </p:ext>
            </p:extLst>
          </p:nvPr>
        </p:nvGraphicFramePr>
        <p:xfrm>
          <a:off x="107504" y="1124694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Graph" r:id="rId6" imgW="3600000" imgH="2520000" progId="STATISTICA.Graph">
                  <p:embed/>
                </p:oleObj>
              </mc:Choice>
              <mc:Fallback>
                <p:oleObj name="Graph" r:id="rId6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24694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136299"/>
              </p:ext>
            </p:extLst>
          </p:nvPr>
        </p:nvGraphicFramePr>
        <p:xfrm>
          <a:off x="5292030" y="1124694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Graph" r:id="rId8" imgW="3600000" imgH="2520000" progId="STATISTICA.Graph">
                  <p:embed/>
                </p:oleObj>
              </mc:Choice>
              <mc:Fallback>
                <p:oleObj name="Graph" r:id="rId8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30" y="1124694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12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Je normalita v jednorozměrném prostoru jedinou podmínkou vícerozměrné normality? 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p:sp>
        <p:nvSpPr>
          <p:cNvPr id="10" name="TextBox 5"/>
          <p:cNvSpPr txBox="1"/>
          <p:nvPr/>
        </p:nvSpPr>
        <p:spPr>
          <a:xfrm>
            <a:off x="4355976" y="1861076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/>
              <a:t>+</a:t>
            </a:r>
            <a:endParaRPr lang="cs-CZ" sz="4800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689902"/>
              </p:ext>
            </p:extLst>
          </p:nvPr>
        </p:nvGraphicFramePr>
        <p:xfrm>
          <a:off x="539750" y="980728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Graph" r:id="rId4" imgW="3600000" imgH="2520000" progId="STATISTICA.Graph">
                  <p:embed/>
                </p:oleObj>
              </mc:Choice>
              <mc:Fallback>
                <p:oleObj name="Graph" r:id="rId4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0728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36516"/>
              </p:ext>
            </p:extLst>
          </p:nvPr>
        </p:nvGraphicFramePr>
        <p:xfrm>
          <a:off x="5075238" y="980728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Graph" r:id="rId6" imgW="3600000" imgH="2520000" progId="STATISTICA.Graph">
                  <p:embed/>
                </p:oleObj>
              </mc:Choice>
              <mc:Fallback>
                <p:oleObj name="Graph" r:id="rId6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980728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369871"/>
              </p:ext>
            </p:extLst>
          </p:nvPr>
        </p:nvGraphicFramePr>
        <p:xfrm>
          <a:off x="2556669" y="3140918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Graph" r:id="rId8" imgW="4320000" imgH="3600000" progId="STATISTICA.Graph">
                  <p:embed/>
                </p:oleObj>
              </mc:Choice>
              <mc:Fallback>
                <p:oleObj name="Graph" r:id="rId8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669" y="3140918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0"/>
          <p:cNvSpPr/>
          <p:nvPr/>
        </p:nvSpPr>
        <p:spPr>
          <a:xfrm>
            <a:off x="5436096" y="537321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516216" y="557878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Vícerozměrný </a:t>
            </a:r>
            <a:r>
              <a:rPr lang="cs-CZ" dirty="0" err="1" smtClean="0">
                <a:solidFill>
                  <a:srgbClr val="FF0000"/>
                </a:solidFill>
              </a:rPr>
              <a:t>outlier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5724128" y="5589240"/>
            <a:ext cx="75608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1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dvourozměrné normality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2869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/>
              <a:t>Bagplot</a:t>
            </a:r>
            <a:r>
              <a:rPr lang="cs-CZ" sz="2000" dirty="0" smtClean="0"/>
              <a:t> = „</a:t>
            </a:r>
            <a:r>
              <a:rPr lang="cs-CZ" sz="2000" dirty="0" err="1" smtClean="0"/>
              <a:t>bivariate</a:t>
            </a:r>
            <a:r>
              <a:rPr lang="cs-CZ" sz="2000" dirty="0" smtClean="0"/>
              <a:t> </a:t>
            </a:r>
            <a:r>
              <a:rPr lang="cs-CZ" sz="2000" dirty="0" err="1" smtClean="0"/>
              <a:t>boxplot</a:t>
            </a:r>
            <a:r>
              <a:rPr lang="cs-CZ" sz="2000" dirty="0" smtClean="0"/>
              <a:t>“ (tzn. „dvourozměrný krabicový graf“)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467544" y="6024713"/>
            <a:ext cx="616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smtClean="0"/>
              <a:t>2D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Bag</a:t>
            </a:r>
            <a:r>
              <a:rPr lang="cs-CZ" dirty="0" smtClean="0"/>
              <a:t> </a:t>
            </a:r>
            <a:r>
              <a:rPr lang="cs-CZ" dirty="0" err="1" smtClean="0"/>
              <a:t>Plots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/>
          <a:stretch/>
        </p:blipFill>
        <p:spPr bwMode="auto">
          <a:xfrm>
            <a:off x="1600200" y="1844824"/>
            <a:ext cx="6177320" cy="417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5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dvourozměrné normality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2869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Vykreslení regulační elipsy („</a:t>
            </a:r>
            <a:r>
              <a:rPr lang="cs-CZ" sz="2000" dirty="0" err="1" smtClean="0"/>
              <a:t>control</a:t>
            </a:r>
            <a:r>
              <a:rPr lang="cs-CZ" sz="2000" dirty="0" smtClean="0"/>
              <a:t>“ elipse):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467544" y="601199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err="1" smtClean="0"/>
              <a:t>Scatterplots</a:t>
            </a:r>
            <a:r>
              <a:rPr lang="cs-CZ" dirty="0" smtClean="0"/>
              <a:t> – na záložce </a:t>
            </a:r>
            <a:r>
              <a:rPr lang="cs-CZ" dirty="0" err="1" smtClean="0"/>
              <a:t>Advanced</a:t>
            </a:r>
            <a:r>
              <a:rPr lang="cs-CZ" dirty="0" smtClean="0"/>
              <a:t> zvolit Elipse </a:t>
            </a:r>
            <a:r>
              <a:rPr lang="cs-CZ" dirty="0" err="1" smtClean="0"/>
              <a:t>Normal</a:t>
            </a:r>
            <a:endParaRPr lang="cs-CZ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/>
          <a:stretch/>
        </p:blipFill>
        <p:spPr bwMode="auto">
          <a:xfrm>
            <a:off x="1403648" y="1772816"/>
            <a:ext cx="5943600" cy="40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55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cs-CZ" dirty="0"/>
              <a:t>Vícerozměrný t-test</a:t>
            </a: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9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Jednorozměrný </a:t>
            </a:r>
            <a:r>
              <a:rPr lang="cs-CZ" dirty="0" err="1" smtClean="0"/>
              <a:t>dvouvýběrový</a:t>
            </a:r>
            <a:r>
              <a:rPr lang="cs-CZ" dirty="0" smtClean="0"/>
              <a:t> t-test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400600"/>
              </a:xfrm>
            </p:spPr>
            <p:txBody>
              <a:bodyPr>
                <a:normAutofit/>
              </a:bodyPr>
              <a:lstStyle/>
              <a:p>
                <a:r>
                  <a:rPr lang="cs-CZ" b="1" dirty="0" smtClean="0"/>
                  <a:t>Srovnáváme dvě skupiny dat, které jsou na sobě nezávislé – mezi objekty neexistuje vazba.</a:t>
                </a:r>
                <a:endParaRPr lang="en-US" sz="800" b="1" dirty="0"/>
              </a:p>
              <a:p>
                <a:r>
                  <a:rPr lang="cs-CZ" dirty="0" smtClean="0"/>
                  <a:t>Příklady: srovnání objem hipokampu u mužů a u žen, </a:t>
                </a:r>
                <a:r>
                  <a:rPr lang="cs-CZ" dirty="0"/>
                  <a:t>srovnání kognitivního výkonu </a:t>
                </a:r>
                <a:r>
                  <a:rPr lang="cs-CZ" dirty="0" smtClean="0"/>
                  <a:t>podle dvou kategorií věku</a:t>
                </a:r>
                <a:r>
                  <a:rPr lang="en-US" dirty="0" smtClean="0"/>
                  <a:t>,...</a:t>
                </a:r>
                <a:endParaRPr lang="cs-CZ" dirty="0" smtClean="0"/>
              </a:p>
              <a:p>
                <a:endParaRPr lang="cs-CZ" sz="800" dirty="0"/>
              </a:p>
              <a:p>
                <a:endParaRPr lang="cs-CZ" dirty="0" smtClean="0"/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sz="800" dirty="0"/>
              </a:p>
              <a:p>
                <a:r>
                  <a:rPr lang="cs-CZ" dirty="0" smtClean="0"/>
                  <a:t>Předpoklad</a:t>
                </a:r>
                <a:r>
                  <a:rPr lang="cs-CZ" dirty="0"/>
                  <a:t>: </a:t>
                </a:r>
                <a:r>
                  <a:rPr lang="cs-CZ" b="1" dirty="0" smtClean="0"/>
                  <a:t>normalita dat v OBOU skupinách, shodnost (homogenita) rozptylů </a:t>
                </a:r>
                <a:r>
                  <a:rPr lang="cs-CZ" dirty="0" smtClean="0"/>
                  <a:t>v obou skupinách</a:t>
                </a:r>
                <a:endParaRPr lang="cs-CZ" sz="800" dirty="0"/>
              </a:p>
              <a:p>
                <a:pPr algn="l"/>
                <a:r>
                  <a:rPr lang="cs-CZ" dirty="0"/>
                  <a:t>Testová statistika</a:t>
                </a:r>
                <a:r>
                  <a:rPr lang="cs-CZ" dirty="0" smtClean="0"/>
                  <a:t>:                               , </a:t>
                </a:r>
                <a:r>
                  <a:rPr lang="cs-CZ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cs-CZ" dirty="0"/>
                  <a:t> je </a:t>
                </a:r>
                <a:r>
                  <a:rPr lang="cs-CZ" dirty="0" smtClean="0"/>
                  <a:t>vážená směrodatná odchylka, </a:t>
                </a:r>
                <a:br>
                  <a:rPr lang="cs-CZ" dirty="0" smtClean="0"/>
                </a:br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</a:rPr>
                      <m:t>c</m:t>
                    </m:r>
                  </m:oMath>
                </a14:m>
                <a:r>
                  <a:rPr lang="cs-CZ" dirty="0" smtClean="0"/>
                  <a:t> je konstanta, o kterou se rozdíl průměrů má lišit (většinou rovna 0) </a:t>
                </a: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400600"/>
              </a:xfrm>
              <a:blipFill rotWithShape="1">
                <a:blip r:embed="rId4"/>
                <a:stretch>
                  <a:fillRect l="-593" t="-564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1619672" y="2658068"/>
            <a:ext cx="0" cy="1428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1619672" y="4086818"/>
            <a:ext cx="349220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9" name="Skupina 28"/>
          <p:cNvGrpSpPr/>
          <p:nvPr/>
        </p:nvGrpSpPr>
        <p:grpSpPr>
          <a:xfrm>
            <a:off x="1726704" y="3028021"/>
            <a:ext cx="2305050" cy="984250"/>
            <a:chOff x="1929036" y="4313668"/>
            <a:chExt cx="2305050" cy="984250"/>
          </a:xfrm>
        </p:grpSpPr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2590800" y="3037158"/>
            <a:ext cx="2305050" cy="984250"/>
            <a:chOff x="1929036" y="4313668"/>
            <a:chExt cx="2305050" cy="984250"/>
          </a:xfrm>
        </p:grpSpPr>
        <p:sp>
          <p:nvSpPr>
            <p:cNvPr id="46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2631603" y="4233005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603" y="4233005"/>
                <a:ext cx="446225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Přímá spojnice 60"/>
          <p:cNvCxnSpPr/>
          <p:nvPr/>
        </p:nvCxnSpPr>
        <p:spPr>
          <a:xfrm>
            <a:off x="2869324" y="2924944"/>
            <a:ext cx="0" cy="1281163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ovéPole 61"/>
              <p:cNvSpPr txBox="1"/>
              <p:nvPr/>
            </p:nvSpPr>
            <p:spPr>
              <a:xfrm>
                <a:off x="3585529" y="4238021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2" name="TextovéPol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529" y="4238021"/>
                <a:ext cx="446225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Přímá spojnice 62"/>
          <p:cNvCxnSpPr/>
          <p:nvPr/>
        </p:nvCxnSpPr>
        <p:spPr>
          <a:xfrm>
            <a:off x="3743722" y="2924944"/>
            <a:ext cx="0" cy="1281163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064608"/>
              </p:ext>
            </p:extLst>
          </p:nvPr>
        </p:nvGraphicFramePr>
        <p:xfrm>
          <a:off x="2946400" y="5249863"/>
          <a:ext cx="13589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Rovnice" r:id="rId7" imgW="863280" imgH="482400" progId="Equation.3">
                  <p:embed/>
                </p:oleObj>
              </mc:Choice>
              <mc:Fallback>
                <p:oleObj name="Rovnice" r:id="rId7" imgW="863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5249863"/>
                        <a:ext cx="13589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759037"/>
              </p:ext>
            </p:extLst>
          </p:nvPr>
        </p:nvGraphicFramePr>
        <p:xfrm>
          <a:off x="5679901" y="2623416"/>
          <a:ext cx="2276475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Graf" r:id="rId9" imgW="2876646" imgH="2571750" progId="MSGraph.Chart.8">
                  <p:embed/>
                </p:oleObj>
              </mc:Choice>
              <mc:Fallback>
                <p:oleObj name="Graf" r:id="rId9" imgW="2876646" imgH="257175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9901" y="2623416"/>
                        <a:ext cx="2276475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1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Vícerozměrný</a:t>
            </a:r>
            <a:r>
              <a:rPr lang="en-US" dirty="0" smtClean="0"/>
              <a:t> </a:t>
            </a:r>
            <a:r>
              <a:rPr lang="cs-CZ" dirty="0" smtClean="0"/>
              <a:t>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cs-CZ" b="1" dirty="0" smtClean="0"/>
              <a:t>Srovnáváme dvě skupiny dat, které jsou na sobě nezávislé – mezi objekty neexistuje vazba.</a:t>
            </a:r>
            <a:endParaRPr lang="en-US" sz="800" b="1" dirty="0"/>
          </a:p>
          <a:p>
            <a:r>
              <a:rPr lang="cs-CZ" dirty="0" smtClean="0"/>
              <a:t>Na rozdíl od jednorozměrného </a:t>
            </a:r>
            <a:r>
              <a:rPr lang="cs-CZ" dirty="0" err="1" smtClean="0"/>
              <a:t>dvouvýběrového</a:t>
            </a:r>
            <a:r>
              <a:rPr lang="cs-CZ" dirty="0" smtClean="0"/>
              <a:t> t-testu jsou dvě skupiny dat popsány více proměnnými.</a:t>
            </a:r>
          </a:p>
          <a:p>
            <a:endParaRPr lang="cs-CZ" sz="800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/>
          </a:p>
        </p:txBody>
      </p:sp>
      <p:pic>
        <p:nvPicPr>
          <p:cNvPr id="65" name="Picture 603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3" b="3968"/>
          <a:stretch/>
        </p:blipFill>
        <p:spPr bwMode="auto">
          <a:xfrm>
            <a:off x="2051720" y="2492896"/>
            <a:ext cx="4772383" cy="384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ovéPole 65"/>
          <p:cNvSpPr txBox="1"/>
          <p:nvPr/>
        </p:nvSpPr>
        <p:spPr>
          <a:xfrm rot="19593264">
            <a:off x="5173687" y="5591194"/>
            <a:ext cx="1527810" cy="40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cs-CZ" sz="1400" dirty="0" smtClean="0"/>
              <a:t>Objem hipokampu</a:t>
            </a:r>
            <a:endParaRPr lang="cs-CZ" sz="1400" dirty="0"/>
          </a:p>
        </p:txBody>
      </p:sp>
      <p:sp>
        <p:nvSpPr>
          <p:cNvPr id="67" name="TextovéPole 66"/>
          <p:cNvSpPr txBox="1"/>
          <p:nvPr/>
        </p:nvSpPr>
        <p:spPr>
          <a:xfrm rot="2006684">
            <a:off x="2372869" y="5592888"/>
            <a:ext cx="2012453" cy="411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cs-CZ" sz="1400" dirty="0" smtClean="0"/>
              <a:t>Objem mozkových komor</a:t>
            </a:r>
            <a:endParaRPr lang="cs-CZ" sz="1400" dirty="0"/>
          </a:p>
        </p:txBody>
      </p:sp>
      <p:cxnSp>
        <p:nvCxnSpPr>
          <p:cNvPr id="68" name="Přímá spojnice 67"/>
          <p:cNvCxnSpPr/>
          <p:nvPr/>
        </p:nvCxnSpPr>
        <p:spPr>
          <a:xfrm>
            <a:off x="4283968" y="3573016"/>
            <a:ext cx="0" cy="5798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>
            <a:off x="5076056" y="3725416"/>
            <a:ext cx="0" cy="5798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/>
          <p:cNvCxnSpPr/>
          <p:nvPr/>
        </p:nvCxnSpPr>
        <p:spPr>
          <a:xfrm>
            <a:off x="4629719" y="4108949"/>
            <a:ext cx="0" cy="122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5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3694559" y="6309320"/>
            <a:ext cx="505390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Vícerozměrný</a:t>
            </a:r>
            <a:r>
              <a:rPr lang="en-US" dirty="0" smtClean="0"/>
              <a:t> </a:t>
            </a:r>
            <a:r>
              <a:rPr lang="cs-CZ" dirty="0" smtClean="0"/>
              <a:t>t-test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09550"/>
                <a:ext cx="8686800" cy="22754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 smtClean="0"/>
                  <a:t>Jednorozměrný </a:t>
                </a:r>
                <a:r>
                  <a:rPr lang="cs-CZ" b="1" dirty="0" err="1" smtClean="0"/>
                  <a:t>dvouvýběrový</a:t>
                </a:r>
                <a:r>
                  <a:rPr lang="cs-CZ" b="1" dirty="0" smtClean="0"/>
                  <a:t> t-test:</a:t>
                </a:r>
              </a:p>
              <a:p>
                <a:r>
                  <a:rPr lang="cs-CZ" dirty="0"/>
                  <a:t>t</a:t>
                </a:r>
                <a:r>
                  <a:rPr lang="cs-CZ" dirty="0" smtClean="0"/>
                  <a:t>estová </a:t>
                </a:r>
                <a:r>
                  <a:rPr lang="cs-CZ" dirty="0"/>
                  <a:t>statistika:                               , </a:t>
                </a:r>
                <a:r>
                  <a:rPr lang="cs-CZ" dirty="0" smtClean="0"/>
                  <a:t>kde</a:t>
                </a:r>
              </a:p>
              <a:p>
                <a:endParaRPr lang="cs-CZ" dirty="0"/>
              </a:p>
              <a:p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𝑠</m:t>
                    </m:r>
                  </m:oMath>
                </a14:m>
                <a:r>
                  <a:rPr lang="cs-CZ" dirty="0"/>
                  <a:t> je vážená směrodatná </a:t>
                </a:r>
                <a:r>
                  <a:rPr lang="cs-CZ" dirty="0" smtClean="0"/>
                  <a:t>odchylka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cs-CZ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cs-CZ" sz="1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cs-CZ" sz="18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cs-CZ" sz="1800">
                        <a:latin typeface="Cambria Math"/>
                      </a:rPr>
                      <m:t>c</m:t>
                    </m:r>
                  </m:oMath>
                </a14:m>
                <a:r>
                  <a:rPr lang="cs-CZ" sz="1800" dirty="0"/>
                  <a:t> </a:t>
                </a:r>
                <a:r>
                  <a:rPr lang="cs-CZ" dirty="0"/>
                  <a:t>je konstanta, o kterou se rozdíl průměrů má lišit (</a:t>
                </a:r>
                <a:r>
                  <a:rPr lang="cs-CZ" dirty="0" smtClean="0"/>
                  <a:t>většinou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>
                        <a:latin typeface="Cambria Math"/>
                      </a:rPr>
                      <m:t>c</m:t>
                    </m:r>
                    <m:r>
                      <a:rPr lang="cs-CZ" sz="1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cs-CZ" dirty="0"/>
                  <a:t>) </a:t>
                </a:r>
                <a:endParaRPr lang="cs-CZ" dirty="0" smtClean="0"/>
              </a:p>
              <a:p>
                <a:r>
                  <a:rPr lang="cs-CZ" dirty="0" smtClean="0"/>
                  <a:t>nulová hypotéza zamítnuta, pokud |</a:t>
                </a:r>
                <a:r>
                  <a:rPr lang="cs-CZ" i="1" dirty="0" smtClean="0"/>
                  <a:t>t</a:t>
                </a:r>
                <a:r>
                  <a:rPr lang="cs-CZ" dirty="0" smtClean="0"/>
                  <a:t>| &gt; </a:t>
                </a:r>
                <a:r>
                  <a:rPr lang="cs-CZ" i="1" dirty="0" err="1" smtClean="0"/>
                  <a:t>t</a:t>
                </a:r>
                <a:r>
                  <a:rPr lang="cs-CZ" i="1" baseline="-25000" dirty="0" err="1" smtClean="0"/>
                  <a:t>crit</a:t>
                </a:r>
                <a:endParaRPr lang="cs-CZ" i="1" baseline="-25000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09550"/>
                <a:ext cx="8686800" cy="2275434"/>
              </a:xfrm>
              <a:blipFill rotWithShape="1">
                <a:blip r:embed="rId3"/>
                <a:stretch>
                  <a:fillRect l="-702" t="-1340" b="-3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19</a:t>
            </a:fld>
            <a:endParaRPr lang="cs-CZ" dirty="0"/>
          </a:p>
        </p:txBody>
      </p:sp>
      <p:pic>
        <p:nvPicPr>
          <p:cNvPr id="14340" name="Picture 4" descr="http://www.real-statistics.com/wp-content/uploads/2013/09/image90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2520280" cy="58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real-statistics.com/wp-content/uploads/2013/09/image904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34" y="1369796"/>
            <a:ext cx="14668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real-statistics.com/wp-content/uploads/2013/09/image905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42" y="1456318"/>
            <a:ext cx="1873179" cy="3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5580112" y="1191870"/>
            <a:ext cx="468052" cy="177927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061417" y="10004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Studentovo </a:t>
            </a:r>
            <a:r>
              <a:rPr lang="en-US" dirty="0" err="1" smtClean="0">
                <a:solidFill>
                  <a:srgbClr val="FF0000"/>
                </a:solidFill>
              </a:rPr>
              <a:t>rozdělení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899592" y="3589876"/>
            <a:ext cx="4090913" cy="1299694"/>
            <a:chOff x="2287626" y="4281134"/>
            <a:chExt cx="4090913" cy="1299694"/>
          </a:xfrm>
        </p:grpSpPr>
        <p:sp>
          <p:nvSpPr>
            <p:cNvPr id="12" name="Oblouk 11"/>
            <p:cNvSpPr/>
            <p:nvPr/>
          </p:nvSpPr>
          <p:spPr>
            <a:xfrm rot="13871746">
              <a:off x="2516672" y="4431953"/>
              <a:ext cx="1217631" cy="1080119"/>
            </a:xfrm>
            <a:prstGeom prst="arc">
              <a:avLst>
                <a:gd name="adj1" fmla="val 16200000"/>
                <a:gd name="adj2" fmla="val 2145930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blouk 24"/>
            <p:cNvSpPr/>
            <p:nvPr/>
          </p:nvSpPr>
          <p:spPr>
            <a:xfrm rot="3071746">
              <a:off x="2822860" y="4349890"/>
              <a:ext cx="1217631" cy="1080119"/>
            </a:xfrm>
            <a:prstGeom prst="arc">
              <a:avLst>
                <a:gd name="adj1" fmla="val 16200000"/>
                <a:gd name="adj2" fmla="val 2145930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2287626" y="4437112"/>
              <a:ext cx="4090913" cy="877442"/>
              <a:chOff x="2287626" y="4437112"/>
              <a:chExt cx="4090913" cy="877442"/>
            </a:xfrm>
          </p:grpSpPr>
          <p:pic>
            <p:nvPicPr>
              <p:cNvPr id="20" name="Picture 6" descr="http://www.real-statistics.com/wp-content/uploads/2013/09/image9049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41"/>
              <a:stretch/>
            </p:blipFill>
            <p:spPr bwMode="auto">
              <a:xfrm>
                <a:off x="2621279" y="4581128"/>
                <a:ext cx="1225679" cy="733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46" name="Picture 10" descr="http://www.real-statistics.com/wp-content/uploads/2013/09/image9053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670"/>
              <a:stretch/>
            </p:blipFill>
            <p:spPr bwMode="auto">
              <a:xfrm>
                <a:off x="2287626" y="4573859"/>
                <a:ext cx="300921" cy="4381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0" descr="http://www.real-statistics.com/wp-content/uploads/2013/09/image9053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4"/>
              <a:stretch/>
            </p:blipFill>
            <p:spPr bwMode="auto">
              <a:xfrm>
                <a:off x="4067944" y="4581128"/>
                <a:ext cx="2123693" cy="4381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ovéPole 12"/>
              <p:cNvSpPr txBox="1"/>
              <p:nvPr/>
            </p:nvSpPr>
            <p:spPr>
              <a:xfrm>
                <a:off x="3846958" y="4437112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2</a:t>
                </a:r>
                <a:endParaRPr lang="en-US" sz="1200" dirty="0"/>
              </a:p>
            </p:txBody>
          </p:sp>
          <p:sp>
            <p:nvSpPr>
              <p:cNvPr id="29" name="TextovéPole 28"/>
              <p:cNvSpPr txBox="1"/>
              <p:nvPr/>
            </p:nvSpPr>
            <p:spPr>
              <a:xfrm>
                <a:off x="4505360" y="4732997"/>
                <a:ext cx="3600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z</a:t>
                </a:r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6018499" y="4725882"/>
                <a:ext cx="3600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z</a:t>
                </a:r>
              </a:p>
            </p:txBody>
          </p:sp>
        </p:grpSp>
      </p:grpSp>
      <p:pic>
        <p:nvPicPr>
          <p:cNvPr id="14348" name="Picture 12" descr="http://www.real-statistics.com/wp-content/uploads/2013/09/image905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2004329" cy="31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Přímá spojnice se šipkou 31"/>
          <p:cNvCxnSpPr/>
          <p:nvPr/>
        </p:nvCxnSpPr>
        <p:spPr>
          <a:xfrm flipV="1">
            <a:off x="6308429" y="3767108"/>
            <a:ext cx="468052" cy="177927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6789734" y="357570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rozdělení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350" name="Picture 14" descr="http://www.real-statistics.com/wp-content/uploads/2013/09/image905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85184"/>
            <a:ext cx="3125977" cy="58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http://www.real-statistics.com/wp-content/uploads/2013/09/image905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58645"/>
            <a:ext cx="2441798" cy="57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5580112" y="4283804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z̄</a:t>
            </a:r>
            <a:r>
              <a:rPr lang="en-US" dirty="0"/>
              <a:t> = </a:t>
            </a:r>
            <a:r>
              <a:rPr lang="en-US" i="1" dirty="0"/>
              <a:t>x̄</a:t>
            </a:r>
            <a:r>
              <a:rPr lang="en-US" dirty="0"/>
              <a:t> – ȳ a </a:t>
            </a:r>
            <a:r>
              <a:rPr lang="en-US" i="1" dirty="0"/>
              <a:t>µ</a:t>
            </a:r>
            <a:r>
              <a:rPr lang="en-US" i="1" baseline="-25000" dirty="0"/>
              <a:t>z</a:t>
            </a:r>
            <a:r>
              <a:rPr lang="en-US" i="1" dirty="0"/>
              <a:t> = µ</a:t>
            </a:r>
            <a:r>
              <a:rPr lang="en-US" i="1" baseline="-25000" dirty="0"/>
              <a:t>x</a:t>
            </a:r>
            <a:r>
              <a:rPr lang="en-US" i="1" dirty="0"/>
              <a:t> – µ</a:t>
            </a:r>
            <a:r>
              <a:rPr lang="en-US" baseline="-25000" dirty="0"/>
              <a:t>y</a:t>
            </a:r>
            <a:endParaRPr lang="cs-CZ" dirty="0"/>
          </a:p>
        </p:txBody>
      </p:sp>
      <p:pic>
        <p:nvPicPr>
          <p:cNvPr id="14354" name="Picture 18" descr="http://www.real-statistics.com/wp-content/uploads/2013/09/image903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07810"/>
            <a:ext cx="2099586" cy="43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7420924" y="6093296"/>
            <a:ext cx="1543564" cy="369332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r>
              <a:rPr lang="en-US" dirty="0" smtClean="0"/>
              <a:t>,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=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x</a:t>
            </a:r>
            <a:r>
              <a:rPr lang="en-US" i="1" dirty="0" err="1" smtClean="0"/>
              <a:t>+n</a:t>
            </a:r>
            <a:r>
              <a:rPr lang="en-US" baseline="-25000" dirty="0" err="1" smtClean="0"/>
              <a:t>y</a:t>
            </a:r>
            <a:r>
              <a:rPr lang="en-US" i="1" dirty="0" smtClean="0"/>
              <a:t>–</a:t>
            </a:r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0" name="Přímá spojnice se šipkou 39"/>
          <p:cNvCxnSpPr/>
          <p:nvPr/>
        </p:nvCxnSpPr>
        <p:spPr>
          <a:xfrm>
            <a:off x="6695248" y="6413508"/>
            <a:ext cx="264685" cy="191407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6958672" y="6398994"/>
            <a:ext cx="157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rozdělení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Zástupný symbol pro obsah 4"/>
          <p:cNvSpPr txBox="1">
            <a:spLocks/>
          </p:cNvSpPr>
          <p:nvPr/>
        </p:nvSpPr>
        <p:spPr>
          <a:xfrm>
            <a:off x="457200" y="3436227"/>
            <a:ext cx="8686800" cy="8725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b="1" dirty="0" smtClean="0"/>
              <a:t>Je ekvivalentní testu:</a:t>
            </a:r>
          </a:p>
          <a:p>
            <a:pPr marL="0" indent="0">
              <a:buFont typeface="Arial" pitchFamily="34" charset="0"/>
              <a:buNone/>
            </a:pPr>
            <a:endParaRPr lang="cs-CZ" sz="1000" b="1" dirty="0" smtClean="0"/>
          </a:p>
          <a:p>
            <a:r>
              <a:rPr lang="cs-CZ" dirty="0" smtClean="0"/>
              <a:t>					, kde</a:t>
            </a:r>
          </a:p>
        </p:txBody>
      </p:sp>
      <p:sp>
        <p:nvSpPr>
          <p:cNvPr id="34" name="Zástupný symbol pro obsah 4"/>
          <p:cNvSpPr txBox="1">
            <a:spLocks/>
          </p:cNvSpPr>
          <p:nvPr/>
        </p:nvSpPr>
        <p:spPr>
          <a:xfrm>
            <a:off x="457200" y="4694549"/>
            <a:ext cx="8686800" cy="2046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b="1" dirty="0" smtClean="0"/>
              <a:t>Vícerozměrný t-test:</a:t>
            </a:r>
            <a:endParaRPr lang="cs-CZ" b="1" dirty="0"/>
          </a:p>
          <a:p>
            <a:r>
              <a:rPr lang="cs-CZ" dirty="0" err="1" smtClean="0"/>
              <a:t>dvouvýběrov</a:t>
            </a:r>
            <a:r>
              <a:rPr lang="en-US" dirty="0" smtClean="0"/>
              <a:t>á</a:t>
            </a:r>
            <a:r>
              <a:rPr lang="cs-CZ" dirty="0" smtClean="0"/>
              <a:t> </a:t>
            </a:r>
            <a:r>
              <a:rPr lang="cs-CZ" dirty="0" err="1" smtClean="0"/>
              <a:t>Hotellingova</a:t>
            </a:r>
            <a:r>
              <a:rPr lang="cs-CZ" dirty="0" smtClean="0"/>
              <a:t> T</a:t>
            </a:r>
            <a:r>
              <a:rPr lang="cs-CZ" baseline="30000" dirty="0" smtClean="0"/>
              <a:t>2</a:t>
            </a:r>
            <a:r>
              <a:rPr lang="cs-CZ" dirty="0" smtClean="0"/>
              <a:t> testová statistika: </a:t>
            </a:r>
          </a:p>
          <a:p>
            <a:r>
              <a:rPr lang="cs-CZ" dirty="0" smtClean="0"/>
              <a:t>kde S je vážená kovarianční matice</a:t>
            </a:r>
          </a:p>
          <a:p>
            <a:endParaRPr lang="cs-CZ" sz="800" i="1" dirty="0" smtClean="0"/>
          </a:p>
          <a:p>
            <a:r>
              <a:rPr lang="cs-CZ" i="1" dirty="0" smtClean="0"/>
              <a:t>T</a:t>
            </a:r>
            <a:r>
              <a:rPr lang="cs-CZ" baseline="30000" dirty="0" smtClean="0"/>
              <a:t>2</a:t>
            </a:r>
            <a:r>
              <a:rPr lang="cs-CZ" dirty="0" smtClean="0"/>
              <a:t> </a:t>
            </a:r>
            <a:r>
              <a:rPr lang="cs-CZ" dirty="0"/>
              <a:t>~ </a:t>
            </a:r>
            <a:r>
              <a:rPr lang="cs-CZ" i="1" dirty="0"/>
              <a:t>χ</a:t>
            </a:r>
            <a:r>
              <a:rPr lang="cs-CZ" baseline="30000" dirty="0"/>
              <a:t>2</a:t>
            </a:r>
            <a:r>
              <a:rPr lang="cs-CZ" dirty="0"/>
              <a:t>(</a:t>
            </a:r>
            <a:r>
              <a:rPr lang="cs-CZ" i="1" dirty="0"/>
              <a:t>k</a:t>
            </a:r>
            <a:r>
              <a:rPr lang="cs-CZ" dirty="0" smtClean="0"/>
              <a:t>) ; pro malé </a:t>
            </a:r>
            <a:r>
              <a:rPr lang="cs-CZ" i="1" dirty="0" err="1"/>
              <a:t>n</a:t>
            </a:r>
            <a:r>
              <a:rPr lang="cs-CZ" i="1" baseline="-25000" dirty="0" err="1"/>
              <a:t>x</a:t>
            </a:r>
            <a:r>
              <a:rPr lang="cs-CZ" dirty="0"/>
              <a:t> </a:t>
            </a:r>
            <a:r>
              <a:rPr lang="cs-CZ" dirty="0" smtClean="0"/>
              <a:t>a</a:t>
            </a:r>
            <a:r>
              <a:rPr lang="cs-CZ" dirty="0"/>
              <a:t> </a:t>
            </a:r>
            <a:r>
              <a:rPr lang="cs-CZ" i="1" dirty="0" err="1" smtClean="0"/>
              <a:t>n</a:t>
            </a:r>
            <a:r>
              <a:rPr lang="cs-CZ" baseline="-25000" dirty="0" err="1" smtClean="0"/>
              <a:t>y</a:t>
            </a:r>
            <a:r>
              <a:rPr lang="cs-CZ" baseline="-25000" dirty="0" smtClean="0"/>
              <a:t> </a:t>
            </a:r>
            <a:r>
              <a:rPr lang="cs-CZ" dirty="0" smtClean="0"/>
              <a:t>je lepší použít: </a:t>
            </a:r>
          </a:p>
          <a:p>
            <a:r>
              <a:rPr lang="cs-CZ" dirty="0" smtClean="0"/>
              <a:t>nulová hypotéza zamítnuta, pokud </a:t>
            </a:r>
            <a:r>
              <a:rPr lang="cs-CZ" i="1" dirty="0"/>
              <a:t>F</a:t>
            </a:r>
            <a:r>
              <a:rPr lang="cs-CZ" dirty="0"/>
              <a:t> &gt; </a:t>
            </a:r>
            <a:r>
              <a:rPr lang="cs-CZ" i="1" dirty="0" err="1"/>
              <a:t>F</a:t>
            </a:r>
            <a:r>
              <a:rPr lang="cs-CZ" i="1" baseline="-25000" dirty="0" err="1"/>
              <a:t>crit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6303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16" grpId="0"/>
      <p:bldP spid="17" grpId="0"/>
      <p:bldP spid="41" grpId="0"/>
      <p:bldP spid="31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Vícerozměrné statistické testy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a </a:t>
            </a:r>
            <a:r>
              <a:rPr lang="cs-CZ" dirty="0"/>
              <a:t>rozložení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Zjistěte, zda se liší skupina pacientů se schizofrenií od zdravých subjektů na základě parametrů popisujících objem mozkových struktur subjektů.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20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003933" y="2183178"/>
                <a:ext cx="3088217" cy="83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i="1">
                          <a:latin typeface="Cambria Math"/>
                        </a:rPr>
                        <m:t>,</m:t>
                      </m:r>
                      <m:r>
                        <a:rPr lang="cs-CZ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</a:rPr>
                            <m:t> </m:t>
                          </m:r>
                          <m:r>
                            <a:rPr lang="cs-CZ" b="1" i="1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933" y="2183178"/>
                <a:ext cx="3088217" cy="830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Skupina 6"/>
          <p:cNvGrpSpPr/>
          <p:nvPr/>
        </p:nvGrpSpPr>
        <p:grpSpPr>
          <a:xfrm>
            <a:off x="6228977" y="3594502"/>
            <a:ext cx="1598663" cy="590582"/>
            <a:chOff x="6228977" y="3594502"/>
            <a:chExt cx="1598663" cy="590582"/>
          </a:xfrm>
        </p:grpSpPr>
        <p:sp>
          <p:nvSpPr>
            <p:cNvPr id="8" name="Oval 69"/>
            <p:cNvSpPr>
              <a:spLocks noChangeArrowheads="1"/>
            </p:cNvSpPr>
            <p:nvPr/>
          </p:nvSpPr>
          <p:spPr bwMode="auto">
            <a:xfrm>
              <a:off x="6228977" y="37448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" name="Oval 73"/>
            <p:cNvSpPr>
              <a:spLocks noChangeArrowheads="1"/>
            </p:cNvSpPr>
            <p:nvPr/>
          </p:nvSpPr>
          <p:spPr bwMode="auto">
            <a:xfrm>
              <a:off x="6228977" y="399032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323578" y="3594502"/>
              <a:ext cx="1056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pacienti</a:t>
              </a:r>
              <a:endParaRPr lang="cs-CZ" sz="16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323578" y="3846530"/>
              <a:ext cx="150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kontroly</a:t>
              </a:r>
              <a:endParaRPr lang="cs-CZ" sz="1600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2001198" y="3343986"/>
            <a:ext cx="4090171" cy="3253366"/>
            <a:chOff x="2001198" y="3242482"/>
            <a:chExt cx="4090171" cy="3253366"/>
          </a:xfrm>
        </p:grpSpPr>
        <p:sp>
          <p:nvSpPr>
            <p:cNvPr id="15" name="Line 100"/>
            <p:cNvSpPr>
              <a:spLocks noChangeShapeType="1"/>
            </p:cNvSpPr>
            <p:nvPr/>
          </p:nvSpPr>
          <p:spPr bwMode="auto">
            <a:xfrm>
              <a:off x="2789329" y="5909482"/>
              <a:ext cx="3248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Line 102"/>
            <p:cNvSpPr>
              <a:spLocks noChangeShapeType="1"/>
            </p:cNvSpPr>
            <p:nvPr/>
          </p:nvSpPr>
          <p:spPr bwMode="auto">
            <a:xfrm flipV="1">
              <a:off x="2789329" y="3318682"/>
              <a:ext cx="0" cy="259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05"/>
            <p:cNvSpPr>
              <a:spLocks noChangeShapeType="1"/>
            </p:cNvSpPr>
            <p:nvPr/>
          </p:nvSpPr>
          <p:spPr bwMode="auto">
            <a:xfrm flipV="1">
              <a:off x="27893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06"/>
            <p:cNvSpPr>
              <a:spLocks noChangeShapeType="1"/>
            </p:cNvSpPr>
            <p:nvPr/>
          </p:nvSpPr>
          <p:spPr bwMode="auto">
            <a:xfrm>
              <a:off x="2789329" y="33186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07"/>
            <p:cNvSpPr>
              <a:spLocks noChangeArrowheads="1"/>
            </p:cNvSpPr>
            <p:nvPr/>
          </p:nvSpPr>
          <p:spPr bwMode="auto">
            <a:xfrm>
              <a:off x="27439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Line 108"/>
            <p:cNvSpPr>
              <a:spLocks noChangeShapeType="1"/>
            </p:cNvSpPr>
            <p:nvPr/>
          </p:nvSpPr>
          <p:spPr bwMode="auto">
            <a:xfrm flipV="1">
              <a:off x="34370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10"/>
            <p:cNvSpPr>
              <a:spLocks noChangeArrowheads="1"/>
            </p:cNvSpPr>
            <p:nvPr/>
          </p:nvSpPr>
          <p:spPr bwMode="auto">
            <a:xfrm>
              <a:off x="33916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Line 111"/>
            <p:cNvSpPr>
              <a:spLocks noChangeShapeType="1"/>
            </p:cNvSpPr>
            <p:nvPr/>
          </p:nvSpPr>
          <p:spPr bwMode="auto">
            <a:xfrm flipV="1">
              <a:off x="40847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113"/>
            <p:cNvSpPr>
              <a:spLocks noChangeArrowheads="1"/>
            </p:cNvSpPr>
            <p:nvPr/>
          </p:nvSpPr>
          <p:spPr bwMode="auto">
            <a:xfrm>
              <a:off x="40393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Line 114"/>
            <p:cNvSpPr>
              <a:spLocks noChangeShapeType="1"/>
            </p:cNvSpPr>
            <p:nvPr/>
          </p:nvSpPr>
          <p:spPr bwMode="auto">
            <a:xfrm flipV="1">
              <a:off x="47324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16"/>
            <p:cNvSpPr>
              <a:spLocks noChangeArrowheads="1"/>
            </p:cNvSpPr>
            <p:nvPr/>
          </p:nvSpPr>
          <p:spPr bwMode="auto">
            <a:xfrm>
              <a:off x="46870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Line 117"/>
            <p:cNvSpPr>
              <a:spLocks noChangeShapeType="1"/>
            </p:cNvSpPr>
            <p:nvPr/>
          </p:nvSpPr>
          <p:spPr bwMode="auto">
            <a:xfrm flipV="1">
              <a:off x="53801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119"/>
            <p:cNvSpPr>
              <a:spLocks noChangeArrowheads="1"/>
            </p:cNvSpPr>
            <p:nvPr/>
          </p:nvSpPr>
          <p:spPr bwMode="auto">
            <a:xfrm>
              <a:off x="53347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Line 120"/>
            <p:cNvSpPr>
              <a:spLocks noChangeShapeType="1"/>
            </p:cNvSpPr>
            <p:nvPr/>
          </p:nvSpPr>
          <p:spPr bwMode="auto">
            <a:xfrm flipV="1">
              <a:off x="6037354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122"/>
            <p:cNvSpPr>
              <a:spLocks noChangeArrowheads="1"/>
            </p:cNvSpPr>
            <p:nvPr/>
          </p:nvSpPr>
          <p:spPr bwMode="auto">
            <a:xfrm>
              <a:off x="5991983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Line 123"/>
            <p:cNvSpPr>
              <a:spLocks noChangeShapeType="1"/>
            </p:cNvSpPr>
            <p:nvPr/>
          </p:nvSpPr>
          <p:spPr bwMode="auto">
            <a:xfrm>
              <a:off x="2789329" y="59094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124"/>
            <p:cNvSpPr>
              <a:spLocks noChangeShapeType="1"/>
            </p:cNvSpPr>
            <p:nvPr/>
          </p:nvSpPr>
          <p:spPr bwMode="auto">
            <a:xfrm flipH="1">
              <a:off x="5999254" y="5909482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125"/>
            <p:cNvSpPr>
              <a:spLocks noChangeArrowheads="1"/>
            </p:cNvSpPr>
            <p:nvPr/>
          </p:nvSpPr>
          <p:spPr bwMode="auto">
            <a:xfrm>
              <a:off x="2550443" y="58332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Line 126"/>
            <p:cNvSpPr>
              <a:spLocks noChangeShapeType="1"/>
            </p:cNvSpPr>
            <p:nvPr/>
          </p:nvSpPr>
          <p:spPr bwMode="auto">
            <a:xfrm>
              <a:off x="2789329" y="561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28"/>
            <p:cNvSpPr>
              <a:spLocks noChangeArrowheads="1"/>
            </p:cNvSpPr>
            <p:nvPr/>
          </p:nvSpPr>
          <p:spPr bwMode="auto">
            <a:xfrm>
              <a:off x="2550443" y="55380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Line 129"/>
            <p:cNvSpPr>
              <a:spLocks noChangeShapeType="1"/>
            </p:cNvSpPr>
            <p:nvPr/>
          </p:nvSpPr>
          <p:spPr bwMode="auto">
            <a:xfrm>
              <a:off x="2789329" y="5328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131"/>
            <p:cNvSpPr>
              <a:spLocks noChangeArrowheads="1"/>
            </p:cNvSpPr>
            <p:nvPr/>
          </p:nvSpPr>
          <p:spPr bwMode="auto">
            <a:xfrm>
              <a:off x="2550443" y="52522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>
              <a:off x="2789329" y="50427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/>
          </p:nvSpPr>
          <p:spPr bwMode="auto">
            <a:xfrm>
              <a:off x="2550443" y="49665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Line 135"/>
            <p:cNvSpPr>
              <a:spLocks noChangeShapeType="1"/>
            </p:cNvSpPr>
            <p:nvPr/>
          </p:nvSpPr>
          <p:spPr bwMode="auto">
            <a:xfrm>
              <a:off x="2789329" y="47569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37"/>
            <p:cNvSpPr>
              <a:spLocks noChangeArrowheads="1"/>
            </p:cNvSpPr>
            <p:nvPr/>
          </p:nvSpPr>
          <p:spPr bwMode="auto">
            <a:xfrm>
              <a:off x="2550443" y="46807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Line 138"/>
            <p:cNvSpPr>
              <a:spLocks noChangeShapeType="1"/>
            </p:cNvSpPr>
            <p:nvPr/>
          </p:nvSpPr>
          <p:spPr bwMode="auto">
            <a:xfrm>
              <a:off x="2789329" y="4461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140"/>
            <p:cNvSpPr>
              <a:spLocks noChangeArrowheads="1"/>
            </p:cNvSpPr>
            <p:nvPr/>
          </p:nvSpPr>
          <p:spPr bwMode="auto">
            <a:xfrm>
              <a:off x="2550443" y="43854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Line 141"/>
            <p:cNvSpPr>
              <a:spLocks noChangeShapeType="1"/>
            </p:cNvSpPr>
            <p:nvPr/>
          </p:nvSpPr>
          <p:spPr bwMode="auto">
            <a:xfrm>
              <a:off x="2789329" y="41759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43"/>
            <p:cNvSpPr>
              <a:spLocks noChangeArrowheads="1"/>
            </p:cNvSpPr>
            <p:nvPr/>
          </p:nvSpPr>
          <p:spPr bwMode="auto">
            <a:xfrm>
              <a:off x="2483768" y="40997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Line 144"/>
            <p:cNvSpPr>
              <a:spLocks noChangeShapeType="1"/>
            </p:cNvSpPr>
            <p:nvPr/>
          </p:nvSpPr>
          <p:spPr bwMode="auto">
            <a:xfrm>
              <a:off x="2789329" y="38901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46"/>
            <p:cNvSpPr>
              <a:spLocks noChangeArrowheads="1"/>
            </p:cNvSpPr>
            <p:nvPr/>
          </p:nvSpPr>
          <p:spPr bwMode="auto">
            <a:xfrm>
              <a:off x="2483768" y="3813982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Line 147"/>
            <p:cNvSpPr>
              <a:spLocks noChangeShapeType="1"/>
            </p:cNvSpPr>
            <p:nvPr/>
          </p:nvSpPr>
          <p:spPr bwMode="auto">
            <a:xfrm>
              <a:off x="2789329" y="36044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49"/>
            <p:cNvSpPr>
              <a:spLocks noChangeArrowheads="1"/>
            </p:cNvSpPr>
            <p:nvPr/>
          </p:nvSpPr>
          <p:spPr bwMode="auto">
            <a:xfrm>
              <a:off x="2483768" y="35282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Line 150"/>
            <p:cNvSpPr>
              <a:spLocks noChangeShapeType="1"/>
            </p:cNvSpPr>
            <p:nvPr/>
          </p:nvSpPr>
          <p:spPr bwMode="auto">
            <a:xfrm>
              <a:off x="2789329" y="3318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52"/>
            <p:cNvSpPr>
              <a:spLocks noChangeArrowheads="1"/>
            </p:cNvSpPr>
            <p:nvPr/>
          </p:nvSpPr>
          <p:spPr bwMode="auto">
            <a:xfrm>
              <a:off x="2483768" y="324248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Oval 157"/>
            <p:cNvSpPr>
              <a:spLocks noChangeArrowheads="1"/>
            </p:cNvSpPr>
            <p:nvPr/>
          </p:nvSpPr>
          <p:spPr bwMode="auto">
            <a:xfrm>
              <a:off x="3398928" y="35663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" name="Oval 158"/>
            <p:cNvSpPr>
              <a:spLocks noChangeArrowheads="1"/>
            </p:cNvSpPr>
            <p:nvPr/>
          </p:nvSpPr>
          <p:spPr bwMode="auto">
            <a:xfrm>
              <a:off x="4694328" y="41378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" name="Oval 159"/>
            <p:cNvSpPr>
              <a:spLocks noChangeArrowheads="1"/>
            </p:cNvSpPr>
            <p:nvPr/>
          </p:nvSpPr>
          <p:spPr bwMode="auto">
            <a:xfrm>
              <a:off x="4046628" y="471885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4" name="Oval 160"/>
            <p:cNvSpPr>
              <a:spLocks noChangeArrowheads="1"/>
            </p:cNvSpPr>
            <p:nvPr/>
          </p:nvSpPr>
          <p:spPr bwMode="auto">
            <a:xfrm>
              <a:off x="5342028" y="50046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5" name="Oval 161"/>
            <p:cNvSpPr>
              <a:spLocks noChangeArrowheads="1"/>
            </p:cNvSpPr>
            <p:nvPr/>
          </p:nvSpPr>
          <p:spPr bwMode="auto">
            <a:xfrm>
              <a:off x="4046628" y="4423581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6" name="Oval 162"/>
            <p:cNvSpPr>
              <a:spLocks noChangeArrowheads="1"/>
            </p:cNvSpPr>
            <p:nvPr/>
          </p:nvSpPr>
          <p:spPr bwMode="auto">
            <a:xfrm>
              <a:off x="4694328" y="55761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3419872" y="6157294"/>
              <a:ext cx="2002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hipokampu</a:t>
              </a:r>
              <a:endParaRPr lang="cs-CZ" sz="1600" dirty="0"/>
            </a:p>
          </p:txBody>
        </p:sp>
        <p:sp>
          <p:nvSpPr>
            <p:cNvPr id="59" name="TextovéPole 58"/>
            <p:cNvSpPr txBox="1"/>
            <p:nvPr/>
          </p:nvSpPr>
          <p:spPr>
            <a:xfrm rot="16200000">
              <a:off x="943954" y="4486244"/>
              <a:ext cx="2453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mozkových komor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954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en-US" dirty="0" smtClean="0"/>
              <a:t>1 - </a:t>
            </a:r>
            <a:r>
              <a:rPr lang="en-US" dirty="0" err="1" smtClean="0"/>
              <a:t>řešení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21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bdélník 59"/>
              <p:cNvSpPr/>
              <p:nvPr/>
            </p:nvSpPr>
            <p:spPr>
              <a:xfrm>
                <a:off x="611560" y="1340768"/>
                <a:ext cx="4572000" cy="1464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dirty="0"/>
                  <a:t>Vícerozměrné </a:t>
                </a:r>
                <a:r>
                  <a:rPr lang="cs-CZ" dirty="0" smtClean="0"/>
                  <a:t>průměry: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0" name="Obdélník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340768"/>
                <a:ext cx="4572000" cy="1464119"/>
              </a:xfrm>
              <a:prstGeom prst="rect">
                <a:avLst/>
              </a:prstGeom>
              <a:blipFill rotWithShape="1">
                <a:blip r:embed="rId3"/>
                <a:stretch>
                  <a:fillRect l="-1067" b="-3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bdélník 60"/>
              <p:cNvSpPr/>
              <p:nvPr/>
            </p:nvSpPr>
            <p:spPr>
              <a:xfrm>
                <a:off x="611560" y="3155938"/>
                <a:ext cx="3200294" cy="1904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Výběrové </a:t>
                </a:r>
                <a:r>
                  <a:rPr lang="cs-CZ" dirty="0" err="1"/>
                  <a:t>kovarianční</a:t>
                </a:r>
                <a:r>
                  <a:rPr lang="cs-CZ" dirty="0"/>
                  <a:t> matice: </a:t>
                </a:r>
                <a:r>
                  <a:rPr lang="cs-CZ" dirty="0" smtClean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dirty="0" smtClean="0"/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𝐻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𝐻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𝐻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𝐻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1" name="Obdélník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55938"/>
                <a:ext cx="3200294" cy="1904111"/>
              </a:xfrm>
              <a:prstGeom prst="rect">
                <a:avLst/>
              </a:prstGeom>
              <a:blipFill rotWithShape="1">
                <a:blip r:embed="rId4"/>
                <a:stretch>
                  <a:fillRect l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délník 61"/>
              <p:cNvSpPr/>
              <p:nvPr/>
            </p:nvSpPr>
            <p:spPr>
              <a:xfrm>
                <a:off x="611560" y="5301208"/>
                <a:ext cx="3200294" cy="97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Vážená</a:t>
                </a:r>
                <a:r>
                  <a:rPr lang="cs-CZ" dirty="0" smtClean="0"/>
                  <a:t> </a:t>
                </a:r>
                <a:r>
                  <a:rPr lang="cs-CZ" dirty="0"/>
                  <a:t>kovarianční matice: </a:t>
                </a:r>
                <a:r>
                  <a:rPr lang="cs-CZ" dirty="0" smtClean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𝐒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62" name="Obdélník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01208"/>
                <a:ext cx="3200294" cy="976870"/>
              </a:xfrm>
              <a:prstGeom prst="rect">
                <a:avLst/>
              </a:prstGeom>
              <a:blipFill rotWithShape="1">
                <a:blip r:embed="rId5"/>
                <a:stretch>
                  <a:fillRect l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83122"/>
              </p:ext>
            </p:extLst>
          </p:nvPr>
        </p:nvGraphicFramePr>
        <p:xfrm>
          <a:off x="6012160" y="1412776"/>
          <a:ext cx="2259271" cy="3600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16497"/>
                <a:gridCol w="742774"/>
              </a:tblGrid>
              <a:tr h="3600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Vícerozměrný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t-test: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T</a:t>
                      </a:r>
                      <a:r>
                        <a:rPr lang="en-US" sz="1800" u="none" strike="noStrike" baseline="30000"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3,5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1,31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df1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df2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>
                          <a:effectLst/>
                          <a:latin typeface="+mn-lt"/>
                        </a:rPr>
                        <a:t>α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0,05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F-crit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9,55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p-hodnota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0,389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9" name="Picture 18" descr="http://www.real-statistics.com/wp-content/uploads/2013/09/image903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36" y="5997265"/>
            <a:ext cx="2520280" cy="5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www.real-statistics.com/wp-content/uploads/2013/09/image905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39" y="5367113"/>
            <a:ext cx="3125977" cy="58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 indent="-457200"/>
            <a:r>
              <a:rPr lang="cs-CZ" dirty="0"/>
              <a:t>Vícerozměrná analýza rozptylu</a:t>
            </a: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8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(ANOVA) jednoduchého třídění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/>
          <a:lstStyle/>
          <a:p>
            <a:r>
              <a:rPr lang="cs-CZ" b="1" dirty="0" smtClean="0"/>
              <a:t>Srovnáváme tři a více skupin dat, které jsou na sobě nezávislé </a:t>
            </a:r>
            <a:r>
              <a:rPr lang="cs-CZ" dirty="0" smtClean="0"/>
              <a:t>(mezi objekty neexistuje vazba).</a:t>
            </a:r>
          </a:p>
          <a:p>
            <a:r>
              <a:rPr lang="cs-CZ" dirty="0" smtClean="0"/>
              <a:t>Příklady: srovnání objemu hipokampu u pacientů s AD, pacientů s MCI a kontrol; srovnání kognitivního výkonu podle čtyř kategorií věku.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Předpoklady: </a:t>
            </a:r>
            <a:r>
              <a:rPr lang="cs-CZ" b="1" dirty="0" smtClean="0"/>
              <a:t>normalita dat ve VŠECH skupinách</a:t>
            </a:r>
            <a:r>
              <a:rPr lang="cs-CZ" dirty="0" smtClean="0"/>
              <a:t>, </a:t>
            </a:r>
            <a:r>
              <a:rPr lang="cs-CZ" b="1" dirty="0" smtClean="0"/>
              <a:t>shodnost (homogenita) rozptylů VŠECH srovnávaných skupin</a:t>
            </a:r>
            <a:r>
              <a:rPr lang="cs-CZ" dirty="0" smtClean="0"/>
              <a:t>, nezávislost jednotlivých pozorování.</a:t>
            </a:r>
          </a:p>
          <a:p>
            <a:endParaRPr lang="cs-CZ" sz="800" dirty="0" smtClean="0"/>
          </a:p>
          <a:p>
            <a:r>
              <a:rPr lang="cs-CZ" dirty="0" smtClean="0"/>
              <a:t>Testová statistika: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/>
          </a:p>
        </p:txBody>
      </p:sp>
      <p:sp>
        <p:nvSpPr>
          <p:cNvPr id="6" name="Line 29"/>
          <p:cNvSpPr>
            <a:spLocks noChangeShapeType="1"/>
          </p:cNvSpPr>
          <p:nvPr/>
        </p:nvSpPr>
        <p:spPr bwMode="auto">
          <a:xfrm>
            <a:off x="971600" y="2852936"/>
            <a:ext cx="0" cy="1428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971600" y="4281686"/>
            <a:ext cx="396044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1078632" y="3222889"/>
            <a:ext cx="2305050" cy="984250"/>
            <a:chOff x="1929036" y="4313668"/>
            <a:chExt cx="2305050" cy="984250"/>
          </a:xfrm>
        </p:grpSpPr>
        <p:sp>
          <p:nvSpPr>
            <p:cNvPr id="9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1619672" y="3232026"/>
            <a:ext cx="2305050" cy="984250"/>
            <a:chOff x="1929036" y="4313668"/>
            <a:chExt cx="2305050" cy="984250"/>
          </a:xfrm>
        </p:grpSpPr>
        <p:sp>
          <p:nvSpPr>
            <p:cNvPr id="24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1983531" y="4427873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531" y="4427873"/>
                <a:ext cx="446225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148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38"/>
          <p:cNvCxnSpPr/>
          <p:nvPr/>
        </p:nvCxnSpPr>
        <p:spPr>
          <a:xfrm>
            <a:off x="2221252" y="3119812"/>
            <a:ext cx="0" cy="1281163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556345" y="4432889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45" y="4432889"/>
                <a:ext cx="446225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48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2772594" y="3119812"/>
            <a:ext cx="0" cy="1281163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Skupina 41"/>
          <p:cNvGrpSpPr/>
          <p:nvPr/>
        </p:nvGrpSpPr>
        <p:grpSpPr>
          <a:xfrm>
            <a:off x="2599086" y="3232026"/>
            <a:ext cx="2305050" cy="984250"/>
            <a:chOff x="1929036" y="4313668"/>
            <a:chExt cx="2305050" cy="984250"/>
          </a:xfrm>
        </p:grpSpPr>
        <p:sp>
          <p:nvSpPr>
            <p:cNvPr id="43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3535759" y="4432889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759" y="4432889"/>
                <a:ext cx="446225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6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Přímá spojnice 57"/>
          <p:cNvCxnSpPr/>
          <p:nvPr/>
        </p:nvCxnSpPr>
        <p:spPr>
          <a:xfrm>
            <a:off x="3752008" y="3119812"/>
            <a:ext cx="0" cy="128116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k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858050"/>
              </p:ext>
            </p:extLst>
          </p:nvPr>
        </p:nvGraphicFramePr>
        <p:xfrm>
          <a:off x="5364088" y="2858005"/>
          <a:ext cx="2276475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name="Graf" r:id="rId7" imgW="2886159" imgH="2581200" progId="MSGraph.Chart.8">
                  <p:embed/>
                </p:oleObj>
              </mc:Choice>
              <mc:Fallback>
                <p:oleObj name="Graf" r:id="rId7" imgW="2886159" imgH="25812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858005"/>
                        <a:ext cx="2276475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k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395291"/>
              </p:ext>
            </p:extLst>
          </p:nvPr>
        </p:nvGraphicFramePr>
        <p:xfrm>
          <a:off x="2771800" y="5809129"/>
          <a:ext cx="13382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Rovnice" r:id="rId9" imgW="850680" imgH="431640" progId="Equation.3">
                  <p:embed/>
                </p:oleObj>
              </mc:Choice>
              <mc:Fallback>
                <p:oleObj name="Rovnice" r:id="rId9" imgW="85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809129"/>
                        <a:ext cx="1338263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19869"/>
            <a:ext cx="8229600" cy="4929411"/>
          </a:xfrm>
        </p:spPr>
        <p:txBody>
          <a:bodyPr/>
          <a:lstStyle/>
          <a:p>
            <a:pPr algn="l"/>
            <a:r>
              <a:rPr lang="cs-CZ" dirty="0" smtClean="0"/>
              <a:t>Srovnání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variability (rozptylu) mezi výběry </a:t>
            </a:r>
            <a:r>
              <a:rPr lang="cs-CZ" dirty="0" smtClean="0"/>
              <a:t>s </a:t>
            </a:r>
            <a:r>
              <a:rPr lang="cs-CZ" dirty="0" smtClean="0">
                <a:solidFill>
                  <a:srgbClr val="00B050"/>
                </a:solidFill>
              </a:rPr>
              <a:t>variabilitou uvnitř výběrů</a:t>
            </a:r>
            <a:r>
              <a:rPr lang="cs-CZ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Tabulka analýzy rozptylu jednoduchého třídění (</a:t>
            </a:r>
            <a:r>
              <a:rPr lang="cs-CZ" dirty="0" err="1" smtClean="0"/>
              <a:t>One-Way</a:t>
            </a:r>
            <a:r>
              <a:rPr lang="cs-CZ" dirty="0" smtClean="0"/>
              <a:t> ANOVA):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(ANOVA) – princip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807167"/>
              </p:ext>
            </p:extLst>
          </p:nvPr>
        </p:nvGraphicFramePr>
        <p:xfrm>
          <a:off x="597694" y="4437112"/>
          <a:ext cx="7430690" cy="2050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1340"/>
                <a:gridCol w="946931"/>
                <a:gridCol w="1424809"/>
                <a:gridCol w="1383503"/>
                <a:gridCol w="1080120"/>
                <a:gridCol w="1093987"/>
              </a:tblGrid>
              <a:tr h="542168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Variabilita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Součet čtverců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Počet stupňů</a:t>
                      </a:r>
                      <a:r>
                        <a:rPr lang="cs-CZ" sz="1600" baseline="0" dirty="0" smtClean="0"/>
                        <a:t> volnosti</a:t>
                      </a:r>
                      <a:endParaRPr lang="cs-CZ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Průměrný čtverec</a:t>
                      </a:r>
                      <a:endParaRPr lang="cs-CZ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F statistika</a:t>
                      </a:r>
                      <a:endParaRPr lang="cs-CZ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p-hodnota</a:t>
                      </a:r>
                      <a:endParaRPr lang="cs-CZ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741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Mezi skupinami</a:t>
                      </a:r>
                      <a:endParaRPr lang="cs-CZ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S</a:t>
                      </a:r>
                      <a:r>
                        <a:rPr lang="cs-CZ" sz="1600" baseline="-25000" dirty="0" smtClean="0"/>
                        <a:t>A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df</a:t>
                      </a:r>
                      <a:r>
                        <a:rPr lang="cs-CZ" sz="1600" baseline="-25000" dirty="0" err="1" smtClean="0"/>
                        <a:t>A</a:t>
                      </a:r>
                      <a:r>
                        <a:rPr lang="cs-CZ" sz="1600" dirty="0" smtClean="0"/>
                        <a:t> = k – 1</a:t>
                      </a:r>
                      <a:endParaRPr lang="cs-CZ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MS</a:t>
                      </a:r>
                      <a:r>
                        <a:rPr lang="cs-CZ" sz="1600" baseline="-25000" dirty="0" smtClean="0"/>
                        <a:t>A</a:t>
                      </a:r>
                      <a:r>
                        <a:rPr lang="cs-CZ" sz="1600" dirty="0" smtClean="0"/>
                        <a:t> = S</a:t>
                      </a:r>
                      <a:r>
                        <a:rPr lang="cs-CZ" sz="1600" baseline="-25000" dirty="0" smtClean="0"/>
                        <a:t>A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baseline="0" dirty="0" err="1" smtClean="0"/>
                        <a:t>df</a:t>
                      </a:r>
                      <a:r>
                        <a:rPr lang="en-US" sz="1600" baseline="-25000" dirty="0" err="1" smtClean="0"/>
                        <a:t>A</a:t>
                      </a:r>
                      <a:endParaRPr lang="cs-CZ" sz="16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p</a:t>
                      </a:r>
                      <a:endParaRPr lang="cs-CZ" sz="1600" b="0" i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2168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B050"/>
                          </a:solidFill>
                        </a:rPr>
                        <a:t>Uvnitř skupin (reziduální var.)</a:t>
                      </a:r>
                      <a:endParaRPr lang="cs-CZ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S</a:t>
                      </a:r>
                      <a:r>
                        <a:rPr lang="cs-CZ" sz="1600" baseline="-25000" dirty="0" smtClean="0"/>
                        <a:t>e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df</a:t>
                      </a:r>
                      <a:r>
                        <a:rPr lang="cs-CZ" sz="1600" baseline="-25000" dirty="0" err="1" smtClean="0"/>
                        <a:t>e</a:t>
                      </a:r>
                      <a:r>
                        <a:rPr lang="cs-CZ" sz="1600" dirty="0" smtClean="0"/>
                        <a:t> = n – k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MS</a:t>
                      </a:r>
                      <a:r>
                        <a:rPr lang="cs-CZ" sz="1600" baseline="-25000" dirty="0" err="1" smtClean="0"/>
                        <a:t>e</a:t>
                      </a:r>
                      <a:r>
                        <a:rPr lang="cs-CZ" sz="1600" dirty="0" smtClean="0"/>
                        <a:t> = S</a:t>
                      </a:r>
                      <a:r>
                        <a:rPr lang="en-US" sz="1600" baseline="-25000" dirty="0" smtClean="0"/>
                        <a:t>e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baseline="0" dirty="0" err="1" smtClean="0"/>
                        <a:t>df</a:t>
                      </a:r>
                      <a:r>
                        <a:rPr lang="en-US" sz="1600" baseline="-25000" dirty="0" err="1" smtClean="0"/>
                        <a:t>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976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S</a:t>
                      </a:r>
                      <a:r>
                        <a:rPr lang="cs-CZ" sz="1600" baseline="-25000" dirty="0" smtClean="0"/>
                        <a:t>T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/>
                        <a:t>df</a:t>
                      </a:r>
                      <a:r>
                        <a:rPr lang="cs-CZ" sz="1600" baseline="-25000" dirty="0" err="1" smtClean="0"/>
                        <a:t>T</a:t>
                      </a:r>
                      <a:r>
                        <a:rPr lang="cs-CZ" sz="1600" dirty="0" smtClean="0"/>
                        <a:t> = n – 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703892"/>
              </p:ext>
            </p:extLst>
          </p:nvPr>
        </p:nvGraphicFramePr>
        <p:xfrm>
          <a:off x="5723836" y="5360300"/>
          <a:ext cx="1106003" cy="56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Rovnice" r:id="rId4" imgW="850680" imgH="431640" progId="Equation.3">
                  <p:embed/>
                </p:oleObj>
              </mc:Choice>
              <mc:Fallback>
                <p:oleObj name="Rovnice" r:id="rId4" imgW="85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836" y="5360300"/>
                        <a:ext cx="1106003" cy="565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ovéPole 97"/>
          <p:cNvSpPr txBox="1"/>
          <p:nvPr/>
        </p:nvSpPr>
        <p:spPr>
          <a:xfrm>
            <a:off x="7944653" y="2240033"/>
            <a:ext cx="813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celkový průměr</a:t>
            </a:r>
            <a:endParaRPr lang="cs-CZ" sz="16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1168366" y="1459464"/>
            <a:ext cx="3113092" cy="2366972"/>
            <a:chOff x="1168366" y="1459464"/>
            <a:chExt cx="3113092" cy="2366972"/>
          </a:xfrm>
        </p:grpSpPr>
        <p:sp>
          <p:nvSpPr>
            <p:cNvPr id="123" name="TextovéPole 122"/>
            <p:cNvSpPr txBox="1"/>
            <p:nvPr/>
          </p:nvSpPr>
          <p:spPr>
            <a:xfrm>
              <a:off x="1446199" y="3506955"/>
              <a:ext cx="510625" cy="319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AD</a:t>
              </a:r>
              <a:endParaRPr lang="cs-CZ" dirty="0"/>
            </a:p>
          </p:txBody>
        </p:sp>
        <p:sp>
          <p:nvSpPr>
            <p:cNvPr id="124" name="TextovéPole 123"/>
            <p:cNvSpPr txBox="1"/>
            <p:nvPr/>
          </p:nvSpPr>
          <p:spPr>
            <a:xfrm>
              <a:off x="2367756" y="3506955"/>
              <a:ext cx="561689" cy="319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MCI</a:t>
              </a:r>
              <a:endParaRPr lang="cs-CZ" dirty="0"/>
            </a:p>
          </p:txBody>
        </p:sp>
        <p:sp>
          <p:nvSpPr>
            <p:cNvPr id="125" name="TextovéPole 124"/>
            <p:cNvSpPr txBox="1"/>
            <p:nvPr/>
          </p:nvSpPr>
          <p:spPr>
            <a:xfrm>
              <a:off x="3320966" y="3506955"/>
              <a:ext cx="510625" cy="319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CN</a:t>
              </a:r>
              <a:endParaRPr lang="cs-CZ" dirty="0"/>
            </a:p>
          </p:txBody>
        </p:sp>
        <p:cxnSp>
          <p:nvCxnSpPr>
            <p:cNvPr id="126" name="Přímá spojnice 125"/>
            <p:cNvCxnSpPr/>
            <p:nvPr/>
          </p:nvCxnSpPr>
          <p:spPr>
            <a:xfrm>
              <a:off x="1168366" y="1459464"/>
              <a:ext cx="0" cy="2047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Přímá spojnice 126"/>
            <p:cNvCxnSpPr/>
            <p:nvPr/>
          </p:nvCxnSpPr>
          <p:spPr>
            <a:xfrm flipH="1">
              <a:off x="1168366" y="3514992"/>
              <a:ext cx="28464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ál 127"/>
            <p:cNvSpPr/>
            <p:nvPr/>
          </p:nvSpPr>
          <p:spPr>
            <a:xfrm>
              <a:off x="1643783" y="2749182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Ovál 128"/>
            <p:cNvSpPr/>
            <p:nvPr/>
          </p:nvSpPr>
          <p:spPr>
            <a:xfrm>
              <a:off x="1643783" y="2881012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0" name="Ovál 129"/>
            <p:cNvSpPr/>
            <p:nvPr/>
          </p:nvSpPr>
          <p:spPr>
            <a:xfrm>
              <a:off x="1643783" y="3012842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Ovál 130"/>
            <p:cNvSpPr/>
            <p:nvPr/>
          </p:nvSpPr>
          <p:spPr>
            <a:xfrm>
              <a:off x="1643783" y="3100728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2" name="Ovál 131"/>
            <p:cNvSpPr/>
            <p:nvPr/>
          </p:nvSpPr>
          <p:spPr>
            <a:xfrm>
              <a:off x="1643783" y="3166643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3" name="Ovál 132"/>
            <p:cNvSpPr/>
            <p:nvPr/>
          </p:nvSpPr>
          <p:spPr>
            <a:xfrm>
              <a:off x="1643783" y="3309459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Ovál 133"/>
            <p:cNvSpPr/>
            <p:nvPr/>
          </p:nvSpPr>
          <p:spPr>
            <a:xfrm>
              <a:off x="2623568" y="2324136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5" name="Ovál 134"/>
            <p:cNvSpPr/>
            <p:nvPr/>
          </p:nvSpPr>
          <p:spPr>
            <a:xfrm>
              <a:off x="2623568" y="2455966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6" name="Ovál 135"/>
            <p:cNvSpPr/>
            <p:nvPr/>
          </p:nvSpPr>
          <p:spPr>
            <a:xfrm>
              <a:off x="2623568" y="2587796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7" name="Ovál 136"/>
            <p:cNvSpPr/>
            <p:nvPr/>
          </p:nvSpPr>
          <p:spPr>
            <a:xfrm>
              <a:off x="2623568" y="2675683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8" name="Ovál 137"/>
            <p:cNvSpPr/>
            <p:nvPr/>
          </p:nvSpPr>
          <p:spPr>
            <a:xfrm>
              <a:off x="2623568" y="2741597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9" name="Ovál 138"/>
            <p:cNvSpPr/>
            <p:nvPr/>
          </p:nvSpPr>
          <p:spPr>
            <a:xfrm>
              <a:off x="2623568" y="2884413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0" name="Ovál 139"/>
            <p:cNvSpPr/>
            <p:nvPr/>
          </p:nvSpPr>
          <p:spPr>
            <a:xfrm>
              <a:off x="3553758" y="1584041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1" name="Ovál 140"/>
            <p:cNvSpPr/>
            <p:nvPr/>
          </p:nvSpPr>
          <p:spPr>
            <a:xfrm>
              <a:off x="3553758" y="1715871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2" name="Ovál 141"/>
            <p:cNvSpPr/>
            <p:nvPr/>
          </p:nvSpPr>
          <p:spPr>
            <a:xfrm>
              <a:off x="3553758" y="1847701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3" name="Ovál 142"/>
            <p:cNvSpPr/>
            <p:nvPr/>
          </p:nvSpPr>
          <p:spPr>
            <a:xfrm>
              <a:off x="3553758" y="1935588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4" name="Ovál 143"/>
            <p:cNvSpPr/>
            <p:nvPr/>
          </p:nvSpPr>
          <p:spPr>
            <a:xfrm>
              <a:off x="3553758" y="2001503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5" name="Ovál 144"/>
            <p:cNvSpPr/>
            <p:nvPr/>
          </p:nvSpPr>
          <p:spPr>
            <a:xfrm>
              <a:off x="3553758" y="2144318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6" name="Přímá spojnice 145"/>
            <p:cNvCxnSpPr/>
            <p:nvPr/>
          </p:nvCxnSpPr>
          <p:spPr>
            <a:xfrm flipH="1">
              <a:off x="1429758" y="2518373"/>
              <a:ext cx="23524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Přímá spojnice 146"/>
            <p:cNvCxnSpPr/>
            <p:nvPr/>
          </p:nvCxnSpPr>
          <p:spPr>
            <a:xfrm flipH="1">
              <a:off x="2511402" y="2661295"/>
              <a:ext cx="317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Přímá spojnice 147"/>
            <p:cNvCxnSpPr/>
            <p:nvPr/>
          </p:nvCxnSpPr>
          <p:spPr>
            <a:xfrm flipH="1">
              <a:off x="1535292" y="3078971"/>
              <a:ext cx="317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Přímá spojnice 148"/>
            <p:cNvCxnSpPr/>
            <p:nvPr/>
          </p:nvCxnSpPr>
          <p:spPr>
            <a:xfrm flipH="1">
              <a:off x="3441433" y="1917457"/>
              <a:ext cx="317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bdélník 149"/>
            <p:cNvSpPr/>
            <p:nvPr/>
          </p:nvSpPr>
          <p:spPr>
            <a:xfrm>
              <a:off x="1750574" y="2525947"/>
              <a:ext cx="584618" cy="552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1" name="Obdélník 150"/>
            <p:cNvSpPr/>
            <p:nvPr/>
          </p:nvSpPr>
          <p:spPr>
            <a:xfrm>
              <a:off x="2745999" y="2523199"/>
              <a:ext cx="146015" cy="1380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2" name="Obdélník 151"/>
            <p:cNvSpPr/>
            <p:nvPr/>
          </p:nvSpPr>
          <p:spPr>
            <a:xfrm>
              <a:off x="3654789" y="1925696"/>
              <a:ext cx="626669" cy="5926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4859820" y="1459464"/>
            <a:ext cx="2846421" cy="2366972"/>
            <a:chOff x="4859820" y="1459464"/>
            <a:chExt cx="2846421" cy="2366972"/>
          </a:xfrm>
        </p:grpSpPr>
        <p:sp>
          <p:nvSpPr>
            <p:cNvPr id="99" name="TextovéPole 98"/>
            <p:cNvSpPr txBox="1"/>
            <p:nvPr/>
          </p:nvSpPr>
          <p:spPr>
            <a:xfrm>
              <a:off x="5137653" y="3506955"/>
              <a:ext cx="510625" cy="319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AD</a:t>
              </a:r>
              <a:endParaRPr lang="cs-CZ" dirty="0"/>
            </a:p>
          </p:txBody>
        </p:sp>
        <p:sp>
          <p:nvSpPr>
            <p:cNvPr id="100" name="TextovéPole 99"/>
            <p:cNvSpPr txBox="1"/>
            <p:nvPr/>
          </p:nvSpPr>
          <p:spPr>
            <a:xfrm>
              <a:off x="6059210" y="3506955"/>
              <a:ext cx="561689" cy="319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MCI</a:t>
              </a:r>
              <a:endParaRPr lang="cs-CZ" dirty="0"/>
            </a:p>
          </p:txBody>
        </p:sp>
        <p:sp>
          <p:nvSpPr>
            <p:cNvPr id="101" name="TextovéPole 100"/>
            <p:cNvSpPr txBox="1"/>
            <p:nvPr/>
          </p:nvSpPr>
          <p:spPr>
            <a:xfrm>
              <a:off x="7012421" y="3506955"/>
              <a:ext cx="510625" cy="319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CN</a:t>
              </a:r>
              <a:endParaRPr lang="cs-CZ" dirty="0"/>
            </a:p>
          </p:txBody>
        </p:sp>
        <p:cxnSp>
          <p:nvCxnSpPr>
            <p:cNvPr id="102" name="Přímá spojnice 101"/>
            <p:cNvCxnSpPr/>
            <p:nvPr/>
          </p:nvCxnSpPr>
          <p:spPr>
            <a:xfrm>
              <a:off x="4859820" y="1459464"/>
              <a:ext cx="0" cy="2047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/>
            <p:cNvCxnSpPr/>
            <p:nvPr/>
          </p:nvCxnSpPr>
          <p:spPr>
            <a:xfrm flipH="1">
              <a:off x="4859820" y="3514992"/>
              <a:ext cx="28464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ál 103"/>
            <p:cNvSpPr/>
            <p:nvPr/>
          </p:nvSpPr>
          <p:spPr>
            <a:xfrm>
              <a:off x="5335237" y="2749182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5" name="Ovál 104"/>
            <p:cNvSpPr/>
            <p:nvPr/>
          </p:nvSpPr>
          <p:spPr>
            <a:xfrm>
              <a:off x="5335237" y="2881012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6" name="Ovál 105"/>
            <p:cNvSpPr/>
            <p:nvPr/>
          </p:nvSpPr>
          <p:spPr>
            <a:xfrm>
              <a:off x="5335237" y="3012842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7" name="Ovál 106"/>
            <p:cNvSpPr/>
            <p:nvPr/>
          </p:nvSpPr>
          <p:spPr>
            <a:xfrm>
              <a:off x="5335237" y="3100728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Ovál 107"/>
            <p:cNvSpPr/>
            <p:nvPr/>
          </p:nvSpPr>
          <p:spPr>
            <a:xfrm>
              <a:off x="5335237" y="3166643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Ovál 108"/>
            <p:cNvSpPr/>
            <p:nvPr/>
          </p:nvSpPr>
          <p:spPr>
            <a:xfrm>
              <a:off x="5335237" y="3309459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Ovál 109"/>
            <p:cNvSpPr/>
            <p:nvPr/>
          </p:nvSpPr>
          <p:spPr>
            <a:xfrm>
              <a:off x="6315023" y="2324136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1" name="Ovál 110"/>
            <p:cNvSpPr/>
            <p:nvPr/>
          </p:nvSpPr>
          <p:spPr>
            <a:xfrm>
              <a:off x="6315023" y="2455966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2" name="Ovál 111"/>
            <p:cNvSpPr/>
            <p:nvPr/>
          </p:nvSpPr>
          <p:spPr>
            <a:xfrm>
              <a:off x="6315023" y="2587796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3" name="Ovál 112"/>
            <p:cNvSpPr/>
            <p:nvPr/>
          </p:nvSpPr>
          <p:spPr>
            <a:xfrm>
              <a:off x="6315023" y="2675683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4" name="Ovál 113"/>
            <p:cNvSpPr/>
            <p:nvPr/>
          </p:nvSpPr>
          <p:spPr>
            <a:xfrm>
              <a:off x="6315023" y="2741597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5" name="Ovál 114"/>
            <p:cNvSpPr/>
            <p:nvPr/>
          </p:nvSpPr>
          <p:spPr>
            <a:xfrm>
              <a:off x="6315023" y="2884413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Ovál 115"/>
            <p:cNvSpPr/>
            <p:nvPr/>
          </p:nvSpPr>
          <p:spPr>
            <a:xfrm>
              <a:off x="7245213" y="1584041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Ovál 116"/>
            <p:cNvSpPr/>
            <p:nvPr/>
          </p:nvSpPr>
          <p:spPr>
            <a:xfrm>
              <a:off x="7245213" y="1715871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Ovál 117"/>
            <p:cNvSpPr/>
            <p:nvPr/>
          </p:nvSpPr>
          <p:spPr>
            <a:xfrm>
              <a:off x="7245213" y="1847701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Ovál 118"/>
            <p:cNvSpPr/>
            <p:nvPr/>
          </p:nvSpPr>
          <p:spPr>
            <a:xfrm>
              <a:off x="7245213" y="1935588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Ovál 119"/>
            <p:cNvSpPr/>
            <p:nvPr/>
          </p:nvSpPr>
          <p:spPr>
            <a:xfrm>
              <a:off x="7245213" y="2001503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Ovál 120"/>
            <p:cNvSpPr/>
            <p:nvPr/>
          </p:nvSpPr>
          <p:spPr>
            <a:xfrm>
              <a:off x="7245213" y="2144318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2" name="Přímá spojnice 121"/>
            <p:cNvCxnSpPr/>
            <p:nvPr/>
          </p:nvCxnSpPr>
          <p:spPr>
            <a:xfrm flipH="1">
              <a:off x="5121212" y="2518373"/>
              <a:ext cx="23524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Skupina 152"/>
            <p:cNvGrpSpPr/>
            <p:nvPr/>
          </p:nvGrpSpPr>
          <p:grpSpPr>
            <a:xfrm>
              <a:off x="5202128" y="2783454"/>
              <a:ext cx="479662" cy="556875"/>
              <a:chOff x="5578596" y="2799340"/>
              <a:chExt cx="524429" cy="643767"/>
            </a:xfrm>
          </p:grpSpPr>
          <p:sp>
            <p:nvSpPr>
              <p:cNvPr id="154" name="Obdélník 153"/>
              <p:cNvSpPr/>
              <p:nvPr/>
            </p:nvSpPr>
            <p:spPr>
              <a:xfrm>
                <a:off x="5761955" y="2799340"/>
                <a:ext cx="341070" cy="341070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5" name="Obdélník 154"/>
              <p:cNvSpPr/>
              <p:nvPr/>
            </p:nvSpPr>
            <p:spPr>
              <a:xfrm>
                <a:off x="5620589" y="3143609"/>
                <a:ext cx="143924" cy="143924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6" name="Obdélník 155"/>
              <p:cNvSpPr/>
              <p:nvPr/>
            </p:nvSpPr>
            <p:spPr>
              <a:xfrm>
                <a:off x="5578596" y="2952569"/>
                <a:ext cx="183635" cy="183635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7" name="Obdélník 156"/>
              <p:cNvSpPr/>
              <p:nvPr/>
            </p:nvSpPr>
            <p:spPr>
              <a:xfrm>
                <a:off x="5767476" y="3140886"/>
                <a:ext cx="302221" cy="302221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8" name="Obdélník 157"/>
              <p:cNvSpPr/>
              <p:nvPr/>
            </p:nvSpPr>
            <p:spPr>
              <a:xfrm>
                <a:off x="5772989" y="3140968"/>
                <a:ext cx="71962" cy="71962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9" name="Obdélník 158"/>
              <p:cNvSpPr/>
              <p:nvPr/>
            </p:nvSpPr>
            <p:spPr>
              <a:xfrm>
                <a:off x="5714389" y="3090847"/>
                <a:ext cx="45719" cy="45719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60" name="Skupina 159"/>
            <p:cNvGrpSpPr/>
            <p:nvPr/>
          </p:nvGrpSpPr>
          <p:grpSpPr>
            <a:xfrm>
              <a:off x="6182721" y="2364562"/>
              <a:ext cx="479662" cy="556875"/>
              <a:chOff x="5730996" y="2951740"/>
              <a:chExt cx="524429" cy="643767"/>
            </a:xfrm>
          </p:grpSpPr>
          <p:sp>
            <p:nvSpPr>
              <p:cNvPr id="161" name="Obdélník 160"/>
              <p:cNvSpPr/>
              <p:nvPr/>
            </p:nvSpPr>
            <p:spPr>
              <a:xfrm>
                <a:off x="5914355" y="2951740"/>
                <a:ext cx="341070" cy="341070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2" name="Obdélník 161"/>
              <p:cNvSpPr/>
              <p:nvPr/>
            </p:nvSpPr>
            <p:spPr>
              <a:xfrm>
                <a:off x="5772989" y="3296009"/>
                <a:ext cx="143924" cy="143924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3" name="Obdélník 162"/>
              <p:cNvSpPr/>
              <p:nvPr/>
            </p:nvSpPr>
            <p:spPr>
              <a:xfrm>
                <a:off x="5730996" y="3104969"/>
                <a:ext cx="183635" cy="183635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4" name="Obdélník 163"/>
              <p:cNvSpPr/>
              <p:nvPr/>
            </p:nvSpPr>
            <p:spPr>
              <a:xfrm>
                <a:off x="5919876" y="3293286"/>
                <a:ext cx="302221" cy="302221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" name="Obdélník 164"/>
              <p:cNvSpPr/>
              <p:nvPr/>
            </p:nvSpPr>
            <p:spPr>
              <a:xfrm>
                <a:off x="5925389" y="3293368"/>
                <a:ext cx="71962" cy="71962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" name="Obdélník 165"/>
              <p:cNvSpPr/>
              <p:nvPr/>
            </p:nvSpPr>
            <p:spPr>
              <a:xfrm>
                <a:off x="5866789" y="3243247"/>
                <a:ext cx="45719" cy="45719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67" name="Skupina 166"/>
            <p:cNvGrpSpPr/>
            <p:nvPr/>
          </p:nvGrpSpPr>
          <p:grpSpPr>
            <a:xfrm>
              <a:off x="7113490" y="1625238"/>
              <a:ext cx="479662" cy="556875"/>
              <a:chOff x="5730996" y="2951740"/>
              <a:chExt cx="524429" cy="643767"/>
            </a:xfrm>
          </p:grpSpPr>
          <p:sp>
            <p:nvSpPr>
              <p:cNvPr id="168" name="Obdélník 167"/>
              <p:cNvSpPr/>
              <p:nvPr/>
            </p:nvSpPr>
            <p:spPr>
              <a:xfrm>
                <a:off x="5914355" y="2951740"/>
                <a:ext cx="341070" cy="341070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9" name="Obdélník 168"/>
              <p:cNvSpPr/>
              <p:nvPr/>
            </p:nvSpPr>
            <p:spPr>
              <a:xfrm>
                <a:off x="5772989" y="3296009"/>
                <a:ext cx="143924" cy="143924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0" name="Obdélník 169"/>
              <p:cNvSpPr/>
              <p:nvPr/>
            </p:nvSpPr>
            <p:spPr>
              <a:xfrm>
                <a:off x="5730996" y="3104969"/>
                <a:ext cx="183635" cy="183635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1" name="Obdélník 170"/>
              <p:cNvSpPr/>
              <p:nvPr/>
            </p:nvSpPr>
            <p:spPr>
              <a:xfrm>
                <a:off x="5919876" y="3293286"/>
                <a:ext cx="302221" cy="302221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2" name="Obdélník 171"/>
              <p:cNvSpPr/>
              <p:nvPr/>
            </p:nvSpPr>
            <p:spPr>
              <a:xfrm>
                <a:off x="5925389" y="3293368"/>
                <a:ext cx="71962" cy="71962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3" name="Obdélník 172"/>
              <p:cNvSpPr/>
              <p:nvPr/>
            </p:nvSpPr>
            <p:spPr>
              <a:xfrm>
                <a:off x="5866789" y="3243247"/>
                <a:ext cx="45719" cy="45719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74" name="Přímá spojnice 173"/>
            <p:cNvCxnSpPr/>
            <p:nvPr/>
          </p:nvCxnSpPr>
          <p:spPr>
            <a:xfrm flipH="1">
              <a:off x="5226746" y="3078971"/>
              <a:ext cx="317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Přímá spojnice 174"/>
            <p:cNvCxnSpPr/>
            <p:nvPr/>
          </p:nvCxnSpPr>
          <p:spPr>
            <a:xfrm flipH="1">
              <a:off x="6202857" y="2661295"/>
              <a:ext cx="317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Přímá spojnice 175"/>
            <p:cNvCxnSpPr/>
            <p:nvPr/>
          </p:nvCxnSpPr>
          <p:spPr>
            <a:xfrm flipH="1">
              <a:off x="7132888" y="1917457"/>
              <a:ext cx="317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22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rozptylu jako lineární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rozptylu pro jednu vysvětlující proměnnou (jednoduché třídění) lze zapsat jako lineární model: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Nulovou hypotézu pak lze vyjádřit jako:</a:t>
            </a:r>
          </a:p>
          <a:p>
            <a:endParaRPr lang="cs-CZ" dirty="0"/>
          </a:p>
          <a:p>
            <a:r>
              <a:rPr lang="cs-CZ" b="1" dirty="0"/>
              <a:t>Rozšířením tohoto zápisu můžeme definovat další modely ANOVA</a:t>
            </a:r>
            <a:r>
              <a:rPr lang="cs-CZ" dirty="0"/>
              <a:t>: více faktorů, hodnocení interakcí, opakovaná měření na jednom subjektu.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298725"/>
              </p:ext>
            </p:extLst>
          </p:nvPr>
        </p:nvGraphicFramePr>
        <p:xfrm>
          <a:off x="5027513" y="3760574"/>
          <a:ext cx="2136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Rovnice" r:id="rId3" imgW="1358900" imgH="228600" progId="Equation.3">
                  <p:embed/>
                </p:oleObj>
              </mc:Choice>
              <mc:Fallback>
                <p:oleObj name="Rovnice" r:id="rId3" imgW="1358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513" y="3760574"/>
                        <a:ext cx="2136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5083" name="Picture 1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132856"/>
            <a:ext cx="517525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3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rozptylu dvojného třídění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Uvažujeme dvě vysvětlující proměnné zároveň.</a:t>
            </a:r>
          </a:p>
          <a:p>
            <a:r>
              <a:rPr lang="cs-CZ" dirty="0"/>
              <a:t>Zápis modelu: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Nulové hypotézy pak máme dvě:	</a:t>
            </a:r>
            <a:r>
              <a:rPr lang="cs-CZ" dirty="0" smtClean="0"/>
              <a:t>                         ,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058011"/>
              </p:ext>
            </p:extLst>
          </p:nvPr>
        </p:nvGraphicFramePr>
        <p:xfrm>
          <a:off x="4298495" y="3801644"/>
          <a:ext cx="21955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Rovnice" r:id="rId4" imgW="1397000" imgH="228600" progId="Equation.3">
                  <p:embed/>
                </p:oleObj>
              </mc:Choice>
              <mc:Fallback>
                <p:oleObj name="Rovnice" r:id="rId4" imgW="139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495" y="3801644"/>
                        <a:ext cx="219551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89112"/>
              </p:ext>
            </p:extLst>
          </p:nvPr>
        </p:nvGraphicFramePr>
        <p:xfrm>
          <a:off x="6624183" y="3801644"/>
          <a:ext cx="21955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Rovnice" r:id="rId6" imgW="1397000" imgH="228600" progId="Equation.3">
                  <p:embed/>
                </p:oleObj>
              </mc:Choice>
              <mc:Fallback>
                <p:oleObj name="Rovnice" r:id="rId6" imgW="139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183" y="3801644"/>
                        <a:ext cx="219551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714347" y="4498504"/>
          <a:ext cx="771530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3"/>
                <a:gridCol w="1000132"/>
                <a:gridCol w="1948157"/>
                <a:gridCol w="1480867"/>
                <a:gridCol w="1143008"/>
                <a:gridCol w="1143009"/>
              </a:tblGrid>
              <a:tr h="30361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Variabilita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Součet čtverců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Počet stupňů</a:t>
                      </a:r>
                      <a:r>
                        <a:rPr lang="cs-CZ" sz="1400" baseline="0" dirty="0" smtClean="0"/>
                        <a:t> volnosti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Průměrný čtverec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F</a:t>
                      </a:r>
                      <a:r>
                        <a:rPr lang="cs-CZ" sz="1400" dirty="0" smtClean="0"/>
                        <a:t> statistika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p</a:t>
                      </a:r>
                      <a:r>
                        <a:rPr lang="cs-CZ" sz="1400" dirty="0" smtClean="0"/>
                        <a:t>-hodnota</a:t>
                      </a:r>
                      <a:endParaRPr lang="cs-CZ" sz="1400" dirty="0"/>
                    </a:p>
                  </a:txBody>
                  <a:tcPr anchor="ctr"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Faktor 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A</a:t>
                      </a:r>
                      <a:r>
                        <a:rPr lang="cs-CZ" sz="1400" i="0" dirty="0" smtClean="0"/>
                        <a:t> = </a:t>
                      </a:r>
                      <a:r>
                        <a:rPr lang="cs-CZ" sz="1400" i="1" dirty="0" smtClean="0"/>
                        <a:t>k</a:t>
                      </a:r>
                      <a:r>
                        <a:rPr lang="cs-CZ" sz="1400" dirty="0" smtClean="0"/>
                        <a:t> – 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MS</a:t>
                      </a:r>
                      <a:r>
                        <a:rPr lang="cs-CZ" sz="1400" baseline="-25000" dirty="0" smtClean="0"/>
                        <a:t>A</a:t>
                      </a:r>
                      <a:r>
                        <a:rPr lang="cs-CZ" sz="1400" baseline="0" dirty="0" smtClean="0"/>
                        <a:t> = </a:t>
                      </a: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A</a:t>
                      </a:r>
                      <a:r>
                        <a:rPr lang="cs-CZ" sz="1400" baseline="0" dirty="0" smtClean="0"/>
                        <a:t> / </a:t>
                      </a: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F</a:t>
                      </a:r>
                      <a:r>
                        <a:rPr lang="cs-CZ" sz="1400" i="0" baseline="-25000" dirty="0" smtClean="0"/>
                        <a:t>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p</a:t>
                      </a:r>
                      <a:endParaRPr lang="cs-CZ" sz="1400" i="1" dirty="0"/>
                    </a:p>
                  </a:txBody>
                  <a:tcPr anchor="ctr"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Faktor B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B</a:t>
                      </a:r>
                      <a:endParaRPr lang="cs-CZ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A</a:t>
                      </a:r>
                      <a:r>
                        <a:rPr lang="cs-CZ" sz="1400" i="0" dirty="0" smtClean="0"/>
                        <a:t> = </a:t>
                      </a:r>
                      <a:r>
                        <a:rPr lang="cs-CZ" sz="1400" i="1" dirty="0" smtClean="0"/>
                        <a:t>r</a:t>
                      </a:r>
                      <a:r>
                        <a:rPr lang="cs-CZ" sz="1400" dirty="0" smtClean="0"/>
                        <a:t> – 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/>
                        <a:t>MS</a:t>
                      </a:r>
                      <a:r>
                        <a:rPr lang="cs-CZ" sz="1400" baseline="-25000" dirty="0" smtClean="0"/>
                        <a:t>B</a:t>
                      </a:r>
                      <a:r>
                        <a:rPr lang="cs-CZ" sz="1400" baseline="0" dirty="0" smtClean="0"/>
                        <a:t> = </a:t>
                      </a: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B</a:t>
                      </a:r>
                      <a:r>
                        <a:rPr lang="cs-CZ" sz="1400" baseline="0" dirty="0" smtClean="0"/>
                        <a:t> / </a:t>
                      </a: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B</a:t>
                      </a:r>
                      <a:endParaRPr lang="cs-CZ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F</a:t>
                      </a:r>
                      <a:r>
                        <a:rPr lang="cs-CZ" sz="1400" i="0" baseline="-25000" dirty="0" smtClean="0"/>
                        <a:t>B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p</a:t>
                      </a:r>
                      <a:endParaRPr lang="cs-CZ" sz="1400" i="1" dirty="0"/>
                    </a:p>
                  </a:txBody>
                  <a:tcPr anchor="ctr"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Rezidua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e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e</a:t>
                      </a:r>
                      <a:r>
                        <a:rPr lang="cs-CZ" sz="1400" i="0" dirty="0" smtClean="0"/>
                        <a:t> = (</a:t>
                      </a:r>
                      <a:r>
                        <a:rPr lang="cs-CZ" sz="1400" i="1" dirty="0" smtClean="0"/>
                        <a:t>k</a:t>
                      </a:r>
                      <a:r>
                        <a:rPr lang="cs-CZ" sz="1400" dirty="0" smtClean="0"/>
                        <a:t> – </a:t>
                      </a:r>
                      <a:r>
                        <a:rPr lang="cs-CZ" sz="1400" i="0" dirty="0" smtClean="0"/>
                        <a:t>1)(</a:t>
                      </a:r>
                      <a:r>
                        <a:rPr lang="cs-CZ" sz="1400" i="1" dirty="0" smtClean="0"/>
                        <a:t>r</a:t>
                      </a:r>
                      <a:r>
                        <a:rPr lang="cs-CZ" sz="1400" dirty="0" smtClean="0"/>
                        <a:t> – </a:t>
                      </a:r>
                      <a:r>
                        <a:rPr lang="cs-CZ" sz="1400" i="0" dirty="0" smtClean="0"/>
                        <a:t>1)</a:t>
                      </a:r>
                      <a:endParaRPr lang="cs-CZ" sz="1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err="1" smtClean="0"/>
                        <a:t>MS</a:t>
                      </a:r>
                      <a:r>
                        <a:rPr lang="cs-CZ" sz="1400" i="0" baseline="-25000" dirty="0" err="1" smtClean="0"/>
                        <a:t>e</a:t>
                      </a:r>
                      <a:r>
                        <a:rPr lang="cs-CZ" sz="1400" baseline="0" dirty="0" smtClean="0"/>
                        <a:t>= </a:t>
                      </a: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e</a:t>
                      </a:r>
                      <a:r>
                        <a:rPr lang="cs-CZ" sz="1400" baseline="0" dirty="0" smtClean="0"/>
                        <a:t> / </a:t>
                      </a: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e</a:t>
                      </a:r>
                      <a:endParaRPr lang="cs-CZ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Celkem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T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T</a:t>
                      </a:r>
                      <a:r>
                        <a:rPr lang="cs-CZ" sz="1400" i="0" dirty="0" smtClean="0"/>
                        <a:t> = </a:t>
                      </a:r>
                      <a:r>
                        <a:rPr lang="cs-CZ" sz="1400" i="1" dirty="0" smtClean="0"/>
                        <a:t>n</a:t>
                      </a:r>
                      <a:r>
                        <a:rPr lang="cs-CZ" sz="1400" dirty="0" smtClean="0"/>
                        <a:t> – 1 = </a:t>
                      </a:r>
                      <a:r>
                        <a:rPr lang="cs-CZ" sz="1400" i="1" dirty="0" err="1" smtClean="0"/>
                        <a:t>kr</a:t>
                      </a:r>
                      <a:r>
                        <a:rPr lang="cs-CZ" sz="1400" i="0" baseline="0" dirty="0" smtClean="0"/>
                        <a:t> – 1</a:t>
                      </a:r>
                      <a:endParaRPr lang="cs-CZ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6184" name="Picture 2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95" y="1832992"/>
            <a:ext cx="55721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8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rozptylu dvojného třídění s interakcí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Uvažujeme dvě vysvětlující proměnné a zároveň i jejich společné působení.</a:t>
            </a:r>
          </a:p>
          <a:p>
            <a:r>
              <a:rPr lang="cs-CZ" dirty="0"/>
              <a:t>Zápis modelu:</a:t>
            </a:r>
          </a:p>
          <a:p>
            <a:endParaRPr lang="cs-CZ" dirty="0"/>
          </a:p>
          <a:p>
            <a:endParaRPr lang="cs-CZ" dirty="0"/>
          </a:p>
          <a:p>
            <a:endParaRPr lang="cs-CZ" sz="2800" dirty="0" smtClean="0"/>
          </a:p>
          <a:p>
            <a:r>
              <a:rPr lang="cs-CZ" dirty="0" smtClean="0"/>
              <a:t>Nulové </a:t>
            </a:r>
            <a:r>
              <a:rPr lang="cs-CZ" dirty="0"/>
              <a:t>hypotézy pak máme tři: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422358"/>
              </p:ext>
            </p:extLst>
          </p:nvPr>
        </p:nvGraphicFramePr>
        <p:xfrm>
          <a:off x="3662371" y="3861390"/>
          <a:ext cx="21955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" name="Rovnice" r:id="rId4" imgW="1396800" imgH="228600" progId="Equation.3">
                  <p:embed/>
                </p:oleObj>
              </mc:Choice>
              <mc:Fallback>
                <p:oleObj name="Rovnice" r:id="rId4" imgW="139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71" y="3861390"/>
                        <a:ext cx="219551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021435"/>
              </p:ext>
            </p:extLst>
          </p:nvPr>
        </p:nvGraphicFramePr>
        <p:xfrm>
          <a:off x="1154105" y="3861325"/>
          <a:ext cx="22748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" name="Rovnice" r:id="rId6" imgW="1447560" imgH="228600" progId="Equation.3">
                  <p:embed/>
                </p:oleObj>
              </mc:Choice>
              <mc:Fallback>
                <p:oleObj name="Rovnice" r:id="rId6" imgW="1447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05" y="3861325"/>
                        <a:ext cx="22748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18290"/>
              </p:ext>
            </p:extLst>
          </p:nvPr>
        </p:nvGraphicFramePr>
        <p:xfrm>
          <a:off x="714347" y="4339168"/>
          <a:ext cx="7715306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7"/>
                <a:gridCol w="857256"/>
                <a:gridCol w="1876719"/>
                <a:gridCol w="1480867"/>
                <a:gridCol w="1143008"/>
                <a:gridCol w="1143009"/>
              </a:tblGrid>
              <a:tr h="42753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Variabilita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Součet čtverců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Počet stupňů</a:t>
                      </a:r>
                      <a:r>
                        <a:rPr lang="cs-CZ" sz="1400" baseline="0" dirty="0" smtClean="0"/>
                        <a:t> volnosti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Průměrný čtverec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F</a:t>
                      </a:r>
                      <a:r>
                        <a:rPr lang="cs-CZ" sz="1400" dirty="0" smtClean="0"/>
                        <a:t> statistika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p</a:t>
                      </a:r>
                      <a:r>
                        <a:rPr lang="cs-CZ" sz="1400" dirty="0" smtClean="0"/>
                        <a:t>-hodnota</a:t>
                      </a:r>
                      <a:endParaRPr lang="cs-CZ" sz="1400" dirty="0"/>
                    </a:p>
                  </a:txBody>
                  <a:tcPr anchor="ctr"/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Faktor 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A</a:t>
                      </a:r>
                      <a:r>
                        <a:rPr lang="cs-CZ" sz="1400" i="0" dirty="0" smtClean="0"/>
                        <a:t> = </a:t>
                      </a:r>
                      <a:r>
                        <a:rPr lang="cs-CZ" sz="1400" i="1" dirty="0" smtClean="0"/>
                        <a:t>k</a:t>
                      </a:r>
                      <a:r>
                        <a:rPr lang="cs-CZ" sz="1400" dirty="0" smtClean="0"/>
                        <a:t> – 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MS</a:t>
                      </a:r>
                      <a:r>
                        <a:rPr lang="cs-CZ" sz="1400" baseline="-25000" dirty="0" smtClean="0"/>
                        <a:t>A</a:t>
                      </a:r>
                      <a:r>
                        <a:rPr lang="cs-CZ" sz="1400" baseline="0" dirty="0" smtClean="0"/>
                        <a:t> = </a:t>
                      </a: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A</a:t>
                      </a:r>
                      <a:r>
                        <a:rPr lang="cs-CZ" sz="1400" baseline="0" dirty="0" smtClean="0"/>
                        <a:t> / </a:t>
                      </a: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F</a:t>
                      </a:r>
                      <a:r>
                        <a:rPr lang="cs-CZ" sz="1400" i="0" baseline="-25000" dirty="0" smtClean="0"/>
                        <a:t>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p</a:t>
                      </a:r>
                      <a:endParaRPr lang="cs-CZ" sz="1400" i="1" dirty="0"/>
                    </a:p>
                  </a:txBody>
                  <a:tcPr anchor="ctr"/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Faktor B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B</a:t>
                      </a:r>
                      <a:endParaRPr lang="cs-CZ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A</a:t>
                      </a:r>
                      <a:r>
                        <a:rPr lang="cs-CZ" sz="1400" i="0" dirty="0" smtClean="0"/>
                        <a:t> = </a:t>
                      </a:r>
                      <a:r>
                        <a:rPr lang="cs-CZ" sz="1400" i="1" dirty="0" smtClean="0"/>
                        <a:t>r</a:t>
                      </a:r>
                      <a:r>
                        <a:rPr lang="cs-CZ" sz="1400" dirty="0" smtClean="0"/>
                        <a:t> – 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/>
                        <a:t>MS</a:t>
                      </a:r>
                      <a:r>
                        <a:rPr lang="cs-CZ" sz="1400" baseline="-25000" dirty="0" smtClean="0"/>
                        <a:t>B</a:t>
                      </a:r>
                      <a:r>
                        <a:rPr lang="cs-CZ" sz="1400" baseline="0" dirty="0" smtClean="0"/>
                        <a:t> = </a:t>
                      </a: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B</a:t>
                      </a:r>
                      <a:r>
                        <a:rPr lang="cs-CZ" sz="1400" baseline="0" dirty="0" smtClean="0"/>
                        <a:t> / </a:t>
                      </a: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B</a:t>
                      </a:r>
                      <a:endParaRPr lang="cs-CZ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F</a:t>
                      </a:r>
                      <a:r>
                        <a:rPr lang="cs-CZ" sz="1400" i="0" baseline="-25000" dirty="0" smtClean="0"/>
                        <a:t>B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/>
                        <a:t>p</a:t>
                      </a:r>
                    </a:p>
                  </a:txBody>
                  <a:tcPr anchor="ctr"/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Interakce A×B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AB</a:t>
                      </a:r>
                      <a:endParaRPr lang="cs-CZ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AB</a:t>
                      </a:r>
                      <a:r>
                        <a:rPr lang="cs-CZ" sz="1400" i="0" dirty="0" smtClean="0"/>
                        <a:t> = (</a:t>
                      </a:r>
                      <a:r>
                        <a:rPr lang="cs-CZ" sz="1400" i="1" dirty="0" smtClean="0"/>
                        <a:t>k</a:t>
                      </a:r>
                      <a:r>
                        <a:rPr lang="cs-CZ" sz="1400" dirty="0" smtClean="0"/>
                        <a:t> – </a:t>
                      </a:r>
                      <a:r>
                        <a:rPr lang="cs-CZ" sz="1400" i="0" dirty="0" smtClean="0"/>
                        <a:t>1)(</a:t>
                      </a:r>
                      <a:r>
                        <a:rPr lang="cs-CZ" sz="1400" i="1" dirty="0" smtClean="0"/>
                        <a:t>r</a:t>
                      </a:r>
                      <a:r>
                        <a:rPr lang="cs-CZ" sz="1400" dirty="0" smtClean="0"/>
                        <a:t> – </a:t>
                      </a:r>
                      <a:r>
                        <a:rPr lang="cs-CZ" sz="1400" i="0" dirty="0" smtClean="0"/>
                        <a:t>1)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/>
                        <a:t>MS</a:t>
                      </a:r>
                      <a:r>
                        <a:rPr lang="cs-CZ" sz="1400" baseline="-25000" dirty="0" smtClean="0"/>
                        <a:t>AB</a:t>
                      </a:r>
                      <a:r>
                        <a:rPr lang="cs-CZ" sz="1400" baseline="0" dirty="0" smtClean="0"/>
                        <a:t> = </a:t>
                      </a: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AB</a:t>
                      </a:r>
                      <a:r>
                        <a:rPr lang="cs-CZ" sz="1400" baseline="0" dirty="0" smtClean="0"/>
                        <a:t> / </a:t>
                      </a: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AB</a:t>
                      </a:r>
                      <a:endParaRPr lang="cs-CZ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F</a:t>
                      </a:r>
                      <a:r>
                        <a:rPr lang="cs-CZ" sz="1400" i="0" baseline="-25000" dirty="0" smtClean="0"/>
                        <a:t>AB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p</a:t>
                      </a:r>
                      <a:endParaRPr lang="cs-CZ" sz="1400" i="1" dirty="0"/>
                    </a:p>
                  </a:txBody>
                  <a:tcPr anchor="ctr"/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Rezidua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e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e</a:t>
                      </a:r>
                      <a:r>
                        <a:rPr lang="cs-CZ" sz="1400" i="0" dirty="0" smtClean="0"/>
                        <a:t> = </a:t>
                      </a:r>
                      <a:r>
                        <a:rPr lang="cs-CZ" sz="1400" i="1" dirty="0" smtClean="0"/>
                        <a:t>n</a:t>
                      </a:r>
                      <a:r>
                        <a:rPr lang="cs-CZ" sz="1400" dirty="0" smtClean="0"/>
                        <a:t> – </a:t>
                      </a:r>
                      <a:r>
                        <a:rPr lang="cs-CZ" sz="1400" i="1" dirty="0" err="1" smtClean="0"/>
                        <a:t>kr</a:t>
                      </a:r>
                      <a:endParaRPr lang="cs-CZ" sz="1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err="1" smtClean="0"/>
                        <a:t>MS</a:t>
                      </a:r>
                      <a:r>
                        <a:rPr lang="cs-CZ" sz="1400" i="0" baseline="-25000" dirty="0" err="1" smtClean="0"/>
                        <a:t>e</a:t>
                      </a:r>
                      <a:r>
                        <a:rPr lang="cs-CZ" sz="1400" baseline="0" dirty="0" smtClean="0"/>
                        <a:t>= </a:t>
                      </a: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e</a:t>
                      </a:r>
                      <a:r>
                        <a:rPr lang="cs-CZ" sz="1400" baseline="0" dirty="0" smtClean="0"/>
                        <a:t> / </a:t>
                      </a: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e</a:t>
                      </a:r>
                      <a:endParaRPr lang="cs-CZ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Celkem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T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T</a:t>
                      </a:r>
                      <a:r>
                        <a:rPr lang="cs-CZ" sz="1400" i="0" dirty="0" smtClean="0"/>
                        <a:t> = </a:t>
                      </a:r>
                      <a:r>
                        <a:rPr lang="cs-CZ" sz="1400" i="1" dirty="0" smtClean="0"/>
                        <a:t>n</a:t>
                      </a:r>
                      <a:r>
                        <a:rPr lang="cs-CZ" sz="1400" dirty="0" smtClean="0"/>
                        <a:t> – 1</a:t>
                      </a:r>
                      <a:endParaRPr lang="cs-CZ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734431"/>
              </p:ext>
            </p:extLst>
          </p:nvPr>
        </p:nvGraphicFramePr>
        <p:xfrm>
          <a:off x="6072198" y="3866087"/>
          <a:ext cx="21764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" name="Rovnice" r:id="rId8" imgW="1384200" imgH="228600" progId="Equation.3">
                  <p:embed/>
                </p:oleObj>
              </mc:Choice>
              <mc:Fallback>
                <p:oleObj name="Rovnice" r:id="rId8" imgW="138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3866087"/>
                        <a:ext cx="217646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7278" name="Picture 3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08" y="1905000"/>
            <a:ext cx="56705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0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efekty a interakce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 dirty="0"/>
          </a:p>
        </p:txBody>
      </p:sp>
      <p:graphicFrame>
        <p:nvGraphicFramePr>
          <p:cNvPr id="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677392"/>
              </p:ext>
            </p:extLst>
          </p:nvPr>
        </p:nvGraphicFramePr>
        <p:xfrm>
          <a:off x="6587877" y="3789040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Graph" r:id="rId3" imgW="2160000" imgH="2160000" progId="STATISTICA.Graph">
                  <p:embed/>
                </p:oleObj>
              </mc:Choice>
              <mc:Fallback>
                <p:oleObj name="Graph" r:id="rId3" imgW="2160000" imgH="216000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7877" y="3789040"/>
                        <a:ext cx="2160587" cy="216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549372"/>
              </p:ext>
            </p:extLst>
          </p:nvPr>
        </p:nvGraphicFramePr>
        <p:xfrm>
          <a:off x="3563888" y="3789040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Graph" r:id="rId5" imgW="2160000" imgH="2160000" progId="STATISTICA.Graph">
                  <p:embed/>
                </p:oleObj>
              </mc:Choice>
              <mc:Fallback>
                <p:oleObj name="Graph" r:id="rId5" imgW="2160000" imgH="216000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3888" y="3789040"/>
                        <a:ext cx="2160587" cy="216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861204"/>
              </p:ext>
            </p:extLst>
          </p:nvPr>
        </p:nvGraphicFramePr>
        <p:xfrm>
          <a:off x="539552" y="3789040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Graph" r:id="rId7" imgW="2160000" imgH="2160000" progId="STATISTICA.Graph">
                  <p:embed/>
                </p:oleObj>
              </mc:Choice>
              <mc:Fallback>
                <p:oleObj name="Graph" r:id="rId7" imgW="2160000" imgH="216000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52" y="3789040"/>
                        <a:ext cx="2160587" cy="216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939201"/>
              </p:ext>
            </p:extLst>
          </p:nvPr>
        </p:nvGraphicFramePr>
        <p:xfrm>
          <a:off x="539552" y="1014327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Graph" r:id="rId9" imgW="2160000" imgH="2160000" progId="STATISTICA.Graph">
                  <p:embed/>
                </p:oleObj>
              </mc:Choice>
              <mc:Fallback>
                <p:oleObj name="Graph" r:id="rId9" imgW="2160000" imgH="216000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552" y="1014327"/>
                        <a:ext cx="2160587" cy="216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516966"/>
              </p:ext>
            </p:extLst>
          </p:nvPr>
        </p:nvGraphicFramePr>
        <p:xfrm>
          <a:off x="467544" y="2958543"/>
          <a:ext cx="2448272" cy="78172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64985"/>
                <a:gridCol w="388792"/>
                <a:gridCol w="388792"/>
                <a:gridCol w="388792"/>
                <a:gridCol w="388792"/>
                <a:gridCol w="328119"/>
              </a:tblGrid>
              <a:tr h="164229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SS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D.f.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MS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p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Faktor 1</a:t>
                      </a:r>
                      <a:endParaRPr lang="cs-CZ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Faktor 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0.602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 smtClean="0">
                          <a:effectLst/>
                        </a:rPr>
                        <a:t>F1*F2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Error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533744"/>
              </p:ext>
            </p:extLst>
          </p:nvPr>
        </p:nvGraphicFramePr>
        <p:xfrm>
          <a:off x="3491533" y="1014327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Graph" r:id="rId11" imgW="2160000" imgH="2160000" progId="STATISTICA.Graph">
                  <p:embed/>
                </p:oleObj>
              </mc:Choice>
              <mc:Fallback>
                <p:oleObj name="Graph" r:id="rId11" imgW="2160000" imgH="216000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91533" y="1014327"/>
                        <a:ext cx="2160587" cy="216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31763"/>
              </p:ext>
            </p:extLst>
          </p:nvPr>
        </p:nvGraphicFramePr>
        <p:xfrm>
          <a:off x="3347864" y="2958543"/>
          <a:ext cx="2448272" cy="78172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64985"/>
                <a:gridCol w="388792"/>
                <a:gridCol w="388792"/>
                <a:gridCol w="388792"/>
                <a:gridCol w="388792"/>
                <a:gridCol w="328119"/>
              </a:tblGrid>
              <a:tr h="164229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SS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D.f.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MS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Faktor 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0.314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Faktor 2</a:t>
                      </a:r>
                      <a:endParaRPr lang="cs-CZ" sz="9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 smtClean="0">
                          <a:effectLst/>
                        </a:rPr>
                        <a:t>F1*F2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Error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036001"/>
              </p:ext>
            </p:extLst>
          </p:nvPr>
        </p:nvGraphicFramePr>
        <p:xfrm>
          <a:off x="6515869" y="1014327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Graph" r:id="rId13" imgW="2160000" imgH="2160000" progId="STATISTICA.Graph">
                  <p:embed/>
                </p:oleObj>
              </mc:Choice>
              <mc:Fallback>
                <p:oleObj name="Graph" r:id="rId13" imgW="2160000" imgH="216000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15869" y="1014327"/>
                        <a:ext cx="2160587" cy="216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75817"/>
              </p:ext>
            </p:extLst>
          </p:nvPr>
        </p:nvGraphicFramePr>
        <p:xfrm>
          <a:off x="6444208" y="2958543"/>
          <a:ext cx="2448272" cy="78172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64985"/>
                <a:gridCol w="388792"/>
                <a:gridCol w="388792"/>
                <a:gridCol w="388792"/>
                <a:gridCol w="388792"/>
                <a:gridCol w="328119"/>
              </a:tblGrid>
              <a:tr h="164229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SS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D.f.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MS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Faktor 1</a:t>
                      </a:r>
                      <a:endParaRPr lang="cs-CZ" sz="9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>
                          <a:solidFill>
                            <a:srgbClr val="FF0000"/>
                          </a:solidFill>
                          <a:effectLst/>
                        </a:rPr>
                        <a:t>Faktor 2</a:t>
                      </a:r>
                      <a:endParaRPr lang="cs-CZ" sz="9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 smtClean="0">
                          <a:effectLst/>
                        </a:rPr>
                        <a:t>F1*F2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Error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14718"/>
              </p:ext>
            </p:extLst>
          </p:nvPr>
        </p:nvGraphicFramePr>
        <p:xfrm>
          <a:off x="467544" y="5733603"/>
          <a:ext cx="2448272" cy="78172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64985"/>
                <a:gridCol w="388792"/>
                <a:gridCol w="388792"/>
                <a:gridCol w="388792"/>
                <a:gridCol w="388792"/>
                <a:gridCol w="328119"/>
              </a:tblGrid>
              <a:tr h="164229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SS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D.f.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MS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p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Faktor 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0.314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Faktor 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0.602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F1*F2</a:t>
                      </a:r>
                      <a:endParaRPr lang="cs-CZ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Error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5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43052"/>
              </p:ext>
            </p:extLst>
          </p:nvPr>
        </p:nvGraphicFramePr>
        <p:xfrm>
          <a:off x="3347864" y="5733603"/>
          <a:ext cx="2448272" cy="78172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64985"/>
                <a:gridCol w="388792"/>
                <a:gridCol w="388792"/>
                <a:gridCol w="388792"/>
                <a:gridCol w="388792"/>
                <a:gridCol w="328119"/>
              </a:tblGrid>
              <a:tr h="164229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SS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D.f.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MS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Faktor 1</a:t>
                      </a:r>
                      <a:endParaRPr lang="cs-CZ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Faktor 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0.602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F1*F2</a:t>
                      </a:r>
                      <a:endParaRPr lang="cs-CZ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Error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6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800934"/>
              </p:ext>
            </p:extLst>
          </p:nvPr>
        </p:nvGraphicFramePr>
        <p:xfrm>
          <a:off x="6444208" y="5733603"/>
          <a:ext cx="2448272" cy="78172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64985"/>
                <a:gridCol w="388792"/>
                <a:gridCol w="388792"/>
                <a:gridCol w="388792"/>
                <a:gridCol w="388792"/>
                <a:gridCol w="328119"/>
              </a:tblGrid>
              <a:tr h="164229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SS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D.f.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MS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Faktor 1</a:t>
                      </a:r>
                      <a:endParaRPr lang="cs-CZ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Faktor 2</a:t>
                      </a:r>
                      <a:endParaRPr lang="cs-CZ" sz="9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F1*F2</a:t>
                      </a:r>
                      <a:endParaRPr lang="cs-CZ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Error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9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en-US" dirty="0"/>
              <a:t>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6358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Zjistěte, zda má vliv pohlaví a typ léku na počet uzdravených pacientů </a:t>
            </a:r>
            <a:br>
              <a:rPr lang="cs-CZ" dirty="0" smtClean="0"/>
            </a:br>
            <a:r>
              <a:rPr lang="cs-CZ" dirty="0" smtClean="0"/>
              <a:t>s leukémií.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46291"/>
              </p:ext>
            </p:extLst>
          </p:nvPr>
        </p:nvGraphicFramePr>
        <p:xfrm>
          <a:off x="1932383" y="2348880"/>
          <a:ext cx="5087889" cy="286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1"/>
                <a:gridCol w="1656184"/>
                <a:gridCol w="19915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Pohlaví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Typ léku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Počet uzdravených pacientů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placebo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lék</a:t>
                      </a:r>
                      <a:r>
                        <a:rPr lang="cs-CZ" baseline="0" dirty="0" smtClean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lék</a:t>
                      </a:r>
                      <a:r>
                        <a:rPr lang="cs-CZ" baseline="0" dirty="0" smtClean="0"/>
                        <a:t>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placebo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lék</a:t>
                      </a:r>
                      <a:r>
                        <a:rPr lang="cs-CZ" baseline="0" dirty="0" smtClean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lék</a:t>
                      </a:r>
                      <a:r>
                        <a:rPr lang="cs-CZ" baseline="0" dirty="0" smtClean="0"/>
                        <a:t> 2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1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Vícerozměrné </a:t>
            </a:r>
            <a:r>
              <a:rPr lang="cs-CZ" dirty="0" smtClean="0"/>
              <a:t>charakteristiky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Vícerozměrné normální </a:t>
            </a:r>
            <a:r>
              <a:rPr lang="cs-CZ" dirty="0" smtClean="0"/>
              <a:t>rozdělení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Vícerozměrný t-test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Vícerozměrná </a:t>
            </a:r>
            <a:r>
              <a:rPr lang="cs-CZ" dirty="0"/>
              <a:t>analýza </a:t>
            </a:r>
            <a:r>
              <a:rPr lang="cs-CZ" dirty="0" smtClean="0"/>
              <a:t>rozptylu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Transformace </a:t>
            </a:r>
            <a:r>
              <a:rPr lang="cs-CZ" dirty="0"/>
              <a:t>a jiné úpravy vícerozměrných </a:t>
            </a:r>
            <a:r>
              <a:rPr lang="cs-CZ" dirty="0" smtClean="0"/>
              <a:t>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en-US" dirty="0" smtClean="0"/>
              <a:t>2</a:t>
            </a:r>
            <a:r>
              <a:rPr lang="cs-CZ" dirty="0" smtClean="0"/>
              <a:t> – řešení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30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848160"/>
              </p:ext>
            </p:extLst>
          </p:nvPr>
        </p:nvGraphicFramePr>
        <p:xfrm>
          <a:off x="698082" y="2652112"/>
          <a:ext cx="4569319" cy="286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/>
                <a:gridCol w="1353639"/>
                <a:gridCol w="19915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Pohlaví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Typ léku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Počet uzdravených pacientů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97046" y="21955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Překódování: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60232" y="270892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r>
              <a:rPr lang="en-US" dirty="0" smtClean="0"/>
              <a:t>=M</a:t>
            </a:r>
          </a:p>
          <a:p>
            <a:r>
              <a:rPr lang="en-US" dirty="0" smtClean="0"/>
              <a:t>2=</a:t>
            </a:r>
            <a:r>
              <a:rPr lang="cs-CZ" dirty="0" smtClean="0"/>
              <a:t>Z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3513782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r>
              <a:rPr lang="en-US" dirty="0" smtClean="0"/>
              <a:t>=</a:t>
            </a:r>
            <a:r>
              <a:rPr lang="cs-CZ" dirty="0" smtClean="0"/>
              <a:t>placebo</a:t>
            </a:r>
            <a:endParaRPr lang="en-US" dirty="0" smtClean="0"/>
          </a:p>
          <a:p>
            <a:r>
              <a:rPr lang="en-US" dirty="0" smtClean="0"/>
              <a:t>2=</a:t>
            </a:r>
            <a:r>
              <a:rPr lang="cs-CZ" dirty="0" smtClean="0"/>
              <a:t>lék 1</a:t>
            </a:r>
          </a:p>
          <a:p>
            <a:r>
              <a:rPr lang="cs-CZ" dirty="0" smtClean="0"/>
              <a:t>3</a:t>
            </a:r>
            <a:r>
              <a:rPr lang="en-US" dirty="0" smtClean="0"/>
              <a:t>=</a:t>
            </a:r>
            <a:r>
              <a:rPr lang="cs-CZ" dirty="0" smtClean="0"/>
              <a:t>lék 2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80112" y="21955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Legenda</a:t>
            </a:r>
            <a:r>
              <a:rPr lang="cs-CZ" dirty="0" smtClean="0"/>
              <a:t>:</a:t>
            </a:r>
            <a:endParaRPr lang="en-US" dirty="0"/>
          </a:p>
        </p:txBody>
      </p:sp>
      <p:sp>
        <p:nvSpPr>
          <p:cNvPr id="25" name="Zástupný symbol pro obsah 2"/>
          <p:cNvSpPr>
            <a:spLocks noGrp="1"/>
          </p:cNvSpPr>
          <p:nvPr>
            <p:ph idx="1"/>
          </p:nvPr>
        </p:nvSpPr>
        <p:spPr>
          <a:xfrm>
            <a:off x="576358" y="1196753"/>
            <a:ext cx="8229600" cy="79208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Zjistěte, zda má vliv pohlaví a typ léku na počet uzdravených pacientů </a:t>
            </a:r>
            <a:br>
              <a:rPr lang="cs-CZ" dirty="0" smtClean="0"/>
            </a:br>
            <a:r>
              <a:rPr lang="cs-CZ" dirty="0" smtClean="0"/>
              <a:t>s leukémií.</a:t>
            </a:r>
            <a:endParaRPr lang="en-US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580112" y="2717304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Pohlaví:</a:t>
            </a:r>
            <a:endParaRPr lang="en-US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580112" y="351378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Typ léku: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707904" y="6560477"/>
            <a:ext cx="4233958" cy="2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en-US" dirty="0" smtClean="0"/>
              <a:t>2</a:t>
            </a:r>
            <a:r>
              <a:rPr lang="cs-CZ" dirty="0" smtClean="0"/>
              <a:t> – řešení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31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062988"/>
              </p:ext>
            </p:extLst>
          </p:nvPr>
        </p:nvGraphicFramePr>
        <p:xfrm>
          <a:off x="698082" y="1062028"/>
          <a:ext cx="4569319" cy="222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598"/>
                <a:gridCol w="1008112"/>
                <a:gridCol w="2567609"/>
              </a:tblGrid>
              <a:tr h="34801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Pohlaví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Typ léku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Počet uzdrav</a:t>
                      </a:r>
                      <a:r>
                        <a:rPr lang="en-US" b="1" dirty="0" smtClean="0"/>
                        <a:t>.</a:t>
                      </a:r>
                      <a:r>
                        <a:rPr lang="cs-CZ" b="1" dirty="0" smtClean="0"/>
                        <a:t> pacientů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marT="18000" marB="18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</a:t>
                      </a:r>
                      <a:endParaRPr lang="en-US" dirty="0"/>
                    </a:p>
                  </a:txBody>
                  <a:tcPr marL="72000" marR="720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52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</a:t>
                      </a:r>
                      <a:endParaRPr lang="en-US" dirty="0"/>
                    </a:p>
                  </a:txBody>
                  <a:tcPr marL="72000" marR="720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2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</a:t>
                      </a:r>
                      <a:endParaRPr lang="en-US" dirty="0"/>
                    </a:p>
                  </a:txBody>
                  <a:tcPr marL="72000" marR="720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2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</a:t>
                      </a:r>
                      <a:endParaRPr lang="en-US" dirty="0"/>
                    </a:p>
                  </a:txBody>
                  <a:tcPr marL="72000" marR="720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2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</a:t>
                      </a:r>
                      <a:endParaRPr lang="en-US" dirty="0"/>
                    </a:p>
                  </a:txBody>
                  <a:tcPr marL="72000" marR="720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2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marT="18000" marB="18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9</a:t>
                      </a:r>
                      <a:endParaRPr lang="en-US" dirty="0"/>
                    </a:p>
                  </a:txBody>
                  <a:tcPr marL="72000" marR="720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5849997" y="1379088"/>
                <a:ext cx="12357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=4;</m:t>
                      </m:r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997" y="1379088"/>
                <a:ext cx="123570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5849997" y="1703124"/>
                <a:ext cx="12357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=5;</m:t>
                      </m:r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997" y="1703124"/>
                <a:ext cx="123570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5849997" y="2027160"/>
                <a:ext cx="12357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.3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=15;</m:t>
                      </m:r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997" y="2027160"/>
                <a:ext cx="123570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Přímá spojnice se šipkou 15"/>
          <p:cNvCxnSpPr/>
          <p:nvPr/>
        </p:nvCxnSpPr>
        <p:spPr>
          <a:xfrm>
            <a:off x="4860032" y="1594550"/>
            <a:ext cx="88959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4860032" y="1897096"/>
            <a:ext cx="88959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4860032" y="2214156"/>
            <a:ext cx="88959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7085706" y="1379088"/>
                <a:ext cx="17182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06" y="1379088"/>
                <a:ext cx="1718226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16393" r="-3191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Přímá spojnice se šipkou 21"/>
          <p:cNvCxnSpPr/>
          <p:nvPr/>
        </p:nvCxnSpPr>
        <p:spPr>
          <a:xfrm flipV="1">
            <a:off x="4860032" y="1566084"/>
            <a:ext cx="875079" cy="9222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/>
              <p:cNvSpPr/>
              <p:nvPr/>
            </p:nvSpPr>
            <p:spPr>
              <a:xfrm>
                <a:off x="7085706" y="1703124"/>
                <a:ext cx="1894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2,5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Obdélní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06" y="1703124"/>
                <a:ext cx="189455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7085706" y="2027160"/>
                <a:ext cx="20227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7,5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06" y="2027160"/>
                <a:ext cx="202279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11833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Pravá složená závorka 31"/>
          <p:cNvSpPr/>
          <p:nvPr/>
        </p:nvSpPr>
        <p:spPr>
          <a:xfrm rot="10800000">
            <a:off x="3995936" y="1494076"/>
            <a:ext cx="259668" cy="7920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ravá složená závorka 32"/>
          <p:cNvSpPr/>
          <p:nvPr/>
        </p:nvSpPr>
        <p:spPr>
          <a:xfrm rot="10800000">
            <a:off x="3995936" y="2430180"/>
            <a:ext cx="259668" cy="7920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2685278" y="1550884"/>
                <a:ext cx="144049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1..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1..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78" y="1550884"/>
                <a:ext cx="1440491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24528" r="-19831" b="-100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/>
              <p:cNvSpPr/>
              <p:nvPr/>
            </p:nvSpPr>
            <p:spPr>
              <a:xfrm>
                <a:off x="2685278" y="2494536"/>
                <a:ext cx="162743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..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..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Obdélník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78" y="2494536"/>
                <a:ext cx="1627437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24528" r="-14607" b="-100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/>
              <p:cNvSpPr/>
              <p:nvPr/>
            </p:nvSpPr>
            <p:spPr>
              <a:xfrm>
                <a:off x="5839678" y="2718212"/>
                <a:ext cx="12460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cs-CZ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..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=24;</m:t>
                      </m:r>
                    </m:oMath>
                  </m:oMathPara>
                </a14:m>
                <a:endParaRPr lang="cs-CZ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Obdélní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678" y="2718212"/>
                <a:ext cx="124602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/>
              <p:cNvSpPr/>
              <p:nvPr/>
            </p:nvSpPr>
            <p:spPr>
              <a:xfrm>
                <a:off x="5849997" y="1052736"/>
                <a:ext cx="12357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=2;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5" name="Obdélní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997" y="1052736"/>
                <a:ext cx="123570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délník 45"/>
              <p:cNvSpPr/>
              <p:nvPr/>
            </p:nvSpPr>
            <p:spPr>
              <a:xfrm>
                <a:off x="6706153" y="1052736"/>
                <a:ext cx="12357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=3;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6" name="Obdélní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153" y="1052736"/>
                <a:ext cx="1235709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délník 46"/>
              <p:cNvSpPr/>
              <p:nvPr/>
            </p:nvSpPr>
            <p:spPr>
              <a:xfrm>
                <a:off x="7481348" y="1052736"/>
                <a:ext cx="12357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=1;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7" name="Obdélník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348" y="1052736"/>
                <a:ext cx="1235709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délník 47"/>
              <p:cNvSpPr/>
              <p:nvPr/>
            </p:nvSpPr>
            <p:spPr>
              <a:xfrm>
                <a:off x="8244408" y="1052736"/>
                <a:ext cx="8703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=6;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8" name="Obdélní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1052736"/>
                <a:ext cx="870391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délník 48"/>
              <p:cNvSpPr/>
              <p:nvPr/>
            </p:nvSpPr>
            <p:spPr>
              <a:xfrm>
                <a:off x="755576" y="3757682"/>
                <a:ext cx="7488832" cy="586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𝑏𝑐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cs-CZ" sz="16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sz="16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..</m:t>
                                      </m:r>
                                    </m:sub>
                                  </m:sSub>
                                  <m:r>
                                    <a:rPr lang="cs-CZ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16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cs-CZ" sz="16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...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cs-CZ" sz="1600" b="0" i="1" smtClean="0">
                          <a:latin typeface="Cambria Math"/>
                        </a:rPr>
                        <m:t>=3</m:t>
                      </m:r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cs-CZ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cs-CZ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cs-CZ" sz="16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16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6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cs-CZ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32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=10,67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49" name="Obdélník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57682"/>
                <a:ext cx="7488832" cy="5866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ovéPole 49"/>
          <p:cNvSpPr txBox="1"/>
          <p:nvPr/>
        </p:nvSpPr>
        <p:spPr>
          <a:xfrm>
            <a:off x="757131" y="3429000"/>
            <a:ext cx="41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Součet čtverců pro faktor A (pohlaví):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délník 50"/>
              <p:cNvSpPr/>
              <p:nvPr/>
            </p:nvSpPr>
            <p:spPr>
              <a:xfrm>
                <a:off x="755576" y="4671052"/>
                <a:ext cx="7488832" cy="629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𝑎𝑐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cs-CZ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cs-CZ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.</m:t>
                                      </m:r>
                                    </m:sub>
                                  </m:sSub>
                                  <m:r>
                                    <a:rPr lang="cs-CZ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16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cs-CZ" sz="16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...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cs-CZ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cs-CZ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,5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6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7</m:t>
                                  </m:r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,5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6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=37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51" name="Obdélník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671052"/>
                <a:ext cx="7488832" cy="62908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ovéPole 51"/>
          <p:cNvSpPr txBox="1"/>
          <p:nvPr/>
        </p:nvSpPr>
        <p:spPr>
          <a:xfrm>
            <a:off x="757131" y="4365104"/>
            <a:ext cx="41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Součet čtverců pro faktor </a:t>
            </a:r>
            <a:r>
              <a:rPr lang="en-US" b="1" dirty="0" smtClean="0"/>
              <a:t>B</a:t>
            </a:r>
            <a:r>
              <a:rPr lang="cs-CZ" b="1" dirty="0" smtClean="0"/>
              <a:t> (typ léku):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délník 52"/>
              <p:cNvSpPr/>
              <p:nvPr/>
            </p:nvSpPr>
            <p:spPr>
              <a:xfrm>
                <a:off x="757131" y="5612357"/>
                <a:ext cx="7488832" cy="629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cs-CZ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sz="1600" b="0" i="1" smtClean="0">
                              <a:latin typeface="Cambria Math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cs-CZ" sz="16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16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0" smtClean="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60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M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...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cs-CZ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1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1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+…+</m:t>
                      </m:r>
                      <m:sSup>
                        <m:sSupPr>
                          <m:ctrlPr>
                            <a:rPr lang="cs-CZ" sz="1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=48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53" name="Obdélník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31" y="5612357"/>
                <a:ext cx="7488832" cy="62908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délník 53"/>
              <p:cNvSpPr/>
              <p:nvPr/>
            </p:nvSpPr>
            <p:spPr>
              <a:xfrm>
                <a:off x="730491" y="6525344"/>
                <a:ext cx="247335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cs-CZ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=0,33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54" name="Obdélník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91" y="6525344"/>
                <a:ext cx="2473357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délník 54"/>
              <p:cNvSpPr/>
              <p:nvPr/>
            </p:nvSpPr>
            <p:spPr>
              <a:xfrm>
                <a:off x="7085706" y="2725860"/>
                <a:ext cx="1771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..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6=4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5" name="Obdélník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06" y="2725860"/>
                <a:ext cx="1771126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116393" r="-3436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ovéPole 55"/>
          <p:cNvSpPr txBox="1"/>
          <p:nvPr/>
        </p:nvSpPr>
        <p:spPr>
          <a:xfrm>
            <a:off x="712315" y="5301208"/>
            <a:ext cx="41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Celkový součet čtverců :</a:t>
            </a:r>
            <a:endParaRPr lang="en-US" b="1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712315" y="6237312"/>
            <a:ext cx="41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Reziduální součet čtverců 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5304897" y="3429000"/>
                <a:ext cx="3839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počet stupňů volnosti: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−1=1</m:t>
                    </m:r>
                  </m:oMath>
                </a14:m>
                <a:r>
                  <a:rPr lang="cs-CZ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897" y="3429000"/>
                <a:ext cx="3839104" cy="369332"/>
              </a:xfrm>
              <a:prstGeom prst="rect">
                <a:avLst/>
              </a:prstGeom>
              <a:blipFill rotWithShape="1">
                <a:blip r:embed="rId20"/>
                <a:stretch>
                  <a:fillRect l="-1270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/>
              <p:cNvSpPr txBox="1"/>
              <p:nvPr/>
            </p:nvSpPr>
            <p:spPr>
              <a:xfrm>
                <a:off x="5304897" y="4365104"/>
                <a:ext cx="3839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počet stupňů volnosti: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𝑏</m:t>
                    </m:r>
                    <m:r>
                      <a:rPr lang="cs-CZ" b="0" i="1" smtClean="0">
                        <a:latin typeface="Cambria Math"/>
                      </a:rPr>
                      <m:t>−1=2</m:t>
                    </m:r>
                  </m:oMath>
                </a14:m>
                <a:r>
                  <a:rPr lang="cs-CZ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897" y="4365104"/>
                <a:ext cx="3839104" cy="369332"/>
              </a:xfrm>
              <a:prstGeom prst="rect">
                <a:avLst/>
              </a:prstGeom>
              <a:blipFill rotWithShape="1">
                <a:blip r:embed="rId21"/>
                <a:stretch>
                  <a:fillRect l="-127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5304897" y="5301335"/>
                <a:ext cx="3839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počet stupňů volnosti: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𝑛</m:t>
                    </m:r>
                    <m:r>
                      <a:rPr lang="cs-CZ" b="0" i="1" smtClean="0">
                        <a:latin typeface="Cambria Math"/>
                      </a:rPr>
                      <m:t>−1=5</m:t>
                    </m:r>
                  </m:oMath>
                </a14:m>
                <a:r>
                  <a:rPr lang="cs-CZ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897" y="5301335"/>
                <a:ext cx="3839104" cy="369332"/>
              </a:xfrm>
              <a:prstGeom prst="rect">
                <a:avLst/>
              </a:prstGeom>
              <a:blipFill rotWithShape="1">
                <a:blip r:embed="rId22"/>
                <a:stretch>
                  <a:fillRect l="-1270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/>
              <p:cNvSpPr txBox="1"/>
              <p:nvPr/>
            </p:nvSpPr>
            <p:spPr>
              <a:xfrm>
                <a:off x="5304897" y="6237312"/>
                <a:ext cx="38391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počet stupňů volnosti: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𝑛</m:t>
                    </m:r>
                    <m:r>
                      <a:rPr lang="cs-CZ" b="0" i="1" smtClean="0">
                        <a:latin typeface="Cambria Math"/>
                      </a:rPr>
                      <m:t>−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−</m:t>
                    </m:r>
                    <m:r>
                      <a:rPr lang="cs-CZ" b="0" i="1" smtClean="0">
                        <a:latin typeface="Cambria Math"/>
                      </a:rPr>
                      <m:t>𝑏</m:t>
                    </m:r>
                    <m:r>
                      <a:rPr lang="cs-CZ" b="0" i="1" smtClean="0">
                        <a:latin typeface="Cambria Math"/>
                      </a:rPr>
                      <m:t>+1=2</m:t>
                    </m:r>
                  </m:oMath>
                </a14:m>
                <a:r>
                  <a:rPr lang="cs-CZ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1" name="TextovéPol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897" y="6237312"/>
                <a:ext cx="3839104" cy="646331"/>
              </a:xfrm>
              <a:prstGeom prst="rect">
                <a:avLst/>
              </a:prstGeom>
              <a:blipFill rotWithShape="1">
                <a:blip r:embed="rId23"/>
                <a:stretch>
                  <a:fillRect l="-1270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Přímá spojnice se šipkou 62"/>
          <p:cNvCxnSpPr/>
          <p:nvPr/>
        </p:nvCxnSpPr>
        <p:spPr>
          <a:xfrm flipV="1">
            <a:off x="4860031" y="1889156"/>
            <a:ext cx="875079" cy="9222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/>
          <p:cNvCxnSpPr/>
          <p:nvPr/>
        </p:nvCxnSpPr>
        <p:spPr>
          <a:xfrm flipV="1">
            <a:off x="4860030" y="2212228"/>
            <a:ext cx="875079" cy="9222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4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21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en-US" dirty="0" smtClean="0"/>
              <a:t>2</a:t>
            </a:r>
            <a:r>
              <a:rPr lang="cs-CZ" dirty="0" smtClean="0"/>
              <a:t> – řešení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32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ulk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5274180"/>
                  </p:ext>
                </p:extLst>
              </p:nvPr>
            </p:nvGraphicFramePr>
            <p:xfrm>
              <a:off x="669053" y="1628800"/>
              <a:ext cx="7056785" cy="31865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08289"/>
                    <a:gridCol w="1376088"/>
                    <a:gridCol w="1406568"/>
                    <a:gridCol w="1020584"/>
                    <a:gridCol w="1245256"/>
                  </a:tblGrid>
                  <a:tr h="97520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b="1" dirty="0" smtClean="0"/>
                            <a:t>Zdroj variability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Součet</a:t>
                          </a:r>
                          <a:r>
                            <a:rPr lang="cs-CZ" b="1" baseline="0" dirty="0" smtClean="0"/>
                            <a:t> čtverců</a:t>
                          </a:r>
                          <a:endParaRPr lang="en-US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b="1" dirty="0" smtClean="0"/>
                            <a:t>Stupně</a:t>
                          </a:r>
                          <a:r>
                            <a:rPr lang="cs-CZ" b="1" baseline="0" dirty="0" smtClean="0"/>
                            <a:t> volnosti</a:t>
                          </a:r>
                          <a:endParaRPr lang="en-US" b="1" dirty="0" smtClean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Podíl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S</m:t>
                              </m:r>
                              <m:r>
                                <a:rPr lang="cs-CZ" b="0" i="0" smtClean="0"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f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b="0" i="0" smtClean="0">
                                    <a:latin typeface="Cambria Math"/>
                                  </a:rPr>
                                  <m:t>F</m:t>
                                </m:r>
                                <m:r>
                                  <a:rPr lang="cs-CZ" b="1" i="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type m:val="lin"/>
                                        <m:ctrlPr>
                                          <a:rPr lang="cs-CZ" b="1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S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f</m:t>
                                        </m:r>
                                      </m:den>
                                    </m:f>
                                  </m:num>
                                  <m:den>
                                    <m:f>
                                      <m:fPr>
                                        <m:type m:val="lin"/>
                                        <m:ctrlPr>
                                          <a:rPr lang="cs-CZ" b="1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cs-CZ" b="1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S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f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235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 smtClean="0"/>
                            <a:t>Faktor</a:t>
                          </a:r>
                          <a:r>
                            <a:rPr lang="cs-CZ" baseline="0" dirty="0" smtClean="0"/>
                            <a:t> A (pohlaví)</a:t>
                          </a:r>
                          <a:endParaRPr lang="en-US" dirty="0"/>
                        </a:p>
                      </a:txBody>
                      <a:tcPr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cs-CZ" sz="1800" b="0" i="1" smtClean="0">
                                    <a:latin typeface="Cambria Math"/>
                                  </a:rPr>
                                  <m:t>=10,67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T="18000" marB="1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b="0" i="0" smtClean="0">
                                        <a:latin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72000" marR="72000" marT="18000" marB="1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10,67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63,99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6235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 smtClean="0"/>
                            <a:t>Faktor</a:t>
                          </a:r>
                          <a:r>
                            <a:rPr lang="cs-CZ" baseline="0" dirty="0" smtClean="0"/>
                            <a:t> B (typ léku)</a:t>
                          </a:r>
                          <a:endParaRPr lang="en-US" dirty="0" smtClean="0"/>
                        </a:p>
                      </a:txBody>
                      <a:tcPr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cs-CZ" sz="1800" b="0" i="1" smtClean="0">
                                  <a:latin typeface="Cambria Math"/>
                                </a:rPr>
                                <m:t>=37</m:t>
                              </m:r>
                            </m:oMath>
                          </a14:m>
                          <a:endParaRPr lang="en-US" dirty="0"/>
                        </a:p>
                      </a:txBody>
                      <a:tcPr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b="0" i="0" smtClean="0">
                                        <a:latin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72000" marR="72000" marT="18000" marB="1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18,5</a:t>
                          </a:r>
                          <a:endParaRPr lang="en-US" dirty="0"/>
                        </a:p>
                      </a:txBody>
                      <a:tcPr marL="72000" marR="72000" marT="18000" marB="1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110,98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52243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 smtClean="0"/>
                            <a:t>Reziduální</a:t>
                          </a:r>
                          <a:endParaRPr lang="en-US" dirty="0"/>
                        </a:p>
                      </a:txBody>
                      <a:tcPr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cs-CZ" sz="18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cs-CZ" sz="1800" b="0" i="0" smtClean="0">
                                  <a:latin typeface="Cambria Math"/>
                                </a:rPr>
                                <m:t>0,33</m:t>
                              </m:r>
                            </m:oMath>
                          </a14:m>
                          <a:endParaRPr lang="en-US" dirty="0"/>
                        </a:p>
                      </a:txBody>
                      <a:tcPr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b="0" i="0" smtClean="0">
                                        <a:latin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72000" marR="72000" marT="18000" marB="1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0,16</a:t>
                          </a:r>
                          <a:endParaRPr lang="en-US" dirty="0"/>
                        </a:p>
                      </a:txBody>
                      <a:tcPr marL="72000" marR="72000" marT="18000" marB="1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418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 smtClean="0"/>
                            <a:t>Celkový</a:t>
                          </a:r>
                          <a:endParaRPr lang="en-US" dirty="0"/>
                        </a:p>
                      </a:txBody>
                      <a:tcPr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cs-CZ" sz="1800" b="0" i="1" smtClean="0">
                                  <a:latin typeface="Cambria Math"/>
                                </a:rPr>
                                <m:t>=48</m:t>
                              </m:r>
                            </m:oMath>
                          </a14:m>
                          <a:endParaRPr lang="en-US" dirty="0"/>
                        </a:p>
                      </a:txBody>
                      <a:tcPr marT="18000" marB="1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b="0" i="0" smtClean="0">
                                        <a:latin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72000" marR="72000" marT="18000" marB="1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ulk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3299348"/>
                  </p:ext>
                </p:extLst>
              </p:nvPr>
            </p:nvGraphicFramePr>
            <p:xfrm>
              <a:off x="669053" y="1628800"/>
              <a:ext cx="7056785" cy="31865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08289"/>
                    <a:gridCol w="1376088"/>
                    <a:gridCol w="1406568"/>
                    <a:gridCol w="1020584"/>
                    <a:gridCol w="1245256"/>
                  </a:tblGrid>
                  <a:tr h="97520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b="1" dirty="0" smtClean="0"/>
                            <a:t>Zdroj variability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Součet</a:t>
                          </a:r>
                          <a:r>
                            <a:rPr lang="cs-CZ" b="1" baseline="0" dirty="0" smtClean="0"/>
                            <a:t> čtverců</a:t>
                          </a:r>
                          <a:endParaRPr lang="en-US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b="1" dirty="0" smtClean="0"/>
                            <a:t>Stupně</a:t>
                          </a:r>
                          <a:r>
                            <a:rPr lang="cs-CZ" b="1" baseline="0" dirty="0" smtClean="0"/>
                            <a:t> volnosti</a:t>
                          </a:r>
                          <a:endParaRPr lang="en-US" b="1" dirty="0" smtClean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71257" r="-122754" b="-23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67647" r="-490" b="-233125"/>
                          </a:stretch>
                        </a:blipFill>
                      </a:tcPr>
                    </a:tc>
                  </a:tr>
                  <a:tr h="6235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 smtClean="0"/>
                            <a:t>Faktor</a:t>
                          </a:r>
                          <a:r>
                            <a:rPr lang="cs-CZ" baseline="0" dirty="0" smtClean="0"/>
                            <a:t> A (pohlaví)</a:t>
                          </a:r>
                          <a:endParaRPr lang="en-US" dirty="0"/>
                        </a:p>
                      </a:txBody>
                      <a:tcPr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000" marB="1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146018" t="-156863" r="-266814" b="-26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18000" marB="1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240693" t="-156863" r="-161039" b="-26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10,67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63,99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6235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 smtClean="0"/>
                            <a:t>Faktor</a:t>
                          </a:r>
                          <a:r>
                            <a:rPr lang="cs-CZ" baseline="0" dirty="0" smtClean="0"/>
                            <a:t> B (typ léku)</a:t>
                          </a:r>
                          <a:endParaRPr lang="en-US" dirty="0" smtClean="0"/>
                        </a:p>
                      </a:txBody>
                      <a:tcPr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000" marB="18000" anchor="ctr">
                        <a:blipFill rotWithShape="1">
                          <a:blip r:embed="rId3"/>
                          <a:stretch>
                            <a:fillRect l="-146018" t="-254369" r="-266814" b="-1631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18000" marB="18000" anchor="ctr">
                        <a:blipFill rotWithShape="1">
                          <a:blip r:embed="rId3"/>
                          <a:stretch>
                            <a:fillRect l="-240693" t="-254369" r="-161039" b="-1631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18,5</a:t>
                          </a:r>
                          <a:endParaRPr lang="en-US" dirty="0"/>
                        </a:p>
                      </a:txBody>
                      <a:tcPr marL="72000" marR="72000" marT="18000" marB="1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110,98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52243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 smtClean="0"/>
                            <a:t>Reziduální</a:t>
                          </a:r>
                          <a:endParaRPr lang="en-US" dirty="0"/>
                        </a:p>
                      </a:txBody>
                      <a:tcPr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000" marB="18000" anchor="ctr">
                        <a:blipFill rotWithShape="1">
                          <a:blip r:embed="rId3"/>
                          <a:stretch>
                            <a:fillRect l="-146018" t="-429412" r="-266814" b="-9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18000" marB="18000" anchor="ctr">
                        <a:blipFill rotWithShape="1">
                          <a:blip r:embed="rId3"/>
                          <a:stretch>
                            <a:fillRect l="-240693" t="-429412" r="-161039" b="-9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0,16</a:t>
                          </a:r>
                          <a:endParaRPr lang="en-US" dirty="0"/>
                        </a:p>
                      </a:txBody>
                      <a:tcPr marL="72000" marR="72000" marT="18000" marB="1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418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 smtClean="0"/>
                            <a:t>Celkový</a:t>
                          </a:r>
                          <a:endParaRPr lang="en-US" dirty="0"/>
                        </a:p>
                      </a:txBody>
                      <a:tcPr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000" marB="1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6018" t="-616438" r="-266814" b="-13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18000" marB="1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40693" t="-616438" r="-161039" b="-13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9" name="TextovéPole 38"/>
          <p:cNvSpPr txBox="1"/>
          <p:nvPr/>
        </p:nvSpPr>
        <p:spPr>
          <a:xfrm>
            <a:off x="539552" y="1124744"/>
            <a:ext cx="503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Tabulka analýzy rozptylu dvojného třídění:</a:t>
            </a:r>
            <a:endParaRPr lang="en-US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539552" y="5013176"/>
            <a:ext cx="503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Srovnání s kvantily: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39552" y="5438273"/>
                <a:ext cx="7995009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63,99 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0,95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=18,1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</a:rPr>
                  <a:t>→ </a:t>
                </a:r>
                <a:r>
                  <a:rPr lang="cs-CZ" dirty="0" smtClean="0">
                    <a:latin typeface="Calibri"/>
                  </a:rPr>
                  <a:t>pohlaví má vliv na počet uzdravených pacientů</a:t>
                </a:r>
                <a:endParaRPr lang="en-US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438273"/>
                <a:ext cx="7995009" cy="381515"/>
              </a:xfrm>
              <a:prstGeom prst="rect">
                <a:avLst/>
              </a:prstGeom>
              <a:blipFill rotWithShape="1">
                <a:blip r:embed="rId4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délník 42"/>
              <p:cNvSpPr/>
              <p:nvPr/>
            </p:nvSpPr>
            <p:spPr>
              <a:xfrm>
                <a:off x="539552" y="5877272"/>
                <a:ext cx="797494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110,98 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0,95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19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</a:rPr>
                  <a:t>→ </a:t>
                </a:r>
                <a:r>
                  <a:rPr lang="cs-CZ" dirty="0" smtClean="0">
                    <a:latin typeface="Calibri"/>
                  </a:rPr>
                  <a:t>typ léku má vliv na počet uzdravených pacientů</a:t>
                </a:r>
                <a:endParaRPr lang="en-US" dirty="0"/>
              </a:p>
            </p:txBody>
          </p:sp>
        </mc:Choice>
        <mc:Fallback xmlns="">
          <p:sp>
            <p:nvSpPr>
              <p:cNvPr id="43" name="Obdélník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877272"/>
                <a:ext cx="7974940" cy="381515"/>
              </a:xfrm>
              <a:prstGeom prst="rect">
                <a:avLst/>
              </a:prstGeom>
              <a:blipFill rotWithShape="1">
                <a:blip r:embed="rId5"/>
                <a:stretch>
                  <a:fillRect t="-6349" r="-45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2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en-US" dirty="0" smtClean="0"/>
              <a:t>2</a:t>
            </a:r>
            <a:r>
              <a:rPr lang="cs-CZ" dirty="0" smtClean="0"/>
              <a:t> – řešení v softwaru </a:t>
            </a:r>
            <a:r>
              <a:rPr lang="cs-CZ" dirty="0" err="1" smtClean="0"/>
              <a:t>STATISTICA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6358" y="1052736"/>
            <a:ext cx="8229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Zjistěte, zda má vliv pohlaví a typ léku na počet uzdravených pacientů </a:t>
            </a:r>
            <a:br>
              <a:rPr lang="cs-CZ" dirty="0" smtClean="0"/>
            </a:br>
            <a:r>
              <a:rPr lang="cs-CZ" dirty="0" smtClean="0"/>
              <a:t>s leukémií.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64803"/>
              </p:ext>
            </p:extLst>
          </p:nvPr>
        </p:nvGraphicFramePr>
        <p:xfrm>
          <a:off x="2136067" y="1556792"/>
          <a:ext cx="5447929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1"/>
                <a:gridCol w="1656184"/>
                <a:gridCol w="2351584"/>
              </a:tblGrid>
              <a:tr h="27750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Pohlaví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Typ léku</a:t>
                      </a:r>
                      <a:endParaRPr 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Počet uzdrav</a:t>
                      </a:r>
                      <a:r>
                        <a:rPr lang="en-US" sz="1600" b="1" dirty="0" smtClean="0"/>
                        <a:t>.</a:t>
                      </a:r>
                      <a:r>
                        <a:rPr lang="cs-CZ" sz="1600" b="1" dirty="0" smtClean="0"/>
                        <a:t> pacientů</a:t>
                      </a:r>
                      <a:endParaRPr lang="en-US" sz="1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placebo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525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</a:t>
                      </a:r>
                      <a:r>
                        <a:rPr lang="cs-CZ" sz="1600" baseline="0" dirty="0" smtClean="0"/>
                        <a:t>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25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</a:t>
                      </a:r>
                      <a:r>
                        <a:rPr lang="cs-CZ" sz="1600" baseline="0" dirty="0" smtClean="0"/>
                        <a:t> 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25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placebo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25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</a:t>
                      </a:r>
                      <a:r>
                        <a:rPr lang="cs-CZ" sz="1600" baseline="0" dirty="0" smtClean="0"/>
                        <a:t>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25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</a:t>
                      </a:r>
                      <a:r>
                        <a:rPr lang="cs-CZ" sz="1600" baseline="0" dirty="0" smtClean="0"/>
                        <a:t> 2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576358" y="4077072"/>
            <a:ext cx="831612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V softwaru </a:t>
            </a:r>
            <a:r>
              <a:rPr lang="cs-CZ" sz="1600" b="1" dirty="0" err="1" smtClean="0"/>
              <a:t>STATISTICA</a:t>
            </a:r>
            <a:r>
              <a:rPr lang="cs-CZ" sz="1600" b="1" dirty="0" smtClean="0"/>
              <a:t>: </a:t>
            </a:r>
            <a:r>
              <a:rPr lang="cs-CZ" sz="1600" dirty="0" err="1"/>
              <a:t>Statistics</a:t>
            </a:r>
            <a:r>
              <a:rPr lang="en-US" sz="1600" dirty="0"/>
              <a:t> – ANOVA – </a:t>
            </a:r>
            <a:r>
              <a:rPr lang="cs-CZ" sz="1600" dirty="0" err="1"/>
              <a:t>Main</a:t>
            </a:r>
            <a:r>
              <a:rPr lang="cs-CZ" sz="1600" dirty="0"/>
              <a:t> </a:t>
            </a:r>
            <a:r>
              <a:rPr lang="cs-CZ" sz="1600" dirty="0" err="1"/>
              <a:t>effects</a:t>
            </a:r>
            <a:r>
              <a:rPr lang="cs-CZ" sz="1600" dirty="0"/>
              <a:t> </a:t>
            </a:r>
            <a:r>
              <a:rPr lang="en-US" sz="1600" dirty="0"/>
              <a:t>ANOVA – </a:t>
            </a:r>
            <a:r>
              <a:rPr lang="cs-CZ" sz="1600" dirty="0" err="1"/>
              <a:t>Quick</a:t>
            </a:r>
            <a:r>
              <a:rPr lang="cs-CZ" sz="1600" dirty="0"/>
              <a:t> </a:t>
            </a:r>
            <a:r>
              <a:rPr lang="cs-CZ" sz="1600" dirty="0" err="1"/>
              <a:t>specs</a:t>
            </a:r>
            <a:r>
              <a:rPr lang="cs-CZ" sz="1600" dirty="0"/>
              <a:t> dialog </a:t>
            </a:r>
            <a:r>
              <a:rPr lang="en-US" sz="1600" dirty="0"/>
              <a:t>– OK –</a:t>
            </a:r>
            <a:r>
              <a:rPr lang="cs-CZ" sz="1600" dirty="0"/>
              <a:t> </a:t>
            </a:r>
            <a:r>
              <a:rPr lang="cs-CZ" sz="1600" dirty="0" err="1"/>
              <a:t>Variables</a:t>
            </a:r>
            <a:r>
              <a:rPr lang="cs-CZ" sz="1600" dirty="0"/>
              <a:t> – </a:t>
            </a:r>
            <a:r>
              <a:rPr lang="cs-CZ" sz="1600" dirty="0" err="1"/>
              <a:t>Dependent</a:t>
            </a:r>
            <a:r>
              <a:rPr lang="cs-CZ" sz="1600" dirty="0"/>
              <a:t> </a:t>
            </a:r>
            <a:r>
              <a:rPr lang="cs-CZ" sz="1600" dirty="0" err="1"/>
              <a:t>variable</a:t>
            </a:r>
            <a:r>
              <a:rPr lang="cs-CZ" sz="1600" dirty="0"/>
              <a:t> list: </a:t>
            </a:r>
            <a:r>
              <a:rPr lang="en-US" sz="1600" dirty="0"/>
              <a:t>X, </a:t>
            </a:r>
            <a:r>
              <a:rPr lang="cs-CZ" sz="1600" dirty="0" err="1"/>
              <a:t>Categorical</a:t>
            </a:r>
            <a:r>
              <a:rPr lang="cs-CZ" sz="1600" dirty="0"/>
              <a:t> </a:t>
            </a:r>
            <a:r>
              <a:rPr lang="cs-CZ" sz="1600" dirty="0" err="1"/>
              <a:t>predictors</a:t>
            </a:r>
            <a:r>
              <a:rPr lang="cs-CZ" sz="1600" dirty="0"/>
              <a:t> (</a:t>
            </a:r>
            <a:r>
              <a:rPr lang="cs-CZ" sz="1600" dirty="0" err="1"/>
              <a:t>factors</a:t>
            </a:r>
            <a:r>
              <a:rPr lang="cs-CZ" sz="1600" dirty="0"/>
              <a:t>): A, B</a:t>
            </a:r>
            <a:r>
              <a:rPr lang="en-US" sz="1600" dirty="0"/>
              <a:t> – OK – </a:t>
            </a:r>
            <a:r>
              <a:rPr lang="cs-CZ" sz="1600" dirty="0" err="1"/>
              <a:t>All</a:t>
            </a:r>
            <a:r>
              <a:rPr lang="cs-CZ" sz="1600" dirty="0"/>
              <a:t> </a:t>
            </a:r>
            <a:r>
              <a:rPr lang="cs-CZ" sz="1600" dirty="0" err="1"/>
              <a:t>effects</a:t>
            </a:r>
            <a:r>
              <a:rPr lang="en-US" sz="1600" dirty="0"/>
              <a:t>.</a:t>
            </a:r>
            <a:endParaRPr lang="cs-CZ" sz="1600" dirty="0"/>
          </a:p>
          <a:p>
            <a:endParaRPr lang="cs-CZ" sz="1000" dirty="0" smtClean="0"/>
          </a:p>
          <a:p>
            <a:r>
              <a:rPr lang="cs-CZ" sz="1600" i="1" dirty="0"/>
              <a:t>Post hoc testy</a:t>
            </a:r>
            <a:r>
              <a:rPr lang="cs-CZ" sz="1600" dirty="0"/>
              <a:t>: More </a:t>
            </a:r>
            <a:r>
              <a:rPr lang="cs-CZ" sz="1600" dirty="0" err="1"/>
              <a:t>results</a:t>
            </a:r>
            <a:r>
              <a:rPr lang="cs-CZ" sz="1600" dirty="0"/>
              <a:t> – Post hoc – zvolit </a:t>
            </a:r>
            <a:r>
              <a:rPr lang="cs-CZ" sz="1600" dirty="0" err="1"/>
              <a:t>Effect</a:t>
            </a:r>
            <a:r>
              <a:rPr lang="cs-CZ" sz="1600" dirty="0"/>
              <a:t> – </a:t>
            </a:r>
            <a:r>
              <a:rPr lang="cs-CZ" sz="1600" dirty="0" err="1"/>
              <a:t>Tukey</a:t>
            </a:r>
            <a:r>
              <a:rPr lang="cs-CZ" sz="1600" dirty="0"/>
              <a:t> HSD (nebo </a:t>
            </a:r>
            <a:r>
              <a:rPr lang="cs-CZ" sz="1600" dirty="0" err="1"/>
              <a:t>Scheffé</a:t>
            </a:r>
            <a:r>
              <a:rPr lang="cs-CZ" sz="1600" dirty="0" smtClean="0"/>
              <a:t>)</a:t>
            </a:r>
            <a:endParaRPr lang="en-US" sz="1600" dirty="0" smtClean="0"/>
          </a:p>
          <a:p>
            <a:r>
              <a:rPr lang="en-US" sz="1600" i="1" dirty="0" err="1" smtClean="0"/>
              <a:t>Levenův</a:t>
            </a:r>
            <a:r>
              <a:rPr lang="en-US" sz="1600" i="1" dirty="0" smtClean="0"/>
              <a:t> test</a:t>
            </a:r>
            <a:r>
              <a:rPr lang="en-US" sz="1600" dirty="0" smtClean="0"/>
              <a:t>: </a:t>
            </a:r>
            <a:r>
              <a:rPr lang="cs-CZ" sz="1600" dirty="0"/>
              <a:t>More </a:t>
            </a:r>
            <a:r>
              <a:rPr lang="cs-CZ" sz="1600" dirty="0" err="1"/>
              <a:t>results</a:t>
            </a:r>
            <a:r>
              <a:rPr lang="cs-CZ" sz="1600" dirty="0"/>
              <a:t> </a:t>
            </a:r>
            <a:r>
              <a:rPr lang="cs-CZ" sz="1600" dirty="0" smtClean="0"/>
              <a:t>–</a:t>
            </a:r>
            <a:r>
              <a:rPr lang="en-US" sz="1600" dirty="0" smtClean="0"/>
              <a:t> Assumptions – </a:t>
            </a:r>
            <a:r>
              <a:rPr lang="cs-CZ" sz="1600" dirty="0" smtClean="0"/>
              <a:t>zvolit </a:t>
            </a:r>
            <a:r>
              <a:rPr lang="cs-CZ" sz="1600" dirty="0" err="1" smtClean="0"/>
              <a:t>prom</a:t>
            </a:r>
            <a:r>
              <a:rPr lang="en-US" sz="1600" dirty="0" err="1" smtClean="0"/>
              <a:t>ěnnou</a:t>
            </a:r>
            <a:r>
              <a:rPr lang="en-US" sz="1600" dirty="0" smtClean="0"/>
              <a:t> – </a:t>
            </a:r>
            <a:r>
              <a:rPr lang="en-US" sz="1600" dirty="0" err="1" smtClean="0"/>
              <a:t>Levene</a:t>
            </a:r>
            <a:r>
              <a:rPr lang="cs-CZ" sz="1600" dirty="0" smtClean="0"/>
              <a:t>‘s test (</a:t>
            </a:r>
            <a:r>
              <a:rPr lang="cs-CZ" sz="1600" dirty="0" err="1" smtClean="0"/>
              <a:t>ANOVA</a:t>
            </a:r>
            <a:r>
              <a:rPr lang="cs-CZ" sz="1600" dirty="0" smtClean="0"/>
              <a:t>)</a:t>
            </a:r>
            <a:endParaRPr lang="en-US" sz="1600" dirty="0"/>
          </a:p>
          <a:p>
            <a:endParaRPr lang="cs-CZ" sz="1000" dirty="0" smtClean="0"/>
          </a:p>
          <a:p>
            <a:r>
              <a:rPr lang="cs-CZ" sz="1600" i="1" dirty="0" smtClean="0"/>
              <a:t>Vykreslení krabicových grafů podle obou proměnných</a:t>
            </a:r>
            <a:r>
              <a:rPr lang="cs-CZ" sz="1600" dirty="0" smtClean="0"/>
              <a:t>: </a:t>
            </a:r>
            <a:r>
              <a:rPr lang="cs-CZ" sz="1600" dirty="0" err="1" smtClean="0"/>
              <a:t>Graphs</a:t>
            </a:r>
            <a:r>
              <a:rPr lang="cs-CZ" sz="1600" dirty="0" smtClean="0"/>
              <a:t> – 2D </a:t>
            </a:r>
            <a:r>
              <a:rPr lang="cs-CZ" sz="1600" dirty="0" err="1" smtClean="0"/>
              <a:t>Graphs</a:t>
            </a:r>
            <a:r>
              <a:rPr lang="cs-CZ" sz="1600" dirty="0" smtClean="0"/>
              <a:t> – Box </a:t>
            </a:r>
            <a:r>
              <a:rPr lang="cs-CZ" sz="1600" dirty="0" err="1" smtClean="0"/>
              <a:t>Plots</a:t>
            </a:r>
            <a:r>
              <a:rPr lang="cs-CZ" sz="1600" dirty="0" smtClean="0"/>
              <a:t>... – zvolit spojitou proměnnou jako </a:t>
            </a:r>
            <a:r>
              <a:rPr lang="cs-CZ" sz="1600" dirty="0" err="1" smtClean="0"/>
              <a:t>Dependent</a:t>
            </a:r>
            <a:r>
              <a:rPr lang="cs-CZ" sz="1600" dirty="0" smtClean="0"/>
              <a:t> </a:t>
            </a:r>
            <a:r>
              <a:rPr lang="cs-CZ" sz="1600" dirty="0" err="1" smtClean="0"/>
              <a:t>variable</a:t>
            </a:r>
            <a:r>
              <a:rPr lang="cs-CZ" sz="1600" dirty="0" smtClean="0"/>
              <a:t>, zvolit jednu kategoriální proměnnou jako </a:t>
            </a:r>
            <a:r>
              <a:rPr lang="cs-CZ" sz="1600" dirty="0" err="1" smtClean="0"/>
              <a:t>Grouping</a:t>
            </a:r>
            <a:r>
              <a:rPr lang="cs-CZ" sz="1600" dirty="0" smtClean="0"/>
              <a:t> </a:t>
            </a:r>
            <a:r>
              <a:rPr lang="cs-CZ" sz="1600" dirty="0" err="1" smtClean="0"/>
              <a:t>variable</a:t>
            </a:r>
            <a:r>
              <a:rPr lang="cs-CZ" sz="1600" dirty="0" smtClean="0"/>
              <a:t> – na listu </a:t>
            </a:r>
            <a:r>
              <a:rPr lang="cs-CZ" sz="1600" dirty="0" err="1" smtClean="0"/>
              <a:t>Categorized</a:t>
            </a:r>
            <a:r>
              <a:rPr lang="cs-CZ" sz="1600" dirty="0" smtClean="0"/>
              <a:t> u X-</a:t>
            </a:r>
            <a:r>
              <a:rPr lang="cs-CZ" sz="1600" dirty="0" err="1" smtClean="0"/>
              <a:t>Categories</a:t>
            </a:r>
            <a:r>
              <a:rPr lang="cs-CZ" sz="1600" dirty="0" smtClean="0"/>
              <a:t> zatrhnout On a Layout změnit na </a:t>
            </a:r>
            <a:r>
              <a:rPr lang="cs-CZ" sz="1600" dirty="0" err="1" smtClean="0"/>
              <a:t>Overlaid</a:t>
            </a:r>
            <a:r>
              <a:rPr lang="cs-CZ" sz="1600" dirty="0" smtClean="0"/>
              <a:t> – OK </a:t>
            </a:r>
          </a:p>
          <a:p>
            <a:endParaRPr lang="cs-CZ" sz="1000" dirty="0" smtClean="0"/>
          </a:p>
          <a:p>
            <a:r>
              <a:rPr lang="cs-CZ" sz="1600" i="1" dirty="0" smtClean="0"/>
              <a:t>Pokud </a:t>
            </a:r>
            <a:r>
              <a:rPr lang="cs-CZ" sz="1600" i="1" dirty="0"/>
              <a:t>bychom uvažovali model s interakcemi, zvolíme </a:t>
            </a:r>
            <a:r>
              <a:rPr lang="cs-CZ" sz="1600" i="1" dirty="0" err="1"/>
              <a:t>Factorial</a:t>
            </a:r>
            <a:r>
              <a:rPr lang="cs-CZ" sz="1600" i="1" dirty="0"/>
              <a:t> </a:t>
            </a:r>
            <a:r>
              <a:rPr lang="cs-CZ" sz="1600" i="1" dirty="0" err="1"/>
              <a:t>ANOVA</a:t>
            </a:r>
            <a:r>
              <a:rPr lang="cs-CZ" sz="1600" i="1" dirty="0"/>
              <a:t> (namísto </a:t>
            </a:r>
            <a:r>
              <a:rPr lang="cs-CZ" sz="1600" i="1" dirty="0" err="1"/>
              <a:t>Main</a:t>
            </a:r>
            <a:r>
              <a:rPr lang="cs-CZ" sz="1600" i="1" dirty="0"/>
              <a:t> </a:t>
            </a:r>
            <a:r>
              <a:rPr lang="cs-CZ" sz="1600" i="1" dirty="0" err="1"/>
              <a:t>effects</a:t>
            </a:r>
            <a:r>
              <a:rPr lang="cs-CZ" sz="1600" i="1" dirty="0"/>
              <a:t> A</a:t>
            </a:r>
            <a:r>
              <a:rPr lang="cs-CZ" sz="1600" i="1" dirty="0" smtClean="0"/>
              <a:t>.)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35639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en-US" dirty="0" smtClean="0"/>
              <a:t>2</a:t>
            </a:r>
            <a:r>
              <a:rPr lang="cs-CZ" dirty="0" smtClean="0"/>
              <a:t> – řešení v softwaru </a:t>
            </a:r>
            <a:r>
              <a:rPr lang="cs-CZ" dirty="0" err="1" smtClean="0"/>
              <a:t>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6358" y="1052736"/>
            <a:ext cx="8229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Zjistěte, zda má vliv pohlaví a typ léku na počet uzdravených pacientů </a:t>
            </a:r>
            <a:br>
              <a:rPr lang="cs-CZ" dirty="0" smtClean="0"/>
            </a:br>
            <a:r>
              <a:rPr lang="cs-CZ" dirty="0" smtClean="0"/>
              <a:t>s leukémií.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54292"/>
              </p:ext>
            </p:extLst>
          </p:nvPr>
        </p:nvGraphicFramePr>
        <p:xfrm>
          <a:off x="2136067" y="1556792"/>
          <a:ext cx="5447929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1"/>
                <a:gridCol w="1656184"/>
                <a:gridCol w="2351584"/>
              </a:tblGrid>
              <a:tr h="29831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Pohlaví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Typ léku</a:t>
                      </a:r>
                      <a:endParaRPr 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Počet uzdrav</a:t>
                      </a:r>
                      <a:r>
                        <a:rPr lang="en-US" sz="1600" b="1" dirty="0" smtClean="0"/>
                        <a:t>.</a:t>
                      </a:r>
                      <a:r>
                        <a:rPr lang="cs-CZ" sz="1600" b="1" dirty="0" smtClean="0"/>
                        <a:t> pacientů</a:t>
                      </a:r>
                      <a:endParaRPr lang="en-US" sz="1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placebo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</a:t>
                      </a:r>
                      <a:r>
                        <a:rPr lang="cs-CZ" sz="1600" baseline="0" dirty="0" smtClean="0"/>
                        <a:t>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</a:t>
                      </a:r>
                      <a:r>
                        <a:rPr lang="cs-CZ" sz="1600" baseline="0" dirty="0" smtClean="0"/>
                        <a:t> 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placebo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</a:t>
                      </a:r>
                      <a:r>
                        <a:rPr lang="cs-CZ" sz="1600" baseline="0" dirty="0" smtClean="0"/>
                        <a:t>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</a:t>
                      </a:r>
                      <a:r>
                        <a:rPr lang="cs-CZ" sz="1600" baseline="0" dirty="0" smtClean="0"/>
                        <a:t> 2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576358" y="3960926"/>
            <a:ext cx="838813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V softwaru </a:t>
            </a:r>
            <a:r>
              <a:rPr lang="cs-CZ" sz="1600" b="1" dirty="0" err="1" smtClean="0"/>
              <a:t>SPSS</a:t>
            </a:r>
            <a:r>
              <a:rPr lang="cs-CZ" sz="1600" b="1" dirty="0" smtClean="0"/>
              <a:t>: </a:t>
            </a:r>
            <a:r>
              <a:rPr lang="en-US" sz="1600" dirty="0"/>
              <a:t>Analyze – General Linear Model – Univariate – Dependent </a:t>
            </a:r>
            <a:r>
              <a:rPr lang="en-US" sz="1600" dirty="0" smtClean="0"/>
              <a:t>Variable</a:t>
            </a:r>
            <a:r>
              <a:rPr lang="cs-CZ" sz="1600" dirty="0" smtClean="0"/>
              <a:t>: spojitá proměnná</a:t>
            </a:r>
            <a:r>
              <a:rPr lang="en-US" sz="1600" dirty="0" smtClean="0"/>
              <a:t>, Fixed</a:t>
            </a:r>
            <a:r>
              <a:rPr lang="cs-CZ" sz="1600" dirty="0" smtClean="0"/>
              <a:t> </a:t>
            </a:r>
            <a:r>
              <a:rPr lang="en-US" sz="1600" dirty="0" smtClean="0"/>
              <a:t>Factor(s)</a:t>
            </a:r>
            <a:r>
              <a:rPr lang="cs-CZ" sz="1600" dirty="0" smtClean="0"/>
              <a:t>: kategoriální proměnné</a:t>
            </a:r>
            <a:r>
              <a:rPr lang="en-US" sz="1600" dirty="0" smtClean="0"/>
              <a:t> –&gt;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Model </a:t>
            </a:r>
            <a:r>
              <a:rPr lang="en-US" sz="1600" dirty="0"/>
              <a:t>– </a:t>
            </a:r>
            <a:r>
              <a:rPr lang="en-US" sz="1600" dirty="0" err="1" smtClean="0"/>
              <a:t>zatrhneme</a:t>
            </a:r>
            <a:r>
              <a:rPr lang="en-US" sz="1600" dirty="0" smtClean="0"/>
              <a:t> Custom </a:t>
            </a:r>
            <a:r>
              <a:rPr lang="en-US" sz="1600" dirty="0"/>
              <a:t>– </a:t>
            </a:r>
            <a:r>
              <a:rPr lang="en-US" sz="1600" dirty="0" err="1"/>
              <a:t>vybereme</a:t>
            </a:r>
            <a:r>
              <a:rPr lang="en-US" sz="1600" dirty="0"/>
              <a:t> </a:t>
            </a:r>
            <a:r>
              <a:rPr lang="en-US" sz="1600" dirty="0" err="1" smtClean="0"/>
              <a:t>Typ</a:t>
            </a:r>
            <a:r>
              <a:rPr lang="en-US" sz="1600" dirty="0" err="1"/>
              <a:t>:</a:t>
            </a:r>
            <a:r>
              <a:rPr lang="en-US" sz="1600" dirty="0" err="1" smtClean="0"/>
              <a:t>Main</a:t>
            </a:r>
            <a:r>
              <a:rPr lang="en-US" sz="1600" dirty="0" smtClean="0"/>
              <a:t> </a:t>
            </a:r>
            <a:r>
              <a:rPr lang="en-US" sz="1600" dirty="0"/>
              <a:t>effects – </a:t>
            </a:r>
            <a:r>
              <a:rPr lang="en-US" sz="1600" dirty="0" smtClean="0"/>
              <a:t>do Model </a:t>
            </a:r>
            <a:r>
              <a:rPr lang="cs-CZ" sz="1600" dirty="0" smtClean="0"/>
              <a:t>přetáhneme </a:t>
            </a:r>
            <a:r>
              <a:rPr lang="en-US" sz="1600" dirty="0" smtClean="0"/>
              <a:t>A</a:t>
            </a:r>
            <a:r>
              <a:rPr lang="en-US" sz="1600" dirty="0"/>
              <a:t>, B </a:t>
            </a:r>
            <a:r>
              <a:rPr lang="cs-CZ" sz="1600" dirty="0" smtClean="0"/>
              <a:t>(</a:t>
            </a:r>
            <a:r>
              <a:rPr lang="cs-CZ" sz="1600" i="1" dirty="0" smtClean="0"/>
              <a:t>pokud bychom chtěli model s interakcemi necháme zatržené Full </a:t>
            </a:r>
            <a:r>
              <a:rPr lang="cs-CZ" sz="1600" i="1" dirty="0" err="1" smtClean="0"/>
              <a:t>factorial</a:t>
            </a:r>
            <a:r>
              <a:rPr lang="cs-CZ" sz="1600" dirty="0" smtClean="0"/>
              <a:t>) </a:t>
            </a:r>
            <a:r>
              <a:rPr lang="en-US" sz="1600" dirty="0"/>
              <a:t>– </a:t>
            </a:r>
            <a:r>
              <a:rPr lang="en-US" sz="1600" dirty="0" err="1"/>
              <a:t>odškrtneme</a:t>
            </a:r>
            <a:r>
              <a:rPr lang="en-US" sz="1600" dirty="0"/>
              <a:t> Include intercept in model – Continue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Post </a:t>
            </a:r>
            <a:r>
              <a:rPr lang="en-US" sz="1600" dirty="0"/>
              <a:t>Hoc – Post </a:t>
            </a:r>
            <a:r>
              <a:rPr lang="en-US" sz="1600" dirty="0" smtClean="0"/>
              <a:t>hoc</a:t>
            </a:r>
            <a:r>
              <a:rPr lang="cs-CZ" sz="1600" dirty="0" smtClean="0"/>
              <a:t> </a:t>
            </a:r>
            <a:r>
              <a:rPr lang="en-US" sz="1600" dirty="0" smtClean="0"/>
              <a:t>Tests for</a:t>
            </a:r>
            <a:r>
              <a:rPr lang="cs-CZ" sz="1600" dirty="0" smtClean="0"/>
              <a:t>: zvolit kategoriální proměnnou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r>
              <a:rPr lang="en-US" sz="1600" dirty="0" err="1"/>
              <a:t>zatrhneme</a:t>
            </a:r>
            <a:r>
              <a:rPr lang="en-US" sz="1600" dirty="0"/>
              <a:t> </a:t>
            </a:r>
            <a:r>
              <a:rPr lang="en-US" sz="1600" dirty="0" err="1" smtClean="0"/>
              <a:t>Tukey’s</a:t>
            </a:r>
            <a:r>
              <a:rPr lang="en-US" sz="1600" dirty="0" smtClean="0"/>
              <a:t>-b </a:t>
            </a:r>
            <a:r>
              <a:rPr lang="en-US" sz="1600" dirty="0"/>
              <a:t>– </a:t>
            </a:r>
            <a:r>
              <a:rPr lang="en-US" sz="1600" dirty="0" smtClean="0"/>
              <a:t>Continue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Plots: </a:t>
            </a:r>
            <a:r>
              <a:rPr lang="en-US" sz="1600" dirty="0" err="1" smtClean="0"/>
              <a:t>zvolit</a:t>
            </a:r>
            <a:r>
              <a:rPr lang="en-US" sz="1600" dirty="0" smtClean="0"/>
              <a:t> prom</a:t>
            </a:r>
            <a:r>
              <a:rPr lang="cs-CZ" sz="1600" dirty="0" err="1" smtClean="0"/>
              <a:t>ěnné</a:t>
            </a:r>
            <a:r>
              <a:rPr lang="cs-CZ" sz="1600" dirty="0" smtClean="0"/>
              <a:t> do </a:t>
            </a:r>
            <a:r>
              <a:rPr lang="cs-CZ" sz="1600" dirty="0" err="1" smtClean="0"/>
              <a:t>Horizontal</a:t>
            </a:r>
            <a:r>
              <a:rPr lang="cs-CZ" sz="1600" dirty="0" smtClean="0"/>
              <a:t> Axis a </a:t>
            </a:r>
            <a:r>
              <a:rPr lang="cs-CZ" sz="1600" dirty="0" err="1" smtClean="0"/>
              <a:t>Separte</a:t>
            </a:r>
            <a:r>
              <a:rPr lang="cs-CZ" sz="1600" dirty="0" smtClean="0"/>
              <a:t> Lines – </a:t>
            </a:r>
            <a:r>
              <a:rPr lang="cs-CZ" sz="1600" dirty="0" err="1" smtClean="0"/>
              <a:t>Add</a:t>
            </a:r>
            <a:r>
              <a:rPr lang="cs-CZ" sz="1600" dirty="0" smtClean="0"/>
              <a:t> – </a:t>
            </a:r>
            <a:r>
              <a:rPr lang="cs-CZ" sz="1600" dirty="0" err="1" smtClean="0"/>
              <a:t>Continue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Options... – Homogeneity tests – Continue </a:t>
            </a:r>
            <a:r>
              <a:rPr lang="cs-CZ" sz="1600" dirty="0" smtClean="0"/>
              <a:t> </a:t>
            </a:r>
          </a:p>
          <a:p>
            <a:endParaRPr lang="cs-CZ" sz="600" dirty="0"/>
          </a:p>
          <a:p>
            <a:r>
              <a:rPr lang="cs-CZ" sz="1600" i="1" dirty="0"/>
              <a:t>Vykreslení krabicových grafů podle obou proměnných</a:t>
            </a:r>
            <a:r>
              <a:rPr lang="cs-CZ" sz="1600" dirty="0" smtClean="0"/>
              <a:t>: </a:t>
            </a:r>
            <a:r>
              <a:rPr lang="cs-CZ" sz="1600" dirty="0" err="1" smtClean="0"/>
              <a:t>Graphs</a:t>
            </a:r>
            <a:r>
              <a:rPr lang="cs-CZ" sz="1600" dirty="0" smtClean="0"/>
              <a:t> – </a:t>
            </a:r>
            <a:r>
              <a:rPr lang="cs-CZ" sz="1600" dirty="0" err="1" smtClean="0"/>
              <a:t>Legacy</a:t>
            </a:r>
            <a:r>
              <a:rPr lang="cs-CZ" sz="1600" dirty="0" smtClean="0"/>
              <a:t> </a:t>
            </a:r>
            <a:r>
              <a:rPr lang="cs-CZ" sz="1600" dirty="0" err="1" smtClean="0"/>
              <a:t>Dialogs</a:t>
            </a:r>
            <a:r>
              <a:rPr lang="cs-CZ" sz="1600" dirty="0" smtClean="0"/>
              <a:t> – </a:t>
            </a:r>
            <a:r>
              <a:rPr lang="cs-CZ" sz="1600" dirty="0" err="1" smtClean="0"/>
              <a:t>Boxplot</a:t>
            </a:r>
            <a:r>
              <a:rPr lang="cs-CZ" sz="1600" dirty="0" smtClean="0"/>
              <a:t>... – </a:t>
            </a:r>
            <a:r>
              <a:rPr lang="cs-CZ" sz="1600" dirty="0" err="1" smtClean="0"/>
              <a:t>Clustered</a:t>
            </a:r>
            <a:r>
              <a:rPr lang="cs-CZ" sz="1600" dirty="0" smtClean="0"/>
              <a:t> – </a:t>
            </a:r>
            <a:r>
              <a:rPr lang="cs-CZ" sz="1600" dirty="0" err="1" smtClean="0"/>
              <a:t>Define</a:t>
            </a:r>
            <a:r>
              <a:rPr lang="cs-CZ" sz="1600" dirty="0" smtClean="0"/>
              <a:t> – zvolit </a:t>
            </a:r>
            <a:r>
              <a:rPr lang="cs-CZ" sz="1600" dirty="0" err="1" smtClean="0"/>
              <a:t>Variable</a:t>
            </a:r>
            <a:r>
              <a:rPr lang="cs-CZ" sz="1600" dirty="0" smtClean="0"/>
              <a:t> </a:t>
            </a:r>
            <a:r>
              <a:rPr lang="cs-CZ" sz="1600" dirty="0" err="1" smtClean="0"/>
              <a:t>Category</a:t>
            </a:r>
            <a:r>
              <a:rPr lang="cs-CZ" sz="1600" dirty="0" smtClean="0"/>
              <a:t> Axis a </a:t>
            </a:r>
            <a:r>
              <a:rPr lang="cs-CZ" sz="1600" dirty="0" err="1" smtClean="0"/>
              <a:t>Define</a:t>
            </a:r>
            <a:r>
              <a:rPr lang="cs-CZ" sz="1600" dirty="0" smtClean="0"/>
              <a:t> </a:t>
            </a:r>
            <a:r>
              <a:rPr lang="cs-CZ" sz="1600" dirty="0" err="1" smtClean="0"/>
              <a:t>Clusters</a:t>
            </a:r>
            <a:r>
              <a:rPr lang="cs-CZ" sz="1600" dirty="0" smtClean="0"/>
              <a:t> by - OK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23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en-US" dirty="0" smtClean="0"/>
              <a:t>2</a:t>
            </a:r>
            <a:r>
              <a:rPr lang="cs-CZ" dirty="0" smtClean="0"/>
              <a:t> – řešení v softwaru 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6358" y="1196752"/>
            <a:ext cx="8229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Zjistěte, zda má vliv pohlaví a typ léku na počet uzdravených pacientů </a:t>
            </a:r>
            <a:br>
              <a:rPr lang="cs-CZ" dirty="0" smtClean="0"/>
            </a:br>
            <a:r>
              <a:rPr lang="cs-CZ" dirty="0" smtClean="0"/>
              <a:t>s leukémií.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76358" y="2276872"/>
            <a:ext cx="83881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V softwaru </a:t>
            </a:r>
            <a:r>
              <a:rPr lang="cs-CZ" sz="1600" b="1" dirty="0" smtClean="0"/>
              <a:t>R:</a:t>
            </a:r>
          </a:p>
          <a:p>
            <a:r>
              <a:rPr lang="en-US" sz="1600" dirty="0"/>
              <a:t>data &lt;- </a:t>
            </a:r>
            <a:r>
              <a:rPr lang="en-US" sz="1600" dirty="0" err="1"/>
              <a:t>data.frame</a:t>
            </a:r>
            <a:r>
              <a:rPr lang="en-US" sz="1600" dirty="0"/>
              <a:t>(</a:t>
            </a:r>
            <a:r>
              <a:rPr lang="en-US" sz="1600" dirty="0" err="1"/>
              <a:t>pohl</a:t>
            </a:r>
            <a:r>
              <a:rPr lang="en-US" sz="1600" dirty="0"/>
              <a:t>=c(1,1,1,2,2,2),</a:t>
            </a:r>
            <a:r>
              <a:rPr lang="en-US" sz="1600" dirty="0" err="1"/>
              <a:t>lek</a:t>
            </a:r>
            <a:r>
              <a:rPr lang="en-US" sz="1600" dirty="0"/>
              <a:t>=c(1,2,3,1,2,3),</a:t>
            </a:r>
            <a:r>
              <a:rPr lang="en-US" sz="1600" dirty="0" err="1"/>
              <a:t>pocet</a:t>
            </a:r>
            <a:r>
              <a:rPr lang="en-US" sz="1600" dirty="0"/>
              <a:t>=c(1,1,6,3,4,9))</a:t>
            </a:r>
          </a:p>
          <a:p>
            <a:r>
              <a:rPr lang="en-US" sz="1600" dirty="0"/>
              <a:t>data</a:t>
            </a:r>
          </a:p>
          <a:p>
            <a:endParaRPr lang="en-US" sz="1600" dirty="0"/>
          </a:p>
          <a:p>
            <a:r>
              <a:rPr lang="en-US" sz="1600" dirty="0" err="1"/>
              <a:t>model_bez_interakce</a:t>
            </a:r>
            <a:r>
              <a:rPr lang="en-US" sz="1600" dirty="0"/>
              <a:t> &lt;- </a:t>
            </a:r>
            <a:r>
              <a:rPr lang="en-US" sz="1600" dirty="0" err="1"/>
              <a:t>aov</a:t>
            </a:r>
            <a:r>
              <a:rPr lang="en-US" sz="1600" dirty="0"/>
              <a:t>(</a:t>
            </a:r>
            <a:r>
              <a:rPr lang="en-US" sz="1600" dirty="0" err="1"/>
              <a:t>data$pocet</a:t>
            </a:r>
            <a:r>
              <a:rPr lang="en-US" sz="1600" dirty="0"/>
              <a:t> ~ (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data$pohl</a:t>
            </a:r>
            <a:r>
              <a:rPr lang="en-US" sz="1600" dirty="0"/>
              <a:t>)+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data$lek</a:t>
            </a:r>
            <a:r>
              <a:rPr lang="en-US" sz="1600" dirty="0"/>
              <a:t>)))</a:t>
            </a:r>
          </a:p>
          <a:p>
            <a:r>
              <a:rPr lang="en-US" sz="1600" dirty="0"/>
              <a:t>summary(</a:t>
            </a:r>
            <a:r>
              <a:rPr lang="en-US" sz="1600" dirty="0" err="1"/>
              <a:t>model_bez_interakce</a:t>
            </a:r>
            <a:r>
              <a:rPr lang="en-US" sz="1600" dirty="0"/>
              <a:t>)</a:t>
            </a:r>
          </a:p>
          <a:p>
            <a:r>
              <a:rPr lang="en-US" sz="1600" dirty="0" err="1"/>
              <a:t>TukeyHSD</a:t>
            </a:r>
            <a:r>
              <a:rPr lang="en-US" sz="1600" dirty="0"/>
              <a:t>(</a:t>
            </a:r>
            <a:r>
              <a:rPr lang="en-US" sz="1600" dirty="0" err="1"/>
              <a:t>model_bez_interakce</a:t>
            </a:r>
            <a:r>
              <a:rPr lang="en-US" sz="1600" dirty="0"/>
              <a:t>) # post-hoc test</a:t>
            </a:r>
          </a:p>
          <a:p>
            <a:endParaRPr lang="en-US" sz="1600" dirty="0"/>
          </a:p>
          <a:p>
            <a:r>
              <a:rPr lang="en-US" sz="1600" dirty="0"/>
              <a:t># 2. </a:t>
            </a:r>
            <a:r>
              <a:rPr lang="en-US" sz="1600" dirty="0" err="1"/>
              <a:t>zpusob</a:t>
            </a:r>
            <a:r>
              <a:rPr lang="en-US" sz="1600" dirty="0"/>
              <a:t>: </a:t>
            </a:r>
            <a:r>
              <a:rPr lang="en-US" sz="1600" dirty="0" err="1"/>
              <a:t>anova</a:t>
            </a:r>
            <a:r>
              <a:rPr lang="en-US" sz="1600" dirty="0"/>
              <a:t>(lm(</a:t>
            </a:r>
            <a:r>
              <a:rPr lang="en-US" sz="1600" dirty="0" err="1"/>
              <a:t>data$pocet</a:t>
            </a:r>
            <a:r>
              <a:rPr lang="en-US" sz="1600" dirty="0"/>
              <a:t> ~ (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data$pohl</a:t>
            </a:r>
            <a:r>
              <a:rPr lang="en-US" sz="1600" dirty="0"/>
              <a:t>)+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data$lek</a:t>
            </a:r>
            <a:r>
              <a:rPr lang="en-US" sz="1600" dirty="0"/>
              <a:t>))))</a:t>
            </a:r>
          </a:p>
          <a:p>
            <a:endParaRPr lang="en-US" sz="1600" dirty="0"/>
          </a:p>
          <a:p>
            <a:r>
              <a:rPr lang="en-US" sz="1600" dirty="0" err="1"/>
              <a:t>model_s_interakci</a:t>
            </a:r>
            <a:r>
              <a:rPr lang="en-US" sz="1600" dirty="0"/>
              <a:t> &lt;- </a:t>
            </a:r>
            <a:r>
              <a:rPr lang="en-US" sz="1600" dirty="0" err="1"/>
              <a:t>aov</a:t>
            </a:r>
            <a:r>
              <a:rPr lang="en-US" sz="1600" dirty="0"/>
              <a:t>(</a:t>
            </a:r>
            <a:r>
              <a:rPr lang="en-US" sz="1600" dirty="0" err="1"/>
              <a:t>data$pocet</a:t>
            </a:r>
            <a:r>
              <a:rPr lang="en-US" sz="1600" dirty="0"/>
              <a:t> ~ (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data$pohl</a:t>
            </a:r>
            <a:r>
              <a:rPr lang="en-US" sz="1600" dirty="0"/>
              <a:t>)*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data$lek</a:t>
            </a:r>
            <a:r>
              <a:rPr lang="en-US" sz="1600" dirty="0"/>
              <a:t>)))</a:t>
            </a:r>
          </a:p>
          <a:p>
            <a:r>
              <a:rPr lang="en-US" sz="1600" dirty="0"/>
              <a:t>summary(</a:t>
            </a:r>
            <a:r>
              <a:rPr lang="en-US" sz="1600" dirty="0" err="1"/>
              <a:t>model_s_interakci</a:t>
            </a:r>
            <a:r>
              <a:rPr lang="en-US" sz="1600" dirty="0" smtClean="0"/>
              <a:t>)</a:t>
            </a:r>
            <a:endParaRPr lang="cs-CZ" sz="1600" dirty="0" smtClean="0"/>
          </a:p>
          <a:p>
            <a:endParaRPr lang="cs-CZ" sz="1600" dirty="0"/>
          </a:p>
          <a:p>
            <a:r>
              <a:rPr lang="en-US" sz="1600" dirty="0"/>
              <a:t>boxplot(</a:t>
            </a:r>
            <a:r>
              <a:rPr lang="en-US" sz="1600" dirty="0" err="1"/>
              <a:t>data$pocet</a:t>
            </a:r>
            <a:r>
              <a:rPr lang="en-US" sz="1600" dirty="0"/>
              <a:t> ~(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data$pohl</a:t>
            </a:r>
            <a:r>
              <a:rPr lang="en-US" sz="1600" dirty="0"/>
              <a:t>)*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data$lek</a:t>
            </a:r>
            <a:r>
              <a:rPr lang="en-US" sz="1600" dirty="0" smtClean="0"/>
              <a:t>)))</a:t>
            </a:r>
          </a:p>
          <a:p>
            <a:endParaRPr lang="en-US" sz="1600" dirty="0"/>
          </a:p>
          <a:p>
            <a:r>
              <a:rPr lang="en-US" sz="1600" dirty="0"/>
              <a:t>library("car</a:t>
            </a:r>
            <a:r>
              <a:rPr lang="en-US" sz="1600" dirty="0" smtClean="0"/>
              <a:t>") # </a:t>
            </a:r>
            <a:r>
              <a:rPr lang="en-US" sz="1600" dirty="0" err="1" smtClean="0"/>
              <a:t>instalace</a:t>
            </a:r>
            <a:r>
              <a:rPr lang="en-US" sz="1600" dirty="0" smtClean="0"/>
              <a:t> </a:t>
            </a:r>
            <a:r>
              <a:rPr lang="en-US" sz="1600" dirty="0" err="1" smtClean="0"/>
              <a:t>baliku</a:t>
            </a:r>
            <a:r>
              <a:rPr lang="en-US" sz="1600" dirty="0" smtClean="0"/>
              <a:t> car </a:t>
            </a:r>
            <a:r>
              <a:rPr lang="en-US" sz="1600" dirty="0" err="1" smtClean="0"/>
              <a:t>pomoci</a:t>
            </a:r>
            <a:r>
              <a:rPr lang="en-US" sz="1600" dirty="0"/>
              <a:t>: </a:t>
            </a:r>
            <a:r>
              <a:rPr lang="en-US" sz="1600" dirty="0" err="1"/>
              <a:t>install.packages</a:t>
            </a:r>
            <a:r>
              <a:rPr lang="en-US" sz="1600" dirty="0"/>
              <a:t>("car")</a:t>
            </a:r>
          </a:p>
          <a:p>
            <a:r>
              <a:rPr lang="en-US" sz="1600" dirty="0" err="1"/>
              <a:t>leveneTest</a:t>
            </a:r>
            <a:r>
              <a:rPr lang="en-US" sz="1600" dirty="0"/>
              <a:t>(</a:t>
            </a:r>
            <a:r>
              <a:rPr lang="en-US" sz="1600" dirty="0" err="1"/>
              <a:t>data$pocet</a:t>
            </a:r>
            <a:r>
              <a:rPr lang="en-US" sz="1600" dirty="0"/>
              <a:t> ~ (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data$pohl</a:t>
            </a:r>
            <a:r>
              <a:rPr lang="en-US" sz="1600" dirty="0"/>
              <a:t>)*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data$lek</a:t>
            </a:r>
            <a:r>
              <a:rPr lang="en-US" sz="1600" dirty="0"/>
              <a:t>)),center=mean)</a:t>
            </a:r>
          </a:p>
        </p:txBody>
      </p:sp>
    </p:spTree>
    <p:extLst>
      <p:ext uri="{BB962C8B-B14F-4D97-AF65-F5344CB8AC3E}">
        <p14:creationId xmlns:p14="http://schemas.microsoft.com/office/powerpoint/2010/main" val="10855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 indent="-457200"/>
            <a:r>
              <a:rPr lang="cs-CZ" dirty="0"/>
              <a:t>Transformace a jiné úpravy vícerozměrných dat</a:t>
            </a: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6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transformací </a:t>
            </a:r>
            <a:r>
              <a:rPr lang="en-US" dirty="0" smtClean="0"/>
              <a:t>a </a:t>
            </a:r>
            <a:r>
              <a:rPr lang="cs-CZ" dirty="0" smtClean="0"/>
              <a:t>jiných úprav </a:t>
            </a:r>
            <a:r>
              <a:rPr lang="cs-CZ" dirty="0" err="1" smtClean="0"/>
              <a:t>vícerozm</a:t>
            </a:r>
            <a:r>
              <a:rPr lang="cs-CZ" dirty="0" smtClean="0"/>
              <a:t>.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normalizace dat (= převod na normální rozdělení)</a:t>
            </a:r>
          </a:p>
          <a:p>
            <a:r>
              <a:rPr lang="cs-CZ" dirty="0" smtClean="0"/>
              <a:t>standardizace dat</a:t>
            </a:r>
          </a:p>
          <a:p>
            <a:r>
              <a:rPr lang="cs-CZ" dirty="0" smtClean="0"/>
              <a:t>min-</a:t>
            </a:r>
            <a:r>
              <a:rPr lang="cs-CZ" dirty="0" err="1" smtClean="0"/>
              <a:t>max</a:t>
            </a:r>
            <a:r>
              <a:rPr lang="cs-CZ" dirty="0" smtClean="0"/>
              <a:t> normalizace</a:t>
            </a:r>
          </a:p>
          <a:p>
            <a:r>
              <a:rPr lang="cs-CZ" dirty="0" smtClean="0"/>
              <a:t>centrování dat</a:t>
            </a:r>
          </a:p>
          <a:p>
            <a:r>
              <a:rPr lang="cs-CZ" dirty="0" smtClean="0"/>
              <a:t>odstranění vlivu </a:t>
            </a:r>
            <a:r>
              <a:rPr lang="cs-CZ" dirty="0" err="1" smtClean="0"/>
              <a:t>kovariát</a:t>
            </a:r>
            <a:r>
              <a:rPr lang="cs-CZ" dirty="0" smtClean="0"/>
              <a:t> na jiné proměnné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5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Normalizace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Autofit/>
          </a:bodyPr>
          <a:lstStyle/>
          <a:p>
            <a:r>
              <a:rPr lang="cs-CZ" dirty="0"/>
              <a:t>p</a:t>
            </a:r>
            <a:r>
              <a:rPr lang="cs-CZ" dirty="0" smtClean="0"/>
              <a:t>řevod na normální rozdělení (normalita je předpokladem řady statistických testů).</a:t>
            </a:r>
          </a:p>
          <a:p>
            <a:r>
              <a:rPr lang="cs-CZ" dirty="0" smtClean="0"/>
              <a:t>např. </a:t>
            </a:r>
            <a:r>
              <a:rPr lang="cs-CZ" b="1" dirty="0" smtClean="0"/>
              <a:t>logaritmická transformace</a:t>
            </a:r>
            <a:r>
              <a:rPr lang="cs-CZ" dirty="0" smtClean="0"/>
              <a:t>: X = </a:t>
            </a:r>
            <a:r>
              <a:rPr lang="cs-CZ" dirty="0" err="1" smtClean="0"/>
              <a:t>ln</a:t>
            </a:r>
            <a:r>
              <a:rPr lang="cs-CZ" dirty="0" smtClean="0"/>
              <a:t>(Y) nebo </a:t>
            </a:r>
            <a:r>
              <a:rPr lang="cs-CZ" dirty="0"/>
              <a:t>X = </a:t>
            </a:r>
            <a:r>
              <a:rPr lang="cs-CZ" dirty="0" err="1" smtClean="0"/>
              <a:t>ln</a:t>
            </a:r>
            <a:r>
              <a:rPr lang="cs-CZ" dirty="0" smtClean="0"/>
              <a:t>(Y+1), pokud data obsahují hodnotu 0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1200" dirty="0"/>
          </a:p>
          <a:p>
            <a:r>
              <a:rPr lang="cs-CZ" dirty="0"/>
              <a:t>d</a:t>
            </a:r>
            <a:r>
              <a:rPr lang="cs-CZ" dirty="0" smtClean="0"/>
              <a:t>alší příklady:</a:t>
            </a:r>
          </a:p>
          <a:p>
            <a:pPr lvl="1"/>
            <a:r>
              <a:rPr lang="cs-CZ" sz="2000" b="1" dirty="0" smtClean="0"/>
              <a:t>odmocninová </a:t>
            </a:r>
            <a:r>
              <a:rPr lang="cs-CZ" sz="2000" b="1" dirty="0" err="1" smtClean="0"/>
              <a:t>transf</a:t>
            </a:r>
            <a:r>
              <a:rPr lang="cs-CZ" sz="2000" b="1" dirty="0" smtClean="0"/>
              <a:t>. </a:t>
            </a:r>
            <a:r>
              <a:rPr lang="cs-CZ" sz="2000" dirty="0" smtClean="0"/>
              <a:t>(pro proměnné s </a:t>
            </a:r>
            <a:r>
              <a:rPr lang="cs-CZ" sz="2000" dirty="0" err="1" smtClean="0"/>
              <a:t>Poissonovým</a:t>
            </a:r>
            <a:r>
              <a:rPr lang="cs-CZ" sz="2000" dirty="0" smtClean="0"/>
              <a:t> rozložením nebo obecně data typu počet jedinců, buněk apod.:               nebo</a:t>
            </a:r>
          </a:p>
          <a:p>
            <a:pPr lvl="1"/>
            <a:r>
              <a:rPr lang="cs-CZ" sz="2000" b="1" dirty="0" err="1" smtClean="0"/>
              <a:t>arcsin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transfomace</a:t>
            </a:r>
            <a:r>
              <a:rPr lang="cs-CZ" sz="2000" b="1" dirty="0" smtClean="0"/>
              <a:t> </a:t>
            </a:r>
            <a:r>
              <a:rPr lang="cs-CZ" sz="2000" dirty="0" smtClean="0"/>
              <a:t>(pro proměnné s binomickým rozložením)</a:t>
            </a:r>
          </a:p>
          <a:p>
            <a:pPr lvl="1"/>
            <a:r>
              <a:rPr lang="cs-CZ" sz="2000" b="1" dirty="0" smtClean="0"/>
              <a:t>Box-</a:t>
            </a:r>
            <a:r>
              <a:rPr lang="cs-CZ" sz="2000" b="1" dirty="0" err="1" smtClean="0"/>
              <a:t>Coxova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tranformace</a:t>
            </a:r>
            <a:endParaRPr lang="cs-CZ" sz="2000" b="1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04900" y="2913154"/>
            <a:ext cx="2514600" cy="1428750"/>
            <a:chOff x="64" y="136"/>
            <a:chExt cx="255" cy="2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Freeform 6"/>
          <p:cNvSpPr>
            <a:spLocks/>
          </p:cNvSpPr>
          <p:nvPr/>
        </p:nvSpPr>
        <p:spPr bwMode="auto">
          <a:xfrm>
            <a:off x="1160463" y="3021104"/>
            <a:ext cx="2374900" cy="1304925"/>
          </a:xfrm>
          <a:custGeom>
            <a:avLst/>
            <a:gdLst>
              <a:gd name="T0" fmla="*/ 0 w 1496"/>
              <a:gd name="T1" fmla="*/ 822 h 822"/>
              <a:gd name="T2" fmla="*/ 37 w 1496"/>
              <a:gd name="T3" fmla="*/ 502 h 822"/>
              <a:gd name="T4" fmla="*/ 77 w 1496"/>
              <a:gd name="T5" fmla="*/ 203 h 822"/>
              <a:gd name="T6" fmla="*/ 129 w 1496"/>
              <a:gd name="T7" fmla="*/ 22 h 822"/>
              <a:gd name="T8" fmla="*/ 229 w 1496"/>
              <a:gd name="T9" fmla="*/ 70 h 822"/>
              <a:gd name="T10" fmla="*/ 367 w 1496"/>
              <a:gd name="T11" fmla="*/ 442 h 822"/>
              <a:gd name="T12" fmla="*/ 565 w 1496"/>
              <a:gd name="T13" fmla="*/ 652 h 822"/>
              <a:gd name="T14" fmla="*/ 793 w 1496"/>
              <a:gd name="T15" fmla="*/ 724 h 822"/>
              <a:gd name="T16" fmla="*/ 1496 w 1496"/>
              <a:gd name="T17" fmla="*/ 822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34148" y="2764495"/>
            <a:ext cx="7239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1600" b="0" i="0" dirty="0" smtClean="0">
                <a:latin typeface="+mn-lt"/>
              </a:rPr>
              <a:t>f(y)</a:t>
            </a:r>
            <a:endParaRPr lang="cs-CZ" sz="1600" b="0" i="0" dirty="0">
              <a:latin typeface="+mn-lt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463429" y="4330990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1600" b="0" i="0" dirty="0" smtClean="0"/>
              <a:t>y</a:t>
            </a:r>
            <a:endParaRPr lang="cs-CZ" sz="1600" b="0" i="0" dirty="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777850" y="2764495"/>
            <a:ext cx="714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1600" b="0" i="0" dirty="0">
                <a:latin typeface="+mn-lt"/>
              </a:rPr>
              <a:t>f(x)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7543800" y="4360954"/>
            <a:ext cx="10096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1600" b="0" i="0" dirty="0" err="1">
                <a:latin typeface="+mn-lt"/>
              </a:rPr>
              <a:t>ln</a:t>
            </a:r>
            <a:r>
              <a:rPr lang="cs-CZ" sz="1600" b="0" i="0" dirty="0">
                <a:latin typeface="+mn-lt"/>
              </a:rPr>
              <a:t> </a:t>
            </a:r>
            <a:r>
              <a:rPr lang="cs-CZ" sz="1600" b="0" i="0" dirty="0" smtClean="0">
                <a:latin typeface="+mn-lt"/>
              </a:rPr>
              <a:t>(y)</a:t>
            </a:r>
            <a:endParaRPr lang="cs-CZ" sz="1600" b="0" i="0" dirty="0">
              <a:latin typeface="+mn-lt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3275856" y="3489010"/>
            <a:ext cx="1828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cs-CZ" b="1" dirty="0" smtClean="0"/>
              <a:t>X</a:t>
            </a:r>
            <a:r>
              <a:rPr lang="cs-CZ" b="1" i="0" dirty="0" smtClean="0"/>
              <a:t> </a:t>
            </a:r>
            <a:r>
              <a:rPr lang="cs-CZ" b="1" i="0" dirty="0"/>
              <a:t>= </a:t>
            </a:r>
            <a:r>
              <a:rPr lang="cs-CZ" b="1" dirty="0" err="1" smtClean="0"/>
              <a:t>l</a:t>
            </a:r>
            <a:r>
              <a:rPr lang="cs-CZ" b="1" i="0" dirty="0" err="1" smtClean="0"/>
              <a:t>n</a:t>
            </a:r>
            <a:r>
              <a:rPr lang="cs-CZ" b="1" dirty="0" smtClean="0"/>
              <a:t>(Y)</a:t>
            </a:r>
            <a:endParaRPr lang="cs-CZ" b="1" i="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5257800" y="2913154"/>
            <a:ext cx="2514600" cy="1428750"/>
            <a:chOff x="5257800" y="2281411"/>
            <a:chExt cx="2514600" cy="1428750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5257800" y="2281411"/>
              <a:ext cx="0" cy="1428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5257800" y="3710161"/>
              <a:ext cx="2514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5314950" y="3622849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5476875" y="3591099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5648325" y="3514899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5810250" y="3364086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5972175" y="3114849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6134100" y="2768774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6305550" y="2671936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6467475" y="2671936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6629400" y="2768774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6791325" y="3114849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6962775" y="3364086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7124700" y="3514899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7286625" y="3591099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>
              <a:off x="7448550" y="3622849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0" name="Line 45"/>
          <p:cNvSpPr>
            <a:spLocks noChangeShapeType="1"/>
          </p:cNvSpPr>
          <p:nvPr/>
        </p:nvSpPr>
        <p:spPr bwMode="auto">
          <a:xfrm flipV="1">
            <a:off x="3505200" y="3903754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976586" y="2492896"/>
            <a:ext cx="265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Asymetrické rozdělení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148064" y="2492896"/>
            <a:ext cx="265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</a:t>
            </a:r>
            <a:r>
              <a:rPr lang="cs-CZ" dirty="0" smtClean="0"/>
              <a:t>ormální rozdělení</a:t>
            </a:r>
            <a:endParaRPr lang="cs-CZ" dirty="0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228323" y="3958538"/>
            <a:ext cx="6363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cs-CZ" sz="1600" dirty="0">
                <a:solidFill>
                  <a:srgbClr val="339933"/>
                </a:solidFill>
              </a:rPr>
              <a:t>Medián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2195736" y="3886530"/>
            <a:ext cx="623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cs-CZ" sz="1600" dirty="0">
                <a:solidFill>
                  <a:srgbClr val="C00000"/>
                </a:solidFill>
              </a:rPr>
              <a:t>Průměr</a:t>
            </a: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1394633" y="4287309"/>
            <a:ext cx="115887" cy="111125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H="1">
            <a:off x="1402570" y="4288896"/>
            <a:ext cx="106363" cy="106363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220133" y="4287309"/>
            <a:ext cx="115887" cy="1111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H="1">
            <a:off x="2228070" y="4288896"/>
            <a:ext cx="106363" cy="1063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5779510" y="4461311"/>
            <a:ext cx="6363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cs-CZ" sz="1600" dirty="0">
                <a:solidFill>
                  <a:srgbClr val="339933"/>
                </a:solidFill>
              </a:rPr>
              <a:t>Medián</a:t>
            </a: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6489092" y="4461311"/>
            <a:ext cx="623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cs-CZ" sz="1600" dirty="0">
                <a:solidFill>
                  <a:srgbClr val="C00000"/>
                </a:solidFill>
              </a:rPr>
              <a:t>Průměr</a:t>
            </a:r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6388352" y="4283267"/>
            <a:ext cx="115887" cy="111125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 flipH="1">
            <a:off x="6396289" y="4284854"/>
            <a:ext cx="106363" cy="106363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>
            <a:off x="6413181" y="4279925"/>
            <a:ext cx="115887" cy="1111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H="1">
            <a:off x="6421118" y="4281512"/>
            <a:ext cx="106363" cy="1063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1249655" y="4461311"/>
            <a:ext cx="17381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cs-CZ" sz="1600" dirty="0" smtClean="0">
                <a:solidFill>
                  <a:srgbClr val="0000FF"/>
                </a:solidFill>
              </a:rPr>
              <a:t>Geometrický průměr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6" name="Line 36"/>
          <p:cNvSpPr>
            <a:spLocks noChangeShapeType="1"/>
          </p:cNvSpPr>
          <p:nvPr/>
        </p:nvSpPr>
        <p:spPr bwMode="auto">
          <a:xfrm>
            <a:off x="1432220" y="4286291"/>
            <a:ext cx="115887" cy="1111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sp>
        <p:nvSpPr>
          <p:cNvPr id="47" name="Line 37"/>
          <p:cNvSpPr>
            <a:spLocks noChangeShapeType="1"/>
          </p:cNvSpPr>
          <p:nvPr/>
        </p:nvSpPr>
        <p:spPr bwMode="auto">
          <a:xfrm flipH="1">
            <a:off x="1440157" y="4287878"/>
            <a:ext cx="106363" cy="1063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graphicFrame>
        <p:nvGraphicFramePr>
          <p:cNvPr id="48" name="Objek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479862"/>
              </p:ext>
            </p:extLst>
          </p:nvPr>
        </p:nvGraphicFramePr>
        <p:xfrm>
          <a:off x="6032886" y="5497406"/>
          <a:ext cx="8763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" name="Rovnice" r:id="rId4" imgW="583920" imgH="215640" progId="Equation.3">
                  <p:embed/>
                </p:oleObj>
              </mc:Choice>
              <mc:Fallback>
                <p:oleObj name="Rovnice" r:id="rId4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886" y="5497406"/>
                        <a:ext cx="876300" cy="350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k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05795"/>
              </p:ext>
            </p:extLst>
          </p:nvPr>
        </p:nvGraphicFramePr>
        <p:xfrm>
          <a:off x="7404298" y="5488766"/>
          <a:ext cx="12001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name="Rovnice" r:id="rId6" imgW="799920" imgH="215640" progId="Equation.3">
                  <p:embed/>
                </p:oleObj>
              </mc:Choice>
              <mc:Fallback>
                <p:oleObj name="Rovnice" r:id="rId6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4298" y="5488766"/>
                        <a:ext cx="120015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Zástupný symbol pro číslo snímku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02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Standardizace dat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1944216"/>
              </a:xfrm>
            </p:spPr>
            <p:txBody>
              <a:bodyPr>
                <a:noAutofit/>
              </a:bodyPr>
              <a:lstStyle/>
              <a:p>
                <a:r>
                  <a:rPr lang="cs-CZ" dirty="0" smtClean="0"/>
                  <a:t>důvod</a:t>
                </a:r>
                <a:r>
                  <a:rPr lang="cs-CZ" dirty="0"/>
                  <a:t>: </a:t>
                </a:r>
                <a:r>
                  <a:rPr lang="cs-CZ" dirty="0" smtClean="0"/>
                  <a:t>převod proměnných na stejné měřítko</a:t>
                </a:r>
                <a:endParaRPr lang="cs-CZ" dirty="0"/>
              </a:p>
              <a:p>
                <a:r>
                  <a:rPr lang="cs-CZ" dirty="0"/>
                  <a:t>s</a:t>
                </a:r>
                <a:r>
                  <a:rPr lang="cs-CZ" dirty="0" smtClean="0"/>
                  <a:t>tandardizace: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cs-CZ" dirty="0" smtClean="0"/>
                  <a:t> (tzn. odečtení průměru od jednotlivých hodnot a podělení směrodatnou odchylkou)</a:t>
                </a:r>
              </a:p>
              <a:p>
                <a:r>
                  <a:rPr lang="cs-CZ" dirty="0" smtClean="0"/>
                  <a:t>proměnné budou mít rozsah </a:t>
                </a:r>
                <a:r>
                  <a:rPr lang="cs-CZ" dirty="0"/>
                  <a:t>přibližně </a:t>
                </a:r>
                <a:r>
                  <a:rPr lang="cs-CZ" dirty="0" smtClean="0"/>
                  <a:t>od -3 do 3</a:t>
                </a:r>
              </a:p>
              <a:p>
                <a:r>
                  <a:rPr lang="cs-CZ" dirty="0" smtClean="0"/>
                  <a:t>získáme tím současně i tzv. z-skóre (které vyjadřuje, o kolik směrodatných odchylek se i-</a:t>
                </a:r>
                <a:r>
                  <a:rPr lang="cs-CZ" dirty="0" err="1" smtClean="0"/>
                  <a:t>tá</a:t>
                </a:r>
                <a:r>
                  <a:rPr lang="cs-CZ" dirty="0" smtClean="0"/>
                  <a:t> hodnota odchýlila od průměru)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1944216"/>
              </a:xfrm>
              <a:blipFill rotWithShape="1">
                <a:blip r:embed="rId3"/>
                <a:stretch>
                  <a:fillRect l="-593" t="-1567" r="-741" b="-2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" y="3861048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355976" y="4725144"/>
            <a:ext cx="288032" cy="216024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322749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rgbClr val="FF0000"/>
                </a:solidFill>
              </a:rPr>
              <a:t>pozor: standardizace je nevhodná v případě, že proměnné nemají normální rozdělení a že se v datech vyskytují odlehlé hodnoty!!! </a:t>
            </a:r>
          </a:p>
        </p:txBody>
      </p:sp>
    </p:spTree>
    <p:extLst>
      <p:ext uri="{BB962C8B-B14F-4D97-AF65-F5344CB8AC3E}">
        <p14:creationId xmlns:p14="http://schemas.microsoft.com/office/powerpoint/2010/main" val="12426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cs-CZ" sz="4000" dirty="0" smtClean="0"/>
              <a:t>Vícerozměrné</a:t>
            </a:r>
            <a:r>
              <a:rPr lang="en-US" sz="4000" dirty="0" smtClean="0"/>
              <a:t> </a:t>
            </a:r>
            <a:r>
              <a:rPr lang="cs-CZ" sz="4000" dirty="0" smtClean="0"/>
              <a:t>charakteristiky</a:t>
            </a:r>
            <a:endParaRPr lang="en-US" sz="4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Min-</a:t>
            </a:r>
            <a:r>
              <a:rPr lang="cs-CZ" dirty="0" err="1" smtClean="0"/>
              <a:t>max</a:t>
            </a:r>
            <a:r>
              <a:rPr lang="cs-CZ" dirty="0" smtClean="0"/>
              <a:t> normalizace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důvod: převod proměnných na stejné měřítko</a:t>
                </a:r>
              </a:p>
              <a:p>
                <a:r>
                  <a:rPr lang="cs-CZ" dirty="0" smtClean="0"/>
                  <a:t>oproti standardizaci vhodná i na proměnné nemající normální rozdělení či obsahující odlehlé hodnoty</a:t>
                </a:r>
              </a:p>
              <a:p>
                <a:r>
                  <a:rPr lang="cs-CZ" dirty="0" smtClean="0"/>
                  <a:t>min-</a:t>
                </a:r>
                <a:r>
                  <a:rPr lang="cs-CZ" dirty="0" err="1" smtClean="0"/>
                  <a:t>max</a:t>
                </a:r>
                <a:r>
                  <a:rPr lang="cs-CZ" dirty="0" smtClean="0"/>
                  <a:t> normalizace: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cs-CZ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cs-CZ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cs-CZ" b="0" i="1" smtClean="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cs-CZ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cs-CZ" dirty="0" smtClean="0"/>
              </a:p>
              <a:p>
                <a:r>
                  <a:rPr lang="cs-CZ" dirty="0" smtClean="0"/>
                  <a:t>rozsah hodnot proměnných po min-</a:t>
                </a:r>
                <a:r>
                  <a:rPr lang="cs-CZ" dirty="0" err="1" smtClean="0"/>
                  <a:t>max</a:t>
                </a:r>
                <a:r>
                  <a:rPr lang="cs-CZ" dirty="0" smtClean="0"/>
                  <a:t> normalizaci je od 0 do 1 </a:t>
                </a:r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1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" y="356612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355976" y="4430216"/>
            <a:ext cx="288032" cy="216024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56" y="356612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9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Centrování dat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1872208"/>
              </a:xfrm>
            </p:spPr>
            <p:txBody>
              <a:bodyPr/>
              <a:lstStyle/>
              <a:p>
                <a:r>
                  <a:rPr lang="cs-CZ" dirty="0"/>
                  <a:t>o</a:t>
                </a:r>
                <a:r>
                  <a:rPr lang="cs-CZ" dirty="0" smtClean="0"/>
                  <a:t>dečtení průměru od dat – získáme novou proměnnou, která bude mít průměr roven nule</a:t>
                </a:r>
                <a:endParaRPr lang="cs-CZ" dirty="0"/>
              </a:p>
              <a:p>
                <a:r>
                  <a:rPr lang="cs-CZ" dirty="0"/>
                  <a:t>d</a:t>
                </a:r>
                <a:r>
                  <a:rPr lang="cs-CZ" dirty="0" smtClean="0"/>
                  <a:t>ůvod: centrování je důležitou podmínkou některých pokročilých statistických metod (např. klasifikačních)</a:t>
                </a:r>
              </a:p>
              <a:p>
                <a:r>
                  <a:rPr lang="cs-CZ" dirty="0"/>
                  <a:t>c</a:t>
                </a:r>
                <a:r>
                  <a:rPr lang="cs-CZ" dirty="0" smtClean="0"/>
                  <a:t>entrování: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1872208"/>
              </a:xfrm>
              <a:blipFill rotWithShape="1">
                <a:blip r:embed="rId3"/>
                <a:stretch>
                  <a:fillRect l="-593" t="-1629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/>
          </a:p>
        </p:txBody>
      </p:sp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" y="356612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Šipka doprava 72"/>
          <p:cNvSpPr/>
          <p:nvPr/>
        </p:nvSpPr>
        <p:spPr>
          <a:xfrm>
            <a:off x="4355976" y="4430216"/>
            <a:ext cx="288032" cy="216024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6612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3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7189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cs-CZ" sz="1600" dirty="0"/>
              <a:t>V prvním kroku definujeme regresní model vztahu </a:t>
            </a:r>
            <a:r>
              <a:rPr lang="cs-CZ" sz="1600" dirty="0" err="1" smtClean="0"/>
              <a:t>kovariáty</a:t>
            </a:r>
            <a:r>
              <a:rPr lang="cs-CZ" sz="1600" dirty="0" smtClean="0"/>
              <a:t> (např. věku) </a:t>
            </a:r>
            <a:r>
              <a:rPr lang="cs-CZ" sz="1600" dirty="0"/>
              <a:t>a </a:t>
            </a:r>
            <a:r>
              <a:rPr lang="cs-CZ" sz="1600" dirty="0" smtClean="0"/>
              <a:t>dané proměnné</a:t>
            </a:r>
          </a:p>
          <a:p>
            <a:pPr>
              <a:buFont typeface="+mj-lt"/>
              <a:buAutoNum type="arabicPeriod"/>
            </a:pPr>
            <a:r>
              <a:rPr lang="cs-CZ" sz="1600" dirty="0" smtClean="0"/>
              <a:t>Pro </a:t>
            </a:r>
            <a:r>
              <a:rPr lang="cs-CZ" sz="1600" dirty="0"/>
              <a:t>každého pacienta je vypočteno jeho reziduum od regresní přímky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Reziduum (představující hodnotu parametru po odečtení vlivu věku, jeho průměr je 0) je přičteno k průměrné hodnotě parametru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Výsledná adjustovaná hodnota má odečten vliv věku, ale zároveň není změněna číselná hodnota parametru</a:t>
            </a:r>
          </a:p>
          <a:p>
            <a:endParaRPr lang="cs-C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42</a:t>
            </a:fld>
            <a:endParaRPr lang="cs-CZ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6625022" y="1497960"/>
            <a:ext cx="216024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6769038" y="1519994"/>
            <a:ext cx="216024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55976" y="2060848"/>
            <a:ext cx="72008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iginal_ln.png"/>
          <p:cNvPicPr>
            <a:picLocks noChangeAspect="1"/>
          </p:cNvPicPr>
          <p:nvPr/>
        </p:nvPicPr>
        <p:blipFill rotWithShape="1">
          <a:blip r:embed="rId2" cstate="print"/>
          <a:srcRect l="5017" t="34992" r="35930" b="5153"/>
          <a:stretch/>
        </p:blipFill>
        <p:spPr>
          <a:xfrm>
            <a:off x="487183" y="3726911"/>
            <a:ext cx="2742433" cy="2775489"/>
          </a:xfrm>
          <a:prstGeom prst="rect">
            <a:avLst/>
          </a:prstGeom>
        </p:spPr>
      </p:pic>
      <p:pic>
        <p:nvPicPr>
          <p:cNvPr id="9" name="Picture 8" descr="adjusted.png"/>
          <p:cNvPicPr>
            <a:picLocks noChangeAspect="1"/>
          </p:cNvPicPr>
          <p:nvPr/>
        </p:nvPicPr>
        <p:blipFill rotWithShape="1">
          <a:blip r:embed="rId3" cstate="print"/>
          <a:srcRect t="41420" r="34379" b="5153"/>
          <a:stretch/>
        </p:blipFill>
        <p:spPr>
          <a:xfrm>
            <a:off x="4690262" y="4024998"/>
            <a:ext cx="3047437" cy="247740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6200000" flipV="1">
            <a:off x="2368071" y="4954345"/>
            <a:ext cx="216024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497457" y="5135284"/>
            <a:ext cx="216024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original_ln.png"/>
          <p:cNvPicPr>
            <a:picLocks noChangeAspect="1"/>
          </p:cNvPicPr>
          <p:nvPr/>
        </p:nvPicPr>
        <p:blipFill rotWithShape="1">
          <a:blip r:embed="rId2" cstate="print"/>
          <a:srcRect t="7741" r="35531" b="71432"/>
          <a:stretch/>
        </p:blipFill>
        <p:spPr>
          <a:xfrm>
            <a:off x="235663" y="3120571"/>
            <a:ext cx="2993953" cy="965793"/>
          </a:xfrm>
          <a:prstGeom prst="rect">
            <a:avLst/>
          </a:prstGeom>
        </p:spPr>
      </p:pic>
      <p:pic>
        <p:nvPicPr>
          <p:cNvPr id="14" name="Picture 13" descr="adjusted.png"/>
          <p:cNvPicPr>
            <a:picLocks noChangeAspect="1"/>
          </p:cNvPicPr>
          <p:nvPr/>
        </p:nvPicPr>
        <p:blipFill rotWithShape="1">
          <a:blip r:embed="rId3" cstate="print"/>
          <a:srcRect t="7741" r="34379" b="72755"/>
          <a:stretch/>
        </p:blipFill>
        <p:spPr>
          <a:xfrm>
            <a:off x="4690262" y="3120571"/>
            <a:ext cx="3047437" cy="9044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3247" y="2771636"/>
            <a:ext cx="144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Původní data</a:t>
            </a:r>
            <a:endParaRPr lang="cs-CZ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82350" y="2771636"/>
            <a:ext cx="1884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Adjustovaná data</a:t>
            </a:r>
            <a:endParaRPr lang="cs-CZ" b="1" i="1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519136" y="274638"/>
            <a:ext cx="8229328" cy="706090"/>
          </a:xfrm>
        </p:spPr>
        <p:txBody>
          <a:bodyPr>
            <a:noAutofit/>
          </a:bodyPr>
          <a:lstStyle/>
          <a:p>
            <a:r>
              <a:rPr lang="cs-CZ" sz="2400" dirty="0" smtClean="0"/>
              <a:t>Odstranění vlivu </a:t>
            </a:r>
            <a:r>
              <a:rPr lang="cs-CZ" sz="2400" dirty="0" err="1" smtClean="0"/>
              <a:t>kovariát</a:t>
            </a:r>
            <a:r>
              <a:rPr lang="cs-CZ" sz="2400" dirty="0" smtClean="0"/>
              <a:t> na </a:t>
            </a:r>
            <a:r>
              <a:rPr lang="cs-CZ" sz="2400" dirty="0"/>
              <a:t>jiné </a:t>
            </a:r>
            <a:r>
              <a:rPr lang="cs-CZ" sz="2400" dirty="0" smtClean="0"/>
              <a:t>proměnné (tzv. adjustace)</a:t>
            </a:r>
            <a:endParaRPr lang="en-US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107937" y="3357554"/>
            <a:ext cx="648072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Věk</a:t>
            </a:r>
            <a:endParaRPr lang="en-US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570582" y="3357554"/>
            <a:ext cx="648072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Věk</a:t>
            </a:r>
            <a:endParaRPr lang="en-US" sz="1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696805" y="635286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Věk</a:t>
            </a:r>
            <a:endParaRPr lang="en-US" sz="1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144374" y="635286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Věk</a:t>
            </a:r>
            <a:endParaRPr lang="en-US" sz="1400" dirty="0"/>
          </a:p>
        </p:txBody>
      </p:sp>
      <p:sp>
        <p:nvSpPr>
          <p:cNvPr id="22" name="TextovéPole 21"/>
          <p:cNvSpPr txBox="1"/>
          <p:nvPr/>
        </p:nvSpPr>
        <p:spPr>
          <a:xfrm rot="16200000">
            <a:off x="-465232" y="5072883"/>
            <a:ext cx="1636545" cy="23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Objem amygdaly</a:t>
            </a:r>
            <a:endParaRPr lang="en-US" sz="1400" dirty="0"/>
          </a:p>
        </p:txBody>
      </p:sp>
      <p:sp>
        <p:nvSpPr>
          <p:cNvPr id="23" name="TextovéPole 22"/>
          <p:cNvSpPr txBox="1"/>
          <p:nvPr/>
        </p:nvSpPr>
        <p:spPr>
          <a:xfrm rot="16200000">
            <a:off x="3972463" y="5072884"/>
            <a:ext cx="1636545" cy="23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Objem amygdaly</a:t>
            </a:r>
            <a:endParaRPr lang="en-US" sz="1400" dirty="0"/>
          </a:p>
        </p:txBody>
      </p:sp>
      <p:pic>
        <p:nvPicPr>
          <p:cNvPr id="24" name="Picture 7" descr="original_ln.png"/>
          <p:cNvPicPr>
            <a:picLocks noChangeAspect="1"/>
          </p:cNvPicPr>
          <p:nvPr/>
        </p:nvPicPr>
        <p:blipFill rotWithShape="1">
          <a:blip r:embed="rId2" cstate="print"/>
          <a:srcRect l="69352" t="42637" b="5153"/>
          <a:stretch/>
        </p:blipFill>
        <p:spPr>
          <a:xfrm>
            <a:off x="3136965" y="4086364"/>
            <a:ext cx="1423312" cy="2420967"/>
          </a:xfrm>
          <a:prstGeom prst="rect">
            <a:avLst/>
          </a:prstGeom>
        </p:spPr>
      </p:pic>
      <p:pic>
        <p:nvPicPr>
          <p:cNvPr id="28" name="Picture 8" descr="adjusted.png"/>
          <p:cNvPicPr>
            <a:picLocks noChangeAspect="1"/>
          </p:cNvPicPr>
          <p:nvPr/>
        </p:nvPicPr>
        <p:blipFill rotWithShape="1">
          <a:blip r:embed="rId3" cstate="print"/>
          <a:srcRect l="70999" t="41420" b="5153"/>
          <a:stretch/>
        </p:blipFill>
        <p:spPr>
          <a:xfrm>
            <a:off x="7671618" y="4024998"/>
            <a:ext cx="1346813" cy="2477402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3079471" y="3802293"/>
            <a:ext cx="1636545" cy="23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Objem amygdaly</a:t>
            </a:r>
            <a:endParaRPr lang="en-US" sz="1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618355" y="3802293"/>
            <a:ext cx="1487768" cy="23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Objem amygdaly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23528" y="5137978"/>
            <a:ext cx="86764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3" grpId="0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v </a:t>
            </a:r>
            <a:r>
              <a:rPr lang="it-IT" sz="2000" dirty="0" smtClean="0"/>
              <a:t>neurovědách</a:t>
            </a:r>
            <a:r>
              <a:rPr lang="cs-CZ" sz="2000" dirty="0" smtClean="0"/>
              <a:t>“ </a:t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 dirty="0"/>
              <a:t> </a:t>
            </a:r>
            <a:r>
              <a:rPr lang="cs-CZ" sz="2000" dirty="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Vícerozměrná data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</a:t>
            </a:fld>
            <a:endParaRPr lang="cs-CZ" dirty="0"/>
          </a:p>
        </p:txBody>
      </p:sp>
      <p:graphicFrame>
        <p:nvGraphicFramePr>
          <p:cNvPr id="6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742546"/>
              </p:ext>
            </p:extLst>
          </p:nvPr>
        </p:nvGraphicFramePr>
        <p:xfrm>
          <a:off x="1835150" y="1924912"/>
          <a:ext cx="6032501" cy="3566160"/>
        </p:xfrm>
        <a:graphic>
          <a:graphicData uri="http://schemas.openxmlformats.org/drawingml/2006/table">
            <a:tbl>
              <a:tblPr/>
              <a:tblGrid>
                <a:gridCol w="432594"/>
                <a:gridCol w="993710"/>
                <a:gridCol w="878498"/>
                <a:gridCol w="864096"/>
                <a:gridCol w="1080120"/>
                <a:gridCol w="1368152"/>
                <a:gridCol w="415331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Pohlaví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Váha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MMSE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skóre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hipokampu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muž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85,5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7030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62,0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6984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67744" y="1268760"/>
            <a:ext cx="56166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sz="2400" dirty="0" smtClean="0">
                <a:latin typeface="+mn-lt"/>
              </a:rPr>
              <a:t>PROMĚNNÉ</a:t>
            </a:r>
            <a:r>
              <a:rPr lang="en-US" sz="2400" dirty="0" smtClean="0">
                <a:latin typeface="+mn-lt"/>
              </a:rPr>
              <a:t> </a:t>
            </a:r>
            <a:endParaRPr lang="cs-CZ" sz="2400" dirty="0"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-114832" y="3487396"/>
            <a:ext cx="286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sz="2400" dirty="0" smtClean="0">
                <a:latin typeface="+mn-lt"/>
              </a:rPr>
              <a:t>OBJEKTY (SUBJEKTY)</a:t>
            </a:r>
            <a:r>
              <a:rPr lang="en-US" sz="2400" dirty="0" smtClean="0">
                <a:latin typeface="+mn-lt"/>
              </a:rPr>
              <a:t> </a:t>
            </a:r>
            <a:endParaRPr lang="cs-CZ" sz="2400" dirty="0">
              <a:latin typeface="+mn-lt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57200" y="5661249"/>
            <a:ext cx="8229600" cy="9361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Poznámka: proměnné označovány i jako znaky, pozorování, diskriminátory, příznakové proměnné či příznaky</a:t>
            </a:r>
          </a:p>
          <a:p>
            <a:pPr marL="0" indent="0">
              <a:buNone/>
            </a:pPr>
            <a:r>
              <a:rPr lang="cs-CZ" dirty="0" smtClean="0"/>
              <a:t>Anglicky označení pouze jedním termínem: </a:t>
            </a:r>
            <a:r>
              <a:rPr lang="cs-CZ" dirty="0" err="1" smtClean="0"/>
              <a:t>feature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0916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Maticový zápis datového souboru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  <p:graphicFrame>
        <p:nvGraphicFramePr>
          <p:cNvPr id="57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581437"/>
              </p:ext>
            </p:extLst>
          </p:nvPr>
        </p:nvGraphicFramePr>
        <p:xfrm>
          <a:off x="1835150" y="1590839"/>
          <a:ext cx="6032501" cy="1584960"/>
        </p:xfrm>
        <a:graphic>
          <a:graphicData uri="http://schemas.openxmlformats.org/drawingml/2006/table">
            <a:tbl>
              <a:tblPr/>
              <a:tblGrid>
                <a:gridCol w="432594"/>
                <a:gridCol w="993710"/>
                <a:gridCol w="878498"/>
                <a:gridCol w="864096"/>
                <a:gridCol w="1080120"/>
                <a:gridCol w="1440160"/>
                <a:gridCol w="343323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Pohlaví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Váha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MMSE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skóre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hipokampu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muž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85,5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7030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62,0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6984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267744" y="1125559"/>
            <a:ext cx="5616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sz="2000" dirty="0" smtClean="0">
                <a:latin typeface="+mn-lt"/>
              </a:rPr>
              <a:t>PROMĚNNÉ</a:t>
            </a:r>
            <a:r>
              <a:rPr lang="en-US" sz="2000" dirty="0" smtClean="0">
                <a:latin typeface="+mn-lt"/>
              </a:rPr>
              <a:t> </a:t>
            </a:r>
            <a:endParaRPr lang="cs-CZ" sz="2000" dirty="0">
              <a:latin typeface="+mn-lt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 rot="16200000">
            <a:off x="526964" y="2141486"/>
            <a:ext cx="15791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sz="2000" dirty="0" smtClean="0">
                <a:latin typeface="+mn-lt"/>
              </a:rPr>
              <a:t>OBJEKTY </a:t>
            </a:r>
            <a:br>
              <a:rPr lang="cs-CZ" sz="2000" dirty="0" smtClean="0">
                <a:latin typeface="+mn-lt"/>
              </a:rPr>
            </a:br>
            <a:r>
              <a:rPr lang="cs-CZ" sz="2000" dirty="0" smtClean="0">
                <a:latin typeface="+mn-lt"/>
              </a:rPr>
              <a:t>(SUBJEKTY)</a:t>
            </a:r>
            <a:r>
              <a:rPr lang="en-US" sz="2000" dirty="0" smtClean="0">
                <a:latin typeface="+mn-lt"/>
              </a:rPr>
              <a:t> </a:t>
            </a:r>
            <a:endParaRPr lang="cs-CZ" sz="2000" dirty="0">
              <a:latin typeface="+mn-lt"/>
            </a:endParaRPr>
          </a:p>
        </p:txBody>
      </p:sp>
      <p:sp>
        <p:nvSpPr>
          <p:cNvPr id="23" name="Šipka dolů 22"/>
          <p:cNvSpPr/>
          <p:nvPr/>
        </p:nvSpPr>
        <p:spPr>
          <a:xfrm>
            <a:off x="4572000" y="335699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333679"/>
              </p:ext>
            </p:extLst>
          </p:nvPr>
        </p:nvGraphicFramePr>
        <p:xfrm>
          <a:off x="3146387" y="3789040"/>
          <a:ext cx="2793765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Rovnice" r:id="rId4" imgW="1587500" imgH="939800" progId="Equation.3">
                  <p:embed/>
                </p:oleObj>
              </mc:Choice>
              <mc:Fallback>
                <p:oleObj name="Rovnice" r:id="rId4" imgW="1587500" imgH="939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387" y="3789040"/>
                        <a:ext cx="2793765" cy="1656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ovéPole 25"/>
          <p:cNvSpPr txBox="1"/>
          <p:nvPr/>
        </p:nvSpPr>
        <p:spPr>
          <a:xfrm>
            <a:off x="6192688" y="4005064"/>
            <a:ext cx="284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maticový zápis datového souboru </a:t>
            </a:r>
            <a:r>
              <a:rPr lang="cs-CZ" i="1" dirty="0" smtClean="0"/>
              <a:t>n</a:t>
            </a:r>
            <a:r>
              <a:rPr lang="cs-CZ" dirty="0" smtClean="0"/>
              <a:t> objektů (subjektů), které jsou popsané </a:t>
            </a:r>
            <a:r>
              <a:rPr lang="cs-CZ" i="1" dirty="0" smtClean="0"/>
              <a:t>p</a:t>
            </a:r>
            <a:r>
              <a:rPr lang="cs-CZ" dirty="0" smtClean="0"/>
              <a:t> proměnnými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058122" y="57332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jeden prvek matice </a:t>
            </a:r>
            <a:r>
              <a:rPr lang="cs-CZ" i="1" dirty="0" err="1"/>
              <a:t>x</a:t>
            </a:r>
            <a:r>
              <a:rPr lang="cs-CZ" i="1" baseline="-25000" dirty="0" err="1"/>
              <a:t>ij</a:t>
            </a:r>
            <a:r>
              <a:rPr lang="cs-CZ" dirty="0"/>
              <a:t> je hodnota </a:t>
            </a:r>
            <a:r>
              <a:rPr lang="cs-CZ" i="1" dirty="0"/>
              <a:t>j</a:t>
            </a:r>
            <a:r>
              <a:rPr lang="cs-CZ" dirty="0"/>
              <a:t>-té proměnné u </a:t>
            </a:r>
            <a:r>
              <a:rPr lang="cs-CZ" i="1" dirty="0"/>
              <a:t>i</a:t>
            </a:r>
            <a:r>
              <a:rPr lang="cs-CZ" dirty="0"/>
              <a:t>‑</a:t>
            </a:r>
            <a:r>
              <a:rPr lang="cs-CZ" dirty="0" err="1"/>
              <a:t>tého</a:t>
            </a:r>
            <a:r>
              <a:rPr lang="cs-CZ" dirty="0"/>
              <a:t> </a:t>
            </a:r>
            <a:r>
              <a:rPr lang="cs-CZ" dirty="0" smtClean="0"/>
              <a:t>objektu </a:t>
            </a:r>
          </a:p>
          <a:p>
            <a:pPr algn="ctr"/>
            <a:r>
              <a:rPr lang="cs-CZ" dirty="0" smtClean="0"/>
              <a:t>(subjektu), </a:t>
            </a:r>
            <a:r>
              <a:rPr lang="cs-CZ" dirty="0"/>
              <a:t>přičemž  </a:t>
            </a:r>
            <a:r>
              <a:rPr lang="cs-CZ" i="1" dirty="0"/>
              <a:t>j</a:t>
            </a:r>
            <a:r>
              <a:rPr lang="cs-CZ" dirty="0"/>
              <a:t> = 1, ..., </a:t>
            </a:r>
            <a:r>
              <a:rPr lang="cs-CZ" i="1" dirty="0"/>
              <a:t>p </a:t>
            </a:r>
            <a:r>
              <a:rPr lang="cs-CZ" dirty="0"/>
              <a:t>a </a:t>
            </a:r>
            <a:r>
              <a:rPr lang="cs-CZ" i="1" dirty="0"/>
              <a:t>i</a:t>
            </a:r>
            <a:r>
              <a:rPr lang="cs-CZ" dirty="0"/>
              <a:t> = 1, ..., </a:t>
            </a:r>
            <a:r>
              <a:rPr lang="cs-CZ" i="1" dirty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2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419872" y="6597352"/>
            <a:ext cx="4381103" cy="164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Vícerozměrný průměr a kovarianční matice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72" y="3227490"/>
            <a:ext cx="8229600" cy="43235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Vícerozměrný průměr</a:t>
            </a:r>
            <a:r>
              <a:rPr lang="en-US" dirty="0"/>
              <a:t>: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590872" y="3572449"/>
                <a:ext cx="7796558" cy="648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1" i="1">
                              <a:latin typeface="Cambria Math"/>
                            </a:rPr>
                            <m:t>𝐱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2+4+3</m:t>
                                    </m:r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12+10+8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72" y="3572449"/>
                <a:ext cx="7796558" cy="6486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640588" y="4797152"/>
                <a:ext cx="8504123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3−1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1+1+0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1</a:t>
                </a:r>
                <a:endParaRPr lang="en-US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8" y="4797152"/>
                <a:ext cx="8504123" cy="506870"/>
              </a:xfrm>
              <a:prstGeom prst="rect">
                <a:avLst/>
              </a:prstGeom>
              <a:blipFill rotWithShape="1">
                <a:blip r:embed="rId4"/>
                <a:stretch>
                  <a:fillRect t="-75904" r="-358" b="-1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358201"/>
              </p:ext>
            </p:extLst>
          </p:nvPr>
        </p:nvGraphicFramePr>
        <p:xfrm>
          <a:off x="646697" y="1234951"/>
          <a:ext cx="3888432" cy="1615713"/>
        </p:xfrm>
        <a:graphic>
          <a:graphicData uri="http://schemas.openxmlformats.org/drawingml/2006/table">
            <a:tbl>
              <a:tblPr/>
              <a:tblGrid>
                <a:gridCol w="469738"/>
                <a:gridCol w="1330462"/>
                <a:gridCol w="2088232"/>
              </a:tblGrid>
              <a:tr h="6098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 hipokampu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 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mozkových komor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6" name="Skupina 65"/>
          <p:cNvGrpSpPr/>
          <p:nvPr/>
        </p:nvGrpSpPr>
        <p:grpSpPr>
          <a:xfrm>
            <a:off x="5401334" y="1097901"/>
            <a:ext cx="3140098" cy="2354182"/>
            <a:chOff x="5401334" y="1097901"/>
            <a:chExt cx="3140098" cy="2354182"/>
          </a:xfrm>
        </p:grpSpPr>
        <p:sp>
          <p:nvSpPr>
            <p:cNvPr id="10" name="Line 100"/>
            <p:cNvSpPr>
              <a:spLocks noChangeShapeType="1"/>
            </p:cNvSpPr>
            <p:nvPr/>
          </p:nvSpPr>
          <p:spPr bwMode="auto">
            <a:xfrm>
              <a:off x="5895976" y="2956247"/>
              <a:ext cx="25908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Line 102"/>
            <p:cNvSpPr>
              <a:spLocks noChangeShapeType="1"/>
            </p:cNvSpPr>
            <p:nvPr/>
          </p:nvSpPr>
          <p:spPr bwMode="auto">
            <a:xfrm flipV="1">
              <a:off x="5895975" y="1246108"/>
              <a:ext cx="0" cy="17093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" name="Line 105"/>
            <p:cNvSpPr>
              <a:spLocks noChangeShapeType="1"/>
            </p:cNvSpPr>
            <p:nvPr/>
          </p:nvSpPr>
          <p:spPr bwMode="auto">
            <a:xfrm flipV="1">
              <a:off x="5895975" y="2918147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" name="Line 106"/>
            <p:cNvSpPr>
              <a:spLocks noChangeShapeType="1"/>
            </p:cNvSpPr>
            <p:nvPr/>
          </p:nvSpPr>
          <p:spPr bwMode="auto">
            <a:xfrm>
              <a:off x="5895975" y="1246108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4" name="Rectangle 107"/>
            <p:cNvSpPr>
              <a:spLocks noChangeArrowheads="1"/>
            </p:cNvSpPr>
            <p:nvPr/>
          </p:nvSpPr>
          <p:spPr bwMode="auto">
            <a:xfrm>
              <a:off x="5880100" y="298482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108"/>
            <p:cNvSpPr>
              <a:spLocks noChangeShapeType="1"/>
            </p:cNvSpPr>
            <p:nvPr/>
          </p:nvSpPr>
          <p:spPr bwMode="auto">
            <a:xfrm flipV="1">
              <a:off x="6543675" y="2918147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" name="Rectangle 110"/>
            <p:cNvSpPr>
              <a:spLocks noChangeArrowheads="1"/>
            </p:cNvSpPr>
            <p:nvPr/>
          </p:nvSpPr>
          <p:spPr bwMode="auto">
            <a:xfrm>
              <a:off x="6527800" y="298482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111"/>
            <p:cNvSpPr>
              <a:spLocks noChangeShapeType="1"/>
            </p:cNvSpPr>
            <p:nvPr/>
          </p:nvSpPr>
          <p:spPr bwMode="auto">
            <a:xfrm flipV="1">
              <a:off x="7191375" y="2918147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" name="Rectangle 113"/>
            <p:cNvSpPr>
              <a:spLocks noChangeArrowheads="1"/>
            </p:cNvSpPr>
            <p:nvPr/>
          </p:nvSpPr>
          <p:spPr bwMode="auto">
            <a:xfrm>
              <a:off x="7175500" y="298482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114"/>
            <p:cNvSpPr>
              <a:spLocks noChangeShapeType="1"/>
            </p:cNvSpPr>
            <p:nvPr/>
          </p:nvSpPr>
          <p:spPr bwMode="auto">
            <a:xfrm flipV="1">
              <a:off x="7839075" y="2918147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" name="Rectangle 116"/>
            <p:cNvSpPr>
              <a:spLocks noChangeArrowheads="1"/>
            </p:cNvSpPr>
            <p:nvPr/>
          </p:nvSpPr>
          <p:spPr bwMode="auto">
            <a:xfrm>
              <a:off x="7823200" y="298482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17"/>
            <p:cNvSpPr>
              <a:spLocks noChangeShapeType="1"/>
            </p:cNvSpPr>
            <p:nvPr/>
          </p:nvSpPr>
          <p:spPr bwMode="auto">
            <a:xfrm flipV="1">
              <a:off x="8486775" y="2918147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" name="Rectangle 119"/>
            <p:cNvSpPr>
              <a:spLocks noChangeArrowheads="1"/>
            </p:cNvSpPr>
            <p:nvPr/>
          </p:nvSpPr>
          <p:spPr bwMode="auto">
            <a:xfrm>
              <a:off x="8470900" y="298482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134"/>
            <p:cNvSpPr>
              <a:spLocks noChangeArrowheads="1"/>
            </p:cNvSpPr>
            <p:nvPr/>
          </p:nvSpPr>
          <p:spPr bwMode="auto">
            <a:xfrm>
              <a:off x="5791200" y="2893933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135"/>
            <p:cNvSpPr>
              <a:spLocks noChangeShapeType="1"/>
            </p:cNvSpPr>
            <p:nvPr/>
          </p:nvSpPr>
          <p:spPr bwMode="auto">
            <a:xfrm>
              <a:off x="5895975" y="268438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5" name="Rectangle 137"/>
            <p:cNvSpPr>
              <a:spLocks noChangeArrowheads="1"/>
            </p:cNvSpPr>
            <p:nvPr/>
          </p:nvSpPr>
          <p:spPr bwMode="auto">
            <a:xfrm>
              <a:off x="5791200" y="2608183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138"/>
            <p:cNvSpPr>
              <a:spLocks noChangeShapeType="1"/>
            </p:cNvSpPr>
            <p:nvPr/>
          </p:nvSpPr>
          <p:spPr bwMode="auto">
            <a:xfrm>
              <a:off x="5895975" y="238910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7" name="Rectangle 140"/>
            <p:cNvSpPr>
              <a:spLocks noChangeArrowheads="1"/>
            </p:cNvSpPr>
            <p:nvPr/>
          </p:nvSpPr>
          <p:spPr bwMode="auto">
            <a:xfrm>
              <a:off x="5791200" y="231290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141"/>
            <p:cNvSpPr>
              <a:spLocks noChangeShapeType="1"/>
            </p:cNvSpPr>
            <p:nvPr/>
          </p:nvSpPr>
          <p:spPr bwMode="auto">
            <a:xfrm>
              <a:off x="5895975" y="210335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9" name="Rectangle 143"/>
            <p:cNvSpPr>
              <a:spLocks noChangeArrowheads="1"/>
            </p:cNvSpPr>
            <p:nvPr/>
          </p:nvSpPr>
          <p:spPr bwMode="auto">
            <a:xfrm>
              <a:off x="5724525" y="202715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144"/>
            <p:cNvSpPr>
              <a:spLocks noChangeShapeType="1"/>
            </p:cNvSpPr>
            <p:nvPr/>
          </p:nvSpPr>
          <p:spPr bwMode="auto">
            <a:xfrm>
              <a:off x="5895975" y="181760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1" name="Rectangle 146"/>
            <p:cNvSpPr>
              <a:spLocks noChangeArrowheads="1"/>
            </p:cNvSpPr>
            <p:nvPr/>
          </p:nvSpPr>
          <p:spPr bwMode="auto">
            <a:xfrm>
              <a:off x="5724525" y="174140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147"/>
            <p:cNvSpPr>
              <a:spLocks noChangeShapeType="1"/>
            </p:cNvSpPr>
            <p:nvPr/>
          </p:nvSpPr>
          <p:spPr bwMode="auto">
            <a:xfrm>
              <a:off x="5895975" y="153185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3" name="Rectangle 149"/>
            <p:cNvSpPr>
              <a:spLocks noChangeArrowheads="1"/>
            </p:cNvSpPr>
            <p:nvPr/>
          </p:nvSpPr>
          <p:spPr bwMode="auto">
            <a:xfrm>
              <a:off x="5724525" y="145565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150"/>
            <p:cNvSpPr>
              <a:spLocks noChangeShapeType="1"/>
            </p:cNvSpPr>
            <p:nvPr/>
          </p:nvSpPr>
          <p:spPr bwMode="auto">
            <a:xfrm>
              <a:off x="5895975" y="124610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5" name="Rectangle 152"/>
            <p:cNvSpPr>
              <a:spLocks noChangeArrowheads="1"/>
            </p:cNvSpPr>
            <p:nvPr/>
          </p:nvSpPr>
          <p:spPr bwMode="auto">
            <a:xfrm>
              <a:off x="5724525" y="116990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157"/>
            <p:cNvSpPr>
              <a:spLocks noChangeArrowheads="1"/>
            </p:cNvSpPr>
            <p:nvPr/>
          </p:nvSpPr>
          <p:spPr bwMode="auto">
            <a:xfrm>
              <a:off x="6505575" y="1493758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Oval 158"/>
            <p:cNvSpPr>
              <a:spLocks noChangeArrowheads="1"/>
            </p:cNvSpPr>
            <p:nvPr/>
          </p:nvSpPr>
          <p:spPr bwMode="auto">
            <a:xfrm>
              <a:off x="7800975" y="2065258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Oval 159"/>
            <p:cNvSpPr>
              <a:spLocks noChangeArrowheads="1"/>
            </p:cNvSpPr>
            <p:nvPr/>
          </p:nvSpPr>
          <p:spPr bwMode="auto">
            <a:xfrm>
              <a:off x="7153275" y="264628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6436588" y="3175084"/>
              <a:ext cx="1527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Objem hipokampu</a:t>
              </a:r>
              <a:endParaRPr lang="cs-CZ" sz="1200" dirty="0"/>
            </a:p>
          </p:txBody>
        </p:sp>
        <p:sp>
          <p:nvSpPr>
            <p:cNvPr id="62" name="TextovéPole 61"/>
            <p:cNvSpPr txBox="1"/>
            <p:nvPr/>
          </p:nvSpPr>
          <p:spPr>
            <a:xfrm rot="16200000">
              <a:off x="4531594" y="1967641"/>
              <a:ext cx="203186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300" dirty="0" smtClean="0"/>
                <a:t>Objem mozkových komor</a:t>
              </a:r>
              <a:endParaRPr lang="cs-CZ" sz="1300" dirty="0"/>
            </a:p>
          </p:txBody>
        </p:sp>
      </p:grpSp>
      <p:sp>
        <p:nvSpPr>
          <p:cNvPr id="63" name="Pěticípá hvězda 62"/>
          <p:cNvSpPr/>
          <p:nvPr/>
        </p:nvSpPr>
        <p:spPr>
          <a:xfrm>
            <a:off x="7137821" y="2051351"/>
            <a:ext cx="108000" cy="900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Zástupný symbol pro obsah 2"/>
          <p:cNvSpPr txBox="1">
            <a:spLocks/>
          </p:cNvSpPr>
          <p:nvPr/>
        </p:nvSpPr>
        <p:spPr>
          <a:xfrm>
            <a:off x="590872" y="436510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K</a:t>
            </a:r>
            <a:r>
              <a:rPr lang="cs-CZ" dirty="0" smtClean="0"/>
              <a:t>ovarianční matice</a:t>
            </a:r>
            <a:r>
              <a:rPr lang="en-US" dirty="0"/>
              <a:t>:</a:t>
            </a:r>
            <a:endParaRPr lang="cs-CZ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/>
              <p:cNvSpPr/>
              <p:nvPr/>
            </p:nvSpPr>
            <p:spPr>
              <a:xfrm>
                <a:off x="7165150" y="5920814"/>
                <a:ext cx="187134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 smtClean="0">
                    <a:latin typeface="Calibri"/>
                  </a:rPr>
                  <a:t>→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𝐒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Obdélník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150" y="5920814"/>
                <a:ext cx="1871346" cy="552459"/>
              </a:xfrm>
              <a:prstGeom prst="rect">
                <a:avLst/>
              </a:prstGeom>
              <a:blipFill rotWithShape="1">
                <a:blip r:embed="rId5"/>
                <a:stretch>
                  <a:fillRect l="-2606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79913"/>
              </p:ext>
            </p:extLst>
          </p:nvPr>
        </p:nvGraphicFramePr>
        <p:xfrm>
          <a:off x="646697" y="1234951"/>
          <a:ext cx="3888432" cy="1615713"/>
        </p:xfrm>
        <a:graphic>
          <a:graphicData uri="http://schemas.openxmlformats.org/drawingml/2006/table">
            <a:tbl>
              <a:tblPr/>
              <a:tblGrid>
                <a:gridCol w="469738"/>
                <a:gridCol w="1330462"/>
                <a:gridCol w="2088232"/>
              </a:tblGrid>
              <a:tr h="6098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 hipokampu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 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mozkových komor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délník 53"/>
              <p:cNvSpPr/>
              <p:nvPr/>
            </p:nvSpPr>
            <p:spPr>
              <a:xfrm>
                <a:off x="640588" y="5373216"/>
                <a:ext cx="7651518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3−1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4</a:t>
                </a:r>
                <a:endParaRPr lang="en-US" dirty="0"/>
              </a:p>
            </p:txBody>
          </p:sp>
        </mc:Choice>
        <mc:Fallback xmlns="">
          <p:sp>
            <p:nvSpPr>
              <p:cNvPr id="54" name="Obdélník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8" y="5373216"/>
                <a:ext cx="7651518" cy="506870"/>
              </a:xfrm>
              <a:prstGeom prst="rect">
                <a:avLst/>
              </a:prstGeom>
              <a:blipFill rotWithShape="1">
                <a:blip r:embed="rId6"/>
                <a:stretch>
                  <a:fillRect t="-75000" b="-1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délník 54"/>
              <p:cNvSpPr/>
              <p:nvPr/>
            </p:nvSpPr>
            <p:spPr>
              <a:xfrm>
                <a:off x="640588" y="5877272"/>
                <a:ext cx="6739724" cy="885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3−1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12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d>
                        <m:r>
                          <a:rPr lang="cs-CZ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10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8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d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</m:oMath>
                </a14:m>
                <a:r>
                  <a:rPr lang="cs-CZ" dirty="0" smtClean="0"/>
                  <a:t> -</a:t>
                </a:r>
                <a:r>
                  <a:rPr lang="cs-CZ" dirty="0"/>
                  <a:t>1</a:t>
                </a:r>
                <a:endParaRPr lang="en-US" dirty="0"/>
              </a:p>
            </p:txBody>
          </p:sp>
        </mc:Choice>
        <mc:Fallback xmlns="">
          <p:sp>
            <p:nvSpPr>
              <p:cNvPr id="55" name="Obdélník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8" y="5877272"/>
                <a:ext cx="6739724" cy="885050"/>
              </a:xfrm>
              <a:prstGeom prst="rect">
                <a:avLst/>
              </a:prstGeom>
              <a:blipFill rotWithShape="1">
                <a:blip r:embed="rId7"/>
                <a:stretch>
                  <a:fillRect t="-43448" r="-181" b="-2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délník 55"/>
              <p:cNvSpPr/>
              <p:nvPr/>
            </p:nvSpPr>
            <p:spPr>
              <a:xfrm>
                <a:off x="2843808" y="4301097"/>
                <a:ext cx="2124621" cy="553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𝐒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 smtClean="0"/>
                  <a:t>, kde:</a:t>
                </a:r>
                <a:endParaRPr lang="en-US" dirty="0"/>
              </a:p>
            </p:txBody>
          </p:sp>
        </mc:Choice>
        <mc:Fallback xmlns="">
          <p:sp>
            <p:nvSpPr>
              <p:cNvPr id="56" name="Obdélník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301097"/>
                <a:ext cx="2124621" cy="553549"/>
              </a:xfrm>
              <a:prstGeom prst="rect">
                <a:avLst/>
              </a:prstGeom>
              <a:blipFill rotWithShape="1">
                <a:blip r:embed="rId8"/>
                <a:stretch>
                  <a:fillRect r="-1724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63" grpId="0" animBg="1"/>
      <p:bldP spid="49" grpId="0"/>
      <p:bldP spid="50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 indent="-457200"/>
            <a:r>
              <a:rPr lang="cs-CZ" dirty="0"/>
              <a:t>Vícerozměrné normální rozdělení</a:t>
            </a: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8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4" t="9643" r="17094" b="10300"/>
          <a:stretch/>
        </p:blipFill>
        <p:spPr bwMode="auto">
          <a:xfrm>
            <a:off x="95920" y="1878208"/>
            <a:ext cx="4620096" cy="42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t="10684" r="13638" b="15692"/>
          <a:stretch/>
        </p:blipFill>
        <p:spPr bwMode="auto">
          <a:xfrm>
            <a:off x="4542971" y="1844824"/>
            <a:ext cx="4499430" cy="466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475656" y="113693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Dvourozměrný histogram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436096" y="113693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Hustota dvourozměrného normálního rozdělení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840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23264</TotalTime>
  <Words>3793</Words>
  <Application>Microsoft Office PowerPoint</Application>
  <PresentationFormat>Předvádění na obrazovce (4:3)</PresentationFormat>
  <Paragraphs>905</Paragraphs>
  <Slides>43</Slides>
  <Notes>27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43</vt:i4>
      </vt:variant>
    </vt:vector>
  </HeadingPairs>
  <TitlesOfParts>
    <vt:vector size="47" baseType="lpstr">
      <vt:lpstr>Motiv systému Office</vt:lpstr>
      <vt:lpstr>Rovnice</vt:lpstr>
      <vt:lpstr>Graph</vt:lpstr>
      <vt:lpstr>Graf</vt:lpstr>
      <vt:lpstr>Pokročilé metody analýzy dat  v neurovědách</vt:lpstr>
      <vt:lpstr>Blok 2</vt:lpstr>
      <vt:lpstr>Osnova</vt:lpstr>
      <vt:lpstr>Vícerozměrné charakteristiky</vt:lpstr>
      <vt:lpstr>Vícerozměrná data</vt:lpstr>
      <vt:lpstr>Maticový zápis datového souboru</vt:lpstr>
      <vt:lpstr>Vícerozměrný průměr a kovarianční matice</vt:lpstr>
      <vt:lpstr>Vícerozměrné normální rozdělení</vt:lpstr>
      <vt:lpstr>Motivace </vt:lpstr>
      <vt:lpstr>Vícerozměrné normální rozdělení</vt:lpstr>
      <vt:lpstr>Je normalita v jednorozměrném prostoru jedinou podmínkou vícerozměrné normality?  </vt:lpstr>
      <vt:lpstr>Je normalita v jednorozměrném prostoru jedinou podmínkou vícerozměrné normality?  </vt:lpstr>
      <vt:lpstr>Je normalita v jednorozměrném prostoru jedinou podmínkou vícerozměrné normality?  </vt:lpstr>
      <vt:lpstr>Ověření dvourozměrné normality</vt:lpstr>
      <vt:lpstr>Ověření dvourozměrné normality</vt:lpstr>
      <vt:lpstr>Vícerozměrný t-test</vt:lpstr>
      <vt:lpstr>Jednorozměrný dvouvýběrový t-test</vt:lpstr>
      <vt:lpstr>Vícerozměrný t-test</vt:lpstr>
      <vt:lpstr>Vícerozměrný t-test</vt:lpstr>
      <vt:lpstr>Úkol 1</vt:lpstr>
      <vt:lpstr>Úkol 1 - řešení</vt:lpstr>
      <vt:lpstr>Vícerozměrná analýza rozptylu</vt:lpstr>
      <vt:lpstr>Analýza rozptylu (ANOVA) jednoduchého třídění</vt:lpstr>
      <vt:lpstr>Analýza rozptylu (ANOVA) – princip</vt:lpstr>
      <vt:lpstr>Analýza rozptylu jako lineární model</vt:lpstr>
      <vt:lpstr>Analýza rozptylu dvojného třídění</vt:lpstr>
      <vt:lpstr>Analýza rozptylu dvojného třídění s interakcí</vt:lpstr>
      <vt:lpstr>Hlavní efekty a interakce</vt:lpstr>
      <vt:lpstr>Úkol 2</vt:lpstr>
      <vt:lpstr>Úkol 2 – řešení</vt:lpstr>
      <vt:lpstr>Úkol 2 – řešení</vt:lpstr>
      <vt:lpstr>Úkol 2 – řešení</vt:lpstr>
      <vt:lpstr>Úkol 2 – řešení v softwaru STATISTICA</vt:lpstr>
      <vt:lpstr>Úkol 2 – řešení v softwaru SPSS</vt:lpstr>
      <vt:lpstr>Úkol 2 – řešení v softwaru R</vt:lpstr>
      <vt:lpstr>Transformace a jiné úpravy vícerozměrných dat</vt:lpstr>
      <vt:lpstr>Typy transformací a jiných úprav vícerozm. dat</vt:lpstr>
      <vt:lpstr>Normalizace dat</vt:lpstr>
      <vt:lpstr>Standardizace dat</vt:lpstr>
      <vt:lpstr>Min-max normalizace</vt:lpstr>
      <vt:lpstr>Centrování dat</vt:lpstr>
      <vt:lpstr>Odstranění vlivu kovariát na jiné proměnné (tzv. adjustace)</vt:lpstr>
      <vt:lpstr>Poděkování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janousova</cp:lastModifiedBy>
  <cp:revision>1318</cp:revision>
  <cp:lastPrinted>2012-04-18T13:31:11Z</cp:lastPrinted>
  <dcterms:created xsi:type="dcterms:W3CDTF">2012-03-28T14:10:39Z</dcterms:created>
  <dcterms:modified xsi:type="dcterms:W3CDTF">2015-01-21T13:21:36Z</dcterms:modified>
</cp:coreProperties>
</file>