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34" r:id="rId3"/>
    <p:sldId id="435" r:id="rId4"/>
    <p:sldId id="397" r:id="rId5"/>
    <p:sldId id="442" r:id="rId6"/>
    <p:sldId id="445" r:id="rId7"/>
    <p:sldId id="446" r:id="rId8"/>
    <p:sldId id="447" r:id="rId9"/>
    <p:sldId id="441" r:id="rId10"/>
    <p:sldId id="448" r:id="rId11"/>
    <p:sldId id="457" r:id="rId12"/>
    <p:sldId id="458" r:id="rId13"/>
    <p:sldId id="459" r:id="rId14"/>
    <p:sldId id="460" r:id="rId15"/>
    <p:sldId id="491" r:id="rId16"/>
    <p:sldId id="461" r:id="rId17"/>
    <p:sldId id="462" r:id="rId18"/>
    <p:sldId id="463" r:id="rId19"/>
    <p:sldId id="464" r:id="rId20"/>
    <p:sldId id="465" r:id="rId21"/>
    <p:sldId id="467" r:id="rId22"/>
    <p:sldId id="468" r:id="rId23"/>
    <p:sldId id="471" r:id="rId24"/>
    <p:sldId id="449" r:id="rId25"/>
    <p:sldId id="476" r:id="rId26"/>
    <p:sldId id="477" r:id="rId27"/>
    <p:sldId id="450" r:id="rId28"/>
    <p:sldId id="451" r:id="rId29"/>
    <p:sldId id="473" r:id="rId30"/>
    <p:sldId id="474" r:id="rId31"/>
    <p:sldId id="475" r:id="rId32"/>
    <p:sldId id="452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53" r:id="rId45"/>
    <p:sldId id="454" r:id="rId46"/>
    <p:sldId id="472" r:id="rId47"/>
    <p:sldId id="455" r:id="rId48"/>
    <p:sldId id="490" r:id="rId49"/>
    <p:sldId id="456" r:id="rId50"/>
    <p:sldId id="492" r:id="rId51"/>
    <p:sldId id="495" r:id="rId52"/>
    <p:sldId id="493" r:id="rId53"/>
    <p:sldId id="494" r:id="rId54"/>
    <p:sldId id="429" r:id="rId55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0" autoAdjust="0"/>
    <p:restoredTop sz="91020" autoAdjust="0"/>
  </p:normalViewPr>
  <p:slideViewPr>
    <p:cSldViewPr>
      <p:cViewPr varScale="1">
        <p:scale>
          <a:sx n="80" d="100"/>
          <a:sy n="80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21.1.2015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21.1.2015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vyřazujeme</a:t>
            </a:r>
            <a:r>
              <a:rPr lang="en-US" dirty="0" smtClean="0"/>
              <a:t> </a:t>
            </a:r>
            <a:r>
              <a:rPr lang="en-US" dirty="0" err="1" smtClean="0"/>
              <a:t>dvojité</a:t>
            </a:r>
            <a:r>
              <a:rPr lang="en-US" dirty="0" smtClean="0"/>
              <a:t> </a:t>
            </a:r>
            <a:r>
              <a:rPr lang="en-US" dirty="0" err="1" smtClean="0"/>
              <a:t>nuly</a:t>
            </a:r>
            <a:r>
              <a:rPr lang="en-US" dirty="0" smtClean="0"/>
              <a:t> proto, aby se </a:t>
            </a:r>
            <a:r>
              <a:rPr lang="en-US" dirty="0" err="1" smtClean="0"/>
              <a:t>nám</a:t>
            </a:r>
            <a:r>
              <a:rPr lang="en-US" dirty="0" smtClean="0"/>
              <a:t> </a:t>
            </a:r>
            <a:r>
              <a:rPr lang="en-US" dirty="0" err="1" smtClean="0"/>
              <a:t>nestalo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řekneme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Antarktida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ČR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podobné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protože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nežije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žirafa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krododýl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kolik</a:t>
            </a:r>
            <a:r>
              <a:rPr lang="cs-CZ" baseline="0" dirty="0" smtClean="0"/>
              <a:t> bude </a:t>
            </a:r>
            <a:r>
              <a:rPr lang="cs-CZ" baseline="0" dirty="0" err="1" smtClean="0"/>
              <a:t>Tanimotova</a:t>
            </a:r>
            <a:r>
              <a:rPr lang="cs-CZ" baseline="0" dirty="0" smtClean="0"/>
              <a:t>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smtClean="0">
                <a:cs typeface="Arial" charset="0"/>
              </a:rPr>
              <a:t>)?</a:t>
            </a:r>
          </a:p>
          <a:p>
            <a:r>
              <a:rPr lang="cs-CZ" sz="2000" dirty="0" smtClean="0">
                <a:cs typeface="Arial" charset="0"/>
              </a:rPr>
              <a:t>a jaká asi bude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z</a:t>
            </a:r>
            <a:r>
              <a:rPr lang="cs-CZ" altLang="en-US" sz="2000" dirty="0" smtClean="0">
                <a:cs typeface="Arial" charset="0"/>
              </a:rPr>
              <a:t>)?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tohle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DC a </a:t>
            </a:r>
            <a:r>
              <a:rPr lang="cs-CZ" dirty="0" err="1" smtClean="0"/>
              <a:t>RT</a:t>
            </a:r>
            <a:r>
              <a:rPr lang="cs-CZ" dirty="0" smtClean="0"/>
              <a:t> zvyšují význam shod v datech - </a:t>
            </a:r>
            <a:r>
              <a:rPr lang="cs-CZ" dirty="0" err="1" smtClean="0">
                <a:cs typeface="Arial" charset="0"/>
              </a:rPr>
              <a:t>Diceův</a:t>
            </a:r>
            <a:r>
              <a:rPr lang="cs-CZ" dirty="0" smtClean="0">
                <a:cs typeface="Arial" charset="0"/>
              </a:rPr>
              <a:t> koeficient zvýšením váhy počtu pozitivních shod v čitateli i jmenovateli, v druhém případě zvýšením váhy počtu neshod ve jmenovateli</a:t>
            </a:r>
            <a:endParaRPr lang="en-US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cs typeface="Arial" charset="0"/>
              </a:rPr>
              <a:t>ta </a:t>
            </a:r>
            <a:r>
              <a:rPr lang="en-US" dirty="0" err="1" smtClean="0">
                <a:cs typeface="Arial" charset="0"/>
              </a:rPr>
              <a:t>poznámka</a:t>
            </a:r>
            <a:r>
              <a:rPr lang="en-US" dirty="0" smtClean="0">
                <a:cs typeface="Arial" charset="0"/>
              </a:rPr>
              <a:t> u </a:t>
            </a:r>
            <a:r>
              <a:rPr lang="en-US" dirty="0" err="1" smtClean="0">
                <a:cs typeface="Arial" charset="0"/>
              </a:rPr>
              <a:t>Diceova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koeficientu</a:t>
            </a:r>
            <a:r>
              <a:rPr lang="en-US" baseline="0" dirty="0" smtClean="0">
                <a:cs typeface="Arial" charset="0"/>
              </a:rPr>
              <a:t> je </a:t>
            </a:r>
            <a:r>
              <a:rPr lang="en-US" baseline="0" dirty="0" err="1" smtClean="0">
                <a:cs typeface="Arial" charset="0"/>
              </a:rPr>
              <a:t>divná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protože</a:t>
            </a:r>
            <a:r>
              <a:rPr lang="en-US" baseline="0" dirty="0" smtClean="0">
                <a:cs typeface="Arial" charset="0"/>
              </a:rPr>
              <a:t> to by </a:t>
            </a:r>
            <a:r>
              <a:rPr lang="en-US" baseline="0" dirty="0" err="1" smtClean="0">
                <a:cs typeface="Arial" charset="0"/>
              </a:rPr>
              <a:t>právě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znamenalo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že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ČR</a:t>
            </a:r>
            <a:r>
              <a:rPr lang="en-US" baseline="0" dirty="0" smtClean="0">
                <a:cs typeface="Arial" charset="0"/>
              </a:rPr>
              <a:t> a </a:t>
            </a:r>
            <a:r>
              <a:rPr lang="en-US" baseline="0" dirty="0" err="1" smtClean="0">
                <a:cs typeface="Arial" charset="0"/>
              </a:rPr>
              <a:t>Antarktida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jsou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si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hodně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podobné</a:t>
            </a:r>
            <a:r>
              <a:rPr lang="en-US" baseline="0" dirty="0" smtClean="0">
                <a:cs typeface="Arial" charset="0"/>
              </a:rPr>
              <a:t> – </a:t>
            </a:r>
            <a:r>
              <a:rPr lang="en-US" baseline="0" dirty="0" err="1" smtClean="0">
                <a:cs typeface="Arial" charset="0"/>
              </a:rPr>
              <a:t>já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bych</a:t>
            </a:r>
            <a:r>
              <a:rPr lang="en-US" baseline="0" dirty="0" smtClean="0">
                <a:cs typeface="Arial" charset="0"/>
              </a:rPr>
              <a:t> to </a:t>
            </a:r>
            <a:r>
              <a:rPr lang="en-US" baseline="0" dirty="0" err="1" smtClean="0">
                <a:cs typeface="Arial" charset="0"/>
              </a:rPr>
              <a:t>spíš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nastavila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0 </a:t>
            </a:r>
            <a:r>
              <a:rPr lang="en-US" baseline="0" dirty="0" err="1" smtClean="0">
                <a:cs typeface="Arial" charset="0"/>
              </a:rPr>
              <a:t>nebo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“</a:t>
            </a:r>
            <a:r>
              <a:rPr lang="en-US" baseline="0" dirty="0" err="1" smtClean="0">
                <a:cs typeface="Arial" charset="0"/>
              </a:rPr>
              <a:t>nehodnotitelné</a:t>
            </a:r>
            <a:r>
              <a:rPr lang="en-US" baseline="0" dirty="0" smtClean="0">
                <a:cs typeface="Arial" charset="0"/>
              </a:rPr>
              <a:t>”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budoucna ukázat lépe (nějaký</a:t>
            </a:r>
            <a:r>
              <a:rPr lang="cs-CZ" baseline="0" dirty="0" smtClean="0"/>
              <a:t> obrázek nebo aspoň </a:t>
            </a:r>
            <a:r>
              <a:rPr lang="cs-CZ" baseline="0" smtClean="0"/>
              <a:t>barevné odlišení)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</a:t>
            </a:r>
            <a:r>
              <a:rPr lang="cs-CZ" baseline="0" dirty="0" smtClean="0"/>
              <a:t> tam opravdu být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in</a:t>
            </a:r>
            <a:r>
              <a:rPr lang="cs-CZ" baseline="0" dirty="0" smtClean="0"/>
              <a:t> a ne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ip</a:t>
            </a:r>
            <a:r>
              <a:rPr lang="cs-CZ" baseline="0" dirty="0" smtClean="0"/>
              <a:t> 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2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např. 0 – živočišný</a:t>
            </a:r>
            <a:r>
              <a:rPr lang="cs-CZ" baseline="0" dirty="0" smtClean="0"/>
              <a:t> druh se nikdy nevyskytoval; 1 – živočišný druh se občas vyskytuje; 2 – živočišný druh se vyskytuje stále (např. v lokalitě x se nikdy nevyskytoval slon, občas se tam vyskytuje žirafa, pravidelně se tam vyskytuje zebra atd.)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 je počet kategorií dané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</a:t>
            </a:r>
            <a:r>
              <a:rPr lang="cs-CZ" baseline="0" dirty="0" smtClean="0"/>
              <a:t> tam opravdu být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in</a:t>
            </a:r>
            <a:r>
              <a:rPr lang="cs-CZ" baseline="0" dirty="0" smtClean="0"/>
              <a:t> a ne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ip</a:t>
            </a:r>
            <a:r>
              <a:rPr lang="cs-CZ" baseline="0" dirty="0" smtClean="0"/>
              <a:t> 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 smtClean="0"/>
              <a:t>možná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skalární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součin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ukázat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příklad</a:t>
            </a:r>
            <a:r>
              <a:rPr lang="en-US" baseline="0" dirty="0" smtClean="0"/>
              <a:t>)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má suma být od 1 do n nebo spíš do p?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3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Janoušová, Dušek: Analýza dat pro neurovědy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Manhattan_distance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7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2015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Nejpoužívanější metriky </a:t>
            </a:r>
            <a:r>
              <a:rPr lang="cs-CZ" dirty="0"/>
              <a:t>pro určení vzdálenosti mezi dvěma </a:t>
            </a:r>
            <a:r>
              <a:rPr lang="cs-CZ" dirty="0" smtClean="0"/>
              <a:t>obrazy s </a:t>
            </a:r>
            <a:r>
              <a:rPr lang="cs-CZ" dirty="0"/>
              <a:t>kvantitativními proměnnými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Euklidova metrika</a:t>
            </a:r>
          </a:p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Mahalanobisova</a:t>
            </a:r>
            <a:r>
              <a:rPr lang="cs-CZ" dirty="0" smtClean="0"/>
              <a:t> metrika</a:t>
            </a:r>
          </a:p>
          <a:p>
            <a:r>
              <a:rPr lang="cs-CZ" dirty="0" smtClean="0"/>
              <a:t>Canberrská metrika</a:t>
            </a:r>
          </a:p>
        </p:txBody>
      </p:sp>
    </p:spTree>
    <p:extLst>
      <p:ext uri="{BB962C8B-B14F-4D97-AF65-F5344CB8AC3E}">
        <p14:creationId xmlns:p14="http://schemas.microsoft.com/office/powerpoint/2010/main" val="3782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  <a:blipFill rotWithShape="1">
                <a:blip r:embed="rId2"/>
                <a:stretch>
                  <a:fillRect l="-593" t="-17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6572944" y="3211764"/>
            <a:ext cx="1599456" cy="647492"/>
            <a:chOff x="6228184" y="3728065"/>
            <a:chExt cx="1599456" cy="647492"/>
          </a:xfrm>
        </p:grpSpPr>
        <p:sp>
          <p:nvSpPr>
            <p:cNvPr id="113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30" name="Skupina 129"/>
          <p:cNvGrpSpPr/>
          <p:nvPr/>
        </p:nvGrpSpPr>
        <p:grpSpPr>
          <a:xfrm>
            <a:off x="784088" y="2852936"/>
            <a:ext cx="2441387" cy="3727198"/>
            <a:chOff x="784088" y="2925524"/>
            <a:chExt cx="2441387" cy="3727198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314450" y="2982674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314450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2858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16668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16383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201930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99072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238125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3526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27336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7051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309562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06705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209675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314450" y="58496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209675" y="57734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1314450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1209675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1314450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1209675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1314450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209675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1314450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209675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1314450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1143000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314450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143000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1314450" y="33636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1143000" y="328747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61"/>
            <p:cNvSpPr>
              <a:spLocks noChangeShapeType="1"/>
            </p:cNvSpPr>
            <p:nvPr/>
          </p:nvSpPr>
          <p:spPr bwMode="auto">
            <a:xfrm>
              <a:off x="1314450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1143000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>
              <a:off x="1314450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628775" y="332557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2343150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981200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695575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981200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" name="Oval 73"/>
            <p:cNvSpPr>
              <a:spLocks noChangeArrowheads="1"/>
            </p:cNvSpPr>
            <p:nvPr/>
          </p:nvSpPr>
          <p:spPr bwMode="auto">
            <a:xfrm>
              <a:off x="2343150" y="581159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Oval 74"/>
            <p:cNvSpPr>
              <a:spLocks noChangeArrowheads="1"/>
            </p:cNvSpPr>
            <p:nvPr/>
          </p:nvSpPr>
          <p:spPr bwMode="auto">
            <a:xfrm>
              <a:off x="2162175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93" name="Přímá spojnice 92"/>
            <p:cNvCxnSpPr/>
            <p:nvPr/>
          </p:nvCxnSpPr>
          <p:spPr>
            <a:xfrm flipH="1">
              <a:off x="2205037" y="4068524"/>
              <a:ext cx="184152" cy="37571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2391866" y="4070490"/>
              <a:ext cx="360362" cy="36036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217737" y="4436381"/>
              <a:ext cx="174625" cy="17462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ovéPole 12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3629568" y="2852936"/>
            <a:ext cx="2444213" cy="3727198"/>
            <a:chOff x="3443622" y="2925524"/>
            <a:chExt cx="2444213" cy="3727198"/>
          </a:xfrm>
        </p:grpSpPr>
        <p:sp>
          <p:nvSpPr>
            <p:cNvPr id="48" name="Line 80"/>
            <p:cNvSpPr>
              <a:spLocks noChangeShapeType="1"/>
            </p:cNvSpPr>
            <p:nvPr/>
          </p:nvSpPr>
          <p:spPr bwMode="auto">
            <a:xfrm flipV="1">
              <a:off x="3991781" y="2982673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3991781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39632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V="1">
              <a:off x="434420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431563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V="1">
              <a:off x="47061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46775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 flipV="1">
              <a:off x="505858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50300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542053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539195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V="1">
              <a:off x="57729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57443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3887006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1781" y="58592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3887006" y="578302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3991781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3887006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3991781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3887006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>
              <a:off x="3991781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Rectangle 115"/>
            <p:cNvSpPr>
              <a:spLocks noChangeArrowheads="1"/>
            </p:cNvSpPr>
            <p:nvPr/>
          </p:nvSpPr>
          <p:spPr bwMode="auto">
            <a:xfrm>
              <a:off x="3887006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3991781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3887006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119"/>
            <p:cNvSpPr>
              <a:spLocks noChangeShapeType="1"/>
            </p:cNvSpPr>
            <p:nvPr/>
          </p:nvSpPr>
          <p:spPr bwMode="auto">
            <a:xfrm>
              <a:off x="3991781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Rectangle 121"/>
            <p:cNvSpPr>
              <a:spLocks noChangeArrowheads="1"/>
            </p:cNvSpPr>
            <p:nvPr/>
          </p:nvSpPr>
          <p:spPr bwMode="auto">
            <a:xfrm>
              <a:off x="3820331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3991781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124"/>
            <p:cNvSpPr>
              <a:spLocks noChangeArrowheads="1"/>
            </p:cNvSpPr>
            <p:nvPr/>
          </p:nvSpPr>
          <p:spPr bwMode="auto">
            <a:xfrm>
              <a:off x="3820331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125"/>
            <p:cNvSpPr>
              <a:spLocks noChangeShapeType="1"/>
            </p:cNvSpPr>
            <p:nvPr/>
          </p:nvSpPr>
          <p:spPr bwMode="auto">
            <a:xfrm>
              <a:off x="3991781" y="33541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127"/>
            <p:cNvSpPr>
              <a:spLocks noChangeArrowheads="1"/>
            </p:cNvSpPr>
            <p:nvPr/>
          </p:nvSpPr>
          <p:spPr bwMode="auto">
            <a:xfrm>
              <a:off x="3820331" y="327794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3991781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3820331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32"/>
            <p:cNvSpPr>
              <a:spLocks noChangeShapeType="1"/>
            </p:cNvSpPr>
            <p:nvPr/>
          </p:nvSpPr>
          <p:spPr bwMode="auto">
            <a:xfrm>
              <a:off x="3991781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Oval 135"/>
            <p:cNvSpPr>
              <a:spLocks noChangeArrowheads="1"/>
            </p:cNvSpPr>
            <p:nvPr/>
          </p:nvSpPr>
          <p:spPr bwMode="auto">
            <a:xfrm>
              <a:off x="4306106" y="331604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Oval 136"/>
            <p:cNvSpPr>
              <a:spLocks noChangeArrowheads="1"/>
            </p:cNvSpPr>
            <p:nvPr/>
          </p:nvSpPr>
          <p:spPr bwMode="auto">
            <a:xfrm>
              <a:off x="5020481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Oval 137"/>
            <p:cNvSpPr>
              <a:spLocks noChangeArrowheads="1"/>
            </p:cNvSpPr>
            <p:nvPr/>
          </p:nvSpPr>
          <p:spPr bwMode="auto">
            <a:xfrm>
              <a:off x="4668056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Oval 138"/>
            <p:cNvSpPr>
              <a:spLocks noChangeArrowheads="1"/>
            </p:cNvSpPr>
            <p:nvPr/>
          </p:nvSpPr>
          <p:spPr bwMode="auto">
            <a:xfrm>
              <a:off x="5382431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Oval 139"/>
            <p:cNvSpPr>
              <a:spLocks noChangeArrowheads="1"/>
            </p:cNvSpPr>
            <p:nvPr/>
          </p:nvSpPr>
          <p:spPr bwMode="auto">
            <a:xfrm>
              <a:off x="4668056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Oval 140"/>
            <p:cNvSpPr>
              <a:spLocks noChangeArrowheads="1"/>
            </p:cNvSpPr>
            <p:nvPr/>
          </p:nvSpPr>
          <p:spPr bwMode="auto">
            <a:xfrm>
              <a:off x="5020481" y="582112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4849031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4706156" y="4249499"/>
              <a:ext cx="352425" cy="352425"/>
            </a:xfrm>
            <a:custGeom>
              <a:avLst/>
              <a:gdLst>
                <a:gd name="T0" fmla="*/ 222 w 222"/>
                <a:gd name="T1" fmla="*/ 84 h 222"/>
                <a:gd name="T2" fmla="*/ 216 w 222"/>
                <a:gd name="T3" fmla="*/ 72 h 222"/>
                <a:gd name="T4" fmla="*/ 210 w 222"/>
                <a:gd name="T5" fmla="*/ 60 h 222"/>
                <a:gd name="T6" fmla="*/ 204 w 222"/>
                <a:gd name="T7" fmla="*/ 48 h 222"/>
                <a:gd name="T8" fmla="*/ 192 w 222"/>
                <a:gd name="T9" fmla="*/ 36 h 222"/>
                <a:gd name="T10" fmla="*/ 180 w 222"/>
                <a:gd name="T11" fmla="*/ 24 h 222"/>
                <a:gd name="T12" fmla="*/ 168 w 222"/>
                <a:gd name="T13" fmla="*/ 12 h 222"/>
                <a:gd name="T14" fmla="*/ 150 w 222"/>
                <a:gd name="T15" fmla="*/ 6 h 222"/>
                <a:gd name="T16" fmla="*/ 138 w 222"/>
                <a:gd name="T17" fmla="*/ 6 h 222"/>
                <a:gd name="T18" fmla="*/ 126 w 222"/>
                <a:gd name="T19" fmla="*/ 0 h 222"/>
                <a:gd name="T20" fmla="*/ 114 w 222"/>
                <a:gd name="T21" fmla="*/ 0 h 222"/>
                <a:gd name="T22" fmla="*/ 96 w 222"/>
                <a:gd name="T23" fmla="*/ 0 h 222"/>
                <a:gd name="T24" fmla="*/ 84 w 222"/>
                <a:gd name="T25" fmla="*/ 6 h 222"/>
                <a:gd name="T26" fmla="*/ 72 w 222"/>
                <a:gd name="T27" fmla="*/ 6 h 222"/>
                <a:gd name="T28" fmla="*/ 54 w 222"/>
                <a:gd name="T29" fmla="*/ 12 h 222"/>
                <a:gd name="T30" fmla="*/ 42 w 222"/>
                <a:gd name="T31" fmla="*/ 24 h 222"/>
                <a:gd name="T32" fmla="*/ 30 w 222"/>
                <a:gd name="T33" fmla="*/ 36 h 222"/>
                <a:gd name="T34" fmla="*/ 18 w 222"/>
                <a:gd name="T35" fmla="*/ 48 h 222"/>
                <a:gd name="T36" fmla="*/ 12 w 222"/>
                <a:gd name="T37" fmla="*/ 60 h 222"/>
                <a:gd name="T38" fmla="*/ 6 w 222"/>
                <a:gd name="T39" fmla="*/ 72 h 222"/>
                <a:gd name="T40" fmla="*/ 0 w 222"/>
                <a:gd name="T41" fmla="*/ 84 h 222"/>
                <a:gd name="T42" fmla="*/ 6 w 222"/>
                <a:gd name="T43" fmla="*/ 150 h 222"/>
                <a:gd name="T44" fmla="*/ 12 w 222"/>
                <a:gd name="T45" fmla="*/ 162 h 222"/>
                <a:gd name="T46" fmla="*/ 18 w 222"/>
                <a:gd name="T47" fmla="*/ 174 h 222"/>
                <a:gd name="T48" fmla="*/ 24 w 222"/>
                <a:gd name="T49" fmla="*/ 186 h 222"/>
                <a:gd name="T50" fmla="*/ 36 w 222"/>
                <a:gd name="T51" fmla="*/ 192 h 222"/>
                <a:gd name="T52" fmla="*/ 42 w 222"/>
                <a:gd name="T53" fmla="*/ 204 h 222"/>
                <a:gd name="T54" fmla="*/ 54 w 222"/>
                <a:gd name="T55" fmla="*/ 210 h 222"/>
                <a:gd name="T56" fmla="*/ 72 w 222"/>
                <a:gd name="T57" fmla="*/ 216 h 222"/>
                <a:gd name="T58" fmla="*/ 84 w 222"/>
                <a:gd name="T59" fmla="*/ 222 h 222"/>
                <a:gd name="T60" fmla="*/ 96 w 222"/>
                <a:gd name="T61" fmla="*/ 222 h 222"/>
                <a:gd name="T62" fmla="*/ 114 w 222"/>
                <a:gd name="T63" fmla="*/ 222 h 222"/>
                <a:gd name="T64" fmla="*/ 126 w 222"/>
                <a:gd name="T65" fmla="*/ 222 h 222"/>
                <a:gd name="T66" fmla="*/ 138 w 222"/>
                <a:gd name="T67" fmla="*/ 222 h 222"/>
                <a:gd name="T68" fmla="*/ 150 w 222"/>
                <a:gd name="T69" fmla="*/ 216 h 222"/>
                <a:gd name="T70" fmla="*/ 168 w 222"/>
                <a:gd name="T71" fmla="*/ 210 h 222"/>
                <a:gd name="T72" fmla="*/ 180 w 222"/>
                <a:gd name="T73" fmla="*/ 204 h 222"/>
                <a:gd name="T74" fmla="*/ 186 w 222"/>
                <a:gd name="T75" fmla="*/ 192 h 222"/>
                <a:gd name="T76" fmla="*/ 198 w 222"/>
                <a:gd name="T77" fmla="*/ 186 h 222"/>
                <a:gd name="T78" fmla="*/ 204 w 222"/>
                <a:gd name="T79" fmla="*/ 174 h 222"/>
                <a:gd name="T80" fmla="*/ 210 w 222"/>
                <a:gd name="T81" fmla="*/ 162 h 222"/>
                <a:gd name="T82" fmla="*/ 216 w 222"/>
                <a:gd name="T83" fmla="*/ 150 h 222"/>
                <a:gd name="T84" fmla="*/ 222 w 222"/>
                <a:gd name="T85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" h="222">
                  <a:moveTo>
                    <a:pt x="222" y="114"/>
                  </a:moveTo>
                  <a:lnTo>
                    <a:pt x="222" y="84"/>
                  </a:lnTo>
                  <a:lnTo>
                    <a:pt x="216" y="78"/>
                  </a:lnTo>
                  <a:lnTo>
                    <a:pt x="216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4" y="54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92" y="36"/>
                  </a:lnTo>
                  <a:lnTo>
                    <a:pt x="186" y="30"/>
                  </a:lnTo>
                  <a:lnTo>
                    <a:pt x="180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138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22"/>
                  </a:lnTo>
                  <a:lnTo>
                    <a:pt x="84" y="222"/>
                  </a:lnTo>
                  <a:lnTo>
                    <a:pt x="90" y="222"/>
                  </a:lnTo>
                  <a:lnTo>
                    <a:pt x="96" y="222"/>
                  </a:lnTo>
                  <a:lnTo>
                    <a:pt x="102" y="222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16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10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8" y="186"/>
                  </a:lnTo>
                  <a:lnTo>
                    <a:pt x="204" y="180"/>
                  </a:lnTo>
                  <a:lnTo>
                    <a:pt x="204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38"/>
                  </a:lnTo>
                  <a:lnTo>
                    <a:pt x="222" y="1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TextovéPole 125"/>
            <p:cNvSpPr txBox="1"/>
            <p:nvPr/>
          </p:nvSpPr>
          <p:spPr>
            <a:xfrm rot="16200000">
              <a:off x="2370990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388515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82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  <a:blipFill rotWithShape="1">
                <a:blip r:embed="rId2"/>
                <a:stretch>
                  <a:fillRect l="-593" t="-1923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Euklidovou vzdáleností od daného bodu je </a:t>
            </a:r>
            <a:r>
              <a:rPr lang="cs-CZ" dirty="0" err="1" smtClean="0"/>
              <a:t>hyperkoule</a:t>
            </a:r>
            <a:r>
              <a:rPr lang="cs-CZ" dirty="0" smtClean="0"/>
              <a:t> (ve dvourozměrném prostoru kruh)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933057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dává větší důraz na větší rozdíly mezi souřadnicemi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žádoucí nebo nežádoucí?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48691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občas se používá čtverec euklidovské vzdálenosti, protože se lépe počítá než euklidovská vzdálenost (není to ale pravá metrika vzdálenosti)</a:t>
            </a:r>
          </a:p>
        </p:txBody>
      </p:sp>
    </p:spTree>
    <p:extLst>
      <p:ext uri="{BB962C8B-B14F-4D97-AF65-F5344CB8AC3E}">
        <p14:creationId xmlns:p14="http://schemas.microsoft.com/office/powerpoint/2010/main" val="25128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/>
              <a:lstStyle/>
              <a:p>
                <a:r>
                  <a:rPr lang="cs-CZ" dirty="0" smtClean="0"/>
                  <a:t>v AJ názvy: Manhattan distance, city-</a:t>
                </a:r>
                <a:r>
                  <a:rPr lang="cs-CZ" dirty="0" err="1" smtClean="0"/>
                  <a:t>block</a:t>
                </a:r>
                <a:r>
                  <a:rPr lang="cs-CZ" dirty="0" smtClean="0"/>
                  <a:t> distance, taxi driver distance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2"/>
                <a:stretch>
                  <a:fillRect l="-593" t="-2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5" name="Picture 8" descr="Bild:Manhattan distanc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92896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08796"/>
            <a:ext cx="2714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0131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nižší výpočetní nároky než Euklidova metrika </a:t>
            </a:r>
            <a:r>
              <a:rPr lang="cs-CZ" dirty="0" smtClean="0">
                <a:latin typeface="Calibri"/>
              </a:rPr>
              <a:t>→ použití v úlohách s vysokou výpočetní náročností </a:t>
            </a:r>
            <a:endParaRPr lang="cs-CZ" dirty="0" smtClean="0"/>
          </a:p>
        </p:txBody>
      </p: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457200" y="5805264"/>
            <a:ext cx="8229600" cy="684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</a:t>
            </a:r>
            <a:r>
              <a:rPr lang="cs-CZ" dirty="0"/>
              <a:t>toutéž </a:t>
            </a:r>
            <a:r>
              <a:rPr lang="cs-CZ" dirty="0" smtClean="0"/>
              <a:t>manhattanskou vzdáleností </a:t>
            </a:r>
            <a:r>
              <a:rPr lang="cs-CZ" dirty="0"/>
              <a:t>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7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/>
          <a:lstStyle/>
          <a:p>
            <a:r>
              <a:rPr lang="cs-CZ" dirty="0" smtClean="0"/>
              <a:t>srovnání </a:t>
            </a:r>
            <a:r>
              <a:rPr lang="cs-CZ" dirty="0" err="1" smtClean="0"/>
              <a:t>Hammingovy</a:t>
            </a:r>
            <a:r>
              <a:rPr lang="cs-CZ" dirty="0" smtClean="0"/>
              <a:t> (manhattanské) metriky a Euklidovy metriky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1920" r="6919" b="10961"/>
          <a:stretch>
            <a:fillRect/>
          </a:stretch>
        </p:blipFill>
        <p:spPr bwMode="auto">
          <a:xfrm>
            <a:off x="144016" y="1715252"/>
            <a:ext cx="8820472" cy="43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/>
          <p:nvPr/>
        </p:nvSpPr>
        <p:spPr>
          <a:xfrm>
            <a:off x="3153544" y="4307540"/>
            <a:ext cx="266328" cy="266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6"/>
          <p:cNvSpPr/>
          <p:nvPr/>
        </p:nvSpPr>
        <p:spPr>
          <a:xfrm>
            <a:off x="5364088" y="4523564"/>
            <a:ext cx="266328" cy="266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7"/>
          <p:cNvSpPr txBox="1"/>
          <p:nvPr/>
        </p:nvSpPr>
        <p:spPr>
          <a:xfrm>
            <a:off x="2915816" y="466758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20072" y="481159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91516"/>
            <a:ext cx="1520544" cy="155602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6" name="Straight Connector 13"/>
          <p:cNvCxnSpPr>
            <a:stCxn id="12" idx="2"/>
            <a:endCxn id="11" idx="6"/>
          </p:cNvCxnSpPr>
          <p:nvPr/>
        </p:nvCxnSpPr>
        <p:spPr>
          <a:xfrm rot="10800000">
            <a:off x="3419872" y="4440704"/>
            <a:ext cx="1944216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4"/>
          <p:cNvSpPr/>
          <p:nvPr/>
        </p:nvSpPr>
        <p:spPr>
          <a:xfrm>
            <a:off x="3635896" y="358746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Straight Connector 16"/>
          <p:cNvCxnSpPr>
            <a:stCxn id="12" idx="1"/>
            <a:endCxn id="17" idx="5"/>
          </p:cNvCxnSpPr>
          <p:nvPr/>
        </p:nvCxnSpPr>
        <p:spPr>
          <a:xfrm rot="16200000" flipV="1">
            <a:off x="4062669" y="3222144"/>
            <a:ext cx="944379" cy="17364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/>
          <p:cNvCxnSpPr>
            <a:stCxn id="17" idx="3"/>
            <a:endCxn id="11" idx="0"/>
          </p:cNvCxnSpPr>
          <p:nvPr/>
        </p:nvCxnSpPr>
        <p:spPr>
          <a:xfrm rot="5400000">
            <a:off x="3119262" y="3785634"/>
            <a:ext cx="689352" cy="35446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51356"/>
            <a:ext cx="1999109" cy="133273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0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256583"/>
              </a:xfrm>
            </p:spPr>
            <p:txBody>
              <a:bodyPr/>
              <a:lstStyle/>
              <a:p>
                <a:r>
                  <a:rPr lang="cs-CZ" dirty="0" smtClean="0"/>
                  <a:t>názvy v angličtině: Manhattan distance, city-</a:t>
                </a:r>
                <a:r>
                  <a:rPr lang="cs-CZ" dirty="0" err="1" smtClean="0"/>
                  <a:t>block</a:t>
                </a:r>
                <a:r>
                  <a:rPr lang="cs-CZ" dirty="0" smtClean="0"/>
                  <a:t> distance, taxi driver distance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256583"/>
              </a:xfrm>
              <a:blipFill rotWithShape="1">
                <a:blip r:embed="rId2"/>
                <a:stretch>
                  <a:fillRect l="-593" t="-57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6572944" y="3005742"/>
            <a:ext cx="1599456" cy="647492"/>
            <a:chOff x="6228184" y="3728065"/>
            <a:chExt cx="1599456" cy="647492"/>
          </a:xfrm>
        </p:grpSpPr>
        <p:sp>
          <p:nvSpPr>
            <p:cNvPr id="10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84088" y="2708920"/>
            <a:ext cx="2441387" cy="3737780"/>
            <a:chOff x="784088" y="2914942"/>
            <a:chExt cx="2441387" cy="3737780"/>
          </a:xfrm>
        </p:grpSpPr>
        <p:sp>
          <p:nvSpPr>
            <p:cNvPr id="106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2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4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8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0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2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4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6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8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0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146" name="Přímá spojnice 145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Přímá spojnice 146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ovéPole 191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629568" y="2708920"/>
            <a:ext cx="2444213" cy="3737780"/>
            <a:chOff x="3629568" y="2914942"/>
            <a:chExt cx="2444213" cy="3737780"/>
          </a:xfrm>
        </p:grpSpPr>
        <p:sp>
          <p:nvSpPr>
            <p:cNvPr id="148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0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" name="Line 280"/>
            <p:cNvSpPr>
              <a:spLocks noChangeShapeType="1"/>
            </p:cNvSpPr>
            <p:nvPr/>
          </p:nvSpPr>
          <p:spPr bwMode="auto">
            <a:xfrm>
              <a:off x="4892477" y="4419892"/>
              <a:ext cx="180975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" name="Line 281"/>
            <p:cNvSpPr>
              <a:spLocks noChangeShapeType="1"/>
            </p:cNvSpPr>
            <p:nvPr/>
          </p:nvSpPr>
          <p:spPr bwMode="auto">
            <a:xfrm flipV="1">
              <a:off x="4892477" y="4238917"/>
              <a:ext cx="180975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" name="Line 282"/>
            <p:cNvSpPr>
              <a:spLocks noChangeShapeType="1"/>
            </p:cNvSpPr>
            <p:nvPr/>
          </p:nvSpPr>
          <p:spPr bwMode="auto">
            <a:xfrm flipV="1">
              <a:off x="5073452" y="4419892"/>
              <a:ext cx="171450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" name="Line 283"/>
            <p:cNvSpPr>
              <a:spLocks noChangeShapeType="1"/>
            </p:cNvSpPr>
            <p:nvPr/>
          </p:nvSpPr>
          <p:spPr bwMode="auto">
            <a:xfrm>
              <a:off x="5073452" y="4238917"/>
              <a:ext cx="171450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" name="TextovéPole 193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8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zobecněním Euklidovy 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1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8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cs-CZ" sz="1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8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  <a:blipFill rotWithShape="1">
                <a:blip r:embed="rId2"/>
                <a:stretch>
                  <a:fillRect l="-58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5"/>
              <p:cNvSpPr txBox="1">
                <a:spLocks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Euklidova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 err="1" smtClean="0"/>
                  <a:t>Hammingova</a:t>
                </a:r>
                <a:r>
                  <a:rPr lang="cs-CZ" dirty="0" smtClean="0"/>
                  <a:t> (manhattanská)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8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593" t="-3846" r="-7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volba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 závisí na tom, jak moc chceme </a:t>
                </a:r>
                <a:r>
                  <a:rPr lang="cs-CZ" dirty="0" err="1" smtClean="0"/>
                  <a:t>váhovat</a:t>
                </a:r>
                <a:r>
                  <a:rPr lang="cs-CZ" dirty="0" smtClean="0"/>
                  <a:t> velké rozdíly mezi proměnnými (čím větší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, tím větší váha na velké rozdíly mezi proměnnými)</a:t>
                </a:r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593" t="-3030" r="-742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 smtClean="0"/>
                  <a:t> metrika konverguje k </a:t>
                </a:r>
                <a:r>
                  <a:rPr lang="cs-CZ" b="1" dirty="0" err="1" smtClean="0"/>
                  <a:t>Čebyševově</a:t>
                </a:r>
                <a:r>
                  <a:rPr lang="cs-CZ" b="1" dirty="0" smtClean="0"/>
                  <a:t> metrice</a:t>
                </a:r>
              </a:p>
              <a:p>
                <a:endParaRPr lang="cs-CZ" sz="1000" b="1" dirty="0" smtClean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1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1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∀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583" t="-2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  <a:p>
                <a:endParaRPr lang="cs-CZ" sz="1000" dirty="0" smtClean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  <a:blipFill rotWithShape="1">
                <a:blip r:embed="rId2"/>
                <a:stretch>
                  <a:fillRect l="-59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6572944" y="3005742"/>
            <a:ext cx="1599456" cy="647492"/>
            <a:chOff x="6228184" y="3728065"/>
            <a:chExt cx="1599456" cy="64749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84088" y="2708920"/>
            <a:ext cx="2441387" cy="3737780"/>
            <a:chOff x="784088" y="2914942"/>
            <a:chExt cx="2441387" cy="3737780"/>
          </a:xfrm>
        </p:grpSpPr>
        <p:sp>
          <p:nvSpPr>
            <p:cNvPr id="15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3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55" name="Přímá spojnice 54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07" name="Skupina 106"/>
          <p:cNvGrpSpPr/>
          <p:nvPr/>
        </p:nvGrpSpPr>
        <p:grpSpPr>
          <a:xfrm>
            <a:off x="3629568" y="2708920"/>
            <a:ext cx="2444213" cy="3737780"/>
            <a:chOff x="3629568" y="2914942"/>
            <a:chExt cx="2444213" cy="3737780"/>
          </a:xfrm>
        </p:grpSpPr>
        <p:sp>
          <p:nvSpPr>
            <p:cNvPr id="60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1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6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" name="TextovéPole 103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4908330" y="4232963"/>
              <a:ext cx="360000" cy="360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1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  <a:blipFill rotWithShape="1">
                <a:blip r:embed="rId2"/>
                <a:stretch>
                  <a:fillRect l="-59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14336"/>
            <a:ext cx="8229600" cy="72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používá se ve výpočetně kriticky náročných případech, kdy je pracnost výpočtu pomocí Euklidovy metriky nepřijatelná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2429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</a:t>
            </a:r>
            <a:r>
              <a:rPr lang="cs-CZ" dirty="0" err="1" smtClean="0"/>
              <a:t>Čebyševovou</a:t>
            </a:r>
            <a:r>
              <a:rPr lang="cs-CZ" dirty="0" smtClean="0"/>
              <a:t> vzdáleností 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čtverec), ale jinak orientovaná než v případě </a:t>
            </a:r>
            <a:r>
              <a:rPr lang="cs-CZ" dirty="0" err="1" smtClean="0"/>
              <a:t>Hammingovy</a:t>
            </a:r>
            <a:r>
              <a:rPr lang="cs-CZ" dirty="0" smtClean="0"/>
              <a:t> (manhattanské) vzdálenosti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3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3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Podobnosti a vzdálenosti ve vícerozměrném prostoru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Srovnání metrik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40"/>
            <a:ext cx="519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915816" y="5457998"/>
            <a:ext cx="4208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C</a:t>
            </a:r>
            <a:r>
              <a:rPr lang="cs-CZ" dirty="0" smtClean="0">
                <a:cs typeface="Arial" charset="0"/>
                <a:sym typeface="Symbol"/>
              </a:rPr>
              <a:t> ... </a:t>
            </a:r>
            <a:r>
              <a:rPr lang="cs-CZ" dirty="0" err="1" smtClean="0">
                <a:cs typeface="Arial" charset="0"/>
                <a:sym typeface="Symbol"/>
              </a:rPr>
              <a:t>Čebyševova</a:t>
            </a:r>
            <a:r>
              <a:rPr lang="cs-CZ" dirty="0" smtClean="0">
                <a:cs typeface="Arial" charset="0"/>
                <a:sym typeface="Symbol"/>
              </a:rPr>
              <a:t> 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E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smtClean="0">
                <a:cs typeface="Arial" charset="0"/>
                <a:sym typeface="Symbol"/>
              </a:rPr>
              <a:t>Euklidova </a:t>
            </a:r>
            <a:r>
              <a:rPr lang="cs-CZ" dirty="0">
                <a:cs typeface="Arial" charset="0"/>
                <a:sym typeface="Symbol"/>
              </a:rPr>
              <a:t>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H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err="1" smtClean="0">
                <a:cs typeface="Arial" charset="0"/>
                <a:sym typeface="Symbol"/>
              </a:rPr>
              <a:t>Hammingova</a:t>
            </a:r>
            <a:r>
              <a:rPr lang="cs-CZ" dirty="0" smtClean="0">
                <a:cs typeface="Arial" charset="0"/>
                <a:sym typeface="Symbol"/>
              </a:rPr>
              <a:t> (manhattanská) metrika</a:t>
            </a:r>
            <a:endParaRPr lang="cs-CZ" dirty="0">
              <a:cs typeface="Arial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807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82716"/>
            <a:ext cx="8219256" cy="1368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nesmyslné vytvářet součet rozdílů veličin s různým fyzikálním rozměrem a tudíž často s velmi rozdílným rozsahem</a:t>
            </a:r>
          </a:p>
          <a:p>
            <a:r>
              <a:rPr lang="cs-CZ" dirty="0" smtClean="0"/>
              <a:t>při začlenění korelovaných veličin se zvyšuje jejich vliv na výslednou hodnotu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Nevýhody metrik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246892"/>
            <a:ext cx="82192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sz="2000" dirty="0" smtClean="0"/>
                  <a:t>transformace proměnných:</a:t>
                </a:r>
              </a:p>
              <a:p>
                <a:pPr marL="1257300" lvl="2" indent="-457200"/>
                <a:r>
                  <a:rPr lang="cs-CZ" sz="1800" dirty="0" smtClean="0"/>
                  <a:t>vztažení k nějakému vyrovnávacímu faktoru (střední hodnotě, směrodatné odchylce, rozpětí </a:t>
                </a:r>
                <a:r>
                  <a:rPr lang="cs-CZ" sz="1800" dirty="0">
                    <a:sym typeface="Symbol"/>
                  </a:rPr>
                  <a:t>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 = </a:t>
                </a:r>
                <a:r>
                  <a:rPr lang="cs-CZ" sz="1800" dirty="0" err="1"/>
                  <a:t>max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/>
                  <a:t>x</a:t>
                </a:r>
                <a:r>
                  <a:rPr lang="cs-CZ" sz="1800" baseline="-25000" dirty="0" err="1"/>
                  <a:t>ij</a:t>
                </a:r>
                <a:r>
                  <a:rPr lang="cs-CZ" sz="1800" dirty="0"/>
                  <a:t> - </a:t>
                </a:r>
                <a:r>
                  <a:rPr lang="cs-CZ" sz="1800" dirty="0" err="1"/>
                  <a:t>min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 smtClean="0"/>
                  <a:t>x</a:t>
                </a:r>
                <a:r>
                  <a:rPr lang="cs-CZ" sz="1800" baseline="-25000" dirty="0" err="1" smtClean="0"/>
                  <a:t>ij</a:t>
                </a:r>
                <a:r>
                  <a:rPr lang="cs-CZ" sz="1800" dirty="0" smtClean="0"/>
                  <a:t>) či pomocí standardizace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smtClean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sz="1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180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cs-CZ" sz="180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cs-CZ" sz="1800" i="1" smtClean="0">
                        <a:latin typeface="Cambria Math"/>
                      </a:rPr>
                      <m:t> </m:t>
                    </m:r>
                    <m:r>
                      <a:rPr lang="cs-CZ" sz="1800" i="1" smtClean="0"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𝑛</m:t>
                    </m:r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en-US" sz="1800" i="1" smtClean="0">
                        <a:latin typeface="Cambria Math"/>
                      </a:rPr>
                      <m:t>𝑗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cs-CZ" sz="1800" dirty="0" smtClean="0"/>
                  <a:t>kde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cs-CZ" sz="1800" dirty="0" smtClean="0"/>
                  <a:t> je počet subjektů 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1800" dirty="0" smtClean="0"/>
                  <a:t>je počet proměnných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  <a:blipFill rotWithShape="1">
                <a:blip r:embed="rId2"/>
                <a:stretch>
                  <a:fillRect t="-2034" r="-593" b="-2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sz="2000" dirty="0" err="1" smtClean="0"/>
                  <a:t>váhování</a:t>
                </a:r>
                <a:r>
                  <a:rPr lang="cs-CZ" sz="2000" dirty="0"/>
                  <a:t>:</a:t>
                </a:r>
                <a:endParaRPr lang="cs-CZ" sz="2000" dirty="0" smtClean="0"/>
              </a:p>
              <a:p>
                <a:pPr marL="1257300" lvl="2" indent="-457200" algn="l"/>
                <a:r>
                  <a:rPr lang="cs-CZ" sz="1800" dirty="0" smtClean="0"/>
                  <a:t>např. </a:t>
                </a:r>
                <a:r>
                  <a:rPr lang="cs-CZ" sz="1800" b="1" dirty="0" err="1" smtClean="0"/>
                  <a:t>Minkovského</a:t>
                </a:r>
                <a:r>
                  <a:rPr lang="cs-CZ" sz="1800" b="1" dirty="0" smtClean="0"/>
                  <a:t> </a:t>
                </a:r>
                <a:r>
                  <a:rPr lang="cs-CZ" sz="1800" b="1" dirty="0" err="1" smtClean="0"/>
                  <a:t>váhovaná</a:t>
                </a:r>
                <a:r>
                  <a:rPr lang="cs-CZ" sz="1800" b="1" dirty="0" smtClean="0"/>
                  <a:t> metrika</a:t>
                </a:r>
                <a:r>
                  <a:rPr lang="cs-CZ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𝑊</m:t>
                        </m:r>
                        <m:r>
                          <a:rPr lang="cs-CZ" sz="18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sz="1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cs-CZ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  <a:blipFill rotWithShape="1">
                <a:blip r:embed="rId3"/>
                <a:stretch>
                  <a:fillRect t="-3529" b="-65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3"/>
                </a:pPr>
                <a:r>
                  <a:rPr lang="cs-CZ" sz="2000" dirty="0" smtClean="0"/>
                  <a:t>začlenění kovarianční matice do výpočtu:</a:t>
                </a:r>
              </a:p>
              <a:p>
                <a:pPr marL="1257300" lvl="2" indent="-457200"/>
                <a:r>
                  <a:rPr lang="cs-CZ" sz="1800" dirty="0" smtClean="0"/>
                  <a:t>začleněním inverze kovarianční matice získáváme </a:t>
                </a:r>
                <a:r>
                  <a:rPr lang="cs-CZ" sz="1800" b="1" dirty="0" err="1" smtClean="0"/>
                  <a:t>Mahalanobisovu</a:t>
                </a:r>
                <a:r>
                  <a:rPr lang="cs-CZ" sz="1800" b="1" dirty="0" smtClean="0"/>
                  <a:t> metriku </a:t>
                </a:r>
                <a:r>
                  <a:rPr lang="cs-CZ" sz="1800" dirty="0" smtClean="0"/>
                  <a:t>(což je Euklidova metrika </a:t>
                </a:r>
                <a:r>
                  <a:rPr lang="cs-CZ" sz="1800" dirty="0" err="1" smtClean="0"/>
                  <a:t>váhovaná</a:t>
                </a:r>
                <a:r>
                  <a:rPr lang="cs-CZ" sz="1800" dirty="0" smtClean="0"/>
                  <a:t> inverzí kovarianční matice):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𝑀</m:t>
                        </m:r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18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800" b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1800" b="1" smtClean="0">
                                <a:latin typeface="Cambria Math"/>
                                <a:ea typeface="Cambria Math"/>
                              </a:rPr>
                              <m:t>𝐒</m:t>
                            </m:r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800" b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  <a:blipFill rotWithShape="1">
                <a:blip r:embed="rId4"/>
                <a:stretch>
                  <a:fillRect t="-2449" r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relativizovaná varianta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2"/>
                <a:stretch>
                  <a:fillRect l="-593" t="-2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Canberrská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9289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je vhodná pro proměnné s nezápornými hodnotami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pokud se vyskytují nulové hodnoty:</a:t>
                </a:r>
              </a:p>
              <a:p>
                <a:pPr lvl="1"/>
                <a:r>
                  <a:rPr lang="cs-CZ" dirty="0" smtClean="0"/>
                  <a:t>pokud jsou obě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nulové, potom předpokládáme, že hodnota zlomku je nulová</a:t>
                </a:r>
              </a:p>
              <a:p>
                <a:pPr lvl="1"/>
                <a:r>
                  <a:rPr lang="cs-CZ" dirty="0" smtClean="0"/>
                  <a:t>je-li jenom jedna hodnota nulová, pak je zlomek roven 1 bez ohledu na velikost druhé hodnoty</a:t>
                </a:r>
              </a:p>
              <a:p>
                <a:pPr lvl="1"/>
                <a:r>
                  <a:rPr lang="cs-CZ" dirty="0" smtClean="0"/>
                  <a:t>někdy se nulové hodnoty nahrazují malým kladným číslem (menším než nejmenší naměřené hodnoty)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  <a:blipFill rotWithShape="1">
                <a:blip r:embed="rId3"/>
                <a:stretch>
                  <a:fillRect l="-593" t="-1381" r="-593" b="-4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23244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prstClr val="black"/>
                </a:solidFill>
              </a:rPr>
              <a:t>velice citlivá na malé změny souřadnic, pokud se oba obrazy nacházejí v blízkosti počátku souřadnicové soustavy; naopak méně citlivá na změny hodnot proměnných, pokud jsou tyto hodnoty velké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1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Nelineární metrika</a:t>
            </a:r>
            <a:endParaRPr lang="cs-CZ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182712"/>
            <a:ext cx="44549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kde </a:t>
            </a:r>
            <a:r>
              <a:rPr lang="cs-CZ" altLang="en-US" dirty="0">
                <a:cs typeface="Arial" charset="0"/>
              </a:rPr>
              <a:t>D je prahová hodnota a H je nějaká </a:t>
            </a:r>
            <a:r>
              <a:rPr lang="cs-CZ" altLang="en-US" dirty="0" smtClean="0">
                <a:cs typeface="Arial" charset="0"/>
              </a:rPr>
              <a:t>konstanta</a:t>
            </a:r>
          </a:p>
          <a:p>
            <a:r>
              <a:rPr lang="cs-CZ" dirty="0" smtClean="0">
                <a:cs typeface="Arial" charset="0"/>
              </a:rPr>
              <a:t>obě hodnoty se zpravidla volí na základě expertní analýzy řešeného problému</a:t>
            </a: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5730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ve vztahu může figurovat jakákoliv metrika vzdálenosti, nejen Euklidova metrika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8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8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1268760"/>
            <a:ext cx="797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Předpokládejme</a:t>
            </a:r>
            <a:r>
              <a:rPr lang="cs-CZ" altLang="en-US" sz="2000" dirty="0">
                <a:cs typeface="Arial" charset="0"/>
              </a:rPr>
              <a:t>, že množina F obsahuje symboly {0, 1, 2}, tj. </a:t>
            </a:r>
            <a:r>
              <a:rPr lang="cs-CZ" altLang="en-US" sz="2000" i="1" dirty="0" smtClean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 a vektory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 a </a:t>
            </a:r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jsou: </a:t>
            </a:r>
            <a:endParaRPr lang="en-US" altLang="en-US" sz="20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1979016"/>
            <a:ext cx="5219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a </a:t>
            </a:r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i="1" dirty="0" smtClean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6.</a:t>
            </a:r>
            <a:endParaRPr lang="en-US" sz="2000" dirty="0"/>
          </a:p>
        </p:txBody>
      </p:sp>
      <p:sp>
        <p:nvSpPr>
          <p:cNvPr id="11" name="Obdélník 10"/>
          <p:cNvSpPr/>
          <p:nvPr/>
        </p:nvSpPr>
        <p:spPr>
          <a:xfrm>
            <a:off x="611560" y="3244914"/>
            <a:ext cx="330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>
                <a:cs typeface="Arial" charset="0"/>
              </a:rPr>
              <a:t>K</a:t>
            </a:r>
            <a:r>
              <a:rPr lang="cs-CZ" altLang="en-US" sz="2000" dirty="0" smtClean="0">
                <a:cs typeface="Arial" charset="0"/>
              </a:rPr>
              <a:t>ontingenční </a:t>
            </a:r>
            <a:r>
              <a:rPr lang="cs-CZ" altLang="en-US" sz="2000" dirty="0">
                <a:cs typeface="Arial" charset="0"/>
              </a:rPr>
              <a:t>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 </a:t>
            </a:r>
            <a:r>
              <a:rPr lang="cs-CZ" altLang="en-US" sz="2000" dirty="0" smtClean="0">
                <a:cs typeface="Arial" charset="0"/>
              </a:rPr>
              <a:t>je:</a:t>
            </a:r>
            <a:endParaRPr lang="en-US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4945811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Součet </a:t>
            </a:r>
            <a:r>
              <a:rPr lang="cs-CZ" altLang="en-US" sz="2000" dirty="0">
                <a:cs typeface="Arial" charset="0"/>
              </a:rPr>
              <a:t>hodnot všech prvků matice</a:t>
            </a:r>
            <a:r>
              <a:rPr lang="cs-CZ" altLang="en-US" sz="2000" b="1" dirty="0">
                <a:cs typeface="Arial" charset="0"/>
              </a:rPr>
              <a:t> 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je roven délce </a:t>
            </a:r>
            <a:r>
              <a:rPr lang="cs-CZ" altLang="en-US" sz="2000" i="1" dirty="0" smtClean="0">
                <a:cs typeface="Arial" charset="0"/>
              </a:rPr>
              <a:t>p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obou vektorů, tj. v našem </a:t>
            </a:r>
            <a:r>
              <a:rPr lang="cs-CZ" altLang="en-US" sz="2000" dirty="0" smtClean="0">
                <a:cs typeface="Arial" charset="0"/>
              </a:rPr>
              <a:t>případě: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56304"/>
              </p:ext>
            </p:extLst>
          </p:nvPr>
        </p:nvGraphicFramePr>
        <p:xfrm>
          <a:off x="4644008" y="3610541"/>
          <a:ext cx="2160240" cy="118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8" name="Rovnice" r:id="rId4" imgW="1282680" imgH="711000" progId="Equation.3">
                  <p:embed/>
                </p:oleObj>
              </mc:Choice>
              <mc:Fallback>
                <p:oleObj name="Rovnice" r:id="rId4" imgW="1282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610541"/>
                        <a:ext cx="2160240" cy="1186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03440"/>
              </p:ext>
            </p:extLst>
          </p:nvPr>
        </p:nvGraphicFramePr>
        <p:xfrm>
          <a:off x="5228837" y="5509681"/>
          <a:ext cx="1359387" cy="79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Rovnice" r:id="rId6" imgW="799920" imgH="444240" progId="Equation.3">
                  <p:embed/>
                </p:oleObj>
              </mc:Choice>
              <mc:Fallback>
                <p:oleObj name="Rovnice" r:id="rId6" imgW="799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37" y="5509681"/>
                        <a:ext cx="1359387" cy="799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635624" y="2420888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Spočtěte vzdálenost obou vektorů.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9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metrika vzdálenosti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39552" y="246995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definována počtem pozic, v nichž se oba vektory liší</a:t>
            </a:r>
            <a:endParaRPr lang="en-US" sz="2000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35149"/>
              </p:ext>
            </p:extLst>
          </p:nvPr>
        </p:nvGraphicFramePr>
        <p:xfrm>
          <a:off x="2843808" y="1196753"/>
          <a:ext cx="2448272" cy="107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Rovnice" r:id="rId4" imgW="1295280" imgH="545760" progId="Equation.3">
                  <p:embed/>
                </p:oleObj>
              </mc:Choice>
              <mc:Fallback>
                <p:oleObj name="Rovnice" r:id="rId4" imgW="12952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96753"/>
                        <a:ext cx="2448272" cy="1074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2956882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tzn. je </a:t>
            </a:r>
            <a:r>
              <a:rPr lang="cs-CZ" altLang="en-US" sz="2000" dirty="0">
                <a:cs typeface="Arial" charset="0"/>
              </a:rPr>
              <a:t>dána součtem všech prvků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, které leží mimo hlavní diagonálu.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99592" y="38116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20" name="Obdélník 19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1" name="Obdélník 20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2" name="Obdélník 21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3" name="Obdélník 22"/>
          <p:cNvSpPr/>
          <p:nvPr/>
        </p:nvSpPr>
        <p:spPr>
          <a:xfrm>
            <a:off x="1331640" y="612523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53639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019489" y="581802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019489" y="506197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/>
          <p:cNvSpPr/>
          <p:nvPr/>
        </p:nvSpPr>
        <p:spPr>
          <a:xfrm>
            <a:off x="5940152" y="612469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508104" y="53633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6628001" y="58174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628001" y="506143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podobnosti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26057"/>
            <a:ext cx="4027456" cy="1088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4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Skalární součin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95595"/>
              </p:ext>
            </p:extLst>
          </p:nvPr>
        </p:nvGraphicFramePr>
        <p:xfrm>
          <a:off x="2916575" y="1124744"/>
          <a:ext cx="36766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Rovnice" r:id="rId4" imgW="1790640" imgH="431640" progId="Equation.3">
                  <p:embed/>
                </p:oleObj>
              </mc:Choice>
              <mc:Fallback>
                <p:oleObj name="Rovnice" r:id="rId4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575" y="1124744"/>
                        <a:ext cx="36766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539552" y="2123564"/>
            <a:ext cx="8373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Většinou pro </a:t>
            </a:r>
            <a:r>
              <a:rPr lang="cs-CZ" altLang="en-US" sz="2000" dirty="0">
                <a:cs typeface="Arial" charset="0"/>
              </a:rPr>
              <a:t>vektory </a:t>
            </a:r>
            <a:r>
              <a:rPr lang="en-US" altLang="en-US" sz="2000" b="1" dirty="0">
                <a:solidFill>
                  <a:srgbClr val="339933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en-US" altLang="en-US" sz="2000" dirty="0">
                <a:cs typeface="Arial" charset="0"/>
              </a:rPr>
              <a:t> a </a:t>
            </a:r>
            <a:r>
              <a:rPr lang="en-US" altLang="en-US" sz="2000" b="1" dirty="0">
                <a:solidFill>
                  <a:srgbClr val="0000FF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0000FF"/>
                </a:solidFill>
                <a:cs typeface="Arial" charset="0"/>
              </a:rPr>
              <a:t>2 </a:t>
            </a:r>
            <a:r>
              <a:rPr lang="en-US" altLang="en-US" sz="2000" dirty="0">
                <a:cs typeface="Arial" charset="0"/>
              </a:rPr>
              <a:t>o </a:t>
            </a:r>
            <a:r>
              <a:rPr lang="cs-CZ" altLang="en-US" sz="2000" dirty="0">
                <a:cs typeface="Arial" charset="0"/>
              </a:rPr>
              <a:t>stejné </a:t>
            </a:r>
            <a:r>
              <a:rPr lang="cs-CZ" altLang="en-US" sz="2000" dirty="0" smtClean="0">
                <a:cs typeface="Arial" charset="0"/>
              </a:rPr>
              <a:t>délce (např</a:t>
            </a:r>
            <a:r>
              <a:rPr lang="cs-CZ" altLang="en-US" sz="2000" dirty="0">
                <a:cs typeface="Arial" charset="0"/>
              </a:rPr>
              <a:t>. </a:t>
            </a:r>
            <a:r>
              <a:rPr lang="cs-CZ" altLang="en-US" sz="2000" i="1" dirty="0" smtClean="0">
                <a:cs typeface="Arial" charset="0"/>
              </a:rPr>
              <a:t>a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i="1" dirty="0" smtClean="0">
                <a:cs typeface="Arial" charset="0"/>
              </a:rPr>
              <a:t>; </a:t>
            </a:r>
            <a:r>
              <a:rPr lang="cs-CZ" altLang="en-US" sz="2000" dirty="0" smtClean="0">
                <a:cs typeface="Arial" charset="0"/>
              </a:rPr>
              <a:t>záleží na úhlu, který svírají:</a:t>
            </a:r>
            <a:endParaRPr lang="en-US" sz="2000" dirty="0"/>
          </a:p>
        </p:txBody>
      </p:sp>
      <p:cxnSp>
        <p:nvCxnSpPr>
          <p:cNvPr id="61" name="Přímá spojnice 60"/>
          <p:cNvCxnSpPr/>
          <p:nvPr/>
        </p:nvCxnSpPr>
        <p:spPr>
          <a:xfrm>
            <a:off x="1601720" y="319298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601720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154766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406794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6493196" y="392376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54766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36840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06794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77" name="Skupina 76"/>
          <p:cNvGrpSpPr/>
          <p:nvPr/>
        </p:nvGrpSpPr>
        <p:grpSpPr>
          <a:xfrm>
            <a:off x="4090717" y="2879748"/>
            <a:ext cx="900000" cy="900000"/>
            <a:chOff x="4090717" y="3105064"/>
            <a:chExt cx="900000" cy="900000"/>
          </a:xfrm>
        </p:grpSpPr>
        <p:cxnSp>
          <p:nvCxnSpPr>
            <p:cNvPr id="70" name="Přímá spojnice 69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>
          <a:xfrm>
            <a:off x="6084168" y="321749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6976456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délník 84"/>
          <p:cNvSpPr/>
          <p:nvPr/>
        </p:nvSpPr>
        <p:spPr>
          <a:xfrm>
            <a:off x="223148" y="4859868"/>
            <a:ext cx="877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invariantní vůči rotaci – absolutní orientace nepodstatná, důležitý pouze úhel</a:t>
            </a:r>
            <a:endParaRPr lang="en-US" dirty="0"/>
          </a:p>
        </p:txBody>
      </p:sp>
      <p:sp>
        <p:nvSpPr>
          <p:cNvPr id="86" name="Obdélník 85"/>
          <p:cNvSpPr/>
          <p:nvPr/>
        </p:nvSpPr>
        <p:spPr>
          <a:xfrm>
            <a:off x="540094" y="5210616"/>
            <a:ext cx="813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není invariantní vůči lineární transformaci (tzn. závisí na délce vektorů)</a:t>
            </a:r>
            <a:endParaRPr lang="en-US" dirty="0"/>
          </a:p>
        </p:txBody>
      </p:sp>
      <p:sp>
        <p:nvSpPr>
          <p:cNvPr id="87" name="Obdélník 86"/>
          <p:cNvSpPr/>
          <p:nvPr/>
        </p:nvSpPr>
        <p:spPr>
          <a:xfrm>
            <a:off x="2976278" y="5651956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88" name="Objek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74172"/>
              </p:ext>
            </p:extLst>
          </p:nvPr>
        </p:nvGraphicFramePr>
        <p:xfrm>
          <a:off x="3036888" y="6021288"/>
          <a:ext cx="3327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5" name="Rovnice" r:id="rId6" imgW="1739880" imgH="241200" progId="Equation.3">
                  <p:embed/>
                </p:oleObj>
              </mc:Choice>
              <mc:Fallback>
                <p:oleObj name="Rovnice" r:id="rId6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6021288"/>
                        <a:ext cx="3327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3" grpId="0"/>
      <p:bldP spid="64" grpId="0"/>
      <p:bldP spid="65" grpId="0"/>
      <p:bldP spid="66" grpId="0"/>
      <p:bldP spid="68" grpId="0"/>
      <p:bldP spid="69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Úvod do metrik podobností a vzdáleností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</a:t>
            </a:r>
            <a:r>
              <a:rPr lang="cs-CZ" dirty="0"/>
              <a:t>pro určení </a:t>
            </a:r>
            <a:r>
              <a:rPr lang="cs-CZ" dirty="0" smtClean="0"/>
              <a:t>vzdálenosti mezi dvěma objekty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podobnosti mezi dvěma objekty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vzdálenosti mezi dvěma skupinami objektů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Asociační matice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Metrika kosinové podobnosti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605143"/>
              </p:ext>
            </p:extLst>
          </p:nvPr>
        </p:nvGraphicFramePr>
        <p:xfrm>
          <a:off x="3011488" y="1341438"/>
          <a:ext cx="26273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Rovnice" r:id="rId3" imgW="1346040" imgH="469800" progId="Equation.3">
                  <p:embed/>
                </p:oleObj>
              </mc:Choice>
              <mc:Fallback>
                <p:oleObj name="Rovnice" r:id="rId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1341438"/>
                        <a:ext cx="26273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39552" y="2551837"/>
            <a:ext cx="78488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kde       je norma (délka) vektoru 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baseline="-25000" dirty="0" err="1" smtClean="0">
                <a:cs typeface="Arial" charset="0"/>
              </a:rPr>
              <a:t>i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= skalární součin vektorů o jednotkové délce</a:t>
            </a:r>
          </a:p>
          <a:p>
            <a:pPr algn="ctr">
              <a:buFont typeface="Wingdings" pitchFamily="2" charset="2"/>
              <a:buNone/>
            </a:pPr>
            <a:endParaRPr lang="cs-CZ" altLang="en-US" sz="14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vhodná </a:t>
            </a:r>
            <a:r>
              <a:rPr lang="cs-CZ" altLang="en-US" sz="2000" dirty="0">
                <a:cs typeface="Arial" charset="0"/>
              </a:rPr>
              <a:t>v případě, pokud je informativní pouze relativní hodnota </a:t>
            </a:r>
            <a:r>
              <a:rPr lang="cs-CZ" altLang="en-US" sz="2000" dirty="0" smtClean="0">
                <a:cs typeface="Arial" charset="0"/>
              </a:rPr>
              <a:t>příznaků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hodnoty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</a:t>
            </a:r>
            <a:r>
              <a:rPr lang="cs-CZ" altLang="en-US" sz="2000" baseline="-25000" dirty="0">
                <a:cs typeface="Arial" charset="0"/>
              </a:rPr>
              <a:t>cos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) jsou rovny kosinu úhlu mezi oběma vektory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16627"/>
              </p:ext>
            </p:extLst>
          </p:nvPr>
        </p:nvGraphicFramePr>
        <p:xfrm>
          <a:off x="3070949" y="2578446"/>
          <a:ext cx="303491" cy="30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Rovnice" r:id="rId5" imgW="241200" imgH="253800" progId="Equation.3">
                  <p:embed/>
                </p:oleObj>
              </mc:Choice>
              <mc:Fallback>
                <p:oleObj name="Rovnice" r:id="rId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949" y="2578446"/>
                        <a:ext cx="303491" cy="305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>
            <a:off x="1601720" y="4777163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601720" y="4801671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47664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93196" y="5507940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6840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57959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090717" y="4463924"/>
            <a:ext cx="900000" cy="900000"/>
            <a:chOff x="4090717" y="3105064"/>
            <a:chExt cx="900000" cy="900000"/>
          </a:xfrm>
        </p:grpSpPr>
        <p:cxnSp>
          <p:nvCxnSpPr>
            <p:cNvPr id="18" name="Přímá spojnice 17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nice 19"/>
          <p:cNvCxnSpPr/>
          <p:nvPr/>
        </p:nvCxnSpPr>
        <p:spPr>
          <a:xfrm>
            <a:off x="6084168" y="4801671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976456" y="4801671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72938"/>
              </p:ext>
            </p:extLst>
          </p:nvPr>
        </p:nvGraphicFramePr>
        <p:xfrm>
          <a:off x="5626100" y="1844675"/>
          <a:ext cx="2625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5" name="Rovnice" r:id="rId4" imgW="1346040" imgH="469800" progId="Equation.3">
                  <p:embed/>
                </p:oleObj>
              </mc:Choice>
              <mc:Fallback>
                <p:oleObj name="Rovnice" r:id="rId4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844675"/>
                        <a:ext cx="26257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5402263" y="1340768"/>
            <a:ext cx="3300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Metrika kosinové podobnosti</a:t>
            </a:r>
            <a:endParaRPr lang="en-US" sz="2000" b="1" dirty="0"/>
          </a:p>
        </p:txBody>
      </p:sp>
      <p:sp>
        <p:nvSpPr>
          <p:cNvPr id="23" name="Obdélník 22"/>
          <p:cNvSpPr/>
          <p:nvPr/>
        </p:nvSpPr>
        <p:spPr>
          <a:xfrm>
            <a:off x="1115616" y="134076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/>
              <a:t>Pearsonův</a:t>
            </a:r>
            <a:r>
              <a:rPr lang="cs-CZ" sz="2000" b="1" dirty="0"/>
              <a:t> korelační koeficient</a:t>
            </a:r>
            <a:endParaRPr lang="en-US" sz="2000" b="1" dirty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22806"/>
              </p:ext>
            </p:extLst>
          </p:nvPr>
        </p:nvGraphicFramePr>
        <p:xfrm>
          <a:off x="1187450" y="1844675"/>
          <a:ext cx="2889847" cy="93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6" name="Rovnice" r:id="rId6" imgW="1473120" imgH="469800" progId="Equation.3">
                  <p:embed/>
                </p:oleObj>
              </mc:Choice>
              <mc:Fallback>
                <p:oleObj name="Rovnice" r:id="rId6" imgW="1473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2889847" cy="93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altLang="en-US" sz="2000" dirty="0" smtClean="0">
                    <a:cs typeface="Arial" charset="0"/>
                  </a:rPr>
                  <a:t>kde</a:t>
                </a:r>
                <a:r>
                  <a:rPr lang="cs-CZ" altLang="en-US" sz="2000" b="1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𝑑</m:t>
                        </m:r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cs-CZ" altLang="en-US" sz="2000" b="0" i="1" smtClean="0">
                        <a:latin typeface="Cambria Math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b="0" i="1" smtClean="0"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 b="0" i="0" smtClean="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𝑇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algn="ctr"/>
                <a:endParaRPr lang="cs-CZ" sz="14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cs-CZ" sz="2000" dirty="0" smtClean="0"/>
                  <a:t> jsou tzv. </a:t>
                </a:r>
                <a:r>
                  <a:rPr lang="cs-CZ" sz="2000" dirty="0" smtClean="0">
                    <a:solidFill>
                      <a:srgbClr val="824100"/>
                    </a:solidFill>
                  </a:rPr>
                  <a:t>diferenční vektory</a:t>
                </a:r>
              </a:p>
              <a:p>
                <a:pPr algn="ctr"/>
                <a:endParaRPr lang="cs-CZ" sz="1400" dirty="0" smtClean="0"/>
              </a:p>
              <a:p>
                <a:pPr algn="ctr"/>
                <a:r>
                  <a:rPr lang="cs-CZ" sz="2000" dirty="0" smtClean="0"/>
                  <a:t>také nabývá hodnot z intervalu 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</a:t>
                </a:r>
                <a:r>
                  <a:rPr lang="cs-CZ" altLang="en-US" sz="2000" dirty="0">
                    <a:cs typeface="Arial" charset="0"/>
                  </a:rPr>
                  <a:t>-1;1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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  <a:blipFill rotWithShape="1">
                <a:blip r:embed="rId8"/>
                <a:stretch>
                  <a:fillRect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1110671" y="4941168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00296"/>
              </p:ext>
            </p:extLst>
          </p:nvPr>
        </p:nvGraphicFramePr>
        <p:xfrm>
          <a:off x="1360613" y="5580063"/>
          <a:ext cx="2923355" cy="68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Rovnice" r:id="rId9" imgW="1752480" imgH="393480" progId="Equation.3">
                  <p:embed/>
                </p:oleObj>
              </mc:Choice>
              <mc:Fallback>
                <p:oleObj name="Rovnice" r:id="rId9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613" y="5580063"/>
                        <a:ext cx="2923355" cy="684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bdélník 27"/>
          <p:cNvSpPr/>
          <p:nvPr/>
        </p:nvSpPr>
        <p:spPr>
          <a:xfrm>
            <a:off x="4580440" y="5550331"/>
            <a:ext cx="445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hodnoty se (díky </a:t>
            </a:r>
            <a:r>
              <a:rPr lang="cs-CZ" sz="1600" dirty="0"/>
              <a:t>dělení </a:t>
            </a:r>
            <a:r>
              <a:rPr lang="cs-CZ" sz="1600" dirty="0" smtClean="0"/>
              <a:t>dvěma) </a:t>
            </a:r>
            <a:r>
              <a:rPr lang="cs-CZ" sz="1600" dirty="0"/>
              <a:t>vyskytují </a:t>
            </a:r>
            <a:endParaRPr lang="cs-CZ" sz="1600" dirty="0" smtClean="0"/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v</a:t>
            </a:r>
            <a:r>
              <a:rPr lang="cs-CZ" sz="1600" dirty="0"/>
              <a:t> intervalu </a:t>
            </a:r>
            <a:r>
              <a:rPr lang="cs-CZ" sz="1600" dirty="0">
                <a:sym typeface="Symbol"/>
              </a:rPr>
              <a:t></a:t>
            </a:r>
            <a:r>
              <a:rPr lang="cs-CZ" sz="1600" dirty="0"/>
              <a:t>0;1</a:t>
            </a:r>
            <a:r>
              <a:rPr lang="cs-CZ" sz="1600" dirty="0" smtClean="0">
                <a:sym typeface="Symbol"/>
              </a:rPr>
              <a:t></a:t>
            </a:r>
            <a:r>
              <a:rPr lang="cs-CZ" sz="1600" dirty="0" smtClean="0"/>
              <a:t> </a:t>
            </a:r>
            <a:endParaRPr lang="cs-CZ" sz="1600" dirty="0"/>
          </a:p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používá se </a:t>
            </a:r>
            <a:r>
              <a:rPr lang="cs-CZ" sz="1600" dirty="0"/>
              <a:t>např. při analýze dat genové </a:t>
            </a:r>
            <a:r>
              <a:rPr lang="cs-CZ" sz="1600" dirty="0" smtClean="0"/>
              <a:t>exprese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744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0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Autofit/>
          </a:bodyPr>
          <a:lstStyle/>
          <a:p>
            <a:r>
              <a:rPr lang="cs-CZ" sz="2600" dirty="0"/>
              <a:t>Metriky pro určení podobnosti 2 </a:t>
            </a:r>
            <a:r>
              <a:rPr lang="cs-CZ" sz="2600" dirty="0" smtClean="0"/>
              <a:t>objektů s </a:t>
            </a:r>
            <a:r>
              <a:rPr lang="cs-CZ" sz="2600" dirty="0"/>
              <a:t>kvalitativními </a:t>
            </a:r>
            <a:r>
              <a:rPr lang="cs-CZ" sz="2600" dirty="0" smtClean="0"/>
              <a:t>prom.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obecné 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s dichotomickými příznaky, pro které je definována celá řady tzv. </a:t>
            </a:r>
            <a:r>
              <a:rPr lang="cs-CZ" altLang="en-US" sz="2000" b="1" i="1" dirty="0">
                <a:cs typeface="Arial" charset="0"/>
              </a:rPr>
              <a:t>asociačních koeficientů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(Asociační koeficienty až na výjimky nabývají hodnot z intervalu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</a:t>
            </a:r>
            <a:r>
              <a:rPr lang="cs-CZ" altLang="en-US" sz="2000" dirty="0">
                <a:cs typeface="Arial" charset="0"/>
              </a:rPr>
              <a:t>0, 1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</a:t>
            </a:r>
            <a:r>
              <a:rPr lang="cs-CZ" altLang="en-US" sz="2000" dirty="0" smtClean="0">
                <a:cs typeface="Arial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hodnoty 1 v případě shody vektorů, 0 pro případ nepodobnosti.)</a:t>
            </a:r>
          </a:p>
        </p:txBody>
      </p:sp>
    </p:spTree>
    <p:extLst>
      <p:ext uri="{BB962C8B-B14F-4D97-AF65-F5344CB8AC3E}">
        <p14:creationId xmlns:p14="http://schemas.microsoft.com/office/powerpoint/2010/main" val="16699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Hammingova</a:t>
            </a:r>
            <a:r>
              <a:rPr lang="cs-CZ" dirty="0" smtClean="0"/>
              <a:t> metrika podobnosti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60142"/>
              </p:ext>
            </p:extLst>
          </p:nvPr>
        </p:nvGraphicFramePr>
        <p:xfrm>
          <a:off x="804863" y="1484313"/>
          <a:ext cx="3695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4" name="Rovnice" r:id="rId5" imgW="1574640" imgH="241200" progId="Equation.3">
                  <p:embed/>
                </p:oleObj>
              </mc:Choice>
              <mc:Fallback>
                <p:oleObj name="Rovnice" r:id="rId5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484313"/>
                        <a:ext cx="36957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99592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1331640" y="468007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39857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019489" y="436951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019489" y="364556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940152" y="467953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08104" y="39851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628001" y="436897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6628001" y="364502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007225" y="609953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 smtClean="0">
                <a:cs typeface="Arial" charset="0"/>
              </a:rPr>
              <a:t>6 –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 smtClean="0">
                <a:cs typeface="Arial" charset="0"/>
              </a:rPr>
              <a:t>=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2043239" y="57889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615737" y="609899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6 –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>
                <a:cs typeface="Arial" charset="0"/>
              </a:rPr>
              <a:t>=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6651751" y="578844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899592" y="54051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shoda ve 3 souřadnicích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932040" y="540465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součet prvků na diagonále roven 3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016095" y="509464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6624607" y="509410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3204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Pro výpočet </a:t>
            </a:r>
            <a:r>
              <a:rPr lang="cs-CZ" altLang="en-US" dirty="0" err="1">
                <a:cs typeface="Arial" charset="0"/>
              </a:rPr>
              <a:t>Tanimotovy</a:t>
            </a:r>
            <a:r>
              <a:rPr lang="cs-CZ" altLang="en-US" dirty="0">
                <a:cs typeface="Arial" charset="0"/>
              </a:rPr>
              <a:t> podobnosti dvou vektorů s kvalitativními příznaky jsou použity všechny páry složek srovnávaných vektorů, kromě těch, jejichž hodnoty jsou obě nulové.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33609"/>
              </p:ext>
            </p:extLst>
          </p:nvPr>
        </p:nvGraphicFramePr>
        <p:xfrm>
          <a:off x="426120" y="3055169"/>
          <a:ext cx="16256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2" name="Rovnice" r:id="rId4" imgW="863280" imgH="444240" progId="Equation.3">
                  <p:embed/>
                </p:oleObj>
              </mc:Choice>
              <mc:Fallback>
                <p:oleObj name="Rovnice" r:id="rId4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0" y="3055169"/>
                        <a:ext cx="16256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13321"/>
              </p:ext>
            </p:extLst>
          </p:nvPr>
        </p:nvGraphicFramePr>
        <p:xfrm>
          <a:off x="2757363" y="3069456"/>
          <a:ext cx="1598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3" name="Rovnice" r:id="rId6" imgW="863280" imgH="444240" progId="Equation.3">
                  <p:embed/>
                </p:oleObj>
              </mc:Choice>
              <mc:Fallback>
                <p:oleObj name="Rovnice" r:id="rId6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63" y="3069456"/>
                        <a:ext cx="1598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22317"/>
              </p:ext>
            </p:extLst>
          </p:nvPr>
        </p:nvGraphicFramePr>
        <p:xfrm>
          <a:off x="1476375" y="1023938"/>
          <a:ext cx="64452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Rovnice" r:id="rId8" imgW="2908080" imgH="863280" progId="Equation.3">
                  <p:embed/>
                </p:oleObj>
              </mc:Choice>
              <mc:Fallback>
                <p:oleObj name="Rovnice" r:id="rId8" imgW="2908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023938"/>
                        <a:ext cx="644525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4013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540724" y="3657656"/>
            <a:ext cx="1631676" cy="25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/>
          <p:cNvSpPr/>
          <p:nvPr/>
        </p:nvSpPr>
        <p:spPr>
          <a:xfrm>
            <a:off x="2711667" y="3005037"/>
            <a:ext cx="1631676" cy="100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délník 33"/>
          <p:cNvSpPr/>
          <p:nvPr/>
        </p:nvSpPr>
        <p:spPr>
          <a:xfrm>
            <a:off x="6084168" y="2205410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élník 34"/>
          <p:cNvSpPr/>
          <p:nvPr/>
        </p:nvSpPr>
        <p:spPr>
          <a:xfrm rot="5400000">
            <a:off x="6102260" y="3783931"/>
            <a:ext cx="1620000" cy="28083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délník 35"/>
          <p:cNvSpPr/>
          <p:nvPr/>
        </p:nvSpPr>
        <p:spPr>
          <a:xfrm>
            <a:off x="431071" y="3005037"/>
            <a:ext cx="1631676" cy="100002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délník 36"/>
          <p:cNvSpPr/>
          <p:nvPr/>
        </p:nvSpPr>
        <p:spPr>
          <a:xfrm>
            <a:off x="5460604" y="2205410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 rot="18578847">
            <a:off x="7024085" y="4188410"/>
            <a:ext cx="576064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bdélník 38"/>
          <p:cNvSpPr/>
          <p:nvPr/>
        </p:nvSpPr>
        <p:spPr>
          <a:xfrm>
            <a:off x="6084168" y="1053282"/>
            <a:ext cx="102798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élník 39"/>
          <p:cNvSpPr/>
          <p:nvPr/>
        </p:nvSpPr>
        <p:spPr>
          <a:xfrm rot="5400000">
            <a:off x="6552392" y="4316440"/>
            <a:ext cx="1404000" cy="169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/>
          <p:cNvSpPr/>
          <p:nvPr/>
        </p:nvSpPr>
        <p:spPr>
          <a:xfrm>
            <a:off x="6631204" y="1998998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ovéPole 37"/>
          <p:cNvSpPr txBox="1"/>
          <p:nvPr/>
        </p:nvSpPr>
        <p:spPr>
          <a:xfrm>
            <a:off x="4860032" y="37289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45569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3850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688503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558536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428570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r>
              <a:rPr lang="en-US" dirty="0" smtClean="0"/>
              <a:t> – </a:t>
            </a:r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539552" y="112474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Určete hodnoty </a:t>
            </a:r>
            <a:r>
              <a:rPr lang="cs-CZ" altLang="en-US" sz="2000" dirty="0" err="1">
                <a:cs typeface="Arial" charset="0"/>
              </a:rPr>
              <a:t>Tanimotových</a:t>
            </a:r>
            <a:r>
              <a:rPr lang="cs-CZ" altLang="en-US" sz="2000" dirty="0">
                <a:cs typeface="Arial" charset="0"/>
              </a:rPr>
              <a:t> podobností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a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z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dirty="0" smtClean="0">
                <a:cs typeface="Arial" charset="0"/>
              </a:rPr>
              <a:t>když: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z </a:t>
            </a:r>
            <a:r>
              <a:rPr lang="cs-CZ" altLang="en-US" sz="2000" dirty="0">
                <a:cs typeface="Arial" charset="0"/>
              </a:rPr>
              <a:t>= (2, 0, 0, 0, 0, 2)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r>
              <a:rPr lang="cs-CZ" altLang="en-US" sz="2000" dirty="0">
                <a:cs typeface="Arial" charset="0"/>
              </a:rPr>
              <a:t>Ze zadání je množina symbolů F = {0, 1, 2},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3,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6.</a:t>
            </a:r>
          </a:p>
          <a:p>
            <a:endParaRPr lang="cs-CZ" altLang="en-US" sz="2000" dirty="0" smtClean="0">
              <a:cs typeface="Arial" charset="0"/>
            </a:endParaRPr>
          </a:p>
          <a:p>
            <a:r>
              <a:rPr lang="cs-CZ" altLang="en-US" sz="2000" dirty="0" smtClean="0">
                <a:cs typeface="Arial" charset="0"/>
              </a:rPr>
              <a:t>Kontingenční </a:t>
            </a:r>
            <a:r>
              <a:rPr lang="cs-CZ" altLang="en-US" sz="2000" dirty="0">
                <a:cs typeface="Arial" charset="0"/>
              </a:rPr>
              <a:t>tabulky </a:t>
            </a:r>
            <a:r>
              <a:rPr lang="cs-CZ" altLang="en-US" sz="2000" dirty="0" smtClean="0">
                <a:cs typeface="Arial" charset="0"/>
              </a:rPr>
              <a:t>jsou: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54316"/>
              </p:ext>
            </p:extLst>
          </p:nvPr>
        </p:nvGraphicFramePr>
        <p:xfrm>
          <a:off x="676257" y="3659188"/>
          <a:ext cx="22304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2" name="Rovnice" r:id="rId4" imgW="1269720" imgH="711000" progId="Equation.3">
                  <p:embed/>
                </p:oleObj>
              </mc:Choice>
              <mc:Fallback>
                <p:oleObj name="Rovnice" r:id="rId4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57" y="3659188"/>
                        <a:ext cx="22304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556"/>
              </p:ext>
            </p:extLst>
          </p:nvPr>
        </p:nvGraphicFramePr>
        <p:xfrm>
          <a:off x="6161732" y="3644900"/>
          <a:ext cx="2298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3" name="Rovnice" r:id="rId6" imgW="1269720" imgH="711000" progId="Equation.3">
                  <p:embed/>
                </p:oleObj>
              </mc:Choice>
              <mc:Fallback>
                <p:oleObj name="Rovnice" r:id="rId6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732" y="3644900"/>
                        <a:ext cx="22987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43041"/>
              </p:ext>
            </p:extLst>
          </p:nvPr>
        </p:nvGraphicFramePr>
        <p:xfrm>
          <a:off x="676275" y="5535613"/>
          <a:ext cx="2173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4" name="Rovnice" r:id="rId8" imgW="1409400" imgH="393480" progId="Equation.3">
                  <p:embed/>
                </p:oleObj>
              </mc:Choice>
              <mc:Fallback>
                <p:oleObj name="Rovnice" r:id="rId8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535613"/>
                        <a:ext cx="21732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47774"/>
              </p:ext>
            </p:extLst>
          </p:nvPr>
        </p:nvGraphicFramePr>
        <p:xfrm>
          <a:off x="3401188" y="5535613"/>
          <a:ext cx="22939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5" name="Rovnice" r:id="rId10" imgW="1549080" imgH="393480" progId="Equation.3">
                  <p:embed/>
                </p:oleObj>
              </mc:Choice>
              <mc:Fallback>
                <p:oleObj name="Rovnice" r:id="rId10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8" y="5535613"/>
                        <a:ext cx="22939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72568"/>
              </p:ext>
            </p:extLst>
          </p:nvPr>
        </p:nvGraphicFramePr>
        <p:xfrm>
          <a:off x="6195188" y="5535613"/>
          <a:ext cx="2219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6" name="Rovnice" r:id="rId12" imgW="1422360" imgH="393480" progId="Equation.3">
                  <p:embed/>
                </p:oleObj>
              </mc:Choice>
              <mc:Fallback>
                <p:oleObj name="Rovnice" r:id="rId12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88" y="5535613"/>
                        <a:ext cx="22193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délník 49"/>
          <p:cNvSpPr/>
          <p:nvPr/>
        </p:nvSpPr>
        <p:spPr>
          <a:xfrm>
            <a:off x="2339114" y="5889905"/>
            <a:ext cx="240472" cy="276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bdélník 50"/>
          <p:cNvSpPr/>
          <p:nvPr/>
        </p:nvSpPr>
        <p:spPr>
          <a:xfrm>
            <a:off x="2120159" y="3681407"/>
            <a:ext cx="795657" cy="116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bdélník 51"/>
          <p:cNvSpPr/>
          <p:nvPr/>
        </p:nvSpPr>
        <p:spPr>
          <a:xfrm rot="5400000">
            <a:off x="1968601" y="3861812"/>
            <a:ext cx="741420" cy="11530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bdélník 52"/>
          <p:cNvSpPr/>
          <p:nvPr/>
        </p:nvSpPr>
        <p:spPr>
          <a:xfrm rot="18578847">
            <a:off x="2328281" y="3971940"/>
            <a:ext cx="359617" cy="94808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délník 53"/>
          <p:cNvSpPr/>
          <p:nvPr/>
        </p:nvSpPr>
        <p:spPr>
          <a:xfrm rot="5400000">
            <a:off x="2132328" y="4050049"/>
            <a:ext cx="772896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bdélník 54"/>
          <p:cNvSpPr/>
          <p:nvPr/>
        </p:nvSpPr>
        <p:spPr>
          <a:xfrm>
            <a:off x="1667930" y="5889905"/>
            <a:ext cx="240472" cy="2763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délník 55"/>
          <p:cNvSpPr/>
          <p:nvPr/>
        </p:nvSpPr>
        <p:spPr>
          <a:xfrm>
            <a:off x="1997585" y="5889905"/>
            <a:ext cx="240472" cy="276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bdélník 56"/>
          <p:cNvSpPr/>
          <p:nvPr/>
        </p:nvSpPr>
        <p:spPr>
          <a:xfrm>
            <a:off x="1978831" y="5529107"/>
            <a:ext cx="240472" cy="27632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33316"/>
              </p:ext>
            </p:extLst>
          </p:nvPr>
        </p:nvGraphicFramePr>
        <p:xfrm>
          <a:off x="3389784" y="3617039"/>
          <a:ext cx="2346219" cy="13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7" name="Rovnice" r:id="rId14" imgW="1282680" imgH="711000" progId="Equation.3">
                  <p:embed/>
                </p:oleObj>
              </mc:Choice>
              <mc:Fallback>
                <p:oleObj name="Rovnice" r:id="rId14" imgW="128268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89784" y="3617039"/>
                        <a:ext cx="2346219" cy="130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0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definovány pomocí různých prvků kontingenční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 smtClean="0">
                <a:cs typeface="Arial" charset="0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obecné metriky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988840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některé z nich používají pouze počet shodných pozic v obou vektorech (ovšem s nenulovými hodnotami):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552" y="4613066"/>
            <a:ext cx="6170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některé z nich používají </a:t>
            </a:r>
            <a:r>
              <a:rPr lang="cs-CZ" altLang="en-US" sz="2000" dirty="0">
                <a:cs typeface="Arial" charset="0"/>
              </a:rPr>
              <a:t>i shodu s nulovými </a:t>
            </a:r>
            <a:r>
              <a:rPr lang="cs-CZ" altLang="en-US" sz="2000" dirty="0" smtClean="0">
                <a:cs typeface="Arial" charset="0"/>
              </a:rPr>
              <a:t>hodnotami: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15051"/>
              </p:ext>
            </p:extLst>
          </p:nvPr>
        </p:nvGraphicFramePr>
        <p:xfrm>
          <a:off x="1068388" y="2828925"/>
          <a:ext cx="1965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0" name="Rovnice" r:id="rId4" imgW="1002960" imgH="634680" progId="Equation.3">
                  <p:embed/>
                </p:oleObj>
              </mc:Choice>
              <mc:Fallback>
                <p:oleObj name="Rovnice" r:id="rId4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828925"/>
                        <a:ext cx="1965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95516"/>
              </p:ext>
            </p:extLst>
          </p:nvPr>
        </p:nvGraphicFramePr>
        <p:xfrm>
          <a:off x="4090988" y="2852738"/>
          <a:ext cx="21288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1" name="Rovnice" r:id="rId6" imgW="1117440" imgH="647640" progId="Equation.3">
                  <p:embed/>
                </p:oleObj>
              </mc:Choice>
              <mc:Fallback>
                <p:oleObj name="Rovnice" r:id="rId6" imgW="11174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2852738"/>
                        <a:ext cx="2128837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24477"/>
              </p:ext>
            </p:extLst>
          </p:nvPr>
        </p:nvGraphicFramePr>
        <p:xfrm>
          <a:off x="1066800" y="5060950"/>
          <a:ext cx="18954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Rovnice" r:id="rId8" imgW="1015920" imgH="634680" progId="Equation.3">
                  <p:embed/>
                </p:oleObj>
              </mc:Choice>
              <mc:Fallback>
                <p:oleObj name="Rovnice" r:id="rId8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60950"/>
                        <a:ext cx="18954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4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koeficienty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08627"/>
            <a:ext cx="6139771" cy="143941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288" y="2852936"/>
            <a:ext cx="8748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cs-CZ" altLang="en-US" sz="2000" b="1" dirty="0" smtClean="0">
                <a:solidFill>
                  <a:srgbClr val="339933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obou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objektů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proměnné mají </a:t>
            </a: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, resp.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1) 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pozitivní </a:t>
            </a:r>
            <a:r>
              <a:rPr lang="cs-CZ" altLang="en-US" sz="2000" b="1" i="1" dirty="0" smtClean="0">
                <a:latin typeface="+mn-lt"/>
                <a:cs typeface="Arial" panose="020B0604020202020204" pitchFamily="34" charset="0"/>
              </a:rPr>
              <a:t>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;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nikoliv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resp.0); 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nenastal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cs-CZ" altLang="en-US" sz="2000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ano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); </a:t>
            </a:r>
          </a:p>
          <a:p>
            <a:r>
              <a:rPr lang="cs-CZ" altLang="en-US" sz="20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nenastal ani u jednoho z objektů (obě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endParaRPr lang="cs-CZ" alt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proměnné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mají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, resp. 0)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negativní 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600099" y="2228614"/>
            <a:ext cx="324128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cs-CZ" altLang="en-US" b="1" dirty="0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5076814" y="1910531"/>
            <a:ext cx="33054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76814" y="2227772"/>
            <a:ext cx="31451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04107" y="1903763"/>
            <a:ext cx="30649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288" y="4894128"/>
            <a:ext cx="874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panose="020B0604020202020204" pitchFamily="34" charset="0"/>
              </a:rPr>
              <a:t>Při výpočtu podobnosti dvou objektů sledujeme, kolikrát pro všechny souřadnice obou vektorů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a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nastaly případy shody či neshody: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 určuje celkový počet shod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>
                <a:cs typeface="Arial" panose="020B0604020202020204" pitchFamily="34" charset="0"/>
              </a:rPr>
              <a:t> celkový počet neshod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 = </a:t>
            </a:r>
            <a:r>
              <a:rPr lang="cs-CZ" altLang="en-US" sz="2000" i="1" dirty="0">
                <a:cs typeface="Arial" panose="020B0604020202020204" pitchFamily="34" charset="0"/>
              </a:rPr>
              <a:t>p</a:t>
            </a:r>
            <a:r>
              <a:rPr lang="cs-CZ" altLang="en-US" sz="2000" dirty="0">
                <a:cs typeface="Arial" panose="020B0604020202020204" pitchFamily="34" charset="0"/>
              </a:rPr>
              <a:t> (tj. </a:t>
            </a:r>
            <a:r>
              <a:rPr lang="cs-CZ" altLang="en-US" sz="2000" dirty="0" err="1">
                <a:cs typeface="Arial" panose="020B0604020202020204" pitchFamily="34" charset="0"/>
              </a:rPr>
              <a:t>celk</a:t>
            </a:r>
            <a:r>
              <a:rPr lang="cs-CZ" altLang="en-US" sz="2000" dirty="0">
                <a:cs typeface="Arial" panose="020B0604020202020204" pitchFamily="34" charset="0"/>
              </a:rPr>
              <a:t>. počet souřadnic obou vektorů – 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>
                <a:cs typeface="Arial" panose="020B0604020202020204" pitchFamily="34" charset="0"/>
              </a:rPr>
              <a:t>tzn. počet proměnných)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2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Jaccardův</a:t>
            </a:r>
            <a:r>
              <a:rPr lang="cs-CZ" dirty="0" smtClean="0"/>
              <a:t> – </a:t>
            </a:r>
            <a:r>
              <a:rPr lang="cs-CZ" dirty="0" err="1" smtClean="0"/>
              <a:t>Tanimotův</a:t>
            </a:r>
            <a:r>
              <a:rPr lang="cs-CZ" dirty="0" smtClean="0"/>
              <a:t> asociační </a:t>
            </a:r>
            <a:r>
              <a:rPr lang="cs-CZ" dirty="0"/>
              <a:t>koeficient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330221"/>
            <a:ext cx="4679900" cy="133350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/>
        </p:nvSpPr>
        <p:spPr bwMode="auto">
          <a:xfrm>
            <a:off x="467544" y="3356819"/>
            <a:ext cx="8535987" cy="6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což je díky zjednodušení i dichotomická varianta metriky podle vztahu: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40433"/>
              </p:ext>
            </p:extLst>
          </p:nvPr>
        </p:nvGraphicFramePr>
        <p:xfrm>
          <a:off x="582613" y="1567383"/>
          <a:ext cx="29908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2" name="Rovnice" r:id="rId5" imgW="1333440" imgH="393480" progId="Equation.3">
                  <p:embed/>
                </p:oleObj>
              </mc:Choice>
              <mc:Fallback>
                <p:oleObj name="Rovnice" r:id="rId5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567383"/>
                        <a:ext cx="29908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70878"/>
              </p:ext>
            </p:extLst>
          </p:nvPr>
        </p:nvGraphicFramePr>
        <p:xfrm>
          <a:off x="591120" y="4005064"/>
          <a:ext cx="405288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3" name="Rovnice" r:id="rId7" imgW="1828800" imgH="838080" progId="Equation.3">
                  <p:embed/>
                </p:oleObj>
              </mc:Choice>
              <mc:Fallback>
                <p:oleObj name="Rovnice" r:id="rId7" imgW="1828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20" y="4005064"/>
                        <a:ext cx="405288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67544" y="622802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Tento vztah se dominantně používá v ekologických studiích.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836821" y="1996971"/>
            <a:ext cx="1127048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 rot="5400000">
            <a:off x="7700874" y="1301911"/>
            <a:ext cx="271893" cy="225409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 rot="18578847">
            <a:off x="8277949" y="2197394"/>
            <a:ext cx="359617" cy="474042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 rot="5400000">
            <a:off x="8242209" y="2124149"/>
            <a:ext cx="431090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2771800" y="5170959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2148236" y="5170959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2771800" y="4018831"/>
            <a:ext cx="1027980" cy="93610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3318836" y="5002647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metrik podobností </a:t>
            </a:r>
            <a:br>
              <a:rPr lang="cs-CZ" dirty="0" smtClean="0"/>
            </a:br>
            <a:r>
              <a:rPr lang="cs-CZ" dirty="0" smtClean="0"/>
              <a:t>a vzdáleností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51186"/>
              </p:ext>
            </p:extLst>
          </p:nvPr>
        </p:nvGraphicFramePr>
        <p:xfrm>
          <a:off x="592038" y="3503797"/>
          <a:ext cx="3187874" cy="82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0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38" y="3503797"/>
                        <a:ext cx="3187874" cy="82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ástupný symbol pro obsah 2"/>
          <p:cNvSpPr>
            <a:spLocks noGrp="1"/>
          </p:cNvSpPr>
          <p:nvPr/>
        </p:nvSpPr>
        <p:spPr bwMode="auto">
          <a:xfrm>
            <a:off x="4067944" y="3559684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64474"/>
              </p:ext>
            </p:extLst>
          </p:nvPr>
        </p:nvGraphicFramePr>
        <p:xfrm>
          <a:off x="6494463" y="3248025"/>
          <a:ext cx="195421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1" name="Rovnice" r:id="rId7" imgW="1002960" imgH="634680" progId="Equation.3">
                  <p:embed/>
                </p:oleObj>
              </mc:Choice>
              <mc:Fallback>
                <p:oleObj name="Rovnice" r:id="rId7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3248025"/>
                        <a:ext cx="1954212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467544" y="2928422"/>
            <a:ext cx="4172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Russelův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Raoův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467544" y="4941168"/>
            <a:ext cx="4674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Sokalův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Michenerův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10822"/>
              </p:ext>
            </p:extLst>
          </p:nvPr>
        </p:nvGraphicFramePr>
        <p:xfrm>
          <a:off x="611560" y="5445224"/>
          <a:ext cx="3372704" cy="8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2" name="Rovnice" r:id="rId9" imgW="1625400" imgH="393480" progId="Equation.3">
                  <p:embed/>
                </p:oleObj>
              </mc:Choice>
              <mc:Fallback>
                <p:oleObj name="Rovnice" r:id="rId9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45224"/>
                        <a:ext cx="3372704" cy="858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ástupný symbol pro obsah 2"/>
          <p:cNvSpPr>
            <a:spLocks noGrp="1"/>
          </p:cNvSpPr>
          <p:nvPr/>
        </p:nvSpPr>
        <p:spPr bwMode="auto">
          <a:xfrm>
            <a:off x="4067944" y="5589240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301"/>
              </p:ext>
            </p:extLst>
          </p:nvPr>
        </p:nvGraphicFramePr>
        <p:xfrm>
          <a:off x="6634163" y="5278438"/>
          <a:ext cx="18256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3" name="Rovnice" r:id="rId11" imgW="1015920" imgH="634680" progId="Equation.3">
                  <p:embed/>
                </p:oleObj>
              </mc:Choice>
              <mc:Fallback>
                <p:oleObj name="Rovnice" r:id="rId11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278438"/>
                        <a:ext cx="18256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5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124744"/>
            <a:ext cx="4348518" cy="1239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413274"/>
            <a:ext cx="4931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Diceův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dirty="0" err="1"/>
              <a:t>Czekanowského</a:t>
            </a:r>
            <a:r>
              <a:rPr lang="cs-CZ" sz="2000" b="1" dirty="0"/>
              <a:t>) asociační koeficient</a:t>
            </a:r>
            <a:endParaRPr lang="en-US" sz="2000" b="1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22226"/>
              </p:ext>
            </p:extLst>
          </p:nvPr>
        </p:nvGraphicFramePr>
        <p:xfrm>
          <a:off x="603251" y="2793935"/>
          <a:ext cx="4953099" cy="7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Rovnice" r:id="rId5" imgW="2654280" imgH="419040" progId="Equation.3">
                  <p:embed/>
                </p:oleObj>
              </mc:Choice>
              <mc:Fallback>
                <p:oleObj name="Rovnice" r:id="rId5" imgW="2654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2793935"/>
                        <a:ext cx="4953099" cy="7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5652120" y="245824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V případě </a:t>
            </a:r>
            <a:r>
              <a:rPr lang="cs-CZ" altLang="en-US" dirty="0" err="1">
                <a:cs typeface="Arial" charset="0"/>
              </a:rPr>
              <a:t>Jaccardova</a:t>
            </a:r>
            <a:r>
              <a:rPr lang="cs-CZ" altLang="en-US" dirty="0">
                <a:cs typeface="Arial" charset="0"/>
              </a:rPr>
              <a:t> a </a:t>
            </a:r>
            <a:r>
              <a:rPr lang="cs-CZ" altLang="en-US" dirty="0" err="1">
                <a:cs typeface="Arial" charset="0"/>
              </a:rPr>
              <a:t>Diceova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koeficientu pokud nastane </a:t>
            </a:r>
            <a:r>
              <a:rPr lang="cs-CZ" altLang="en-US" dirty="0">
                <a:cs typeface="Arial" charset="0"/>
              </a:rPr>
              <a:t>úplná negativní </a:t>
            </a:r>
            <a:r>
              <a:rPr lang="cs-CZ" altLang="en-US" dirty="0" smtClean="0">
                <a:cs typeface="Arial" charset="0"/>
              </a:rPr>
              <a:t>shoda (tzn. A</a:t>
            </a:r>
            <a:r>
              <a:rPr lang="cs-CZ" altLang="en-US" dirty="0">
                <a:cs typeface="Arial" charset="0"/>
              </a:rPr>
              <a:t> = B = C =</a:t>
            </a:r>
            <a:r>
              <a:rPr lang="cs-CZ" altLang="en-US" dirty="0" smtClean="0">
                <a:cs typeface="Arial" charset="0"/>
              </a:rPr>
              <a:t>0), pak často: 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JT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DC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1.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39552" y="3782184"/>
            <a:ext cx="4670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Rogersův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T</a:t>
            </a:r>
            <a:r>
              <a:rPr lang="cs-CZ" sz="2000" b="1" dirty="0" err="1" smtClean="0"/>
              <a:t>animotův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38101"/>
              </p:ext>
            </p:extLst>
          </p:nvPr>
        </p:nvGraphicFramePr>
        <p:xfrm>
          <a:off x="569913" y="4215012"/>
          <a:ext cx="6413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Rovnice" r:id="rId7" imgW="3568680" imgH="419040" progId="Equation.3">
                  <p:embed/>
                </p:oleObj>
              </mc:Choice>
              <mc:Fallback>
                <p:oleObj name="Rovnice" r:id="rId7" imgW="3568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215012"/>
                        <a:ext cx="64135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5221586"/>
            <a:ext cx="3342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Hamanův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79056"/>
              </p:ext>
            </p:extLst>
          </p:nvPr>
        </p:nvGraphicFramePr>
        <p:xfrm>
          <a:off x="603251" y="5701224"/>
          <a:ext cx="2942492" cy="71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Rovnice" r:id="rId9" imgW="1714320" imgH="393480" progId="Equation.3">
                  <p:embed/>
                </p:oleObj>
              </mc:Choice>
              <mc:Fallback>
                <p:oleObj name="Rovnice" r:id="rId9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5701224"/>
                        <a:ext cx="2942492" cy="71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délník 18"/>
          <p:cNvSpPr/>
          <p:nvPr/>
        </p:nvSpPr>
        <p:spPr>
          <a:xfrm>
            <a:off x="3881876" y="5184418"/>
            <a:ext cx="5154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nabývá na rozdíl od všech dříve uvedených koeficientů hodnot z intervalu </a:t>
            </a:r>
            <a:r>
              <a:rPr lang="cs-CZ" altLang="en-US" dirty="0">
                <a:cs typeface="Arial" charset="0"/>
                <a:sym typeface="Symbol" pitchFamily="18" charset="2"/>
              </a:rPr>
              <a:t></a:t>
            </a:r>
            <a:r>
              <a:rPr lang="cs-CZ" altLang="en-US" dirty="0">
                <a:cs typeface="Arial" charset="0"/>
              </a:rPr>
              <a:t>-1, 1</a:t>
            </a:r>
            <a:r>
              <a:rPr lang="cs-CZ" altLang="en-US" dirty="0">
                <a:cs typeface="Arial" charset="0"/>
                <a:sym typeface="Symbol" pitchFamily="18" charset="2"/>
              </a:rPr>
              <a:t></a:t>
            </a:r>
            <a:r>
              <a:rPr lang="cs-CZ" altLang="en-US" dirty="0">
                <a:cs typeface="Arial" charset="0"/>
              </a:rPr>
              <a:t>. Hodnoty -</a:t>
            </a:r>
            <a:r>
              <a:rPr lang="cs-CZ" altLang="en-US" dirty="0" smtClean="0">
                <a:cs typeface="Arial" charset="0"/>
              </a:rPr>
              <a:t>1, pokud </a:t>
            </a:r>
            <a:r>
              <a:rPr lang="cs-CZ" altLang="en-US" dirty="0">
                <a:cs typeface="Arial" charset="0"/>
              </a:rPr>
              <a:t>se příznaky pouze </a:t>
            </a:r>
            <a:r>
              <a:rPr lang="cs-CZ" altLang="en-US" dirty="0" smtClean="0">
                <a:cs typeface="Arial" charset="0"/>
              </a:rPr>
              <a:t>neshodují; hodnoty 0, </a:t>
            </a:r>
            <a:r>
              <a:rPr lang="cs-CZ" altLang="en-US" dirty="0">
                <a:cs typeface="Arial" charset="0"/>
              </a:rPr>
              <a:t>když je počet shod a neshod v </a:t>
            </a:r>
            <a:r>
              <a:rPr lang="cs-CZ" altLang="en-US" dirty="0" smtClean="0">
                <a:cs typeface="Arial" charset="0"/>
              </a:rPr>
              <a:t>rovnováze; +</a:t>
            </a:r>
            <a:r>
              <a:rPr lang="cs-CZ" altLang="en-US" dirty="0">
                <a:cs typeface="Arial" charset="0"/>
              </a:rPr>
              <a:t>1 v případě úplné shody všech příznaků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koeficienty – poznámka </a:t>
            </a:r>
            <a:endParaRPr lang="en-US" dirty="0"/>
          </a:p>
        </p:txBody>
      </p:sp>
      <p:pic>
        <p:nvPicPr>
          <p:cNvPr id="2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83568" y="270892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Na základě četností A až D lze pro případ binárních příznaků vytvářet i zajímavé vztahy pro již dříve uvedené míry: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633850"/>
            <a:ext cx="227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Hammingova</a:t>
            </a:r>
            <a:r>
              <a:rPr lang="cs-CZ" b="1" dirty="0"/>
              <a:t> metrika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27584" y="4437112"/>
            <a:ext cx="19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/>
              <a:t>Euklidova metrika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27584" y="5301208"/>
            <a:ext cx="30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Pearsonův</a:t>
            </a:r>
            <a:r>
              <a:rPr lang="cs-CZ" b="1" dirty="0"/>
              <a:t> korelační koeficient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7746"/>
              </p:ext>
            </p:extLst>
          </p:nvPr>
        </p:nvGraphicFramePr>
        <p:xfrm>
          <a:off x="3649663" y="3573016"/>
          <a:ext cx="2578521" cy="50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6" name="Rovnice" r:id="rId5" imgW="1117440" imgH="215640" progId="Equation.3">
                  <p:embed/>
                </p:oleObj>
              </mc:Choice>
              <mc:Fallback>
                <p:oleObj name="Rovnice" r:id="rId5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573016"/>
                        <a:ext cx="2578521" cy="505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51327"/>
              </p:ext>
            </p:extLst>
          </p:nvPr>
        </p:nvGraphicFramePr>
        <p:xfrm>
          <a:off x="3649663" y="4437112"/>
          <a:ext cx="245107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7" name="Rovnice" r:id="rId7" imgW="1231560" imgH="241200" progId="Equation.3">
                  <p:embed/>
                </p:oleObj>
              </mc:Choice>
              <mc:Fallback>
                <p:oleObj name="Rovnice" r:id="rId7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437112"/>
                        <a:ext cx="2451075" cy="4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28766"/>
              </p:ext>
            </p:extLst>
          </p:nvPr>
        </p:nvGraphicFramePr>
        <p:xfrm>
          <a:off x="1130300" y="5616575"/>
          <a:ext cx="5994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8" name="Rovnice" r:id="rId9" imgW="2933640" imgH="444240" progId="Equation.3">
                  <p:embed/>
                </p:oleObj>
              </mc:Choice>
              <mc:Fallback>
                <p:oleObj name="Rovnice" r:id="rId9" imgW="2933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616575"/>
                        <a:ext cx="5994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z asociačních koeficientů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26876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Z asociačních koeficientů, které vyjadřují míru podobnosti, lze jednoduše odvodit i míry nepodobnosti (vzdálenosti) </a:t>
            </a:r>
            <a:r>
              <a:rPr lang="cs-CZ" altLang="en-US" sz="2000" dirty="0" smtClean="0">
                <a:cs typeface="Arial" charset="0"/>
              </a:rPr>
              <a:t>pomocí: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80"/>
              </p:ext>
            </p:extLst>
          </p:nvPr>
        </p:nvGraphicFramePr>
        <p:xfrm>
          <a:off x="2268538" y="2420938"/>
          <a:ext cx="34607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6" name="Rovnice" r:id="rId4" imgW="1460160" imgH="215640" progId="Equation.3">
                  <p:embed/>
                </p:oleObj>
              </mc:Choice>
              <mc:Fallback>
                <p:oleObj name="Rovnice" r:id="rId4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20938"/>
                        <a:ext cx="34607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skupinami objektů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r>
              <a:rPr lang="cs-CZ" dirty="0" smtClean="0"/>
              <a:t>vzdálenost mezi skupinami dána: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Vzdálenost mezi skupinami objektů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14096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jednotlivé </a:t>
            </a:r>
            <a:r>
              <a:rPr lang="cs-CZ" dirty="0">
                <a:cs typeface="Arial" charset="0"/>
              </a:rPr>
              <a:t>deterministické metriky pro určení vzdálenosti mezi </a:t>
            </a:r>
            <a:r>
              <a:rPr lang="cs-CZ" dirty="0" smtClean="0">
                <a:cs typeface="Arial" charset="0"/>
              </a:rPr>
              <a:t>dvěma </a:t>
            </a:r>
            <a:r>
              <a:rPr lang="cs-CZ" dirty="0">
                <a:cs typeface="Arial" charset="0"/>
              </a:rPr>
              <a:t>množinami </a:t>
            </a:r>
            <a:r>
              <a:rPr lang="cs-CZ" dirty="0" smtClean="0">
                <a:cs typeface="Arial" charset="0"/>
              </a:rPr>
              <a:t>objektů si probereme v rámci shlukové analýzy na příští přednášce</a:t>
            </a:r>
            <a:endParaRPr lang="cs-CZ" dirty="0">
              <a:cs typeface="Arial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5567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jednoho objektu s jedním či více objekty jedné skupiny (třídy) – použitelné při klasifikaci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2219378"/>
            <a:ext cx="8229600" cy="72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skupin (třídy, shluku) obrazů či „vzdáleností“ jednoho obrazu z každé skupiny – použitelné při shlukování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3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945992" y="3043937"/>
            <a:ext cx="4027456" cy="1138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založené na </a:t>
            </a:r>
            <a:r>
              <a:rPr lang="cs-CZ" dirty="0" err="1" smtClean="0"/>
              <a:t>pstních</a:t>
            </a:r>
            <a:r>
              <a:rPr lang="cs-CZ" dirty="0" smtClean="0"/>
              <a:t> charakteristikách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1" y="1124744"/>
            <a:ext cx="8295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Základní </a:t>
            </a:r>
            <a:r>
              <a:rPr lang="cs-CZ" dirty="0" smtClean="0"/>
              <a:t>myšlenkou je </a:t>
            </a:r>
            <a:r>
              <a:rPr lang="cs-CZ" dirty="0"/>
              <a:t>využití </a:t>
            </a:r>
            <a:r>
              <a:rPr lang="cs-CZ" dirty="0">
                <a:solidFill>
                  <a:srgbClr val="824100"/>
                </a:solidFill>
              </a:rPr>
              <a:t>pravděpodobnosti způsobené </a:t>
            </a:r>
            <a:r>
              <a:rPr lang="cs-CZ" dirty="0" smtClean="0">
                <a:solidFill>
                  <a:srgbClr val="824100"/>
                </a:solidFill>
              </a:rPr>
              <a:t>chyby při klasifikaci </a:t>
            </a:r>
            <a:r>
              <a:rPr lang="cs-CZ" dirty="0" smtClean="0"/>
              <a:t>(tzn. zařazení objektu do skupiny). </a:t>
            </a:r>
            <a:r>
              <a:rPr lang="cs-CZ" dirty="0"/>
              <a:t>Čím více se hustoty pravděpodobnosti výskytu obrazů </a:t>
            </a:r>
            <a:r>
              <a:rPr lang="cs-CZ" b="1" dirty="0"/>
              <a:t>x </a:t>
            </a:r>
            <a:r>
              <a:rPr lang="cs-CZ" dirty="0"/>
              <a:t>v jednotlivých množinách překrývají, tím je větší pravděpodobnost chyby.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1" y="2132856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Tzn. tyto </a:t>
            </a:r>
            <a:r>
              <a:rPr lang="cs-CZ" altLang="en-US" dirty="0">
                <a:cs typeface="Arial" charset="0"/>
              </a:rPr>
              <a:t>metriky splňují následující </a:t>
            </a:r>
            <a:r>
              <a:rPr lang="cs-CZ" altLang="en-US" dirty="0" smtClean="0">
                <a:cs typeface="Arial" charset="0"/>
              </a:rPr>
              <a:t>vlastnosti: 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539552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 smtClean="0">
                <a:cs typeface="Arial" charset="0"/>
              </a:rPr>
              <a:t>3. 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J nabývá maxima</a:t>
            </a:r>
            <a:r>
              <a:rPr lang="cs-CZ" altLang="en-US" dirty="0" smtClean="0">
                <a:cs typeface="Arial" charset="0"/>
              </a:rPr>
              <a:t>, pokud jsou obě množiny disjunktní, tj. když </a:t>
            </a:r>
            <a:endParaRPr lang="cs-CZ" altLang="en-US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2" y="26487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>
                <a:cs typeface="Arial" charset="0"/>
              </a:rPr>
              <a:t>1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. J = 0</a:t>
            </a:r>
            <a:r>
              <a:rPr lang="cs-CZ" altLang="en-US" dirty="0">
                <a:cs typeface="Arial" charset="0"/>
              </a:rPr>
              <a:t>, pokud jsou hustoty pravděpodobnosti obou množin identické, tj. když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i="1" dirty="0" smtClean="0">
                <a:cs typeface="Arial" charset="0"/>
              </a:rPr>
              <a:t>p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1</a:t>
            </a:r>
            <a:r>
              <a:rPr lang="cs-CZ" altLang="en-US" dirty="0">
                <a:cs typeface="Arial" charset="0"/>
              </a:rPr>
              <a:t>) = </a:t>
            </a:r>
            <a:r>
              <a:rPr lang="cs-CZ" altLang="en-US" i="1" dirty="0">
                <a:cs typeface="Arial" charset="0"/>
              </a:rPr>
              <a:t>p</a:t>
            </a:r>
            <a:r>
              <a:rPr lang="cs-CZ" altLang="en-US" dirty="0">
                <a:cs typeface="Arial" charset="0"/>
              </a:rPr>
              <a:t>(</a:t>
            </a:r>
            <a:r>
              <a:rPr lang="cs-CZ" altLang="en-US" b="1" dirty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4005064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>
                <a:cs typeface="Arial" charset="0"/>
              </a:rPr>
              <a:t>2. 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J </a:t>
            </a:r>
            <a:r>
              <a:rPr lang="cs-CZ" altLang="en-US" dirty="0">
                <a:solidFill>
                  <a:srgbClr val="824100"/>
                </a:solidFill>
                <a:cs typeface="Arial" charset="0"/>
                <a:sym typeface="Symbol" pitchFamily="18" charset="2"/>
              </a:rPr>
              <a:t>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0</a:t>
            </a:r>
            <a:endParaRPr lang="cs-CZ" altLang="en-US" dirty="0">
              <a:cs typeface="Arial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91377"/>
              </p:ext>
            </p:extLst>
          </p:nvPr>
        </p:nvGraphicFramePr>
        <p:xfrm>
          <a:off x="2484438" y="5386388"/>
          <a:ext cx="22860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0" name="Rovnice" r:id="rId4" imgW="1536480" imgH="469800" progId="Equation.3">
                  <p:embed/>
                </p:oleObj>
              </mc:Choice>
              <mc:Fallback>
                <p:oleObj name="Rovnice" r:id="rId4" imgW="1536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86388"/>
                        <a:ext cx="22860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Skupina 18"/>
          <p:cNvGrpSpPr/>
          <p:nvPr/>
        </p:nvGrpSpPr>
        <p:grpSpPr>
          <a:xfrm>
            <a:off x="5098523" y="2550855"/>
            <a:ext cx="2137773" cy="1348407"/>
            <a:chOff x="5098523" y="2550855"/>
            <a:chExt cx="2137773" cy="1348407"/>
          </a:xfrm>
        </p:grpSpPr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22187" y="2583671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5522186" y="3642468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5590862" y="2857830"/>
              <a:ext cx="744546" cy="729393"/>
              <a:chOff x="1929036" y="4313668"/>
              <a:chExt cx="2305050" cy="984250"/>
            </a:xfrm>
          </p:grpSpPr>
          <p:sp>
            <p:nvSpPr>
              <p:cNvPr id="8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5601579" y="2864601"/>
              <a:ext cx="744546" cy="729393"/>
              <a:chOff x="1929036" y="4313668"/>
              <a:chExt cx="2305050" cy="984250"/>
            </a:xfrm>
          </p:grpSpPr>
          <p:sp>
            <p:nvSpPr>
              <p:cNvPr id="74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" name="TextovéPole 71"/>
            <p:cNvSpPr txBox="1"/>
            <p:nvPr/>
          </p:nvSpPr>
          <p:spPr>
            <a:xfrm>
              <a:off x="6896103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5098523" y="2550855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65074" y="2550855"/>
            <a:ext cx="1670245" cy="1348407"/>
            <a:chOff x="7165074" y="2550855"/>
            <a:chExt cx="1670245" cy="1348407"/>
          </a:xfrm>
        </p:grpSpPr>
        <p:sp>
          <p:nvSpPr>
            <p:cNvPr id="103" name="Line 29"/>
            <p:cNvSpPr>
              <a:spLocks noChangeShapeType="1"/>
            </p:cNvSpPr>
            <p:nvPr/>
          </p:nvSpPr>
          <p:spPr bwMode="auto">
            <a:xfrm>
              <a:off x="7465020" y="2574789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>
              <a:off x="7474787" y="3633586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 rot="1306711">
              <a:off x="8080647" y="2794467"/>
              <a:ext cx="401619" cy="67187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/>
            <p:cNvSpPr/>
            <p:nvPr/>
          </p:nvSpPr>
          <p:spPr>
            <a:xfrm rot="1306711">
              <a:off x="8124249" y="2867410"/>
              <a:ext cx="314414" cy="52598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/>
            <p:cNvSpPr/>
            <p:nvPr/>
          </p:nvSpPr>
          <p:spPr>
            <a:xfrm rot="1306711">
              <a:off x="8181684" y="2934012"/>
              <a:ext cx="199545" cy="39278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/>
            <p:cNvSpPr/>
            <p:nvPr/>
          </p:nvSpPr>
          <p:spPr>
            <a:xfrm rot="1306711">
              <a:off x="8227456" y="2986403"/>
              <a:ext cx="108000" cy="288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8495126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7165074" y="2550855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098523" y="3791358"/>
            <a:ext cx="2137773" cy="1348407"/>
            <a:chOff x="5098523" y="3791358"/>
            <a:chExt cx="2137773" cy="1348407"/>
          </a:xfrm>
        </p:grpSpPr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5522187" y="3824174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5590862" y="4098333"/>
              <a:ext cx="744546" cy="729393"/>
              <a:chOff x="1929036" y="4313668"/>
              <a:chExt cx="2305050" cy="984250"/>
            </a:xfrm>
          </p:grpSpPr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5843678" y="4105104"/>
              <a:ext cx="744546" cy="729393"/>
              <a:chOff x="1929036" y="4313668"/>
              <a:chExt cx="2305050" cy="984250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" name="TextovéPole 60"/>
            <p:cNvSpPr txBox="1"/>
            <p:nvPr/>
          </p:nvSpPr>
          <p:spPr>
            <a:xfrm>
              <a:off x="6896103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5098523" y="3791358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5522186" y="4882971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098523" y="5032921"/>
            <a:ext cx="2137773" cy="1336532"/>
            <a:chOff x="5098523" y="5032921"/>
            <a:chExt cx="2137773" cy="1336532"/>
          </a:xfrm>
        </p:grpSpPr>
        <p:sp>
          <p:nvSpPr>
            <p:cNvPr id="112" name="Line 29"/>
            <p:cNvSpPr>
              <a:spLocks noChangeShapeType="1"/>
            </p:cNvSpPr>
            <p:nvPr/>
          </p:nvSpPr>
          <p:spPr bwMode="auto">
            <a:xfrm>
              <a:off x="5522187" y="5065737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Line 30"/>
            <p:cNvSpPr>
              <a:spLocks noChangeShapeType="1"/>
            </p:cNvSpPr>
            <p:nvPr/>
          </p:nvSpPr>
          <p:spPr bwMode="auto">
            <a:xfrm>
              <a:off x="5522186" y="6124534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4" name="Skupina 113"/>
            <p:cNvGrpSpPr/>
            <p:nvPr/>
          </p:nvGrpSpPr>
          <p:grpSpPr>
            <a:xfrm>
              <a:off x="5590862" y="5339896"/>
              <a:ext cx="744546" cy="729393"/>
              <a:chOff x="1929036" y="4313668"/>
              <a:chExt cx="2305050" cy="984250"/>
            </a:xfrm>
          </p:grpSpPr>
          <p:sp>
            <p:nvSpPr>
              <p:cNvPr id="13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6372200" y="5346667"/>
              <a:ext cx="744546" cy="729393"/>
              <a:chOff x="1929036" y="4313668"/>
              <a:chExt cx="2305050" cy="984250"/>
            </a:xfrm>
          </p:grpSpPr>
          <p:sp>
            <p:nvSpPr>
              <p:cNvPr id="11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6" name="TextovéPole 115"/>
            <p:cNvSpPr txBox="1"/>
            <p:nvPr/>
          </p:nvSpPr>
          <p:spPr>
            <a:xfrm>
              <a:off x="6896103" y="6092454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5098523" y="5032921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165074" y="3791358"/>
            <a:ext cx="1670245" cy="1348407"/>
            <a:chOff x="7165074" y="3791358"/>
            <a:chExt cx="1670245" cy="1348407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7465020" y="3815292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7474787" y="4874089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8080647" y="4034970"/>
              <a:ext cx="401619" cy="671873"/>
              <a:chOff x="7914991" y="4034970"/>
              <a:chExt cx="401619" cy="671873"/>
            </a:xfrm>
          </p:grpSpPr>
          <p:sp>
            <p:nvSpPr>
              <p:cNvPr id="20" name="Ovál 19"/>
              <p:cNvSpPr/>
              <p:nvPr/>
            </p:nvSpPr>
            <p:spPr>
              <a:xfrm rot="1306711">
                <a:off x="7914991" y="4034970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ál 57"/>
              <p:cNvSpPr/>
              <p:nvPr/>
            </p:nvSpPr>
            <p:spPr>
              <a:xfrm rot="1306711">
                <a:off x="7958593" y="4107913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ál 58"/>
              <p:cNvSpPr/>
              <p:nvPr/>
            </p:nvSpPr>
            <p:spPr>
              <a:xfrm rot="1306711">
                <a:off x="8016028" y="4174515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ál 59"/>
              <p:cNvSpPr/>
              <p:nvPr/>
            </p:nvSpPr>
            <p:spPr>
              <a:xfrm rot="1306711">
                <a:off x="8061800" y="4226906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ovéPole 62"/>
            <p:cNvSpPr txBox="1"/>
            <p:nvPr/>
          </p:nvSpPr>
          <p:spPr>
            <a:xfrm>
              <a:off x="8495126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7165074" y="3791358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5" name="Ovál 154"/>
            <p:cNvSpPr/>
            <p:nvPr/>
          </p:nvSpPr>
          <p:spPr>
            <a:xfrm rot="1306711">
              <a:off x="7898138" y="3947200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 rot="1306711">
              <a:off x="7941740" y="4020143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 rot="1306711">
              <a:off x="7999175" y="4086745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 rot="1306711">
              <a:off x="8044947" y="4139136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65074" y="5032921"/>
            <a:ext cx="1670245" cy="1348407"/>
            <a:chOff x="7165074" y="5032921"/>
            <a:chExt cx="1670245" cy="1348407"/>
          </a:xfrm>
        </p:grpSpPr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7465020" y="5056855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7474787" y="6115652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8080647" y="5276533"/>
              <a:ext cx="401619" cy="671873"/>
              <a:chOff x="8020514" y="5276533"/>
              <a:chExt cx="401619" cy="671873"/>
            </a:xfrm>
          </p:grpSpPr>
          <p:sp>
            <p:nvSpPr>
              <p:cNvPr id="149" name="Ovál 148"/>
              <p:cNvSpPr/>
              <p:nvPr/>
            </p:nvSpPr>
            <p:spPr>
              <a:xfrm rot="1306711">
                <a:off x="8020514" y="5276533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ál 149"/>
              <p:cNvSpPr/>
              <p:nvPr/>
            </p:nvSpPr>
            <p:spPr>
              <a:xfrm rot="1306711">
                <a:off x="8064116" y="5349476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ál 150"/>
              <p:cNvSpPr/>
              <p:nvPr/>
            </p:nvSpPr>
            <p:spPr>
              <a:xfrm rot="1306711">
                <a:off x="8121551" y="5416078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ál 151"/>
              <p:cNvSpPr/>
              <p:nvPr/>
            </p:nvSpPr>
            <p:spPr>
              <a:xfrm rot="1306711">
                <a:off x="8167323" y="5468469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ovéPole 152"/>
            <p:cNvSpPr txBox="1"/>
            <p:nvPr/>
          </p:nvSpPr>
          <p:spPr>
            <a:xfrm>
              <a:off x="8495126" y="6104329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54" name="TextovéPole 153"/>
            <p:cNvSpPr txBox="1"/>
            <p:nvPr/>
          </p:nvSpPr>
          <p:spPr>
            <a:xfrm>
              <a:off x="7165074" y="5032921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9" name="Ovál 158"/>
            <p:cNvSpPr/>
            <p:nvPr/>
          </p:nvSpPr>
          <p:spPr>
            <a:xfrm rot="1306711">
              <a:off x="7636724" y="5131122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 rot="1306711">
              <a:off x="7680326" y="5204065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 rot="1306711">
              <a:off x="7737761" y="5270667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 rot="1306711">
              <a:off x="7783533" y="5323058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0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matice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objekty je možno znázornit pomocí bodu v </a:t>
            </a:r>
            <a:r>
              <a:rPr lang="cs-CZ" i="1" dirty="0" smtClean="0"/>
              <a:t>p</a:t>
            </a:r>
            <a:r>
              <a:rPr lang="cs-CZ" dirty="0" smtClean="0"/>
              <a:t>-rozměrném prostoru (</a:t>
            </a:r>
            <a:r>
              <a:rPr lang="cs-CZ" i="1" dirty="0" smtClean="0"/>
              <a:t>p</a:t>
            </a:r>
            <a:r>
              <a:rPr lang="cs-CZ" dirty="0" smtClean="0"/>
              <a:t> je počet proměnných)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228977" y="3594502"/>
            <a:ext cx="1598663" cy="590582"/>
            <a:chOff x="6228977" y="3594502"/>
            <a:chExt cx="1598663" cy="59058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0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37286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/>
                <a:gridCol w="318203"/>
                <a:gridCol w="318203"/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53655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/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8728" y="5516563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objekty</a:t>
            </a:r>
            <a:endParaRPr kumimoji="1" lang="cs-CZ" sz="1600" dirty="0"/>
          </a:p>
        </p:txBody>
      </p:sp>
      <p:sp>
        <p:nvSpPr>
          <p:cNvPr id="20" name="Obdélník 19"/>
          <p:cNvSpPr/>
          <p:nvPr/>
        </p:nvSpPr>
        <p:spPr>
          <a:xfrm>
            <a:off x="6299272" y="3263776"/>
            <a:ext cx="205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7720"/>
              </p:ext>
            </p:extLst>
          </p:nvPr>
        </p:nvGraphicFramePr>
        <p:xfrm>
          <a:off x="5220072" y="3277842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/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4797425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11361"/>
              </p:ext>
            </p:extLst>
          </p:nvPr>
        </p:nvGraphicFramePr>
        <p:xfrm>
          <a:off x="6299272" y="1805136"/>
          <a:ext cx="2052000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"/>
                <a:gridCol w="342000"/>
                <a:gridCol w="342000"/>
                <a:gridCol w="342000"/>
                <a:gridCol w="342000"/>
                <a:gridCol w="342000"/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4" grpId="0" animBg="1"/>
      <p:bldP spid="15" grpId="0"/>
      <p:bldP spid="16" grpId="0"/>
      <p:bldP spid="20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40657" y="3249710"/>
            <a:ext cx="972000" cy="97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28241"/>
              </p:ext>
            </p:extLst>
          </p:nvPr>
        </p:nvGraphicFramePr>
        <p:xfrm>
          <a:off x="6798777" y="18291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/>
                <a:gridCol w="318203"/>
                <a:gridCol w="318203"/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941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/>
                <a:gridCol w="318203"/>
                <a:gridCol w="318203"/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28903"/>
              </p:ext>
            </p:extLst>
          </p:nvPr>
        </p:nvGraphicFramePr>
        <p:xfrm>
          <a:off x="5436096" y="3263776"/>
          <a:ext cx="2062534" cy="9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34"/>
              </a:tblGrid>
              <a:tr h="314176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3933056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677520" y="4652194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proměnnými</a:t>
            </a:r>
            <a:endParaRPr kumimoji="1" lang="cs-CZ" sz="16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3524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/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2" grpId="0" animBg="1"/>
      <p:bldP spid="12" grpId="0" animBg="1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ukázka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  <p:pic>
        <p:nvPicPr>
          <p:cNvPr id="5" name="Picture 5" descr="ev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72" y="1124744"/>
            <a:ext cx="6089523" cy="4045354"/>
          </a:xfrm>
          <a:prstGeom prst="rect">
            <a:avLst/>
          </a:prstGeom>
        </p:spPr>
      </p:pic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37733"/>
              </p:ext>
            </p:extLst>
          </p:nvPr>
        </p:nvGraphicFramePr>
        <p:xfrm>
          <a:off x="3097088" y="3284984"/>
          <a:ext cx="5867400" cy="3137535"/>
        </p:xfrm>
        <a:graphic>
          <a:graphicData uri="http://schemas.openxmlformats.org/drawingml/2006/table">
            <a:tbl>
              <a:tblPr/>
              <a:tblGrid>
                <a:gridCol w="10795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80962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1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Vzdálenost v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6481464" y="13407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Vzdálenost měst v mapě není ničím jiným než maticí vzdálenosti v 2D prostoru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7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cs-CZ" dirty="0"/>
              <a:t>Typická asociační matice je čtvercová matice</a:t>
            </a:r>
          </a:p>
          <a:p>
            <a:r>
              <a:rPr lang="cs-CZ" dirty="0"/>
              <a:t>Typická asociační matice je symetrická kolem diagonály</a:t>
            </a:r>
          </a:p>
          <a:p>
            <a:pPr lvl="1"/>
            <a:r>
              <a:rPr lang="cs-CZ" dirty="0"/>
              <a:t>Ve speciálních případech existují i asymetrické asociační </a:t>
            </a:r>
            <a:r>
              <a:rPr lang="cs-CZ" dirty="0" smtClean="0"/>
              <a:t>matice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477906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Diagonála obsahuje:</a:t>
            </a:r>
          </a:p>
          <a:p>
            <a:pPr lvl="1"/>
            <a:r>
              <a:rPr lang="cs-CZ" dirty="0" smtClean="0"/>
              <a:t>0 (v případě vzdáleností) </a:t>
            </a:r>
          </a:p>
          <a:p>
            <a:pPr lvl="1"/>
            <a:r>
              <a:rPr lang="cs-CZ" dirty="0" smtClean="0"/>
              <a:t>identitu objektu se sebou samým (v případě podobnosti, obvykle 1 nebo 100</a:t>
            </a:r>
            <a:r>
              <a:rPr lang="en-US" dirty="0" smtClean="0"/>
              <a:t>%)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02042"/>
            <a:ext cx="8352928" cy="723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může být spočtena mezi objekty (Q mode analýza) nebo mezi proměnnými (R mode analýza)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75655"/>
            <a:ext cx="8352928" cy="105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mohou být jak vstupem do vícerozměrných analýz, tak vstupem pro klasické jednorozměrné statistické výpočty, kdy základní jednotkou  není jeden objekt, ale podobnost/vzdálenost dvojice objektů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9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podobnosti vs. metriky vzdálenosti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291264" cy="864096"/>
          </a:xfrm>
        </p:spPr>
        <p:txBody>
          <a:bodyPr>
            <a:normAutofit/>
          </a:bodyPr>
          <a:lstStyle/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vzdálenosti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vzdálenost objektu od sebe samého je 0 – tzn.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)=0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29208" y="2268656"/>
            <a:ext cx="82912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podobnosti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podobnost objektu od sebe samého je maximální hodnota podobnosti pro danou metriku (zpravidla hodnota 1, ale neplatí to vždy)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29208" y="3700599"/>
            <a:ext cx="8291264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dirty="0" smtClean="0">
                <a:cs typeface="Arial" charset="0"/>
              </a:rPr>
              <a:t>Metriky vzdálenosti mohou být různými transformacemi převedeny na metriky podobnosti (a obráceně), např.:</a:t>
            </a:r>
          </a:p>
          <a:p>
            <a:pPr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</a:t>
            </a:r>
            <a:r>
              <a:rPr lang="cs-CZ" altLang="en-US" i="1" dirty="0" smtClean="0">
                <a:cs typeface="Arial" charset="0"/>
              </a:rPr>
              <a:t> 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baseline="-25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1/(1+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))</a:t>
            </a: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c -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c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 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max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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i,j</a:t>
            </a:r>
            <a:endParaRPr lang="cs-CZ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měr vzdálenosti (podobnosti)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typu proměnné </a:t>
            </a:r>
            <a:r>
              <a:rPr lang="cs-CZ" dirty="0" smtClean="0"/>
              <a:t>(kvalitativní proměnné, kvantitativní proměnné)</a:t>
            </a:r>
          </a:p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objektů</a:t>
            </a:r>
            <a:r>
              <a:rPr lang="cs-CZ" dirty="0" smtClean="0"/>
              <a:t>, jejichž vztah hodnotíme – obrazy (vektory), množiny obrazů (vektorů)</a:t>
            </a:r>
          </a:p>
          <a:p>
            <a:r>
              <a:rPr lang="cs-CZ" b="1" dirty="0" smtClean="0">
                <a:solidFill>
                  <a:srgbClr val="824100"/>
                </a:solidFill>
              </a:rPr>
              <a:t>deterministické </a:t>
            </a:r>
            <a:r>
              <a:rPr lang="cs-CZ" dirty="0" smtClean="0"/>
              <a:t>(nepravděpodobností) vs. </a:t>
            </a:r>
            <a:r>
              <a:rPr lang="cs-CZ" b="1" dirty="0" smtClean="0">
                <a:solidFill>
                  <a:srgbClr val="824100"/>
                </a:solidFill>
              </a:rPr>
              <a:t>pravděpodobností míry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852936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výběr konkrétní metriky závisí na:</a:t>
            </a:r>
          </a:p>
          <a:p>
            <a:pPr lvl="1"/>
            <a:r>
              <a:rPr lang="cs-CZ" dirty="0" smtClean="0"/>
              <a:t>výpočetních nárocích</a:t>
            </a:r>
          </a:p>
          <a:p>
            <a:pPr lvl="1"/>
            <a:r>
              <a:rPr lang="cs-CZ" dirty="0" smtClean="0"/>
              <a:t>charakteru rozložení dat</a:t>
            </a:r>
          </a:p>
          <a:p>
            <a:pPr lvl="1"/>
            <a:r>
              <a:rPr lang="cs-CZ" dirty="0" smtClean="0"/>
              <a:t>dosažení optimálních výsledků (klasifikační chyba, ztráta,...)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30120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chybný výběr metriky může vést k chybných závěrům analýzy (stejně jako v klasické statistické analýze výběr nevhodného testu)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4452472"/>
            <a:ext cx="8229600" cy="81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obecně bohužel není možné dopředu doporučit vhodnou metriku pro danou situaci </a:t>
            </a:r>
          </a:p>
        </p:txBody>
      </p:sp>
    </p:spTree>
    <p:extLst>
      <p:ext uri="{BB962C8B-B14F-4D97-AF65-F5344CB8AC3E}">
        <p14:creationId xmlns:p14="http://schemas.microsoft.com/office/powerpoint/2010/main" val="9697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78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22453</TotalTime>
  <Words>4030</Words>
  <Application>Microsoft Office PowerPoint</Application>
  <PresentationFormat>Předvádění na obrazovce (4:3)</PresentationFormat>
  <Paragraphs>872</Paragraphs>
  <Slides>54</Slides>
  <Notes>23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Motiv systému Office</vt:lpstr>
      <vt:lpstr>Rovnice</vt:lpstr>
      <vt:lpstr>Pokročilé metody analýzy dat  v neurovědách</vt:lpstr>
      <vt:lpstr>Blok 3</vt:lpstr>
      <vt:lpstr>Osnova</vt:lpstr>
      <vt:lpstr>Úvod do metrik podobností  a vzdáleností</vt:lpstr>
      <vt:lpstr>Poznámka</vt:lpstr>
      <vt:lpstr>Metriky podobnosti vs. metriky vzdálenosti</vt:lpstr>
      <vt:lpstr>Typy měr vzdálenosti (podobnosti)</vt:lpstr>
      <vt:lpstr>Typy metrik a konkrétní příklady</vt:lpstr>
      <vt:lpstr>Metriky pro určení vzdálenosti mezi dvěma objekty</vt:lpstr>
      <vt:lpstr>Typy metrik a konkrétní příklady</vt:lpstr>
      <vt:lpstr>Nejpoužívanější metriky pro určení vzdálenosti mezi dvěma obrazy s kvantitativními proměnnými</vt:lpstr>
      <vt:lpstr>Euklidova metrika</vt:lpstr>
      <vt:lpstr>Euklidova metrika</vt:lpstr>
      <vt:lpstr>Hammingova (manhattanská) metrika</vt:lpstr>
      <vt:lpstr>Hammingova (manhattanská) metrika</vt:lpstr>
      <vt:lpstr>Hammingova (manhattanská) metrika</vt:lpstr>
      <vt:lpstr>Minkovského metrika</vt:lpstr>
      <vt:lpstr>Čebyševova metrika</vt:lpstr>
      <vt:lpstr>Čebyševova metrika</vt:lpstr>
      <vt:lpstr>Srovnání metrik</vt:lpstr>
      <vt:lpstr>Nevýhody metrik</vt:lpstr>
      <vt:lpstr>Canberrská metrika</vt:lpstr>
      <vt:lpstr>Nelineární metrika</vt:lpstr>
      <vt:lpstr>Typy metrik a konkrétní příklady</vt:lpstr>
      <vt:lpstr>Příklad</vt:lpstr>
      <vt:lpstr>Hammingova metrika vzdálenosti</vt:lpstr>
      <vt:lpstr>Metriky pro určení podobnosti mezi dvěma objekty</vt:lpstr>
      <vt:lpstr>Typy metrik a konkrétní příklady</vt:lpstr>
      <vt:lpstr>Skalární součin</vt:lpstr>
      <vt:lpstr>Metrika kosinové podobnosti</vt:lpstr>
      <vt:lpstr>Pearsonův korelační koeficient</vt:lpstr>
      <vt:lpstr>Typy metrik a konkrétní příklady</vt:lpstr>
      <vt:lpstr>Metriky pro určení podobnosti 2 objektů s kvalitativními prom.</vt:lpstr>
      <vt:lpstr>Obecné metriky – Hammingova metrika podobnosti</vt:lpstr>
      <vt:lpstr>Obecné metriky – Tanimotova metrika</vt:lpstr>
      <vt:lpstr>Obecné metriky – Tanimotova metrika – příklad</vt:lpstr>
      <vt:lpstr>Další obecné metriky</vt:lpstr>
      <vt:lpstr>Asociační koeficienty</vt:lpstr>
      <vt:lpstr>Jaccardův – Tanimotův asociační koeficient</vt:lpstr>
      <vt:lpstr>Další asociační koeficienty I</vt:lpstr>
      <vt:lpstr>Další asociační koeficienty II</vt:lpstr>
      <vt:lpstr>Asociační koeficienty – poznámka </vt:lpstr>
      <vt:lpstr>Výpočet vzdáleností z asociačních koeficientů</vt:lpstr>
      <vt:lpstr>Metriky pro určení vzdálenosti mezi dvěma skupinami objektů</vt:lpstr>
      <vt:lpstr>Typy metrik a konkrétní příklady</vt:lpstr>
      <vt:lpstr>Vzdálenost mezi skupinami objektů</vt:lpstr>
      <vt:lpstr>Typy metrik a konkrétní příklady</vt:lpstr>
      <vt:lpstr>Metriky založené na pstních charakteristikách </vt:lpstr>
      <vt:lpstr>Asociační matice</vt:lpstr>
      <vt:lpstr>Asociační matice – Q mode analýza</vt:lpstr>
      <vt:lpstr>Asociační matice – R mode analýza</vt:lpstr>
      <vt:lpstr>Asociační matice – ukázka </vt:lpstr>
      <vt:lpstr>Asociační matice – shrnutí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1267</cp:revision>
  <cp:lastPrinted>2012-04-18T13:31:11Z</cp:lastPrinted>
  <dcterms:created xsi:type="dcterms:W3CDTF">2012-03-28T14:10:39Z</dcterms:created>
  <dcterms:modified xsi:type="dcterms:W3CDTF">2015-01-21T13:15:47Z</dcterms:modified>
</cp:coreProperties>
</file>