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30" r:id="rId3"/>
    <p:sldId id="463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80" r:id="rId14"/>
    <p:sldId id="481" r:id="rId15"/>
    <p:sldId id="482" r:id="rId16"/>
    <p:sldId id="484" r:id="rId17"/>
    <p:sldId id="491" r:id="rId18"/>
    <p:sldId id="465" r:id="rId19"/>
    <p:sldId id="466" r:id="rId20"/>
    <p:sldId id="467" r:id="rId21"/>
    <p:sldId id="469" r:id="rId22"/>
    <p:sldId id="492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33" r:id="rId53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0000FF"/>
    <a:srgbClr val="F0A22E"/>
    <a:srgbClr val="A50021"/>
    <a:srgbClr val="339933"/>
    <a:srgbClr val="33CC33"/>
    <a:srgbClr val="99CC00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6" autoAdjust="0"/>
    <p:restoredTop sz="90996" autoAdjust="0"/>
  </p:normalViewPr>
  <p:slideViewPr>
    <p:cSldViewPr>
      <p:cViewPr>
        <p:scale>
          <a:sx n="66" d="100"/>
          <a:sy n="66" d="100"/>
        </p:scale>
        <p:origin x="-492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21.1.2015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21.1.2015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large values of C, the optimization will choose a smaller-margin </a:t>
            </a:r>
            <a:r>
              <a:rPr lang="en-US" dirty="0" err="1" smtClean="0"/>
              <a:t>hyperplane</a:t>
            </a:r>
            <a:r>
              <a:rPr lang="en-US" dirty="0" smtClean="0"/>
              <a:t> if that </a:t>
            </a:r>
            <a:r>
              <a:rPr lang="en-US" dirty="0" err="1" smtClean="0"/>
              <a:t>hyperplane</a:t>
            </a:r>
            <a:r>
              <a:rPr lang="en-US" dirty="0" smtClean="0"/>
              <a:t> does a better job of getting all the training points classified correctly. Conversely, a very small value of C will cause the optimizer to look for a larger-margin separating </a:t>
            </a:r>
            <a:r>
              <a:rPr lang="en-US" dirty="0" err="1" smtClean="0"/>
              <a:t>hyperplane</a:t>
            </a:r>
            <a:r>
              <a:rPr lang="en-US" dirty="0" smtClean="0"/>
              <a:t>, even if that </a:t>
            </a:r>
            <a:r>
              <a:rPr lang="en-US" dirty="0" err="1" smtClean="0"/>
              <a:t>hyperplane</a:t>
            </a:r>
            <a:r>
              <a:rPr lang="en-US" dirty="0" smtClean="0"/>
              <a:t> misclassifies more points. For very tiny values of C, you should get misclassified examples, often even if your training data is linearly separable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10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tabuli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large values of C, the optimization will choose a smaller-margin </a:t>
            </a:r>
            <a:r>
              <a:rPr lang="en-US" dirty="0" err="1" smtClean="0"/>
              <a:t>hyperplane</a:t>
            </a:r>
            <a:r>
              <a:rPr lang="en-US" dirty="0" smtClean="0"/>
              <a:t> if that </a:t>
            </a:r>
            <a:r>
              <a:rPr lang="en-US" dirty="0" err="1" smtClean="0"/>
              <a:t>hyperplane</a:t>
            </a:r>
            <a:r>
              <a:rPr lang="en-US" dirty="0" smtClean="0"/>
              <a:t> does a better job of getting all the training points classified correctly. Conversely, a very small value of C will cause the optimizer to look for a larger-margin separating </a:t>
            </a:r>
            <a:r>
              <a:rPr lang="en-US" dirty="0" err="1" smtClean="0"/>
              <a:t>hyperplane</a:t>
            </a:r>
            <a:r>
              <a:rPr lang="en-US" dirty="0" smtClean="0"/>
              <a:t>, even if that </a:t>
            </a:r>
            <a:r>
              <a:rPr lang="en-US" dirty="0" err="1" smtClean="0"/>
              <a:t>hyperplane</a:t>
            </a:r>
            <a:r>
              <a:rPr lang="en-US" dirty="0" smtClean="0"/>
              <a:t> misclassifies more points. For very tiny values of C, you should get misclassified examples, often even if your training data is linearly separable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40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asi by bylo dobré sem</a:t>
            </a:r>
            <a:r>
              <a:rPr lang="cs-CZ" baseline="0" dirty="0" smtClean="0"/>
              <a:t> dát nějaký motivační </a:t>
            </a:r>
            <a:r>
              <a:rPr lang="cs-CZ" baseline="0" dirty="0" err="1" smtClean="0"/>
              <a:t>slide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o jaké rozdělení se jedná? binomické rozdělení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jakým způsobem lze vypočítat intervaly spolehlivosti pro proměnnou s binomickým rozdělením?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aproximace pomocí normálního rozdělení možná díky centrální limitní větě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565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56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9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intervaly spolehlivosti jsou tady hodně široké – je to způsobeno malým</a:t>
            </a:r>
            <a:r>
              <a:rPr lang="cs-CZ" baseline="0" dirty="0" smtClean="0"/>
              <a:t> N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Asi vás už napadlo, že zřejmě není úplně </a:t>
            </a:r>
            <a:r>
              <a:rPr lang="cs-CZ" altLang="en-US" dirty="0" err="1" smtClean="0"/>
              <a:t>fér</a:t>
            </a:r>
            <a:r>
              <a:rPr lang="cs-CZ" altLang="en-US" dirty="0" smtClean="0"/>
              <a:t>, aby se klasifikátor natrénoval na nějakých datech a na těch samých datech se i otestoval...</a:t>
            </a:r>
          </a:p>
          <a:p>
            <a:r>
              <a:rPr lang="cs-CZ" altLang="en-US" dirty="0" smtClean="0"/>
              <a:t>- křížová validace se v češtině někdy nazývá i jako příčná validace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jaké to může mít výhody?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jaké nevýhody?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v jaké spojitosti</a:t>
            </a:r>
            <a:r>
              <a:rPr lang="cs-CZ" altLang="en-US" baseline="0" dirty="0" smtClean="0"/>
              <a:t> znají </a:t>
            </a:r>
            <a:r>
              <a:rPr lang="cs-CZ" altLang="en-US" baseline="0" dirty="0" err="1" smtClean="0"/>
              <a:t>bootstrap</a:t>
            </a:r>
            <a:r>
              <a:rPr lang="cs-CZ" altLang="en-US" baseline="0" dirty="0" smtClean="0"/>
              <a:t>? (při výpočtu intervalů spolehlivosti – např. u </a:t>
            </a:r>
            <a:r>
              <a:rPr lang="cs-CZ" altLang="en-US" baseline="0" dirty="0" err="1" smtClean="0"/>
              <a:t>CLFS</a:t>
            </a:r>
            <a:r>
              <a:rPr lang="cs-CZ" altLang="en-US" baseline="0" dirty="0" smtClean="0"/>
              <a:t> a </a:t>
            </a:r>
            <a:r>
              <a:rPr lang="cs-CZ" altLang="en-US" baseline="0" dirty="0" err="1" smtClean="0"/>
              <a:t>CCI</a:t>
            </a:r>
            <a:r>
              <a:rPr lang="cs-CZ" altLang="en-US" baseline="0" dirty="0" smtClean="0"/>
              <a:t>)</a:t>
            </a:r>
            <a:endParaRPr lang="cs-CZ" altLang="en-US" dirty="0" smtClean="0"/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nakreslit na tabuli</a:t>
            </a:r>
          </a:p>
          <a:p>
            <a:pPr marL="342900" indent="-342900">
              <a:buFontTx/>
              <a:buChar char="-"/>
            </a:pP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je to totéž co 2-fold CV!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rozdíl je v tom, že se tady </a:t>
            </a:r>
            <a:r>
              <a:rPr lang="cs-CZ" altLang="en-US" dirty="0" err="1" smtClean="0"/>
              <a:t>zprůměrovávají</a:t>
            </a:r>
            <a:r>
              <a:rPr lang="cs-CZ" altLang="en-US" dirty="0" smtClean="0"/>
              <a:t> výsledky dvou klasifikací, zatím co u CV se přiřadí odhadnutá třída druhé polovině dat a následně první polovině dat a správnost a další ukazatele úspěšnosti klasifikace se pak spočítají na celém souboru (nemusí to tak ale používat všichni vědci – je v tom trochu zmatek)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samozřejmě se takto nevybírá celý blok pro testování – je to náhodné, ale obrázek by byl příliš nepřehledný, kdyby každý subjekt (každý </a:t>
            </a:r>
            <a:r>
              <a:rPr lang="cs-CZ" altLang="en-US" dirty="0" err="1" smtClean="0"/>
              <a:t>miniřádek</a:t>
            </a:r>
            <a:r>
              <a:rPr lang="cs-CZ" altLang="en-US" dirty="0" smtClean="0"/>
              <a:t>) byl jinou barvou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co by to mohlo mít za nevýhody?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zajištění, aby v testovacích</a:t>
            </a:r>
            <a:r>
              <a:rPr lang="cs-CZ" altLang="en-US" baseline="0" dirty="0" smtClean="0"/>
              <a:t> sadách byl dostatek pacientů i kontrol – jaký je podíl pacientů a kontrol v celém souboru, tak se rozdělí i do jednotlivých podskupin, aby byl zachován tento podíl</a:t>
            </a:r>
          </a:p>
          <a:p>
            <a:pPr marL="342900" indent="-342900">
              <a:buFontTx/>
              <a:buChar char="-"/>
            </a:pPr>
            <a:r>
              <a:rPr lang="cs-CZ" altLang="en-US" baseline="0" dirty="0" smtClean="0"/>
              <a:t>pokud jsou skupiny velmi nevyrovnané, řešením je udělat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početnější skupiny, aby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obsahoval stejný počet subjektů jako méně početné skupiny a provést </a:t>
            </a:r>
            <a:r>
              <a:rPr lang="cs-CZ" altLang="en-US" baseline="0" dirty="0" err="1" smtClean="0"/>
              <a:t>krosvalidaci</a:t>
            </a:r>
            <a:r>
              <a:rPr lang="cs-CZ" altLang="en-US" baseline="0" dirty="0" smtClean="0"/>
              <a:t>; je dobré udělat několikrát (např. 10x) náhodný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a výsledky zprůměrovat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odsud</a:t>
            </a:r>
            <a:r>
              <a:rPr lang="cs-CZ" baseline="0" dirty="0" smtClean="0"/>
              <a:t> už tam nemám žádné animace</a:t>
            </a:r>
          </a:p>
          <a:p>
            <a:r>
              <a:rPr lang="cs-CZ" baseline="0" dirty="0" smtClean="0"/>
              <a:t>nebylo by špatné přidat příklad na permutační testování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0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do</a:t>
            </a:r>
            <a:r>
              <a:rPr lang="cs-CZ" baseline="0" dirty="0" smtClean="0"/>
              <a:t> budoucna potřeba nahradit </a:t>
            </a:r>
            <a:r>
              <a:rPr lang="cs-CZ" baseline="0" dirty="0" err="1" smtClean="0"/>
              <a:t>Nts</a:t>
            </a:r>
            <a:r>
              <a:rPr lang="cs-CZ" baseline="0" dirty="0" smtClean="0"/>
              <a:t> za N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3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budoucnu přepsat vzorce a předělat des. tečky za čárky (stejně by bylo dobré předělat to na vlastní příklad – např. srovnání </a:t>
            </a:r>
            <a:r>
              <a:rPr lang="cs-CZ" baseline="0" dirty="0" err="1" smtClean="0"/>
              <a:t>LDA</a:t>
            </a:r>
            <a:r>
              <a:rPr lang="cs-CZ" baseline="0" dirty="0" smtClean="0"/>
              <a:t> na 3 pacientech a 3 kontrolách a </a:t>
            </a:r>
            <a:r>
              <a:rPr lang="cs-CZ" baseline="0" dirty="0" err="1" smtClean="0"/>
              <a:t>Bayesův</a:t>
            </a:r>
            <a:r>
              <a:rPr lang="cs-CZ" baseline="0" dirty="0" smtClean="0"/>
              <a:t> klasifikátor nebo nějaká </a:t>
            </a:r>
            <a:r>
              <a:rPr lang="cs-CZ" baseline="0" dirty="0" err="1" smtClean="0"/>
              <a:t>shlukovka</a:t>
            </a:r>
            <a:r>
              <a:rPr lang="cs-CZ" baseline="0" dirty="0" smtClean="0"/>
              <a:t> apod.)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076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smtClean="0"/>
              <a:t>F-test vychází ze sumy čtverců mezi objekty a sumy čtverců pro klasifikátory</a:t>
            </a:r>
            <a:endParaRPr lang="en-US" alt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786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F-test vychází ze sumy čtverců mezi objekty a sumy čtverců pro klasifikátory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budoucnu přepsat vzorce a předělat des. tečky za čárky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195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možná pak přidat </a:t>
            </a:r>
            <a:r>
              <a:rPr lang="cs-CZ" dirty="0" err="1" smtClean="0"/>
              <a:t>krosvalidační</a:t>
            </a:r>
            <a:r>
              <a:rPr lang="cs-CZ" baseline="0" dirty="0" smtClean="0"/>
              <a:t> testy – na konci přednášky AKD_predn_12_EJ z roku 2013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6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než</a:t>
            </a:r>
            <a:r>
              <a:rPr lang="cs-CZ" baseline="0" dirty="0" smtClean="0"/>
              <a:t> budeme probírat jednotlivé metody, které nám umožní vypočítat hranici, připomeneme si souvislost...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3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ukázat</a:t>
            </a:r>
            <a:r>
              <a:rPr lang="cs-CZ" baseline="0" dirty="0" smtClean="0"/>
              <a:t> projekci 1 a 2 – která je lepší? </a:t>
            </a:r>
            <a:r>
              <a:rPr lang="cs-CZ" dirty="0" smtClean="0"/>
              <a:t>projekce 1 – větší vzdálenost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centroidů</a:t>
            </a:r>
            <a:r>
              <a:rPr lang="cs-CZ" baseline="0" dirty="0" smtClean="0"/>
              <a:t> x projekce 2 – menší </a:t>
            </a:r>
            <a:r>
              <a:rPr lang="cs-CZ" baseline="0" dirty="0" err="1" smtClean="0"/>
              <a:t>SD</a:t>
            </a:r>
            <a:r>
              <a:rPr lang="cs-CZ" baseline="0" dirty="0" smtClean="0"/>
              <a:t> </a:t>
            </a:r>
            <a:r>
              <a:rPr lang="cs-CZ" baseline="0" dirty="0" smtClean="0">
                <a:latin typeface="Calibri"/>
              </a:rPr>
              <a:t>→ nejlepší je kombinace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FLDA</a:t>
            </a:r>
            <a:r>
              <a:rPr lang="cs-CZ" dirty="0" smtClean="0"/>
              <a:t> lze odvodit pomocí </a:t>
            </a:r>
            <a:r>
              <a:rPr lang="cs-CZ" dirty="0" err="1" smtClean="0"/>
              <a:t>Lagrangovy</a:t>
            </a:r>
            <a:r>
              <a:rPr lang="cs-CZ" baseline="0" dirty="0" smtClean="0"/>
              <a:t> metody neurčitých koeficientů – v tištěných skriptech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použít</a:t>
            </a:r>
            <a:r>
              <a:rPr lang="cs-CZ" baseline="0" dirty="0" smtClean="0"/>
              <a:t> můj obrázek na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 9 a přikreslit tam ještě jeden směr projekce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7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2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1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2015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</a:t>
            </a:r>
            <a:r>
              <a:rPr lang="cs-CZ" dirty="0" err="1" smtClean="0"/>
              <a:t>SVM</a:t>
            </a:r>
            <a:r>
              <a:rPr lang="cs-CZ" dirty="0" smtClean="0"/>
              <a:t> – ukázka 2</a:t>
            </a:r>
            <a:endParaRPr lang="en-US" dirty="0"/>
          </a:p>
        </p:txBody>
      </p:sp>
      <p:pic>
        <p:nvPicPr>
          <p:cNvPr id="68" name="Obrázek 4" descr="skenování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9893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Obrázek 5" descr="skenování0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560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ovéPole 6"/>
          <p:cNvSpPr txBox="1">
            <a:spLocks noChangeArrowheads="1"/>
          </p:cNvSpPr>
          <p:nvPr/>
        </p:nvSpPr>
        <p:spPr bwMode="auto">
          <a:xfrm>
            <a:off x="900113" y="5013325"/>
            <a:ext cx="374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dvourozměrný prostor s oddělovací hranicí ve tvaru </a:t>
            </a:r>
          </a:p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r>
              <a:rPr lang="cs-CZ" altLang="cs-CZ" baseline="30000"/>
              <a:t>2</a:t>
            </a:r>
            <a:r>
              <a:rPr lang="cs-CZ" altLang="cs-CZ"/>
              <a:t> + x</a:t>
            </a:r>
            <a:r>
              <a:rPr lang="cs-CZ" altLang="cs-CZ" baseline="-25000"/>
              <a:t>2</a:t>
            </a:r>
            <a:r>
              <a:rPr lang="cs-CZ" altLang="cs-CZ" baseline="30000"/>
              <a:t>2 </a:t>
            </a:r>
            <a:r>
              <a:rPr lang="cs-CZ" altLang="cs-CZ"/>
              <a:t>≤ 1</a:t>
            </a:r>
          </a:p>
        </p:txBody>
      </p:sp>
      <p:sp>
        <p:nvSpPr>
          <p:cNvPr id="71" name="TextovéPole 7"/>
          <p:cNvSpPr txBox="1">
            <a:spLocks noChangeArrowheads="1"/>
          </p:cNvSpPr>
          <p:nvPr/>
        </p:nvSpPr>
        <p:spPr bwMode="auto">
          <a:xfrm>
            <a:off x="4787900" y="5013325"/>
            <a:ext cx="3744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tatáž situace zobrazená do trojrozměrného prostoru</a:t>
            </a:r>
          </a:p>
          <a:p>
            <a:pPr eaLnBrk="1" hangingPunct="1"/>
            <a:r>
              <a:rPr lang="cs-CZ" altLang="cs-CZ"/>
              <a:t>(x</a:t>
            </a:r>
            <a:r>
              <a:rPr lang="cs-CZ" altLang="cs-CZ" baseline="-25000"/>
              <a:t>1</a:t>
            </a:r>
            <a:r>
              <a:rPr lang="cs-CZ" altLang="cs-CZ" baseline="30000"/>
              <a:t>2</a:t>
            </a:r>
            <a:r>
              <a:rPr lang="cs-CZ" altLang="cs-CZ"/>
              <a:t>, x</a:t>
            </a:r>
            <a:r>
              <a:rPr lang="cs-CZ" altLang="cs-CZ" baseline="-25000"/>
              <a:t>2</a:t>
            </a:r>
            <a:r>
              <a:rPr lang="cs-CZ" altLang="cs-CZ" baseline="30000"/>
              <a:t>2</a:t>
            </a:r>
            <a:r>
              <a:rPr lang="cs-CZ" altLang="cs-CZ"/>
              <a:t>, </a:t>
            </a:r>
            <a:r>
              <a:rPr lang="cs-CZ" altLang="cs-CZ">
                <a:sym typeface="Symbol" pitchFamily="18" charset="2"/>
              </a:rPr>
              <a:t>2</a:t>
            </a:r>
            <a:r>
              <a:rPr lang="cs-CZ" altLang="cs-CZ"/>
              <a:t>x</a:t>
            </a:r>
            <a:r>
              <a:rPr lang="cs-CZ" altLang="cs-CZ" baseline="-25000"/>
              <a:t>1</a:t>
            </a:r>
            <a:r>
              <a:rPr lang="cs-CZ" altLang="cs-CZ"/>
              <a:t>x</a:t>
            </a:r>
            <a:r>
              <a:rPr lang="cs-CZ" altLang="cs-CZ" baseline="-25000"/>
              <a:t>2</a:t>
            </a:r>
            <a:r>
              <a:rPr lang="cs-CZ" altLang="cs-CZ"/>
              <a:t>) – </a:t>
            </a:r>
            <a:r>
              <a:rPr lang="cs-CZ" altLang="cs-CZ" b="1">
                <a:solidFill>
                  <a:srgbClr val="002060"/>
                </a:solidFill>
              </a:rPr>
              <a:t>kruhová hranice se stane lineární</a:t>
            </a:r>
          </a:p>
        </p:txBody>
      </p:sp>
    </p:spTree>
    <p:extLst>
      <p:ext uri="{BB962C8B-B14F-4D97-AF65-F5344CB8AC3E}">
        <p14:creationId xmlns:p14="http://schemas.microsoft.com/office/powerpoint/2010/main" val="22763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</a:t>
            </a:r>
            <a:r>
              <a:rPr lang="cs-CZ" dirty="0" err="1" smtClean="0"/>
              <a:t>SVM</a:t>
            </a:r>
            <a:r>
              <a:rPr lang="cs-CZ" dirty="0" smtClean="0"/>
              <a:t> – ukázka 3</a:t>
            </a:r>
            <a:endParaRPr lang="en-US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41767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987353" y="1313536"/>
            <a:ext cx="5407523" cy="3208600"/>
            <a:chOff x="1752600" y="1832844"/>
            <a:chExt cx="5407523" cy="3208600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2002293" y="1844964"/>
              <a:ext cx="0" cy="29338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rot="5400000">
              <a:off x="3984405" y="2792321"/>
              <a:ext cx="0" cy="39642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ál 8"/>
            <p:cNvSpPr/>
            <p:nvPr/>
          </p:nvSpPr>
          <p:spPr>
            <a:xfrm>
              <a:off x="3742006" y="3092251"/>
              <a:ext cx="113623" cy="993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ál 9"/>
            <p:cNvSpPr/>
            <p:nvPr/>
          </p:nvSpPr>
          <p:spPr>
            <a:xfrm>
              <a:off x="2918862" y="3516108"/>
              <a:ext cx="113623" cy="1015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ál 10"/>
            <p:cNvSpPr/>
            <p:nvPr/>
          </p:nvSpPr>
          <p:spPr>
            <a:xfrm>
              <a:off x="3262260" y="3045891"/>
              <a:ext cx="113623" cy="10154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2429016" y="3165101"/>
              <a:ext cx="116149" cy="9934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148635" y="2460881"/>
              <a:ext cx="113625" cy="10154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Přímá spojnice 13"/>
            <p:cNvCxnSpPr/>
            <p:nvPr/>
          </p:nvCxnSpPr>
          <p:spPr>
            <a:xfrm flipV="1">
              <a:off x="1787670" y="2460881"/>
              <a:ext cx="3338027" cy="17086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 flipV="1">
              <a:off x="1999769" y="2699301"/>
              <a:ext cx="3338027" cy="170867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2242167" y="2911229"/>
              <a:ext cx="3338027" cy="17086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vnoramenný trojúhelník 16"/>
            <p:cNvSpPr/>
            <p:nvPr/>
          </p:nvSpPr>
          <p:spPr>
            <a:xfrm>
              <a:off x="3800080" y="3688300"/>
              <a:ext cx="184325" cy="132455"/>
            </a:xfrm>
            <a:prstGeom prst="triangl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4042479" y="3900228"/>
              <a:ext cx="184325" cy="13245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4284877" y="4112157"/>
              <a:ext cx="184325" cy="13245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4105604" y="4441086"/>
              <a:ext cx="184323" cy="130248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vnoramenný trojúhelník 20"/>
            <p:cNvSpPr/>
            <p:nvPr/>
          </p:nvSpPr>
          <p:spPr>
            <a:xfrm>
              <a:off x="4433852" y="3805301"/>
              <a:ext cx="184323" cy="130248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ovnoramenný trojúhelník 21"/>
            <p:cNvSpPr/>
            <p:nvPr/>
          </p:nvSpPr>
          <p:spPr>
            <a:xfrm>
              <a:off x="3590508" y="4244612"/>
              <a:ext cx="186849" cy="13245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ovnoramenný trojúhelník 22"/>
            <p:cNvSpPr/>
            <p:nvPr/>
          </p:nvSpPr>
          <p:spPr>
            <a:xfrm>
              <a:off x="4860573" y="3688300"/>
              <a:ext cx="186849" cy="13245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ovnoramenný trojúhelník 23"/>
            <p:cNvSpPr/>
            <p:nvPr/>
          </p:nvSpPr>
          <p:spPr>
            <a:xfrm>
              <a:off x="4527275" y="4324085"/>
              <a:ext cx="184325" cy="13245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vnoramenný trojúhelník 24"/>
            <p:cNvSpPr/>
            <p:nvPr/>
          </p:nvSpPr>
          <p:spPr>
            <a:xfrm>
              <a:off x="4676250" y="4017230"/>
              <a:ext cx="184323" cy="130248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2671414" y="3377029"/>
              <a:ext cx="116149" cy="9934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3391033" y="2672810"/>
              <a:ext cx="113625" cy="10154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2689088" y="2847208"/>
              <a:ext cx="113625" cy="9934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2575465" y="2445428"/>
              <a:ext cx="113623" cy="9934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802713" y="2045855"/>
              <a:ext cx="116149" cy="9934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3605657" y="2045855"/>
              <a:ext cx="113623" cy="9934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ál 31"/>
            <p:cNvSpPr/>
            <p:nvPr/>
          </p:nvSpPr>
          <p:spPr>
            <a:xfrm>
              <a:off x="3949055" y="2544770"/>
              <a:ext cx="113623" cy="10154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ál 32"/>
            <p:cNvSpPr/>
            <p:nvPr/>
          </p:nvSpPr>
          <p:spPr>
            <a:xfrm>
              <a:off x="2232067" y="2745659"/>
              <a:ext cx="113623" cy="10154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6299200" y="3608498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6299200" y="3840233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6119754" y="371697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ovnoramenný trojúhelník 36"/>
            <p:cNvSpPr/>
            <p:nvPr/>
          </p:nvSpPr>
          <p:spPr>
            <a:xfrm>
              <a:off x="6101031" y="3944573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8" name="Text Box 87"/>
            <p:cNvSpPr txBox="1">
              <a:spLocks noChangeArrowheads="1"/>
            </p:cNvSpPr>
            <p:nvPr/>
          </p:nvSpPr>
          <p:spPr bwMode="auto">
            <a:xfrm>
              <a:off x="1752600" y="1832844"/>
              <a:ext cx="1570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9" name="Text Box 87"/>
            <p:cNvSpPr txBox="1">
              <a:spLocks noChangeArrowheads="1"/>
            </p:cNvSpPr>
            <p:nvPr/>
          </p:nvSpPr>
          <p:spPr bwMode="auto">
            <a:xfrm>
              <a:off x="5803900" y="4826000"/>
              <a:ext cx="15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519136" y="4682024"/>
            <a:ext cx="7888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Proložení klasifikační hranice (</a:t>
            </a:r>
            <a:r>
              <a:rPr lang="cs-CZ" sz="2000" dirty="0" err="1"/>
              <a:t>nadroviny</a:t>
            </a:r>
            <a:r>
              <a:rPr lang="cs-CZ" sz="2000" dirty="0"/>
              <a:t>) tak, aby byla v co největší vzdálenosti od subjektů z obou </a:t>
            </a:r>
            <a:r>
              <a:rPr lang="cs-CZ" sz="2000" dirty="0" smtClean="0"/>
              <a:t>tříd → tzn. aby byl okolo hranice co nejširší pruh bez bodů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519136" y="5673442"/>
            <a:ext cx="7888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Arial" charset="0"/>
              </a:rPr>
              <a:t>Na </a:t>
            </a:r>
            <a:r>
              <a:rPr lang="cs-CZ" altLang="cs-CZ" sz="2000" dirty="0" smtClean="0">
                <a:cs typeface="Arial" charset="0"/>
              </a:rPr>
              <a:t>popis hranice (</a:t>
            </a:r>
            <a:r>
              <a:rPr lang="cs-CZ" altLang="cs-CZ" sz="2000" dirty="0" err="1" smtClean="0">
                <a:cs typeface="Arial" charset="0"/>
              </a:rPr>
              <a:t>nadroviny</a:t>
            </a:r>
            <a:r>
              <a:rPr lang="cs-CZ" altLang="cs-CZ" sz="2000" dirty="0" smtClean="0">
                <a:cs typeface="Arial" charset="0"/>
              </a:rPr>
              <a:t>) </a:t>
            </a:r>
            <a:r>
              <a:rPr lang="cs-CZ" altLang="cs-CZ" sz="2000" dirty="0">
                <a:cs typeface="Arial" charset="0"/>
              </a:rPr>
              <a:t>stačí pouze nejbližší </a:t>
            </a:r>
            <a:r>
              <a:rPr lang="cs-CZ" altLang="cs-CZ" sz="2000" dirty="0" smtClean="0">
                <a:cs typeface="Arial" charset="0"/>
              </a:rPr>
              <a:t>body, kterých je obvykle málo a nazývají se </a:t>
            </a:r>
            <a:r>
              <a:rPr lang="cs-CZ" altLang="cs-CZ" sz="2000" b="1" dirty="0" smtClean="0">
                <a:cs typeface="Arial" charset="0"/>
              </a:rPr>
              <a:t>podpůrné vektory </a:t>
            </a:r>
            <a:r>
              <a:rPr lang="cs-CZ" altLang="cs-CZ" sz="2000" dirty="0" smtClean="0">
                <a:cs typeface="Arial" charset="0"/>
              </a:rPr>
              <a:t>(support </a:t>
            </a:r>
            <a:r>
              <a:rPr lang="cs-CZ" altLang="cs-CZ" sz="2000" dirty="0" err="1" smtClean="0">
                <a:cs typeface="Arial" charset="0"/>
              </a:rPr>
              <a:t>vectors</a:t>
            </a:r>
            <a:r>
              <a:rPr lang="cs-CZ" altLang="cs-CZ" sz="2000" dirty="0" smtClean="0">
                <a:cs typeface="Arial" charset="0"/>
              </a:rPr>
              <a:t>)</a:t>
            </a:r>
            <a:endParaRPr lang="cs-CZ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/>
              <p:cNvSpPr/>
              <p:nvPr/>
            </p:nvSpPr>
            <p:spPr>
              <a:xfrm>
                <a:off x="5652120" y="1907540"/>
                <a:ext cx="2407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cs-CZ" b="1">
                          <a:latin typeface="Cambria Math"/>
                        </a:rPr>
                        <m:t>𝐱</m:t>
                      </m:r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w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bdélní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907540"/>
                <a:ext cx="2407903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1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separabilní</a:t>
            </a:r>
            <a:r>
              <a:rPr lang="cs-CZ" dirty="0" smtClean="0"/>
              <a:t> třídy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696"/>
                <a:ext cx="8363272" cy="252028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Pro všechny body z trénovací množiny platí</a:t>
                </a:r>
                <a:r>
                  <a:rPr lang="cs-CZ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   </m:t>
                          </m:r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/>
                        </a:rPr>
                        <m:t>𝐱</m:t>
                      </m:r>
                      <m:r>
                        <a:rPr lang="cs-CZ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≥1     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v</m:t>
                      </m:r>
                      <m:r>
                        <m:rPr>
                          <m:nor/>
                        </m:rPr>
                        <a:rPr lang="cs-CZ"/>
                        <m:t>š</m:t>
                      </m:r>
                      <m:r>
                        <m:rPr>
                          <m:nor/>
                        </m:rPr>
                        <a:rPr lang="cs-CZ"/>
                        <m:t>echna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 b="1"/>
                        <m:t>x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z</m:t>
                      </m:r>
                      <m:r>
                        <m:rPr>
                          <m:nor/>
                        </m:rPr>
                        <a:rPr lang="cs-CZ" i="1"/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/>
                        </a:rPr>
                        <m:t>𝐱</m:t>
                      </m:r>
                      <m:r>
                        <a:rPr lang="cs-CZ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≤−1  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v</m:t>
                      </m:r>
                      <m:r>
                        <m:rPr>
                          <m:nor/>
                        </m:rPr>
                        <a:rPr lang="cs-CZ"/>
                        <m:t>š</m:t>
                      </m:r>
                      <m:r>
                        <m:rPr>
                          <m:nor/>
                        </m:rPr>
                        <a:rPr lang="cs-CZ"/>
                        <m:t>echna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 b="1"/>
                        <m:t>x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z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což můžeme stručněji zapsat jako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cs-CZ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≥1,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k</m:t>
                      </m:r>
                      <m:r>
                        <m:rPr>
                          <m:nor/>
                        </m:rPr>
                        <a:rPr lang="cs-CZ"/>
                        <m:t>=1, …, </m:t>
                      </m:r>
                      <m:r>
                        <m:rPr>
                          <m:nor/>
                        </m:rPr>
                        <a:rPr lang="en-US" b="0" i="0" smtClean="0"/>
                        <m:t>N</m:t>
                      </m:r>
                      <m:r>
                        <m:rPr>
                          <m:nor/>
                        </m:rPr>
                        <a:rPr lang="cs-CZ"/>
                        <m:t>,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b="1" dirty="0"/>
                  <a:t> = </a:t>
                </a:r>
                <a:r>
                  <a:rPr lang="cs-CZ" dirty="0"/>
                  <a:t>1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b="1" dirty="0"/>
                  <a:t> = -</a:t>
                </a:r>
                <a:r>
                  <a:rPr lang="cs-CZ" dirty="0"/>
                  <a:t>1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696"/>
                <a:ext cx="8363272" cy="2520280"/>
              </a:xfrm>
              <a:blipFill rotWithShape="1">
                <a:blip r:embed="rId2"/>
                <a:stretch>
                  <a:fillRect l="-58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57200" y="3370944"/>
                <a:ext cx="8362800" cy="87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hledáme </a:t>
                </a:r>
                <a:r>
                  <a:rPr lang="cs-CZ" sz="2000" dirty="0"/>
                  <a:t>takové hodnoty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sz="2000" b="1" dirty="0"/>
                  <a:t> </a:t>
                </a:r>
                <a:r>
                  <a:rPr lang="cs-CZ" sz="200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, aby byla celková šířka tolerančního pásma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 co největší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70944"/>
                <a:ext cx="8362800" cy="874855"/>
              </a:xfrm>
              <a:prstGeom prst="rect">
                <a:avLst/>
              </a:prstGeom>
              <a:blipFill rotWithShape="1">
                <a:blip r:embed="rId3"/>
                <a:stretch>
                  <a:fillRect l="-583" t="-3497" r="-1020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2642532" y="2434888"/>
            <a:ext cx="4032448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57200" y="4348553"/>
                <a:ext cx="8362800" cy="1490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hledat </a:t>
                </a:r>
                <a:r>
                  <a:rPr lang="cs-CZ" sz="2000" dirty="0"/>
                  <a:t>maximum funkce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je to stejné, jako hledat minimum funkce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/>
                  <a:t> a toto minimum se nezmění, když kladnou hodnotu v čitateli umocníme na druhou (což nám zjednoduší </a:t>
                </a:r>
                <a:r>
                  <a:rPr lang="cs-CZ" sz="2000" dirty="0" smtClean="0"/>
                  <a:t>výpočty), takže </a:t>
                </a:r>
                <a:r>
                  <a:rPr lang="cs-CZ" sz="2000" dirty="0"/>
                  <a:t>dostáváme </a:t>
                </a:r>
                <a:r>
                  <a:rPr lang="cs-CZ" sz="2000" dirty="0" smtClean="0"/>
                  <a:t>následující kriteriální funkci, jejíž hodnotu se snažíme minimalizovat:</a:t>
                </a:r>
                <a:endParaRPr lang="cs-CZ" sz="20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8553"/>
                <a:ext cx="8362800" cy="1490408"/>
              </a:xfrm>
              <a:prstGeom prst="rect">
                <a:avLst/>
              </a:prstGeom>
              <a:blipFill rotWithShape="1">
                <a:blip r:embed="rId4"/>
                <a:stretch>
                  <a:fillRect l="-583" r="-948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693345" y="5863456"/>
                <a:ext cx="1878655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  <m:r>
                            <a:rPr lang="cs-CZ" b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45" y="5863456"/>
                <a:ext cx="1878655" cy="6533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642532" y="5855518"/>
            <a:ext cx="2160240" cy="68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292080" y="5879013"/>
            <a:ext cx="315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→ řešení pomocí </a:t>
            </a:r>
            <a:r>
              <a:rPr lang="cs-CZ" dirty="0"/>
              <a:t>metody </a:t>
            </a:r>
            <a:r>
              <a:rPr lang="cs-CZ" dirty="0" err="1"/>
              <a:t>Lagrangeova</a:t>
            </a:r>
            <a:r>
              <a:rPr lang="cs-CZ" dirty="0"/>
              <a:t> součinitele</a:t>
            </a:r>
          </a:p>
        </p:txBody>
      </p:sp>
    </p:spTree>
    <p:extLst>
      <p:ext uri="{BB962C8B-B14F-4D97-AF65-F5344CB8AC3E}">
        <p14:creationId xmlns:p14="http://schemas.microsoft.com/office/powerpoint/2010/main" val="911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3898776" cy="144016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zavedeme </a:t>
                </a:r>
                <a:r>
                  <a:rPr lang="cs-CZ" dirty="0"/>
                  <a:t>relaxační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vyjadřující, jak moc každý bod porušuje </a:t>
                </a:r>
                <a:r>
                  <a:rPr lang="cs-CZ" dirty="0" smtClean="0"/>
                  <a:t>podmínku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cs-CZ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15" name="Zástupný symbol pro obsah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3898776" cy="1440160"/>
              </a:xfrm>
              <a:blipFill rotWithShape="1">
                <a:blip r:embed="rId2"/>
                <a:stretch>
                  <a:fillRect l="-1250" t="-2110" r="-14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Skupina 17"/>
          <p:cNvGrpSpPr/>
          <p:nvPr/>
        </p:nvGrpSpPr>
        <p:grpSpPr>
          <a:xfrm>
            <a:off x="4603607" y="1624204"/>
            <a:ext cx="4216865" cy="3888903"/>
            <a:chOff x="2771621" y="1636712"/>
            <a:chExt cx="4216865" cy="3888903"/>
          </a:xfrm>
        </p:grpSpPr>
        <p:pic>
          <p:nvPicPr>
            <p:cNvPr id="17" name="Zástupný symbol pro obsah 4" descr="skenování000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28"/>
            <a:stretch/>
          </p:blipFill>
          <p:spPr bwMode="auto">
            <a:xfrm>
              <a:off x="2771621" y="1636712"/>
              <a:ext cx="3997889" cy="388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Zástupný symbol pro obsah 4" descr="skenování000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83" t="82472"/>
            <a:stretch/>
          </p:blipFill>
          <p:spPr bwMode="auto">
            <a:xfrm>
              <a:off x="6588224" y="4831461"/>
              <a:ext cx="400262" cy="6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ástupný symbol pro obsah 14"/>
          <p:cNvSpPr txBox="1">
            <a:spLocks/>
          </p:cNvSpPr>
          <p:nvPr/>
        </p:nvSpPr>
        <p:spPr>
          <a:xfrm>
            <a:off x="457200" y="2670709"/>
            <a:ext cx="3898776" cy="49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3 situace: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14"/>
              <p:cNvSpPr txBox="1">
                <a:spLocks/>
              </p:cNvSpPr>
              <p:nvPr/>
            </p:nvSpPr>
            <p:spPr>
              <a:xfrm>
                <a:off x="457200" y="5741219"/>
                <a:ext cx="3898776" cy="784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podmínky jsou pak ve tvaru: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cs-CZ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11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41219"/>
                <a:ext cx="3898776" cy="784125"/>
              </a:xfrm>
              <a:prstGeom prst="rect">
                <a:avLst/>
              </a:prstGeom>
              <a:blipFill rotWithShape="1">
                <a:blip r:embed="rId4"/>
                <a:stretch>
                  <a:fillRect l="-1250" t="-3906" r="-1406" b="-7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/>
          <p:cNvSpPr/>
          <p:nvPr/>
        </p:nvSpPr>
        <p:spPr>
          <a:xfrm>
            <a:off x="761121" y="6064878"/>
            <a:ext cx="3162807" cy="4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6876256" y="1624204"/>
            <a:ext cx="504056" cy="508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9158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7128284" y="1516846"/>
                <a:ext cx="887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284" y="1516846"/>
                <a:ext cx="88716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se šipkou 19"/>
          <p:cNvCxnSpPr/>
          <p:nvPr/>
        </p:nvCxnSpPr>
        <p:spPr>
          <a:xfrm flipH="1" flipV="1">
            <a:off x="7504578" y="2234065"/>
            <a:ext cx="350762" cy="35396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7315769" y="2123564"/>
                <a:ext cx="172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69" y="2123564"/>
                <a:ext cx="172072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/>
          <p:cNvCxnSpPr/>
          <p:nvPr/>
        </p:nvCxnSpPr>
        <p:spPr>
          <a:xfrm flipH="1" flipV="1">
            <a:off x="7999356" y="2708920"/>
            <a:ext cx="713574" cy="72008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7961397" y="2636912"/>
                <a:ext cx="129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397" y="2636912"/>
                <a:ext cx="12911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se šipkou 22"/>
          <p:cNvCxnSpPr/>
          <p:nvPr/>
        </p:nvCxnSpPr>
        <p:spPr>
          <a:xfrm flipH="1" flipV="1">
            <a:off x="5266567" y="3169996"/>
            <a:ext cx="889609" cy="8977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6428603" y="5131267"/>
                <a:ext cx="887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03" y="5131267"/>
                <a:ext cx="88716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Přímá spojnice se šipkou 24"/>
          <p:cNvCxnSpPr/>
          <p:nvPr/>
        </p:nvCxnSpPr>
        <p:spPr>
          <a:xfrm flipH="1" flipV="1">
            <a:off x="6280442" y="4168925"/>
            <a:ext cx="350762" cy="35396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881824" y="4571836"/>
                <a:ext cx="172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0&lt;</m:t>
                          </m:r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24" y="4571836"/>
                <a:ext cx="172072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se šipkou 26"/>
          <p:cNvCxnSpPr/>
          <p:nvPr/>
        </p:nvCxnSpPr>
        <p:spPr>
          <a:xfrm flipH="1" flipV="1">
            <a:off x="6775220" y="4643780"/>
            <a:ext cx="713574" cy="720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4951575" y="3952792"/>
                <a:ext cx="129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575" y="3952792"/>
                <a:ext cx="129112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ástupný symbol pro obsah 14"/>
              <p:cNvSpPr txBox="1">
                <a:spLocks/>
              </p:cNvSpPr>
              <p:nvPr/>
            </p:nvSpPr>
            <p:spPr>
              <a:xfrm>
                <a:off x="457200" y="2996952"/>
                <a:ext cx="3898776" cy="641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altLang="cs-CZ" dirty="0" smtClean="0"/>
                  <a:t>obraz </a:t>
                </a:r>
                <a:r>
                  <a:rPr lang="cs-CZ" altLang="cs-CZ" dirty="0"/>
                  <a:t>leží </a:t>
                </a:r>
                <a:r>
                  <a:rPr lang="cs-CZ" altLang="cs-CZ" b="1" dirty="0">
                    <a:solidFill>
                      <a:srgbClr val="002060"/>
                    </a:solidFill>
                  </a:rPr>
                  <a:t>vně</a:t>
                </a:r>
                <a:r>
                  <a:rPr lang="cs-CZ" altLang="cs-CZ" dirty="0"/>
                  <a:t> pásma a je </a:t>
                </a:r>
                <a:r>
                  <a:rPr lang="cs-CZ" altLang="cs-CZ" b="1" dirty="0">
                    <a:solidFill>
                      <a:srgbClr val="002060"/>
                    </a:solidFill>
                  </a:rPr>
                  <a:t>správně</a:t>
                </a:r>
                <a:r>
                  <a:rPr lang="cs-CZ" altLang="cs-CZ" dirty="0"/>
                  <a:t> </a:t>
                </a:r>
                <a:r>
                  <a:rPr lang="cs-CZ" altLang="cs-CZ" dirty="0" smtClean="0"/>
                  <a:t>klasifikován: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=0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29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952"/>
                <a:ext cx="3898776" cy="641298"/>
              </a:xfrm>
              <a:prstGeom prst="rect">
                <a:avLst/>
              </a:prstGeom>
              <a:blipFill rotWithShape="1">
                <a:blip r:embed="rId11"/>
                <a:stretch>
                  <a:fillRect t="-4762" r="-1094" b="-152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ástupný symbol pro obsah 14"/>
              <p:cNvSpPr txBox="1">
                <a:spLocks/>
              </p:cNvSpPr>
              <p:nvPr/>
            </p:nvSpPr>
            <p:spPr>
              <a:xfrm>
                <a:off x="457200" y="3587530"/>
                <a:ext cx="3898776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altLang="cs-CZ" dirty="0" smtClean="0"/>
                  <a:t>obraz </a:t>
                </a:r>
                <a:r>
                  <a:rPr lang="cs-CZ" altLang="cs-CZ" dirty="0"/>
                  <a:t>leží </a:t>
                </a:r>
                <a:r>
                  <a:rPr lang="cs-CZ" altLang="cs-CZ" b="1" dirty="0">
                    <a:solidFill>
                      <a:srgbClr val="002060"/>
                    </a:solidFill>
                  </a:rPr>
                  <a:t>uvnitř</a:t>
                </a:r>
                <a:r>
                  <a:rPr lang="cs-CZ" altLang="cs-CZ" dirty="0"/>
                  <a:t> pásma a je </a:t>
                </a:r>
                <a:r>
                  <a:rPr lang="cs-CZ" altLang="cs-CZ" b="1" dirty="0">
                    <a:solidFill>
                      <a:srgbClr val="002060"/>
                    </a:solidFill>
                  </a:rPr>
                  <a:t>správně</a:t>
                </a:r>
                <a:r>
                  <a:rPr lang="cs-CZ" altLang="cs-CZ" dirty="0"/>
                  <a:t> klasifikován</a:t>
                </a:r>
                <a:r>
                  <a:rPr lang="en-US" altLang="cs-CZ" dirty="0"/>
                  <a:t> </a:t>
                </a:r>
                <a:r>
                  <a:rPr lang="cs-CZ" altLang="cs-CZ" dirty="0" smtClean="0"/>
                  <a:t>(body s čtverečky):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0&lt;</m:t>
                        </m:r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0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7530"/>
                <a:ext cx="3898776" cy="1008112"/>
              </a:xfrm>
              <a:prstGeom prst="rect">
                <a:avLst/>
              </a:prstGeom>
              <a:blipFill rotWithShape="1">
                <a:blip r:embed="rId12"/>
                <a:stretch>
                  <a:fillRect t="-3030" r="-1094" b="-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ástupný symbol pro obsah 14"/>
              <p:cNvSpPr txBox="1">
                <a:spLocks/>
              </p:cNvSpPr>
              <p:nvPr/>
            </p:nvSpPr>
            <p:spPr>
              <a:xfrm>
                <a:off x="457200" y="4473055"/>
                <a:ext cx="3898776" cy="1316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3"/>
                </a:pPr>
                <a:r>
                  <a:rPr lang="cs-CZ" dirty="0" smtClean="0"/>
                  <a:t>obraz leží na </a:t>
                </a:r>
                <a:r>
                  <a:rPr lang="cs-CZ" b="1" dirty="0">
                    <a:solidFill>
                      <a:srgbClr val="002060"/>
                    </a:solidFill>
                  </a:rPr>
                  <a:t>opačné straně </a:t>
                </a:r>
                <a:r>
                  <a:rPr lang="cs-CZ" dirty="0" smtClean="0"/>
                  <a:t>hranice a je </a:t>
                </a:r>
                <a:r>
                  <a:rPr lang="cs-CZ" b="1" dirty="0">
                    <a:solidFill>
                      <a:srgbClr val="002060"/>
                    </a:solidFill>
                  </a:rPr>
                  <a:t>chybně</a:t>
                </a:r>
                <a:r>
                  <a:rPr lang="cs-CZ" dirty="0" smtClean="0"/>
                  <a:t> klasifikován (body s kolečky):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1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73055"/>
                <a:ext cx="3898776" cy="1316424"/>
              </a:xfrm>
              <a:prstGeom prst="rect">
                <a:avLst/>
              </a:prstGeom>
              <a:blipFill rotWithShape="1">
                <a:blip r:embed="rId13"/>
                <a:stretch>
                  <a:fillRect t="-2315" r="-1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9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/>
      <p:bldP spid="11" grpId="0"/>
      <p:bldP spid="19" grpId="0" animBg="1"/>
      <p:bldP spid="8" grpId="0"/>
      <p:bldP spid="13" grpId="0"/>
      <p:bldP spid="22" grpId="0"/>
      <p:bldP spid="24" grpId="0"/>
      <p:bldP spid="26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0709" y="1196753"/>
            <a:ext cx="8229600" cy="792088"/>
          </a:xfrm>
        </p:spPr>
        <p:txBody>
          <a:bodyPr/>
          <a:lstStyle/>
          <a:p>
            <a:r>
              <a:rPr lang="cs-CZ" dirty="0" smtClean="0"/>
              <a:t>když chceme </a:t>
            </a:r>
            <a:r>
              <a:rPr lang="cs-CZ" dirty="0"/>
              <a:t>najít </a:t>
            </a:r>
            <a:r>
              <a:rPr lang="cs-CZ" dirty="0" smtClean="0"/>
              <a:t>hranici poskytující </a:t>
            </a:r>
            <a:r>
              <a:rPr lang="cs-CZ" dirty="0"/>
              <a:t>co nejrobustnější klasifikaci, musíme se </a:t>
            </a:r>
            <a:r>
              <a:rPr lang="cs-CZ" dirty="0" smtClean="0"/>
              <a:t>snažit:</a:t>
            </a:r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450709" y="610781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řešíme opět pomocí metody </a:t>
            </a:r>
            <a:r>
              <a:rPr lang="cs-CZ" dirty="0" err="1"/>
              <a:t>Lagrangeova</a:t>
            </a:r>
            <a:r>
              <a:rPr lang="cs-CZ" dirty="0"/>
              <a:t> součinitele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/>
              <p:cNvSpPr txBox="1">
                <a:spLocks/>
              </p:cNvSpPr>
              <p:nvPr/>
            </p:nvSpPr>
            <p:spPr>
              <a:xfrm>
                <a:off x="450709" y="2840130"/>
                <a:ext cx="8229600" cy="3253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to </a:t>
                </a:r>
                <a:r>
                  <a:rPr lang="cs-CZ" dirty="0"/>
                  <a:t>můžeme vyjádřit jako minimalizaci kriteriální </a:t>
                </a:r>
                <a:r>
                  <a:rPr lang="cs-CZ" dirty="0" smtClean="0"/>
                  <a:t>funkce:</a:t>
                </a:r>
                <a:br>
                  <a:rPr lang="cs-CZ" dirty="0" smtClean="0"/>
                </a:br>
                <a:endParaRPr lang="cs-CZ" dirty="0" smtClean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/>
                  <a:t> vyjadřuje poměr vlivu obou členů kriteriální </a:t>
                </a:r>
                <a:r>
                  <a:rPr lang="cs-CZ" dirty="0" smtClean="0"/>
                  <a:t>funkce:</a:t>
                </a:r>
              </a:p>
              <a:p>
                <a:pPr lvl="1"/>
                <a:r>
                  <a:rPr lang="cs-CZ" b="1" dirty="0">
                    <a:solidFill>
                      <a:srgbClr val="FF0000"/>
                    </a:solidFill>
                  </a:rPr>
                  <a:t>pro nízké hodnoty C </a:t>
                </a:r>
                <a:r>
                  <a:rPr lang="cs-CZ" dirty="0">
                    <a:solidFill>
                      <a:srgbClr val="FF0000"/>
                    </a:solidFill>
                  </a:rPr>
                  <a:t>bude toleranční pásmo širší a počet </a:t>
                </a:r>
                <a:r>
                  <a:rPr lang="cs-CZ" dirty="0" err="1">
                    <a:solidFill>
                      <a:srgbClr val="FF0000"/>
                    </a:solidFill>
                  </a:rPr>
                  <a:t>trénovaních</a:t>
                </a:r>
                <a:r>
                  <a:rPr lang="cs-CZ" dirty="0">
                    <a:solidFill>
                      <a:srgbClr val="FF0000"/>
                    </a:solidFill>
                  </a:rPr>
                  <a:t> subjektů v tolerančním pásmu a počet chybně klasifikovaných trénovacích subjektů bude vyšší</a:t>
                </a:r>
              </a:p>
              <a:p>
                <a:pPr lvl="1"/>
                <a:r>
                  <a:rPr lang="cs-CZ" b="1" dirty="0" smtClean="0">
                    <a:solidFill>
                      <a:srgbClr val="FF0000"/>
                    </a:solidFill>
                  </a:rPr>
                  <a:t>pro vysoké hodnoty C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bude toleranční pásmo užší, ale počet 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trénovaních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subjektů v tolerančním pásmu a počet chybně klasifikovaných trénovacích subjektů bude nižší</a:t>
                </a:r>
              </a:p>
            </p:txBody>
          </p:sp>
        </mc:Choice>
        <mc:Fallback xmlns="">
          <p:sp>
            <p:nvSpPr>
              <p:cNvPr id="9" name="Zástupný symbol pro obsah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" y="2840130"/>
                <a:ext cx="8229600" cy="3253166"/>
              </a:xfrm>
              <a:prstGeom prst="rect">
                <a:avLst/>
              </a:prstGeom>
              <a:blipFill rotWithShape="1">
                <a:blip r:embed="rId3"/>
                <a:stretch>
                  <a:fillRect l="-667" t="-1873" r="-741" b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1"/>
          <p:cNvSpPr txBox="1">
            <a:spLocks/>
          </p:cNvSpPr>
          <p:nvPr/>
        </p:nvSpPr>
        <p:spPr>
          <a:xfrm>
            <a:off x="457200" y="1844824"/>
            <a:ext cx="8229600" cy="360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smtClean="0"/>
              <a:t>maximalizovat </a:t>
            </a:r>
            <a:r>
              <a:rPr lang="cs-CZ" dirty="0"/>
              <a:t>šířku tolerančního </a:t>
            </a:r>
            <a:r>
              <a:rPr lang="cs-CZ" dirty="0" smtClean="0"/>
              <a:t>pásma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1"/>
              <p:cNvSpPr txBox="1">
                <a:spLocks/>
              </p:cNvSpPr>
              <p:nvPr/>
            </p:nvSpPr>
            <p:spPr>
              <a:xfrm>
                <a:off x="457200" y="2132855"/>
                <a:ext cx="8229600" cy="6906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cs-CZ" dirty="0" smtClean="0"/>
                  <a:t>minimalizovat </a:t>
                </a:r>
                <a:r>
                  <a:rPr lang="cs-CZ" dirty="0"/>
                  <a:t>počet subjektů z trénovací množiny, které leží v tolerančním pásmu nebo jsou dokonce špatně klasifikovány (tj. těch, pro které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12" name="Zástupný symbol pro obsah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2855"/>
                <a:ext cx="8229600" cy="690667"/>
              </a:xfrm>
              <a:prstGeom prst="rect">
                <a:avLst/>
              </a:prstGeom>
              <a:blipFill rotWithShape="1">
                <a:blip r:embed="rId4"/>
                <a:stretch>
                  <a:fillRect t="-4425" r="-593" b="-70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3029174" y="3213027"/>
                <a:ext cx="311912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  <m:r>
                            <a:rPr lang="cs-CZ" b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𝛏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𝐶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  <m:r>
                            <a:rPr lang="cs-CZ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74" y="3213027"/>
                <a:ext cx="3119124" cy="871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3043689" y="3203934"/>
            <a:ext cx="3096000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4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cs-CZ" dirty="0" smtClean="0"/>
                  <a:t>(v </a:t>
                </a:r>
                <a:r>
                  <a:rPr lang="cs-CZ" dirty="0"/>
                  <a:t>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smtClean="0"/>
                  <a:t>metody podpůrných vektorů.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3"/>
                <a:stretch>
                  <a:fillRect l="-741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6228184" y="3594502"/>
            <a:ext cx="1599456" cy="842610"/>
            <a:chOff x="6228184" y="3594502"/>
            <a:chExt cx="1599456" cy="842610"/>
          </a:xfrm>
        </p:grpSpPr>
        <p:sp>
          <p:nvSpPr>
            <p:cNvPr id="10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7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9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Příklad – srovnání výsledků pro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𝑪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𝟏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𝑪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𝟏𝟎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66" t="-1724" b="-198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8" y="2008200"/>
            <a:ext cx="4356000" cy="360000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" y="1993594"/>
            <a:ext cx="4356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964672" y="1412776"/>
                <a:ext cx="958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𝑪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𝟏</m:t>
                    </m:r>
                    <m:r>
                      <a:rPr lang="cs-CZ" sz="20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72" y="1412776"/>
                <a:ext cx="95872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6230182" y="1412776"/>
                <a:ext cx="1112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𝑪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𝟏𝟎</m:t>
                    </m:r>
                    <m:r>
                      <a:rPr lang="cs-CZ" sz="20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82" y="1412776"/>
                <a:ext cx="111261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metody klasifikace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Klasifikační (rozhodovací) stromy a </a:t>
            </a:r>
            <a:r>
              <a:rPr lang="cs-CZ" dirty="0" smtClean="0"/>
              <a:t>lesy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2816948" y="2123609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Zmenšený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hipokampus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4493348" y="3584109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Zmenšená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amygdala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1140548" y="3584109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Zvětšené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komory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Přímá spojnice se šipkou 8"/>
          <p:cNvCxnSpPr>
            <a:stCxn id="6" idx="2"/>
            <a:endCxn id="8" idx="0"/>
          </p:cNvCxnSpPr>
          <p:nvPr/>
        </p:nvCxnSpPr>
        <p:spPr bwMode="auto">
          <a:xfrm flipH="1">
            <a:off x="2550248" y="2733209"/>
            <a:ext cx="1676400" cy="850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Přímá spojnice se šipkou 9"/>
          <p:cNvCxnSpPr>
            <a:stCxn id="6" idx="2"/>
            <a:endCxn id="7" idx="0"/>
          </p:cNvCxnSpPr>
          <p:nvPr/>
        </p:nvCxnSpPr>
        <p:spPr bwMode="auto">
          <a:xfrm>
            <a:off x="4226648" y="2733209"/>
            <a:ext cx="1676400" cy="850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Přímá spojnice se šipkou 10"/>
          <p:cNvCxnSpPr>
            <a:stCxn id="8" idx="2"/>
            <a:endCxn id="12" idx="0"/>
          </p:cNvCxnSpPr>
          <p:nvPr/>
        </p:nvCxnSpPr>
        <p:spPr bwMode="auto">
          <a:xfrm flipH="1">
            <a:off x="1540598" y="4193709"/>
            <a:ext cx="10096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bdélník 11"/>
          <p:cNvSpPr/>
          <p:nvPr/>
        </p:nvSpPr>
        <p:spPr bwMode="auto">
          <a:xfrm>
            <a:off x="911948" y="5057309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Pacient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2715348" y="5057309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Kontrola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6322148" y="5057309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Kontrola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518748" y="5057309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Pacient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6" name="Přímá spojnice se šipkou 15"/>
          <p:cNvCxnSpPr>
            <a:stCxn id="8" idx="2"/>
            <a:endCxn id="13" idx="0"/>
          </p:cNvCxnSpPr>
          <p:nvPr/>
        </p:nvCxnSpPr>
        <p:spPr bwMode="auto">
          <a:xfrm>
            <a:off x="2550248" y="4193709"/>
            <a:ext cx="7937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nice se šipkou 16"/>
          <p:cNvCxnSpPr>
            <a:stCxn id="7" idx="2"/>
            <a:endCxn id="14" idx="0"/>
          </p:cNvCxnSpPr>
          <p:nvPr/>
        </p:nvCxnSpPr>
        <p:spPr bwMode="auto">
          <a:xfrm>
            <a:off x="5903048" y="4193709"/>
            <a:ext cx="10477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Přímá spojnice se šipkou 17"/>
          <p:cNvCxnSpPr>
            <a:stCxn id="7" idx="2"/>
            <a:endCxn id="15" idx="0"/>
          </p:cNvCxnSpPr>
          <p:nvPr/>
        </p:nvCxnSpPr>
        <p:spPr bwMode="auto">
          <a:xfrm flipH="1">
            <a:off x="5147398" y="4193709"/>
            <a:ext cx="7556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ovéPole 18"/>
          <p:cNvSpPr txBox="1"/>
          <p:nvPr/>
        </p:nvSpPr>
        <p:spPr>
          <a:xfrm>
            <a:off x="2441597" y="2973993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79148" y="2973993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253445" y="4440843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842348" y="4440843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758645" y="4440843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347548" y="4440843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25" name="Obdélník 24"/>
          <p:cNvSpPr/>
          <p:nvPr/>
        </p:nvSpPr>
        <p:spPr>
          <a:xfrm>
            <a:off x="569048" y="1052736"/>
            <a:ext cx="825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Postupné rozdělování </a:t>
            </a:r>
            <a:r>
              <a:rPr lang="cs-CZ" sz="2000" dirty="0" err="1" smtClean="0"/>
              <a:t>datasetu</a:t>
            </a:r>
            <a:r>
              <a:rPr lang="cs-CZ" sz="2000" dirty="0" smtClean="0"/>
              <a:t> do skupin podle hodnot jednotlivých proměnných.</a:t>
            </a:r>
            <a:endParaRPr lang="cs-CZ" sz="2000" dirty="0"/>
          </a:p>
        </p:txBody>
      </p:sp>
      <p:sp>
        <p:nvSpPr>
          <p:cNvPr id="26" name="Obdélník 25"/>
          <p:cNvSpPr/>
          <p:nvPr/>
        </p:nvSpPr>
        <p:spPr>
          <a:xfrm>
            <a:off x="569048" y="6009809"/>
            <a:ext cx="8251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Klasifikační lesy – použití více klasifikačních stromů ke klasifikaci.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28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/>
          <a:p>
            <a:r>
              <a:rPr lang="cs-CZ" dirty="0" smtClean="0"/>
              <a:t>Klasifikace dat II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Neuronové sítě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9048" y="1052736"/>
            <a:ext cx="8251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/>
              <a:t>Postupné učení neuronové sítě (tzn. postupné nastavování vah u jednotlivých neuronů), aby byla chyba klasifikace trénovací množiny minimální. Umožňuje nelineární klasifikaci.</a:t>
            </a:r>
          </a:p>
        </p:txBody>
      </p:sp>
      <p:pic>
        <p:nvPicPr>
          <p:cNvPr id="6" name="Picture 2" descr="http://www.dtreg.com/PNNarchite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5" y="2168934"/>
            <a:ext cx="4416425" cy="28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7884" y="2159169"/>
            <a:ext cx="9628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Vstupní vrstva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73998" y="2159169"/>
            <a:ext cx="10877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1. skrytá vrstva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64075" y="2921952"/>
            <a:ext cx="987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Výstupní vrstva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27608" y="2159169"/>
            <a:ext cx="9888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2. skrytá vrstva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3562" y="5234214"/>
            <a:ext cx="608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Více typů neuronových sítí </a:t>
            </a:r>
            <a:r>
              <a:rPr lang="cs-CZ" dirty="0" smtClean="0"/>
              <a:t>– např.: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Vícevrstvé neuronové sítě typu </a:t>
            </a:r>
            <a:r>
              <a:rPr lang="cs-CZ" dirty="0" err="1" smtClean="0"/>
              <a:t>perceptron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RBF</a:t>
            </a:r>
            <a:r>
              <a:rPr lang="cs-CZ" dirty="0" smtClean="0"/>
              <a:t> (</a:t>
            </a:r>
            <a:r>
              <a:rPr lang="cs-CZ" dirty="0" err="1" smtClean="0"/>
              <a:t>Radial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 sítě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LVQ</a:t>
            </a:r>
            <a:r>
              <a:rPr lang="cs-CZ" dirty="0" smtClean="0"/>
              <a:t> (</a:t>
            </a:r>
            <a:r>
              <a:rPr lang="cs-CZ" dirty="0" err="1" smtClean="0"/>
              <a:t>Learing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Quantization</a:t>
            </a:r>
            <a:r>
              <a:rPr lang="cs-CZ" dirty="0" smtClean="0"/>
              <a:t>) sítě</a:t>
            </a:r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5384751" y="2179994"/>
            <a:ext cx="2787649" cy="3779062"/>
            <a:chOff x="5257800" y="2179994"/>
            <a:chExt cx="2787649" cy="3779062"/>
          </a:xfrm>
        </p:grpSpPr>
        <p:pic>
          <p:nvPicPr>
            <p:cNvPr id="27" name="Picture 4" descr="http://www.geocomputation.org/1998/61/gc61_0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546350"/>
              <a:ext cx="2787649" cy="278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638800" y="2179994"/>
              <a:ext cx="1949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Nelineární klasifikace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6606677" y="5467529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pacienti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606677" y="5715000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kontroly</a:t>
              </a:r>
            </a:p>
          </p:txBody>
        </p:sp>
        <p:sp>
          <p:nvSpPr>
            <p:cNvPr id="31" name="Obdélník 30"/>
            <p:cNvSpPr/>
            <p:nvPr/>
          </p:nvSpPr>
          <p:spPr bwMode="auto">
            <a:xfrm>
              <a:off x="6474981" y="5578518"/>
              <a:ext cx="110991" cy="110991"/>
            </a:xfrm>
            <a:prstGeom prst="rect">
              <a:avLst/>
            </a:prstGeom>
            <a:solidFill>
              <a:srgbClr val="2D2D8A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Kosočtverec 31"/>
            <p:cNvSpPr/>
            <p:nvPr/>
          </p:nvSpPr>
          <p:spPr bwMode="auto">
            <a:xfrm>
              <a:off x="6442084" y="5782272"/>
              <a:ext cx="176784" cy="176784"/>
            </a:xfrm>
            <a:prstGeom prst="diamond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Strukturální (syntaktické) klasifikátory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9048" y="1052736"/>
            <a:ext cx="8251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Vstupní </a:t>
            </a:r>
            <a:r>
              <a:rPr lang="cs-CZ" sz="2000" dirty="0"/>
              <a:t>data popsána relačními </a:t>
            </a:r>
            <a:r>
              <a:rPr lang="cs-CZ" sz="2000" dirty="0" smtClean="0"/>
              <a:t>strukturami.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569048" y="5817458"/>
            <a:ext cx="825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Lze vytvořit i </a:t>
            </a:r>
            <a:r>
              <a:rPr lang="cs-CZ" sz="2000" b="1" dirty="0" smtClean="0"/>
              <a:t>kombinované klasifikátory </a:t>
            </a:r>
            <a:r>
              <a:rPr lang="cs-CZ" sz="2000" dirty="0" smtClean="0"/>
              <a:t>– jednotlivá primitiva doplněna příznakovým popisem.</a:t>
            </a:r>
            <a:endParaRPr lang="cs-CZ" sz="2000" dirty="0"/>
          </a:p>
        </p:txBody>
      </p:sp>
      <p:pic>
        <p:nvPicPr>
          <p:cNvPr id="9" name="Zástupný symbol pro obsah 4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573" r="9957" b="20100"/>
          <a:stretch/>
        </p:blipFill>
        <p:spPr>
          <a:xfrm>
            <a:off x="683572" y="1686294"/>
            <a:ext cx="77768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kern="0" dirty="0" smtClean="0"/>
              <a:t>Nelze dopředu říci, která klasifikační metoda bude pro daná data fungovat nejlépe → potřebné vyzkoušet více klasifikačních metod a zvolit nejvhodnější pro daná data.</a:t>
            </a:r>
          </a:p>
          <a:p>
            <a:pPr>
              <a:lnSpc>
                <a:spcPct val="150000"/>
              </a:lnSpc>
            </a:pPr>
            <a:r>
              <a:rPr lang="cs-CZ" kern="0" dirty="0" smtClean="0"/>
              <a:t>U velkých datových souborů je obtížné dopředu určit, zda je možné data oddělit lineárně nebo ne →  potřebné vyzkoušet lineární i nelineární klasifikační metody.</a:t>
            </a:r>
            <a:endParaRPr lang="cs-CZ" kern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9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26164" y="2060848"/>
            <a:ext cx="7091672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Hodnocení úspěšnosti klasifikace a srovnání klasifikátorů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klasifikace - úvod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81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02732"/>
              </p:ext>
            </p:extLst>
          </p:nvPr>
        </p:nvGraphicFramePr>
        <p:xfrm>
          <a:off x="604911" y="1806575"/>
          <a:ext cx="5346701" cy="313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/>
                <a:gridCol w="764509"/>
                <a:gridCol w="722778"/>
                <a:gridCol w="722778"/>
                <a:gridCol w="722778"/>
                <a:gridCol w="1334358"/>
              </a:tblGrid>
              <a:tr h="6397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Subjekt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1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2</a:t>
                      </a:r>
                      <a:endParaRPr lang="en-US" sz="1800" dirty="0" smtClean="0"/>
                    </a:p>
                  </a:txBody>
                  <a:tcPr marL="91459" marR="91459"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3</a:t>
                      </a:r>
                      <a:endParaRPr lang="en-US" sz="1800" dirty="0" smtClean="0"/>
                    </a:p>
                  </a:txBody>
                  <a:tcPr marL="91459" marR="91459"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...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Skutečnost</a:t>
                      </a:r>
                      <a:endParaRPr lang="cs-CZ" sz="1800" dirty="0" smtClean="0"/>
                    </a:p>
                    <a:p>
                      <a:pPr algn="ctr"/>
                      <a:r>
                        <a:rPr lang="cs-CZ" sz="1800" dirty="0" smtClean="0"/>
                        <a:t>(správná</a:t>
                      </a:r>
                      <a:r>
                        <a:rPr lang="cs-CZ" sz="1800" baseline="0" dirty="0" smtClean="0"/>
                        <a:t> třída)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724079"/>
              </p:ext>
            </p:extLst>
          </p:nvPr>
        </p:nvGraphicFramePr>
        <p:xfrm>
          <a:off x="6660007" y="2731325"/>
          <a:ext cx="1261322" cy="222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322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" name="TextovéPole 5"/>
          <p:cNvSpPr txBox="1">
            <a:spLocks noChangeArrowheads="1"/>
          </p:cNvSpPr>
          <p:nvPr/>
        </p:nvSpPr>
        <p:spPr bwMode="auto">
          <a:xfrm>
            <a:off x="539824" y="1295400"/>
            <a:ext cx="210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+mn-lt"/>
              </a:rPr>
              <a:t>Vstupní data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4" name="Obdélník 83"/>
          <p:cNvSpPr>
            <a:spLocks noChangeArrowheads="1"/>
          </p:cNvSpPr>
          <p:nvPr/>
        </p:nvSpPr>
        <p:spPr bwMode="auto">
          <a:xfrm>
            <a:off x="6254824" y="1295400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Výsledek klasifikace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39824" y="5385646"/>
            <a:ext cx="7848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+mn-lt"/>
              </a:rPr>
              <a:t>Jak dobrá je klasifikační metoda, kterou jsme použili?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1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65545"/>
              </p:ext>
            </p:extLst>
          </p:nvPr>
        </p:nvGraphicFramePr>
        <p:xfrm>
          <a:off x="649299" y="1773014"/>
          <a:ext cx="6624638" cy="1857375"/>
        </p:xfrm>
        <a:graphic>
          <a:graphicData uri="http://schemas.openxmlformats.org/drawingml/2006/table">
            <a:tbl>
              <a:tblPr/>
              <a:tblGrid>
                <a:gridCol w="1584152"/>
                <a:gridCol w="1763108"/>
                <a:gridCol w="1638689"/>
                <a:gridCol w="1638689"/>
              </a:tblGrid>
              <a:tr h="543896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(správná třída)</a:t>
                      </a:r>
                      <a:endParaRPr lang="en-US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33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</a:t>
                      </a:r>
                      <a:endParaRPr lang="cs-CZ" sz="1800" b="1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</a:t>
                      </a:r>
                      <a:endParaRPr lang="cs-CZ" sz="1800" b="1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 vMerge="1">
                  <a:txBody>
                    <a:bodyPr/>
                    <a:lstStyle/>
                    <a:p>
                      <a:endParaRPr lang="cs-CZ" sz="14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</a:t>
                      </a:r>
                      <a:endParaRPr lang="cs-CZ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</a:t>
                      </a:r>
                      <a:endParaRPr lang="cs-CZ" sz="1800" b="1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ovéPole 5"/>
          <p:cNvSpPr txBox="1">
            <a:spLocks noChangeArrowheads="1"/>
          </p:cNvSpPr>
          <p:nvPr/>
        </p:nvSpPr>
        <p:spPr bwMode="auto">
          <a:xfrm>
            <a:off x="563574" y="1196752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200" dirty="0">
                <a:latin typeface="+mn-lt"/>
              </a:rPr>
              <a:t>Matice záměn (konfusní matice, </a:t>
            </a:r>
            <a:r>
              <a:rPr lang="cs-CZ" altLang="en-US" sz="2200" dirty="0" err="1">
                <a:latin typeface="+mn-lt"/>
              </a:rPr>
              <a:t>confusion</a:t>
            </a:r>
            <a:r>
              <a:rPr lang="cs-CZ" altLang="en-US" sz="2200" dirty="0">
                <a:latin typeface="+mn-lt"/>
              </a:rPr>
              <a:t> matrix):</a:t>
            </a:r>
            <a:endParaRPr lang="en-US" altLang="en-US" sz="2200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380774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cs-CZ" sz="2000" dirty="0"/>
              <a:t> („</a:t>
            </a:r>
            <a:r>
              <a:rPr lang="cs-CZ" sz="2000" dirty="0" err="1"/>
              <a:t>true</a:t>
            </a:r>
            <a:r>
              <a:rPr lang="cs-CZ" sz="2000" dirty="0"/>
              <a:t> positive“) – kolik výsledků bylo skutečně pozitivních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pacientů bylo správně diagnostikováno jako pacienti).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447369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/>
              <a:t>(„</a:t>
            </a:r>
            <a:r>
              <a:rPr lang="cs-CZ" sz="2000" dirty="0" err="1"/>
              <a:t>false</a:t>
            </a:r>
            <a:r>
              <a:rPr lang="cs-CZ" sz="2000" dirty="0"/>
              <a:t> positive“) – kolik výsledků bylo falešně pozitivních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zdravých </a:t>
            </a:r>
            <a:r>
              <a:rPr lang="en-US" sz="2000" dirty="0" err="1"/>
              <a:t>lidí</a:t>
            </a:r>
            <a:r>
              <a:rPr lang="en-US" sz="2000" dirty="0"/>
              <a:t> </a:t>
            </a:r>
            <a:r>
              <a:rPr lang="cs-CZ" sz="2000" dirty="0"/>
              <a:t>bylo </a:t>
            </a:r>
            <a:r>
              <a:rPr lang="en-US" sz="2000" dirty="0" err="1"/>
              <a:t>chybně</a:t>
            </a:r>
            <a:r>
              <a:rPr lang="en-US" sz="2000" dirty="0"/>
              <a:t> </a:t>
            </a:r>
            <a:r>
              <a:rPr lang="cs-CZ" sz="2000" dirty="0"/>
              <a:t>diagnostikováno jako pacienti).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560" y="513963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</a:t>
            </a:r>
            <a:r>
              <a:rPr lang="cs-CZ" sz="2000" dirty="0"/>
              <a:t> („</a:t>
            </a:r>
            <a:r>
              <a:rPr lang="cs-CZ" sz="2000" dirty="0" err="1"/>
              <a:t>false</a:t>
            </a:r>
            <a:r>
              <a:rPr lang="cs-CZ" sz="2000" dirty="0"/>
              <a:t> negative“) – kolik výsledků bylo falešně negativních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pacientů bylo chybně diagnostikováno jako zdraví).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580558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</a:t>
            </a:r>
            <a:r>
              <a:rPr lang="cs-CZ" sz="2000" b="1" dirty="0"/>
              <a:t> </a:t>
            </a:r>
            <a:r>
              <a:rPr lang="cs-CZ" sz="2000" dirty="0"/>
              <a:t>(„</a:t>
            </a:r>
            <a:r>
              <a:rPr lang="cs-CZ" sz="2000" dirty="0" err="1"/>
              <a:t>true</a:t>
            </a:r>
            <a:r>
              <a:rPr lang="cs-CZ" sz="2000" dirty="0"/>
              <a:t> negative“) – kolik výsledků bylo skutečně negativních </a:t>
            </a:r>
            <a:br>
              <a:rPr lang="cs-CZ" sz="2000" dirty="0"/>
            </a:br>
            <a:r>
              <a:rPr lang="cs-CZ" sz="2000" dirty="0"/>
              <a:t>      (tzn. kolik zdravých lidí bylo správně diagnostikováno jako zdraví).</a:t>
            </a:r>
          </a:p>
        </p:txBody>
      </p:sp>
    </p:spTree>
    <p:extLst>
      <p:ext uri="{BB962C8B-B14F-4D97-AF65-F5344CB8AC3E}">
        <p14:creationId xmlns:p14="http://schemas.microsoft.com/office/powerpoint/2010/main" val="36387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14945"/>
              </p:ext>
            </p:extLst>
          </p:nvPr>
        </p:nvGraphicFramePr>
        <p:xfrm>
          <a:off x="1043136" y="1090696"/>
          <a:ext cx="5899149" cy="2924252"/>
        </p:xfrm>
        <a:graphic>
          <a:graphicData uri="http://schemas.openxmlformats.org/drawingml/2006/table">
            <a:tbl>
              <a:tblPr/>
              <a:tblGrid>
                <a:gridCol w="1219201"/>
                <a:gridCol w="1142999"/>
                <a:gridCol w="1088634"/>
                <a:gridCol w="1197366"/>
                <a:gridCol w="1250949"/>
              </a:tblGrid>
              <a:tr h="669492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</a:t>
                      </a:r>
                      <a:br>
                        <a:rPr lang="cs-CZ" sz="1800" b="0" i="0" dirty="0" smtClean="0"/>
                      </a:br>
                      <a:r>
                        <a:rPr lang="cs-CZ" sz="1800" b="0" i="0" dirty="0" smtClean="0"/>
                        <a:t>(správná třída)</a:t>
                      </a:r>
                      <a:endParaRPr lang="en-US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44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cs-CZ" sz="1800" b="0" i="0" dirty="0" smtClean="0"/>
                        <a:t/>
                      </a:r>
                      <a:br>
                        <a:rPr lang="cs-CZ" sz="1800" b="0" i="0" dirty="0" smtClean="0"/>
                      </a:br>
                      <a:r>
                        <a:rPr lang="en-US" sz="1800" b="0" i="0" dirty="0" smtClean="0"/>
                        <a:t>(-)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4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TP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FP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44">
                <a:tc vMerge="1">
                  <a:txBody>
                    <a:bodyPr/>
                    <a:lstStyle/>
                    <a:p>
                      <a:endParaRPr lang="cs-CZ" sz="14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cs-CZ" sz="1800" b="0" i="0" dirty="0" smtClean="0"/>
                        <a:t/>
                      </a:r>
                      <a:br>
                        <a:rPr lang="cs-CZ" sz="1800" b="0" i="0" dirty="0" smtClean="0"/>
                      </a:br>
                      <a:r>
                        <a:rPr lang="en-US" sz="1800" b="0" i="0" dirty="0" smtClean="0"/>
                        <a:t>(-)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TP+FN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FP+TN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800521" y="4303796"/>
            <a:ext cx="1606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b="1" dirty="0">
                <a:solidFill>
                  <a:srgbClr val="0070C0"/>
                </a:solidFill>
                <a:latin typeface="+mn-lt"/>
              </a:rPr>
              <a:t>Senzitivita </a:t>
            </a:r>
          </a:p>
          <a:p>
            <a:pPr algn="ctr" eaLnBrk="1" hangingPunct="1"/>
            <a:r>
              <a:rPr lang="cs-CZ" altLang="en-US" sz="2000" b="1" dirty="0">
                <a:solidFill>
                  <a:srgbClr val="0070C0"/>
                </a:solidFill>
                <a:latin typeface="+mn-lt"/>
              </a:rPr>
              <a:t>(sensitivity)</a:t>
            </a:r>
            <a:endParaRPr lang="cs-CZ" alt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5010320" y="4303796"/>
            <a:ext cx="1606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b="1" dirty="0">
                <a:solidFill>
                  <a:srgbClr val="000099"/>
                </a:solidFill>
                <a:latin typeface="+mn-lt"/>
              </a:rPr>
              <a:t>Specificita </a:t>
            </a:r>
          </a:p>
          <a:p>
            <a:pPr algn="ctr" eaLnBrk="1" hangingPunct="1"/>
            <a:r>
              <a:rPr lang="cs-CZ" altLang="en-US" sz="2000" b="1" dirty="0">
                <a:solidFill>
                  <a:srgbClr val="000099"/>
                </a:solidFill>
                <a:latin typeface="+mn-lt"/>
              </a:rPr>
              <a:t>(specificity)</a:t>
            </a:r>
            <a:endParaRPr lang="cs-CZ" altLang="en-US" sz="200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4" name="Přímá spojovací šipka 16"/>
          <p:cNvCxnSpPr/>
          <p:nvPr/>
        </p:nvCxnSpPr>
        <p:spPr>
          <a:xfrm rot="5400000">
            <a:off x="5174606" y="4133140"/>
            <a:ext cx="368300" cy="158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7"/>
          <p:cNvCxnSpPr/>
          <p:nvPr/>
        </p:nvCxnSpPr>
        <p:spPr>
          <a:xfrm rot="5400000">
            <a:off x="3883969" y="4126790"/>
            <a:ext cx="368300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861435" y="5003884"/>
            <a:ext cx="1484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 err="1">
                <a:latin typeface="+mn-lt"/>
              </a:rPr>
              <a:t>TP</a:t>
            </a:r>
            <a:r>
              <a:rPr lang="cs-CZ" altLang="en-US" sz="2000" dirty="0">
                <a:latin typeface="+mn-lt"/>
              </a:rPr>
              <a:t> / (</a:t>
            </a:r>
            <a:r>
              <a:rPr lang="cs-CZ" altLang="en-US" sz="2000" dirty="0" err="1">
                <a:latin typeface="+mn-lt"/>
              </a:rPr>
              <a:t>TP+FN</a:t>
            </a:r>
            <a:r>
              <a:rPr lang="cs-CZ" altLang="en-US" sz="2000" dirty="0">
                <a:latin typeface="+mn-lt"/>
              </a:rPr>
              <a:t>)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5055204" y="5003884"/>
            <a:ext cx="1516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 err="1">
                <a:latin typeface="+mn-lt"/>
              </a:rPr>
              <a:t>TN</a:t>
            </a:r>
            <a:r>
              <a:rPr lang="cs-CZ" altLang="en-US" sz="2000" dirty="0">
                <a:latin typeface="+mn-lt"/>
              </a:rPr>
              <a:t> / (</a:t>
            </a:r>
            <a:r>
              <a:rPr lang="cs-CZ" altLang="en-US" sz="2000" dirty="0" err="1">
                <a:latin typeface="+mn-lt"/>
              </a:rPr>
              <a:t>FP+TN</a:t>
            </a:r>
            <a:r>
              <a:rPr lang="cs-CZ" altLang="en-US" sz="2000" dirty="0">
                <a:latin typeface="+mn-lt"/>
              </a:rPr>
              <a:t>)</a:t>
            </a: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527198" y="5616714"/>
            <a:ext cx="706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latin typeface="+mn-lt"/>
              </a:rPr>
              <a:t>Celková správnost (</a:t>
            </a:r>
            <a:r>
              <a:rPr lang="cs-CZ" altLang="en-US" sz="2000" b="1" dirty="0" err="1">
                <a:latin typeface="+mn-lt"/>
              </a:rPr>
              <a:t>accuracy</a:t>
            </a:r>
            <a:r>
              <a:rPr lang="cs-CZ" altLang="en-US" sz="2000" b="1" dirty="0" smtClean="0">
                <a:latin typeface="+mn-lt"/>
              </a:rPr>
              <a:t>): </a:t>
            </a:r>
            <a:r>
              <a:rPr lang="cs-CZ" altLang="en-US" sz="2000" dirty="0" smtClean="0">
                <a:latin typeface="+mn-lt"/>
              </a:rPr>
              <a:t>(</a:t>
            </a:r>
            <a:r>
              <a:rPr lang="cs-CZ" altLang="en-US" sz="2000" dirty="0" err="1">
                <a:latin typeface="+mn-lt"/>
              </a:rPr>
              <a:t>TP+TN</a:t>
            </a:r>
            <a:r>
              <a:rPr lang="cs-CZ" altLang="en-US" sz="2000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/(</a:t>
            </a:r>
            <a:r>
              <a:rPr lang="en-US" altLang="en-US" sz="2000" dirty="0" err="1">
                <a:latin typeface="+mn-lt"/>
              </a:rPr>
              <a:t>TP+FP+FN+TN</a:t>
            </a:r>
            <a:r>
              <a:rPr lang="en-US" altLang="en-US" sz="2000" dirty="0">
                <a:latin typeface="+mn-lt"/>
              </a:rPr>
              <a:t>)</a:t>
            </a:r>
            <a:endParaRPr lang="cs-CZ" altLang="en-US" sz="2000" dirty="0"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41837" y="2422609"/>
            <a:ext cx="1199294" cy="1160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70C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624537" y="2422609"/>
            <a:ext cx="1101725" cy="116046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00FF"/>
              </a:solidFill>
            </a:endParaRP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527198" y="6015205"/>
            <a:ext cx="4985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latin typeface="+mn-lt"/>
              </a:rPr>
              <a:t>Chyba (</a:t>
            </a:r>
            <a:r>
              <a:rPr lang="cs-CZ" altLang="en-US" sz="2000" b="1" dirty="0" err="1">
                <a:latin typeface="+mn-lt"/>
              </a:rPr>
              <a:t>error</a:t>
            </a:r>
            <a:r>
              <a:rPr lang="cs-CZ" altLang="en-US" sz="2000" b="1" dirty="0" smtClean="0">
                <a:latin typeface="+mn-lt"/>
              </a:rPr>
              <a:t>): </a:t>
            </a:r>
            <a:r>
              <a:rPr lang="cs-CZ" altLang="en-US" sz="2000" dirty="0" smtClean="0">
                <a:latin typeface="+mn-lt"/>
              </a:rPr>
              <a:t>(</a:t>
            </a:r>
            <a:r>
              <a:rPr lang="cs-CZ" altLang="en-US" sz="2000" dirty="0" err="1">
                <a:latin typeface="+mn-lt"/>
              </a:rPr>
              <a:t>FP+FN</a:t>
            </a:r>
            <a:r>
              <a:rPr lang="cs-CZ" altLang="en-US" sz="2000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/(</a:t>
            </a:r>
            <a:r>
              <a:rPr lang="en-US" altLang="en-US" sz="2000" dirty="0" err="1">
                <a:latin typeface="+mn-lt"/>
              </a:rPr>
              <a:t>TP+FP+FN+TN</a:t>
            </a:r>
            <a:r>
              <a:rPr lang="en-US" altLang="en-US" sz="2000" dirty="0">
                <a:latin typeface="+mn-lt"/>
              </a:rPr>
              <a:t>)</a:t>
            </a:r>
            <a:endParaRPr lang="cs-CZ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7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– klasifikace pomocí </a:t>
            </a:r>
            <a:r>
              <a:rPr lang="cs-CZ" dirty="0" err="1" smtClean="0"/>
              <a:t>FLDA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graphicFrame>
        <p:nvGraphicFramePr>
          <p:cNvPr id="16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20333"/>
              </p:ext>
            </p:extLst>
          </p:nvPr>
        </p:nvGraphicFramePr>
        <p:xfrm>
          <a:off x="611188" y="1196752"/>
          <a:ext cx="3455986" cy="2864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95"/>
                <a:gridCol w="1079996"/>
                <a:gridCol w="1295995"/>
              </a:tblGrid>
              <a:tr h="63979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Subjekt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Skuteč</a:t>
                      </a:r>
                      <a:r>
                        <a:rPr lang="cs-CZ" sz="1800" dirty="0" smtClean="0"/>
                        <a:t>-</a:t>
                      </a:r>
                      <a:r>
                        <a:rPr lang="en-US" sz="1800" dirty="0" err="1" smtClean="0"/>
                        <a:t>nost</a:t>
                      </a:r>
                      <a:endParaRPr lang="en-US" sz="1800" dirty="0"/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Výsledek</a:t>
                      </a:r>
                      <a:r>
                        <a:rPr lang="en-US" sz="1800" baseline="0" dirty="0" smtClean="0"/>
                        <a:t> LDA</a:t>
                      </a:r>
                      <a:endParaRPr lang="en-US" sz="1800" dirty="0"/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A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A2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93709"/>
              </p:ext>
            </p:extLst>
          </p:nvPr>
        </p:nvGraphicFramePr>
        <p:xfrm>
          <a:off x="4284663" y="1628552"/>
          <a:ext cx="4751386" cy="1857375"/>
        </p:xfrm>
        <a:graphic>
          <a:graphicData uri="http://schemas.openxmlformats.org/drawingml/2006/table">
            <a:tbl>
              <a:tblPr/>
              <a:tblGrid>
                <a:gridCol w="1511804"/>
                <a:gridCol w="1694881"/>
                <a:gridCol w="1544701"/>
              </a:tblGrid>
              <a:tr h="54389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(správná třída)</a:t>
                      </a:r>
                      <a:endParaRPr lang="en-US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33">
                <a:tc vMerge="1"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TP=2</a:t>
                      </a:r>
                      <a:endParaRPr lang="cs-CZ" sz="1800" b="0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FP=1</a:t>
                      </a:r>
                      <a:endParaRPr lang="cs-CZ" sz="1800" b="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FN=1</a:t>
                      </a:r>
                      <a:endParaRPr lang="cs-CZ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TN=2</a:t>
                      </a:r>
                      <a:endParaRPr lang="cs-CZ" sz="1800" b="0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5902325" y="2484214"/>
            <a:ext cx="1477963" cy="11604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70C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524750" y="2484214"/>
            <a:ext cx="1439863" cy="1160463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00FF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39750" y="4379243"/>
            <a:ext cx="54800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70C0"/>
                </a:solidFill>
              </a:rPr>
              <a:t>Senzitivita: </a:t>
            </a:r>
            <a:r>
              <a:rPr lang="cs-CZ" sz="2000" dirty="0"/>
              <a:t>TP/(TP+FN)=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539750" y="4817244"/>
            <a:ext cx="55800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99"/>
                </a:solidFill>
              </a:rPr>
              <a:t>Specificita: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TN/(FP+TN)=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/(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31" name="Obdélník 30"/>
          <p:cNvSpPr/>
          <p:nvPr/>
        </p:nvSpPr>
        <p:spPr>
          <a:xfrm>
            <a:off x="539750" y="5255245"/>
            <a:ext cx="6840539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smtClean="0"/>
              <a:t>Správnost:</a:t>
            </a:r>
            <a:r>
              <a:rPr lang="cs-CZ" sz="2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/>
              <a:t>(TP+TN)</a:t>
            </a:r>
            <a:r>
              <a:rPr lang="en-US" sz="2000" dirty="0"/>
              <a:t>/(TP+FP+FN+TN)</a:t>
            </a:r>
            <a:r>
              <a:rPr lang="cs-CZ" sz="2000" dirty="0"/>
              <a:t>=(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32" name="Obdélník 31"/>
          <p:cNvSpPr/>
          <p:nvPr/>
        </p:nvSpPr>
        <p:spPr>
          <a:xfrm>
            <a:off x="539751" y="5693246"/>
            <a:ext cx="6840538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/>
              <a:t>Chyba:        </a:t>
            </a:r>
            <a:r>
              <a:rPr lang="cs-CZ" sz="2000" dirty="0"/>
              <a:t>(FP+FN)</a:t>
            </a:r>
            <a:r>
              <a:rPr lang="en-US" sz="2000" dirty="0"/>
              <a:t>/(TP+FP+FN+TN)</a:t>
            </a:r>
            <a:r>
              <a:rPr lang="cs-CZ" sz="2000" dirty="0"/>
              <a:t>=(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)/(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33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32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29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Intervaly spolehlivosti pro chybu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</p:spPr>
            <p:txBody>
              <a:bodyPr/>
              <a:lstStyle/>
              <a:p>
                <a:pPr algn="l"/>
                <a:r>
                  <a:rPr lang="cs-CZ" dirty="0"/>
                  <a:t>chyba:</a:t>
                </a:r>
                <a:r>
                  <a:rPr lang="en-US" dirty="0"/>
                  <a:t>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𝐹𝑃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𝐹𝑁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𝑇𝑁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𝑒𝑟𝑟𝑜𝑟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  <a:blipFill rotWithShape="1">
                <a:blip r:embed="rId4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ze statistického hlediska – odhad pravděpodobnosti chyby: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𝑒𝑟𝑟𝑜𝑟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   (vychází 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𝑒𝑟𝑟𝑜𝑟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𝐵𝑖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  <a:blipFill rotWithShape="1">
                <a:blip r:embed="rId5"/>
                <a:stretch>
                  <a:fillRect l="-593" b="-8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za splnění předpokladů,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</m:oMath>
                </a14:m>
                <a:r>
                  <a:rPr lang="cs-CZ" dirty="0"/>
                  <a:t>, lze spočítat 95% interval spolehlivosti pro chybu pomocí aproximace na normální rozdělení: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  <a:blipFill rotWithShape="1">
                <a:blip r:embed="rId6"/>
                <a:stretch>
                  <a:fillRect l="-593" t="-5422" r="-741" b="-48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21521"/>
              </p:ext>
            </p:extLst>
          </p:nvPr>
        </p:nvGraphicFramePr>
        <p:xfrm>
          <a:off x="1697038" y="4437112"/>
          <a:ext cx="57499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Rovnice" r:id="rId7" imgW="2844720" imgH="558720" progId="Equation.3">
                  <p:embed/>
                </p:oleObj>
              </mc:Choice>
              <mc:Fallback>
                <p:oleObj name="Rovnice" r:id="rId7" imgW="2844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437112"/>
                        <a:ext cx="57499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2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40368"/>
              </p:ext>
            </p:extLst>
          </p:nvPr>
        </p:nvGraphicFramePr>
        <p:xfrm>
          <a:off x="1699481" y="4437112"/>
          <a:ext cx="56975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Rovnice" r:id="rId4" imgW="2819160" imgH="558720" progId="Equation.3">
                  <p:embed/>
                </p:oleObj>
              </mc:Choice>
              <mc:Fallback>
                <p:oleObj name="Rovnice" r:id="rId4" imgW="281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481" y="4437112"/>
                        <a:ext cx="56975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Intervaly spolehlivosti pro celkovou správnost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</p:spPr>
            <p:txBody>
              <a:bodyPr/>
              <a:lstStyle/>
              <a:p>
                <a:pPr algn="l"/>
                <a:r>
                  <a:rPr lang="cs-CZ" dirty="0"/>
                  <a:t>celková správnost:</a:t>
                </a:r>
                <a:r>
                  <a:rPr lang="en-US" dirty="0"/>
                  <a:t>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𝐹𝑁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𝑇𝑁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𝑒𝑟𝑟𝑜𝑟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  <a:blipFill rotWithShape="1">
                <a:blip r:embed="rId6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 toho plyne: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𝑐𝑜𝑟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  (t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edy</m:t>
                    </m:r>
                    <m:r>
                      <a:rPr lang="cs-CZ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𝐵𝑖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  <a:blipFill rotWithShape="1">
                <a:blip r:embed="rId7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za splnění předpokladů,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</m:oMath>
                </a14:m>
                <a:r>
                  <a:rPr lang="cs-CZ" dirty="0"/>
                  <a:t>, lze spočítat 95% interval spolehlivosti pro správnost pomocí aproximace na normální rozdělení: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  <a:blipFill rotWithShape="1">
                <a:blip r:embed="rId8"/>
                <a:stretch>
                  <a:fillRect l="-593" t="-5422" r="-741" b="-48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</a:t>
            </a:r>
            <a:r>
              <a:rPr lang="cs-CZ" dirty="0"/>
              <a:t>hranic – metoda podpůrných </a:t>
            </a:r>
            <a:r>
              <a:rPr lang="cs-CZ" dirty="0" smtClean="0"/>
              <a:t>vektorů (</a:t>
            </a:r>
            <a:r>
              <a:rPr lang="cs-CZ" dirty="0" err="1" smtClean="0"/>
              <a:t>SVM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Další metody klasifikace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Hodnocení </a:t>
            </a:r>
            <a:r>
              <a:rPr lang="cs-CZ" dirty="0"/>
              <a:t>úspěšnosti klasifikace a srovnání klasifikátorů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1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– pokračování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76867"/>
              </p:ext>
            </p:extLst>
          </p:nvPr>
        </p:nvGraphicFramePr>
        <p:xfrm>
          <a:off x="2652713" y="1616522"/>
          <a:ext cx="57499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Rovnice" r:id="rId4" imgW="2844720" imgH="558720" progId="Equation.3">
                  <p:embed/>
                </p:oleObj>
              </mc:Choice>
              <mc:Fallback>
                <p:oleObj name="Rovnice" r:id="rId4" imgW="2844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1616522"/>
                        <a:ext cx="57499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493713" y="1832422"/>
            <a:ext cx="1530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IS pro </a:t>
            </a:r>
            <a:r>
              <a:rPr lang="en-US" sz="2000" dirty="0" err="1"/>
              <a:t>chybu</a:t>
            </a:r>
            <a:r>
              <a:rPr lang="en-US" sz="2000" dirty="0"/>
              <a:t>:</a:t>
            </a:r>
            <a:endParaRPr lang="cs-CZ" sz="2000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40023"/>
              </p:ext>
            </p:extLst>
          </p:nvPr>
        </p:nvGraphicFramePr>
        <p:xfrm>
          <a:off x="2001838" y="2543622"/>
          <a:ext cx="6981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Rovnice" r:id="rId6" imgW="3454200" imgH="482400" progId="Equation.3">
                  <p:embed/>
                </p:oleObj>
              </mc:Choice>
              <mc:Fallback>
                <p:oleObj name="Rovnice" r:id="rId6" imgW="345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543622"/>
                        <a:ext cx="69818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6201"/>
              </p:ext>
            </p:extLst>
          </p:nvPr>
        </p:nvGraphicFramePr>
        <p:xfrm>
          <a:off x="4813300" y="6115497"/>
          <a:ext cx="1333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Rovnice" r:id="rId8" imgW="660240" imgH="215640" progId="Equation.3">
                  <p:embed/>
                </p:oleObj>
              </mc:Choice>
              <mc:Fallback>
                <p:oleObj name="Rovnice" r:id="rId8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6115497"/>
                        <a:ext cx="13335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091137"/>
              </p:ext>
            </p:extLst>
          </p:nvPr>
        </p:nvGraphicFramePr>
        <p:xfrm>
          <a:off x="2665413" y="4462909"/>
          <a:ext cx="5695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Rovnice" r:id="rId10" imgW="2819160" imgH="558720" progId="Equation.3">
                  <p:embed/>
                </p:oleObj>
              </mc:Choice>
              <mc:Fallback>
                <p:oleObj name="Rovnice" r:id="rId10" imgW="281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4462909"/>
                        <a:ext cx="5695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148273"/>
              </p:ext>
            </p:extLst>
          </p:nvPr>
        </p:nvGraphicFramePr>
        <p:xfrm>
          <a:off x="1951038" y="5374134"/>
          <a:ext cx="7085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Rovnice" r:id="rId12" imgW="3504960" imgH="482400" progId="Equation.3">
                  <p:embed/>
                </p:oleObj>
              </mc:Choice>
              <mc:Fallback>
                <p:oleObj name="Rovnice" r:id="rId12" imgW="350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5374134"/>
                        <a:ext cx="70850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84662"/>
              </p:ext>
            </p:extLst>
          </p:nvPr>
        </p:nvGraphicFramePr>
        <p:xfrm>
          <a:off x="5181600" y="3340547"/>
          <a:ext cx="9747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Rovnice" r:id="rId14" imgW="482400" imgH="215640" progId="Equation.3">
                  <p:embed/>
                </p:oleObj>
              </mc:Choice>
              <mc:Fallback>
                <p:oleObj name="Rovnice" r:id="rId14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40547"/>
                        <a:ext cx="9747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délník 21"/>
          <p:cNvSpPr/>
          <p:nvPr/>
        </p:nvSpPr>
        <p:spPr>
          <a:xfrm>
            <a:off x="493713" y="4605784"/>
            <a:ext cx="19542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IS pro </a:t>
            </a:r>
            <a:r>
              <a:rPr lang="cs-CZ" sz="2000" dirty="0"/>
              <a:t>správnost</a:t>
            </a:r>
            <a:r>
              <a:rPr lang="en-US" sz="2000" dirty="0"/>
              <a:t>:</a:t>
            </a:r>
            <a:endParaRPr lang="cs-CZ" sz="2000" dirty="0"/>
          </a:p>
        </p:txBody>
      </p:sp>
      <p:sp>
        <p:nvSpPr>
          <p:cNvPr id="23" name="Obdélník 22"/>
          <p:cNvSpPr/>
          <p:nvPr/>
        </p:nvSpPr>
        <p:spPr>
          <a:xfrm>
            <a:off x="484187" y="1124744"/>
            <a:ext cx="4615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/>
              <a:t>Chyba:        </a:t>
            </a:r>
            <a:r>
              <a:rPr lang="cs-CZ" sz="2000" dirty="0"/>
              <a:t>(FP+FN)</a:t>
            </a:r>
            <a:r>
              <a:rPr lang="en-US" sz="2000" dirty="0"/>
              <a:t>/(TP+FP+FN+TN</a:t>
            </a:r>
            <a:r>
              <a:rPr lang="en-US" sz="2000" dirty="0" smtClean="0"/>
              <a:t>)</a:t>
            </a:r>
            <a:r>
              <a:rPr lang="cs-CZ" sz="2000" dirty="0" smtClean="0"/>
              <a:t> =</a:t>
            </a:r>
            <a:r>
              <a:rPr lang="en-US" sz="2000" dirty="0" smtClean="0"/>
              <a:t> 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33</a:t>
            </a:r>
            <a:endParaRPr lang="cs-CZ" sz="2000" dirty="0"/>
          </a:p>
        </p:txBody>
      </p:sp>
      <p:sp>
        <p:nvSpPr>
          <p:cNvPr id="27" name="Obdélník 26"/>
          <p:cNvSpPr/>
          <p:nvPr/>
        </p:nvSpPr>
        <p:spPr>
          <a:xfrm>
            <a:off x="484187" y="4014208"/>
            <a:ext cx="4622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Správnost</a:t>
            </a:r>
            <a:r>
              <a:rPr lang="cs-CZ" sz="2000" b="1" dirty="0"/>
              <a:t>: </a:t>
            </a:r>
            <a:r>
              <a:rPr lang="cs-CZ" sz="2000" dirty="0"/>
              <a:t>(TP+TN)</a:t>
            </a:r>
            <a:r>
              <a:rPr lang="en-US" sz="2000" dirty="0"/>
              <a:t>/(TP+FP+FN+TN</a:t>
            </a:r>
            <a:r>
              <a:rPr lang="en-US" sz="2000" dirty="0" smtClean="0"/>
              <a:t>) </a:t>
            </a:r>
            <a:r>
              <a:rPr lang="cs-CZ" sz="2000" dirty="0" smtClean="0"/>
              <a:t>=</a:t>
            </a:r>
            <a:r>
              <a:rPr lang="en-US" sz="2000" dirty="0" smtClean="0"/>
              <a:t> 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6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Trénovací a testovací data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84704" y="3140968"/>
            <a:ext cx="7744345" cy="1422474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400" dirty="0" smtClean="0">
                <a:cs typeface="Arial" charset="0"/>
              </a:rPr>
              <a:t>4. křížová validace (</a:t>
            </a:r>
            <a:r>
              <a:rPr lang="cs-CZ" altLang="en-US" sz="2400" dirty="0" err="1" smtClean="0">
                <a:cs typeface="Arial" charset="0"/>
              </a:rPr>
              <a:t>cross</a:t>
            </a:r>
            <a:r>
              <a:rPr lang="cs-CZ" altLang="en-US" sz="2400" dirty="0" smtClean="0">
                <a:cs typeface="Arial" charset="0"/>
              </a:rPr>
              <a:t> </a:t>
            </a:r>
            <a:r>
              <a:rPr lang="cs-CZ" altLang="en-US" sz="2400" dirty="0" err="1" smtClean="0">
                <a:cs typeface="Arial" charset="0"/>
              </a:rPr>
              <a:t>validation</a:t>
            </a:r>
            <a:r>
              <a:rPr lang="cs-CZ" altLang="en-US" sz="2400" dirty="0" smtClean="0">
                <a:cs typeface="Arial" charset="0"/>
              </a:rPr>
              <a:t>)</a:t>
            </a:r>
          </a:p>
          <a:p>
            <a:pPr marL="1314450" lvl="2" indent="-514350"/>
            <a:r>
              <a:rPr lang="cs-CZ" altLang="en-US" i="1" dirty="0" smtClean="0"/>
              <a:t>k</a:t>
            </a:r>
            <a:r>
              <a:rPr lang="cs-CZ" altLang="en-US" dirty="0" smtClean="0"/>
              <a:t>-násobná (</a:t>
            </a:r>
            <a:r>
              <a:rPr lang="cs-CZ" altLang="en-US" i="1" dirty="0" smtClean="0"/>
              <a:t>k</a:t>
            </a:r>
            <a:r>
              <a:rPr lang="cs-CZ" altLang="en-US" dirty="0" smtClean="0"/>
              <a:t>-</a:t>
            </a:r>
            <a:r>
              <a:rPr lang="cs-CZ" altLang="en-US" dirty="0" err="1" smtClean="0"/>
              <a:t>fold</a:t>
            </a:r>
            <a:r>
              <a:rPr lang="cs-CZ" altLang="en-US" dirty="0" smtClean="0"/>
              <a:t>)</a:t>
            </a:r>
          </a:p>
          <a:p>
            <a:pPr marL="1314450" lvl="2" indent="-514350"/>
            <a:r>
              <a:rPr lang="cs-CZ" altLang="en-US" dirty="0" smtClean="0"/>
              <a:t>„odlož-jeden-mimo“ (</a:t>
            </a:r>
            <a:r>
              <a:rPr lang="cs-CZ" altLang="en-US" dirty="0" err="1" smtClean="0"/>
              <a:t>leave-one-out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jackknife</a:t>
            </a:r>
            <a:r>
              <a:rPr lang="cs-CZ" altLang="en-US" dirty="0" smtClean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4704" y="1268760"/>
            <a:ext cx="202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1. </a:t>
            </a:r>
            <a:r>
              <a:rPr lang="cs-CZ" altLang="en-US" sz="2400" dirty="0" err="1" smtClean="0">
                <a:cs typeface="Arial" charset="0"/>
              </a:rPr>
              <a:t>resubstituce</a:t>
            </a:r>
            <a:endParaRPr lang="cs-CZ" altLang="en-US" sz="24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4704" y="1892829"/>
            <a:ext cx="560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2. náhodný </a:t>
            </a:r>
            <a:r>
              <a:rPr lang="cs-CZ" altLang="en-US" sz="2400" dirty="0">
                <a:cs typeface="Arial" charset="0"/>
              </a:rPr>
              <a:t>výběr s opakováním (</a:t>
            </a:r>
            <a:r>
              <a:rPr lang="cs-CZ" altLang="en-US" sz="2400" dirty="0" err="1">
                <a:cs typeface="Arial" charset="0"/>
              </a:rPr>
              <a:t>bootstrap</a:t>
            </a:r>
            <a:r>
              <a:rPr lang="cs-CZ" altLang="en-US" sz="2400" dirty="0">
                <a:cs typeface="Arial" charset="0"/>
              </a:rPr>
              <a:t>)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4704" y="2516898"/>
            <a:ext cx="6277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3. predikční </a:t>
            </a:r>
            <a:r>
              <a:rPr lang="cs-CZ" altLang="en-US" sz="2400" dirty="0">
                <a:cs typeface="Arial" charset="0"/>
              </a:rPr>
              <a:t>testování externí validací (hold-</a:t>
            </a:r>
            <a:r>
              <a:rPr lang="cs-CZ" altLang="en-US" sz="2400" dirty="0" err="1">
                <a:cs typeface="Arial" charset="0"/>
              </a:rPr>
              <a:t>out</a:t>
            </a:r>
            <a:r>
              <a:rPr lang="cs-CZ" alt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06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resubstituce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4249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stejná trénovací a testovací množina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1759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jednoduché</a:t>
            </a:r>
            <a:r>
              <a:rPr lang="cs-CZ" altLang="en-US" sz="2000" dirty="0">
                <a:cs typeface="Arial" charset="0"/>
              </a:rPr>
              <a:t/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rychlé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9371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příliš optimistické výsledky!!!</a:t>
            </a:r>
          </a:p>
        </p:txBody>
      </p:sp>
    </p:spTree>
    <p:extLst>
      <p:ext uri="{BB962C8B-B14F-4D97-AF65-F5344CB8AC3E}">
        <p14:creationId xmlns:p14="http://schemas.microsoft.com/office/powerpoint/2010/main" val="38931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náhodný výběr s opakováním (</a:t>
            </a:r>
            <a:r>
              <a:rPr lang="cs-CZ" dirty="0" err="1" smtClean="0"/>
              <a:t>bootstrap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náhodně vybereme N subjektů s opakováním jako trénovací data (tzn. subjekty se v trénovací sadě mohou opakovat) a zbylé subjekty (ani jednou nevybrané) použijeme jako testovací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pro rozumně velká data se vybere zhruba 63,2% subjektů pro učení a </a:t>
            </a:r>
            <a:r>
              <a:rPr lang="cs-CZ" altLang="en-US" sz="2000" dirty="0" smtClean="0">
                <a:cs typeface="Arial" charset="0"/>
              </a:rPr>
              <a:t>36,8</a:t>
            </a:r>
            <a:r>
              <a:rPr lang="cs-CZ" altLang="en-US" sz="2000" dirty="0">
                <a:cs typeface="Arial" charset="0"/>
              </a:rPr>
              <a:t>% subjektů pro testování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trénování a testování se provede jen jednou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31082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velká trénovací sada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b="1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rychlé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4501569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data </a:t>
            </a:r>
            <a:r>
              <a:rPr lang="cs-CZ" altLang="en-US" sz="2000" dirty="0">
                <a:cs typeface="Arial" charset="0"/>
              </a:rPr>
              <a:t>se v trénovací sadě </a:t>
            </a:r>
            <a:r>
              <a:rPr lang="cs-CZ" altLang="en-US" sz="2000" dirty="0" smtClean="0">
                <a:cs typeface="Arial" charset="0"/>
              </a:rPr>
              <a:t>opakují</a:t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výsledek vcelku závislý na výběru trénovacích </a:t>
            </a:r>
            <a:r>
              <a:rPr lang="cs-CZ" altLang="en-US" sz="2000" dirty="0" smtClean="0">
                <a:cs typeface="Arial" charset="0"/>
              </a:rPr>
              <a:t>dat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použití části dat (většinou dvou třetin) </a:t>
            </a:r>
            <a:r>
              <a:rPr lang="cs-CZ" altLang="en-US" sz="2000" dirty="0" smtClean="0">
                <a:cs typeface="Arial" charset="0"/>
              </a:rPr>
              <a:t>na </a:t>
            </a:r>
            <a:r>
              <a:rPr lang="cs-CZ" altLang="en-US" sz="2000" dirty="0">
                <a:cs typeface="Arial" charset="0"/>
              </a:rPr>
              <a:t>trénování </a:t>
            </a:r>
            <a:r>
              <a:rPr lang="cs-CZ" altLang="en-US" sz="2000" dirty="0" smtClean="0">
                <a:cs typeface="Arial" charset="0"/>
              </a:rPr>
              <a:t/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dirty="0" smtClean="0">
                <a:cs typeface="Arial" charset="0"/>
              </a:rPr>
              <a:t>a </a:t>
            </a:r>
            <a:r>
              <a:rPr lang="cs-CZ" altLang="en-US" sz="2000" dirty="0">
                <a:cs typeface="Arial" charset="0"/>
              </a:rPr>
              <a:t>zbytku dat (třetiny) na </a:t>
            </a:r>
            <a:r>
              <a:rPr lang="cs-CZ" altLang="en-US" sz="2000" dirty="0" smtClean="0">
                <a:cs typeface="Arial" charset="0"/>
              </a:rPr>
              <a:t>testování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20930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nezávislá trénovací a testovací </a:t>
            </a:r>
            <a:r>
              <a:rPr lang="cs-CZ" altLang="en-US" sz="2000" dirty="0" smtClean="0">
                <a:cs typeface="Arial" charset="0"/>
              </a:rPr>
              <a:t>sada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98940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méně dat pro trénování i testování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výsledek velmi závislý na výběru trénovacích </a:t>
            </a:r>
            <a:r>
              <a:rPr lang="cs-CZ" altLang="en-US" sz="2000" dirty="0" smtClean="0">
                <a:cs typeface="Arial" charset="0"/>
              </a:rPr>
              <a:t>dat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03443"/>
              </p:ext>
            </p:extLst>
          </p:nvPr>
        </p:nvGraphicFramePr>
        <p:xfrm>
          <a:off x="7021016" y="1373188"/>
          <a:ext cx="1295400" cy="2055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</a:tblGrid>
              <a:tr h="136791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388" marR="9138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789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388" marR="9138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 smtClean="0"/>
              <a:t>) – modifikace 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použití části dat (obvykle poloviny)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pro trénování a zbytku (poloviny)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pro testování a následné přehození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testovací a trénovací sady → </a:t>
            </a:r>
            <a:r>
              <a:rPr lang="cs-CZ" altLang="en-US" sz="2000" dirty="0" err="1">
                <a:cs typeface="Arial" charset="0"/>
              </a:rPr>
              <a:t>zprů</a:t>
            </a:r>
            <a:r>
              <a:rPr lang="cs-CZ" altLang="en-US" sz="2000" dirty="0">
                <a:cs typeface="Arial" charset="0"/>
              </a:rPr>
              <a:t>-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 err="1">
                <a:cs typeface="Arial" charset="0"/>
              </a:rPr>
              <a:t>měrování</a:t>
            </a:r>
            <a:r>
              <a:rPr lang="cs-CZ" altLang="en-US" sz="2000" dirty="0">
                <a:cs typeface="Arial" charset="0"/>
              </a:rPr>
              <a:t> 2 výsledků klasifikace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10118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nezávislá trénovací a testovací </a:t>
            </a:r>
            <a:r>
              <a:rPr lang="cs-CZ" altLang="en-US" sz="2000" dirty="0" smtClean="0">
                <a:cs typeface="Arial" charset="0"/>
              </a:rPr>
              <a:t>sada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3997513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altLang="en-US" sz="2000" dirty="0">
                <a:cs typeface="Arial" charset="0"/>
              </a:rPr>
              <a:t>při malých souborech může být polovina dat pro trénování příliš málo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altLang="en-US" sz="2000" dirty="0">
                <a:cs typeface="Arial" charset="0"/>
              </a:rPr>
              <a:t>výsledek velmi závislý na výběru trénovacích </a:t>
            </a:r>
            <a:r>
              <a:rPr lang="cs-CZ" altLang="en-US" sz="2000" dirty="0" smtClean="0">
                <a:cs typeface="Arial" charset="0"/>
              </a:rPr>
              <a:t>dat (i když trochu méně</a:t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dirty="0" smtClean="0">
                <a:cs typeface="Arial" charset="0"/>
              </a:rPr>
              <a:t>   než předtím)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53357"/>
              </p:ext>
            </p:extLst>
          </p:nvPr>
        </p:nvGraphicFramePr>
        <p:xfrm>
          <a:off x="5698629" y="1340768"/>
          <a:ext cx="1260475" cy="205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/>
              </a:tblGrid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0060"/>
              </p:ext>
            </p:extLst>
          </p:nvPr>
        </p:nvGraphicFramePr>
        <p:xfrm>
          <a:off x="7055941" y="1340768"/>
          <a:ext cx="1260475" cy="205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/>
              </a:tblGrid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 smtClean="0"/>
              <a:t>) – modifikace 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i="1" dirty="0">
                <a:cs typeface="Arial" charset="0"/>
              </a:rPr>
              <a:t>r</a:t>
            </a:r>
            <a:r>
              <a:rPr lang="cs-CZ" altLang="en-US" sz="2000" dirty="0">
                <a:cs typeface="Arial" charset="0"/>
              </a:rPr>
              <a:t>-krát náhodně rozdělíme soubor na trénovací a testovací data (většinou dvě třetiny pro trénování a třetinu pro testování) a </a:t>
            </a:r>
            <a:r>
              <a:rPr lang="cs-CZ" altLang="en-US" sz="2000" i="1" dirty="0">
                <a:cs typeface="Arial" charset="0"/>
              </a:rPr>
              <a:t>r</a:t>
            </a:r>
            <a:r>
              <a:rPr lang="cs-CZ" altLang="en-US" sz="2000" dirty="0">
                <a:cs typeface="Arial" charset="0"/>
              </a:rPr>
              <a:t> výsledků zprůměrujeme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4541058"/>
            <a:ext cx="602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sz="2000" dirty="0"/>
              <a:t>poměrně přesný odhad úspěšnosti klasifikace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5293657"/>
            <a:ext cx="6028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 smtClean="0"/>
              <a:t>trénovací </a:t>
            </a:r>
            <a:r>
              <a:rPr lang="cs-CZ" sz="2000" dirty="0"/>
              <a:t>i testovací sady se překrývají</a:t>
            </a:r>
            <a:r>
              <a:rPr lang="cs-CZ" altLang="en-US" sz="2000" dirty="0">
                <a:cs typeface="Arial" charset="0"/>
              </a:rPr>
              <a:t/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/>
              <a:t>časově náročné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5489"/>
              </p:ext>
            </p:extLst>
          </p:nvPr>
        </p:nvGraphicFramePr>
        <p:xfrm>
          <a:off x="900113" y="2536081"/>
          <a:ext cx="1152525" cy="1638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</a:tblGrid>
              <a:tr h="105956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trénovací</a:t>
                      </a:r>
                    </a:p>
                    <a:p>
                      <a:pPr algn="ctr"/>
                      <a:r>
                        <a:rPr lang="cs-CZ" sz="1600" dirty="0" smtClean="0"/>
                        <a:t>data</a:t>
                      </a:r>
                      <a:endParaRPr lang="en-US" sz="1600" dirty="0"/>
                    </a:p>
                  </a:txBody>
                  <a:tcPr marL="91388" marR="91388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873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388" marR="91388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978097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1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07764"/>
              </p:ext>
            </p:extLst>
          </p:nvPr>
        </p:nvGraphicFramePr>
        <p:xfrm>
          <a:off x="2225204" y="2536081"/>
          <a:ext cx="1152525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35583"/>
              </p:ext>
            </p:extLst>
          </p:nvPr>
        </p:nvGraphicFramePr>
        <p:xfrm>
          <a:off x="3550295" y="2536081"/>
          <a:ext cx="1153938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38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500" marR="91500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61187"/>
              </p:ext>
            </p:extLst>
          </p:nvPr>
        </p:nvGraphicFramePr>
        <p:xfrm>
          <a:off x="4876800" y="2536081"/>
          <a:ext cx="1153938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38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500" marR="91500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80726"/>
              </p:ext>
            </p:extLst>
          </p:nvPr>
        </p:nvGraphicFramePr>
        <p:xfrm>
          <a:off x="6858000" y="2536081"/>
          <a:ext cx="1152525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2303895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629693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4955491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6954420" y="2132856"/>
            <a:ext cx="95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r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25204" y="3412381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bdélník 24"/>
          <p:cNvSpPr/>
          <p:nvPr/>
        </p:nvSpPr>
        <p:spPr>
          <a:xfrm>
            <a:off x="3550295" y="2601169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4876800" y="3483819"/>
            <a:ext cx="1152000" cy="541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bdélník 26"/>
          <p:cNvSpPr/>
          <p:nvPr/>
        </p:nvSpPr>
        <p:spPr>
          <a:xfrm>
            <a:off x="6864350" y="3126631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bdélník 27"/>
          <p:cNvSpPr/>
          <p:nvPr/>
        </p:nvSpPr>
        <p:spPr>
          <a:xfrm>
            <a:off x="6272532" y="213285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983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používán též název příčná validace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rozdělení </a:t>
            </a:r>
            <a:r>
              <a:rPr lang="cs-CZ" altLang="en-US" sz="2000" dirty="0">
                <a:cs typeface="Arial" charset="0"/>
              </a:rPr>
              <a:t>souboru na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 částí, 1 část použita na testování a zbylých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-1 částí na trénování </a:t>
            </a:r>
            <a:r>
              <a:rPr lang="cs-CZ" altLang="en-US" sz="2000" dirty="0">
                <a:latin typeface="Calibri" pitchFamily="34" charset="0"/>
                <a:cs typeface="Arial" charset="0"/>
              </a:rPr>
              <a:t>→ </a:t>
            </a:r>
            <a:r>
              <a:rPr lang="cs-CZ" altLang="en-US" sz="2000" dirty="0">
                <a:cs typeface="Arial" charset="0"/>
              </a:rPr>
              <a:t>postup se opakuje (všechny části 1x použity pro testování)</a:t>
            </a:r>
            <a:endParaRPr lang="en-US" altLang="en-US" sz="20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speciálním případem </a:t>
            </a:r>
            <a:r>
              <a:rPr lang="en-US" altLang="en-US" sz="2000" dirty="0">
                <a:cs typeface="Arial" charset="0"/>
              </a:rPr>
              <a:t>je </a:t>
            </a:r>
            <a:r>
              <a:rPr lang="cs-CZ" altLang="en-US" sz="2000" dirty="0" smtClean="0">
                <a:cs typeface="Arial" charset="0"/>
              </a:rPr>
              <a:t>„odlož-jeden-mimo“ (</a:t>
            </a:r>
            <a:r>
              <a:rPr lang="en-US" altLang="en-US" sz="2000" dirty="0" smtClean="0">
                <a:cs typeface="Arial" charset="0"/>
              </a:rPr>
              <a:t>leave-one-out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</a:rPr>
              <a:t>CV (</a:t>
            </a:r>
            <a:r>
              <a:rPr lang="cs-CZ" altLang="en-US" sz="2000" dirty="0">
                <a:cs typeface="Arial" charset="0"/>
              </a:rPr>
              <a:t>pro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en-US" altLang="en-US" sz="2000" dirty="0">
                <a:cs typeface="Arial" charset="0"/>
              </a:rPr>
              <a:t>=N)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4653136"/>
            <a:ext cx="6028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testovací sady se nepřekrývají</a:t>
            </a:r>
            <a:r>
              <a:rPr lang="cs-CZ" altLang="en-US" sz="2000" dirty="0" smtClean="0">
                <a:cs typeface="Arial" charset="0"/>
              </a:rPr>
              <a:t/>
            </a:r>
            <a:br>
              <a:rPr lang="cs-CZ" altLang="en-US" sz="2000" dirty="0" smtClean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sz="2000" dirty="0"/>
              <a:t>poměrně přesný odhad úspěšnosti klasifikace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5773326"/>
            <a:ext cx="602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/>
              <a:t>časově náročné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</a:t>
            </a:r>
            <a:r>
              <a:rPr lang="cs-CZ" i="1" dirty="0"/>
              <a:t>k</a:t>
            </a:r>
            <a:r>
              <a:rPr lang="cs-CZ" dirty="0"/>
              <a:t>-násobná křížová validace </a:t>
            </a:r>
            <a:r>
              <a:rPr lang="cs-CZ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-fold cross validation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79775"/>
              </p:ext>
            </p:extLst>
          </p:nvPr>
        </p:nvGraphicFramePr>
        <p:xfrm>
          <a:off x="1463856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671693" y="3132212"/>
            <a:ext cx="79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j-lt"/>
              </a:rPr>
              <a:t>např.</a:t>
            </a:r>
          </a:p>
          <a:p>
            <a:pPr eaLnBrk="1" hangingPunct="1"/>
            <a:r>
              <a:rPr lang="cs-CZ" altLang="en-US" dirty="0">
                <a:latin typeface="+mj-lt"/>
              </a:rPr>
              <a:t>pro </a:t>
            </a:r>
            <a:r>
              <a:rPr lang="cs-CZ" altLang="en-US" i="1" dirty="0">
                <a:latin typeface="+mj-lt"/>
              </a:rPr>
              <a:t>k</a:t>
            </a:r>
            <a:r>
              <a:rPr lang="cs-CZ" altLang="en-US" dirty="0">
                <a:latin typeface="+mj-lt"/>
              </a:rPr>
              <a:t>=5:</a:t>
            </a:r>
            <a:endParaRPr lang="en-US" altLang="en-US" dirty="0">
              <a:latin typeface="+mj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587493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1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041635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2</a:t>
            </a:r>
            <a:endParaRPr lang="cs-CZ" dirty="0">
              <a:latin typeface="+mj-lt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495777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3</a:t>
            </a:r>
            <a:endParaRPr lang="cs-CZ" dirty="0">
              <a:latin typeface="+mj-lt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949919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4</a:t>
            </a:r>
            <a:endParaRPr lang="cs-CZ" dirty="0">
              <a:latin typeface="+mj-lt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404062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5</a:t>
            </a:r>
            <a:endParaRPr lang="cs-CZ" dirty="0">
              <a:latin typeface="+mj-lt"/>
            </a:endParaRPr>
          </a:p>
        </p:txBody>
      </p:sp>
      <p:graphicFrame>
        <p:nvGraphicFramePr>
          <p:cNvPr id="36" name="Tabulk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23529"/>
              </p:ext>
            </p:extLst>
          </p:nvPr>
        </p:nvGraphicFramePr>
        <p:xfrm>
          <a:off x="2922768" y="3005212"/>
          <a:ext cx="1223963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3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ulk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66027"/>
              </p:ext>
            </p:extLst>
          </p:nvPr>
        </p:nvGraphicFramePr>
        <p:xfrm>
          <a:off x="4380093" y="3005212"/>
          <a:ext cx="1223963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3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ulk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40159"/>
              </p:ext>
            </p:extLst>
          </p:nvPr>
        </p:nvGraphicFramePr>
        <p:xfrm>
          <a:off x="5839006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ulk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05214"/>
              </p:ext>
            </p:extLst>
          </p:nvPr>
        </p:nvGraphicFramePr>
        <p:xfrm>
          <a:off x="7296331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8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„odlož-jeden-mimo“  křížová validace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240360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platí výhody a nevýhody zmíněné u </a:t>
            </a:r>
            <a:r>
              <a:rPr lang="cs-CZ" altLang="en-US" i="1" dirty="0" smtClean="0">
                <a:cs typeface="Arial" charset="0"/>
              </a:rPr>
              <a:t>k</a:t>
            </a:r>
            <a:r>
              <a:rPr lang="cs-CZ" altLang="en-US" dirty="0" smtClean="0">
                <a:cs typeface="Arial" charset="0"/>
              </a:rPr>
              <a:t>-násobné křížové validace se čtyřmi komentáři:</a:t>
            </a:r>
          </a:p>
          <a:p>
            <a:pPr lvl="2"/>
            <a:r>
              <a:rPr lang="cs-CZ" altLang="en-US" dirty="0" smtClean="0"/>
              <a:t>časově nejnáročnější ze všech možných </a:t>
            </a:r>
            <a:r>
              <a:rPr lang="cs-CZ" altLang="en-US" i="1" dirty="0" smtClean="0"/>
              <a:t>k</a:t>
            </a:r>
          </a:p>
          <a:p>
            <a:pPr lvl="2"/>
            <a:r>
              <a:rPr lang="cs-CZ" altLang="en-US" dirty="0" smtClean="0"/>
              <a:t>velmi vhodná pro malé soubory dat</a:t>
            </a:r>
          </a:p>
          <a:p>
            <a:pPr lvl="2"/>
            <a:r>
              <a:rPr lang="cs-CZ" altLang="en-US" dirty="0" smtClean="0"/>
              <a:t>na rozdíl od jakékoliv </a:t>
            </a:r>
            <a:r>
              <a:rPr lang="cs-CZ" altLang="en-US" i="1" dirty="0" smtClean="0"/>
              <a:t>k</a:t>
            </a:r>
            <a:r>
              <a:rPr lang="cs-CZ" altLang="en-US" dirty="0" smtClean="0"/>
              <a:t>-</a:t>
            </a:r>
            <a:r>
              <a:rPr lang="cs-CZ" altLang="en-US" dirty="0" err="1" smtClean="0"/>
              <a:t>fold</a:t>
            </a:r>
            <a:r>
              <a:rPr lang="cs-CZ" altLang="en-US" dirty="0" smtClean="0"/>
              <a:t> CV dostaneme vždy pouze jeden výsledek úspěšnosti (tzn. výsledek úspěšnosti nezávisí na tom, jak se jednotlivé subjekty „namíchají“ do jednotlivých skupin)</a:t>
            </a:r>
          </a:p>
          <a:p>
            <a:pPr lvl="2"/>
            <a:r>
              <a:rPr lang="cs-CZ" altLang="en-US" dirty="0" smtClean="0"/>
              <a:t>v některých článcích se uvádí, že lehce nadhodnocuje úspěšnost → doporučuje se 10-násobná křížová validace</a:t>
            </a:r>
            <a:endParaRPr lang="en-US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57200" y="1333217"/>
            <a:ext cx="8219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anglický překlad: </a:t>
            </a:r>
            <a:r>
              <a:rPr lang="cs-CZ" altLang="en-US" sz="2000" dirty="0" err="1">
                <a:cs typeface="Arial" charset="0"/>
              </a:rPr>
              <a:t>leave-one-out</a:t>
            </a:r>
            <a:r>
              <a:rPr lang="cs-CZ" altLang="en-US" sz="2000" dirty="0">
                <a:cs typeface="Arial" charset="0"/>
              </a:rPr>
              <a:t> (nebo </a:t>
            </a:r>
            <a:r>
              <a:rPr lang="cs-CZ" altLang="en-US" sz="2000" dirty="0" err="1">
                <a:cs typeface="Arial" charset="0"/>
              </a:rPr>
              <a:t>jackknife</a:t>
            </a:r>
            <a:r>
              <a:rPr lang="cs-CZ" altLang="en-US" sz="2000" dirty="0" smtClean="0">
                <a:cs typeface="Arial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en-US" sz="700" dirty="0"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pro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en-US" altLang="en-US" sz="2000" dirty="0">
                <a:cs typeface="Arial" charset="0"/>
              </a:rPr>
              <a:t>=</a:t>
            </a:r>
            <a:r>
              <a:rPr lang="en-US" altLang="en-US" sz="2000" i="1" dirty="0">
                <a:cs typeface="Arial" charset="0"/>
              </a:rPr>
              <a:t>N</a:t>
            </a:r>
            <a:r>
              <a:rPr lang="cs-CZ" altLang="en-US" sz="2000" i="1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(tzn. v každé z </a:t>
            </a:r>
            <a:r>
              <a:rPr lang="cs-CZ" altLang="en-US" sz="2000" i="1" dirty="0">
                <a:cs typeface="Arial" charset="0"/>
              </a:rPr>
              <a:t>N</a:t>
            </a:r>
            <a:r>
              <a:rPr lang="cs-CZ" altLang="en-US" sz="2000" dirty="0">
                <a:cs typeface="Arial" charset="0"/>
              </a:rPr>
              <a:t> iterací je jeden subjekt použit na testování a zbylých </a:t>
            </a:r>
            <a:r>
              <a:rPr lang="cs-CZ" altLang="en-US" sz="2000" i="1" dirty="0">
                <a:cs typeface="Arial" charset="0"/>
              </a:rPr>
              <a:t>N</a:t>
            </a:r>
            <a:r>
              <a:rPr lang="cs-CZ" altLang="en-US" sz="2000" dirty="0">
                <a:cs typeface="Arial" charset="0"/>
              </a:rPr>
              <a:t>-1 subjektů na trénování)</a:t>
            </a:r>
          </a:p>
        </p:txBody>
      </p:sp>
    </p:spTree>
    <p:extLst>
      <p:ext uri="{BB962C8B-B14F-4D97-AF65-F5344CB8AC3E}">
        <p14:creationId xmlns:p14="http://schemas.microsoft.com/office/powerpoint/2010/main" val="10575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„odlož-jeden-mimo</a:t>
            </a:r>
            <a:r>
              <a:rPr lang="cs-CZ" dirty="0"/>
              <a:t>“  křížová validace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03270"/>
              </p:ext>
            </p:extLst>
          </p:nvPr>
        </p:nvGraphicFramePr>
        <p:xfrm>
          <a:off x="2007745" y="3956206"/>
          <a:ext cx="7064376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/>
                <a:gridCol w="1177396"/>
                <a:gridCol w="1177396"/>
                <a:gridCol w="1177396"/>
                <a:gridCol w="1177396"/>
                <a:gridCol w="1177396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03641"/>
              </p:ext>
            </p:extLst>
          </p:nvPr>
        </p:nvGraphicFramePr>
        <p:xfrm>
          <a:off x="22582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2239619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1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406432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573244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740057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906869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5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072094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6</a:t>
            </a:r>
            <a:endParaRPr lang="cs-CZ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14876"/>
              </p:ext>
            </p:extLst>
          </p:nvPr>
        </p:nvGraphicFramePr>
        <p:xfrm>
          <a:off x="34266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64723"/>
              </p:ext>
            </p:extLst>
          </p:nvPr>
        </p:nvGraphicFramePr>
        <p:xfrm>
          <a:off x="45950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569"/>
              </p:ext>
            </p:extLst>
          </p:nvPr>
        </p:nvGraphicFramePr>
        <p:xfrm>
          <a:off x="57650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65882"/>
              </p:ext>
            </p:extLst>
          </p:nvPr>
        </p:nvGraphicFramePr>
        <p:xfrm>
          <a:off x="69334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37573"/>
              </p:ext>
            </p:extLst>
          </p:nvPr>
        </p:nvGraphicFramePr>
        <p:xfrm>
          <a:off x="81018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531071" y="3438063"/>
            <a:ext cx="1271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n-lt"/>
              </a:rPr>
              <a:t>Skutečnost:</a:t>
            </a:r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1355"/>
              </p:ext>
            </p:extLst>
          </p:nvPr>
        </p:nvGraphicFramePr>
        <p:xfrm>
          <a:off x="1985221" y="3429000"/>
          <a:ext cx="7064376" cy="369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/>
                <a:gridCol w="1177396"/>
                <a:gridCol w="1177396"/>
                <a:gridCol w="1177396"/>
                <a:gridCol w="1177396"/>
                <a:gridCol w="1177396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</a:tr>
            </a:tbl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59763"/>
              </p:ext>
            </p:extLst>
          </p:nvPr>
        </p:nvGraphicFramePr>
        <p:xfrm>
          <a:off x="596900" y="4871500"/>
          <a:ext cx="3094038" cy="1567401"/>
        </p:xfrm>
        <a:graphic>
          <a:graphicData uri="http://schemas.openxmlformats.org/drawingml/2006/table">
            <a:tbl>
              <a:tblPr/>
              <a:tblGrid>
                <a:gridCol w="1512113"/>
                <a:gridCol w="789865"/>
                <a:gridCol w="792060"/>
              </a:tblGrid>
              <a:tr h="35893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</a:t>
                      </a:r>
                      <a:endParaRPr lang="en-US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448">
                <a:tc vMerge="1"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pac.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kont.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</a:t>
                      </a: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TP=</a:t>
                      </a:r>
                      <a:r>
                        <a:rPr lang="en-US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cs-CZ" sz="1800" b="0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FP=1</a:t>
                      </a:r>
                      <a:endParaRPr lang="cs-CZ" sz="1800" b="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197"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kontrola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FN=2</a:t>
                      </a:r>
                      <a:endParaRPr lang="cs-CZ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TN=</a:t>
                      </a:r>
                      <a:r>
                        <a:rPr lang="en-US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sz="1800" b="0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1" name="Obdélník 30"/>
          <p:cNvSpPr>
            <a:spLocks noChangeArrowheads="1"/>
          </p:cNvSpPr>
          <p:nvPr/>
        </p:nvSpPr>
        <p:spPr bwMode="auto">
          <a:xfrm>
            <a:off x="531071" y="1268968"/>
            <a:ext cx="1674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 smtClean="0">
                <a:latin typeface="+mn-lt"/>
              </a:rPr>
              <a:t>Iterace:</a:t>
            </a:r>
            <a:endParaRPr lang="cs-CZ" altLang="en-US" dirty="0">
              <a:latin typeface="+mn-lt"/>
            </a:endParaRPr>
          </a:p>
        </p:txBody>
      </p:sp>
      <p:sp>
        <p:nvSpPr>
          <p:cNvPr id="32" name="Obdélník 31"/>
          <p:cNvSpPr>
            <a:spLocks noChangeArrowheads="1"/>
          </p:cNvSpPr>
          <p:nvPr/>
        </p:nvSpPr>
        <p:spPr bwMode="auto">
          <a:xfrm>
            <a:off x="531071" y="3825080"/>
            <a:ext cx="167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n-lt"/>
              </a:rPr>
              <a:t>Výsledek klasifikace:</a:t>
            </a:r>
          </a:p>
        </p:txBody>
      </p:sp>
      <p:graphicFrame>
        <p:nvGraphicFramePr>
          <p:cNvPr id="33" name="Tabulk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1730"/>
              </p:ext>
            </p:extLst>
          </p:nvPr>
        </p:nvGraphicFramePr>
        <p:xfrm>
          <a:off x="1996796" y="3946855"/>
          <a:ext cx="7064376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/>
                <a:gridCol w="1177396"/>
                <a:gridCol w="1177396"/>
                <a:gridCol w="1177396"/>
                <a:gridCol w="1177396"/>
                <a:gridCol w="1177396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Obdélník 33"/>
          <p:cNvSpPr/>
          <p:nvPr/>
        </p:nvSpPr>
        <p:spPr>
          <a:xfrm>
            <a:off x="3954564" y="4859868"/>
            <a:ext cx="2480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Senzitivita: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)=0</a:t>
            </a:r>
            <a:r>
              <a:rPr lang="en-US" dirty="0" smtClean="0"/>
              <a:t>,33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3954564" y="5280379"/>
            <a:ext cx="2474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Specificita: </a:t>
            </a:r>
            <a:r>
              <a:rPr lang="en-US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/(</a:t>
            </a:r>
            <a:r>
              <a:rPr lang="cs-CZ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/>
              <a:t>+</a:t>
            </a:r>
            <a:r>
              <a:rPr lang="cs-CZ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</a:t>
            </a:r>
            <a:r>
              <a:rPr lang="cs-CZ" dirty="0" smtClean="0"/>
              <a:t>67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3954564" y="5700890"/>
            <a:ext cx="32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/>
              <a:t>Správnost: 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,50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3954564" y="6121400"/>
            <a:ext cx="32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Chyba:       (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5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716368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Klasifikace pomocí </a:t>
            </a:r>
            <a:r>
              <a:rPr lang="cs-CZ" dirty="0"/>
              <a:t>hranic </a:t>
            </a:r>
            <a:r>
              <a:rPr lang="cs-CZ"/>
              <a:t>– </a:t>
            </a:r>
            <a:r>
              <a:rPr lang="cs-CZ" smtClean="0"/>
              <a:t>metoda </a:t>
            </a:r>
            <a:r>
              <a:rPr lang="cs-CZ" dirty="0"/>
              <a:t>podpůrných vektorů (</a:t>
            </a:r>
            <a:r>
              <a:rPr lang="cs-CZ" dirty="0" err="1"/>
              <a:t>SVM</a:t>
            </a:r>
            <a:r>
              <a:rPr lang="cs-CZ" dirty="0"/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5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104229"/>
            <a:ext cx="4700587" cy="542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51427" y="1196752"/>
            <a:ext cx="8229600" cy="4929411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cs typeface="Arial" charset="0"/>
              </a:rPr>
              <a:t>J</a:t>
            </a:r>
            <a:r>
              <a:rPr lang="cs-CZ" altLang="en-US" dirty="0">
                <a:cs typeface="Arial" charset="0"/>
              </a:rPr>
              <a:t>e potřebné rozdělit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cs typeface="Arial" charset="0"/>
              </a:rPr>
              <a:t>soubor na trénovací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cs typeface="Arial" charset="0"/>
              </a:rPr>
              <a:t>a testovací ještě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cs typeface="Arial" charset="0"/>
              </a:rPr>
              <a:t>před redukcí dat,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cs typeface="Arial" charset="0"/>
              </a:rPr>
              <a:t>jinak dostaneme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cs typeface="Arial" charset="0"/>
              </a:rPr>
              <a:t>nadhodnocené 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cs typeface="Arial" charset="0"/>
              </a:rPr>
              <a:t>výsledky!!!</a:t>
            </a:r>
          </a:p>
          <a:p>
            <a:pPr marL="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2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klasifikace lepší než náhodná klasifikace?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cs typeface="Arial" charset="0"/>
              </a:rPr>
              <a:t>permutační testování</a:t>
            </a:r>
          </a:p>
          <a:p>
            <a:r>
              <a:rPr lang="cs-CZ" altLang="en-US" dirty="0" err="1">
                <a:cs typeface="Arial" charset="0"/>
              </a:rPr>
              <a:t>jednovýběrový</a:t>
            </a:r>
            <a:r>
              <a:rPr lang="cs-CZ" altLang="en-US" dirty="0">
                <a:cs typeface="Arial" charset="0"/>
              </a:rPr>
              <a:t> binomický test</a:t>
            </a:r>
            <a:endParaRPr lang="en-US" altLang="en-US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Permutační testování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altLang="en-US" dirty="0">
                    <a:cs typeface="Arial" charset="0"/>
                  </a:rPr>
                  <a:t>r-krát náhodně přeházíme identifikátory příslušnosti do skupin u subjektů a provedeme klasifikaci (se stejným nastavením jako při použití originálních dat)</a:t>
                </a:r>
              </a:p>
              <a:p>
                <a:r>
                  <a:rPr lang="cs-CZ" altLang="en-US" dirty="0">
                    <a:cs typeface="Arial" charset="0"/>
                  </a:rPr>
                  <a:t>p-hodnota se vypočte jako: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altLang="en-US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cs-CZ" altLang="en-US" i="1">
                            <a:latin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cs-CZ" altLang="en-US" i="1">
                            <a:latin typeface="Cambria Math"/>
                            <a:cs typeface="Arial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cs-CZ" altLang="en-US" dirty="0">
                    <a:cs typeface="Arial" charset="0"/>
                  </a:rPr>
                  <a:t>, kde </a:t>
                </a:r>
                <a:r>
                  <a:rPr lang="cs-CZ" altLang="en-US" i="1" dirty="0">
                    <a:cs typeface="Arial" charset="0"/>
                  </a:rPr>
                  <a:t>n</a:t>
                </a:r>
                <a:r>
                  <a:rPr lang="en-US" altLang="en-US" i="1" dirty="0">
                    <a:cs typeface="Arial" charset="0"/>
                  </a:rPr>
                  <a:t> </a:t>
                </a:r>
                <a:r>
                  <a:rPr lang="cs-CZ" altLang="en-US" dirty="0">
                    <a:cs typeface="Arial" charset="0"/>
                  </a:rPr>
                  <a:t>je počet iterací, v nichž byla úspěšnost klasifikace (např. celková správnost) vyšší nebo rovna úspěšnosti klasifikace originálních dat (P</a:t>
                </a:r>
                <a:r>
                  <a:rPr lang="cs-CZ" altLang="en-US" baseline="-25000" dirty="0">
                    <a:cs typeface="Arial" charset="0"/>
                  </a:rPr>
                  <a:t>A</a:t>
                </a:r>
                <a:r>
                  <a:rPr lang="cs-CZ" altLang="en-US" dirty="0">
                    <a:cs typeface="Arial" charset="0"/>
                  </a:rPr>
                  <a:t>)</a:t>
                </a:r>
              </a:p>
              <a:p>
                <a:r>
                  <a:rPr lang="cs-CZ" altLang="en-US" dirty="0">
                    <a:cs typeface="Arial" charset="0"/>
                  </a:rPr>
                  <a:t>pozn. pokud histogram z r </a:t>
                </a:r>
                <a:r>
                  <a:rPr lang="cs-CZ" altLang="en-US" dirty="0" smtClean="0">
                    <a:cs typeface="Arial" charset="0"/>
                  </a:rPr>
                  <a:t>celkových správností </a:t>
                </a:r>
                <a:r>
                  <a:rPr lang="cs-CZ" altLang="en-US" dirty="0">
                    <a:cs typeface="Arial" charset="0"/>
                  </a:rPr>
                  <a:t>získaných permutacemi </a:t>
                </a:r>
                <a:br>
                  <a:rPr lang="cs-CZ" altLang="en-US" dirty="0">
                    <a:cs typeface="Arial" charset="0"/>
                  </a:rPr>
                </a:br>
                <a:r>
                  <a:rPr lang="cs-CZ" altLang="en-US" dirty="0">
                    <a:cs typeface="Arial" charset="0"/>
                  </a:rPr>
                  <a:t>neleží kolem 0</a:t>
                </a:r>
                <a:r>
                  <a:rPr lang="en-US" altLang="en-US" dirty="0">
                    <a:cs typeface="Arial" charset="0"/>
                  </a:rPr>
                  <a:t>,</a:t>
                </a:r>
                <a:r>
                  <a:rPr lang="cs-CZ" altLang="en-US" dirty="0">
                    <a:cs typeface="Arial" charset="0"/>
                  </a:rPr>
                  <a:t>5, máme v </a:t>
                </a:r>
                <a:r>
                  <a:rPr lang="cs-CZ" altLang="en-US" dirty="0" smtClean="0">
                    <a:cs typeface="Arial" charset="0"/>
                  </a:rPr>
                  <a:t>algoritmu zřejmě </a:t>
                </a:r>
                <a:r>
                  <a:rPr lang="cs-CZ" altLang="en-US" dirty="0">
                    <a:cs typeface="Arial" charset="0"/>
                  </a:rPr>
                  <a:t>někde chybu!</a:t>
                </a:r>
                <a:endParaRPr lang="en-US" altLang="en-US" dirty="0">
                  <a:cs typeface="Arial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>
            <a:off x="3431922" y="4365104"/>
            <a:ext cx="0" cy="117881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3431922" y="5543922"/>
            <a:ext cx="252067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538954" y="4485125"/>
            <a:ext cx="2305050" cy="984250"/>
            <a:chOff x="1929036" y="4313668"/>
            <a:chExt cx="2305050" cy="98425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2" name="Přímá spojnice 21"/>
          <p:cNvCxnSpPr/>
          <p:nvPr/>
        </p:nvCxnSpPr>
        <p:spPr>
          <a:xfrm>
            <a:off x="5448146" y="5180781"/>
            <a:ext cx="0" cy="4249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201670" y="5603537"/>
            <a:ext cx="5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baseline="-25000" dirty="0" smtClean="0">
                <a:solidFill>
                  <a:srgbClr val="FF0000"/>
                </a:solidFill>
              </a:rPr>
              <a:t>A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>
            <a:off x="4693341" y="5477771"/>
            <a:ext cx="0" cy="1119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353621" y="5612829"/>
            <a:ext cx="68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0</a:t>
            </a:r>
            <a:r>
              <a:rPr lang="en-US" sz="1600" dirty="0" smtClean="0"/>
              <a:t>,</a:t>
            </a:r>
            <a:r>
              <a:rPr lang="cs-CZ" sz="1600" dirty="0" smtClean="0"/>
              <a:t>5</a:t>
            </a:r>
            <a:endParaRPr lang="cs-CZ" sz="1600" baseline="-25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376138" y="5052656"/>
            <a:ext cx="48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endParaRPr lang="cs-CZ" sz="2000" b="1" baseline="-250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binomický 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testujeme, zda se liší celková správnost (což je podíl správně zařazených subjektů) od správnosti získané náhodnou klasifikací</a:t>
                </a:r>
              </a:p>
              <a:p>
                <a:r>
                  <a:rPr lang="cs-CZ" dirty="0"/>
                  <a:t>správnost u náhodné klasifikace: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je počet subjektů nejpočetnější skupiny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r>
                  <a:rPr lang="cs-CZ" dirty="0"/>
                  <a:t>1</a:t>
                </a:r>
                <a:r>
                  <a:rPr lang="en-US" dirty="0"/>
                  <a:t>,</a:t>
                </a:r>
                <a:r>
                  <a:rPr lang="cs-CZ" dirty="0"/>
                  <a:t>96</a:t>
                </a:r>
                <a:r>
                  <a:rPr lang="en-US" dirty="0"/>
                  <a:t>, </a:t>
                </a:r>
                <a:r>
                  <a:rPr lang="cs-CZ" dirty="0"/>
                  <a:t>zamítáme nulovou hypotézu o shodnosti správnosti naší klasifikace a správnosti náhodné klasifikace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</a:t>
            </a:r>
            <a:r>
              <a:rPr lang="cs-CZ" dirty="0" err="1" smtClean="0"/>
              <a:t>jednovýběrový</a:t>
            </a:r>
            <a:r>
              <a:rPr lang="cs-CZ" dirty="0" smtClean="0"/>
              <a:t> binomický 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uvažujme např. výsledek klasifikace pacientů a kontrol pomocí LDA (pomocí </a:t>
                </a:r>
                <a:r>
                  <a:rPr lang="cs-CZ" dirty="0" err="1"/>
                  <a:t>resubstituce</a:t>
                </a:r>
                <a:r>
                  <a:rPr lang="cs-CZ" dirty="0" smtClean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=0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cs-CZ">
                        <a:latin typeface="Cambria Math"/>
                      </a:rPr>
                      <m:t>67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cs-CZ" i="1">
                        <a:latin typeface="Cambria Math"/>
                      </a:rPr>
                      <m:t>=6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cs-CZ">
                        <a:latin typeface="Cambria Math"/>
                      </a:rPr>
                      <m:t>=0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cs-CZ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0,67−0,5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0,5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1−0,5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=0,83</m:t>
                    </m:r>
                  </m:oMath>
                </a14:m>
                <a:endParaRPr lang="en-US" dirty="0"/>
              </a:p>
              <a:p>
                <a:r>
                  <a:rPr lang="cs-CZ" dirty="0"/>
                  <a:t>Protože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</m:oMath>
                </a14:m>
                <a:r>
                  <a:rPr lang="cs-CZ" dirty="0"/>
                  <a:t>1</a:t>
                </a:r>
                <a:r>
                  <a:rPr lang="en-US" dirty="0"/>
                  <a:t>,</a:t>
                </a:r>
                <a:r>
                  <a:rPr lang="cs-CZ" dirty="0"/>
                  <a:t>96</a:t>
                </a:r>
                <a:r>
                  <a:rPr lang="en-US" dirty="0"/>
                  <a:t>, </a:t>
                </a:r>
                <a:r>
                  <a:rPr lang="cs-CZ" dirty="0"/>
                  <a:t>nezamítáme nulovou hypotézu o shodnosti správnosti naší klasifikace a správnosti náhodné klasifikace (tzn. neprokázali jsme, že by naše klasifikace byla lepší než náhodná klasifikace)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7169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0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úspěšnosti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cs typeface="Arial" charset="0"/>
              </a:rPr>
              <a:t>Srovnání 2 klasifikátorů</a:t>
            </a:r>
          </a:p>
          <a:p>
            <a:r>
              <a:rPr lang="cs-CZ" altLang="en-US" dirty="0">
                <a:cs typeface="Arial" charset="0"/>
              </a:rPr>
              <a:t>Srovnání 3 a více klasifikátorů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2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2746591"/>
            <a:ext cx="261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McNemarův</a:t>
            </a:r>
            <a:r>
              <a:rPr lang="cs-CZ" altLang="en-US" sz="2000" b="1" dirty="0"/>
              <a:t> test:</a:t>
            </a:r>
            <a:endParaRPr lang="en-US" altLang="en-US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87040"/>
            <a:ext cx="2390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22300" y="4132222"/>
            <a:ext cx="474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Dvouvýběrový</a:t>
            </a:r>
            <a:r>
              <a:rPr lang="cs-CZ" altLang="en-US" sz="2000" b="1" dirty="0"/>
              <a:t> binomický test:</a:t>
            </a:r>
            <a:endParaRPr lang="en-US" altLang="en-US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495650"/>
            <a:ext cx="3762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516288"/>
            <a:ext cx="2305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>
            <a:fillRect/>
          </a:stretch>
        </p:blipFill>
        <p:spPr bwMode="auto">
          <a:xfrm>
            <a:off x="7092950" y="4643288"/>
            <a:ext cx="14192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622300" y="5849961"/>
            <a:ext cx="827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cs-CZ" altLang="en-US" dirty="0" err="1">
                <a:solidFill>
                  <a:srgbClr val="FF0000"/>
                </a:solidFill>
                <a:latin typeface="+mn-lt"/>
              </a:rPr>
              <a:t>Dvouvýb</a:t>
            </a:r>
            <a:r>
              <a:rPr lang="cs-CZ" altLang="en-US" dirty="0">
                <a:solidFill>
                  <a:srgbClr val="FF0000"/>
                </a:solidFill>
                <a:latin typeface="+mn-lt"/>
              </a:rPr>
              <a:t>. binomický test předpokládá nezávislost (tzn. že každý klasifikátor byl testován na jiném testovacím souboru) → raději používat </a:t>
            </a:r>
            <a:r>
              <a:rPr lang="cs-CZ" altLang="en-US" dirty="0" err="1">
                <a:solidFill>
                  <a:srgbClr val="FF0000"/>
                </a:solidFill>
                <a:latin typeface="+mn-lt"/>
              </a:rPr>
              <a:t>McNemarův</a:t>
            </a:r>
            <a:r>
              <a:rPr lang="cs-CZ" altLang="en-US" dirty="0">
                <a:solidFill>
                  <a:srgbClr val="FF0000"/>
                </a:solidFill>
                <a:latin typeface="+mn-lt"/>
              </a:rPr>
              <a:t> test</a:t>
            </a:r>
            <a:endParaRPr lang="en-US" altLang="en-US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533840"/>
                  </p:ext>
                </p:extLst>
              </p:nvPr>
            </p:nvGraphicFramePr>
            <p:xfrm>
              <a:off x="728530" y="1239732"/>
              <a:ext cx="5139614" cy="1246208"/>
            </p:xfrm>
            <a:graphic>
              <a:graphicData uri="http://schemas.openxmlformats.org/drawingml/2006/table">
                <a:tbl>
                  <a:tblPr/>
                  <a:tblGrid>
                    <a:gridCol w="1765280"/>
                    <a:gridCol w="1687167"/>
                    <a:gridCol w="1687167"/>
                  </a:tblGrid>
                  <a:tr h="210088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10088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533840"/>
                  </p:ext>
                </p:extLst>
              </p:nvPr>
            </p:nvGraphicFramePr>
            <p:xfrm>
              <a:off x="728530" y="1239732"/>
              <a:ext cx="5139614" cy="1246208"/>
            </p:xfrm>
            <a:graphic>
              <a:graphicData uri="http://schemas.openxmlformats.org/drawingml/2006/table">
                <a:tbl>
                  <a:tblPr/>
                  <a:tblGrid>
                    <a:gridCol w="1765280"/>
                    <a:gridCol w="1687167"/>
                    <a:gridCol w="1687167"/>
                  </a:tblGrid>
                  <a:tr h="311552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1552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5435" t="-211765" r="-100362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693" t="-211765" b="-129412"/>
                          </a:stretch>
                        </a:blipFill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5435" t="-311765" r="-100362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693" t="-311765" b="-2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ovéPole 12"/>
          <p:cNvSpPr txBox="1"/>
          <p:nvPr/>
        </p:nvSpPr>
        <p:spPr>
          <a:xfrm>
            <a:off x="6300192" y="1454255"/>
            <a:ext cx="137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Celkem</a:t>
            </a:r>
            <a:r>
              <a:rPr lang="en-US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21852" y="3183924"/>
                <a:ext cx="8270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 smtClean="0"/>
                  <a:t>Pokud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&gt;3,841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cs-CZ" sz="2000" dirty="0" smtClean="0"/>
                  <a:t>zamítáme nulovou hypotézu </a:t>
                </a:r>
                <a:r>
                  <a:rPr lang="cs-CZ" sz="2000" i="1" dirty="0" smtClean="0"/>
                  <a:t>H</a:t>
                </a:r>
                <a:r>
                  <a:rPr lang="cs-CZ" sz="2000" i="1" baseline="-25000" dirty="0"/>
                  <a:t>0</a:t>
                </a:r>
                <a:r>
                  <a:rPr lang="cs-CZ" sz="2000" dirty="0" smtClean="0"/>
                  <a:t> o shodnosti celkové správnosti klasifikace pomocí dvou klasifikátorů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3183924"/>
                <a:ext cx="827062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737" t="-4310" r="-81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21852" y="5068326"/>
                <a:ext cx="8270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 smtClean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cs-CZ" sz="2000" dirty="0" smtClean="0"/>
                  <a:t>1</a:t>
                </a:r>
                <a:r>
                  <a:rPr lang="en-US" sz="2000" dirty="0" smtClean="0"/>
                  <a:t>,</a:t>
                </a:r>
                <a:r>
                  <a:rPr lang="cs-CZ" sz="2000" dirty="0" smtClean="0"/>
                  <a:t>96</a:t>
                </a:r>
                <a:r>
                  <a:rPr lang="en-US" sz="2000" dirty="0" smtClean="0"/>
                  <a:t>, </a:t>
                </a:r>
                <a:r>
                  <a:rPr lang="cs-CZ" sz="2000" dirty="0" smtClean="0"/>
                  <a:t>zamítáme nulovou hypotézu </a:t>
                </a:r>
                <a:r>
                  <a:rPr lang="cs-CZ" sz="2000" i="1" dirty="0"/>
                  <a:t>H</a:t>
                </a:r>
                <a:r>
                  <a:rPr lang="cs-CZ" sz="2000" i="1" baseline="-25000" dirty="0"/>
                  <a:t>0</a:t>
                </a:r>
                <a:r>
                  <a:rPr lang="cs-CZ" sz="2000" dirty="0" smtClean="0"/>
                  <a:t> o shodnosti podílu správně klasifikovaných subjektů dvou klasifikátorů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5068326"/>
                <a:ext cx="827062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737" t="-4274" r="-811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313433" y="1823587"/>
                <a:ext cx="2723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3" y="1823587"/>
                <a:ext cx="272365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 2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/>
          <a:stretch/>
        </p:blipFill>
        <p:spPr bwMode="auto">
          <a:xfrm>
            <a:off x="827088" y="2666072"/>
            <a:ext cx="7700962" cy="29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31640" y="18448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Lineární diskriminační analýza (LDA)</a:t>
            </a:r>
            <a:endParaRPr lang="en-US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59639" y="18448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Metoda 9 nejbližších sousedů (9-nn)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0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srovnání 2 klasifikátorů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755650" y="1628775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/>
              <a:t>Matice záměn: </a:t>
            </a:r>
            <a:endParaRPr lang="en-US" alt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245100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254625"/>
            <a:ext cx="4000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827088" y="484505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McNemarův</a:t>
            </a:r>
            <a:r>
              <a:rPr lang="cs-CZ" altLang="en-US" sz="2000" b="1" dirty="0"/>
              <a:t> test:</a:t>
            </a:r>
            <a:endParaRPr lang="en-US" altLang="en-US" sz="2000" b="1" dirty="0"/>
          </a:p>
        </p:txBody>
      </p:sp>
      <p:sp>
        <p:nvSpPr>
          <p:cNvPr id="9" name="TextovéPole 12"/>
          <p:cNvSpPr txBox="1">
            <a:spLocks noChangeArrowheads="1"/>
          </p:cNvSpPr>
          <p:nvPr/>
        </p:nvSpPr>
        <p:spPr bwMode="auto">
          <a:xfrm>
            <a:off x="4860925" y="48133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Dvouvýb</a:t>
            </a:r>
            <a:r>
              <a:rPr lang="cs-CZ" altLang="en-US" sz="2000" b="1" dirty="0"/>
              <a:t>. binomický test:</a:t>
            </a:r>
            <a:endParaRPr lang="en-US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288386"/>
                  </p:ext>
                </p:extLst>
              </p:nvPr>
            </p:nvGraphicFramePr>
            <p:xfrm>
              <a:off x="2835703" y="2924944"/>
              <a:ext cx="4904649" cy="1246208"/>
            </p:xfrm>
            <a:graphic>
              <a:graphicData uri="http://schemas.openxmlformats.org/drawingml/2006/table">
                <a:tbl>
                  <a:tblPr/>
                  <a:tblGrid>
                    <a:gridCol w="1592281"/>
                    <a:gridCol w="1656184"/>
                    <a:gridCol w="1656184"/>
                  </a:tblGrid>
                  <a:tr h="210088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r>
                            <a:rPr lang="en-US" sz="1600" b="0" i="0" dirty="0" smtClean="0"/>
                            <a:t>:</a:t>
                          </a:r>
                          <a:r>
                            <a:rPr lang="en-US" sz="1600" b="0" i="0" baseline="0" dirty="0" smtClean="0"/>
                            <a:t> LDA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r>
                            <a:rPr lang="en-US" sz="1600" b="0" i="0" baseline="0" dirty="0" smtClean="0"/>
                            <a:t>: 9-nn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10088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333269"/>
                  </p:ext>
                </p:extLst>
              </p:nvPr>
            </p:nvGraphicFramePr>
            <p:xfrm>
              <a:off x="2835703" y="2924944"/>
              <a:ext cx="4904649" cy="1246208"/>
            </p:xfrm>
            <a:graphic>
              <a:graphicData uri="http://schemas.openxmlformats.org/drawingml/2006/table">
                <a:tbl>
                  <a:tblPr/>
                  <a:tblGrid>
                    <a:gridCol w="1592281"/>
                    <a:gridCol w="1656184"/>
                    <a:gridCol w="1656184"/>
                  </a:tblGrid>
                  <a:tr h="311552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r>
                            <a:rPr lang="en-US" sz="1600" b="0" i="0" dirty="0" smtClean="0"/>
                            <a:t>:</a:t>
                          </a:r>
                          <a:r>
                            <a:rPr lang="en-US" sz="1600" b="0" i="0" baseline="0" dirty="0" smtClean="0"/>
                            <a:t> LDA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r>
                            <a:rPr lang="en-US" sz="1600" b="0" i="0" baseline="0" dirty="0" smtClean="0"/>
                            <a:t>: 9-nn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1552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5956" t="-209804" r="-100000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5956" t="-209804" b="-129412"/>
                          </a:stretch>
                        </a:blipFill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5956" t="-309804" r="-100000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5956" t="-309804" b="-2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Skupina 10"/>
          <p:cNvGrpSpPr/>
          <p:nvPr/>
        </p:nvGrpSpPr>
        <p:grpSpPr>
          <a:xfrm>
            <a:off x="3396580" y="1374775"/>
            <a:ext cx="3695700" cy="1190625"/>
            <a:chOff x="3108325" y="1374775"/>
            <a:chExt cx="3695700" cy="119062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325" y="1374775"/>
              <a:ext cx="36957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5"/>
            <p:cNvSpPr txBox="1">
              <a:spLocks noChangeArrowheads="1"/>
            </p:cNvSpPr>
            <p:nvPr/>
          </p:nvSpPr>
          <p:spPr bwMode="auto">
            <a:xfrm>
              <a:off x="5430838" y="1473200"/>
              <a:ext cx="79216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cs-CZ" altLang="en-US" sz="1400" dirty="0"/>
                <a:t>9-nn</a:t>
              </a:r>
              <a:endParaRPr lang="en-US" altLang="en-US" sz="1400" dirty="0"/>
            </a:p>
          </p:txBody>
        </p:sp>
        <p:sp>
          <p:nvSpPr>
            <p:cNvPr id="14" name="TextovéPole 15"/>
            <p:cNvSpPr txBox="1">
              <a:spLocks noChangeArrowheads="1"/>
            </p:cNvSpPr>
            <p:nvPr/>
          </p:nvSpPr>
          <p:spPr bwMode="auto">
            <a:xfrm>
              <a:off x="3419872" y="1473200"/>
              <a:ext cx="79216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 smtClean="0"/>
                <a:t>LDA</a:t>
              </a:r>
              <a:endParaRPr lang="en-US" altLang="en-US" sz="1400" dirty="0"/>
            </a:p>
          </p:txBody>
        </p:sp>
        <p:sp>
          <p:nvSpPr>
            <p:cNvPr id="15" name="TextovéPole 15"/>
            <p:cNvSpPr txBox="1">
              <a:spLocks noChangeArrowheads="1"/>
            </p:cNvSpPr>
            <p:nvPr/>
          </p:nvSpPr>
          <p:spPr bwMode="auto">
            <a:xfrm>
              <a:off x="3659046" y="2228014"/>
              <a:ext cx="107473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cs-CZ" altLang="en-US" sz="1400" dirty="0" smtClean="0"/>
                <a:t>správnost</a:t>
              </a:r>
              <a:endParaRPr lang="en-US" altLang="en-US" sz="1400" dirty="0"/>
            </a:p>
          </p:txBody>
        </p:sp>
        <p:sp>
          <p:nvSpPr>
            <p:cNvPr id="16" name="TextovéPole 15"/>
            <p:cNvSpPr txBox="1">
              <a:spLocks noChangeArrowheads="1"/>
            </p:cNvSpPr>
            <p:nvPr/>
          </p:nvSpPr>
          <p:spPr bwMode="auto">
            <a:xfrm>
              <a:off x="5675270" y="2228014"/>
              <a:ext cx="107473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cs-CZ" altLang="en-US" sz="1400" dirty="0" smtClean="0"/>
                <a:t>správnost</a:t>
              </a:r>
              <a:endParaRPr lang="en-US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71516" y="6011996"/>
                <a:ext cx="3956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Protože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&gt;3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841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6" y="6011996"/>
                <a:ext cx="395646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4788024" y="6011996"/>
                <a:ext cx="4265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Protože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1</a:t>
                </a:r>
                <a:r>
                  <a:rPr lang="en-US" dirty="0" smtClean="0"/>
                  <a:t>,</a:t>
                </a:r>
                <a:r>
                  <a:rPr lang="cs-CZ" dirty="0" smtClean="0"/>
                  <a:t>96, </a:t>
                </a:r>
                <a:r>
                  <a:rPr lang="en-US" dirty="0" smtClean="0"/>
                  <a:t>ne</a:t>
                </a:r>
                <a:r>
                  <a:rPr lang="cs-CZ" dirty="0" smtClean="0"/>
                  <a:t>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11996"/>
                <a:ext cx="426527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7"/>
          <p:cNvSpPr txBox="1">
            <a:spLocks noChangeArrowheads="1"/>
          </p:cNvSpPr>
          <p:nvPr/>
        </p:nvSpPr>
        <p:spPr bwMode="auto">
          <a:xfrm>
            <a:off x="755650" y="3081154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 smtClean="0"/>
              <a:t>Shody u klasifikátorů: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18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3 a více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3141663"/>
            <a:ext cx="311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Cochranův</a:t>
            </a:r>
            <a:r>
              <a:rPr lang="cs-CZ" altLang="en-US" sz="2000" b="1" dirty="0"/>
              <a:t> Q test:</a:t>
            </a:r>
            <a:endParaRPr lang="en-US" alt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33775"/>
            <a:ext cx="2981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22300" y="4581525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/>
              <a:t>F-test:</a:t>
            </a:r>
            <a:endParaRPr lang="en-US" altLang="en-US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97681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622300" y="5745163"/>
            <a:ext cx="852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 err="1">
                <a:solidFill>
                  <a:srgbClr val="FF0000"/>
                </a:solidFill>
              </a:rPr>
              <a:t>Looney</a:t>
            </a:r>
            <a:r>
              <a:rPr lang="cs-CZ" altLang="en-US" sz="2000" dirty="0">
                <a:solidFill>
                  <a:srgbClr val="FF0000"/>
                </a:solidFill>
              </a:rPr>
              <a:t> doporučuje F-test, protože je méně konzervativní.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6165850"/>
            <a:ext cx="6019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21852" y="1340768"/>
                <a:ext cx="834263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Testuje se, zda jsou statisticky významně odlišné správnosti klasifikátorů měřené na stejných  testovacích datech – tzn.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sz="2000" dirty="0" smtClean="0"/>
                  <a:t> 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sz="2000" dirty="0" smtClean="0"/>
                  <a:t> je správnost L-</a:t>
                </a:r>
                <a:r>
                  <a:rPr lang="cs-CZ" sz="2000" dirty="0" err="1" smtClean="0"/>
                  <a:t>tého</a:t>
                </a:r>
                <a:r>
                  <a:rPr lang="cs-CZ" sz="2000" dirty="0" smtClean="0"/>
                  <a:t> klasifikátoru. Poté je možno srovnávat správnosti klasifikátorů vždy po dvou, aby se zjistilo, které klasifikátory se od sebe liší.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1340768"/>
                <a:ext cx="8342636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730" t="-1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894490" y="3781028"/>
                <a:ext cx="44219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90" y="3781028"/>
                <a:ext cx="442192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544201" y="5047901"/>
                <a:ext cx="64442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𝑐𝑎𝑙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−1,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𝐿</m:t>
                        </m:r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𝑡𝑠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01" y="5047901"/>
                <a:ext cx="644420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19636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smtClean="0">
                <a:solidFill>
                  <a:srgbClr val="663300"/>
                </a:solidFill>
              </a:rPr>
              <a:t>min. </a:t>
            </a:r>
            <a:r>
              <a:rPr lang="cs-CZ" b="1" smtClean="0">
                <a:solidFill>
                  <a:srgbClr val="663300"/>
                </a:solidFill>
              </a:rPr>
              <a:t>vzdálenosti </a:t>
            </a:r>
            <a:r>
              <a:rPr lang="cs-CZ" b="1" dirty="0" smtClean="0">
                <a:solidFill>
                  <a:srgbClr val="663300"/>
                </a:solidFill>
              </a:rPr>
              <a:t>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4936060"/>
            <a:ext cx="8591820" cy="15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4992497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336313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08720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8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 3 a více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3789363"/>
            <a:ext cx="249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Cochranův</a:t>
            </a:r>
            <a:r>
              <a:rPr lang="cs-CZ" altLang="en-US" sz="2000" b="1" dirty="0"/>
              <a:t> Q test:</a:t>
            </a:r>
            <a:endParaRPr lang="en-US" altLang="en-US" sz="2000" b="1" dirty="0"/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622300" y="537368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/>
              <a:t>F-test:</a:t>
            </a:r>
            <a:endParaRPr lang="en-US" altLang="en-US" sz="2000" b="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700213"/>
            <a:ext cx="62420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611188" y="2000250"/>
            <a:ext cx="192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/>
              <a:t>Matice </a:t>
            </a:r>
          </a:p>
          <a:p>
            <a:pPr eaLnBrk="1" hangingPunct="1"/>
            <a:r>
              <a:rPr lang="cs-CZ" altLang="en-US" sz="2000"/>
              <a:t>záměn: </a:t>
            </a:r>
            <a:endParaRPr lang="en-US" altLang="en-US" sz="20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5543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310188"/>
            <a:ext cx="2295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5"/>
          <p:cNvSpPr txBox="1">
            <a:spLocks noChangeArrowheads="1"/>
          </p:cNvSpPr>
          <p:nvPr/>
        </p:nvSpPr>
        <p:spPr bwMode="auto">
          <a:xfrm>
            <a:off x="4681217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1400" dirty="0"/>
              <a:t>9-nn</a:t>
            </a:r>
            <a:endParaRPr lang="en-US" altLang="en-US" sz="1400" dirty="0"/>
          </a:p>
        </p:txBody>
      </p:sp>
      <p:sp>
        <p:nvSpPr>
          <p:cNvPr id="12" name="TextovéPole 15"/>
          <p:cNvSpPr txBox="1">
            <a:spLocks noChangeArrowheads="1"/>
          </p:cNvSpPr>
          <p:nvPr/>
        </p:nvSpPr>
        <p:spPr bwMode="auto">
          <a:xfrm>
            <a:off x="2339752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LDA</a:t>
            </a:r>
            <a:endParaRPr lang="en-US" altLang="en-US" sz="1400" dirty="0"/>
          </a:p>
        </p:txBody>
      </p:sp>
      <p:sp>
        <p:nvSpPr>
          <p:cNvPr id="13" name="TextovéPole 15"/>
          <p:cNvSpPr txBox="1">
            <a:spLocks noChangeArrowheads="1"/>
          </p:cNvSpPr>
          <p:nvPr/>
        </p:nvSpPr>
        <p:spPr bwMode="auto">
          <a:xfrm>
            <a:off x="6959765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1400" dirty="0" err="1" smtClean="0"/>
              <a:t>Parzen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843808" y="4388910"/>
                <a:ext cx="5640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Protože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991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en-US" dirty="0" smtClean="0"/>
                  <a:t>ne</a:t>
                </a:r>
                <a:r>
                  <a:rPr lang="cs-CZ" dirty="0" smtClean="0"/>
                  <a:t>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88910"/>
                <a:ext cx="564033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843808" y="5910370"/>
                <a:ext cx="54726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en-US" dirty="0" smtClean="0"/>
                  <a:t>roto</a:t>
                </a:r>
                <a:r>
                  <a:rPr lang="cs-CZ" dirty="0" smtClean="0"/>
                  <a:t>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𝑐𝑎𝑙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0" smtClean="0">
                            <a:latin typeface="Cambria Math"/>
                          </a:rPr>
                          <m:t>2</m:t>
                        </m:r>
                        <m:r>
                          <a:rPr lang="en-US" b="0" i="0" smtClean="0">
                            <a:latin typeface="Cambria Math"/>
                          </a:rPr>
                          <m:t>;</m:t>
                        </m:r>
                        <m:r>
                          <a:rPr lang="cs-CZ" b="0" i="0" smtClean="0">
                            <a:latin typeface="Cambria Math"/>
                          </a:rPr>
                          <m:t>198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=3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09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910370"/>
                <a:ext cx="547260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03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2639359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  <p:sp>
        <p:nvSpPr>
          <p:cNvPr id="17" name="TextovéPole 15"/>
          <p:cNvSpPr txBox="1">
            <a:spLocks noChangeArrowheads="1"/>
          </p:cNvSpPr>
          <p:nvPr/>
        </p:nvSpPr>
        <p:spPr bwMode="auto">
          <a:xfrm>
            <a:off x="4920465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  <p:sp>
        <p:nvSpPr>
          <p:cNvPr id="18" name="TextovéPole 15"/>
          <p:cNvSpPr txBox="1">
            <a:spLocks noChangeArrowheads="1"/>
          </p:cNvSpPr>
          <p:nvPr/>
        </p:nvSpPr>
        <p:spPr bwMode="auto">
          <a:xfrm>
            <a:off x="7212217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10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výpočet úspěšnosti klasifikace (správnosti, chyby, senzitivity, specificity a přesnosti) pomocí matice záměn</a:t>
            </a:r>
          </a:p>
          <a:p>
            <a:r>
              <a:rPr lang="cs-CZ" dirty="0"/>
              <a:t>výpočet intervalu spolehlivosti pro správnost a chybu</a:t>
            </a:r>
          </a:p>
          <a:p>
            <a:r>
              <a:rPr lang="cs-CZ" dirty="0"/>
              <a:t>volba </a:t>
            </a:r>
            <a:r>
              <a:rPr lang="cs-CZ" dirty="0" err="1"/>
              <a:t>trénovacího</a:t>
            </a:r>
            <a:r>
              <a:rPr lang="cs-CZ" dirty="0"/>
              <a:t> a testovacího souboru:</a:t>
            </a:r>
          </a:p>
          <a:p>
            <a:pPr lvl="1"/>
            <a:r>
              <a:rPr lang="cs-CZ" dirty="0" err="1"/>
              <a:t>resubstituce</a:t>
            </a:r>
            <a:endParaRPr lang="cs-CZ" dirty="0"/>
          </a:p>
          <a:p>
            <a:pPr lvl="1"/>
            <a:r>
              <a:rPr lang="cs-CZ" dirty="0"/>
              <a:t>náhodný výběr s opakováním (</a:t>
            </a:r>
            <a:r>
              <a:rPr lang="cs-CZ" dirty="0" err="1"/>
              <a:t>bootstrap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predikční testování externí validací (hold-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křížová validace (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validation</a:t>
            </a:r>
            <a:r>
              <a:rPr lang="cs-CZ" dirty="0"/>
              <a:t>): k-násobná, „odlož-jeden-mimo“</a:t>
            </a:r>
          </a:p>
          <a:p>
            <a:r>
              <a:rPr lang="cs-CZ" dirty="0"/>
              <a:t>srovnání úspěšnosti klasifikace s náhodnou klasifikací</a:t>
            </a:r>
          </a:p>
          <a:p>
            <a:pPr lvl="1"/>
            <a:r>
              <a:rPr lang="cs-CZ" dirty="0"/>
              <a:t>permutační testování</a:t>
            </a:r>
          </a:p>
          <a:p>
            <a:pPr lvl="1"/>
            <a:r>
              <a:rPr lang="cs-CZ" dirty="0" err="1"/>
              <a:t>jednovýběrový</a:t>
            </a:r>
            <a:r>
              <a:rPr lang="cs-CZ" dirty="0"/>
              <a:t> binomický test</a:t>
            </a:r>
          </a:p>
          <a:p>
            <a:r>
              <a:rPr lang="cs-CZ" dirty="0"/>
              <a:t>srovnání úspěšnosti klasifikace 2 klasifikátorů:</a:t>
            </a:r>
          </a:p>
          <a:p>
            <a:pPr lvl="1"/>
            <a:r>
              <a:rPr lang="cs-CZ" dirty="0" err="1"/>
              <a:t>McNemarův</a:t>
            </a:r>
            <a:r>
              <a:rPr lang="cs-CZ" dirty="0"/>
              <a:t> test</a:t>
            </a:r>
          </a:p>
          <a:p>
            <a:pPr lvl="1"/>
            <a:r>
              <a:rPr lang="cs-CZ" dirty="0" err="1"/>
              <a:t>dvouvýběrový</a:t>
            </a:r>
            <a:r>
              <a:rPr lang="cs-CZ" dirty="0"/>
              <a:t> binomický test</a:t>
            </a:r>
          </a:p>
          <a:p>
            <a:r>
              <a:rPr lang="cs-CZ" dirty="0"/>
              <a:t>srovnání úspěšnosti klasifikace 3 a více klasifikátorů:</a:t>
            </a:r>
          </a:p>
          <a:p>
            <a:pPr lvl="1"/>
            <a:r>
              <a:rPr lang="cs-CZ" dirty="0" err="1"/>
              <a:t>Cochranův</a:t>
            </a:r>
            <a:r>
              <a:rPr lang="cs-CZ" dirty="0"/>
              <a:t> Q test</a:t>
            </a:r>
          </a:p>
          <a:p>
            <a:pPr lvl="1"/>
            <a:r>
              <a:rPr lang="cs-CZ" dirty="0" smtClean="0"/>
              <a:t>F-test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7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en-US" dirty="0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54389" y="2152528"/>
            <a:ext cx="1515905" cy="145576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960365" y="1807567"/>
            <a:ext cx="2963563" cy="2160000"/>
            <a:chOff x="960365" y="1807567"/>
            <a:chExt cx="2963563" cy="2160000"/>
          </a:xfrm>
        </p:grpSpPr>
        <p:sp>
          <p:nvSpPr>
            <p:cNvPr id="24" name="Rovnoramenný trojúhelník 23"/>
            <p:cNvSpPr/>
            <p:nvPr/>
          </p:nvSpPr>
          <p:spPr>
            <a:xfrm>
              <a:off x="3187309" y="279743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1213428" y="1842319"/>
              <a:ext cx="0" cy="1899049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H="1">
              <a:off x="1213429" y="3741371"/>
              <a:ext cx="267112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87"/>
            <p:cNvSpPr txBox="1">
              <a:spLocks noChangeArrowheads="1"/>
            </p:cNvSpPr>
            <p:nvPr/>
          </p:nvSpPr>
          <p:spPr bwMode="auto">
            <a:xfrm>
              <a:off x="3777709" y="3754385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2335074" y="2139625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vnoramenný trojúhelník 28"/>
            <p:cNvSpPr/>
            <p:nvPr/>
          </p:nvSpPr>
          <p:spPr>
            <a:xfrm>
              <a:off x="2837641" y="257816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3187309" y="3090954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vnoramenný trojúhelník 30"/>
            <p:cNvSpPr/>
            <p:nvPr/>
          </p:nvSpPr>
          <p:spPr>
            <a:xfrm>
              <a:off x="2734513" y="3126341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877927" y="2874099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375998" y="3090954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3494420" y="2907071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3510334" y="3235977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598809" y="2897938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ál 36"/>
            <p:cNvSpPr/>
            <p:nvPr/>
          </p:nvSpPr>
          <p:spPr>
            <a:xfrm>
              <a:off x="2572286" y="2428572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ál 37"/>
            <p:cNvSpPr/>
            <p:nvPr/>
          </p:nvSpPr>
          <p:spPr>
            <a:xfrm>
              <a:off x="1917129" y="2660607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ál 38"/>
            <p:cNvSpPr/>
            <p:nvPr/>
          </p:nvSpPr>
          <p:spPr>
            <a:xfrm>
              <a:off x="2425947" y="2687801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ál 39"/>
            <p:cNvSpPr/>
            <p:nvPr/>
          </p:nvSpPr>
          <p:spPr>
            <a:xfrm>
              <a:off x="2219691" y="2468529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1496978" y="2371660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1910306" y="235734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1703234" y="213807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013435" y="2028441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5" name="Skupina 44"/>
            <p:cNvGrpSpPr/>
            <p:nvPr/>
          </p:nvGrpSpPr>
          <p:grpSpPr>
            <a:xfrm>
              <a:off x="2027065" y="2379101"/>
              <a:ext cx="103128" cy="109636"/>
              <a:chOff x="3031840" y="6969224"/>
              <a:chExt cx="72008" cy="72008"/>
            </a:xfrm>
          </p:grpSpPr>
          <p:cxnSp>
            <p:nvCxnSpPr>
              <p:cNvPr id="51" name="Přímá spojnice 5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Skupina 45"/>
            <p:cNvGrpSpPr/>
            <p:nvPr/>
          </p:nvGrpSpPr>
          <p:grpSpPr>
            <a:xfrm>
              <a:off x="3027513" y="2963538"/>
              <a:ext cx="103128" cy="109636"/>
              <a:chOff x="3031840" y="6969224"/>
              <a:chExt cx="72008" cy="72008"/>
            </a:xfrm>
          </p:grpSpPr>
          <p:cxnSp>
            <p:nvCxnSpPr>
              <p:cNvPr id="49" name="Přímá spojnice 4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 Box 87"/>
            <p:cNvSpPr txBox="1">
              <a:spLocks noChangeArrowheads="1"/>
            </p:cNvSpPr>
            <p:nvPr/>
          </p:nvSpPr>
          <p:spPr bwMode="auto">
            <a:xfrm>
              <a:off x="960365" y="1807567"/>
              <a:ext cx="146218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83568" y="43651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Hranice je 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 o rozměru o jedna menší než je rozměr prostoru</a:t>
            </a:r>
            <a:endParaRPr lang="en-US" sz="2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83568" y="4753663"/>
            <a:ext cx="80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 2-rozměrném prostoru je hranicí křivka (v lineárním případě přímka)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3-rozměrném prostoru plocha (v lineárním případě rovina)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83568" y="5589240"/>
                <a:ext cx="56160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/>
                  <a:t>Hranice je tedy dána rovnicí: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89240"/>
                <a:ext cx="561602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8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délník 59"/>
          <p:cNvSpPr/>
          <p:nvPr/>
        </p:nvSpPr>
        <p:spPr>
          <a:xfrm>
            <a:off x="683568" y="6021288"/>
            <a:ext cx="8345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Výpočet hranice různými metodami (např. </a:t>
            </a:r>
            <a:r>
              <a:rPr lang="cs-CZ" sz="2000" dirty="0" err="1" smtClean="0"/>
              <a:t>Fisherova</a:t>
            </a:r>
            <a:r>
              <a:rPr lang="cs-CZ" sz="2000" dirty="0" smtClean="0"/>
              <a:t> LDA, </a:t>
            </a:r>
            <a:r>
              <a:rPr lang="cs-CZ" sz="2000" dirty="0" err="1" smtClean="0"/>
              <a:t>SVM</a:t>
            </a:r>
            <a:r>
              <a:rPr lang="cs-CZ" sz="2000" dirty="0" smtClean="0"/>
              <a:t> apod. – viz dále)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1561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2-rozměrný prostor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3</a:t>
            </a:r>
            <a:r>
              <a:rPr lang="cs-CZ" sz="2000" dirty="0" smtClean="0"/>
              <a:t>-rozměrný prostor</a:t>
            </a:r>
            <a:endParaRPr lang="en-US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547712" y="2281528"/>
            <a:ext cx="1994279" cy="1637800"/>
            <a:chOff x="5547712" y="2281528"/>
            <a:chExt cx="1994279" cy="1637800"/>
          </a:xfrm>
        </p:grpSpPr>
        <p:cxnSp>
          <p:nvCxnSpPr>
            <p:cNvPr id="66" name="Přímá spojnice 65"/>
            <p:cNvCxnSpPr/>
            <p:nvPr/>
          </p:nvCxnSpPr>
          <p:spPr>
            <a:xfrm flipV="1">
              <a:off x="5547712" y="2281528"/>
              <a:ext cx="1037025" cy="56384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V="1">
              <a:off x="6697995" y="3112238"/>
              <a:ext cx="843996" cy="80709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H="1" flipV="1">
              <a:off x="5547712" y="2845370"/>
              <a:ext cx="1150283" cy="1073958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 flipH="1" flipV="1">
              <a:off x="6584737" y="2281528"/>
              <a:ext cx="957254" cy="83071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5707254" y="1782632"/>
            <a:ext cx="2583657" cy="2082799"/>
            <a:chOff x="5707254" y="1782632"/>
            <a:chExt cx="2583657" cy="2082799"/>
          </a:xfrm>
        </p:grpSpPr>
        <p:sp>
          <p:nvSpPr>
            <p:cNvPr id="62" name="Ovál 61"/>
            <p:cNvSpPr/>
            <p:nvPr/>
          </p:nvSpPr>
          <p:spPr>
            <a:xfrm>
              <a:off x="7120977" y="20330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7470205" y="2132236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7861646" y="23947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7876906" y="277300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flipV="1">
              <a:off x="6584737" y="1807567"/>
              <a:ext cx="0" cy="13091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/>
            <p:cNvCxnSpPr/>
            <p:nvPr/>
          </p:nvCxnSpPr>
          <p:spPr>
            <a:xfrm>
              <a:off x="6584737" y="3112239"/>
              <a:ext cx="15156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 flipH="1">
              <a:off x="5707254" y="3116692"/>
              <a:ext cx="877483" cy="6398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ál 72"/>
            <p:cNvSpPr/>
            <p:nvPr/>
          </p:nvSpPr>
          <p:spPr>
            <a:xfrm>
              <a:off x="6744280" y="272049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6913110" y="2890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6983593" y="319364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6744280" y="336253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6345424" y="303280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6353409" y="2799598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6672494" y="3201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6504966" y="335448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6193867" y="2880017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6664509" y="296043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6273638" y="3163825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7541992" y="25583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7613778" y="35233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7948833" y="35957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/>
            <p:cNvSpPr/>
            <p:nvPr/>
          </p:nvSpPr>
          <p:spPr>
            <a:xfrm>
              <a:off x="7789290" y="3764629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/>
            <p:cNvSpPr/>
            <p:nvPr/>
          </p:nvSpPr>
          <p:spPr>
            <a:xfrm>
              <a:off x="7629748" y="3282113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/>
            <p:cNvSpPr/>
            <p:nvPr/>
          </p:nvSpPr>
          <p:spPr>
            <a:xfrm>
              <a:off x="7222907" y="24698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/>
            <p:cNvSpPr/>
            <p:nvPr/>
          </p:nvSpPr>
          <p:spPr>
            <a:xfrm>
              <a:off x="6816066" y="2075825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/>
            <p:cNvSpPr/>
            <p:nvPr/>
          </p:nvSpPr>
          <p:spPr>
            <a:xfrm>
              <a:off x="7549977" y="27995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/>
            <p:cNvSpPr/>
            <p:nvPr/>
          </p:nvSpPr>
          <p:spPr>
            <a:xfrm>
              <a:off x="7932406" y="3299594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>
              <a:off x="8144692" y="3086412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4" name="Text Box 87"/>
            <p:cNvSpPr txBox="1">
              <a:spLocks noChangeArrowheads="1"/>
            </p:cNvSpPr>
            <p:nvPr/>
          </p:nvSpPr>
          <p:spPr bwMode="auto">
            <a:xfrm>
              <a:off x="5853051" y="3649987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6355464" y="1782632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9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10" grpId="0"/>
      <p:bldP spid="60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použití pro lineární klasifikaci</a:t>
            </a:r>
          </a:p>
          <a:p>
            <a:r>
              <a:rPr lang="cs-CZ" dirty="0" smtClean="0"/>
              <a:t>princip: transformace do jednorozměrného prostoru tak, aby se třídy od sebe maximálně oddělily (maximalizace vzdálenosti skupin a minimalizace variability uvnitř skupin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 (</a:t>
            </a:r>
            <a:r>
              <a:rPr lang="cs-CZ" dirty="0" err="1" smtClean="0"/>
              <a:t>FLDA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67" name="Přímá spojnice 66"/>
          <p:cNvCxnSpPr/>
          <p:nvPr/>
        </p:nvCxnSpPr>
        <p:spPr>
          <a:xfrm rot="2520000" flipH="1">
            <a:off x="4431423" y="3218554"/>
            <a:ext cx="2" cy="24099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Skupina 125"/>
          <p:cNvGrpSpPr/>
          <p:nvPr/>
        </p:nvGrpSpPr>
        <p:grpSpPr>
          <a:xfrm>
            <a:off x="3066484" y="5680720"/>
            <a:ext cx="2951209" cy="469702"/>
            <a:chOff x="3066484" y="5911626"/>
            <a:chExt cx="2951209" cy="469702"/>
          </a:xfrm>
        </p:grpSpPr>
        <p:cxnSp>
          <p:nvCxnSpPr>
            <p:cNvPr id="30" name="Přímá spojnice 29"/>
            <p:cNvCxnSpPr/>
            <p:nvPr/>
          </p:nvCxnSpPr>
          <p:spPr>
            <a:xfrm rot="5400000">
              <a:off x="4542089" y="4509301"/>
              <a:ext cx="0" cy="2951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ál 48"/>
            <p:cNvSpPr/>
            <p:nvPr/>
          </p:nvSpPr>
          <p:spPr>
            <a:xfrm>
              <a:off x="4110158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4650106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vnoramenný trojúhelník 51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vnoramenný trojúhelník 52"/>
            <p:cNvSpPr/>
            <p:nvPr/>
          </p:nvSpPr>
          <p:spPr>
            <a:xfrm>
              <a:off x="4539307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ovnoramenný trojúhelník 53"/>
            <p:cNvSpPr/>
            <p:nvPr/>
          </p:nvSpPr>
          <p:spPr>
            <a:xfrm>
              <a:off x="4693388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ovnoramenný trojúhelník 54"/>
            <p:cNvSpPr/>
            <p:nvPr/>
          </p:nvSpPr>
          <p:spPr>
            <a:xfrm>
              <a:off x="4154126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ovnoramenný trojúhelník 55"/>
            <p:cNvSpPr/>
            <p:nvPr/>
          </p:nvSpPr>
          <p:spPr>
            <a:xfrm>
              <a:off x="5355737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ovnoramenný trojúhelník 56"/>
            <p:cNvSpPr/>
            <p:nvPr/>
          </p:nvSpPr>
          <p:spPr>
            <a:xfrm>
              <a:off x="5372835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ovnoramenný trojúhelník 57"/>
            <p:cNvSpPr/>
            <p:nvPr/>
          </p:nvSpPr>
          <p:spPr>
            <a:xfrm>
              <a:off x="4393510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49366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3653797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0779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3986193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320972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368311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343132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376459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766499" y="6073551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1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2" name="Skupina 71"/>
            <p:cNvGrpSpPr/>
            <p:nvPr/>
          </p:nvGrpSpPr>
          <p:grpSpPr>
            <a:xfrm>
              <a:off x="4849717" y="5932746"/>
              <a:ext cx="110799" cy="110799"/>
              <a:chOff x="3031840" y="6969224"/>
              <a:chExt cx="72008" cy="72008"/>
            </a:xfrm>
          </p:grpSpPr>
          <p:cxnSp>
            <p:nvCxnSpPr>
              <p:cNvPr id="109" name="Přímá spojnice 10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Skupina 72"/>
            <p:cNvGrpSpPr/>
            <p:nvPr/>
          </p:nvGrpSpPr>
          <p:grpSpPr>
            <a:xfrm>
              <a:off x="3779241" y="5932746"/>
              <a:ext cx="110799" cy="110799"/>
              <a:chOff x="3031840" y="6969224"/>
              <a:chExt cx="72008" cy="72008"/>
            </a:xfrm>
          </p:grpSpPr>
          <p:cxnSp>
            <p:nvCxnSpPr>
              <p:cNvPr id="107" name="Přímá spojnice 10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Skupina 126"/>
          <p:cNvGrpSpPr/>
          <p:nvPr/>
        </p:nvGrpSpPr>
        <p:grpSpPr>
          <a:xfrm>
            <a:off x="1784916" y="3382702"/>
            <a:ext cx="512238" cy="1832469"/>
            <a:chOff x="1784916" y="3613608"/>
            <a:chExt cx="512238" cy="1832469"/>
          </a:xfrm>
        </p:grpSpPr>
        <p:cxnSp>
          <p:nvCxnSpPr>
            <p:cNvPr id="29" name="Přímá spojnice 28"/>
            <p:cNvCxnSpPr/>
            <p:nvPr/>
          </p:nvCxnSpPr>
          <p:spPr>
            <a:xfrm>
              <a:off x="2206774" y="3613608"/>
              <a:ext cx="0" cy="1832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2151813" y="398808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117615" y="4431279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117615" y="4949510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2117615" y="465287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2117617" y="4985272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117617" y="4730354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ovnoramenný trojúhelník 36"/>
            <p:cNvSpPr/>
            <p:nvPr/>
          </p:nvSpPr>
          <p:spPr>
            <a:xfrm>
              <a:off x="2116395" y="494951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ovnoramenný trojúhelník 37"/>
            <p:cNvSpPr/>
            <p:nvPr/>
          </p:nvSpPr>
          <p:spPr>
            <a:xfrm>
              <a:off x="2116395" y="47710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ovnoramenný trojúhelník 38"/>
            <p:cNvSpPr/>
            <p:nvPr/>
          </p:nvSpPr>
          <p:spPr>
            <a:xfrm>
              <a:off x="2117615" y="5096071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ovnoramenný trojúhelník 39"/>
            <p:cNvSpPr/>
            <p:nvPr/>
          </p:nvSpPr>
          <p:spPr>
            <a:xfrm>
              <a:off x="2117617" y="474711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2151814" y="4280099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2151814" y="4514596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2151814" y="4542078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151814" y="4320480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ál 44"/>
            <p:cNvSpPr/>
            <p:nvPr/>
          </p:nvSpPr>
          <p:spPr>
            <a:xfrm>
              <a:off x="2151813" y="422258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ál 45"/>
            <p:cNvSpPr/>
            <p:nvPr/>
          </p:nvSpPr>
          <p:spPr>
            <a:xfrm>
              <a:off x="2151813" y="42081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ál 46"/>
            <p:cNvSpPr/>
            <p:nvPr/>
          </p:nvSpPr>
          <p:spPr>
            <a:xfrm>
              <a:off x="2151813" y="398652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ál 47"/>
            <p:cNvSpPr/>
            <p:nvPr/>
          </p:nvSpPr>
          <p:spPr>
            <a:xfrm>
              <a:off x="2151813" y="38757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ovéPole 68"/>
            <p:cNvSpPr txBox="1"/>
            <p:nvPr/>
          </p:nvSpPr>
          <p:spPr>
            <a:xfrm rot="16200000">
              <a:off x="1163214" y="4375954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2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2153905" y="4224567"/>
              <a:ext cx="110799" cy="110799"/>
              <a:chOff x="3031840" y="6969224"/>
              <a:chExt cx="72008" cy="72008"/>
            </a:xfrm>
          </p:grpSpPr>
          <p:cxnSp>
            <p:nvCxnSpPr>
              <p:cNvPr id="105" name="Přímá spojnice 104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Skupina 74"/>
            <p:cNvGrpSpPr/>
            <p:nvPr/>
          </p:nvGrpSpPr>
          <p:grpSpPr>
            <a:xfrm>
              <a:off x="2153905" y="4820741"/>
              <a:ext cx="110799" cy="110799"/>
              <a:chOff x="3031840" y="6969224"/>
              <a:chExt cx="72008" cy="72008"/>
            </a:xfrm>
          </p:grpSpPr>
          <p:cxnSp>
            <p:nvCxnSpPr>
              <p:cNvPr id="103" name="Přímá spojnice 10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Skupina 127"/>
          <p:cNvGrpSpPr/>
          <p:nvPr/>
        </p:nvGrpSpPr>
        <p:grpSpPr>
          <a:xfrm>
            <a:off x="3976521" y="2708920"/>
            <a:ext cx="2650955" cy="1629810"/>
            <a:chOff x="3976521" y="2939826"/>
            <a:chExt cx="2650955" cy="1629810"/>
          </a:xfrm>
        </p:grpSpPr>
        <p:sp>
          <p:nvSpPr>
            <p:cNvPr id="76" name="Ovál 75"/>
            <p:cNvSpPr/>
            <p:nvPr/>
          </p:nvSpPr>
          <p:spPr>
            <a:xfrm>
              <a:off x="4360798" y="2939826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Přímá spojnice 76"/>
            <p:cNvCxnSpPr/>
            <p:nvPr/>
          </p:nvCxnSpPr>
          <p:spPr>
            <a:xfrm rot="7920000" flipH="1">
              <a:off x="5301998" y="2477474"/>
              <a:ext cx="2" cy="2650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vnoramenný trojúhelník 77"/>
            <p:cNvSpPr/>
            <p:nvPr/>
          </p:nvSpPr>
          <p:spPr>
            <a:xfrm>
              <a:off x="5240157" y="374339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4385413" y="29600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4605253" y="316539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4747124" y="3285084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4499346" y="30685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5101507" y="361591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4768234" y="330707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5072191" y="358660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4840600" y="3370479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ovnoramenný trojúhelník 86"/>
            <p:cNvSpPr/>
            <p:nvPr/>
          </p:nvSpPr>
          <p:spPr>
            <a:xfrm>
              <a:off x="5266461" y="377068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8" name="Rovnoramenný trojúhelník 87"/>
            <p:cNvSpPr/>
            <p:nvPr/>
          </p:nvSpPr>
          <p:spPr>
            <a:xfrm>
              <a:off x="5440354" y="392702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Rovnoramenný trojúhelník 88"/>
            <p:cNvSpPr/>
            <p:nvPr/>
          </p:nvSpPr>
          <p:spPr>
            <a:xfrm>
              <a:off x="5588117" y="403034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Rovnoramenný trojúhelník 89"/>
            <p:cNvSpPr/>
            <p:nvPr/>
          </p:nvSpPr>
          <p:spPr>
            <a:xfrm>
              <a:off x="5729470" y="4173919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1" name="Rovnoramenný trojúhelník 90"/>
            <p:cNvSpPr/>
            <p:nvPr/>
          </p:nvSpPr>
          <p:spPr>
            <a:xfrm>
              <a:off x="5309122" y="37942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Rovnoramenný trojúhelník 91"/>
            <p:cNvSpPr/>
            <p:nvPr/>
          </p:nvSpPr>
          <p:spPr>
            <a:xfrm>
              <a:off x="5491656" y="39572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3" name="Rovnoramenný trojúhelník 92"/>
            <p:cNvSpPr/>
            <p:nvPr/>
          </p:nvSpPr>
          <p:spPr>
            <a:xfrm>
              <a:off x="6007940" y="4423075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4" name="Rovnoramenný trojúhelník 93"/>
            <p:cNvSpPr/>
            <p:nvPr/>
          </p:nvSpPr>
          <p:spPr>
            <a:xfrm>
              <a:off x="5797866" y="42538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5" name="Skupina 94"/>
            <p:cNvGrpSpPr/>
            <p:nvPr/>
          </p:nvGrpSpPr>
          <p:grpSpPr>
            <a:xfrm>
              <a:off x="5573139" y="4037821"/>
              <a:ext cx="110799" cy="110799"/>
              <a:chOff x="3031840" y="6969224"/>
              <a:chExt cx="72008" cy="72008"/>
            </a:xfrm>
          </p:grpSpPr>
          <p:cxnSp>
            <p:nvCxnSpPr>
              <p:cNvPr id="101" name="Přímá spojnice 10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Skupina 95"/>
            <p:cNvGrpSpPr/>
            <p:nvPr/>
          </p:nvGrpSpPr>
          <p:grpSpPr>
            <a:xfrm>
              <a:off x="4679115" y="3237013"/>
              <a:ext cx="110799" cy="110799"/>
              <a:chOff x="3031840" y="6969224"/>
              <a:chExt cx="72008" cy="72008"/>
            </a:xfrm>
          </p:grpSpPr>
          <p:cxnSp>
            <p:nvCxnSpPr>
              <p:cNvPr id="99" name="Přímá spojnice 9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ovéPole 96"/>
            <p:cNvSpPr txBox="1"/>
            <p:nvPr/>
          </p:nvSpPr>
          <p:spPr>
            <a:xfrm rot="2525921">
              <a:off x="4509652" y="3376383"/>
              <a:ext cx="18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3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47014" y="2969406"/>
            <a:ext cx="3787046" cy="2635114"/>
            <a:chOff x="2447014" y="3200312"/>
            <a:chExt cx="3787046" cy="2635114"/>
          </a:xfrm>
        </p:grpSpPr>
        <p:cxnSp>
          <p:nvCxnSpPr>
            <p:cNvPr id="8" name="Přímá spojnice 7"/>
            <p:cNvCxnSpPr/>
            <p:nvPr/>
          </p:nvCxnSpPr>
          <p:spPr>
            <a:xfrm>
              <a:off x="2683443" y="3321728"/>
              <a:ext cx="0" cy="228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 flipV="1">
              <a:off x="2683443" y="5606826"/>
              <a:ext cx="352845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6076965" y="5619982"/>
              <a:ext cx="15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4110160" y="398808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vnoramenný trojúhelník 11"/>
            <p:cNvSpPr/>
            <p:nvPr/>
          </p:nvSpPr>
          <p:spPr>
            <a:xfrm>
              <a:off x="4650108" y="4431279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5025784" y="4949510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5025784" y="4652876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4539309" y="4985272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4693390" y="4730354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4154128" y="4949510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5355738" y="4763675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5372836" y="5096071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4393511" y="4754446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4493662" y="4280099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661127" y="4514596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4207792" y="4542078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986194" y="4320480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209725" y="422258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653797" y="420811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3431323" y="398652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3764596" y="3875721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3779241" y="4230103"/>
              <a:ext cx="110799" cy="110799"/>
              <a:chOff x="3031840" y="6969224"/>
              <a:chExt cx="72008" cy="72008"/>
            </a:xfrm>
          </p:grpSpPr>
          <p:cxnSp>
            <p:nvCxnSpPr>
              <p:cNvPr id="113" name="Přímá spojnice 11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Skupina 70"/>
            <p:cNvGrpSpPr/>
            <p:nvPr/>
          </p:nvGrpSpPr>
          <p:grpSpPr>
            <a:xfrm>
              <a:off x="4854102" y="4820741"/>
              <a:ext cx="110799" cy="110799"/>
              <a:chOff x="3031840" y="6969224"/>
              <a:chExt cx="72008" cy="72008"/>
            </a:xfrm>
          </p:grpSpPr>
          <p:cxnSp>
            <p:nvCxnSpPr>
              <p:cNvPr id="111" name="Přímá spojnice 11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 Box 87"/>
            <p:cNvSpPr txBox="1">
              <a:spLocks noChangeArrowheads="1"/>
            </p:cNvSpPr>
            <p:nvPr/>
          </p:nvSpPr>
          <p:spPr bwMode="auto">
            <a:xfrm>
              <a:off x="2447014" y="3200312"/>
              <a:ext cx="1570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5" name="Skupina 114"/>
          <p:cNvGrpSpPr/>
          <p:nvPr/>
        </p:nvGrpSpPr>
        <p:grpSpPr>
          <a:xfrm>
            <a:off x="6734631" y="3075782"/>
            <a:ext cx="1509777" cy="914400"/>
            <a:chOff x="6101031" y="2438400"/>
            <a:chExt cx="1509777" cy="914400"/>
          </a:xfrm>
        </p:grpSpPr>
        <p:sp>
          <p:nvSpPr>
            <p:cNvPr id="116" name="TextovéPole 115"/>
            <p:cNvSpPr txBox="1"/>
            <p:nvPr/>
          </p:nvSpPr>
          <p:spPr>
            <a:xfrm>
              <a:off x="6299200" y="24384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299200" y="26701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299200" y="2899841"/>
              <a:ext cx="1311608" cy="235455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pacientů</a:t>
              </a:r>
              <a:endParaRPr lang="en-US" sz="1400" dirty="0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6299200" y="3145051"/>
              <a:ext cx="1311608" cy="207749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kontrol</a:t>
              </a:r>
              <a:endParaRPr lang="en-US" sz="1400" dirty="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6119754" y="25468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1" name="Rovnoramenný trojúhelník 120"/>
            <p:cNvSpPr/>
            <p:nvPr/>
          </p:nvSpPr>
          <p:spPr>
            <a:xfrm>
              <a:off x="6101031" y="2774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 rot="16200000"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 rot="16200000"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Obdélník 128"/>
          <p:cNvSpPr/>
          <p:nvPr/>
        </p:nvSpPr>
        <p:spPr>
          <a:xfrm>
            <a:off x="457200" y="620911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předpoklad: vícerozměrné normální rozdělení u jednotlivých skupin</a:t>
            </a:r>
          </a:p>
        </p:txBody>
      </p:sp>
    </p:spTree>
    <p:extLst>
      <p:ext uri="{BB962C8B-B14F-4D97-AF65-F5344CB8AC3E}">
        <p14:creationId xmlns:p14="http://schemas.microsoft.com/office/powerpoint/2010/main" val="26599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Zástupný symbol pro obsah 5" descr="skenování00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/>
          <a:stretch/>
        </p:blipFill>
        <p:spPr bwMode="auto">
          <a:xfrm>
            <a:off x="2129582" y="1743320"/>
            <a:ext cx="4884837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podpůrných vektorů (</a:t>
            </a:r>
            <a:r>
              <a:rPr lang="cs-CZ" dirty="0" err="1" smtClean="0"/>
              <a:t>SVM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26775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Varianty </a:t>
            </a:r>
            <a:r>
              <a:rPr lang="cs-CZ" sz="2000" b="1" dirty="0" err="1" smtClean="0"/>
              <a:t>SVM</a:t>
            </a:r>
            <a:r>
              <a:rPr lang="cs-CZ" sz="2000" b="1" dirty="0" smtClean="0"/>
              <a:t> (support </a:t>
            </a:r>
            <a:r>
              <a:rPr lang="cs-CZ" sz="2000" b="1" dirty="0" err="1" smtClean="0"/>
              <a:t>vectore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machine</a:t>
            </a:r>
            <a:r>
              <a:rPr lang="cs-CZ" sz="2000" b="1" dirty="0" smtClean="0"/>
              <a:t>) metody: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Lineární </a:t>
            </a:r>
            <a:r>
              <a:rPr lang="cs-CZ" sz="2000" b="1" dirty="0" err="1" smtClean="0"/>
              <a:t>SVM</a:t>
            </a:r>
            <a:r>
              <a:rPr lang="cs-CZ" sz="2000" b="1" dirty="0" smtClean="0"/>
              <a:t> </a:t>
            </a:r>
            <a:r>
              <a:rPr lang="cs-CZ" sz="2000" dirty="0" smtClean="0"/>
              <a:t>– oproti </a:t>
            </a:r>
            <a:r>
              <a:rPr lang="cs-CZ" sz="2000" dirty="0" err="1" smtClean="0"/>
              <a:t>LDA</a:t>
            </a:r>
            <a:r>
              <a:rPr lang="cs-CZ" sz="2000" dirty="0" smtClean="0"/>
              <a:t> nevyžaduje normalitu dat.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Nelineární </a:t>
            </a:r>
            <a:r>
              <a:rPr lang="cs-CZ" sz="2000" b="1" dirty="0" err="1" smtClean="0"/>
              <a:t>SVM</a:t>
            </a:r>
            <a:r>
              <a:rPr lang="cs-CZ" sz="2000" b="1" dirty="0" smtClean="0"/>
              <a:t> </a:t>
            </a:r>
            <a:r>
              <a:rPr lang="cs-CZ" sz="2000" dirty="0" smtClean="0"/>
              <a:t>– využití jader (např. polynomiální nebo radiální bázová funkce) k transformaci do prostoru, kde je možné subjekty oddělit lineárně.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539552" y="1134134"/>
            <a:ext cx="802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Proložení klasifikační hranice (</a:t>
            </a:r>
            <a:r>
              <a:rPr lang="cs-CZ" sz="2000" dirty="0" err="1" smtClean="0"/>
              <a:t>nadroviny</a:t>
            </a:r>
            <a:r>
              <a:rPr lang="cs-CZ" sz="2000" dirty="0" smtClean="0"/>
              <a:t>) tak, aby byla v co největší vzdálenosti od subjektů z obou tříd.</a:t>
            </a:r>
          </a:p>
        </p:txBody>
      </p:sp>
    </p:spTree>
    <p:extLst>
      <p:ext uri="{BB962C8B-B14F-4D97-AF65-F5344CB8AC3E}">
        <p14:creationId xmlns:p14="http://schemas.microsoft.com/office/powerpoint/2010/main" val="2260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cs-CZ" dirty="0"/>
              <a:t>zobrazíme původní </a:t>
            </a:r>
            <a:r>
              <a:rPr lang="cs-CZ" i="1" dirty="0"/>
              <a:t>p</a:t>
            </a:r>
            <a:r>
              <a:rPr lang="cs-CZ" dirty="0"/>
              <a:t>-rozměrný obrazový prostor nelineární transformací do nového </a:t>
            </a:r>
            <a:r>
              <a:rPr lang="cs-CZ" i="1" dirty="0"/>
              <a:t>m</a:t>
            </a:r>
            <a:r>
              <a:rPr lang="cs-CZ" dirty="0"/>
              <a:t>-rozměrného prostoru tak, aby v novém prostoru byly klasifikační třídy lineárně </a:t>
            </a:r>
            <a:r>
              <a:rPr lang="cs-CZ" dirty="0" err="1"/>
              <a:t>separabilní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</a:t>
            </a:r>
            <a:r>
              <a:rPr lang="cs-CZ" dirty="0" err="1" smtClean="0"/>
              <a:t>SVM</a:t>
            </a:r>
            <a:endParaRPr lang="en-US" dirty="0"/>
          </a:p>
        </p:txBody>
      </p:sp>
      <p:grpSp>
        <p:nvGrpSpPr>
          <p:cNvPr id="156" name="Skupina 155"/>
          <p:cNvGrpSpPr/>
          <p:nvPr/>
        </p:nvGrpSpPr>
        <p:grpSpPr>
          <a:xfrm>
            <a:off x="1043608" y="3022739"/>
            <a:ext cx="2651666" cy="2667065"/>
            <a:chOff x="2196460" y="4581128"/>
            <a:chExt cx="1889177" cy="1889177"/>
          </a:xfrm>
        </p:grpSpPr>
        <p:cxnSp>
          <p:nvCxnSpPr>
            <p:cNvPr id="9" name="Přímá spojnice se šipkou 8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5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6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8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9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kupina 172"/>
          <p:cNvGrpSpPr/>
          <p:nvPr/>
        </p:nvGrpSpPr>
        <p:grpSpPr>
          <a:xfrm>
            <a:off x="5004048" y="2991767"/>
            <a:ext cx="3234277" cy="2669481"/>
            <a:chOff x="4932040" y="4564160"/>
            <a:chExt cx="2304258" cy="1890888"/>
          </a:xfrm>
        </p:grpSpPr>
        <p:sp>
          <p:nvSpPr>
            <p:cNvPr id="109" name="Ovál 108"/>
            <p:cNvSpPr/>
            <p:nvPr/>
          </p:nvSpPr>
          <p:spPr>
            <a:xfrm>
              <a:off x="6352198" y="476610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667440" y="485487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/>
            <p:cNvSpPr/>
            <p:nvPr/>
          </p:nvSpPr>
          <p:spPr>
            <a:xfrm>
              <a:off x="7020786" y="508994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/>
            <p:cNvSpPr/>
            <p:nvPr/>
          </p:nvSpPr>
          <p:spPr>
            <a:xfrm>
              <a:off x="7034561" y="542861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Přímá spojnice 113"/>
            <p:cNvCxnSpPr/>
            <p:nvPr/>
          </p:nvCxnSpPr>
          <p:spPr>
            <a:xfrm flipV="1">
              <a:off x="4932040" y="4988548"/>
              <a:ext cx="936104" cy="50487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 flipV="1">
              <a:off x="5970380" y="5732372"/>
              <a:ext cx="761860" cy="72267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 flipH="1" flipV="1">
              <a:off x="4932040" y="5493417"/>
              <a:ext cx="1038340" cy="96163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/>
            <p:cNvCxnSpPr/>
            <p:nvPr/>
          </p:nvCxnSpPr>
          <p:spPr>
            <a:xfrm flipH="1" flipV="1">
              <a:off x="5868144" y="4988548"/>
              <a:ext cx="864096" cy="74382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se šipkou 128"/>
            <p:cNvCxnSpPr/>
            <p:nvPr/>
          </p:nvCxnSpPr>
          <p:spPr>
            <a:xfrm flipV="1">
              <a:off x="5868144" y="4564160"/>
              <a:ext cx="0" cy="1172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se šipkou 130"/>
            <p:cNvCxnSpPr/>
            <p:nvPr/>
          </p:nvCxnSpPr>
          <p:spPr>
            <a:xfrm>
              <a:off x="5868144" y="5732373"/>
              <a:ext cx="13681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se šipkou 132"/>
            <p:cNvCxnSpPr/>
            <p:nvPr/>
          </p:nvCxnSpPr>
          <p:spPr>
            <a:xfrm flipH="1">
              <a:off x="5076056" y="5736361"/>
              <a:ext cx="792088" cy="572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ál 135"/>
            <p:cNvSpPr/>
            <p:nvPr/>
          </p:nvSpPr>
          <p:spPr>
            <a:xfrm>
              <a:off x="6012160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/>
            <p:cNvSpPr/>
            <p:nvPr/>
          </p:nvSpPr>
          <p:spPr>
            <a:xfrm>
              <a:off x="6164560" y="55340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/>
            <p:cNvSpPr/>
            <p:nvPr/>
          </p:nvSpPr>
          <p:spPr>
            <a:xfrm>
              <a:off x="622818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/>
            <p:cNvSpPr/>
            <p:nvPr/>
          </p:nvSpPr>
          <p:spPr>
            <a:xfrm>
              <a:off x="6012160" y="595648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/>
            <p:cNvSpPr/>
            <p:nvPr/>
          </p:nvSpPr>
          <p:spPr>
            <a:xfrm>
              <a:off x="5652120" y="56612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/>
            <p:cNvSpPr/>
            <p:nvPr/>
          </p:nvSpPr>
          <p:spPr>
            <a:xfrm>
              <a:off x="5659328" y="545243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/>
            <p:cNvSpPr/>
            <p:nvPr/>
          </p:nvSpPr>
          <p:spPr>
            <a:xfrm>
              <a:off x="5947360" y="581247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/>
            <p:cNvSpPr/>
            <p:nvPr/>
          </p:nvSpPr>
          <p:spPr>
            <a:xfrm>
              <a:off x="5796136" y="59492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/>
            <p:cNvSpPr/>
            <p:nvPr/>
          </p:nvSpPr>
          <p:spPr>
            <a:xfrm>
              <a:off x="5515312" y="55244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/>
            <p:cNvSpPr/>
            <p:nvPr/>
          </p:nvSpPr>
          <p:spPr>
            <a:xfrm>
              <a:off x="5940152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/>
            <p:cNvSpPr/>
            <p:nvPr/>
          </p:nvSpPr>
          <p:spPr>
            <a:xfrm>
              <a:off x="5587320" y="57785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/>
            <p:cNvSpPr/>
            <p:nvPr/>
          </p:nvSpPr>
          <p:spPr>
            <a:xfrm>
              <a:off x="6732240" y="52364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/>
            <p:cNvSpPr/>
            <p:nvPr/>
          </p:nvSpPr>
          <p:spPr>
            <a:xfrm>
              <a:off x="6797040" y="61005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099488" y="61653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/>
            <p:cNvSpPr/>
            <p:nvPr/>
          </p:nvSpPr>
          <p:spPr>
            <a:xfrm>
              <a:off x="6955472" y="631652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ál 150"/>
            <p:cNvSpPr/>
            <p:nvPr/>
          </p:nvSpPr>
          <p:spPr>
            <a:xfrm>
              <a:off x="6811456" y="58844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ál 151"/>
            <p:cNvSpPr/>
            <p:nvPr/>
          </p:nvSpPr>
          <p:spPr>
            <a:xfrm>
              <a:off x="6444208" y="515719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ál 152"/>
            <p:cNvSpPr/>
            <p:nvPr/>
          </p:nvSpPr>
          <p:spPr>
            <a:xfrm>
              <a:off x="6076960" y="480436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ál 153"/>
            <p:cNvSpPr/>
            <p:nvPr/>
          </p:nvSpPr>
          <p:spPr>
            <a:xfrm>
              <a:off x="6739448" y="54524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084660" y="59001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1" name="Přímá spojnice se šipkou 230"/>
          <p:cNvCxnSpPr/>
          <p:nvPr/>
        </p:nvCxnSpPr>
        <p:spPr>
          <a:xfrm>
            <a:off x="4172225" y="4304879"/>
            <a:ext cx="399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22327</TotalTime>
  <Words>3830</Words>
  <Application>Microsoft Office PowerPoint</Application>
  <PresentationFormat>Předvádění na obrazovce (4:3)</PresentationFormat>
  <Paragraphs>685</Paragraphs>
  <Slides>52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Motiv systému Office</vt:lpstr>
      <vt:lpstr>Rovnice</vt:lpstr>
      <vt:lpstr>Pokročilé metody analýzy dat  v neurovědách</vt:lpstr>
      <vt:lpstr>Blok 8</vt:lpstr>
      <vt:lpstr>Osnova</vt:lpstr>
      <vt:lpstr>Klasifikace pomocí hranic – metoda podpůrných vektorů (SVM)</vt:lpstr>
      <vt:lpstr>Typy klasifikátorů – podle principu klasifikace</vt:lpstr>
      <vt:lpstr>Motivace</vt:lpstr>
      <vt:lpstr>Fisherova lineární diskriminace (FLDA)</vt:lpstr>
      <vt:lpstr>Metoda podpůrných vektorů (SVM)</vt:lpstr>
      <vt:lpstr>Nelineární SVM</vt:lpstr>
      <vt:lpstr>Nelineární SVM – ukázka 2</vt:lpstr>
      <vt:lpstr>Nelineární SVM – ukázka 3</vt:lpstr>
      <vt:lpstr>Lineární SVM</vt:lpstr>
      <vt:lpstr>Lineární SVM – lineárně separabilní třídy</vt:lpstr>
      <vt:lpstr>Lineární SVM – lineárně neseparabilní třídy</vt:lpstr>
      <vt:lpstr>Lineární SVM – lineárně neseparabilní třídy</vt:lpstr>
      <vt:lpstr>Příklad</vt:lpstr>
      <vt:lpstr>Příklad – srovnání výsledků pro C=1 a C=10 </vt:lpstr>
      <vt:lpstr>Další metody klasifikace</vt:lpstr>
      <vt:lpstr>Klasifikační (rozhodovací) stromy a lesy</vt:lpstr>
      <vt:lpstr>Neuronové sítě</vt:lpstr>
      <vt:lpstr>Strukturální (syntaktické) klasifikátory</vt:lpstr>
      <vt:lpstr>Poznámka</vt:lpstr>
      <vt:lpstr>Hodnocení úspěšnosti klasifikace a srovnání klasifikátorů</vt:lpstr>
      <vt:lpstr>Hodnocení úspěšnosti klasifikace - úvod</vt:lpstr>
      <vt:lpstr>Hodnocení úspěšnosti klasifikace</vt:lpstr>
      <vt:lpstr>Hodnocení úspěšnosti klasifikace</vt:lpstr>
      <vt:lpstr>Příklad – klasifikace pomocí FLDA</vt:lpstr>
      <vt:lpstr>Intervaly spolehlivosti pro chybu</vt:lpstr>
      <vt:lpstr>Intervaly spolehlivosti pro celkovou správnost</vt:lpstr>
      <vt:lpstr>Příklad – pokračování</vt:lpstr>
      <vt:lpstr>Trénovací a testovací data</vt:lpstr>
      <vt:lpstr>1. resubstituce</vt:lpstr>
      <vt:lpstr>2. náhodný výběr s opakováním (bootstrap) </vt:lpstr>
      <vt:lpstr>3. predikční testování externí validací (hold-out)</vt:lpstr>
      <vt:lpstr>3. predikční testování externí validací (hold-out) – modifikace 1</vt:lpstr>
      <vt:lpstr>3. predikční testování externí validací (hold-out) – modifikace 2</vt:lpstr>
      <vt:lpstr>4. k-násobná křížová validace (k-fold cross validation)</vt:lpstr>
      <vt:lpstr>„odlož-jeden-mimo“  křížová validace</vt:lpstr>
      <vt:lpstr>Příklad - „odlož-jeden-mimo“  křížová validace</vt:lpstr>
      <vt:lpstr>Upozornění !!!</vt:lpstr>
      <vt:lpstr>Je klasifikace lepší než náhodná klasifikace?</vt:lpstr>
      <vt:lpstr>Permutační testování</vt:lpstr>
      <vt:lpstr>Jednovýběrový binomický test</vt:lpstr>
      <vt:lpstr>Příklad – jednovýběrový binomický test</vt:lpstr>
      <vt:lpstr>Srovnání úspěšnosti klasifikace</vt:lpstr>
      <vt:lpstr>Srovnání 2 klasifikátorů</vt:lpstr>
      <vt:lpstr>Příklad – srovnání 2 klasifikátorů</vt:lpstr>
      <vt:lpstr>Příklad – srovnání 2 klasifikátorů</vt:lpstr>
      <vt:lpstr>Srovnání 3 a více klasifikátorů</vt:lpstr>
      <vt:lpstr>Příklad – srovnání 3 a více klasifikátorů</vt:lpstr>
      <vt:lpstr>Shrnutí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1218</cp:revision>
  <cp:lastPrinted>2012-04-18T13:31:11Z</cp:lastPrinted>
  <dcterms:created xsi:type="dcterms:W3CDTF">2012-03-28T14:10:39Z</dcterms:created>
  <dcterms:modified xsi:type="dcterms:W3CDTF">2015-01-21T13:17:31Z</dcterms:modified>
</cp:coreProperties>
</file>