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62" d="100"/>
          <a:sy n="162" d="100"/>
        </p:scale>
        <p:origin x="144" y="4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40021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7947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1643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77979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4018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7775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7142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10073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88520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1315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7200"/>
            </a:lvl1pPr>
            <a:lvl2pPr>
              <a:spcBef>
                <a:spcPts val="0"/>
              </a:spcBef>
              <a:buSzPct val="100000"/>
              <a:defRPr sz="7200"/>
            </a:lvl2pPr>
            <a:lvl3pPr>
              <a:spcBef>
                <a:spcPts val="0"/>
              </a:spcBef>
              <a:buSzPct val="100000"/>
              <a:defRPr sz="7200"/>
            </a:lvl3pPr>
            <a:lvl4pPr>
              <a:spcBef>
                <a:spcPts val="0"/>
              </a:spcBef>
              <a:buSzPct val="100000"/>
              <a:defRPr sz="7200"/>
            </a:lvl4pPr>
            <a:lvl5pPr>
              <a:spcBef>
                <a:spcPts val="0"/>
              </a:spcBef>
              <a:buSzPct val="100000"/>
              <a:defRPr sz="7200"/>
            </a:lvl5pPr>
            <a:lvl6pPr>
              <a:spcBef>
                <a:spcPts val="0"/>
              </a:spcBef>
              <a:buSzPct val="100000"/>
              <a:defRPr sz="7200"/>
            </a:lvl6pPr>
            <a:lvl7pPr>
              <a:spcBef>
                <a:spcPts val="0"/>
              </a:spcBef>
              <a:buSzPct val="100000"/>
              <a:defRPr sz="7200"/>
            </a:lvl7pPr>
            <a:lvl8pPr>
              <a:spcBef>
                <a:spcPts val="0"/>
              </a:spcBef>
              <a:buSzPct val="100000"/>
              <a:defRPr sz="7200"/>
            </a:lvl8pPr>
            <a:lvl9pPr>
              <a:spcBef>
                <a:spcPts val="0"/>
              </a:spcBef>
              <a:buSzPct val="100000"/>
              <a:defRPr sz="7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cxnSp>
        <p:nvCxnSpPr>
          <p:cNvPr id="12" name="Shape 12"/>
          <p:cNvCxnSpPr/>
          <p:nvPr/>
        </p:nvCxnSpPr>
        <p:spPr>
          <a:xfrm>
            <a:off x="457200" y="411479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" name="Shape 13"/>
          <p:cNvCxnSpPr/>
          <p:nvPr/>
        </p:nvCxnSpPr>
        <p:spPr>
          <a:xfrm>
            <a:off x="457200" y="3633382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>
                <a:solidFill>
                  <a:srgbClr val="DA0002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DA0002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DA0002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DA0002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DA0002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DA0002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DA0002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DA0002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cxnSp>
        <p:nvCxnSpPr>
          <p:cNvPr id="18" name="Shape 18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>
                <a:solidFill>
                  <a:srgbClr val="DA0002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DA0002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DA0002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DA0002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DA0002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DA0002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DA0002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DA0002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cxnSp>
        <p:nvCxnSpPr>
          <p:cNvPr id="24" name="Shape 24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cxnSp>
        <p:nvCxnSpPr>
          <p:cNvPr id="28" name="Shape 28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cxnSp>
        <p:nvCxnSpPr>
          <p:cNvPr id="32" name="Shape 32"/>
          <p:cNvCxnSpPr/>
          <p:nvPr/>
        </p:nvCxnSpPr>
        <p:spPr>
          <a:xfrm>
            <a:off x="457200" y="4317760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hape 35"/>
          <p:cNvCxnSpPr/>
          <p:nvPr/>
        </p:nvCxnSpPr>
        <p:spPr>
          <a:xfrm>
            <a:off x="457200" y="11313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7" name="Shape 7"/>
          <p:cNvCxnSpPr/>
          <p:nvPr/>
        </p:nvCxnSpPr>
        <p:spPr>
          <a:xfrm>
            <a:off x="457200" y="502325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ovativnivzdelavani.cz/en/zdroje-informaci/audio-a-vide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ken_robinson_says_schools_kill_creativity?language=e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/index.php?title=Herbartovsk%C3%A1_%C5%A1kola&amp;action=edit&amp;redlink=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iki/Osobnos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Alternativní škola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subTitle" idx="1"/>
          </p:nvPr>
        </p:nvSpPr>
        <p:spPr>
          <a:xfrm>
            <a:off x="279725" y="1815350"/>
            <a:ext cx="8407200" cy="3133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 u="sng">
                <a:solidFill>
                  <a:schemeClr val="hlink"/>
                </a:solidFill>
                <a:hlinkClick r:id="rId3"/>
              </a:rPr>
              <a:t>Institut pro podporu inovativního vzdělávání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Škola a kreativita</a:t>
            </a:r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 u="sng">
                <a:solidFill>
                  <a:schemeClr val="hlink"/>
                </a:solidFill>
                <a:hlinkClick r:id="rId3"/>
              </a:rPr>
              <a:t>Ken Robinson</a:t>
            </a:r>
          </a:p>
          <a:p>
            <a:pPr>
              <a:spcBef>
                <a:spcPts val="0"/>
              </a:spcBef>
              <a:buNone/>
            </a:pPr>
            <a:r>
              <a:rPr lang="cs"/>
              <a:t>3:31-6:21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Odlišné, jiné, netradiční, nové...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/>
              <a:t>Alternativní škola - vycházející z reformní pedagogiky (princip přiměřenosti, aktivnosti)</a:t>
            </a:r>
          </a:p>
          <a:p>
            <a:pPr rtl="0">
              <a:spcBef>
                <a:spcPts val="0"/>
              </a:spcBef>
              <a:buNone/>
            </a:pPr>
            <a:r>
              <a:rPr lang="cs"/>
              <a:t>reformní hnutí (meziválečné období - V. Příhoda, J. Uher)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lnSpc>
                <a:spcPct val="152727"/>
              </a:lnSpc>
              <a:spcBef>
                <a:spcPts val="0"/>
              </a:spcBef>
              <a:buNone/>
            </a:pPr>
            <a:r>
              <a:rPr lang="cs" sz="1100" i="1"/>
              <a:t>Obrat k tradiční </a:t>
            </a:r>
            <a:r>
              <a:rPr lang="cs" sz="1100" i="1">
                <a:hlinkClick r:id="rId3"/>
              </a:rPr>
              <a:t>herbartovské škol</a:t>
            </a:r>
            <a:r>
              <a:rPr lang="cs" sz="1100" i="1"/>
              <a:t>e, která používala převážně dril, mechanické pamětní učení, nerespektovala všechny stránky </a:t>
            </a:r>
            <a:r>
              <a:rPr lang="cs" sz="1100" i="1">
                <a:hlinkClick r:id="rId4"/>
              </a:rPr>
              <a:t>osobnosti</a:t>
            </a:r>
            <a:r>
              <a:rPr lang="cs" sz="1100" i="1"/>
              <a:t> žáka, ani nedoceňovala schopnost tvořivého přístupu učitele.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Alternativní školy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/>
              <a:t>waldorská pedagogika</a:t>
            </a:r>
          </a:p>
          <a:p>
            <a:pPr rtl="0">
              <a:spcBef>
                <a:spcPts val="0"/>
              </a:spcBef>
              <a:buNone/>
            </a:pPr>
            <a:r>
              <a:rPr lang="cs"/>
              <a:t>montessoriovská pedagogika</a:t>
            </a:r>
          </a:p>
          <a:p>
            <a:pPr rtl="0">
              <a:spcBef>
                <a:spcPts val="0"/>
              </a:spcBef>
              <a:buNone/>
            </a:pPr>
            <a:r>
              <a:rPr lang="cs"/>
              <a:t>freinetovský vzdělávací systém</a:t>
            </a:r>
          </a:p>
          <a:p>
            <a:pPr rtl="0">
              <a:spcBef>
                <a:spcPts val="0"/>
              </a:spcBef>
              <a:buNone/>
            </a:pPr>
            <a:r>
              <a:rPr lang="cs"/>
              <a:t>daltonský vzdělávací systém</a:t>
            </a:r>
          </a:p>
          <a:p>
            <a:pPr rtl="0">
              <a:spcBef>
                <a:spcPts val="0"/>
              </a:spcBef>
              <a:buNone/>
            </a:pPr>
            <a:r>
              <a:rPr lang="cs"/>
              <a:t>jenský vzdělávací systém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inovativní vzdělávací projekty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 dirty="0"/>
              <a:t>Začít spolu (Step by Step ČR)</a:t>
            </a:r>
          </a:p>
          <a:p>
            <a:pPr rtl="0">
              <a:spcBef>
                <a:spcPts val="0"/>
              </a:spcBef>
              <a:buNone/>
            </a:pPr>
            <a:r>
              <a:rPr lang="cs" dirty="0"/>
              <a:t>Čtením a psaním ke kritickému myšlení (RWCT)</a:t>
            </a:r>
          </a:p>
          <a:p>
            <a:pPr rtl="0">
              <a:spcBef>
                <a:spcPts val="0"/>
              </a:spcBef>
              <a:buNone/>
            </a:pPr>
            <a:r>
              <a:rPr lang="cs" dirty="0"/>
              <a:t>Škola podporující zdraví</a:t>
            </a:r>
          </a:p>
          <a:p>
            <a:pPr rtl="0">
              <a:spcBef>
                <a:spcPts val="0"/>
              </a:spcBef>
              <a:buNone/>
            </a:pPr>
            <a:r>
              <a:rPr lang="cs" dirty="0"/>
              <a:t>Tvořivá škola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14175" y="205975"/>
            <a:ext cx="8572500" cy="140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 sz="3000"/>
              <a:t>inovativní projekty významně přispívající k proměně školy v metodicko-organizační oblasti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0" y="1609850"/>
            <a:ext cx="8686800" cy="3315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/>
              <a:t>dramatická výchova</a:t>
            </a:r>
          </a:p>
          <a:p>
            <a:pPr rtl="0">
              <a:spcBef>
                <a:spcPts val="0"/>
              </a:spcBef>
              <a:buNone/>
            </a:pPr>
            <a:r>
              <a:rPr lang="cs"/>
              <a:t>globální výchova D. Selbyho</a:t>
            </a:r>
          </a:p>
          <a:p>
            <a:pPr rtl="0">
              <a:spcBef>
                <a:spcPts val="0"/>
              </a:spcBef>
              <a:buNone/>
            </a:pPr>
            <a:r>
              <a:rPr lang="cs"/>
              <a:t>integrovaně tematické vyučování S. Kovalikové</a:t>
            </a:r>
          </a:p>
          <a:p>
            <a:pPr rtl="0">
              <a:spcBef>
                <a:spcPts val="0"/>
              </a:spcBef>
              <a:buNone/>
            </a:pPr>
            <a:r>
              <a:rPr lang="cs"/>
              <a:t>zážitková pedagogika</a:t>
            </a:r>
          </a:p>
          <a:p>
            <a:pPr>
              <a:spcBef>
                <a:spcPts val="0"/>
              </a:spcBef>
              <a:buNone/>
            </a:pPr>
            <a:r>
              <a:rPr lang="cs"/>
              <a:t>projekty Dokážu to, Trvalá obnova školy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Společná východiska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0" y="1187400"/>
            <a:ext cx="8686800" cy="3738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2400"/>
              <a:t>pedagogika zaměřená na dítě (dítě a dětství jako plnohodnotné období života)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2400"/>
              <a:t>přijetí nového paradigmatu vzdělávání hodnoty, cíle - integrace žáků, inkluzivní vzdělávání, všestranný rozvoj osobnosti, </a:t>
            </a:r>
          </a:p>
          <a:p>
            <a:pPr marL="0" indent="0" rtl="0">
              <a:spcBef>
                <a:spcPts val="0"/>
              </a:spcBef>
              <a:buNone/>
            </a:pPr>
            <a:r>
              <a:rPr lang="cs" sz="2400"/>
              <a:t>strategie výuky - péče o kvalitníkomunikaci, sociálně-emoční klima, činnostní metody, zkušenostní a zážitkové, kvalitativní a formativní hodnocení žáků 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Zadání úkolu: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262600" y="1170275"/>
            <a:ext cx="8424299" cy="375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 dirty="0"/>
              <a:t>23.4. - práce na výstupech</a:t>
            </a:r>
          </a:p>
          <a:p>
            <a:pPr rtl="0">
              <a:spcBef>
                <a:spcPts val="0"/>
              </a:spcBef>
              <a:buNone/>
            </a:pPr>
            <a:r>
              <a:rPr lang="cs" dirty="0"/>
              <a:t>prezentace - max.5 slidů</a:t>
            </a:r>
          </a:p>
          <a:p>
            <a:pPr rtl="0">
              <a:spcBef>
                <a:spcPts val="0"/>
              </a:spcBef>
              <a:buNone/>
            </a:pPr>
            <a:r>
              <a:rPr lang="cs" dirty="0"/>
              <a:t>charakteristické znaky alternativy, inovace</a:t>
            </a:r>
          </a:p>
          <a:p>
            <a:pPr rtl="0">
              <a:spcBef>
                <a:spcPts val="0"/>
              </a:spcBef>
              <a:buNone/>
            </a:pPr>
            <a:r>
              <a:rPr lang="cs" dirty="0"/>
              <a:t>příklady z ČR</a:t>
            </a:r>
          </a:p>
          <a:p>
            <a:pPr rtl="0">
              <a:spcBef>
                <a:spcPts val="0"/>
              </a:spcBef>
              <a:buNone/>
            </a:pPr>
            <a:r>
              <a:rPr lang="cs" dirty="0"/>
              <a:t>zajímavosti</a:t>
            </a:r>
          </a:p>
          <a:p>
            <a:pPr rtl="0">
              <a:spcBef>
                <a:spcPts val="0"/>
              </a:spcBef>
              <a:buNone/>
            </a:pPr>
            <a:r>
              <a:rPr lang="cs" dirty="0"/>
              <a:t>10 min. prezentace - 5 min. diskuse</a:t>
            </a:r>
          </a:p>
          <a:p>
            <a:pPr>
              <a:spcBef>
                <a:spcPts val="0"/>
              </a:spcBef>
              <a:buNone/>
            </a:pPr>
            <a:r>
              <a:rPr lang="cs" dirty="0"/>
              <a:t>Termín:30. dubna (čtvrtek)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Zdroje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/>
              <a:t>Alternativní školy a inovace ve vzdělávání. (Průcha, J. 2004)</a:t>
            </a:r>
          </a:p>
          <a:p>
            <a:pPr>
              <a:spcBef>
                <a:spcPts val="0"/>
              </a:spcBef>
              <a:buNone/>
            </a:pPr>
            <a:r>
              <a:rPr lang="cs"/>
              <a:t>Inovace školských systémů. (Rýdl, K., 2003)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266</Words>
  <Application>Microsoft Office PowerPoint</Application>
  <PresentationFormat>Předvádění na obrazovce (16:9)</PresentationFormat>
  <Paragraphs>43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Arial</vt:lpstr>
      <vt:lpstr>swiss</vt:lpstr>
      <vt:lpstr>Alternativní škola</vt:lpstr>
      <vt:lpstr>Škola a kreativita</vt:lpstr>
      <vt:lpstr>Odlišné, jiné, netradiční, nové...</vt:lpstr>
      <vt:lpstr>Alternativní školy</vt:lpstr>
      <vt:lpstr>inovativní vzdělávací projekty</vt:lpstr>
      <vt:lpstr>inovativní projekty významně přispívající k proměně školy v metodicko-organizační oblasti</vt:lpstr>
      <vt:lpstr>Společná východiska</vt:lpstr>
      <vt:lpstr>Zadání úkolu: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Alternativní škola</dc:title>
  <dc:creator>Chaloupkova</dc:creator>
  <cp:lastModifiedBy>Chaloupkova</cp:lastModifiedBy>
  <cp:revision>1</cp:revision>
  <dcterms:modified xsi:type="dcterms:W3CDTF">2015-04-27T12:02:28Z</dcterms:modified>
</cp:coreProperties>
</file>