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72" r:id="rId3"/>
    <p:sldId id="273" r:id="rId4"/>
    <p:sldId id="274" r:id="rId5"/>
    <p:sldId id="270" r:id="rId6"/>
    <p:sldId id="258" r:id="rId7"/>
    <p:sldId id="259" r:id="rId8"/>
    <p:sldId id="267" r:id="rId9"/>
    <p:sldId id="260" r:id="rId10"/>
    <p:sldId id="261" r:id="rId11"/>
    <p:sldId id="262" r:id="rId12"/>
    <p:sldId id="268" r:id="rId13"/>
    <p:sldId id="269" r:id="rId14"/>
    <p:sldId id="263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5EBA8-D9A0-449E-979D-1E7C4BE92C50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54149-0BA7-4F42-86F3-A6C187F820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47496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1191506" y="878422"/>
            <a:ext cx="4476429" cy="3164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84" tIns="40092" rIns="80184" bIns="40092" anchor="ctr"/>
          <a:lstStyle/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/>
              <a:buNone/>
            </a:pPr>
            <a:endParaRPr lang="cs-CZ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/>
          </p:nvPr>
        </p:nvSpPr>
        <p:spPr>
          <a:xfrm>
            <a:off x="1060397" y="4350019"/>
            <a:ext cx="4740088" cy="351368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  <p:extLst>
      <p:ext uri="{BB962C8B-B14F-4D97-AF65-F5344CB8AC3E}">
        <p14:creationId xmlns="" xmlns:p14="http://schemas.microsoft.com/office/powerpoint/2010/main" val="3179493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1191506" y="878422"/>
            <a:ext cx="4476429" cy="3164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84" tIns="40092" rIns="80184" bIns="40092" anchor="ctr"/>
          <a:lstStyle/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/>
              <a:buNone/>
            </a:pPr>
            <a:endParaRPr lang="cs-CZ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1060397" y="4350019"/>
            <a:ext cx="4740088" cy="351368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  <p:extLst>
      <p:ext uri="{BB962C8B-B14F-4D97-AF65-F5344CB8AC3E}">
        <p14:creationId xmlns="" xmlns:p14="http://schemas.microsoft.com/office/powerpoint/2010/main" val="2808669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1191506" y="878422"/>
            <a:ext cx="4476429" cy="3164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84" tIns="40092" rIns="80184" bIns="40092" anchor="ctr"/>
          <a:lstStyle/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/>
              <a:buNone/>
            </a:pPr>
            <a:endParaRPr lang="cs-CZ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body"/>
          </p:nvPr>
        </p:nvSpPr>
        <p:spPr>
          <a:xfrm>
            <a:off x="1060397" y="4350019"/>
            <a:ext cx="4740088" cy="351368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  <p:extLst>
      <p:ext uri="{BB962C8B-B14F-4D97-AF65-F5344CB8AC3E}">
        <p14:creationId xmlns="" xmlns:p14="http://schemas.microsoft.com/office/powerpoint/2010/main" val="48307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E33C866-AEA6-4675-9AB0-C050BD5A5265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mail/mail_posli?to=honoh%40mail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jlukas.cz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lukas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Pedagogická psychologie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2249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Psychologie osobnosti</a:t>
            </a:r>
            <a:r>
              <a:rPr lang="cs-CZ" dirty="0" smtClean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meziosobní rozdíly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problematika individuální motivace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 smtClean="0"/>
              <a:t>temperamentové</a:t>
            </a:r>
            <a:r>
              <a:rPr lang="cs-CZ" dirty="0" smtClean="0"/>
              <a:t> vlastnosti osobnosti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mechanismy vývoje a formování osobnosti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schopnosti (vlohy), nadání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rysy osobnosti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Pedagogická psychologie</a:t>
            </a:r>
          </a:p>
        </p:txBody>
      </p:sp>
    </p:spTree>
    <p:extLst>
      <p:ext uri="{BB962C8B-B14F-4D97-AF65-F5344CB8AC3E}">
        <p14:creationId xmlns="" xmlns:p14="http://schemas.microsoft.com/office/powerpoint/2010/main" val="45656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Kognitivní psychologie</a:t>
            </a:r>
            <a:r>
              <a:rPr lang="cs-CZ" dirty="0" smtClean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myšlení a řeč: učení se jazyku, druhý jazyk,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matematické procesy, prostorové a psychomotorické procesy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kognitivní schopnosti a jejich vývoj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inteligence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řešení problémů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psychologie učení a paměti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 smtClean="0"/>
              <a:t>copingové</a:t>
            </a:r>
            <a:r>
              <a:rPr lang="cs-CZ" dirty="0" smtClean="0"/>
              <a:t> strategie aj.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Pedagogická psychologie</a:t>
            </a:r>
          </a:p>
        </p:txBody>
      </p:sp>
    </p:spTree>
    <p:extLst>
      <p:ext uri="{BB962C8B-B14F-4D97-AF65-F5344CB8AC3E}">
        <p14:creationId xmlns="" xmlns:p14="http://schemas.microsoft.com/office/powerpoint/2010/main" val="5461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Pedagogická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b="1" dirty="0" smtClean="0"/>
              <a:t>Biologická psychologie: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Biologické základy lidské psychiky; možné vztahy </a:t>
            </a:r>
            <a:r>
              <a:rPr lang="cs-CZ" dirty="0" err="1" smtClean="0"/>
              <a:t>fylo</a:t>
            </a:r>
            <a:r>
              <a:rPr lang="cs-CZ" dirty="0" smtClean="0"/>
              <a:t>-ontogenetické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anatomie CNS: fungování CNS (</a:t>
            </a:r>
            <a:r>
              <a:rPr lang="cs-CZ" dirty="0" err="1" smtClean="0"/>
              <a:t>mikrogenetický</a:t>
            </a:r>
            <a:r>
              <a:rPr lang="cs-CZ" dirty="0" smtClean="0"/>
              <a:t> proces)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evoluce CNS a celého lidského těla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evoluce chování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5704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Pedagogická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b="1" dirty="0" smtClean="0"/>
              <a:t>Patopsychologie: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poruchy tělesné, fyziologické, endogenní a sociální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poruchy vnímání, pozornosti, paměti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poruchy osobnosti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poruchy vývoje (nevhodná výchova)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2376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 smtClean="0"/>
              <a:t>Přístupy a směry v psychologii:</a:t>
            </a:r>
          </a:p>
          <a:p>
            <a:pPr marL="651510" indent="-514350">
              <a:buAutoNum type="arabicPeriod"/>
            </a:pPr>
            <a:r>
              <a:rPr lang="cs-CZ" dirty="0" smtClean="0"/>
              <a:t>Behavioristický</a:t>
            </a:r>
          </a:p>
          <a:p>
            <a:pPr marL="651510" indent="-514350">
              <a:buAutoNum type="arabicPeriod"/>
            </a:pPr>
            <a:r>
              <a:rPr lang="cs-CZ" dirty="0" smtClean="0"/>
              <a:t>Psychodynamický</a:t>
            </a:r>
          </a:p>
          <a:p>
            <a:pPr marL="651510" indent="-514350">
              <a:buAutoNum type="arabicPeriod"/>
            </a:pPr>
            <a:r>
              <a:rPr lang="cs-CZ" dirty="0" smtClean="0"/>
              <a:t>Humanistický (fenomenologický)</a:t>
            </a:r>
          </a:p>
          <a:p>
            <a:pPr marL="651510" indent="-514350">
              <a:buAutoNum type="arabicPeriod"/>
            </a:pPr>
            <a:r>
              <a:rPr lang="cs-CZ" dirty="0" smtClean="0"/>
              <a:t>Transpersonální</a:t>
            </a:r>
          </a:p>
          <a:p>
            <a:pPr marL="651510" indent="-514350">
              <a:buAutoNum type="arabicPeriod"/>
            </a:pPr>
            <a:r>
              <a:rPr lang="cs-CZ" dirty="0" smtClean="0"/>
              <a:t>Kognitivní</a:t>
            </a:r>
          </a:p>
          <a:p>
            <a:pPr marL="651510" indent="-514350">
              <a:buAutoNum type="arabicPeriod"/>
            </a:pPr>
            <a:r>
              <a:rPr lang="cs-CZ" dirty="0" err="1" smtClean="0"/>
              <a:t>Gestalt</a:t>
            </a:r>
            <a:r>
              <a:rPr lang="cs-CZ" dirty="0" smtClean="0"/>
              <a:t> (tvarová) psychologie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64192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0" y="789143"/>
            <a:ext cx="7809120" cy="601718"/>
          </a:xfrm>
        </p:spPr>
        <p:txBody>
          <a:bodyPr lIns="82945" tIns="41473" rIns="82945" bIns="41473">
            <a:spAutoFit/>
          </a:bodyPr>
          <a:lstStyle/>
          <a:p>
            <a:pPr>
              <a:lnSpc>
                <a:spcPct val="102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3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Vyučující</a:t>
            </a:r>
            <a:endParaRPr lang="en-GB" sz="33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26880" y="1731062"/>
            <a:ext cx="8098560" cy="5584236"/>
          </a:xfrm>
        </p:spPr>
        <p:txBody>
          <a:bodyPr lIns="82945" tIns="41473" rIns="82945" bIns="41473">
            <a:spAutoFit/>
          </a:bodyPr>
          <a:lstStyle/>
          <a:p>
            <a:pPr>
              <a:lnSpc>
                <a:spcPct val="102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  <a:defRPr/>
            </a:pPr>
            <a:r>
              <a:rPr lang="cs-CZ" b="1" dirty="0" smtClean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Mgr. Jan Krása, Ph.D.</a:t>
            </a:r>
          </a:p>
          <a:p>
            <a:pPr lvl="1">
              <a:lnSpc>
                <a:spcPct val="152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  <a:defRPr/>
            </a:pPr>
            <a:r>
              <a:rPr lang="cs-CZ" b="1" i="1" dirty="0" smtClean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Kontakt: </a:t>
            </a:r>
            <a:r>
              <a:rPr lang="cs-CZ" b="1" dirty="0" err="1" smtClean="0">
                <a:solidFill>
                  <a:srgbClr val="0D46AF"/>
                </a:solidFill>
                <a:latin typeface="Arial"/>
                <a:hlinkClick r:id="rId3"/>
              </a:rPr>
              <a:t>honoh</a:t>
            </a:r>
            <a:r>
              <a:rPr lang="cs-CZ" b="1" dirty="0" smtClean="0">
                <a:solidFill>
                  <a:srgbClr val="0D46AF"/>
                </a:solidFill>
                <a:latin typeface="Arial"/>
                <a:hlinkClick r:id="rId3"/>
              </a:rPr>
              <a:t>@mail.</a:t>
            </a:r>
            <a:r>
              <a:rPr lang="cs-CZ" b="1" dirty="0" err="1" smtClean="0">
                <a:solidFill>
                  <a:srgbClr val="0D46AF"/>
                </a:solidFill>
                <a:latin typeface="Arial"/>
                <a:hlinkClick r:id="rId3"/>
              </a:rPr>
              <a:t>muni.cz</a:t>
            </a:r>
            <a:r>
              <a:rPr lang="cs-CZ" b="1" dirty="0" smtClean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 </a:t>
            </a:r>
          </a:p>
          <a:p>
            <a:pPr lvl="8">
              <a:lnSpc>
                <a:spcPct val="152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  <a:defRPr/>
            </a:pPr>
            <a:r>
              <a:rPr lang="cs-CZ" sz="2400" b="1" dirty="0" smtClean="0"/>
              <a:t>549 49 4903</a:t>
            </a:r>
            <a:endParaRPr lang="cs-CZ" sz="2400" b="1" dirty="0" smtClean="0">
              <a:solidFill>
                <a:schemeClr val="tx1">
                  <a:lumMod val="95000"/>
                </a:schemeClr>
              </a:solidFill>
              <a:latin typeface="Bookman Old Style" pitchFamily="18" charset="0"/>
              <a:hlinkClick r:id="rId4"/>
            </a:endParaRPr>
          </a:p>
          <a:p>
            <a:pPr lvl="1">
              <a:lnSpc>
                <a:spcPct val="152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  <a:defRPr/>
            </a:pPr>
            <a:r>
              <a:rPr lang="cs-CZ" b="1" i="1" dirty="0" smtClean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Konzultační hodiny:</a:t>
            </a:r>
          </a:p>
          <a:p>
            <a:pPr lvl="1">
              <a:lnSpc>
                <a:spcPct val="152000"/>
              </a:lnSpc>
              <a:buNone/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  <a:defRPr/>
            </a:pPr>
            <a:r>
              <a:rPr lang="cs-CZ" b="1" i="1" dirty="0" smtClean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			</a:t>
            </a:r>
            <a:r>
              <a:rPr lang="cs-CZ" b="1" dirty="0" smtClean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Každé </a:t>
            </a:r>
            <a:r>
              <a:rPr lang="cs-CZ" b="1" u="sng" dirty="0" smtClean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úterý 10:00 – 12:00 </a:t>
            </a:r>
            <a:r>
              <a:rPr lang="cs-CZ" b="1" dirty="0" smtClean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na Katedře 	psychologie </a:t>
            </a:r>
            <a:r>
              <a:rPr lang="cs-CZ" b="1" dirty="0" smtClean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Poříčí 31</a:t>
            </a:r>
            <a:r>
              <a:rPr lang="cs-CZ" sz="2200" b="1" i="1" dirty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		</a:t>
            </a:r>
          </a:p>
          <a:p>
            <a:pPr lvl="1">
              <a:lnSpc>
                <a:spcPct val="152000"/>
              </a:lnSpc>
              <a:buNone/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  <a:defRPr/>
            </a:pPr>
            <a:r>
              <a:rPr lang="cs-CZ" sz="2200" b="1" i="1" dirty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		</a:t>
            </a:r>
            <a:r>
              <a:rPr lang="cs-CZ" sz="2200" b="1" dirty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	</a:t>
            </a:r>
          </a:p>
          <a:p>
            <a:pPr lvl="1">
              <a:lnSpc>
                <a:spcPct val="152000"/>
              </a:lnSpc>
              <a:buNone/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  <a:defRPr/>
            </a:pPr>
            <a:endParaRPr lang="cs-CZ" b="1" i="1" dirty="0" smtClean="0">
              <a:solidFill>
                <a:srgbClr val="FFCCCC"/>
              </a:solidFill>
              <a:latin typeface="Bookman Old Style" pitchFamily="18" charset="0"/>
            </a:endParaRPr>
          </a:p>
          <a:p>
            <a:pPr lvl="1">
              <a:lnSpc>
                <a:spcPct val="152000"/>
              </a:lnSpc>
              <a:buNone/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  <a:defRPr/>
            </a:pPr>
            <a:endParaRPr lang="en-GB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75456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0" y="977416"/>
            <a:ext cx="7809120" cy="601718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102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3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Zdroje</a:t>
            </a:r>
            <a:r>
              <a:rPr lang="en-GB" sz="3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en-GB" sz="33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informací</a:t>
            </a:r>
            <a:r>
              <a:rPr lang="en-GB" sz="3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en-GB" sz="33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ke</a:t>
            </a:r>
            <a:r>
              <a:rPr lang="en-GB" sz="3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en-GB" sz="33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studiu</a:t>
            </a:r>
            <a:endParaRPr lang="en-GB" sz="33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>
          <a:xfrm>
            <a:off x="260640" y="1926922"/>
            <a:ext cx="8033760" cy="4165386"/>
          </a:xfrm>
        </p:spPr>
        <p:txBody>
          <a:bodyPr lIns="82945" tIns="41473" rIns="82945" bIns="41473">
            <a:spAutoFit/>
          </a:bodyPr>
          <a:lstStyle/>
          <a:p>
            <a:pPr>
              <a:lnSpc>
                <a:spcPct val="102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en-GB" sz="1900" b="1" dirty="0" err="1">
                <a:solidFill>
                  <a:srgbClr val="FFCCCC"/>
                </a:solidFill>
                <a:latin typeface="Bookman Old Style" pitchFamily="18" charset="0"/>
              </a:rPr>
              <a:t>Sylabus</a:t>
            </a:r>
            <a:r>
              <a:rPr lang="en-GB" sz="1900" b="1" dirty="0">
                <a:solidFill>
                  <a:srgbClr val="FFCCCC"/>
                </a:solidFill>
                <a:latin typeface="Bookman Old Style" pitchFamily="18" charset="0"/>
              </a:rPr>
              <a:t> </a:t>
            </a:r>
            <a:r>
              <a:rPr lang="en-GB" sz="1900" b="1" dirty="0" err="1">
                <a:solidFill>
                  <a:srgbClr val="FFCCCC"/>
                </a:solidFill>
                <a:latin typeface="Bookman Old Style" pitchFamily="18" charset="0"/>
              </a:rPr>
              <a:t>předmětu</a:t>
            </a:r>
            <a:endParaRPr lang="cs-CZ" sz="1600" dirty="0">
              <a:solidFill>
                <a:srgbClr val="FFCCCC"/>
              </a:solidFill>
              <a:latin typeface="Bookman Old Style" pitchFamily="18" charset="0"/>
            </a:endParaRPr>
          </a:p>
          <a:p>
            <a:pPr>
              <a:lnSpc>
                <a:spcPct val="102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en-GB" sz="1900" b="1" dirty="0" err="1">
                <a:solidFill>
                  <a:srgbClr val="FFCCCC"/>
                </a:solidFill>
                <a:latin typeface="Bookman Old Style" pitchFamily="18" charset="0"/>
              </a:rPr>
              <a:t>Internetové</a:t>
            </a:r>
            <a:r>
              <a:rPr lang="en-GB" sz="1900" b="1" dirty="0">
                <a:solidFill>
                  <a:srgbClr val="FFCCCC"/>
                </a:solidFill>
                <a:latin typeface="Bookman Old Style" pitchFamily="18" charset="0"/>
              </a:rPr>
              <a:t> </a:t>
            </a:r>
            <a:r>
              <a:rPr lang="en-GB" sz="1900" b="1" dirty="0" err="1" smtClean="0">
                <a:solidFill>
                  <a:srgbClr val="FFCCCC"/>
                </a:solidFill>
                <a:latin typeface="Bookman Old Style" pitchFamily="18" charset="0"/>
              </a:rPr>
              <a:t>zdroje</a:t>
            </a:r>
            <a:endParaRPr lang="cs-CZ" sz="1900" i="1" dirty="0">
              <a:solidFill>
                <a:srgbClr val="FFCCCC"/>
              </a:solidFill>
              <a:latin typeface="Bookman Old Style" pitchFamily="18" charset="0"/>
            </a:endParaRPr>
          </a:p>
          <a:p>
            <a:pPr>
              <a:lnSpc>
                <a:spcPct val="110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cs-CZ" sz="1900" dirty="0">
                <a:solidFill>
                  <a:srgbClr val="FFCCCC"/>
                </a:solidFill>
                <a:latin typeface="Bookman Old Style" pitchFamily="18" charset="0"/>
              </a:rPr>
              <a:t>Elektronické zdroje dostupné prostřednictvím knihovny </a:t>
            </a:r>
            <a:r>
              <a:rPr lang="cs-CZ" sz="1900" dirty="0" err="1">
                <a:solidFill>
                  <a:srgbClr val="FFCCCC"/>
                </a:solidFill>
                <a:latin typeface="Bookman Old Style" pitchFamily="18" charset="0"/>
              </a:rPr>
              <a:t>PedF</a:t>
            </a:r>
            <a:r>
              <a:rPr lang="cs-CZ" sz="1900" dirty="0">
                <a:solidFill>
                  <a:srgbClr val="FFCCCC"/>
                </a:solidFill>
                <a:latin typeface="Bookman Old Style" pitchFamily="18" charset="0"/>
              </a:rPr>
              <a:t> MU </a:t>
            </a:r>
            <a:r>
              <a:rPr lang="cs-CZ" sz="1900" dirty="0">
                <a:solidFill>
                  <a:srgbClr val="FFCCCC"/>
                </a:solidFill>
                <a:latin typeface="Bookman Old Style" pitchFamily="18" charset="0"/>
                <a:hlinkClick r:id="rId3"/>
              </a:rPr>
              <a:t>http://www.ped.muni.cz/wlib/</a:t>
            </a:r>
            <a:r>
              <a:rPr lang="cs-CZ" sz="1900" dirty="0">
                <a:solidFill>
                  <a:srgbClr val="FFCCCC"/>
                </a:solidFill>
                <a:latin typeface="Bookman Old Style" pitchFamily="18" charset="0"/>
              </a:rPr>
              <a:t> (důležitá např. EBRARY </a:t>
            </a:r>
            <a:r>
              <a:rPr lang="cs-CZ" sz="1900" dirty="0" err="1">
                <a:solidFill>
                  <a:srgbClr val="FFCCCC"/>
                </a:solidFill>
                <a:latin typeface="Bookman Old Style" pitchFamily="18" charset="0"/>
              </a:rPr>
              <a:t>Education</a:t>
            </a:r>
            <a:r>
              <a:rPr lang="cs-CZ" sz="1900" dirty="0">
                <a:solidFill>
                  <a:srgbClr val="FFCCCC"/>
                </a:solidFill>
                <a:latin typeface="Bookman Old Style" pitchFamily="18" charset="0"/>
              </a:rPr>
              <a:t>)</a:t>
            </a:r>
          </a:p>
          <a:p>
            <a:pPr>
              <a:lnSpc>
                <a:spcPct val="110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cs-CZ" sz="1900" dirty="0">
                <a:solidFill>
                  <a:srgbClr val="FFCCCC"/>
                </a:solidFill>
                <a:latin typeface="Bookman Old Style" pitchFamily="18" charset="0"/>
              </a:rPr>
              <a:t>Další odkazy viz </a:t>
            </a:r>
            <a:r>
              <a:rPr lang="cs-CZ" sz="1900" i="1" dirty="0">
                <a:solidFill>
                  <a:srgbClr val="FFCCCC"/>
                </a:solidFill>
                <a:latin typeface="Bookman Old Style" pitchFamily="18" charset="0"/>
              </a:rPr>
              <a:t>Informační služby</a:t>
            </a:r>
            <a:r>
              <a:rPr lang="cs-CZ" sz="1900" dirty="0">
                <a:solidFill>
                  <a:srgbClr val="FFCCCC"/>
                </a:solidFill>
                <a:latin typeface="Bookman Old Style" pitchFamily="18" charset="0"/>
              </a:rPr>
              <a:t> na webu </a:t>
            </a:r>
            <a:r>
              <a:rPr lang="cs-CZ" sz="1900" dirty="0" err="1">
                <a:solidFill>
                  <a:srgbClr val="FFCCCC"/>
                </a:solidFill>
                <a:latin typeface="Bookman Old Style" pitchFamily="18" charset="0"/>
              </a:rPr>
              <a:t>PedF</a:t>
            </a:r>
            <a:endParaRPr lang="en-GB" sz="1900" i="1" dirty="0">
              <a:solidFill>
                <a:srgbClr val="FFCCCC"/>
              </a:solidFill>
              <a:latin typeface="Bookman Old Style" pitchFamily="18" charset="0"/>
            </a:endParaRPr>
          </a:p>
          <a:p>
            <a:pPr>
              <a:lnSpc>
                <a:spcPct val="102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en-GB" sz="1900" b="1" dirty="0" err="1">
                <a:solidFill>
                  <a:srgbClr val="FFCCCC"/>
                </a:solidFill>
                <a:latin typeface="Bookman Old Style" pitchFamily="18" charset="0"/>
              </a:rPr>
              <a:t>Odborné</a:t>
            </a:r>
            <a:r>
              <a:rPr lang="en-GB" sz="1900" b="1" dirty="0">
                <a:solidFill>
                  <a:srgbClr val="FFCCCC"/>
                </a:solidFill>
                <a:latin typeface="Bookman Old Style" pitchFamily="18" charset="0"/>
              </a:rPr>
              <a:t> </a:t>
            </a:r>
            <a:r>
              <a:rPr lang="en-GB" sz="1900" b="1" dirty="0" err="1">
                <a:solidFill>
                  <a:srgbClr val="FFCCCC"/>
                </a:solidFill>
                <a:latin typeface="Bookman Old Style" pitchFamily="18" charset="0"/>
              </a:rPr>
              <a:t>časopisy</a:t>
            </a:r>
            <a:endParaRPr lang="en-GB" sz="1900" b="1" dirty="0">
              <a:solidFill>
                <a:srgbClr val="FFCCCC"/>
              </a:solidFill>
              <a:latin typeface="Bookman Old Style" pitchFamily="18" charset="0"/>
            </a:endParaRPr>
          </a:p>
          <a:p>
            <a:pPr lvl="1">
              <a:lnSpc>
                <a:spcPct val="102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en-GB" sz="1900" dirty="0" err="1">
                <a:solidFill>
                  <a:srgbClr val="FFCCCC"/>
                </a:solidFill>
                <a:latin typeface="Bookman Old Style" pitchFamily="18" charset="0"/>
              </a:rPr>
              <a:t>Pedagogika</a:t>
            </a:r>
            <a:r>
              <a:rPr lang="cs-CZ" sz="1900" dirty="0">
                <a:solidFill>
                  <a:srgbClr val="FFCCCC"/>
                </a:solidFill>
                <a:latin typeface="Bookman Old Style" pitchFamily="18" charset="0"/>
              </a:rPr>
              <a:t>, Studia </a:t>
            </a:r>
            <a:r>
              <a:rPr lang="cs-CZ" sz="1900" dirty="0" err="1">
                <a:solidFill>
                  <a:srgbClr val="FFCCCC"/>
                </a:solidFill>
                <a:latin typeface="Bookman Old Style" pitchFamily="18" charset="0"/>
              </a:rPr>
              <a:t>paedagogica</a:t>
            </a:r>
            <a:r>
              <a:rPr lang="cs-CZ" sz="1900" dirty="0">
                <a:solidFill>
                  <a:srgbClr val="FFCCCC"/>
                </a:solidFill>
                <a:latin typeface="Bookman Old Style" pitchFamily="18" charset="0"/>
              </a:rPr>
              <a:t>, Orbis </a:t>
            </a:r>
            <a:r>
              <a:rPr lang="cs-CZ" sz="1900" dirty="0" err="1">
                <a:solidFill>
                  <a:srgbClr val="FFCCCC"/>
                </a:solidFill>
                <a:latin typeface="Bookman Old Style" pitchFamily="18" charset="0"/>
              </a:rPr>
              <a:t>Scholae</a:t>
            </a:r>
            <a:r>
              <a:rPr lang="cs-CZ" sz="1900" dirty="0">
                <a:solidFill>
                  <a:srgbClr val="FFCCCC"/>
                </a:solidFill>
                <a:latin typeface="Bookman Old Style" pitchFamily="18" charset="0"/>
              </a:rPr>
              <a:t>, Pedagogická orientace,</a:t>
            </a:r>
            <a:r>
              <a:rPr lang="en-GB" sz="1900" dirty="0">
                <a:solidFill>
                  <a:srgbClr val="FFCCCC"/>
                </a:solidFill>
                <a:latin typeface="Bookman Old Style" pitchFamily="18" charset="0"/>
              </a:rPr>
              <a:t> </a:t>
            </a:r>
            <a:r>
              <a:rPr lang="en-GB" sz="1900" dirty="0" err="1">
                <a:solidFill>
                  <a:srgbClr val="FFCCCC"/>
                </a:solidFill>
                <a:latin typeface="Bookman Old Style" pitchFamily="18" charset="0"/>
              </a:rPr>
              <a:t>Psychológia</a:t>
            </a:r>
            <a:r>
              <a:rPr lang="en-GB" sz="1900" dirty="0">
                <a:solidFill>
                  <a:srgbClr val="FFCCCC"/>
                </a:solidFill>
                <a:latin typeface="Bookman Old Style" pitchFamily="18" charset="0"/>
              </a:rPr>
              <a:t> a </a:t>
            </a:r>
            <a:r>
              <a:rPr lang="en-GB" sz="1900" dirty="0" err="1">
                <a:solidFill>
                  <a:srgbClr val="FFCCCC"/>
                </a:solidFill>
                <a:latin typeface="Bookman Old Style" pitchFamily="18" charset="0"/>
              </a:rPr>
              <a:t>patopsychologia</a:t>
            </a:r>
            <a:r>
              <a:rPr lang="en-GB" sz="1900" dirty="0">
                <a:solidFill>
                  <a:srgbClr val="FFCCCC"/>
                </a:solidFill>
                <a:latin typeface="Bookman Old Style" pitchFamily="18" charset="0"/>
              </a:rPr>
              <a:t> </a:t>
            </a:r>
            <a:r>
              <a:rPr lang="en-GB" sz="1900" dirty="0" err="1">
                <a:solidFill>
                  <a:srgbClr val="FFCCCC"/>
                </a:solidFill>
                <a:latin typeface="Bookman Old Style" pitchFamily="18" charset="0"/>
              </a:rPr>
              <a:t>dieťaťa</a:t>
            </a:r>
            <a:r>
              <a:rPr lang="cs-CZ" sz="1900" dirty="0">
                <a:solidFill>
                  <a:srgbClr val="FFCCCC"/>
                </a:solidFill>
                <a:latin typeface="Bookman Old Style" pitchFamily="18" charset="0"/>
              </a:rPr>
              <a:t> </a:t>
            </a:r>
            <a:r>
              <a:rPr lang="cs-CZ" sz="1900" i="1" dirty="0">
                <a:solidFill>
                  <a:srgbClr val="FFCCCC"/>
                </a:solidFill>
                <a:latin typeface="Bookman Old Style" pitchFamily="18" charset="0"/>
              </a:rPr>
              <a:t>a další</a:t>
            </a:r>
            <a:endParaRPr lang="en-GB" sz="1900" i="1" dirty="0">
              <a:solidFill>
                <a:srgbClr val="FFCCCC"/>
              </a:solidFill>
              <a:latin typeface="Bookman Old Style" pitchFamily="18" charset="0"/>
            </a:endParaRPr>
          </a:p>
          <a:p>
            <a:pPr>
              <a:lnSpc>
                <a:spcPct val="102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en-GB" sz="1900" b="1" dirty="0" err="1">
                <a:solidFill>
                  <a:srgbClr val="FFCCCC"/>
                </a:solidFill>
                <a:latin typeface="Bookman Old Style" pitchFamily="18" charset="0"/>
              </a:rPr>
              <a:t>Populární</a:t>
            </a:r>
            <a:r>
              <a:rPr lang="en-GB" sz="1900" b="1" dirty="0">
                <a:solidFill>
                  <a:srgbClr val="FFCCCC"/>
                </a:solidFill>
                <a:latin typeface="Bookman Old Style" pitchFamily="18" charset="0"/>
              </a:rPr>
              <a:t> </a:t>
            </a:r>
            <a:r>
              <a:rPr lang="en-GB" sz="1900" b="1" dirty="0" err="1">
                <a:solidFill>
                  <a:srgbClr val="FFCCCC"/>
                </a:solidFill>
                <a:latin typeface="Bookman Old Style" pitchFamily="18" charset="0"/>
              </a:rPr>
              <a:t>zdroje</a:t>
            </a:r>
            <a:endParaRPr lang="en-GB" sz="1900" b="1" dirty="0">
              <a:solidFill>
                <a:srgbClr val="FFCCCC"/>
              </a:solidFill>
              <a:latin typeface="Bookman Old Style" pitchFamily="18" charset="0"/>
            </a:endParaRPr>
          </a:p>
          <a:p>
            <a:pPr lvl="1">
              <a:lnSpc>
                <a:spcPct val="102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en-GB" sz="1900" dirty="0">
                <a:solidFill>
                  <a:srgbClr val="FFCCCC"/>
                </a:solidFill>
                <a:latin typeface="Bookman Old Style" pitchFamily="18" charset="0"/>
              </a:rPr>
              <a:t>...od </a:t>
            </a:r>
            <a:r>
              <a:rPr lang="en-GB" sz="1900" dirty="0" err="1">
                <a:solidFill>
                  <a:srgbClr val="FFCCCC"/>
                </a:solidFill>
                <a:latin typeface="Bookman Old Style" pitchFamily="18" charset="0"/>
              </a:rPr>
              <a:t>Učitelských</a:t>
            </a:r>
            <a:r>
              <a:rPr lang="en-GB" sz="1900" dirty="0">
                <a:solidFill>
                  <a:srgbClr val="FFCCCC"/>
                </a:solidFill>
                <a:latin typeface="Bookman Old Style" pitchFamily="18" charset="0"/>
              </a:rPr>
              <a:t> </a:t>
            </a:r>
            <a:r>
              <a:rPr lang="en-GB" sz="1900" dirty="0" err="1">
                <a:solidFill>
                  <a:srgbClr val="FFCCCC"/>
                </a:solidFill>
                <a:latin typeface="Bookman Old Style" pitchFamily="18" charset="0"/>
              </a:rPr>
              <a:t>novin</a:t>
            </a:r>
            <a:r>
              <a:rPr lang="en-GB" sz="1900" dirty="0">
                <a:solidFill>
                  <a:srgbClr val="FFCCCC"/>
                </a:solidFill>
                <a:latin typeface="Bookman Old Style" pitchFamily="18" charset="0"/>
              </a:rPr>
              <a:t> </a:t>
            </a:r>
            <a:r>
              <a:rPr lang="en-GB" sz="1900" dirty="0" err="1">
                <a:solidFill>
                  <a:srgbClr val="FFCCCC"/>
                </a:solidFill>
                <a:latin typeface="Bookman Old Style" pitchFamily="18" charset="0"/>
              </a:rPr>
              <a:t>po</a:t>
            </a:r>
            <a:r>
              <a:rPr lang="en-GB" sz="1900" dirty="0">
                <a:solidFill>
                  <a:srgbClr val="FFCCCC"/>
                </a:solidFill>
                <a:latin typeface="Bookman Old Style" pitchFamily="18" charset="0"/>
              </a:rPr>
              <a:t> </a:t>
            </a:r>
            <a:r>
              <a:rPr lang="cs-CZ" sz="1900" dirty="0">
                <a:solidFill>
                  <a:srgbClr val="FFCCCC"/>
                </a:solidFill>
                <a:latin typeface="Bookman Old Style" pitchFamily="18" charset="0"/>
              </a:rPr>
              <a:t>denní tisk</a:t>
            </a:r>
            <a:endParaRPr lang="en-GB" sz="1900" dirty="0">
              <a:solidFill>
                <a:srgbClr val="FFCCCC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98327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52950" y="171527"/>
            <a:ext cx="7809120" cy="601718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102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3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Literatura</a:t>
            </a:r>
            <a:endParaRPr lang="en-GB" sz="2500" b="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>
          <a:xfrm>
            <a:off x="195727" y="1077323"/>
            <a:ext cx="8687227" cy="5500624"/>
          </a:xfrm>
        </p:spPr>
        <p:txBody>
          <a:bodyPr wrap="square" lIns="82945" tIns="41473" rIns="82945" bIns="41473">
            <a:spAutoFit/>
          </a:bodyPr>
          <a:lstStyle/>
          <a:p>
            <a:r>
              <a:rPr lang="cs-CZ" sz="2000" dirty="0"/>
              <a:t>FONTANA, David. </a:t>
            </a:r>
            <a:r>
              <a:rPr lang="cs-CZ" sz="2000" i="1" dirty="0"/>
              <a:t>Psychologie ve školní praxi :příručka pro učitele</a:t>
            </a:r>
            <a:r>
              <a:rPr lang="cs-CZ" sz="2000" dirty="0"/>
              <a:t>. </a:t>
            </a:r>
            <a:r>
              <a:rPr lang="cs-CZ" sz="2000" dirty="0" err="1"/>
              <a:t>Translated</a:t>
            </a:r>
            <a:r>
              <a:rPr lang="cs-CZ" sz="2000" dirty="0"/>
              <a:t> by Karel Balcar. Vyd. 3. Praha: Portál, 2010. 383 s. ISBN 9788073677251. </a:t>
            </a:r>
            <a:endParaRPr lang="cs-CZ" sz="2000" dirty="0" smtClean="0"/>
          </a:p>
          <a:p>
            <a:endParaRPr lang="cs-CZ" sz="2000" i="1" dirty="0"/>
          </a:p>
          <a:p>
            <a:r>
              <a:rPr lang="cs-CZ" sz="2000" i="1" dirty="0" smtClean="0"/>
              <a:t>Moderní </a:t>
            </a:r>
            <a:r>
              <a:rPr lang="cs-CZ" sz="2000" i="1" dirty="0"/>
              <a:t>vyučování</a:t>
            </a:r>
            <a:r>
              <a:rPr lang="cs-CZ" sz="2000" dirty="0"/>
              <a:t>. </a:t>
            </a:r>
            <a:r>
              <a:rPr lang="cs-CZ" sz="2000" dirty="0" err="1"/>
              <a:t>Edited</a:t>
            </a:r>
            <a:r>
              <a:rPr lang="cs-CZ" sz="2000" dirty="0"/>
              <a:t> by </a:t>
            </a:r>
            <a:r>
              <a:rPr lang="cs-CZ" sz="2000" dirty="0" err="1"/>
              <a:t>Geoffrey</a:t>
            </a:r>
            <a:r>
              <a:rPr lang="cs-CZ" sz="2000" dirty="0"/>
              <a:t> </a:t>
            </a:r>
            <a:r>
              <a:rPr lang="cs-CZ" sz="2000" dirty="0" err="1"/>
              <a:t>Petty</a:t>
            </a:r>
            <a:r>
              <a:rPr lang="cs-CZ" sz="2000" dirty="0"/>
              <a:t>, </a:t>
            </a:r>
            <a:r>
              <a:rPr lang="cs-CZ" sz="2000" dirty="0" err="1"/>
              <a:t>Translated</a:t>
            </a:r>
            <a:r>
              <a:rPr lang="cs-CZ" sz="2000" dirty="0"/>
              <a:t> by Štěpán Kovařík. Vyd. 5. Praha: Portál, 2008. 380 s. ISBN 978-80-7367-427-4. 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i="1" dirty="0" smtClean="0"/>
              <a:t>Psychologie </a:t>
            </a:r>
            <a:r>
              <a:rPr lang="cs-CZ" sz="2000" i="1" dirty="0"/>
              <a:t>pro učitele</a:t>
            </a:r>
            <a:r>
              <a:rPr lang="cs-CZ" sz="2000" dirty="0"/>
              <a:t>. </a:t>
            </a:r>
            <a:r>
              <a:rPr lang="cs-CZ" sz="2000" dirty="0" err="1"/>
              <a:t>Edited</a:t>
            </a:r>
            <a:r>
              <a:rPr lang="cs-CZ" sz="2000" dirty="0"/>
              <a:t> by Jan Čáp - Jiří Mareš. Vyd. 2. Praha: Portál, 2007. 655 s. ISBN 978-80-7367-273-7. 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KOHOUTEK, Rudolf. </a:t>
            </a:r>
            <a:r>
              <a:rPr lang="cs-CZ" sz="2000" i="1" dirty="0" smtClean="0"/>
              <a:t>Základy </a:t>
            </a:r>
            <a:r>
              <a:rPr lang="cs-CZ" sz="2000" i="1" dirty="0"/>
              <a:t>pedagogické psychologie</a:t>
            </a:r>
            <a:r>
              <a:rPr lang="cs-CZ" sz="2000" dirty="0"/>
              <a:t>. Brno: </a:t>
            </a:r>
            <a:r>
              <a:rPr lang="cs-CZ" sz="2000" dirty="0" err="1"/>
              <a:t>Cerm</a:t>
            </a:r>
            <a:r>
              <a:rPr lang="cs-CZ" sz="2000" dirty="0"/>
              <a:t>, 1996. 184 s. ISBN 80-85867-94-X. </a:t>
            </a:r>
            <a:endParaRPr lang="cs-CZ" sz="2000" dirty="0" smtClean="0"/>
          </a:p>
          <a:p>
            <a:endParaRPr lang="cs-CZ" sz="2000" i="1" dirty="0"/>
          </a:p>
          <a:p>
            <a:r>
              <a:rPr lang="cs-CZ" sz="2000" i="1" dirty="0" smtClean="0"/>
              <a:t>Psychologie </a:t>
            </a:r>
            <a:r>
              <a:rPr lang="cs-CZ" sz="2000" i="1" dirty="0"/>
              <a:t>výchovy a vyučování</a:t>
            </a:r>
            <a:r>
              <a:rPr lang="cs-CZ" sz="2000" dirty="0"/>
              <a:t>. </a:t>
            </a:r>
            <a:r>
              <a:rPr lang="cs-CZ" sz="2000" dirty="0" err="1"/>
              <a:t>Edited</a:t>
            </a:r>
            <a:r>
              <a:rPr lang="cs-CZ" sz="2000" dirty="0"/>
              <a:t> by Jan Čáp. 1. vyd. Praha: Univerzita Karlova - Vydavatelství Karolinum, 1993. 413 s. ISBN 80-7066-534-3</a:t>
            </a:r>
          </a:p>
        </p:txBody>
      </p:sp>
    </p:spTree>
    <p:extLst>
      <p:ext uri="{BB962C8B-B14F-4D97-AF65-F5344CB8AC3E}">
        <p14:creationId xmlns="" xmlns:p14="http://schemas.microsoft.com/office/powerpoint/2010/main" val="37919288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zdárného ukončení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Font typeface="Wingdings 2"/>
              <a:buAutoNum type="arabicPeriod"/>
            </a:pPr>
            <a:r>
              <a:rPr lang="cs-CZ" dirty="0"/>
              <a:t>Písemný test napsaný na 65%</a:t>
            </a:r>
            <a:endParaRPr lang="cs-CZ" dirty="0" smtClean="0"/>
          </a:p>
          <a:p>
            <a:pPr marL="651510" indent="-514350">
              <a:buFont typeface="Wingdings 2"/>
              <a:buAutoNum type="arabicPeriod"/>
            </a:pPr>
            <a:r>
              <a:rPr lang="cs-CZ" dirty="0" smtClean="0"/>
              <a:t>Vypracovaný projekt (poster 2D-3D, video) a jeho prezentace (skupiny 1-3; každý 5 min o projektu – na posledních 2 hodinách). Nutná správná citace. </a:t>
            </a:r>
          </a:p>
          <a:p>
            <a:pPr marL="651510" indent="-514350">
              <a:buFont typeface="Wingdings 2"/>
              <a:buAutoNum type="arabicPeriod"/>
            </a:pPr>
            <a:endParaRPr lang="cs-CZ" dirty="0"/>
          </a:p>
          <a:p>
            <a:pPr marL="137160" indent="0">
              <a:buNone/>
            </a:pPr>
            <a:r>
              <a:rPr lang="cs-CZ" dirty="0" smtClean="0"/>
              <a:t>Témata?: ADHD, motivace žáka, teorie učení, dobrý učitel, </a:t>
            </a:r>
            <a:r>
              <a:rPr lang="cs-CZ" dirty="0" err="1" smtClean="0"/>
              <a:t>kybešikana</a:t>
            </a:r>
            <a:r>
              <a:rPr lang="cs-CZ" dirty="0" smtClean="0"/>
              <a:t>, deprivace, jak se učit, jak dobře učit, autorita učitele, kázeň, chvála a trest, </a:t>
            </a:r>
            <a:r>
              <a:rPr lang="cs-CZ" dirty="0" err="1" smtClean="0"/>
              <a:t>prokrastinace</a:t>
            </a:r>
            <a:r>
              <a:rPr lang="cs-CZ" dirty="0" smtClean="0"/>
              <a:t>…</a:t>
            </a:r>
          </a:p>
          <a:p>
            <a:pPr marL="651510" indent="-514350">
              <a:buFont typeface="Wingdings 2"/>
              <a:buAutoNum type="arabicPeriod"/>
            </a:pPr>
            <a:endParaRPr lang="cs-CZ" dirty="0"/>
          </a:p>
          <a:p>
            <a:pPr marL="651510" indent="-514350">
              <a:buAutoNum type="arabicPeriod"/>
            </a:pPr>
            <a:endParaRPr lang="cs-CZ" dirty="0" smtClean="0"/>
          </a:p>
          <a:p>
            <a:pPr marL="65151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18182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50977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Pedagogická </a:t>
            </a:r>
            <a:r>
              <a:rPr lang="cs-CZ" dirty="0" smtClean="0"/>
              <a:t>psychologie je </a:t>
            </a:r>
            <a:r>
              <a:rPr lang="cs-CZ" b="1" dirty="0" smtClean="0"/>
              <a:t>aplikovanou</a:t>
            </a:r>
            <a:r>
              <a:rPr lang="cs-CZ" dirty="0" smtClean="0"/>
              <a:t> psychologickou vědou.</a:t>
            </a:r>
          </a:p>
          <a:p>
            <a:pPr marL="0" indent="0">
              <a:buNone/>
            </a:pPr>
            <a:r>
              <a:rPr lang="cs-CZ" dirty="0" smtClean="0"/>
              <a:t>Psychologické vědy se dělí na </a:t>
            </a:r>
            <a:r>
              <a:rPr lang="cs-CZ" b="1" dirty="0" smtClean="0"/>
              <a:t>základní</a:t>
            </a:r>
            <a:r>
              <a:rPr lang="cs-CZ" dirty="0" smtClean="0"/>
              <a:t> a </a:t>
            </a:r>
            <a:r>
              <a:rPr lang="cs-CZ" b="1" dirty="0" smtClean="0"/>
              <a:t>aplikované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 smtClean="0"/>
              <a:t>Základní psychologické vědy jsou</a:t>
            </a:r>
            <a:r>
              <a:rPr lang="cs-CZ" dirty="0" smtClean="0"/>
              <a:t>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obecná psychologie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vývojová psychologie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sociální psychologie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psychologie osobnosti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kognitivní psychologie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patopsychologie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biologická </a:t>
            </a:r>
            <a:r>
              <a:rPr lang="cs-CZ" dirty="0"/>
              <a:t>psychologie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Pedagogická psychologie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79598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Co ze základních </a:t>
            </a:r>
            <a:r>
              <a:rPr lang="cs-CZ" dirty="0" err="1" smtClean="0"/>
              <a:t>ps</a:t>
            </a:r>
            <a:r>
              <a:rPr lang="cs-CZ" dirty="0" smtClean="0"/>
              <a:t>. věd užít v PP?</a:t>
            </a:r>
          </a:p>
          <a:p>
            <a:pPr marL="0" indent="0">
              <a:buNone/>
            </a:pPr>
            <a:r>
              <a:rPr lang="cs-CZ" b="1" dirty="0" smtClean="0"/>
              <a:t>Obecná psychologie</a:t>
            </a:r>
            <a:r>
              <a:rPr lang="cs-CZ" dirty="0" smtClean="0"/>
              <a:t>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Vnímání: rozsah, poškození, školní zralost ad.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paměť: členění paměti, poznatky o učení: učit </a:t>
            </a:r>
            <a:r>
              <a:rPr lang="cs-CZ" dirty="0" err="1" smtClean="0"/>
              <a:t>učit</a:t>
            </a:r>
            <a:r>
              <a:rPr lang="cs-CZ" dirty="0" smtClean="0"/>
              <a:t> 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pozornost=pracovní paměť: moduly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myšlení: viz kognitivní psychologie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obrazivost (imaginace): její vývoj, její konstanty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kapitoly o motivaci, o emocích, o regulaci emocí, o vůli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Pedagogická psychologie (PP)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24552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Pedagogická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Vývojová psychologie</a:t>
            </a:r>
            <a:r>
              <a:rPr lang="cs-CZ" dirty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všechny vývojové fáze, zvláště: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fáze předškolního věku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fáze mladšího školního věku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fáze puberty a adolescence (</a:t>
            </a:r>
            <a:r>
              <a:rPr lang="cs-CZ" dirty="0"/>
              <a:t>volba povolání)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fáze </a:t>
            </a:r>
            <a:r>
              <a:rPr lang="cs-CZ" dirty="0" smtClean="0"/>
              <a:t>mladé dospělosti </a:t>
            </a:r>
            <a:r>
              <a:rPr lang="cs-CZ" dirty="0"/>
              <a:t>(získání zaměstnání, </a:t>
            </a:r>
            <a:r>
              <a:rPr lang="cs-CZ" dirty="0" smtClean="0"/>
              <a:t>příprava na založení rodiny, </a:t>
            </a:r>
            <a:r>
              <a:rPr lang="cs-CZ" dirty="0"/>
              <a:t>duševní </a:t>
            </a:r>
            <a:r>
              <a:rPr lang="cs-CZ" dirty="0" smtClean="0"/>
              <a:t>hygiena učitele, </a:t>
            </a:r>
            <a:r>
              <a:rPr lang="cs-CZ" dirty="0"/>
              <a:t>psychologie pracovního života, hledání smyslu…)</a:t>
            </a:r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66078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Sociální psychologie</a:t>
            </a:r>
            <a:r>
              <a:rPr lang="cs-CZ" dirty="0" smtClean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velice aplikovatelná: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sociální role, sociální vztahy, psychologie sociálních skupin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psychologie komunikace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sociální jevy (konformita, sociální facilitace, vliv autority, </a:t>
            </a:r>
            <a:r>
              <a:rPr lang="cs-CZ" dirty="0" err="1" smtClean="0"/>
              <a:t>deindividuace</a:t>
            </a:r>
            <a:r>
              <a:rPr lang="cs-CZ" dirty="0" smtClean="0"/>
              <a:t>, skupinová polarizace aj.)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sociální percepce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ovlivňování: výchova a výuka, socializace, institut školy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evoluce sociálních systémů, evoluce kultury (myšlenky a artefakty)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Pedagogická psychologie</a:t>
            </a:r>
          </a:p>
        </p:txBody>
      </p:sp>
    </p:spTree>
    <p:extLst>
      <p:ext uri="{BB962C8B-B14F-4D97-AF65-F5344CB8AC3E}">
        <p14:creationId xmlns="" xmlns:p14="http://schemas.microsoft.com/office/powerpoint/2010/main" val="372180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122</TotalTime>
  <Words>511</Words>
  <Application>Microsoft Office PowerPoint</Application>
  <PresentationFormat>Předvádění na obrazovce (4:3)</PresentationFormat>
  <Paragraphs>105</Paragraphs>
  <Slides>14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Vrchol</vt:lpstr>
      <vt:lpstr>Pedagogická psychologie</vt:lpstr>
      <vt:lpstr>Vyučující</vt:lpstr>
      <vt:lpstr>Zdroje informací ke studiu</vt:lpstr>
      <vt:lpstr>Literatura</vt:lpstr>
      <vt:lpstr>Podmínky zdárného ukončení</vt:lpstr>
      <vt:lpstr>Pedagogická psychologie</vt:lpstr>
      <vt:lpstr>Pedagogická psychologie (PP)</vt:lpstr>
      <vt:lpstr>Pedagogická psychologie</vt:lpstr>
      <vt:lpstr>Pedagogická psychologie</vt:lpstr>
      <vt:lpstr>Pedagogická psychologie</vt:lpstr>
      <vt:lpstr>Pedagogická psychologie</vt:lpstr>
      <vt:lpstr>Pedagogická psychologie</vt:lpstr>
      <vt:lpstr>Pedagogická psychologie</vt:lpstr>
      <vt:lpstr>Snímek 14</vt:lpstr>
    </vt:vector>
  </TitlesOfParts>
  <Company>VUT Brno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ucitel</dc:creator>
  <cp:lastModifiedBy>Krasa</cp:lastModifiedBy>
  <cp:revision>15</cp:revision>
  <dcterms:created xsi:type="dcterms:W3CDTF">2015-02-16T07:32:26Z</dcterms:created>
  <dcterms:modified xsi:type="dcterms:W3CDTF">2015-03-12T09:23:03Z</dcterms:modified>
</cp:coreProperties>
</file>