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7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5" r:id="rId17"/>
    <p:sldId id="263" r:id="rId18"/>
    <p:sldId id="276" r:id="rId19"/>
    <p:sldId id="264" r:id="rId20"/>
    <p:sldId id="279" r:id="rId21"/>
    <p:sldId id="280" r:id="rId22"/>
    <p:sldId id="277" r:id="rId23"/>
    <p:sldId id="278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5EBA8-D9A0-449E-979D-1E7C4BE92C50}" type="datetimeFigureOut">
              <a:rPr lang="cs-CZ" smtClean="0"/>
              <a:pPr/>
              <a:t>3.3.2015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54149-0BA7-4F42-86F3-A6C187F820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496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54149-0BA7-4F42-86F3-A6C187F82088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433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3.3.2015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3.3.2015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3.3.2015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3.3.2015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3.3.2015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3.3.2015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3.3.2015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3.3.2015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E33C866-AEA6-4675-9AB0-C050BD5A5265}" type="datetimeFigureOut">
              <a:rPr lang="cs-CZ" smtClean="0"/>
              <a:pPr/>
              <a:t>3.3.2015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Pedagogická psychologie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249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hisiscolossal.com/wp-content/uploads/2013/07/carl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3358"/>
            <a:ext cx="91440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979712" y="476672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experiment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16321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rwallpaper.com/wallpapers/ukraine-landsca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32656"/>
            <a:ext cx="9929668" cy="620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41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thisiscolossal.com/wp-content/uploads/2013/07/carl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4747123" cy="22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99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253536"/>
            <a:ext cx="8229600" cy="1143000"/>
          </a:xfrm>
        </p:spPr>
        <p:txBody>
          <a:bodyPr rIns="91440" anchor="b"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cs-CZ" sz="4600" b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Dlouhodobá paměť</a:t>
            </a:r>
            <a:endParaRPr lang="cs-CZ" sz="4600" b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</a:endParaRPr>
          </a:p>
        </p:txBody>
      </p:sp>
      <p:sp>
        <p:nvSpPr>
          <p:cNvPr id="55298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92100" indent="-292100" eaLnBrk="1" hangingPunct="1"/>
            <a:r>
              <a:rPr lang="cs-CZ" dirty="0" smtClean="0"/>
              <a:t>Je z velké části mimo vědomí, čili je v nevědomí</a:t>
            </a:r>
          </a:p>
          <a:p>
            <a:pPr marL="292100" indent="-292100" eaLnBrk="1" hangingPunct="1"/>
            <a:r>
              <a:rPr lang="cs-CZ" dirty="0" smtClean="0"/>
              <a:t>J</a:t>
            </a:r>
            <a:r>
              <a:rPr lang="es-ES" dirty="0" smtClean="0"/>
              <a:t>ejí kapacita je hypoteticky neomezená</a:t>
            </a:r>
            <a:endParaRPr lang="cs-CZ" dirty="0" smtClean="0"/>
          </a:p>
          <a:p>
            <a:pPr marL="292100" indent="-292100" eaLnBrk="1" hangingPunct="1"/>
            <a:r>
              <a:rPr lang="cs-CZ" dirty="0" smtClean="0"/>
              <a:t>Vštípení do dlouhodobé paměti vyžaduje nějaký čas a většinou i úsilí</a:t>
            </a:r>
          </a:p>
          <a:p>
            <a:pPr marL="292100" indent="-292100" eaLnBrk="1" hangingPunct="1"/>
            <a:r>
              <a:rPr lang="cs-CZ" dirty="0" smtClean="0"/>
              <a:t>Zapamatování i vybavení velmi pomáhají emočně zabarvené prvky</a:t>
            </a:r>
          </a:p>
          <a:p>
            <a:pPr marL="292100" indent="-292100" eaLnBrk="1" hangingPunct="1"/>
            <a:r>
              <a:rPr lang="cs-CZ" dirty="0" smtClean="0"/>
              <a:t>Mechanismus paměti není zcela znám: existuje několik teorií, z nichž každá má pro i proti.</a:t>
            </a:r>
          </a:p>
        </p:txBody>
      </p:sp>
    </p:spTree>
    <p:extLst>
      <p:ext uri="{BB962C8B-B14F-4D97-AF65-F5344CB8AC3E}">
        <p14:creationId xmlns:p14="http://schemas.microsoft.com/office/powerpoint/2010/main" val="251224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253536"/>
            <a:ext cx="8229600" cy="1143000"/>
          </a:xfrm>
        </p:spPr>
        <p:txBody>
          <a:bodyPr rIns="91440" anchor="b"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cs-CZ" sz="4600" b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Dlouhodobá paměť</a:t>
            </a:r>
            <a:endParaRPr lang="cs-CZ" sz="4600" b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</a:endParaRPr>
          </a:p>
        </p:txBody>
      </p:sp>
      <p:sp>
        <p:nvSpPr>
          <p:cNvPr id="56322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92100" indent="-2921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cs-CZ" sz="2600" dirty="0" smtClean="0"/>
              <a:t>Rozlišujeme:</a:t>
            </a:r>
          </a:p>
          <a:p>
            <a:pPr marL="292100" indent="-292100" eaLnBrk="1" hangingPunct="1">
              <a:lnSpc>
                <a:spcPct val="80000"/>
              </a:lnSpc>
            </a:pPr>
            <a:r>
              <a:rPr lang="cs-CZ" sz="2600" dirty="0" smtClean="0"/>
              <a:t>1. </a:t>
            </a:r>
            <a:r>
              <a:rPr lang="cs-CZ" sz="2600" b="1" dirty="0" smtClean="0"/>
              <a:t>Procedurální </a:t>
            </a:r>
            <a:r>
              <a:rPr lang="cs-CZ" sz="2600" dirty="0" smtClean="0"/>
              <a:t>paměť </a:t>
            </a:r>
            <a:r>
              <a:rPr lang="cs-CZ" sz="2600" dirty="0" smtClean="0"/>
              <a:t>– vývojově starší a týká se hlavně motorického učení: pohyby, chůze, zvyky, pravidla atd.</a:t>
            </a:r>
          </a:p>
          <a:p>
            <a:pPr marL="292100" indent="-2921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cs-CZ" sz="2600" dirty="0" smtClean="0"/>
              <a:t>	Je hůře </a:t>
            </a:r>
            <a:r>
              <a:rPr lang="cs-CZ" sz="2600" dirty="0" err="1" smtClean="0"/>
              <a:t>verbalizovatelná</a:t>
            </a:r>
            <a:endParaRPr lang="cs-CZ" sz="2600" dirty="0" smtClean="0"/>
          </a:p>
          <a:p>
            <a:pPr marL="292100" indent="-2921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cs-CZ" sz="2600" dirty="0" smtClean="0"/>
              <a:t>	Může probíhat i nevědomě</a:t>
            </a:r>
          </a:p>
          <a:p>
            <a:pPr marL="292100" indent="-292100" eaLnBrk="1" hangingPunct="1">
              <a:lnSpc>
                <a:spcPct val="80000"/>
              </a:lnSpc>
              <a:buFont typeface="Wingdings 2" pitchFamily="18" charset="2"/>
              <a:buNone/>
            </a:pPr>
            <a:endParaRPr lang="cs-CZ" sz="2600" dirty="0" smtClean="0"/>
          </a:p>
          <a:p>
            <a:pPr marL="292100" indent="-292100" eaLnBrk="1" hangingPunct="1">
              <a:lnSpc>
                <a:spcPct val="80000"/>
              </a:lnSpc>
            </a:pPr>
            <a:r>
              <a:rPr lang="cs-CZ" sz="2600" dirty="0" smtClean="0"/>
              <a:t>2. </a:t>
            </a:r>
            <a:r>
              <a:rPr lang="cs-CZ" sz="2600" b="1" smtClean="0"/>
              <a:t>Deklarativní</a:t>
            </a:r>
            <a:r>
              <a:rPr lang="cs-CZ" sz="2600" smtClean="0"/>
              <a:t>  </a:t>
            </a:r>
            <a:r>
              <a:rPr lang="cs-CZ" sz="2600" smtClean="0"/>
              <a:t>paměť </a:t>
            </a:r>
            <a:r>
              <a:rPr lang="cs-CZ" sz="2600" dirty="0" smtClean="0"/>
              <a:t>– uchovává vzpomínky a faktické znalosti</a:t>
            </a:r>
          </a:p>
          <a:p>
            <a:pPr marL="292100" indent="-2921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cs-CZ" sz="2600" dirty="0" smtClean="0"/>
              <a:t>	Její obsahy lze popsat a musely projít vědomým zpracováním</a:t>
            </a:r>
          </a:p>
          <a:p>
            <a:pPr marL="292100" indent="-2921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cs-CZ" sz="2600" dirty="0" smtClean="0"/>
              <a:t>	</a:t>
            </a:r>
          </a:p>
          <a:p>
            <a:pPr marL="292100" indent="-292100" eaLnBrk="1" hangingPunct="1">
              <a:lnSpc>
                <a:spcPct val="80000"/>
              </a:lnSpc>
            </a:pPr>
            <a:endParaRPr 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348115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253536"/>
            <a:ext cx="8229600" cy="1143000"/>
          </a:xfrm>
        </p:spPr>
        <p:txBody>
          <a:bodyPr rIns="91440" anchor="b"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cs-CZ" sz="4600" b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Dlouhodobá paměť</a:t>
            </a:r>
            <a:endParaRPr lang="cs-CZ" sz="4600" b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</a:endParaRPr>
          </a:p>
        </p:txBody>
      </p:sp>
      <p:sp>
        <p:nvSpPr>
          <p:cNvPr id="57346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92100" indent="-292100" eaLnBrk="1" hangingPunct="1">
              <a:buFont typeface="Wingdings 2" pitchFamily="18" charset="2"/>
              <a:buNone/>
            </a:pPr>
            <a:r>
              <a:rPr lang="cs-CZ" smtClean="0"/>
              <a:t>Deklarativní paměť se dále dělí na:</a:t>
            </a:r>
          </a:p>
          <a:p>
            <a:pPr marL="292100" indent="-292100" eaLnBrk="1" hangingPunct="1">
              <a:buFont typeface="Wingdings 2" pitchFamily="18" charset="2"/>
              <a:buAutoNum type="arabicPeriod"/>
            </a:pPr>
            <a:r>
              <a:rPr lang="cs-CZ" b="1" smtClean="0"/>
              <a:t>Sémantickou</a:t>
            </a:r>
            <a:r>
              <a:rPr lang="cs-CZ" smtClean="0"/>
              <a:t> p. – obsahy bez vztahu k místu a času osvojení – obecná fakta (hlavní města, Pythagorova věta aj.)</a:t>
            </a:r>
          </a:p>
          <a:p>
            <a:pPr marL="292100" indent="-292100" eaLnBrk="1" hangingPunct="1">
              <a:buFont typeface="Wingdings 2" pitchFamily="18" charset="2"/>
              <a:buAutoNum type="arabicPeriod"/>
            </a:pPr>
            <a:r>
              <a:rPr lang="cs-CZ" b="1" smtClean="0"/>
              <a:t>Epizodickou</a:t>
            </a:r>
            <a:r>
              <a:rPr lang="cs-CZ" smtClean="0"/>
              <a:t> p. – obsahy v čase a místě s osobním podtextem (příběhy, zážitky, autobiografická paměť)</a:t>
            </a:r>
          </a:p>
        </p:txBody>
      </p:sp>
    </p:spTree>
    <p:extLst>
      <p:ext uri="{BB962C8B-B14F-4D97-AF65-F5344CB8AC3E}">
        <p14:creationId xmlns:p14="http://schemas.microsoft.com/office/powerpoint/2010/main" val="4923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cs-CZ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PAMĚŤ</a:t>
            </a:r>
          </a:p>
        </p:txBody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cs-CZ" sz="2400" b="1" dirty="0" smtClean="0"/>
              <a:t>Jiná dělení druhů paměti:</a:t>
            </a:r>
            <a:endParaRPr lang="cs-CZ" sz="2400" dirty="0" smtClean="0"/>
          </a:p>
          <a:p>
            <a:pPr eaLnBrk="1" hangingPunct="1"/>
            <a:r>
              <a:rPr lang="cs-CZ" sz="2400" b="1" dirty="0" smtClean="0"/>
              <a:t>bezděčná</a:t>
            </a:r>
            <a:r>
              <a:rPr lang="cs-CZ" sz="2400" dirty="0" smtClean="0"/>
              <a:t> a </a:t>
            </a:r>
            <a:r>
              <a:rPr lang="cs-CZ" sz="2400" b="1" dirty="0" smtClean="0"/>
              <a:t>záměrná</a:t>
            </a:r>
            <a:r>
              <a:rPr lang="cs-CZ" sz="2400" dirty="0" smtClean="0"/>
              <a:t> (s ohledem na úmysl si zapamatovat)</a:t>
            </a:r>
          </a:p>
          <a:p>
            <a:pPr eaLnBrk="1" hangingPunct="1"/>
            <a:r>
              <a:rPr lang="cs-CZ" sz="2400" b="1" dirty="0" smtClean="0"/>
              <a:t>logická</a:t>
            </a:r>
            <a:r>
              <a:rPr lang="cs-CZ" sz="2400" dirty="0" smtClean="0"/>
              <a:t> a </a:t>
            </a:r>
            <a:r>
              <a:rPr lang="cs-CZ" sz="2400" b="1" dirty="0" smtClean="0"/>
              <a:t>mechanická</a:t>
            </a:r>
            <a:r>
              <a:rPr lang="cs-CZ" sz="2400" dirty="0" smtClean="0"/>
              <a:t> (podle způsobu zapamatování)</a:t>
            </a:r>
          </a:p>
          <a:p>
            <a:pPr eaLnBrk="1" hangingPunct="1"/>
            <a:r>
              <a:rPr lang="cs-CZ" sz="2400" b="1" dirty="0" smtClean="0"/>
              <a:t>krátkodobá</a:t>
            </a:r>
            <a:r>
              <a:rPr lang="cs-CZ" sz="2400" dirty="0" smtClean="0"/>
              <a:t> a </a:t>
            </a:r>
            <a:r>
              <a:rPr lang="cs-CZ" sz="2400" b="1" dirty="0" smtClean="0"/>
              <a:t>dlouhodobá</a:t>
            </a:r>
            <a:r>
              <a:rPr lang="cs-CZ" sz="2400" dirty="0" smtClean="0"/>
              <a:t> (podle délky </a:t>
            </a:r>
            <a:r>
              <a:rPr lang="cs-CZ" sz="2400" i="1" dirty="0" smtClean="0"/>
              <a:t>retence</a:t>
            </a:r>
            <a:r>
              <a:rPr lang="cs-CZ" sz="2400" dirty="0" smtClean="0"/>
              <a:t>= </a:t>
            </a:r>
            <a:r>
              <a:rPr lang="cs-CZ" sz="2400" dirty="0" smtClean="0"/>
              <a:t>podržení</a:t>
            </a:r>
            <a:r>
              <a:rPr lang="cs-CZ" sz="2400" dirty="0" smtClean="0"/>
              <a:t>, </a:t>
            </a:r>
            <a:r>
              <a:rPr lang="cs-CZ" sz="2400" dirty="0" err="1" smtClean="0"/>
              <a:t>dlouhodobá-zásobní</a:t>
            </a:r>
            <a:r>
              <a:rPr lang="cs-CZ" sz="2400" dirty="0" smtClean="0"/>
              <a:t>)</a:t>
            </a:r>
          </a:p>
          <a:p>
            <a:pPr eaLnBrk="1" hangingPunct="1"/>
            <a:r>
              <a:rPr lang="cs-CZ" sz="2400" dirty="0" smtClean="0"/>
              <a:t>sluchová, zraková, chuťová, čichová (podle smyslové modality s hlavním podílem na zapamatování)</a:t>
            </a:r>
          </a:p>
          <a:p>
            <a:pPr eaLnBrk="1" hangingPunct="1"/>
            <a:r>
              <a:rPr lang="cs-CZ" sz="2400" dirty="0" smtClean="0"/>
              <a:t>paměť pro citové zážitky – emocionální, </a:t>
            </a:r>
            <a:r>
              <a:rPr lang="cs-CZ" sz="2400" dirty="0" err="1" smtClean="0"/>
              <a:t>pohybová-motorická</a:t>
            </a:r>
            <a:endParaRPr lang="cs-CZ" sz="2400" dirty="0" smtClean="0"/>
          </a:p>
          <a:p>
            <a:pPr eaLnBrk="1" hangingPunct="1"/>
            <a:r>
              <a:rPr lang="cs-CZ" sz="2400" dirty="0" smtClean="0"/>
              <a:t>implicitní (</a:t>
            </a:r>
            <a:r>
              <a:rPr lang="cs-CZ" sz="2400" dirty="0" err="1" smtClean="0"/>
              <a:t>priming</a:t>
            </a:r>
            <a:r>
              <a:rPr lang="cs-CZ" sz="2400" dirty="0" smtClean="0"/>
              <a:t>) a explicitní paměť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03503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cs-CZ" dirty="0" smtClean="0"/>
              <a:t>Aby vyučovaná látka přešla z KP do DP, musí být uspořádána tak, aby dávala smysl. </a:t>
            </a:r>
          </a:p>
          <a:p>
            <a:pPr marL="137160" indent="0">
              <a:buNone/>
            </a:pPr>
            <a:r>
              <a:rPr lang="cs-CZ" dirty="0" smtClean="0"/>
              <a:t>Smysl každé látky vytváří aktivně každý jedinec sám – takto vznikají podivně nebo i mylně osvojené poznatky (např. nosorožec má 20 žaludků; </a:t>
            </a:r>
            <a:r>
              <a:rPr lang="cs-CZ" dirty="0" err="1" smtClean="0"/>
              <a:t>Octomber</a:t>
            </a:r>
            <a:r>
              <a:rPr lang="cs-CZ" dirty="0" smtClean="0"/>
              <a:t>).</a:t>
            </a:r>
            <a:endParaRPr lang="cs-CZ" dirty="0"/>
          </a:p>
          <a:p>
            <a:pPr marL="137160" indent="0">
              <a:buNone/>
            </a:pPr>
            <a:r>
              <a:rPr lang="cs-CZ" dirty="0" smtClean="0"/>
              <a:t>Proto musí učitel kontrolovat způsob, jakým si žáci látku osvojili, aby takové chyby odstranil.</a:t>
            </a:r>
          </a:p>
          <a:p>
            <a:pPr marL="137160" indent="0">
              <a:buNone/>
            </a:pPr>
            <a:r>
              <a:rPr lang="cs-CZ" dirty="0" smtClean="0"/>
              <a:t>Doporučení (</a:t>
            </a:r>
            <a:r>
              <a:rPr lang="cs-CZ" dirty="0" err="1" smtClean="0"/>
              <a:t>Petty</a:t>
            </a:r>
            <a:r>
              <a:rPr lang="cs-CZ" dirty="0" smtClean="0"/>
              <a:t>, 1996, s. 12):</a:t>
            </a:r>
          </a:p>
          <a:p>
            <a:r>
              <a:rPr lang="cs-CZ" dirty="0" smtClean="0"/>
              <a:t>Neprobírat novou látku příliš rychle</a:t>
            </a:r>
          </a:p>
          <a:p>
            <a:r>
              <a:rPr lang="cs-CZ" dirty="0" smtClean="0"/>
              <a:t>Žáci potřebují činnosti, které je povedou k tomu, aby novou látku zpracovali</a:t>
            </a:r>
          </a:p>
          <a:p>
            <a:r>
              <a:rPr lang="cs-CZ" dirty="0" smtClean="0"/>
              <a:t>Informace se v DP uchovává jen tehdy, je-li často používána a připomínána</a:t>
            </a:r>
          </a:p>
        </p:txBody>
      </p:sp>
    </p:spTree>
    <p:extLst>
      <p:ext uri="{BB962C8B-B14F-4D97-AF65-F5344CB8AC3E}">
        <p14:creationId xmlns:p14="http://schemas.microsoft.com/office/powerpoint/2010/main" val="2773326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Behaviorismus</a:t>
            </a:r>
            <a:br>
              <a:rPr lang="cs-CZ" dirty="0" smtClean="0"/>
            </a:br>
            <a:r>
              <a:rPr lang="cs-CZ" sz="2000" dirty="0" smtClean="0"/>
              <a:t>(americký přístup v psychologii)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cs-CZ" dirty="0" smtClean="0"/>
              <a:t>Edward </a:t>
            </a:r>
            <a:r>
              <a:rPr lang="cs-CZ" dirty="0" err="1" smtClean="0"/>
              <a:t>Thorndike</a:t>
            </a:r>
            <a:r>
              <a:rPr lang="cs-CZ" dirty="0" smtClean="0"/>
              <a:t> (1874-1949) </a:t>
            </a:r>
          </a:p>
          <a:p>
            <a:pPr marL="137160" indent="0">
              <a:buNone/>
            </a:pPr>
            <a:r>
              <a:rPr lang="cs-CZ" dirty="0" smtClean="0"/>
              <a:t>první behaviorista. Pracoval se zvířaty, </a:t>
            </a:r>
          </a:p>
          <a:p>
            <a:pPr marL="137160" indent="0">
              <a:buNone/>
            </a:pPr>
            <a:r>
              <a:rPr lang="cs-CZ" dirty="0" smtClean="0"/>
              <a:t>hlavně s kočkami: </a:t>
            </a:r>
            <a:r>
              <a:rPr lang="cs-CZ" dirty="0" smtClean="0"/>
              <a:t>kočky </a:t>
            </a:r>
            <a:r>
              <a:rPr lang="cs-CZ" dirty="0" smtClean="0"/>
              <a:t>zavíral do „</a:t>
            </a:r>
            <a:r>
              <a:rPr lang="cs-CZ" dirty="0" smtClean="0"/>
              <a:t>pro-</a:t>
            </a:r>
          </a:p>
          <a:p>
            <a:pPr marL="137160" indent="0">
              <a:buNone/>
            </a:pPr>
            <a:r>
              <a:rPr lang="cs-CZ" dirty="0" err="1" smtClean="0"/>
              <a:t>blémových</a:t>
            </a:r>
            <a:r>
              <a:rPr lang="cs-CZ" dirty="0" smtClean="0"/>
              <a:t> boxů</a:t>
            </a:r>
            <a:r>
              <a:rPr lang="cs-CZ" dirty="0" smtClean="0"/>
              <a:t>“, kde musela kočka </a:t>
            </a:r>
            <a:r>
              <a:rPr lang="cs-CZ" dirty="0" smtClean="0"/>
              <a:t>vět-</a:t>
            </a:r>
          </a:p>
          <a:p>
            <a:pPr marL="137160" indent="0">
              <a:buNone/>
            </a:pPr>
            <a:r>
              <a:rPr lang="cs-CZ" dirty="0" smtClean="0"/>
              <a:t>šinou zatáhnout </a:t>
            </a:r>
            <a:r>
              <a:rPr lang="cs-CZ" dirty="0" smtClean="0"/>
              <a:t>za páčku, aby dostala jídlo.</a:t>
            </a:r>
          </a:p>
          <a:p>
            <a:pPr marL="137160" indent="0">
              <a:buNone/>
            </a:pPr>
            <a:r>
              <a:rPr lang="cs-CZ" dirty="0" smtClean="0"/>
              <a:t>Z jeho výzkumů i výzkumů jeho následovníků pro učitele vyplývá (</a:t>
            </a:r>
            <a:r>
              <a:rPr lang="cs-CZ" dirty="0" err="1" smtClean="0"/>
              <a:t>Petty</a:t>
            </a:r>
            <a:r>
              <a:rPr lang="cs-CZ" dirty="0" smtClean="0"/>
              <a:t>, 1996,s. 15):</a:t>
            </a:r>
          </a:p>
          <a:p>
            <a:r>
              <a:rPr lang="cs-CZ" dirty="0" smtClean="0"/>
              <a:t>Že žáci potřebují za to, že se něčemu učí, </a:t>
            </a:r>
            <a:r>
              <a:rPr lang="cs-CZ" b="1" dirty="0" smtClean="0"/>
              <a:t>odměnu</a:t>
            </a:r>
            <a:r>
              <a:rPr lang="cs-CZ" dirty="0" smtClean="0"/>
              <a:t> </a:t>
            </a:r>
            <a:r>
              <a:rPr lang="cs-CZ" dirty="0" smtClean="0"/>
              <a:t>(viz téma</a:t>
            </a:r>
            <a:r>
              <a:rPr lang="cs-CZ" dirty="0" smtClean="0"/>
              <a:t>: motivace, </a:t>
            </a:r>
            <a:r>
              <a:rPr lang="cs-CZ" dirty="0" smtClean="0"/>
              <a:t>analýza lidských potřeb)</a:t>
            </a:r>
            <a:endParaRPr lang="cs-CZ" dirty="0" smtClean="0"/>
          </a:p>
          <a:p>
            <a:r>
              <a:rPr lang="cs-CZ" dirty="0" smtClean="0"/>
              <a:t>Odměna by měla následovat </a:t>
            </a:r>
            <a:r>
              <a:rPr lang="cs-CZ" b="1" dirty="0" smtClean="0"/>
              <a:t>co nejdříve </a:t>
            </a:r>
            <a:r>
              <a:rPr lang="cs-CZ" dirty="0" smtClean="0"/>
              <a:t>po správné reakci</a:t>
            </a:r>
          </a:p>
          <a:p>
            <a:r>
              <a:rPr lang="cs-CZ" dirty="0" smtClean="0"/>
              <a:t>Výsledky učení se dostavují spíše postupně než najednou a vlivem opakovaných úspěchů se zlepšují</a:t>
            </a:r>
          </a:p>
          <a:p>
            <a:r>
              <a:rPr lang="cs-CZ" dirty="0" smtClean="0"/>
              <a:t>Nezapomínáme na to, co si opakujeme, a co máme v čerstvé paměti</a:t>
            </a:r>
          </a:p>
          <a:p>
            <a:pPr marL="13716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Picture 2" descr="PSM V80 D211 Edward Lee Thorndi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23080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377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/>
              <a:t>Někteří studenti si myslí, že postačí být přítomni na hodině, aby se něco naučili – to je iluze. </a:t>
            </a:r>
            <a:endParaRPr lang="cs-CZ" dirty="0" smtClean="0"/>
          </a:p>
          <a:p>
            <a:pPr marL="137160" indent="0">
              <a:buNone/>
            </a:pPr>
            <a:r>
              <a:rPr lang="cs-CZ" dirty="0" smtClean="0"/>
              <a:t>Aktivní </a:t>
            </a:r>
            <a:r>
              <a:rPr lang="cs-CZ" dirty="0" smtClean="0"/>
              <a:t>aspekt učení </a:t>
            </a:r>
            <a:r>
              <a:rPr lang="cs-CZ" dirty="0"/>
              <a:t>se je </a:t>
            </a:r>
            <a:r>
              <a:rPr lang="cs-CZ" dirty="0" smtClean="0"/>
              <a:t>jedním z důvodů, </a:t>
            </a:r>
            <a:r>
              <a:rPr lang="cs-CZ" dirty="0"/>
              <a:t>proč je vhodné </a:t>
            </a:r>
            <a:r>
              <a:rPr lang="cs-CZ" dirty="0"/>
              <a:t>v hodině zanechat </a:t>
            </a:r>
            <a:r>
              <a:rPr lang="cs-CZ" dirty="0"/>
              <a:t>všech jiných </a:t>
            </a:r>
            <a:r>
              <a:rPr lang="cs-CZ" dirty="0" smtClean="0"/>
              <a:t>činností.</a:t>
            </a:r>
            <a:endParaRPr lang="cs-CZ" dirty="0"/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6254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50977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Pedagogická </a:t>
            </a:r>
            <a:r>
              <a:rPr lang="cs-CZ" dirty="0" smtClean="0"/>
              <a:t>psychologie je </a:t>
            </a:r>
            <a:r>
              <a:rPr lang="cs-CZ" b="1" dirty="0" smtClean="0"/>
              <a:t>aplikovanou</a:t>
            </a:r>
            <a:r>
              <a:rPr lang="cs-CZ" dirty="0" smtClean="0"/>
              <a:t> psychologickou vědou.</a:t>
            </a:r>
          </a:p>
          <a:p>
            <a:pPr marL="0" indent="0">
              <a:buNone/>
            </a:pPr>
            <a:r>
              <a:rPr lang="cs-CZ" dirty="0" smtClean="0"/>
              <a:t>Psychologické vědy se dělí na </a:t>
            </a:r>
            <a:r>
              <a:rPr lang="cs-CZ" b="1" dirty="0" smtClean="0"/>
              <a:t>základní</a:t>
            </a:r>
            <a:r>
              <a:rPr lang="cs-CZ" dirty="0" smtClean="0"/>
              <a:t> a </a:t>
            </a:r>
            <a:r>
              <a:rPr lang="cs-CZ" b="1" dirty="0" smtClean="0"/>
              <a:t>aplikované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b="1" dirty="0" smtClean="0"/>
              <a:t>Základní psychologické vědy jsou</a:t>
            </a:r>
            <a:r>
              <a:rPr lang="cs-CZ" dirty="0" smtClean="0"/>
              <a:t>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obecná psychologie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vývojová psychologie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sociální psychologie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psychologie osobnosti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kognitivní psychologie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patopsychologie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biologická </a:t>
            </a:r>
            <a:r>
              <a:rPr lang="cs-CZ" dirty="0"/>
              <a:t>psychologie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Pedagogická psychologie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598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Rady k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3 krát po dvaceti minutách s přestávkami je více než 60 minut v zátahu</a:t>
            </a:r>
          </a:p>
          <a:p>
            <a:r>
              <a:rPr lang="cs-CZ" dirty="0" smtClean="0"/>
              <a:t>Čím delší učení, tím delší pauzy – dělat jiné činnosti (motorické č. aj.)</a:t>
            </a:r>
          </a:p>
          <a:p>
            <a:r>
              <a:rPr lang="cs-CZ" dirty="0" smtClean="0"/>
              <a:t>Dbát na zdravý spánek – vliv na zapamatování (role snění při učení?)</a:t>
            </a:r>
          </a:p>
          <a:p>
            <a:r>
              <a:rPr lang="cs-CZ" dirty="0" smtClean="0"/>
              <a:t>Poznat celek, rozdělit si na části a ty se učit – nezapomenout na </a:t>
            </a:r>
            <a:r>
              <a:rPr lang="cs-CZ" dirty="0" err="1" smtClean="0"/>
              <a:t>sebetestování</a:t>
            </a:r>
            <a:endParaRPr lang="cs-CZ" dirty="0" smtClean="0"/>
          </a:p>
          <a:p>
            <a:r>
              <a:rPr lang="cs-CZ" dirty="0" smtClean="0"/>
              <a:t>Rozsáhlou látku se učit po kapitolách (částech) vždy na jiném místě (v jiných „dekoracích“)</a:t>
            </a:r>
          </a:p>
          <a:p>
            <a:r>
              <a:rPr lang="cs-CZ" dirty="0" smtClean="0"/>
              <a:t>Zapojit, co nejvíce smyslových modalit</a:t>
            </a:r>
          </a:p>
          <a:p>
            <a:r>
              <a:rPr lang="cs-CZ" dirty="0" smtClean="0"/>
              <a:t>Zvětšovat štěpy pracovní paměti: kódováním, metodou </a:t>
            </a:r>
            <a:r>
              <a:rPr lang="cs-CZ" i="1" dirty="0" smtClean="0"/>
              <a:t>loci</a:t>
            </a:r>
            <a:r>
              <a:rPr lang="cs-CZ" dirty="0" smtClean="0"/>
              <a:t>, jiná mnemotechnika, jiné?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208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Rady k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Úloha opakování</a:t>
            </a:r>
          </a:p>
          <a:p>
            <a:r>
              <a:rPr lang="cs-CZ" dirty="0" smtClean="0"/>
              <a:t>Otázka vlivu hudby na učení</a:t>
            </a:r>
          </a:p>
          <a:p>
            <a:r>
              <a:rPr lang="cs-CZ" dirty="0" smtClean="0"/>
              <a:t>Jiné?</a:t>
            </a:r>
            <a:endParaRPr lang="cs-CZ" dirty="0"/>
          </a:p>
        </p:txBody>
      </p:sp>
      <p:pic>
        <p:nvPicPr>
          <p:cNvPr id="1026" name="Picture 2" descr="PSM V80 D211 Edward Lee Thorndi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56991"/>
            <a:ext cx="2448272" cy="324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upload.wikimedia.org/wikipedia/commons/9/92/Ebbinghau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10" y="3434746"/>
            <a:ext cx="2598199" cy="316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98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1837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058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4474840" cy="4680560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cs-CZ" dirty="0" smtClean="0"/>
              <a:t>To nejzákladnější představuje asi výzkum </a:t>
            </a:r>
            <a:r>
              <a:rPr lang="cs-CZ" b="1" dirty="0" smtClean="0"/>
              <a:t>Hermana </a:t>
            </a:r>
            <a:r>
              <a:rPr lang="cs-CZ" b="1" dirty="0" err="1" smtClean="0"/>
              <a:t>Ebbinghause</a:t>
            </a:r>
            <a:r>
              <a:rPr lang="cs-CZ" b="1" dirty="0" smtClean="0"/>
              <a:t> </a:t>
            </a:r>
            <a:r>
              <a:rPr lang="cs-CZ" dirty="0" smtClean="0"/>
              <a:t>(1850-1909) o možnostech (jeho) verbální paměti.</a:t>
            </a:r>
          </a:p>
          <a:p>
            <a:pPr marL="137160" indent="0">
              <a:buNone/>
            </a:pPr>
            <a:r>
              <a:rPr lang="cs-CZ" dirty="0" smtClean="0"/>
              <a:t>Vytvořil seznam nesmyslných slabik (typu KVK) a ty se učil. Sledoval počet opakování nutných k osvojení i míru zapamatovaného materiálu.</a:t>
            </a:r>
          </a:p>
          <a:p>
            <a:pPr marL="137160" indent="0">
              <a:buNone/>
            </a:pPr>
            <a:r>
              <a:rPr lang="cs-CZ" dirty="0" smtClean="0"/>
              <a:t>Pokus opakoval cca 15.000x.</a:t>
            </a:r>
          </a:p>
          <a:p>
            <a:pPr marL="137160" indent="0">
              <a:buNone/>
            </a:pPr>
            <a:r>
              <a:rPr lang="cs-CZ" dirty="0" smtClean="0"/>
              <a:t>Své dílo publikoval 1885.</a:t>
            </a:r>
            <a:endParaRPr lang="cs-CZ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773248"/>
            <a:ext cx="3131840" cy="308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upload.wikimedia.org/wikipedia/commons/9/92/Ebbinghau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8680"/>
            <a:ext cx="2505489" cy="304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84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4048" y="620688"/>
            <a:ext cx="3888432" cy="6048672"/>
          </a:xfrm>
        </p:spPr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cs-CZ" sz="3000" dirty="0" smtClean="0"/>
              <a:t>Exponenciální průběh křivky zapamatování/zapomínání se nazývá </a:t>
            </a:r>
            <a:r>
              <a:rPr lang="cs-CZ" sz="3000" b="1" dirty="0" err="1" smtClean="0"/>
              <a:t>Ebbinghausovým</a:t>
            </a:r>
            <a:r>
              <a:rPr lang="cs-CZ" sz="3000" b="1" dirty="0" smtClean="0"/>
              <a:t> zákonem</a:t>
            </a:r>
            <a:r>
              <a:rPr lang="cs-CZ" sz="3000" dirty="0" smtClean="0"/>
              <a:t>: nejvíce zapomínáme brzo po osvojení. Co zůstává v paměti několik dní po osvojení již tolik nepodléhá zapomínání.</a:t>
            </a:r>
          </a:p>
          <a:p>
            <a:pPr marL="137160" indent="0">
              <a:buNone/>
            </a:pPr>
            <a:endParaRPr lang="cs-CZ" sz="3000" dirty="0" smtClean="0"/>
          </a:p>
          <a:p>
            <a:pPr marL="137160" indent="0">
              <a:buNone/>
            </a:pPr>
            <a:r>
              <a:rPr lang="cs-CZ" sz="3000" dirty="0" err="1" smtClean="0"/>
              <a:t>Ebbinghaus</a:t>
            </a:r>
            <a:r>
              <a:rPr lang="cs-CZ" sz="3000" dirty="0" smtClean="0"/>
              <a:t> (Miller, 1965) objevil také tzv. Millerovo magické číslo: </a:t>
            </a:r>
            <a:r>
              <a:rPr lang="cs-CZ" sz="3000" b="1" dirty="0" smtClean="0"/>
              <a:t>7±2 </a:t>
            </a:r>
            <a:r>
              <a:rPr lang="cs-CZ" sz="3000" dirty="0" smtClean="0"/>
              <a:t>prvků, štěpů (</a:t>
            </a:r>
            <a:r>
              <a:rPr lang="cs-CZ" sz="3000" dirty="0" err="1" smtClean="0"/>
              <a:t>chunks</a:t>
            </a:r>
            <a:r>
              <a:rPr lang="cs-CZ" sz="3000" dirty="0" smtClean="0"/>
              <a:t>) – jedná se o omezení krátkodobé paměti (KP). </a:t>
            </a:r>
            <a:r>
              <a:rPr lang="cs-CZ" sz="3000" dirty="0" err="1" smtClean="0"/>
              <a:t>Ebb</a:t>
            </a:r>
            <a:r>
              <a:rPr lang="cs-CZ" sz="3000" dirty="0" smtClean="0"/>
              <a:t>. si 7 slabičná slova osvojil najednou. </a:t>
            </a:r>
          </a:p>
          <a:p>
            <a:pPr marL="137160" indent="0">
              <a:buNone/>
            </a:pPr>
            <a:endParaRPr lang="cs-CZ" sz="3000" dirty="0" smtClean="0"/>
          </a:p>
          <a:p>
            <a:pPr marL="137160" indent="0">
              <a:buNone/>
            </a:pPr>
            <a:r>
              <a:rPr lang="cs-CZ" sz="3000" dirty="0" smtClean="0"/>
              <a:t>Srov. kapacitu KP pro další prvky (čísla, písmena, slova objekty, tváře…).</a:t>
            </a:r>
          </a:p>
          <a:p>
            <a:pPr marL="137160" indent="0">
              <a:buNone/>
            </a:pP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15685"/>
            <a:ext cx="5016500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16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880320"/>
          </a:xfrm>
        </p:spPr>
        <p:txBody>
          <a:bodyPr/>
          <a:lstStyle/>
          <a:p>
            <a:pPr marL="137160" indent="0">
              <a:buNone/>
            </a:pPr>
            <a:r>
              <a:rPr lang="cs-CZ" dirty="0" err="1" smtClean="0"/>
              <a:t>Ebbinghaus</a:t>
            </a:r>
            <a:r>
              <a:rPr lang="cs-CZ" dirty="0" smtClean="0"/>
              <a:t> objevil taktéž </a:t>
            </a:r>
            <a:r>
              <a:rPr lang="cs-CZ" i="1" dirty="0" smtClean="0"/>
              <a:t>sériový poziční efekt </a:t>
            </a:r>
            <a:r>
              <a:rPr lang="cs-CZ" dirty="0" smtClean="0"/>
              <a:t>(ale srov. s efektem pořadí v soc. </a:t>
            </a:r>
            <a:r>
              <a:rPr lang="cs-CZ" dirty="0" err="1" smtClean="0"/>
              <a:t>ps</a:t>
            </a:r>
            <a:r>
              <a:rPr lang="cs-CZ" dirty="0" smtClean="0"/>
              <a:t>.!, S. </a:t>
            </a:r>
            <a:r>
              <a:rPr lang="cs-CZ" dirty="0" err="1" smtClean="0"/>
              <a:t>Asch</a:t>
            </a:r>
            <a:r>
              <a:rPr lang="cs-CZ" dirty="0" smtClean="0"/>
              <a:t>).</a:t>
            </a:r>
          </a:p>
          <a:p>
            <a:pPr marL="137160" indent="0">
              <a:buNone/>
            </a:pPr>
            <a:r>
              <a:rPr lang="cs-CZ" dirty="0" smtClean="0"/>
              <a:t>Lépe si vybavujeme první a poslední položky verbální řady (popř. seznamů apod.) – srov. doklady tohoto jevu.</a:t>
            </a:r>
            <a:endParaRPr lang="cs-CZ" dirty="0"/>
          </a:p>
        </p:txBody>
      </p:sp>
      <p:pic>
        <p:nvPicPr>
          <p:cNvPr id="1026" name="Picture 2" descr="http://www.jakstudovat.cz/wp-content/uploads/zapom%C3%ADn%C3%A1n%C3%AD_k%C5%99ivka_srovn%C3%A1n%C3%AD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879" y="116633"/>
            <a:ext cx="6192688" cy="325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95936" y="3371185"/>
            <a:ext cx="3816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Obrázek se nachází na: http</a:t>
            </a:r>
            <a:r>
              <a:rPr lang="cs-CZ" sz="1000" dirty="0"/>
              <a:t>://www.jakstudovat.cz/?p=126</a:t>
            </a:r>
          </a:p>
        </p:txBody>
      </p:sp>
    </p:spTree>
    <p:extLst>
      <p:ext uri="{BB962C8B-B14F-4D97-AF65-F5344CB8AC3E}">
        <p14:creationId xmlns:p14="http://schemas.microsoft.com/office/powerpoint/2010/main" val="3881500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PAMĚŤ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 smtClean="0"/>
              <a:t>Je veškerá </a:t>
            </a:r>
            <a:r>
              <a:rPr lang="cs-CZ" dirty="0"/>
              <a:t>uchovávaná a v psychické činnosti </a:t>
            </a:r>
            <a:r>
              <a:rPr lang="cs-CZ" dirty="0" smtClean="0"/>
              <a:t>člověka </a:t>
            </a:r>
            <a:r>
              <a:rPr lang="cs-CZ" dirty="0"/>
              <a:t>intervenující zkušenost (je v ní uchováváno i to, co si člověk není schopen právě vědomě vybavit</a:t>
            </a:r>
            <a:r>
              <a:rPr lang="cs-CZ" dirty="0" smtClean="0"/>
              <a:t>).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 smtClean="0"/>
              <a:t>V </a:t>
            </a:r>
            <a:r>
              <a:rPr lang="cs-CZ" dirty="0"/>
              <a:t>užším smyslu: způsobilost vědomé reprodukce určité zkušenosti, tj. vědomé (úmyslné či spontánní) vybavení vědomosti, vzpomínky na nějakou událost atd.</a:t>
            </a:r>
          </a:p>
        </p:txBody>
      </p:sp>
    </p:spTree>
    <p:extLst>
      <p:ext uri="{BB962C8B-B14F-4D97-AF65-F5344CB8AC3E}">
        <p14:creationId xmlns:p14="http://schemas.microsoft.com/office/powerpoint/2010/main" val="3854664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253536"/>
            <a:ext cx="8229600" cy="1143000"/>
          </a:xfrm>
        </p:spPr>
        <p:txBody>
          <a:bodyPr rIns="91440" anchor="b"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cs-CZ" sz="4600" b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Krátkodobá paměť</a:t>
            </a:r>
            <a:endParaRPr lang="cs-CZ" sz="4600" b="0" dirty="0">
              <a:ln>
                <a:noFill/>
              </a:ln>
              <a:solidFill>
                <a:schemeClr val="tx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</a:endParaRPr>
          </a:p>
        </p:txBody>
      </p:sp>
      <p:sp>
        <p:nvSpPr>
          <p:cNvPr id="53250" name="Zástupný symbol pro obsah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20000"/>
          </a:bodyPr>
          <a:lstStyle/>
          <a:p>
            <a:pPr marL="292100" indent="-292100" eaLnBrk="1" hangingPunct="1"/>
            <a:r>
              <a:rPr lang="cs-CZ" b="1" dirty="0" smtClean="0"/>
              <a:t>Krátkodobá</a:t>
            </a:r>
            <a:r>
              <a:rPr lang="cs-CZ" dirty="0" smtClean="0"/>
              <a:t> čili </a:t>
            </a:r>
            <a:r>
              <a:rPr lang="cs-CZ" b="1" dirty="0" smtClean="0"/>
              <a:t>pracovní</a:t>
            </a:r>
            <a:r>
              <a:rPr lang="cs-CZ" dirty="0" smtClean="0"/>
              <a:t> paměť je </a:t>
            </a:r>
            <a:r>
              <a:rPr lang="cs-CZ" i="1" dirty="0" smtClean="0"/>
              <a:t>vědomá</a:t>
            </a:r>
            <a:r>
              <a:rPr lang="cs-CZ" dirty="0" smtClean="0"/>
              <a:t> a zpracovává informace ze smyslových orgánů a z dlouhodobé paměti</a:t>
            </a:r>
          </a:p>
          <a:p>
            <a:pPr marL="292100" indent="-292100" eaLnBrk="1" hangingPunct="1"/>
            <a:r>
              <a:rPr lang="cs-CZ" dirty="0" smtClean="0"/>
              <a:t>Kóduje vjemy v reprezentace</a:t>
            </a:r>
          </a:p>
          <a:p>
            <a:pPr marL="292100" indent="-292100" eaLnBrk="1" hangingPunct="1"/>
            <a:r>
              <a:rPr lang="cs-CZ" dirty="0" smtClean="0"/>
              <a:t>Její kapacita je 7±2 prvky (štěpy) ale:</a:t>
            </a:r>
          </a:p>
          <a:p>
            <a:pPr marL="292100" indent="-292100"/>
            <a:r>
              <a:rPr lang="cs-CZ" dirty="0" smtClean="0"/>
              <a:t>7±2 čísla (max. cca 80 čísel)</a:t>
            </a:r>
          </a:p>
          <a:p>
            <a:pPr marL="292100" indent="-292100"/>
            <a:r>
              <a:rPr lang="cs-CZ" dirty="0" smtClean="0"/>
              <a:t>6±2 písmena</a:t>
            </a:r>
          </a:p>
          <a:p>
            <a:pPr marL="292100" indent="-292100"/>
            <a:r>
              <a:rPr lang="cs-CZ" dirty="0" smtClean="0"/>
              <a:t>5±2 slova</a:t>
            </a:r>
          </a:p>
          <a:p>
            <a:pPr marL="292100" indent="-292100"/>
            <a:r>
              <a:rPr lang="cs-CZ" dirty="0" smtClean="0"/>
              <a:t>3-4±2 objekty</a:t>
            </a:r>
          </a:p>
          <a:p>
            <a:pPr marL="292100" indent="-292100"/>
            <a:r>
              <a:rPr lang="cs-CZ" dirty="0" smtClean="0"/>
              <a:t>2±2 tváře</a:t>
            </a:r>
          </a:p>
          <a:p>
            <a:pPr marL="292100" indent="-292100" eaLnBrk="1" hangingPunct="1"/>
            <a:endParaRPr lang="cs-CZ" dirty="0" smtClean="0"/>
          </a:p>
          <a:p>
            <a:pPr marL="292100" indent="-292100" eaLnBrk="1" hangingPunct="1"/>
            <a:r>
              <a:rPr lang="cs-CZ" dirty="0" smtClean="0"/>
              <a:t>Uchová prvky bez opakování cca 15-20s</a:t>
            </a:r>
          </a:p>
        </p:txBody>
      </p:sp>
    </p:spTree>
    <p:extLst>
      <p:ext uri="{BB962C8B-B14F-4D97-AF65-F5344CB8AC3E}">
        <p14:creationId xmlns:p14="http://schemas.microsoft.com/office/powerpoint/2010/main" val="29702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243" y="404664"/>
            <a:ext cx="6005513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100" indent="-292100"/>
            <a:r>
              <a:rPr lang="cs-CZ" dirty="0" smtClean="0"/>
              <a:t>Jiné omezení krátkodobé paměti (vědomí):</a:t>
            </a:r>
          </a:p>
          <a:p>
            <a:pPr marL="292100" indent="-292100"/>
            <a:r>
              <a:rPr lang="cs-CZ" dirty="0" smtClean="0"/>
              <a:t>Člověk rozliší do 24 </a:t>
            </a:r>
            <a:r>
              <a:rPr lang="cs-CZ" dirty="0" err="1" smtClean="0"/>
              <a:t>sn</a:t>
            </a:r>
            <a:r>
              <a:rPr lang="cs-CZ" dirty="0" smtClean="0"/>
              <a:t>./s</a:t>
            </a:r>
          </a:p>
          <a:p>
            <a:pPr marL="292100" indent="-292100"/>
            <a:r>
              <a:rPr lang="cs-CZ" dirty="0" smtClean="0"/>
              <a:t>Pes a kočka do 40 </a:t>
            </a:r>
            <a:r>
              <a:rPr lang="cs-CZ" dirty="0" err="1" smtClean="0"/>
              <a:t>sn</a:t>
            </a:r>
            <a:r>
              <a:rPr lang="cs-CZ" dirty="0" smtClean="0"/>
              <a:t>./s</a:t>
            </a:r>
          </a:p>
          <a:p>
            <a:pPr marL="292100" indent="-292100"/>
            <a:r>
              <a:rPr lang="cs-CZ" dirty="0" smtClean="0"/>
              <a:t>Ptáci do 150 </a:t>
            </a:r>
            <a:r>
              <a:rPr lang="cs-CZ" dirty="0" err="1" smtClean="0"/>
              <a:t>sn</a:t>
            </a:r>
            <a:r>
              <a:rPr lang="cs-CZ" dirty="0"/>
              <a:t>./</a:t>
            </a:r>
            <a:r>
              <a:rPr lang="cs-CZ" dirty="0" smtClean="0"/>
              <a:t>s</a:t>
            </a:r>
          </a:p>
          <a:p>
            <a:pPr marL="292100" indent="-292100"/>
            <a:r>
              <a:rPr lang="cs-CZ" dirty="0" smtClean="0"/>
              <a:t>Létavý hmyz okolo 300 </a:t>
            </a:r>
            <a:r>
              <a:rPr lang="cs-CZ" dirty="0" err="1"/>
              <a:t>sn</a:t>
            </a:r>
            <a:r>
              <a:rPr lang="cs-CZ" dirty="0"/>
              <a:t>./</a:t>
            </a:r>
            <a:r>
              <a:rPr lang="cs-CZ" dirty="0" smtClean="0"/>
              <a:t>s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Zde se odehrává veškerá vědomá činnost: vzpomínáme, řešíme úkoly, pamatujeme, poznáváme se, vztahujeme se k sobě.</a:t>
            </a:r>
          </a:p>
          <a:p>
            <a:pPr marL="0" indent="0">
              <a:buNone/>
            </a:pPr>
            <a:r>
              <a:rPr lang="cs-CZ" dirty="0" smtClean="0"/>
              <a:t>Oproti DP lze KP „vymazat“ elektrošokem či </a:t>
            </a:r>
            <a:r>
              <a:rPr lang="cs-CZ" dirty="0" err="1" smtClean="0"/>
              <a:t>intoxokací</a:t>
            </a:r>
            <a:r>
              <a:rPr lang="cs-CZ" dirty="0" smtClean="0"/>
              <a:t>.</a:t>
            </a:r>
            <a:endParaRPr lang="cs-CZ" dirty="0"/>
          </a:p>
          <a:p>
            <a:pPr marL="292100" indent="-292100"/>
            <a:endParaRPr lang="cs-CZ" dirty="0"/>
          </a:p>
          <a:p>
            <a:pPr marL="292100" indent="-292100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253536"/>
            <a:ext cx="8229600" cy="1143000"/>
          </a:xfrm>
        </p:spPr>
        <p:txBody>
          <a:bodyPr rIns="91440" anchor="b"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cs-CZ" sz="4600" b="0" dirty="0" smtClean="0">
                <a:ln>
                  <a:noFill/>
                </a:ln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Krátkodobá paměť</a:t>
            </a:r>
            <a:endParaRPr lang="cs-CZ" sz="4600" b="0" dirty="0">
              <a:ln>
                <a:noFill/>
              </a:ln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</a:endParaRPr>
          </a:p>
        </p:txBody>
      </p:sp>
      <p:sp>
        <p:nvSpPr>
          <p:cNvPr id="54274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292100" indent="-292100" eaLnBrk="1" hangingPunct="1"/>
            <a:r>
              <a:rPr lang="cs-CZ" dirty="0" smtClean="0"/>
              <a:t>Krátkodobá paměť užívá 3 mechanismů:</a:t>
            </a:r>
          </a:p>
          <a:p>
            <a:pPr marL="292100" indent="-292100" eaLnBrk="1" hangingPunct="1"/>
            <a:r>
              <a:rPr lang="cs-CZ" dirty="0" smtClean="0"/>
              <a:t>Fonologické smyčky (vnitřní řeč)</a:t>
            </a:r>
          </a:p>
          <a:p>
            <a:pPr marL="292100" indent="-292100" eaLnBrk="1" hangingPunct="1"/>
            <a:r>
              <a:rPr lang="cs-CZ" dirty="0" smtClean="0"/>
              <a:t>Vizuálního záznamníku (představivost)</a:t>
            </a:r>
          </a:p>
          <a:p>
            <a:pPr marL="292100" indent="-292100" eaLnBrk="1" hangingPunct="1"/>
            <a:r>
              <a:rPr lang="cs-CZ" dirty="0" smtClean="0"/>
              <a:t>Episodické jednotky</a:t>
            </a:r>
          </a:p>
          <a:p>
            <a:pPr marL="292100" indent="-292100" eaLnBrk="1" hangingPunct="1"/>
            <a:endParaRPr lang="cs-CZ" dirty="0" smtClean="0"/>
          </a:p>
          <a:p>
            <a:pPr marL="292100" indent="-292100" eaLnBrk="1" hangingPunct="1"/>
            <a:r>
              <a:rPr lang="cs-CZ" dirty="0" smtClean="0"/>
              <a:t>Centrální výkonnostní smyčka – třídí a specifikuje informace</a:t>
            </a:r>
          </a:p>
        </p:txBody>
      </p:sp>
    </p:spTree>
    <p:extLst>
      <p:ext uri="{BB962C8B-B14F-4D97-AF65-F5344CB8AC3E}">
        <p14:creationId xmlns:p14="http://schemas.microsoft.com/office/powerpoint/2010/main" val="278615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268</TotalTime>
  <Words>1000</Words>
  <Application>Microsoft Office PowerPoint</Application>
  <PresentationFormat>Předvádění na obrazovce (4:3)</PresentationFormat>
  <Paragraphs>118</Paragraphs>
  <Slides>23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Vrchol</vt:lpstr>
      <vt:lpstr>Pedagogická psychologie</vt:lpstr>
      <vt:lpstr>Pedagogická psychologie</vt:lpstr>
      <vt:lpstr>Učení</vt:lpstr>
      <vt:lpstr>Prezentace aplikace PowerPoint</vt:lpstr>
      <vt:lpstr>Prezentace aplikace PowerPoint</vt:lpstr>
      <vt:lpstr>PAMĚŤ</vt:lpstr>
      <vt:lpstr>Krátkodobá paměť</vt:lpstr>
      <vt:lpstr>Prezentace aplikace PowerPoint</vt:lpstr>
      <vt:lpstr>Krátkodobá paměť</vt:lpstr>
      <vt:lpstr>Prezentace aplikace PowerPoint</vt:lpstr>
      <vt:lpstr>Prezentace aplikace PowerPoint</vt:lpstr>
      <vt:lpstr>Prezentace aplikace PowerPoint</vt:lpstr>
      <vt:lpstr>Dlouhodobá paměť</vt:lpstr>
      <vt:lpstr>Dlouhodobá paměť</vt:lpstr>
      <vt:lpstr>Dlouhodobá paměť</vt:lpstr>
      <vt:lpstr>PAMĚŤ</vt:lpstr>
      <vt:lpstr>Prezentace aplikace PowerPoint</vt:lpstr>
      <vt:lpstr>Behaviorismus (americký přístup v psychologii)</vt:lpstr>
      <vt:lpstr>Prezentace aplikace PowerPoint</vt:lpstr>
      <vt:lpstr>Rady k učení</vt:lpstr>
      <vt:lpstr>Rady k učení</vt:lpstr>
      <vt:lpstr>Děkuji za pozornost</vt:lpstr>
      <vt:lpstr>Prezentace aplikace PowerPoint</vt:lpstr>
    </vt:vector>
  </TitlesOfParts>
  <Company>VUT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ucitel</dc:creator>
  <cp:lastModifiedBy>ucitel</cp:lastModifiedBy>
  <cp:revision>28</cp:revision>
  <dcterms:created xsi:type="dcterms:W3CDTF">2015-02-16T07:32:26Z</dcterms:created>
  <dcterms:modified xsi:type="dcterms:W3CDTF">2015-03-03T19:50:00Z</dcterms:modified>
</cp:coreProperties>
</file>