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</p:sldMasterIdLst>
  <p:notesMasterIdLst>
    <p:notesMasterId r:id="rId14"/>
  </p:notesMasterIdLst>
  <p:handoutMasterIdLst>
    <p:handoutMasterId r:id="rId15"/>
  </p:handoutMasterIdLst>
  <p:sldIdLst>
    <p:sldId id="256" r:id="rId4"/>
    <p:sldId id="276" r:id="rId5"/>
    <p:sldId id="277" r:id="rId6"/>
    <p:sldId id="262" r:id="rId7"/>
    <p:sldId id="268" r:id="rId8"/>
    <p:sldId id="270" r:id="rId9"/>
    <p:sldId id="260" r:id="rId10"/>
    <p:sldId id="272" r:id="rId11"/>
    <p:sldId id="275" r:id="rId12"/>
    <p:sldId id="27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2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FD9FF-48C8-4435-BAE1-AEE12A32AB46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72B39-85DD-4FEB-BC33-D80AD9EEB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993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8BA42-D30F-43FF-B898-CB91C7945B32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CC0E5-2420-4EA7-A1E6-3F860A432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753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CC0E5-2420-4EA7-A1E6-3F860A432FF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531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CC0E5-2420-4EA7-A1E6-3F860A432FF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335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CC0E5-2420-4EA7-A1E6-3F860A432FF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343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680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289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325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2A644-8F8A-4FAC-BF94-181629E280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352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D0250-B45F-410F-A716-DCC6D13ADB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140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76F68-9CCE-47E2-8732-B73E58C7230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121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2576B-BCCA-4017-A347-432960E4A5B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807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2D2B4-13A5-430B-A594-1DC1B864688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240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A9920-1CB9-4FFE-A4D6-A12E8F31107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165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4CEE3-5D81-44EE-B77D-23B4F968805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8159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4416E-4E9A-4533-8DC1-0C18FBE1FF73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44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864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72D58-F93D-47DF-BDC9-0611A38304C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3071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EFD9A-3BA5-4EFB-9CC2-B4A2CA92001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2161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FBA1D-6548-46A2-AB7D-1B71DDF5C6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41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2A644-8F8A-4FAC-BF94-181629E280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2282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D0250-B45F-410F-A716-DCC6D13ADB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3076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76F68-9CCE-47E2-8732-B73E58C7230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156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2576B-BCCA-4017-A347-432960E4A5B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544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2D2B4-13A5-430B-A594-1DC1B864688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7498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A9920-1CB9-4FFE-A4D6-A12E8F31107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1562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4CEE3-5D81-44EE-B77D-23B4F968805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03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5096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4416E-4E9A-4533-8DC1-0C18FBE1FF73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379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72D58-F93D-47DF-BDC9-0611A38304C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7516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EFD9A-3BA5-4EFB-9CC2-B4A2CA92001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0476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FBA1D-6548-46A2-AB7D-1B71DDF5C6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578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87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583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77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50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68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90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7C565-FB00-4E2B-A534-F26296B24354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397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5FBEC9-DA85-4623-B36A-F1117C94DD63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12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5FBEC9-DA85-4623-B36A-F1117C94DD63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80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Dokument_aplikace_Microsoft_Word1.docx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Prezentace_aplikace_Microsoft_PowerPoint2.ppt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 V SOUČASNÉ ŠKOLE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cs-CZ" sz="4000" dirty="0"/>
              <a:t>d</a:t>
            </a:r>
            <a:r>
              <a:rPr lang="cs-CZ" sz="4000" dirty="0" smtClean="0"/>
              <a:t>efinice </a:t>
            </a:r>
          </a:p>
          <a:p>
            <a:r>
              <a:rPr lang="cs-CZ" sz="2000" dirty="0" smtClean="0"/>
              <a:t>obsah vzdělání /učivo/ v širším významu, veškerá zkušenost žáka, činnosti v procesu osvojování si učiva</a:t>
            </a:r>
          </a:p>
          <a:p>
            <a:r>
              <a:rPr lang="cs-CZ" sz="2000" dirty="0" smtClean="0"/>
              <a:t>proč, koho, co, kdy, jak, za jakých podmínek, s jakými očekávanými efekty</a:t>
            </a:r>
          </a:p>
          <a:p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r>
              <a:rPr lang="cs-CZ" sz="4000" dirty="0"/>
              <a:t>d</a:t>
            </a:r>
            <a:r>
              <a:rPr lang="cs-CZ" sz="4000" dirty="0" smtClean="0"/>
              <a:t>okumenty</a:t>
            </a:r>
          </a:p>
          <a:p>
            <a:r>
              <a:rPr lang="cs-CZ" sz="2000" dirty="0" smtClean="0">
                <a:latin typeface="+mj-lt"/>
              </a:rPr>
              <a:t>Národní program rozvoje vzdělání v </a:t>
            </a:r>
            <a:r>
              <a:rPr lang="cs-CZ" sz="2000" dirty="0">
                <a:latin typeface="+mj-lt"/>
              </a:rPr>
              <a:t>Č</a:t>
            </a:r>
            <a:r>
              <a:rPr lang="cs-CZ" sz="2000" dirty="0" smtClean="0">
                <a:latin typeface="+mj-lt"/>
              </a:rPr>
              <a:t>eské republice – Bílá kniha</a:t>
            </a:r>
          </a:p>
          <a:p>
            <a:r>
              <a:rPr lang="cs-CZ" sz="2000" dirty="0" smtClean="0">
                <a:latin typeface="+mj-lt"/>
              </a:rPr>
              <a:t>školský zákon č. 56/2004Sb, o předškolním, základním, středním, vyšším odborném a jiném vzdělávání</a:t>
            </a:r>
          </a:p>
          <a:p>
            <a:r>
              <a:rPr lang="cs-CZ" sz="2000" dirty="0" smtClean="0"/>
              <a:t>Rámcový vzdělávací program    </a:t>
            </a:r>
          </a:p>
          <a:p>
            <a:r>
              <a:rPr lang="cs-CZ" sz="2000" dirty="0" smtClean="0"/>
              <a:t>Školní vzdělávací program     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8892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ŠKOLNÍ VZDĚLÁVACÍ PROGRAM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47260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VÝCHOVNÉ A VZDĚLÁVACÍ STRATEGIE ŠKOLY</a:t>
            </a:r>
          </a:p>
          <a:p>
            <a:r>
              <a:rPr lang="cs-CZ" sz="2000" dirty="0" smtClean="0"/>
              <a:t>VÝCHOVNÉ A VZDĚLÁVACÍ STRATEGIE VYUČOVACÍCHPŘEDMĚTŮ</a:t>
            </a:r>
          </a:p>
          <a:p>
            <a:pPr marL="0" indent="0">
              <a:buNone/>
            </a:pPr>
            <a:r>
              <a:rPr lang="cs-CZ" sz="2000" dirty="0" smtClean="0"/>
              <a:t>      UČEBNÍ OSNOVY</a:t>
            </a:r>
          </a:p>
          <a:p>
            <a:r>
              <a:rPr lang="cs-CZ" sz="2000" dirty="0" smtClean="0"/>
              <a:t>ROZPRACOVANÉ VÝSTUPY</a:t>
            </a:r>
          </a:p>
          <a:p>
            <a:r>
              <a:rPr lang="cs-CZ" sz="2000" dirty="0" smtClean="0"/>
              <a:t>ROZPRACOVANÉ UČIVO</a:t>
            </a:r>
            <a:endParaRPr lang="cs-CZ" sz="2000" dirty="0"/>
          </a:p>
          <a:p>
            <a:r>
              <a:rPr lang="cs-CZ" sz="2000" dirty="0" smtClean="0"/>
              <a:t>HODNOCENÍ ŽÁKA</a:t>
            </a:r>
          </a:p>
          <a:p>
            <a:r>
              <a:rPr lang="cs-CZ" sz="2000" dirty="0" smtClean="0"/>
              <a:t>HODNOCENÍ ŠKOLY</a:t>
            </a:r>
            <a:endParaRPr lang="cs-CZ" sz="2000" dirty="0"/>
          </a:p>
          <a:p>
            <a:r>
              <a:rPr lang="cs-CZ" b="1" dirty="0" smtClean="0"/>
              <a:t>STANDARDY</a:t>
            </a:r>
          </a:p>
          <a:p>
            <a:pPr marL="0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         NORMA, MĚŘÍTKO, TVOŘÍ VÝCHODISKO PŘI HODNOCENÍ, VYJADŘUJE CÍLOVÉ POŽADAVKY</a:t>
            </a:r>
          </a:p>
          <a:p>
            <a:pPr marL="0" indent="0">
              <a:buNone/>
            </a:pPr>
            <a:r>
              <a:rPr lang="cs-CZ" sz="1400" smtClean="0"/>
              <a:t>         </a:t>
            </a:r>
            <a:r>
              <a:rPr lang="cs-CZ" sz="1400" dirty="0" smtClean="0"/>
              <a:t>- STANDARDIZOVANÉ TESTOVÁNÍ VĚDOMOSTÍ ŽÁK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4" name="Obdélník 3"/>
          <p:cNvSpPr/>
          <p:nvPr/>
        </p:nvSpPr>
        <p:spPr>
          <a:xfrm>
            <a:off x="539552" y="494116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  <a:latin typeface="Times New Roman"/>
              </a:rPr>
              <a:t>Analýza </a:t>
            </a:r>
            <a:r>
              <a:rPr lang="cs-CZ" b="1" dirty="0">
                <a:solidFill>
                  <a:srgbClr val="000000"/>
                </a:solidFill>
                <a:latin typeface="Times New Roman"/>
              </a:rPr>
              <a:t>školních vzdělávacích programů pro základní vzdělávání za období 2007–2011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277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73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7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836712"/>
            <a:ext cx="8111877" cy="504726"/>
          </a:xfrm>
        </p:spPr>
        <p:txBody>
          <a:bodyPr/>
          <a:lstStyle/>
          <a:p>
            <a:r>
              <a:rPr lang="cs-CZ" sz="2000" b="1" dirty="0"/>
              <a:t>      </a:t>
            </a:r>
            <a:r>
              <a:rPr lang="cs-CZ" sz="1400" b="1" dirty="0"/>
              <a:t>CÍLE VZDĚLÁVÁNÍ                                KLÍČOVÉ KOMPETENCE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4213" y="1916113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2.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Podněcovat žáky k tvořivému myšlení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684213" y="249237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3.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Vést žáky k všestranné komunikaci</a:t>
            </a:r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684213" y="3644900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5.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Připravovat k projevům svébytnosti</a:t>
            </a:r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684213" y="4221163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6.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Vytvářet potřebu projevovat</a:t>
            </a:r>
            <a:r>
              <a:rPr lang="cs-CZ" b="1">
                <a:solidFill>
                  <a:srgbClr val="000000"/>
                </a:solidFill>
              </a:rPr>
              <a:t> </a:t>
            </a:r>
            <a:r>
              <a:rPr lang="cs-CZ" sz="1200" b="1">
                <a:solidFill>
                  <a:srgbClr val="000000"/>
                </a:solidFill>
              </a:rPr>
              <a:t>pozit. city</a:t>
            </a:r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684213" y="479742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>
                <a:solidFill>
                  <a:srgbClr val="000000"/>
                </a:solidFill>
              </a:rPr>
              <a:t>7.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Učit rozvíjet a chránit fyzic.a dušev. zdraví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684213" y="544512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8.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Vést k toleranci a ohleduplnosti</a:t>
            </a:r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684213" y="6021388"/>
            <a:ext cx="3167062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9.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Rozvíjet schopnosti vzhl. k profesní orientaci</a:t>
            </a:r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5508625" y="5589588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rgbClr val="FCA6F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pracovní</a:t>
            </a:r>
          </a:p>
        </p:txBody>
      </p:sp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5508625" y="4652963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občanské</a:t>
            </a:r>
          </a:p>
        </p:txBody>
      </p:sp>
      <p:sp>
        <p:nvSpPr>
          <p:cNvPr id="9277" name="Rectangle 61"/>
          <p:cNvSpPr>
            <a:spLocks noChangeArrowheads="1"/>
          </p:cNvSpPr>
          <p:nvPr/>
        </p:nvSpPr>
        <p:spPr bwMode="auto">
          <a:xfrm>
            <a:off x="5435600" y="3716338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sociální a personální</a:t>
            </a:r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5435600" y="2924175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C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komunikativní</a:t>
            </a:r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5435600" y="2205038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srgbClr val="000000"/>
                </a:solidFill>
              </a:rPr>
              <a:t>B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k řešení problémů</a:t>
            </a:r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5435600" y="1412875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k učení</a:t>
            </a:r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684213" y="1341438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1.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Umožnit žákům osvojit si strategie učení</a:t>
            </a:r>
          </a:p>
        </p:txBody>
      </p:sp>
      <p:sp>
        <p:nvSpPr>
          <p:cNvPr id="9282" name="Rectangle 66"/>
          <p:cNvSpPr>
            <a:spLocks noChangeArrowheads="1"/>
          </p:cNvSpPr>
          <p:nvPr/>
        </p:nvSpPr>
        <p:spPr bwMode="auto">
          <a:xfrm>
            <a:off x="684213" y="2997200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4.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Rozvíjet schopnost spolupracovat</a:t>
            </a:r>
          </a:p>
        </p:txBody>
      </p:sp>
      <p:sp>
        <p:nvSpPr>
          <p:cNvPr id="9283" name="Rectangle 67"/>
          <p:cNvSpPr>
            <a:spLocks noChangeArrowheads="1"/>
          </p:cNvSpPr>
          <p:nvPr/>
        </p:nvSpPr>
        <p:spPr bwMode="auto">
          <a:xfrm>
            <a:off x="3646488" y="5006975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200">
              <a:solidFill>
                <a:srgbClr val="000000"/>
              </a:solidFill>
            </a:endParaRPr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 flipV="1">
            <a:off x="4140200" y="148431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289" name="Line 73"/>
          <p:cNvSpPr>
            <a:spLocks noChangeShapeType="1"/>
          </p:cNvSpPr>
          <p:nvPr/>
        </p:nvSpPr>
        <p:spPr bwMode="auto">
          <a:xfrm flipH="1">
            <a:off x="4140200" y="14128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267744" y="404664"/>
            <a:ext cx="4536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RÁMCOVÝ VZDĚLÁVACÍ PROGRAM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0864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563549"/>
              </p:ext>
            </p:extLst>
          </p:nvPr>
        </p:nvGraphicFramePr>
        <p:xfrm>
          <a:off x="1043609" y="0"/>
          <a:ext cx="5832648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Dokument" r:id="rId5" imgW="6579692" imgH="8220247" progId="Word.Document.12">
                  <p:embed/>
                </p:oleObj>
              </mc:Choice>
              <mc:Fallback>
                <p:oleObj name="Dokument" r:id="rId5" imgW="6579692" imgH="822024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43609" y="0"/>
                        <a:ext cx="5832648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187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cs-CZ" sz="2400" dirty="0" smtClean="0"/>
              <a:t>VZDĚLÁVACÍ OBLASTI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cs-CZ" sz="1200" b="1" dirty="0" smtClean="0"/>
              <a:t>JAZYK A JAZYKOVÁ KOMUNIKACE</a:t>
            </a:r>
          </a:p>
          <a:p>
            <a:pPr lvl="1"/>
            <a:r>
              <a:rPr lang="cs-CZ" sz="1200" dirty="0"/>
              <a:t>Č</a:t>
            </a:r>
            <a:r>
              <a:rPr lang="cs-CZ" sz="1200" dirty="0" smtClean="0"/>
              <a:t>eský jazyk a literatura</a:t>
            </a:r>
          </a:p>
          <a:p>
            <a:pPr lvl="1"/>
            <a:r>
              <a:rPr lang="cs-CZ" sz="1200" dirty="0"/>
              <a:t>C</a:t>
            </a:r>
            <a:r>
              <a:rPr lang="cs-CZ" sz="1200" dirty="0" smtClean="0"/>
              <a:t>izí jazyk</a:t>
            </a:r>
          </a:p>
          <a:p>
            <a:r>
              <a:rPr lang="cs-CZ" sz="1200" b="1" dirty="0" smtClean="0"/>
              <a:t>MATEMATIKA A JEJÍ APLIKACE</a:t>
            </a:r>
          </a:p>
          <a:p>
            <a:r>
              <a:rPr lang="cs-CZ" sz="1200" b="1" dirty="0" smtClean="0"/>
              <a:t>INFORMAČNÍ A KOMUNIKAČNÍ TECHNOLOGIE</a:t>
            </a:r>
          </a:p>
          <a:p>
            <a:r>
              <a:rPr lang="cs-CZ" sz="1200" b="1" dirty="0" smtClean="0"/>
              <a:t>ČLOVĚK A JEHO SVĚT</a:t>
            </a:r>
          </a:p>
          <a:p>
            <a:r>
              <a:rPr lang="cs-CZ" sz="1200" b="1" dirty="0" smtClean="0"/>
              <a:t>ČLOVĚK A SPOLEČNOST</a:t>
            </a:r>
          </a:p>
          <a:p>
            <a:pPr lvl="1"/>
            <a:r>
              <a:rPr lang="cs-CZ" sz="1200" dirty="0" smtClean="0"/>
              <a:t>Dějepis</a:t>
            </a:r>
          </a:p>
          <a:p>
            <a:pPr lvl="1"/>
            <a:r>
              <a:rPr lang="cs-CZ" sz="1200" dirty="0" smtClean="0"/>
              <a:t>Výchova k občanství</a:t>
            </a:r>
          </a:p>
          <a:p>
            <a:r>
              <a:rPr lang="cs-CZ" sz="1200" b="1" dirty="0" smtClean="0"/>
              <a:t>ČLOVĚK A PŘÍRODA</a:t>
            </a:r>
          </a:p>
          <a:p>
            <a:pPr lvl="1"/>
            <a:r>
              <a:rPr lang="cs-CZ" sz="1200" dirty="0" smtClean="0"/>
              <a:t>Fyzika</a:t>
            </a:r>
          </a:p>
          <a:p>
            <a:pPr lvl="1"/>
            <a:r>
              <a:rPr lang="cs-CZ" sz="1200" dirty="0" smtClean="0"/>
              <a:t>Chemie</a:t>
            </a:r>
          </a:p>
          <a:p>
            <a:pPr lvl="1"/>
            <a:r>
              <a:rPr lang="cs-CZ" sz="1200" dirty="0" smtClean="0"/>
              <a:t>Přírodopis</a:t>
            </a:r>
          </a:p>
          <a:p>
            <a:pPr lvl="1"/>
            <a:r>
              <a:rPr lang="cs-CZ" sz="1200" dirty="0" smtClean="0"/>
              <a:t>zeměpis</a:t>
            </a:r>
          </a:p>
          <a:p>
            <a:r>
              <a:rPr lang="cs-CZ" sz="1200" b="1" dirty="0" smtClean="0"/>
              <a:t>UMĚNÍ A KULTURA</a:t>
            </a:r>
          </a:p>
          <a:p>
            <a:pPr lvl="1"/>
            <a:r>
              <a:rPr lang="cs-CZ" sz="1200" dirty="0" smtClean="0"/>
              <a:t>Hudební výchova</a:t>
            </a:r>
          </a:p>
          <a:p>
            <a:pPr lvl="1"/>
            <a:r>
              <a:rPr lang="cs-CZ" sz="1200" dirty="0" smtClean="0"/>
              <a:t>Výtvarná výchova</a:t>
            </a:r>
          </a:p>
          <a:p>
            <a:r>
              <a:rPr lang="cs-CZ" sz="1200" b="1" dirty="0" smtClean="0"/>
              <a:t>ČLOVĚK A ZDRAVÍ</a:t>
            </a:r>
          </a:p>
          <a:p>
            <a:pPr lvl="1"/>
            <a:r>
              <a:rPr lang="cs-CZ" sz="1200" dirty="0" smtClean="0"/>
              <a:t>Výchova ke zdraví</a:t>
            </a:r>
          </a:p>
          <a:p>
            <a:pPr lvl="1"/>
            <a:r>
              <a:rPr lang="cs-CZ" sz="1200" dirty="0" smtClean="0"/>
              <a:t>Tělesná výchova</a:t>
            </a:r>
          </a:p>
          <a:p>
            <a:r>
              <a:rPr lang="cs-CZ" sz="1200" b="1" dirty="0" smtClean="0"/>
              <a:t>ČLOVĚK A SVĚT PRÁCE</a:t>
            </a:r>
          </a:p>
          <a:p>
            <a:r>
              <a:rPr lang="cs-CZ" sz="1200" b="1" dirty="0" smtClean="0"/>
              <a:t>DOPLŇUJÍCÍ VZDĚLÁVACÍ OBORY</a:t>
            </a:r>
          </a:p>
          <a:p>
            <a:pPr lvl="1"/>
            <a:r>
              <a:rPr lang="cs-CZ" sz="1200" dirty="0" smtClean="0"/>
              <a:t>Další jazyk</a:t>
            </a:r>
          </a:p>
          <a:p>
            <a:pPr lvl="1"/>
            <a:r>
              <a:rPr lang="cs-CZ" sz="1200" dirty="0" smtClean="0"/>
              <a:t>Dramatická výchova</a:t>
            </a:r>
          </a:p>
          <a:p>
            <a:endParaRPr lang="cs-CZ" sz="1400" dirty="0" smtClean="0"/>
          </a:p>
          <a:p>
            <a:pPr lvl="1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088110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67878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131840" y="186344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7946456"/>
              </p:ext>
            </p:extLst>
          </p:nvPr>
        </p:nvGraphicFramePr>
        <p:xfrm>
          <a:off x="-16024" y="753223"/>
          <a:ext cx="8964488" cy="6137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Prezentace" r:id="rId4" imgW="4570587" imgH="3427442" progId="PowerPoint.Show.12">
                  <p:embed/>
                </p:oleObj>
              </mc:Choice>
              <mc:Fallback>
                <p:oleObj name="Prezentace" r:id="rId4" imgW="4570587" imgH="3427442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16024" y="753223"/>
                        <a:ext cx="8964488" cy="61374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3899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PRŮŘEZOVÁ TÉMATA</a:t>
            </a:r>
            <a:br>
              <a:rPr lang="cs-CZ" sz="3200" dirty="0" smtClean="0"/>
            </a:br>
            <a:r>
              <a:rPr lang="cs-CZ" sz="1200" b="1" i="1" dirty="0" smtClean="0"/>
              <a:t>TEMATICKÉ OKRUHY</a:t>
            </a: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cs-CZ" sz="2000" dirty="0" smtClean="0"/>
              <a:t>OSOBNOSTNÍ A SOCIÁLNÍ VÝCHOVA</a:t>
            </a:r>
          </a:p>
          <a:p>
            <a:endParaRPr lang="cs-CZ" sz="2000" dirty="0" smtClean="0"/>
          </a:p>
          <a:p>
            <a:r>
              <a:rPr lang="cs-CZ" sz="2000" dirty="0" smtClean="0"/>
              <a:t>VÝCHOVA DEMOKRATICKÉHO OBČANA</a:t>
            </a:r>
          </a:p>
          <a:p>
            <a:endParaRPr lang="cs-CZ" sz="2000" dirty="0" smtClean="0"/>
          </a:p>
          <a:p>
            <a:r>
              <a:rPr lang="cs-CZ" sz="2000" dirty="0" smtClean="0"/>
              <a:t>VÝCHOVA K MYŠLENÍ V EVROPSKÝCH A GLOBÁLNÍCH SOUVISLOSTECH</a:t>
            </a:r>
          </a:p>
          <a:p>
            <a:endParaRPr lang="cs-CZ" sz="2000" dirty="0" smtClean="0"/>
          </a:p>
          <a:p>
            <a:r>
              <a:rPr lang="cs-CZ" sz="2000" dirty="0" smtClean="0"/>
              <a:t>MULTIKULTURNÍ VÝCHOVA</a:t>
            </a:r>
          </a:p>
          <a:p>
            <a:endParaRPr lang="cs-CZ" sz="2000" dirty="0" smtClean="0"/>
          </a:p>
          <a:p>
            <a:r>
              <a:rPr lang="cs-CZ" sz="2000" dirty="0" smtClean="0"/>
              <a:t>ENVIRONMENTÁLNÍ VÝCHOVA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MEDIÁLNÍ VÝCHOVA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85078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VZDĚLÁVÁNÍ ŽÁKŮ SE SPECIÁLNÍMI VZDĚLÁVACÍMI</a:t>
            </a:r>
            <a:br>
              <a:rPr lang="cs-CZ" sz="2800" b="1" dirty="0" smtClean="0"/>
            </a:br>
            <a:r>
              <a:rPr lang="cs-CZ" sz="2800" b="1" dirty="0" smtClean="0"/>
              <a:t>POTŘEBAMI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229600" cy="4781127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VZDĚLÁVÁNÍ ŽÁKŮ SE ZDRAVOTNÍM POSTIŽENÍM A ZDRAVOTNÍM ZNEVÝHODNĚNÍM</a:t>
            </a:r>
          </a:p>
          <a:p>
            <a:r>
              <a:rPr lang="cs-CZ" sz="2000" dirty="0" smtClean="0"/>
              <a:t>VZDĚLÁVÁNÍ ŽÁKŮ SE SOCIÁLNÍM ZNEVÝHODNĚNÍM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800" b="1" dirty="0" smtClean="0"/>
              <a:t>VZDĚLÁVÁNÍ ŽÁKŮ MIMOŘÁDNĚ NADANÝCH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b="1" dirty="0" smtClean="0"/>
              <a:t>MATERIÁLNÍ , PERSONÁLNÍ HYGIENICKÉ ORGANIZAČNÍ  A JINÉ PODMÍNKY PRO USKUTEČŇOVÁNÍ RVP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1600" dirty="0" smtClean="0"/>
              <a:t>PŘÍLOHA: RVP ZV - PŘÍLOHA UPRAVUJÍCÍ VZDĚLÁVÁNÍ ŽÁKŮ S LEHKÝM MENTÁLNÍM POSTIŽENÍM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388564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359</Words>
  <Application>Microsoft Office PowerPoint</Application>
  <PresentationFormat>Předvádění na obrazovce (4:3)</PresentationFormat>
  <Paragraphs>106</Paragraphs>
  <Slides>10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Motiv systému Office</vt:lpstr>
      <vt:lpstr>1_Výchozí návrh</vt:lpstr>
      <vt:lpstr>2_Výchozí návrh</vt:lpstr>
      <vt:lpstr>Dokument</vt:lpstr>
      <vt:lpstr>Prezentace</vt:lpstr>
      <vt:lpstr>KURIKULUM V SOUČASNÉ ŠKOLE</vt:lpstr>
      <vt:lpstr>Prezentace aplikace PowerPoint</vt:lpstr>
      <vt:lpstr>Prezentace aplikace PowerPoint</vt:lpstr>
      <vt:lpstr>      CÍLE VZDĚLÁVÁNÍ                                KLÍČOVÉ KOMPETENCE</vt:lpstr>
      <vt:lpstr>Prezentace aplikace PowerPoint</vt:lpstr>
      <vt:lpstr>VZDĚLÁVACÍ OBLASTI</vt:lpstr>
      <vt:lpstr>Prezentace aplikace PowerPoint</vt:lpstr>
      <vt:lpstr>PRŮŘEZOVÁ TÉMATA TEMATICKÉ OKRUHY</vt:lpstr>
      <vt:lpstr>VZDĚLÁVÁNÍ ŽÁKŮ SE SPECIÁLNÍMI VZDĚLÁVACÍMI POTŘEBAMI</vt:lpstr>
      <vt:lpstr>ŠKOLNÍ VZDĚLÁVACÍ PROGRAM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KURIKULUM V SOUČASNÉ ŠKOLE</dc:title>
  <dc:creator>Vladimíra Neužilová</dc:creator>
  <cp:lastModifiedBy>Vladimíra Neužilová</cp:lastModifiedBy>
  <cp:revision>21</cp:revision>
  <dcterms:created xsi:type="dcterms:W3CDTF">2012-10-01T11:43:13Z</dcterms:created>
  <dcterms:modified xsi:type="dcterms:W3CDTF">2014-10-20T08:02:31Z</dcterms:modified>
</cp:coreProperties>
</file>