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2766BA-0C20-4233-BEE4-B758C3B291C9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AB57E6-250D-4EB4-9484-F5420AB721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chování ve školním věku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47356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Čerpáno z knihy </a:t>
            </a:r>
            <a:r>
              <a:rPr lang="cs-CZ" i="1" dirty="0" smtClean="0"/>
              <a:t>Poruchy chování</a:t>
            </a:r>
          </a:p>
          <a:p>
            <a:r>
              <a:rPr lang="cs-CZ" i="1" dirty="0" smtClean="0"/>
              <a:t>v dětském věku</a:t>
            </a:r>
            <a:r>
              <a:rPr lang="cs-CZ" dirty="0" smtClean="0"/>
              <a:t> od Radka Ptáčka</a:t>
            </a:r>
          </a:p>
          <a:p>
            <a:endParaRPr lang="en-US" dirty="0" smtClean="0"/>
          </a:p>
          <a:p>
            <a:r>
              <a:rPr lang="cs-CZ" dirty="0" smtClean="0"/>
              <a:t>PTÁČEK, Radek. </a:t>
            </a:r>
            <a:r>
              <a:rPr lang="cs-CZ" i="1" dirty="0" smtClean="0"/>
              <a:t>Poruchy chování</a:t>
            </a:r>
          </a:p>
          <a:p>
            <a:r>
              <a:rPr lang="cs-CZ" i="1" dirty="0" smtClean="0"/>
              <a:t>v dětském věku </a:t>
            </a:r>
            <a:r>
              <a:rPr lang="cs-CZ" dirty="0" smtClean="0"/>
              <a:t>[online]</a:t>
            </a:r>
            <a:r>
              <a:rPr lang="cs-CZ" i="1" dirty="0" smtClean="0"/>
              <a:t>. </a:t>
            </a:r>
            <a:r>
              <a:rPr lang="cs-CZ" dirty="0" smtClean="0"/>
              <a:t>2006 [cit. 2015-02-18 ]. Dostupné z: </a:t>
            </a:r>
            <a:r>
              <a:rPr lang="en-US" dirty="0" smtClean="0"/>
              <a:t>&lt;http&gt;//http://www.vyzkum-mladez.cz/zprava/1378735909.pdf&gt;.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Při řešení problematiky poruch chování je nutno uvažovat o souhře následujících oblastí:</a:t>
            </a:r>
          </a:p>
          <a:p>
            <a:r>
              <a:rPr lang="cs-CZ" dirty="0" smtClean="0"/>
              <a:t>Pedagogicko-psychologické poradenství</a:t>
            </a:r>
          </a:p>
          <a:p>
            <a:r>
              <a:rPr lang="cs-CZ" dirty="0" smtClean="0"/>
              <a:t>Psychoterapie</a:t>
            </a:r>
          </a:p>
          <a:p>
            <a:r>
              <a:rPr lang="cs-CZ" dirty="0" smtClean="0"/>
              <a:t>Volnočasové aktivity</a:t>
            </a:r>
          </a:p>
          <a:p>
            <a:r>
              <a:rPr lang="cs-CZ" dirty="0" err="1" smtClean="0"/>
              <a:t>Edukativní</a:t>
            </a:r>
            <a:r>
              <a:rPr lang="cs-CZ" dirty="0" smtClean="0"/>
              <a:t> pomoc</a:t>
            </a:r>
          </a:p>
          <a:p>
            <a:r>
              <a:rPr lang="cs-CZ" dirty="0" smtClean="0"/>
              <a:t>Medikace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doporučení pro rodiče a pedagogy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700" dirty="0" smtClean="0"/>
              <a:t>➜ </a:t>
            </a:r>
            <a:r>
              <a:rPr lang="cs-CZ" sz="2000" dirty="0" smtClean="0"/>
              <a:t>Snažte se minimálně o 10 minut společné hry nebo aktivity denně a to i přes možnou (oboustrannou) nechuť a deklarovaný odpor.</a:t>
            </a:r>
          </a:p>
          <a:p>
            <a:pPr>
              <a:buNone/>
            </a:pPr>
            <a:r>
              <a:rPr lang="cs-CZ" sz="2000" dirty="0" smtClean="0"/>
              <a:t>➜ Podporujte a chvalte dítě za konkrétní projevy žádoucího chování. Jestli je to možné, sledujte výskyt žádoucího chování spolu s dítětem pomocí grafu. Dohodněte se na odměně, kterou dostane při dosažení určité úrovně. Měňte cíle a odměny v intervalu 2 – 6 týdnů.</a:t>
            </a:r>
          </a:p>
          <a:p>
            <a:pPr>
              <a:buNone/>
            </a:pPr>
            <a:r>
              <a:rPr lang="cs-CZ" sz="2000" dirty="0" smtClean="0"/>
              <a:t>➜ Stanovte jasná domácí/školní pravidla. Dávejte jasné a stručné pokyny vedoucí</a:t>
            </a:r>
          </a:p>
          <a:p>
            <a:pPr>
              <a:buNone/>
            </a:pPr>
            <a:r>
              <a:rPr lang="cs-CZ" sz="2000" dirty="0" smtClean="0"/>
              <a:t>	k žádoucímu chování místo zákazu nežádoucího (např.: „Prosím jdi pomalu.“ namísto „Nelítej.“).</a:t>
            </a:r>
          </a:p>
          <a:p>
            <a:pPr>
              <a:buNone/>
            </a:pPr>
            <a:r>
              <a:rPr lang="cs-CZ" sz="2000" dirty="0" smtClean="0"/>
              <a:t>➜ Poskytujte dítěti pevnou, klidnou a důslednou zpětnou vazbu na jeho nežádoucí chování. Mnoho nežádoucích vzorců chování vymizí, jestliže ho ignorujeme. Ale jestliže tuto techniku zkusíme jako první, může naopak jeho výskyt narůst!</a:t>
            </a:r>
          </a:p>
          <a:p>
            <a:pPr>
              <a:buNone/>
            </a:pPr>
            <a:r>
              <a:rPr lang="cs-CZ" sz="2000" dirty="0" smtClean="0"/>
              <a:t>➜ Rozptýlit dítě od nežádoucího chování je mnohem efektivnější než verbální zákaz.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➜ Jestliže ignorování ani rozptýlení nefunguje, využijte techniku „přestávky“. Nechte dítě o samotě, pošlete ho do samostatné „nudné“ místnosti nebo místa na více než jednu minutu (přidejte jednu minutu s každým rokem věku, maximálně však 10 min).</a:t>
            </a:r>
          </a:p>
          <a:p>
            <a:pPr>
              <a:buNone/>
            </a:pPr>
            <a:r>
              <a:rPr lang="cs-CZ" dirty="0" smtClean="0"/>
              <a:t>➜ V každém případě se vyhněte hádkám a dodatečnému poučování a vysvětlování. Toto vede pouze k dodatečně pozornosti k nežádoucímu chování.</a:t>
            </a:r>
          </a:p>
          <a:p>
            <a:pPr>
              <a:buNone/>
            </a:pPr>
            <a:r>
              <a:rPr lang="cs-CZ" dirty="0" smtClean="0"/>
              <a:t>➜ Zorganizujte čas dítěte tak, abyste předešli obtížím. (Například zajištění stálého dohledu nad dítětem, zajištění dostatečného množství aktivit na delších cestách, prevence možných kolizních střetů sourozenců apod.)</a:t>
            </a:r>
          </a:p>
          <a:p>
            <a:pPr>
              <a:buNone/>
            </a:pPr>
            <a:r>
              <a:rPr lang="cs-CZ" dirty="0" smtClean="0"/>
              <a:t>➜ Dohlížejte na trávení volného času. Kontrolujte pravdivost tvrzení dítěte o trávení volného času (např. zavolejte rodičům kamarádů, se kterými se má sejít).</a:t>
            </a:r>
          </a:p>
          <a:p>
            <a:pPr>
              <a:buNone/>
            </a:pPr>
            <a:r>
              <a:rPr lang="cs-CZ" dirty="0" smtClean="0"/>
              <a:t>➜ Pokuste se o koordinaci výchovného přístupu v rodině, ve škole a dalších institucích, které dítě navštěvuje.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V současné době se rozlišují čtyři základní projevy poruch chování:</a:t>
            </a:r>
          </a:p>
          <a:p>
            <a:pPr>
              <a:buNone/>
            </a:pPr>
            <a:r>
              <a:rPr lang="cs-CZ" dirty="0" smtClean="0"/>
              <a:t>➜ Agresivita nebo závažné náznaky ohrožení lidí nebo zvířat.</a:t>
            </a:r>
          </a:p>
          <a:p>
            <a:pPr>
              <a:buNone/>
            </a:pPr>
            <a:r>
              <a:rPr lang="cs-CZ" dirty="0" smtClean="0"/>
              <a:t>➜ Úmyslné poškozování věcí a majetku (např. vandalismus).</a:t>
            </a:r>
          </a:p>
          <a:p>
            <a:pPr>
              <a:buNone/>
            </a:pPr>
            <a:r>
              <a:rPr lang="cs-CZ" dirty="0" smtClean="0"/>
              <a:t>➜ Opakovaná porušení domácích nebo školních pravidel, právní delikty.</a:t>
            </a:r>
          </a:p>
          <a:p>
            <a:pPr>
              <a:buNone/>
            </a:pPr>
            <a:r>
              <a:rPr lang="cs-CZ" dirty="0" smtClean="0"/>
              <a:t>➜ Stálé lhaní, vyhýbání se důsledkům svého chování nebo snaha získat výhody či věci hmotného charakteru nepoctivou cestou.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Odborné publikace poukazují na to, že o poruchu chování se jedná pouze v případech, kdy se vyskytují zároveň alespoň tři z výše uvedených základních projevů a to minimálně po dobu 6 měsíců.</a:t>
            </a:r>
          </a:p>
          <a:p>
            <a:pPr>
              <a:buNone/>
            </a:pPr>
            <a:r>
              <a:rPr lang="cs-CZ" dirty="0" smtClean="0"/>
              <a:t>Izolované projevy nežádoucího chování (například krádeže v obchodech, experimentování s drogami, projevy agresivního chování, situační lži) jsou poměrně častým jevem během dětství (v různých obdobích je vykazuje až 80 % dětí), ale v žádném případě nepředstavují „poruchu chování“ ve smyslu psychiatrické diagnózy.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Na základě podrobných diagnostických kritérií jsou poruchy chování definovány takto:</a:t>
            </a:r>
          </a:p>
          <a:p>
            <a:pPr>
              <a:buNone/>
            </a:pPr>
            <a:r>
              <a:rPr lang="cs-CZ" dirty="0" smtClean="0"/>
              <a:t>A. Opakující se stabilní vzorce chování, ve kterých jsou porušovány sociální normy, pravidla a práva druhých. Během uplynulého roku musí být přítomny tři nebo více symptomů s jedním symptomem trvale přítomným v posledním půlroce. Mezi symptomy se zahrnuje následující chování:</a:t>
            </a:r>
          </a:p>
          <a:p>
            <a:pPr>
              <a:buNone/>
            </a:pPr>
            <a:r>
              <a:rPr lang="pt-BR" dirty="0" smtClean="0"/>
              <a:t>➜ Agrese k lidem a zvířatům:</a:t>
            </a:r>
          </a:p>
          <a:p>
            <a:pPr>
              <a:buNone/>
            </a:pPr>
            <a:r>
              <a:rPr lang="cs-CZ" dirty="0" smtClean="0"/>
              <a:t>	– často šikanuje, vyhrožuje nebo zastrašuje druhé,</a:t>
            </a:r>
          </a:p>
          <a:p>
            <a:pPr>
              <a:buNone/>
            </a:pPr>
            <a:r>
              <a:rPr lang="cs-CZ" dirty="0" smtClean="0"/>
              <a:t>	– často začíná pranice nebo šarvátky,</a:t>
            </a:r>
          </a:p>
          <a:p>
            <a:pPr>
              <a:buNone/>
            </a:pPr>
            <a:r>
              <a:rPr lang="cs-CZ" dirty="0" smtClean="0"/>
              <a:t>	– jako zbraň používá předměty, které mohou těžce zranit druhé (např. kameny, nože apod.),</a:t>
            </a:r>
          </a:p>
          <a:p>
            <a:pPr>
              <a:buNone/>
            </a:pPr>
            <a:r>
              <a:rPr lang="cs-CZ" dirty="0" smtClean="0"/>
              <a:t>	– projevuje fyzickou agresi a hrubost k lidem,</a:t>
            </a:r>
          </a:p>
          <a:p>
            <a:pPr>
              <a:buNone/>
            </a:pPr>
            <a:r>
              <a:rPr lang="cs-CZ" dirty="0" smtClean="0"/>
              <a:t>	– projevuje fyzickou agresi a hrubost ke zvířatům,</a:t>
            </a:r>
          </a:p>
          <a:p>
            <a:pPr>
              <a:buNone/>
            </a:pPr>
            <a:r>
              <a:rPr lang="cs-CZ" dirty="0" smtClean="0"/>
              <a:t>	– krade způsobem, při němž dochází ke střetu s obětí (např.: loupežná přepadení, vydírání apod.),</a:t>
            </a:r>
          </a:p>
          <a:p>
            <a:pPr>
              <a:buNone/>
            </a:pPr>
            <a:r>
              <a:rPr lang="cs-CZ" dirty="0" smtClean="0"/>
              <a:t>	– vynucuje si na druhém sexuální aktivitu.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➜ Destrukce majetku a vlastnictví:</a:t>
            </a:r>
          </a:p>
          <a:p>
            <a:pPr>
              <a:buNone/>
            </a:pPr>
            <a:r>
              <a:rPr lang="cs-CZ" dirty="0" smtClean="0"/>
              <a:t>	– ničí majetek druhých,</a:t>
            </a:r>
          </a:p>
          <a:p>
            <a:pPr>
              <a:buNone/>
            </a:pPr>
            <a:r>
              <a:rPr lang="cs-CZ" dirty="0" smtClean="0"/>
              <a:t>	– zakládá ohně se záměrem vážného poškození.</a:t>
            </a:r>
          </a:p>
          <a:p>
            <a:pPr>
              <a:buNone/>
            </a:pPr>
            <a:r>
              <a:rPr lang="cs-CZ" dirty="0" smtClean="0"/>
              <a:t>➜ Nepoctivost nebo krádeže: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pt-BR" dirty="0" smtClean="0"/>
              <a:t>– vloupává se do domů, budov a aut,</a:t>
            </a:r>
          </a:p>
          <a:p>
            <a:pPr>
              <a:buNone/>
            </a:pPr>
            <a:r>
              <a:rPr lang="cs-CZ" dirty="0" smtClean="0"/>
              <a:t>	– často lže, aby získal prospěch nebo výhody nebo aby se vyhnul povinnostem a závazkům,</a:t>
            </a:r>
          </a:p>
          <a:p>
            <a:pPr>
              <a:buNone/>
            </a:pPr>
            <a:r>
              <a:rPr lang="cs-CZ" dirty="0" smtClean="0"/>
              <a:t>	– krádeže bez konfrontace s obětí (např.: v samoobsluze, falšování podpisů, listin apod.).</a:t>
            </a:r>
          </a:p>
          <a:p>
            <a:pPr>
              <a:buNone/>
            </a:pPr>
            <a:r>
              <a:rPr lang="cs-CZ" dirty="0" smtClean="0"/>
              <a:t>➜ Vážné porušování pravidel:</a:t>
            </a:r>
          </a:p>
          <a:p>
            <a:pPr>
              <a:buNone/>
            </a:pPr>
            <a:r>
              <a:rPr lang="cs-CZ" dirty="0" smtClean="0"/>
              <a:t>	– před třináctým rokem opakovaně zůstává přes zákazy rodičů dlouho do noci venku,</a:t>
            </a:r>
          </a:p>
          <a:p>
            <a:pPr>
              <a:buNone/>
            </a:pPr>
            <a:r>
              <a:rPr lang="cs-CZ" dirty="0" smtClean="0"/>
              <a:t>	– utíká z domova, ačkoliv bydlí v domě rodičů nebo jejich zástupců (nejméně dvakrát) </a:t>
            </a:r>
            <a:r>
              <a:rPr lang="pt-BR" dirty="0" smtClean="0"/>
              <a:t>nebo se nevrací dlouhou dobu,</a:t>
            </a:r>
          </a:p>
          <a:p>
            <a:pPr>
              <a:buNone/>
            </a:pPr>
            <a:r>
              <a:rPr lang="cs-CZ" dirty="0" smtClean="0"/>
              <a:t>	– časté záškoláctví před třináctým rokem.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1927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B. Poruchy chování významně zhoršují školní a pracovní fungování.</a:t>
            </a:r>
          </a:p>
          <a:p>
            <a:pPr>
              <a:buNone/>
            </a:pPr>
            <a:r>
              <a:rPr lang="cs-CZ" dirty="0" smtClean="0"/>
              <a:t>➜ Specifika začátku</a:t>
            </a:r>
          </a:p>
          <a:p>
            <a:pPr>
              <a:buNone/>
            </a:pPr>
            <a:r>
              <a:rPr lang="cs-CZ" dirty="0" smtClean="0"/>
              <a:t>	– Začátek v dětském věku – alespoň jeden symptom musí být přítomen před desátým rokem věku.</a:t>
            </a:r>
          </a:p>
          <a:p>
            <a:pPr>
              <a:buNone/>
            </a:pPr>
            <a:r>
              <a:rPr lang="cs-CZ" dirty="0" smtClean="0"/>
              <a:t>	– Začátek v adolescenci – žádný ze symptomů není přítomen před desátým rokem věku.</a:t>
            </a:r>
          </a:p>
          <a:p>
            <a:pPr>
              <a:buNone/>
            </a:pPr>
            <a:r>
              <a:rPr lang="cs-CZ" dirty="0" smtClean="0"/>
              <a:t>➜ Specifika tíže</a:t>
            </a:r>
          </a:p>
          <a:p>
            <a:pPr>
              <a:buNone/>
            </a:pPr>
            <a:r>
              <a:rPr lang="cs-CZ" dirty="0" smtClean="0"/>
              <a:t>	– Lehká porucha – málo nebo žádné problémy vyplývající z poruch chování, pouze mírné poškození druhých.</a:t>
            </a:r>
          </a:p>
          <a:p>
            <a:pPr>
              <a:buNone/>
            </a:pPr>
            <a:r>
              <a:rPr lang="cs-CZ" dirty="0" smtClean="0"/>
              <a:t>	– Střední porucha – střední frekvence problémového chování a jeho vlivu na druhé kolísá mezi středním a těžkým.</a:t>
            </a:r>
          </a:p>
          <a:p>
            <a:pPr>
              <a:buNone/>
            </a:pPr>
            <a:r>
              <a:rPr lang="cs-CZ" dirty="0" smtClean="0"/>
              <a:t>	– Těžká porucha – více problémů, než vyžaduje stanovení diagnózy, nebo takové poruchy chování, které mají za následek těžké ublížení na zdraví.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err="1" smtClean="0"/>
              <a:t>Poruchchování</a:t>
            </a:r>
            <a:r>
              <a:rPr lang="cs-CZ" dirty="0" smtClean="0"/>
              <a:t> se v mnoha případech kombinují s dalšími, v mnohých případech symptomaticky velice obdobnými poruchami nebo obtížemi. Jedná se především o:</a:t>
            </a:r>
          </a:p>
          <a:p>
            <a:pPr>
              <a:buNone/>
            </a:pPr>
            <a:r>
              <a:rPr lang="cs-CZ" dirty="0" smtClean="0"/>
              <a:t>➜ poruchy emocí,</a:t>
            </a:r>
          </a:p>
          <a:p>
            <a:pPr>
              <a:buNone/>
            </a:pPr>
            <a:r>
              <a:rPr lang="cs-CZ" dirty="0" smtClean="0"/>
              <a:t>➜ poruchy pozornosti a hyperaktivitu (ADHD),</a:t>
            </a:r>
          </a:p>
          <a:p>
            <a:pPr>
              <a:buNone/>
            </a:pPr>
            <a:r>
              <a:rPr lang="cs-CZ" dirty="0" smtClean="0"/>
              <a:t>➜ specifické poruchy učení,</a:t>
            </a:r>
          </a:p>
          <a:p>
            <a:pPr>
              <a:buNone/>
            </a:pPr>
            <a:r>
              <a:rPr lang="cs-CZ" dirty="0" smtClean="0"/>
              <a:t>➜ v pozdějším věku zneužívání návykových látek apod.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Časný začátek poruch chování je často spojen s poruchou pozorností a hyperaktivitou, o poruchách s pozdějším nástupem to však neplatí (</a:t>
            </a:r>
            <a:r>
              <a:rPr lang="cs-CZ" dirty="0" err="1" smtClean="0"/>
              <a:t>Loeber</a:t>
            </a:r>
            <a:r>
              <a:rPr lang="cs-CZ" dirty="0" smtClean="0"/>
              <a:t>, 1995).</a:t>
            </a:r>
          </a:p>
          <a:p>
            <a:pPr>
              <a:buNone/>
            </a:pPr>
            <a:r>
              <a:rPr lang="cs-CZ" dirty="0" smtClean="0"/>
              <a:t>Společný výskyt poruch chování s některými výše uvedenými jevy významným způsobem zhoršuje prognózu pozitivního vývoje dítěte.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Někteří autoři (</a:t>
            </a:r>
            <a:r>
              <a:rPr lang="cs-CZ" dirty="0" err="1" smtClean="0"/>
              <a:t>Paclt</a:t>
            </a:r>
            <a:r>
              <a:rPr lang="cs-CZ" dirty="0" smtClean="0"/>
              <a:t>, Florián, 1998) poukazují na to, že agresivní chování především u chlapců je během dětství a adolescence relativně stabilní. Důležité v této souvislosti je stanovit míru, za jejímž rámcem se agresivní chování dětí skutečně stává rizikovým faktorem pro vznik asociálního chování v adolescenci a v dospělosti.</a:t>
            </a:r>
          </a:p>
          <a:p>
            <a:pPr>
              <a:buNone/>
            </a:pPr>
            <a:r>
              <a:rPr lang="cs-CZ" dirty="0" smtClean="0"/>
              <a:t>Například u dětí, které do 15 let věku vykazují tři a více symptomů poruch chování se následné poruchy osobnosti v dospělém věku vyvíjejí pouze u 27 % chlapců a 21 % dívek.</a:t>
            </a:r>
          </a:p>
          <a:p>
            <a:pPr>
              <a:buNone/>
            </a:pPr>
            <a:r>
              <a:rPr lang="cs-CZ" dirty="0" smtClean="0"/>
              <a:t>V případě, že je symptomů šest a více, vyvíjí se porucha osobnosti cca u 49 % chlapců a 33%dívek. Porucha osobnosti (tedy možná porucha chování v dětství) byla diagnostikována přibližně u 40 % mužských trestanců a 18 % trestankyň. Zároveň 55 % mužů a 17 % žen s poruchou osobnosti bylo během svého života alespoň jednou uvězněno (</a:t>
            </a:r>
            <a:r>
              <a:rPr lang="cs-CZ" dirty="0" err="1" smtClean="0"/>
              <a:t>srv</a:t>
            </a:r>
            <a:r>
              <a:rPr lang="cs-CZ" dirty="0" smtClean="0"/>
              <a:t>. </a:t>
            </a:r>
            <a:r>
              <a:rPr lang="cs-CZ" dirty="0" err="1" smtClean="0"/>
              <a:t>Paclt</a:t>
            </a:r>
            <a:r>
              <a:rPr lang="cs-CZ" dirty="0" smtClean="0"/>
              <a:t>, Florián, 1998).</a:t>
            </a:r>
          </a:p>
          <a:p>
            <a:r>
              <a:rPr lang="cs-CZ" dirty="0" smtClean="0"/>
              <a:t>Podle Wolfganga a </a:t>
            </a:r>
            <a:r>
              <a:rPr lang="cs-CZ" dirty="0" err="1" smtClean="0"/>
              <a:t>Figlia</a:t>
            </a:r>
            <a:r>
              <a:rPr lang="cs-CZ" dirty="0" smtClean="0"/>
              <a:t> (1990) 46 % delikventů přestalo s trestnou činností hned </a:t>
            </a:r>
            <a:r>
              <a:rPr lang="pl-PL" dirty="0" smtClean="0"/>
              <a:t>po prvním trestném činu a dalších 35 % po druhém.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Náprava/terapie poruch chování v dětském věku úzce souvisí s jejich typem a prognózou. Pro dosažení alespoň základní efektivity musí být volen vždy komplexní, systematický a dlouhodobý přístup, ve kterém se angažuje podle možností nejširší sociální prostředí.</a:t>
            </a:r>
          </a:p>
          <a:p>
            <a:pPr>
              <a:buNone/>
            </a:pPr>
            <a:r>
              <a:rPr lang="cs-CZ" dirty="0" smtClean="0"/>
              <a:t>Dále je třeba si uvědomit, že porucha samotná není ve většině případů záležitostí pouze dítěte, ale i jejich rodičů (případně dalších zaangažovaných osob). Komplexní náprava tak představuje práci nejen s dítětem, ale i rodiči samotnými. Někteří autoři poukazují dokonce na to, že behaviorální trénink a práce ve skupinách rodičů dětí s poruchami chování představují naprosto základní a zřejmě i nejúčinnější faktor v komplexu celé nápravy (</a:t>
            </a:r>
            <a:r>
              <a:rPr lang="cs-CZ" dirty="0" err="1" smtClean="0"/>
              <a:t>Searight</a:t>
            </a:r>
            <a:r>
              <a:rPr lang="cs-CZ" dirty="0" smtClean="0"/>
              <a:t>, </a:t>
            </a:r>
            <a:r>
              <a:rPr lang="cs-CZ" dirty="0" err="1" smtClean="0"/>
              <a:t>Rottnek</a:t>
            </a:r>
            <a:r>
              <a:rPr lang="cs-CZ" dirty="0" smtClean="0"/>
              <a:t>, </a:t>
            </a:r>
            <a:r>
              <a:rPr lang="cs-CZ" dirty="0" err="1" smtClean="0"/>
              <a:t>Abby</a:t>
            </a:r>
            <a:r>
              <a:rPr lang="cs-CZ" dirty="0" smtClean="0"/>
              <a:t>, 2001).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</TotalTime>
  <Words>943</Words>
  <Application>Microsoft Office PowerPoint</Application>
  <PresentationFormat>Předvádění na obrazovce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Vrchol</vt:lpstr>
      <vt:lpstr>poruchy chování ve školním věku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Základní doporučení pro rodiče a pedagogy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chování ve školním věku</dc:title>
  <dc:creator>uživatel</dc:creator>
  <cp:lastModifiedBy>Krasa</cp:lastModifiedBy>
  <cp:revision>7</cp:revision>
  <dcterms:created xsi:type="dcterms:W3CDTF">2011-11-02T19:59:32Z</dcterms:created>
  <dcterms:modified xsi:type="dcterms:W3CDTF">2015-03-18T10:35:43Z</dcterms:modified>
</cp:coreProperties>
</file>