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1" r:id="rId1"/>
  </p:sldMasterIdLst>
  <p:sldIdLst>
    <p:sldId id="256" r:id="rId2"/>
    <p:sldId id="262" r:id="rId3"/>
    <p:sldId id="263" r:id="rId4"/>
    <p:sldId id="273" r:id="rId5"/>
    <p:sldId id="268" r:id="rId6"/>
    <p:sldId id="272" r:id="rId7"/>
    <p:sldId id="258" r:id="rId8"/>
    <p:sldId id="260" r:id="rId9"/>
    <p:sldId id="259" r:id="rId10"/>
    <p:sldId id="269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6" descr="SD-PanelTitle-V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/>
            <a:srcRect l="-2" r="47958"/>
            <a:stretch>
              <a:fillRect/>
            </a:stretch>
          </p:blipFill>
          <p:spPr bwMode="auto">
            <a:xfrm rot="5400000">
              <a:off x="3739196" y="525780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HDRibbonTitle-UniformTrim.png"/>
            <p:cNvPicPr>
              <a:picLocks noChangeAspect="1"/>
            </p:cNvPicPr>
            <p:nvPr/>
          </p:nvPicPr>
          <p:blipFill>
            <a:blip r:embed="rId3"/>
            <a:srcRect l="-2" r="47958"/>
            <a:stretch>
              <a:fillRect/>
            </a:stretch>
          </p:blipFill>
          <p:spPr bwMode="auto">
            <a:xfrm rot="5400000">
              <a:off x="3739196" y="5719572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5499C-EF3C-4CE3-807E-FA5BFD6B5DA8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6968-626B-4BF9-B43C-B43B2A0A820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5CAF-D16C-492F-9233-E63A97E26EED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3B7DE-579E-4F51-9F00-EC536BEB44F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28F92-E615-40A3-9EC5-CD5F99D9D795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2DAE8-7390-40AE-A0E8-8ED39D22167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49313" y="9048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634288" y="2827338"/>
            <a:ext cx="4572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8302-BAB3-4D65-ACD2-346E5FB1E7AB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DA036-4733-4949-98A2-F8DC5348322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562B-04A8-4EED-85D2-94605077432F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2FB1-AC5B-4AD1-AA24-5D909D4699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77888" y="896938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7650163" y="2608263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8C9FC-D79B-41FC-A878-DE50B475CEB2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07D7-0A58-4E1B-ADEB-D0D7A1A3A1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ECDD4-5C2B-4695-987E-2B3C9674B0E9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67E3D-07F2-4AE0-BEAE-0C2AD56BFE0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7555-E0F1-4235-9247-47BD32B95273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424B7-2677-41EC-A213-3FC9EB4444A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9957F-63D9-4799-9640-F75357DFCB3D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831B0-9E68-43D1-A740-2E59AAC7DDC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FF50-64C6-4594-A9E8-D48EF7DB53EE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870A-C24E-4D08-835E-92B9025BF6B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511E-5417-406B-870F-273D288DB681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7514-6AF5-4A14-9776-7CCED1BF605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05B3-390C-44EA-BC08-6B1DD3CEE924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D3BA-2365-4299-8714-FD957905903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ED04F-5CF1-43CC-8F4F-639514534A02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40D5F-7DEE-4205-85C0-52D27CF5302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5787-5533-41C6-AA7B-406C22C97938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AC53B-D851-45C4-A9CC-192A079B071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E67E-2A00-4C4F-9D6D-C448C12277A7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DF9FD-CA3D-46F7-A669-9EE92403020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5C2F-FFFD-48B0-9B79-A23EFD88AC25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98599-458F-4EA6-9FD1-88245F20931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85EF-3484-4804-A52A-DA211CA1115F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8197-3125-41BF-AD7F-103934392E8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1"/>
          </a:xfrm>
        </p:grpSpPr>
        <p:pic>
          <p:nvPicPr>
            <p:cNvPr id="1032" name="Picture 7" descr="SD-PanelContent-V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 bwMode="auto">
            <a:xfrm rot="5400000">
              <a:off x="4221675" y="39689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 bwMode="auto">
            <a:xfrm rot="5400000">
              <a:off x="4221675" y="6211888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899C502-F1DF-42A8-9A42-1B917C9EAA60}" type="datetimeFigureOut">
              <a:rPr lang="sk-SK"/>
              <a:pPr>
                <a:defRPr/>
              </a:pPr>
              <a:t>27. 5. 2015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DDF1920-BD40-47BE-9642-61CB94CFD00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48" r:id="rId7"/>
    <p:sldLayoutId id="2147484555" r:id="rId8"/>
    <p:sldLayoutId id="2147484556" r:id="rId9"/>
    <p:sldLayoutId id="2147484547" r:id="rId10"/>
    <p:sldLayoutId id="2147484557" r:id="rId11"/>
    <p:sldLayoutId id="2147484558" r:id="rId12"/>
    <p:sldLayoutId id="2147484546" r:id="rId13"/>
    <p:sldLayoutId id="2147484559" r:id="rId14"/>
    <p:sldLayoutId id="2147484560" r:id="rId15"/>
    <p:sldLayoutId id="2147484561" r:id="rId16"/>
    <p:sldLayoutId id="2147484562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930275" y="1341438"/>
            <a:ext cx="7273925" cy="1646237"/>
          </a:xfrm>
        </p:spPr>
        <p:txBody>
          <a:bodyPr/>
          <a:lstStyle/>
          <a:p>
            <a:r>
              <a:rPr lang="sk-SK" b="1" smtClean="0">
                <a:ln>
                  <a:noFill/>
                </a:ln>
                <a:solidFill>
                  <a:srgbClr val="FF0000"/>
                </a:solidFill>
              </a:rPr>
              <a:t>Di Georgeův syndrom</a:t>
            </a:r>
          </a:p>
        </p:txBody>
      </p:sp>
      <p:sp>
        <p:nvSpPr>
          <p:cNvPr id="19458" name="Podnadpis 2"/>
          <p:cNvSpPr>
            <a:spLocks noGrp="1"/>
          </p:cNvSpPr>
          <p:nvPr>
            <p:ph type="subTitle" idx="1"/>
          </p:nvPr>
        </p:nvSpPr>
        <p:spPr>
          <a:xfrm>
            <a:off x="136525" y="3648075"/>
            <a:ext cx="8861425" cy="3240088"/>
          </a:xfrm>
        </p:spPr>
        <p:txBody>
          <a:bodyPr/>
          <a:lstStyle/>
          <a:p>
            <a:r>
              <a:rPr lang="sk-SK" smtClean="0">
                <a:solidFill>
                  <a:srgbClr val="0070C0"/>
                </a:solidFill>
              </a:rPr>
              <a:t>M. Holbová, G. Stachová, H. Statečná,  E. Svítková, </a:t>
            </a:r>
          </a:p>
          <a:p>
            <a:r>
              <a:rPr lang="sk-SK" smtClean="0">
                <a:solidFill>
                  <a:srgbClr val="0070C0"/>
                </a:solidFill>
              </a:rPr>
              <a:t>N. Szarazová, S. Špaňová, J. Zmrzlík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1116013" y="620713"/>
            <a:ext cx="6797675" cy="1303337"/>
          </a:xfrm>
        </p:spPr>
        <p:txBody>
          <a:bodyPr/>
          <a:lstStyle/>
          <a:p>
            <a:r>
              <a:rPr lang="sk-SK" smtClean="0">
                <a:ln>
                  <a:noFill/>
                </a:ln>
                <a:solidFill>
                  <a:srgbClr val="FF0000"/>
                </a:solidFill>
              </a:rPr>
              <a:t>Možnosti genetického vyšetření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3" y="1700213"/>
            <a:ext cx="7866062" cy="4491037"/>
          </a:xfrm>
        </p:spPr>
        <p:txBody>
          <a:bodyPr rtlCol="0">
            <a:normAutofit fontScale="77500" lnSpcReduction="20000"/>
          </a:bodyPr>
          <a:lstStyle/>
          <a:p>
            <a:pPr fontAlgn="auto">
              <a:buFont typeface="Arial"/>
              <a:buNone/>
              <a:defRPr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b="1" dirty="0">
                <a:solidFill>
                  <a:srgbClr val="00B050"/>
                </a:solidFill>
              </a:rPr>
              <a:t>Prenatální vyšetření</a:t>
            </a:r>
            <a:endParaRPr lang="sk-SK" dirty="0">
              <a:solidFill>
                <a:srgbClr val="00B050"/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yšetření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provádíme na buňkách 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získávaných </a:t>
            </a:r>
            <a:r>
              <a:rPr lang="cs-CZ" dirty="0" smtClean="0">
                <a:solidFill>
                  <a:srgbClr val="C00000"/>
                </a:solidFill>
              </a:rPr>
              <a:t>choriových klků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(10.-13.t.g.),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plodové vody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(16.-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18. g.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.)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>
                <a:solidFill>
                  <a:srgbClr val="C00000"/>
                </a:solidFill>
              </a:rPr>
              <a:t>fetální krve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 po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18.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t.g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.) či na jiném materiálu odebraném z plodu ( kůže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plodu)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</a:t>
            </a:r>
            <a:r>
              <a:rPr lang="cs-CZ" dirty="0">
                <a:solidFill>
                  <a:srgbClr val="FF0000"/>
                </a:solidFill>
              </a:rPr>
              <a:t>: </a:t>
            </a:r>
            <a:r>
              <a:rPr lang="cs-CZ" dirty="0" smtClean="0">
                <a:solidFill>
                  <a:srgbClr val="FF0000"/>
                </a:solidFill>
              </a:rPr>
              <a:t>FISH a MLPA </a:t>
            </a:r>
            <a:r>
              <a:rPr lang="cs-CZ" dirty="0" smtClean="0">
                <a:solidFill>
                  <a:schemeClr val="tx1"/>
                </a:solidFill>
              </a:rPr>
              <a:t>(Multiplex </a:t>
            </a:r>
            <a:r>
              <a:rPr lang="cs-CZ" dirty="0" err="1" smtClean="0">
                <a:solidFill>
                  <a:schemeClr val="tx1"/>
                </a:solidFill>
              </a:rPr>
              <a:t>Ligation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dependent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Probe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Amplification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rizikové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těhotenství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těhotenství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pozitivním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nálezem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VVV 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srdce a/nebo 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nejasné ultrazvukové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vyšetření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None/>
              <a:defRPr/>
            </a:pPr>
            <a:endParaRPr lang="sk-SK" dirty="0">
              <a:solidFill>
                <a:srgbClr val="00B050"/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b="1" dirty="0">
                <a:solidFill>
                  <a:srgbClr val="00B050"/>
                </a:solidFill>
              </a:rPr>
              <a:t>Postnatální vyšetření</a:t>
            </a:r>
            <a:endParaRPr lang="sk-SK" dirty="0">
              <a:solidFill>
                <a:srgbClr val="00B050"/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yšetření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prováděno v </a:t>
            </a:r>
            <a:r>
              <a:rPr lang="cs-CZ" dirty="0">
                <a:solidFill>
                  <a:srgbClr val="C00000"/>
                </a:solidFill>
              </a:rPr>
              <a:t>buňkách periferní krve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či prostřednictvím</a:t>
            </a:r>
            <a:r>
              <a:rPr lang="cs-CZ" dirty="0">
                <a:solidFill>
                  <a:srgbClr val="C00000"/>
                </a:solidFill>
              </a:rPr>
              <a:t> izolované DNA</a:t>
            </a:r>
            <a:endParaRPr lang="sk-SK" dirty="0">
              <a:solidFill>
                <a:srgbClr val="C00000"/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Metody: </a:t>
            </a:r>
            <a:r>
              <a:rPr lang="cs-CZ" dirty="0">
                <a:solidFill>
                  <a:srgbClr val="FF0000"/>
                </a:solidFill>
              </a:rPr>
              <a:t>FISH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dirty="0" smtClean="0">
                <a:solidFill>
                  <a:srgbClr val="FF0000"/>
                </a:solidFill>
              </a:rPr>
              <a:t>MLPA</a:t>
            </a:r>
            <a:endParaRPr lang="sk-SK" dirty="0">
              <a:solidFill>
                <a:srgbClr val="FF0000"/>
              </a:solidFill>
            </a:endParaRPr>
          </a:p>
          <a:p>
            <a:pPr marL="0" indent="0" fontAlgn="auto">
              <a:buFont typeface="Arial"/>
              <a:buNone/>
              <a:defRPr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7104063" cy="12938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rgbClr val="FF0000"/>
                </a:solidFill>
              </a:rPr>
              <a:t>Etické a </a:t>
            </a:r>
            <a:r>
              <a:rPr lang="sk-SK" dirty="0" err="1" smtClean="0">
                <a:solidFill>
                  <a:srgbClr val="FF0000"/>
                </a:solidFill>
              </a:rPr>
              <a:t>právní</a:t>
            </a:r>
            <a:r>
              <a:rPr lang="sk-SK" dirty="0" smtClean="0">
                <a:solidFill>
                  <a:srgbClr val="FF0000"/>
                </a:solidFill>
              </a:rPr>
              <a:t> aspekty genetického </a:t>
            </a:r>
            <a:r>
              <a:rPr lang="sk-SK" dirty="0" err="1" smtClean="0">
                <a:solidFill>
                  <a:srgbClr val="FF0000"/>
                </a:solidFill>
              </a:rPr>
              <a:t>vyšetření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29698" name="Zástupný symbol obsahu 2"/>
          <p:cNvSpPr>
            <a:spLocks noGrp="1"/>
          </p:cNvSpPr>
          <p:nvPr>
            <p:ph idx="1"/>
          </p:nvPr>
        </p:nvSpPr>
        <p:spPr>
          <a:xfrm>
            <a:off x="593725" y="1557338"/>
            <a:ext cx="8154988" cy="4754562"/>
          </a:xfrm>
        </p:spPr>
        <p:txBody>
          <a:bodyPr/>
          <a:lstStyle/>
          <a:p>
            <a:r>
              <a:rPr lang="sk-SK" sz="1900" smtClean="0"/>
              <a:t>obecně smú byť prevádzané jedine pouze tehdy, jestli slouží </a:t>
            </a:r>
            <a:r>
              <a:rPr lang="sk-SK" sz="1900" smtClean="0">
                <a:solidFill>
                  <a:srgbClr val="FF0000"/>
                </a:solidFill>
              </a:rPr>
              <a:t>diagnostickému, preventivnímu nebo terapeutickému</a:t>
            </a:r>
            <a:r>
              <a:rPr lang="sk-SK" sz="1900" smtClean="0"/>
              <a:t> účelu</a:t>
            </a:r>
          </a:p>
          <a:p>
            <a:r>
              <a:rPr lang="sk-SK" sz="1900" smtClean="0">
                <a:solidFill>
                  <a:schemeClr val="tx1"/>
                </a:solidFill>
              </a:rPr>
              <a:t>před molekulárním aj prenatálním vyšetřením musí dotyčný jedinec poskytnout </a:t>
            </a:r>
            <a:r>
              <a:rPr lang="sk-SK" sz="1900" smtClean="0">
                <a:solidFill>
                  <a:srgbClr val="0070C0"/>
                </a:solidFill>
              </a:rPr>
              <a:t>podepsaný informovaný souhlas</a:t>
            </a:r>
            <a:r>
              <a:rPr lang="sk-SK" sz="1900" smtClean="0"/>
              <a:t> </a:t>
            </a:r>
          </a:p>
          <a:p>
            <a:r>
              <a:rPr lang="sk-SK" sz="1900" smtClean="0"/>
              <a:t>pacient musí </a:t>
            </a:r>
            <a:r>
              <a:rPr lang="sk-SK" sz="1900" smtClean="0">
                <a:solidFill>
                  <a:srgbClr val="00B050"/>
                </a:solidFill>
              </a:rPr>
              <a:t>dostat informace o účelu</a:t>
            </a:r>
            <a:r>
              <a:rPr lang="sk-SK" sz="1900" smtClean="0"/>
              <a:t>, druhu a výstižnosti vyšetření, případných </a:t>
            </a:r>
            <a:r>
              <a:rPr lang="sk-SK" sz="1900" smtClean="0">
                <a:solidFill>
                  <a:srgbClr val="00B050"/>
                </a:solidFill>
              </a:rPr>
              <a:t>rizicích, </a:t>
            </a:r>
            <a:r>
              <a:rPr lang="sk-SK" sz="1900" smtClean="0"/>
              <a:t>která jsou spojena s vyšetřením, možnostech neočekávaného </a:t>
            </a:r>
            <a:r>
              <a:rPr lang="sk-SK" sz="1900" smtClean="0">
                <a:solidFill>
                  <a:srgbClr val="00B050"/>
                </a:solidFill>
              </a:rPr>
              <a:t>výsledku, </a:t>
            </a:r>
            <a:r>
              <a:rPr lang="sk-SK" sz="1900" smtClean="0"/>
              <a:t>možných </a:t>
            </a:r>
            <a:r>
              <a:rPr lang="sk-SK" sz="1900" smtClean="0">
                <a:solidFill>
                  <a:srgbClr val="00B050"/>
                </a:solidFill>
              </a:rPr>
              <a:t>psychických a fyzických zátěžích</a:t>
            </a:r>
            <a:r>
              <a:rPr lang="sk-SK" sz="1900" smtClean="0"/>
              <a:t>, možnostech podpory dotčené osoby v souvislosti s výsledkem vyšetřením, o významu zjištěných výsledků i o možných </a:t>
            </a:r>
            <a:r>
              <a:rPr lang="sk-SK" sz="1900" smtClean="0">
                <a:solidFill>
                  <a:srgbClr val="00B050"/>
                </a:solidFill>
              </a:rPr>
              <a:t>terapeutických opatřeních</a:t>
            </a:r>
            <a:r>
              <a:rPr lang="sk-SK" sz="1900" smtClean="0"/>
              <a:t>. </a:t>
            </a:r>
          </a:p>
          <a:p>
            <a:r>
              <a:rPr lang="sk-SK" sz="1900" smtClean="0"/>
              <a:t>u nezletilých, duševně nemocných a nesvéprávných rozhoduje zákonný zástupce.</a:t>
            </a:r>
          </a:p>
          <a:p>
            <a:r>
              <a:rPr lang="sk-SK" sz="1900" smtClean="0"/>
              <a:t>nesmí být prováděno pod nátlakem (zamestnávatel, partner, zdravotník, sociální aparát), nesmí být stanovovány předběžné podmínky ani finanční úhrady.</a:t>
            </a:r>
          </a:p>
          <a:p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3" y="1341438"/>
            <a:ext cx="7954962" cy="46799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sk-SK" sz="2100" dirty="0" err="1" smtClean="0">
                <a:solidFill>
                  <a:schemeClr val="tx1"/>
                </a:solidFill>
              </a:rPr>
              <a:t>Presymptomatické</a:t>
            </a:r>
            <a:r>
              <a:rPr lang="sk-SK" sz="2100" dirty="0" smtClean="0">
                <a:solidFill>
                  <a:schemeClr val="tx1"/>
                </a:solidFill>
              </a:rPr>
              <a:t> a </a:t>
            </a:r>
            <a:r>
              <a:rPr lang="sk-SK" sz="2100" dirty="0" err="1" smtClean="0">
                <a:solidFill>
                  <a:schemeClr val="tx1"/>
                </a:solidFill>
              </a:rPr>
              <a:t>prenatální</a:t>
            </a:r>
            <a:r>
              <a:rPr lang="sk-SK" sz="2100" dirty="0" smtClean="0">
                <a:solidFill>
                  <a:schemeClr val="tx1"/>
                </a:solidFill>
              </a:rPr>
              <a:t> </a:t>
            </a:r>
            <a:r>
              <a:rPr lang="sk-SK" sz="2100" dirty="0" err="1" smtClean="0">
                <a:solidFill>
                  <a:schemeClr val="tx1"/>
                </a:solidFill>
              </a:rPr>
              <a:t>vyšetření</a:t>
            </a:r>
            <a:r>
              <a:rPr lang="sk-SK" sz="2100" dirty="0" smtClean="0">
                <a:solidFill>
                  <a:schemeClr val="tx1"/>
                </a:solidFill>
              </a:rPr>
              <a:t> musí </a:t>
            </a:r>
            <a:r>
              <a:rPr lang="sk-SK" sz="2100" dirty="0" err="1" smtClean="0">
                <a:solidFill>
                  <a:schemeClr val="tx1"/>
                </a:solidFill>
              </a:rPr>
              <a:t>být</a:t>
            </a:r>
            <a:r>
              <a:rPr lang="sk-SK" sz="2100" dirty="0" smtClean="0">
                <a:solidFill>
                  <a:schemeClr val="tx1"/>
                </a:solidFill>
              </a:rPr>
              <a:t> </a:t>
            </a:r>
            <a:r>
              <a:rPr lang="sk-SK" sz="2100" dirty="0" err="1" smtClean="0">
                <a:solidFill>
                  <a:schemeClr val="tx1"/>
                </a:solidFill>
              </a:rPr>
              <a:t>před</a:t>
            </a:r>
            <a:r>
              <a:rPr lang="sk-SK" sz="2100" dirty="0" smtClean="0">
                <a:solidFill>
                  <a:schemeClr val="tx1"/>
                </a:solidFill>
              </a:rPr>
              <a:t>, počas a po </a:t>
            </a:r>
            <a:r>
              <a:rPr lang="sk-SK" sz="2100" dirty="0" err="1" smtClean="0">
                <a:solidFill>
                  <a:schemeClr val="tx1"/>
                </a:solidFill>
              </a:rPr>
              <a:t>doprovázeny</a:t>
            </a:r>
            <a:r>
              <a:rPr lang="sk-SK" sz="2100" dirty="0" smtClean="0">
                <a:solidFill>
                  <a:schemeClr val="tx1"/>
                </a:solidFill>
              </a:rPr>
              <a:t> </a:t>
            </a:r>
            <a:r>
              <a:rPr lang="sk-SK" sz="2100" dirty="0" err="1" smtClean="0">
                <a:solidFill>
                  <a:srgbClr val="FF0000"/>
                </a:solidFill>
              </a:rPr>
              <a:t>nedirektivním</a:t>
            </a:r>
            <a:r>
              <a:rPr lang="sk-SK" sz="2100" dirty="0" smtClean="0">
                <a:solidFill>
                  <a:srgbClr val="FF0000"/>
                </a:solidFill>
              </a:rPr>
              <a:t> genetickým </a:t>
            </a:r>
            <a:r>
              <a:rPr lang="sk-SK" sz="2100" dirty="0" err="1" smtClean="0">
                <a:solidFill>
                  <a:srgbClr val="FF0000"/>
                </a:solidFill>
              </a:rPr>
              <a:t>poradenstvím</a:t>
            </a:r>
            <a:r>
              <a:rPr lang="sk-SK" sz="2100" dirty="0" smtClean="0">
                <a:solidFill>
                  <a:srgbClr val="FF0000"/>
                </a:solidFill>
              </a:rPr>
              <a:t> </a:t>
            </a:r>
            <a:r>
              <a:rPr lang="sk-SK" sz="2100" dirty="0" smtClean="0">
                <a:solidFill>
                  <a:schemeClr val="tx1"/>
                </a:solidFill>
              </a:rPr>
              <a:t>(</a:t>
            </a:r>
            <a:r>
              <a:rPr lang="sk-SK" sz="2100" dirty="0" err="1" smtClean="0">
                <a:solidFill>
                  <a:schemeClr val="tx1"/>
                </a:solidFill>
              </a:rPr>
              <a:t>lékař</a:t>
            </a:r>
            <a:r>
              <a:rPr lang="sk-SK" sz="2100" dirty="0" smtClean="0">
                <a:solidFill>
                  <a:schemeClr val="tx1"/>
                </a:solidFill>
              </a:rPr>
              <a:t> informuje, </a:t>
            </a:r>
            <a:r>
              <a:rPr lang="sk-SK" sz="2100" dirty="0" err="1" smtClean="0">
                <a:solidFill>
                  <a:schemeClr val="tx1"/>
                </a:solidFill>
              </a:rPr>
              <a:t>nenutí</a:t>
            </a:r>
            <a:r>
              <a:rPr lang="sk-SK" sz="2100" dirty="0" smtClean="0">
                <a:solidFill>
                  <a:schemeClr val="tx1"/>
                </a:solidFill>
              </a:rPr>
              <a:t>).</a:t>
            </a:r>
          </a:p>
          <a:p>
            <a:pPr fontAlgn="auto">
              <a:buFont typeface="Arial"/>
              <a:buChar char="•"/>
              <a:defRPr/>
            </a:pPr>
            <a:endParaRPr lang="sk-SK" sz="2100" dirty="0">
              <a:solidFill>
                <a:schemeClr val="tx1"/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vyšetření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</a:t>
            </a:r>
            <a:r>
              <a:rPr lang="sk-SK" sz="2100" dirty="0" err="1" smtClean="0">
                <a:solidFill>
                  <a:srgbClr val="00B050"/>
                </a:solidFill>
              </a:rPr>
              <a:t>dobrovolné</a:t>
            </a:r>
            <a:r>
              <a:rPr lang="sk-SK" sz="2100" dirty="0" smtClean="0">
                <a:solidFill>
                  <a:schemeClr val="tx1"/>
                </a:solidFill>
              </a:rPr>
              <a:t>, na </a:t>
            </a:r>
            <a:r>
              <a:rPr lang="sk-SK" sz="2100" dirty="0" err="1" smtClean="0">
                <a:solidFill>
                  <a:schemeClr val="tx1"/>
                </a:solidFill>
              </a:rPr>
              <a:t>přání</a:t>
            </a:r>
            <a:r>
              <a:rPr lang="sk-SK" sz="2100" dirty="0" smtClean="0">
                <a:solidFill>
                  <a:schemeClr val="tx1"/>
                </a:solidFill>
              </a:rPr>
              <a:t> matky 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 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nesmí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mít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 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žádném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případě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za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cíl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zjistit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 plodu charakteristiky,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které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err="1">
                <a:solidFill>
                  <a:srgbClr val="00B050"/>
                </a:solidFill>
              </a:rPr>
              <a:t>neohrožují</a:t>
            </a:r>
            <a:r>
              <a:rPr lang="sk-SK" sz="2100" dirty="0">
                <a:solidFill>
                  <a:srgbClr val="00B050"/>
                </a:solidFill>
              </a:rPr>
              <a:t> </a:t>
            </a:r>
            <a:r>
              <a:rPr lang="sk-SK" sz="2100" dirty="0" smtClean="0">
                <a:solidFill>
                  <a:srgbClr val="00B050"/>
                </a:solidFill>
              </a:rPr>
              <a:t>zdraví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(nebo 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určení 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pohlaví)</a:t>
            </a:r>
          </a:p>
          <a:p>
            <a:pPr fontAlgn="auto">
              <a:buFont typeface="Arial"/>
              <a:buChar char="•"/>
              <a:defRPr/>
            </a:pP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zapojení 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partnera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těhotné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ženy do genetického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poradenství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nanejvýše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vhodné,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pokud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 tím žena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souhlasí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Výsledky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jsou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důvěrné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nikdy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nesdělují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třetí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straně</a:t>
            </a:r>
            <a:endParaRPr lang="sk-SK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okud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prenatálně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zjištěna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závažná porucha plodu, o ukončení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těhotenství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>
                <a:solidFill>
                  <a:srgbClr val="0070C0"/>
                </a:solidFill>
              </a:rPr>
              <a:t>do 24. </a:t>
            </a:r>
            <a:r>
              <a:rPr lang="sk-SK" sz="2100" dirty="0" err="1">
                <a:solidFill>
                  <a:srgbClr val="0070C0"/>
                </a:solidFill>
              </a:rPr>
              <a:t>týdne</a:t>
            </a:r>
            <a:r>
              <a:rPr lang="sk-SK" sz="2100" dirty="0">
                <a:solidFill>
                  <a:srgbClr val="0070C0"/>
                </a:solidFill>
              </a:rPr>
              <a:t> </a:t>
            </a:r>
            <a:r>
              <a:rPr lang="sk-SK" sz="2100" dirty="0" err="1">
                <a:solidFill>
                  <a:srgbClr val="0070C0"/>
                </a:solidFill>
              </a:rPr>
              <a:t>těhotenství</a:t>
            </a:r>
            <a:r>
              <a:rPr lang="sk-SK" sz="2100" dirty="0">
                <a:solidFill>
                  <a:srgbClr val="0070C0"/>
                </a:solidFill>
              </a:rPr>
              <a:t> </a:t>
            </a:r>
            <a:r>
              <a:rPr lang="sk-SK" sz="2100" dirty="0" err="1">
                <a:solidFill>
                  <a:srgbClr val="0070C0"/>
                </a:solidFill>
              </a:rPr>
              <a:t>svobodně</a:t>
            </a:r>
            <a:r>
              <a:rPr lang="sk-SK" sz="2100" dirty="0">
                <a:solidFill>
                  <a:srgbClr val="0070C0"/>
                </a:solidFill>
              </a:rPr>
              <a:t> </a:t>
            </a:r>
            <a:r>
              <a:rPr lang="sk-SK" sz="2100" dirty="0" err="1">
                <a:solidFill>
                  <a:srgbClr val="0070C0"/>
                </a:solidFill>
              </a:rPr>
              <a:t>rozhodují</a:t>
            </a:r>
            <a:r>
              <a:rPr lang="sk-SK" sz="2100" dirty="0">
                <a:solidFill>
                  <a:srgbClr val="0070C0"/>
                </a:solidFill>
              </a:rPr>
              <a:t> oba </a:t>
            </a:r>
            <a:r>
              <a:rPr lang="sk-SK" sz="2100" dirty="0" err="1">
                <a:solidFill>
                  <a:srgbClr val="0070C0"/>
                </a:solidFill>
              </a:rPr>
              <a:t>partneři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po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předchozím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genetickém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poradenství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fontAlgn="auto">
              <a:buFont typeface="Arial"/>
              <a:buChar char="•"/>
              <a:defRPr/>
            </a:pP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rodej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výsledků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genetických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vyšetření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 </a:t>
            </a:r>
            <a:r>
              <a:rPr lang="sk-SK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zakázán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fontAlgn="auto">
              <a:buFont typeface="Arial"/>
              <a:buChar char="•"/>
              <a:defRPr/>
            </a:pP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cíl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genetického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vyšetření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je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pomoct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rodičum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porozumět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vyrovnat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 genetickým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onemocněním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NE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obecně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redukovat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výskyt geneticky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podmíněných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onemocnění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 </a:t>
            </a:r>
            <a:r>
              <a:rPr lang="sk-SK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populaci</a:t>
            </a:r>
            <a:endParaRPr lang="sk-SK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>
          <a:xfrm>
            <a:off x="1116013" y="1268413"/>
            <a:ext cx="7458075" cy="1293812"/>
          </a:xfrm>
        </p:spPr>
        <p:txBody>
          <a:bodyPr/>
          <a:lstStyle/>
          <a:p>
            <a:r>
              <a:rPr lang="sk-SK" smtClean="0">
                <a:ln>
                  <a:noFill/>
                </a:ln>
              </a:rPr>
              <a:t>Děkujeme za pozornost </a:t>
            </a:r>
            <a:r>
              <a:rPr lang="sk-SK" smtClean="0">
                <a:ln>
                  <a:noFill/>
                </a:ln>
                <a:sym typeface="Wingdings" pitchFamily="2" charset="2"/>
              </a:rPr>
              <a:t></a:t>
            </a:r>
            <a:endParaRPr lang="sk-SK" smtClean="0">
              <a:ln>
                <a:noFill/>
              </a:ln>
            </a:endParaRPr>
          </a:p>
        </p:txBody>
      </p:sp>
      <p:pic>
        <p:nvPicPr>
          <p:cNvPr id="31746" name="Obrázo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852738"/>
            <a:ext cx="4103687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650" y="981075"/>
            <a:ext cx="7429500" cy="5457825"/>
          </a:xfrm>
        </p:spPr>
        <p:txBody>
          <a:bodyPr rtlCol="0">
            <a:normAutofit/>
          </a:bodyPr>
          <a:lstStyle/>
          <a:p>
            <a:pPr fontAlgn="auto">
              <a:buFont typeface="Wingdings" pitchFamily="2" charset="2"/>
              <a:buChar char="Ø"/>
              <a:defRPr/>
            </a:pPr>
            <a:r>
              <a:rPr lang="sk-SK" sz="1800" dirty="0" err="1">
                <a:solidFill>
                  <a:schemeClr val="tx1"/>
                </a:solidFill>
              </a:rPr>
              <a:t>DiGeorge</a:t>
            </a:r>
            <a:r>
              <a:rPr lang="sk-SK" sz="1800" dirty="0">
                <a:solidFill>
                  <a:schemeClr val="tx1"/>
                </a:solidFill>
              </a:rPr>
              <a:t> </a:t>
            </a:r>
            <a:r>
              <a:rPr lang="sk-SK" sz="1800" dirty="0" err="1">
                <a:solidFill>
                  <a:schemeClr val="tx1"/>
                </a:solidFill>
              </a:rPr>
              <a:t>syndrom</a:t>
            </a:r>
            <a:r>
              <a:rPr lang="sk-SK" sz="1800" dirty="0">
                <a:solidFill>
                  <a:schemeClr val="tx1"/>
                </a:solidFill>
              </a:rPr>
              <a:t> 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sk-SK" sz="18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hypoplázie</a:t>
            </a:r>
            <a:r>
              <a:rPr lang="sk-SK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thymu</a:t>
            </a:r>
            <a:r>
              <a:rPr lang="sk-SK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sk-SK" sz="18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příštítných</a:t>
            </a:r>
            <a:r>
              <a:rPr lang="sk-SK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tělísek</a:t>
            </a:r>
            <a:r>
              <a:rPr lang="sk-SK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sk-SK" sz="18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velokardiofaciální</a:t>
            </a:r>
            <a:r>
              <a:rPr lang="sk-SK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syndrom</a:t>
            </a:r>
            <a:r>
              <a:rPr lang="sk-SK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- 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způsoben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delecí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 </a:t>
            </a:r>
            <a:r>
              <a:rPr lang="sk-SK" sz="1800" b="1" dirty="0" err="1">
                <a:solidFill>
                  <a:srgbClr val="C00000"/>
                </a:solidFill>
              </a:rPr>
              <a:t>dlouhém</a:t>
            </a:r>
            <a:r>
              <a:rPr lang="sk-SK" sz="1800" b="1" dirty="0">
                <a:solidFill>
                  <a:srgbClr val="C00000"/>
                </a:solidFill>
              </a:rPr>
              <a:t> </a:t>
            </a:r>
            <a:r>
              <a:rPr lang="sk-SK" sz="1800" b="1" dirty="0" err="1">
                <a:solidFill>
                  <a:srgbClr val="C00000"/>
                </a:solidFill>
              </a:rPr>
              <a:t>raménku</a:t>
            </a:r>
            <a:r>
              <a:rPr lang="sk-SK" sz="1800" b="1" dirty="0">
                <a:solidFill>
                  <a:srgbClr val="C00000"/>
                </a:solidFill>
              </a:rPr>
              <a:t> </a:t>
            </a:r>
            <a:r>
              <a:rPr lang="sk-SK" sz="1800" b="1" dirty="0" smtClean="0">
                <a:solidFill>
                  <a:srgbClr val="C00000"/>
                </a:solidFill>
              </a:rPr>
              <a:t>22. </a:t>
            </a:r>
            <a:r>
              <a:rPr lang="sk-SK" sz="1800" b="1" dirty="0" err="1">
                <a:solidFill>
                  <a:srgbClr val="C00000"/>
                </a:solidFill>
              </a:rPr>
              <a:t>chromozomu</a:t>
            </a:r>
            <a:r>
              <a:rPr lang="sk-SK" sz="18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fontAlgn="auto">
              <a:buFont typeface="Arial"/>
              <a:buNone/>
              <a:defRPr/>
            </a:pPr>
            <a:r>
              <a:rPr lang="sk-SK" sz="1800" b="1" i="1" dirty="0" smtClean="0">
                <a:solidFill>
                  <a:srgbClr val="C00000"/>
                </a:solidFill>
              </a:rPr>
              <a:t> 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vyskytuje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četností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u="sng" dirty="0" smtClean="0">
                <a:solidFill>
                  <a:srgbClr val="0070C0"/>
                </a:solidFill>
              </a:rPr>
              <a:t>1:4000</a:t>
            </a:r>
            <a:r>
              <a:rPr lang="sk-SK" sz="1800" dirty="0">
                <a:solidFill>
                  <a:srgbClr val="0070C0"/>
                </a:solidFill>
              </a:rPr>
              <a:t> </a:t>
            </a:r>
            <a:endParaRPr lang="sk-SK" sz="1800" dirty="0" smtClean="0">
              <a:solidFill>
                <a:srgbClr val="0070C0"/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endParaRPr lang="sk-SK" sz="1800" dirty="0" smtClean="0">
              <a:solidFill>
                <a:srgbClr val="0070C0"/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sk-SK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postihuje </a:t>
            </a:r>
            <a:r>
              <a:rPr lang="sk-SK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několik</a:t>
            </a:r>
            <a:r>
              <a:rPr lang="sk-SK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tělesných</a:t>
            </a:r>
            <a:r>
              <a:rPr lang="sk-SK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systémů</a:t>
            </a:r>
            <a:r>
              <a:rPr lang="sk-SK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fontAlgn="auto">
              <a:buFont typeface="Wingdings" pitchFamily="2" charset="2"/>
              <a:buChar char="Ø"/>
              <a:defRPr/>
            </a:pPr>
            <a:endParaRPr lang="sk-SK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známky 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příznaky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syndromu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DiGeorge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mohou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významně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lišit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 typu a 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závažnosti (tato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změna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závisí na tom</a:t>
            </a:r>
            <a:r>
              <a:rPr lang="sk-SK" sz="1800" dirty="0">
                <a:solidFill>
                  <a:srgbClr val="00B050"/>
                </a:solidFill>
              </a:rPr>
              <a:t>, </a:t>
            </a:r>
            <a:r>
              <a:rPr lang="sk-SK" sz="1800" b="1" dirty="0" err="1">
                <a:solidFill>
                  <a:srgbClr val="00B050"/>
                </a:solidFill>
              </a:rPr>
              <a:t>jaké</a:t>
            </a:r>
            <a:r>
              <a:rPr lang="sk-SK" sz="1800" b="1" dirty="0">
                <a:solidFill>
                  <a:srgbClr val="00B050"/>
                </a:solidFill>
              </a:rPr>
              <a:t> systémy </a:t>
            </a:r>
            <a:r>
              <a:rPr lang="sk-SK" sz="1800" b="1" dirty="0" err="1">
                <a:solidFill>
                  <a:srgbClr val="00B050"/>
                </a:solidFill>
              </a:rPr>
              <a:t>těla</a:t>
            </a:r>
            <a:r>
              <a:rPr lang="sk-SK" sz="1800" b="1" dirty="0">
                <a:solidFill>
                  <a:srgbClr val="00B050"/>
                </a:solidFill>
              </a:rPr>
              <a:t>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jsou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ovlivněny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sk-SK" sz="1800" b="1" dirty="0">
                <a:solidFill>
                  <a:srgbClr val="00B050"/>
                </a:solidFill>
              </a:rPr>
              <a:t>jak závažné</a:t>
            </a:r>
            <a:r>
              <a:rPr lang="sk-SK" sz="1800" dirty="0">
                <a:solidFill>
                  <a:srgbClr val="00B050"/>
                </a:solidFill>
              </a:rPr>
              <a:t>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jsou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vady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ěkteré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příznaky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mohou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být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b="1" u="sng" dirty="0" err="1">
                <a:solidFill>
                  <a:schemeClr val="tx1"/>
                </a:solidFill>
              </a:rPr>
              <a:t>patrné</a:t>
            </a:r>
            <a:r>
              <a:rPr lang="sk-SK" sz="1800" b="1" u="sng" dirty="0">
                <a:solidFill>
                  <a:schemeClr val="tx1"/>
                </a:solidFill>
              </a:rPr>
              <a:t> </a:t>
            </a:r>
            <a:r>
              <a:rPr lang="sk-SK" sz="1800" b="1" u="sng" dirty="0" err="1">
                <a:solidFill>
                  <a:schemeClr val="tx1"/>
                </a:solidFill>
              </a:rPr>
              <a:t>již</a:t>
            </a:r>
            <a:r>
              <a:rPr lang="sk-SK" sz="1800" b="1" u="sng" dirty="0">
                <a:solidFill>
                  <a:schemeClr val="tx1"/>
                </a:solidFill>
              </a:rPr>
              <a:t> </a:t>
            </a:r>
            <a:r>
              <a:rPr lang="sk-SK" sz="1800" b="1" u="sng" dirty="0" err="1">
                <a:solidFill>
                  <a:schemeClr val="tx1"/>
                </a:solidFill>
              </a:rPr>
              <a:t>při</a:t>
            </a:r>
            <a:r>
              <a:rPr lang="sk-SK" sz="1800" b="1" u="sng" dirty="0">
                <a:solidFill>
                  <a:schemeClr val="tx1"/>
                </a:solidFill>
              </a:rPr>
              <a:t> </a:t>
            </a:r>
            <a:r>
              <a:rPr lang="sk-SK" sz="1800" b="1" u="sng" dirty="0" err="1">
                <a:solidFill>
                  <a:schemeClr val="tx1"/>
                </a:solidFill>
              </a:rPr>
              <a:t>narození</a:t>
            </a:r>
            <a:r>
              <a:rPr lang="sk-SK" sz="1800" dirty="0">
                <a:solidFill>
                  <a:schemeClr val="tx1"/>
                </a:solidFill>
              </a:rPr>
              <a:t>, 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ale ostatní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nemusí </a:t>
            </a:r>
            <a:r>
              <a:rPr lang="sk-SK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objevit</a:t>
            </a:r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až </a:t>
            </a:r>
            <a:r>
              <a:rPr lang="sk-SK" sz="1800" b="1" u="sng" dirty="0" err="1">
                <a:solidFill>
                  <a:schemeClr val="tx1"/>
                </a:solidFill>
              </a:rPr>
              <a:t>později</a:t>
            </a:r>
            <a:r>
              <a:rPr lang="sk-SK" sz="1800" b="1" u="sng" dirty="0">
                <a:solidFill>
                  <a:schemeClr val="tx1"/>
                </a:solidFill>
              </a:rPr>
              <a:t> v </a:t>
            </a:r>
            <a:r>
              <a:rPr lang="sk-SK" sz="1800" b="1" u="sng" dirty="0" err="1">
                <a:solidFill>
                  <a:schemeClr val="tx1"/>
                </a:solidFill>
              </a:rPr>
              <a:t>dětství</a:t>
            </a:r>
            <a:r>
              <a:rPr lang="sk-SK" sz="1800" b="1" u="sng" dirty="0">
                <a:solidFill>
                  <a:schemeClr val="tx1"/>
                </a:solidFill>
              </a:rPr>
              <a:t> </a:t>
            </a:r>
            <a:r>
              <a:rPr lang="sk-SK" sz="1800" dirty="0">
                <a:solidFill>
                  <a:schemeClr val="tx1"/>
                </a:solidFill>
              </a:rPr>
              <a:t>nebo </a:t>
            </a:r>
            <a:r>
              <a:rPr lang="sk-SK" sz="1800" b="1" u="sng" dirty="0" err="1">
                <a:solidFill>
                  <a:schemeClr val="tx1"/>
                </a:solidFill>
              </a:rPr>
              <a:t>raném</a:t>
            </a:r>
            <a:r>
              <a:rPr lang="sk-SK" sz="1800" b="1" u="sng" dirty="0">
                <a:solidFill>
                  <a:schemeClr val="tx1"/>
                </a:solidFill>
              </a:rPr>
              <a:t> </a:t>
            </a:r>
            <a:r>
              <a:rPr lang="sk-SK" sz="1800" b="1" u="sng" dirty="0" err="1" smtClean="0">
                <a:solidFill>
                  <a:schemeClr val="tx1"/>
                </a:solidFill>
              </a:rPr>
              <a:t>dětství</a:t>
            </a:r>
            <a:r>
              <a:rPr lang="sk-SK" sz="1800" dirty="0" smtClean="0">
                <a:solidFill>
                  <a:schemeClr val="tx1"/>
                </a:solidFill>
              </a:rPr>
              <a:t>)</a:t>
            </a:r>
            <a:endParaRPr lang="sk-SK" sz="1800" dirty="0">
              <a:solidFill>
                <a:schemeClr val="tx1"/>
              </a:solidFill>
            </a:endParaRPr>
          </a:p>
          <a:p>
            <a:pPr fontAlgn="auto">
              <a:buFont typeface="Arial"/>
              <a:buChar char="•"/>
              <a:defRPr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482" name="Obrázo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700213"/>
            <a:ext cx="27606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429500" cy="1166813"/>
          </a:xfrm>
        </p:spPr>
        <p:txBody>
          <a:bodyPr/>
          <a:lstStyle/>
          <a:p>
            <a:pPr algn="l"/>
            <a:r>
              <a:rPr lang="sk-SK" smtClean="0">
                <a:ln>
                  <a:noFill/>
                </a:ln>
                <a:solidFill>
                  <a:srgbClr val="FF0000"/>
                </a:solidFill>
              </a:rPr>
              <a:t>Příznaky a symptomy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3" y="1341438"/>
            <a:ext cx="7848600" cy="5256212"/>
          </a:xfrm>
        </p:spPr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endParaRPr lang="sk-SK" sz="1800" dirty="0" smtClean="0">
              <a:solidFill>
                <a:srgbClr val="92D050"/>
              </a:solidFill>
            </a:endParaRPr>
          </a:p>
          <a:p>
            <a:pPr fontAlgn="auto">
              <a:buFont typeface="Arial"/>
              <a:buNone/>
              <a:defRPr/>
            </a:pPr>
            <a:r>
              <a:rPr lang="sk-SK" sz="1800" dirty="0">
                <a:solidFill>
                  <a:srgbClr val="92D050"/>
                </a:solidFill>
              </a:rPr>
              <a:t/>
            </a:r>
            <a:br>
              <a:rPr lang="sk-SK" sz="1800" dirty="0">
                <a:solidFill>
                  <a:srgbClr val="92D050"/>
                </a:solidFill>
              </a:rPr>
            </a:br>
            <a:endParaRPr lang="sk-SK" sz="1800" b="1" u="sng" dirty="0" smtClean="0">
              <a:solidFill>
                <a:srgbClr val="0070C0"/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Známky a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příznaky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syndromu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DiGeorge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mohou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významně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lišit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 typu a závažnosti. </a:t>
            </a:r>
            <a:r>
              <a:rPr lang="sk-SK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Záleží na tom, </a:t>
            </a:r>
            <a:r>
              <a:rPr lang="sk-SK" sz="18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který</a:t>
            </a:r>
            <a:r>
              <a:rPr lang="sk-SK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orgánový systém je </a:t>
            </a:r>
            <a:r>
              <a:rPr lang="sk-SK" sz="18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postižen</a:t>
            </a:r>
            <a:endParaRPr lang="sk-SK" sz="18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sk-SK" sz="1800" b="1" u="sng" dirty="0" err="1" smtClean="0">
                <a:solidFill>
                  <a:srgbClr val="00B0F0"/>
                </a:solidFill>
              </a:rPr>
              <a:t>cyanóza</a:t>
            </a:r>
            <a:r>
              <a:rPr lang="sk-SK" sz="18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namodralé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zbarvení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kůže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způsobené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nedostatečným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okysličením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krve</a:t>
            </a:r>
            <a:endParaRPr lang="sk-SK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sk-SK" sz="1800" b="1" u="sng" dirty="0" err="1" smtClean="0">
                <a:solidFill>
                  <a:srgbClr val="00B0F0"/>
                </a:solidFill>
              </a:rPr>
              <a:t>vrozené</a:t>
            </a:r>
            <a:r>
              <a:rPr lang="sk-SK" sz="1800" b="1" u="sng" dirty="0" smtClean="0">
                <a:solidFill>
                  <a:srgbClr val="00B0F0"/>
                </a:solidFill>
              </a:rPr>
              <a:t> srdeční </a:t>
            </a:r>
            <a:r>
              <a:rPr lang="sk-SK" sz="1800" b="1" u="sng" dirty="0" err="1" smtClean="0">
                <a:solidFill>
                  <a:srgbClr val="00B0F0"/>
                </a:solidFill>
              </a:rPr>
              <a:t>vady</a:t>
            </a:r>
            <a:r>
              <a:rPr lang="sk-SK" sz="1800" b="1" u="sng" dirty="0" smtClean="0">
                <a:solidFill>
                  <a:srgbClr val="C00000"/>
                </a:solidFill>
              </a:rPr>
              <a:t> 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zejména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Fallotova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tetralogie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(defekt komorového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septa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dextropozice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aorty,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která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nasedá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nad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defektem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septa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stenóza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plicnice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hypertrofie pravé komory)</a:t>
            </a:r>
          </a:p>
          <a:p>
            <a:pPr fontAlgn="auto">
              <a:buFont typeface="Arial"/>
              <a:buChar char="•"/>
              <a:defRPr/>
            </a:pPr>
            <a:r>
              <a:rPr lang="sk-SK" sz="1800" b="1" u="sng" dirty="0" err="1" smtClean="0">
                <a:solidFill>
                  <a:srgbClr val="00B0F0"/>
                </a:solidFill>
              </a:rPr>
              <a:t>dušnost</a:t>
            </a:r>
            <a:endParaRPr lang="sk-SK" sz="1800" b="1" u="sng" dirty="0" smtClean="0">
              <a:solidFill>
                <a:srgbClr val="00B0F0"/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mezera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střeše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úst </a:t>
            </a:r>
            <a:r>
              <a:rPr lang="sk-SK" sz="1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sk-SK" sz="1800" b="1" u="sng" dirty="0" err="1" smtClean="0">
                <a:solidFill>
                  <a:srgbClr val="C00000"/>
                </a:solidFill>
              </a:rPr>
              <a:t>rozštěp</a:t>
            </a:r>
            <a:r>
              <a:rPr lang="sk-SK" sz="1800" b="1" u="sng" dirty="0" smtClean="0">
                <a:solidFill>
                  <a:srgbClr val="C00000"/>
                </a:solidFill>
              </a:rPr>
              <a:t> </a:t>
            </a:r>
            <a:r>
              <a:rPr lang="sk-SK" sz="1800" b="1" u="sng" dirty="0" err="1" smtClean="0">
                <a:solidFill>
                  <a:srgbClr val="C00000"/>
                </a:solidFill>
              </a:rPr>
              <a:t>patra</a:t>
            </a:r>
            <a:r>
              <a:rPr lang="sk-SK" sz="1800" b="1" u="sng" dirty="0" smtClean="0">
                <a:solidFill>
                  <a:srgbClr val="C00000"/>
                </a:solidFill>
              </a:rPr>
              <a:t>- 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nebo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jiné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problémy s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patra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&gt;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b="1" u="sng" dirty="0" err="1" smtClean="0">
                <a:solidFill>
                  <a:srgbClr val="C00000"/>
                </a:solidFill>
              </a:rPr>
              <a:t>obtížnost</a:t>
            </a:r>
            <a:r>
              <a:rPr lang="sk-SK" sz="1800" b="1" u="sng" dirty="0" smtClean="0">
                <a:solidFill>
                  <a:srgbClr val="C00000"/>
                </a:solidFill>
              </a:rPr>
              <a:t> </a:t>
            </a:r>
            <a:r>
              <a:rPr lang="sk-SK" sz="1800" b="1" u="sng" dirty="0" err="1" smtClean="0">
                <a:solidFill>
                  <a:srgbClr val="C00000"/>
                </a:solidFill>
              </a:rPr>
              <a:t>krmení</a:t>
            </a:r>
            <a:r>
              <a:rPr lang="sk-SK" sz="1800" b="1" u="sng" dirty="0" smtClean="0">
                <a:solidFill>
                  <a:srgbClr val="C00000"/>
                </a:solidFill>
              </a:rPr>
              <a:t> </a:t>
            </a:r>
          </a:p>
          <a:p>
            <a:pPr fontAlgn="auto">
              <a:buFont typeface="Arial"/>
              <a:buChar char="•"/>
              <a:defRPr/>
            </a:pPr>
            <a:r>
              <a:rPr lang="sk-SK" sz="1800" b="1" u="sng" dirty="0" err="1" smtClean="0">
                <a:solidFill>
                  <a:srgbClr val="C00000"/>
                </a:solidFill>
              </a:rPr>
              <a:t>některé</a:t>
            </a:r>
            <a:r>
              <a:rPr lang="sk-SK" sz="1800" b="1" u="sng" dirty="0" smtClean="0">
                <a:solidFill>
                  <a:srgbClr val="C00000"/>
                </a:solidFill>
              </a:rPr>
              <a:t> rysy </a:t>
            </a:r>
            <a:r>
              <a:rPr lang="sk-SK" sz="1800" b="1" u="sng" dirty="0" err="1" smtClean="0">
                <a:solidFill>
                  <a:srgbClr val="C00000"/>
                </a:solidFill>
              </a:rPr>
              <a:t>obličeje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jako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jsou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nízko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posazené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uši,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široce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posazené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oči nebo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úzké</a:t>
            </a:r>
            <a:r>
              <a:rPr lang="sk-S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philtrum</a:t>
            </a:r>
            <a:endParaRPr lang="sk-SK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endParaRPr lang="sk-S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507" name="Obrázo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549275"/>
            <a:ext cx="2247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1177925" y="973138"/>
            <a:ext cx="6799263" cy="1303337"/>
          </a:xfrm>
        </p:spPr>
        <p:txBody>
          <a:bodyPr/>
          <a:lstStyle/>
          <a:p>
            <a:r>
              <a:rPr lang="cs-CZ" smtClean="0">
                <a:ln>
                  <a:noFill/>
                </a:ln>
                <a:solidFill>
                  <a:srgbClr val="FF0000"/>
                </a:solidFill>
              </a:rPr>
              <a:t>Příznaky a symptomy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565400"/>
            <a:ext cx="3395662" cy="3446463"/>
          </a:xfrm>
        </p:spPr>
        <p:txBody>
          <a:bodyPr/>
          <a:lstStyle/>
          <a:p>
            <a:r>
              <a:rPr lang="sk-SK" sz="1400" smtClean="0"/>
              <a:t>Celkově </a:t>
            </a:r>
            <a:r>
              <a:rPr lang="sk-SK" sz="1400" smtClean="0">
                <a:solidFill>
                  <a:srgbClr val="FFC000"/>
                </a:solidFill>
              </a:rPr>
              <a:t>pomalejší vývoj</a:t>
            </a:r>
          </a:p>
          <a:p>
            <a:r>
              <a:rPr lang="sk-SK" sz="1400" smtClean="0"/>
              <a:t>Vrozené </a:t>
            </a:r>
            <a:r>
              <a:rPr lang="sk-SK" sz="1400" smtClean="0">
                <a:solidFill>
                  <a:srgbClr val="7030A0"/>
                </a:solidFill>
              </a:rPr>
              <a:t>srdeční vady</a:t>
            </a:r>
          </a:p>
          <a:p>
            <a:r>
              <a:rPr lang="sk-SK" sz="1400" smtClean="0"/>
              <a:t>Anomalie patra a rozštěpové vady</a:t>
            </a:r>
          </a:p>
          <a:p>
            <a:r>
              <a:rPr lang="sk-SK" sz="1400" smtClean="0"/>
              <a:t>Onemocnění štítné žlázy či příštítných tělísek, </a:t>
            </a:r>
            <a:r>
              <a:rPr lang="sk-SK" sz="1400" smtClean="0">
                <a:solidFill>
                  <a:srgbClr val="00B050"/>
                </a:solidFill>
              </a:rPr>
              <a:t>hypoparathyreoza </a:t>
            </a:r>
            <a:r>
              <a:rPr lang="sk-SK" sz="1400" smtClean="0"/>
              <a:t>(nižší hladina parathormonu)</a:t>
            </a:r>
          </a:p>
          <a:p>
            <a:r>
              <a:rPr lang="sk-SK" sz="1400" smtClean="0"/>
              <a:t>Poruchy metabolizmu vápníku, </a:t>
            </a:r>
            <a:r>
              <a:rPr lang="sk-SK" sz="1400" smtClean="0">
                <a:solidFill>
                  <a:srgbClr val="FF0000"/>
                </a:solidFill>
              </a:rPr>
              <a:t>hypokalcemie</a:t>
            </a:r>
            <a:r>
              <a:rPr lang="sk-SK" sz="1400" smtClean="0"/>
              <a:t> (křeče kolem úst, ruky, krk), vyšší riziko kalcifikace jater a ledvin,</a:t>
            </a:r>
          </a:p>
          <a:p>
            <a:r>
              <a:rPr lang="sk-SK" sz="1400" smtClean="0"/>
              <a:t>Poruchy imunity (časté </a:t>
            </a:r>
            <a:r>
              <a:rPr lang="sk-SK" sz="1400" smtClean="0">
                <a:solidFill>
                  <a:srgbClr val="0070C0"/>
                </a:solidFill>
              </a:rPr>
              <a:t>infekce</a:t>
            </a:r>
            <a:r>
              <a:rPr lang="sk-SK" sz="1400" smtClean="0"/>
              <a:t>)</a:t>
            </a:r>
          </a:p>
          <a:p>
            <a:r>
              <a:rPr lang="sk-SK" sz="1400" smtClean="0"/>
              <a:t>Faciální stigmatizace</a:t>
            </a:r>
          </a:p>
          <a:p>
            <a:r>
              <a:rPr lang="sk-SK" sz="1400" smtClean="0"/>
              <a:t>Vady ledvin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06925" y="2420938"/>
            <a:ext cx="3336925" cy="3446462"/>
          </a:xfrm>
        </p:spPr>
        <p:txBody>
          <a:bodyPr rtlCol="0">
            <a:normAutofit fontScale="250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Sluchové vady, </a:t>
            </a: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převodní</a:t>
            </a: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 percepční </a:t>
            </a:r>
            <a:r>
              <a:rPr lang="sk-SK" sz="5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nedoslýchavost</a:t>
            </a:r>
            <a:endParaRPr lang="sk-SK" sz="5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sk-SK" sz="5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Skoliosa</a:t>
            </a: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skeletální</a:t>
            </a: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anomalie</a:t>
            </a:r>
            <a:endParaRPr lang="sk-SK" sz="5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sk-SK" sz="5600" dirty="0">
                <a:solidFill>
                  <a:srgbClr val="FF0000"/>
                </a:solidFill>
              </a:rPr>
              <a:t>Poruchy učení </a:t>
            </a: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chování</a:t>
            </a:r>
            <a:endParaRPr lang="sk-SK" sz="5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Opoždění</a:t>
            </a: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vývoje </a:t>
            </a: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řeči</a:t>
            </a:r>
            <a:endParaRPr lang="sk-SK" sz="5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Psychická a psychiatrická </a:t>
            </a: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onemocnění</a:t>
            </a: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anomalie</a:t>
            </a: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CNS</a:t>
            </a:r>
          </a:p>
          <a:p>
            <a:pPr fontAlgn="auto">
              <a:buFont typeface="Arial"/>
              <a:buChar char="•"/>
              <a:defRPr/>
            </a:pP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Deficit </a:t>
            </a: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růstového</a:t>
            </a: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hormonu</a:t>
            </a: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poruchy </a:t>
            </a:r>
            <a:r>
              <a:rPr lang="sk-SK" sz="5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růstu</a:t>
            </a:r>
            <a:r>
              <a:rPr lang="sk-SK" sz="5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sk-SK" sz="5600" dirty="0" err="1" smtClean="0">
                <a:solidFill>
                  <a:srgbClr val="00B050"/>
                </a:solidFill>
              </a:rPr>
              <a:t>maly</a:t>
            </a:r>
            <a:r>
              <a:rPr lang="sk-SK" sz="5600" dirty="0" smtClean="0">
                <a:solidFill>
                  <a:srgbClr val="00B050"/>
                </a:solidFill>
              </a:rPr>
              <a:t> </a:t>
            </a:r>
            <a:r>
              <a:rPr lang="sk-SK" sz="5600" dirty="0" err="1">
                <a:solidFill>
                  <a:srgbClr val="00B050"/>
                </a:solidFill>
              </a:rPr>
              <a:t>vzrůst</a:t>
            </a:r>
            <a:r>
              <a:rPr lang="sk-SK" sz="5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sk-SK" sz="5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Anomalie</a:t>
            </a: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ledvin</a:t>
            </a: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vývodných </a:t>
            </a: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cest</a:t>
            </a: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močových</a:t>
            </a:r>
          </a:p>
          <a:p>
            <a:pPr fontAlgn="auto">
              <a:buFont typeface="Arial"/>
              <a:buChar char="•"/>
              <a:defRPr/>
            </a:pP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Oční vývojové vady</a:t>
            </a:r>
          </a:p>
          <a:p>
            <a:pPr fontAlgn="auto">
              <a:buFont typeface="Arial"/>
              <a:buChar char="•"/>
              <a:defRPr/>
            </a:pP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Svalové </a:t>
            </a:r>
            <a:r>
              <a:rPr lang="sk-SK" sz="5600" dirty="0" err="1">
                <a:solidFill>
                  <a:srgbClr val="FFC000"/>
                </a:solidFill>
              </a:rPr>
              <a:t>hypotonie</a:t>
            </a:r>
            <a:endParaRPr lang="sk-SK" sz="5600" dirty="0">
              <a:solidFill>
                <a:srgbClr val="FFC000"/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Problémy s </a:t>
            </a: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vývojem</a:t>
            </a: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růstem</a:t>
            </a: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zubů</a:t>
            </a:r>
            <a:endParaRPr lang="sk-SK" sz="5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Anomalie</a:t>
            </a: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GIT</a:t>
            </a:r>
          </a:p>
          <a:p>
            <a:pPr fontAlgn="auto">
              <a:buFont typeface="Arial"/>
              <a:buChar char="•"/>
              <a:defRPr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289050"/>
          </a:xfrm>
        </p:spPr>
        <p:txBody>
          <a:bodyPr/>
          <a:lstStyle/>
          <a:p>
            <a:r>
              <a:rPr lang="cs-CZ" smtClean="0">
                <a:ln>
                  <a:noFill/>
                </a:ln>
                <a:solidFill>
                  <a:srgbClr val="FF0000"/>
                </a:solidFill>
              </a:rPr>
              <a:t>Terapie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>
          <a:xfrm>
            <a:off x="684213" y="2420938"/>
            <a:ext cx="7704137" cy="3514725"/>
          </a:xfrm>
        </p:spPr>
        <p:txBody>
          <a:bodyPr/>
          <a:lstStyle/>
          <a:p>
            <a:r>
              <a:rPr lang="cs-CZ" sz="1800" b="1" smtClean="0">
                <a:solidFill>
                  <a:srgbClr val="C00000"/>
                </a:solidFill>
              </a:rPr>
              <a:t>dle závažnosti</a:t>
            </a:r>
            <a:r>
              <a:rPr lang="cs-CZ" sz="1800" smtClean="0"/>
              <a:t> průběhu onemocnění konkrétního pacienta</a:t>
            </a:r>
          </a:p>
          <a:p>
            <a:r>
              <a:rPr lang="cs-CZ" sz="1800" smtClean="0"/>
              <a:t>co nejvčasnější </a:t>
            </a:r>
            <a:r>
              <a:rPr lang="cs-CZ" sz="1800" smtClean="0">
                <a:solidFill>
                  <a:srgbClr val="C00000"/>
                </a:solidFill>
              </a:rPr>
              <a:t>operativní řešení srdečních vad </a:t>
            </a:r>
            <a:r>
              <a:rPr lang="cs-CZ" sz="1800" smtClean="0"/>
              <a:t>(ideálně do 1.roku dítěte)</a:t>
            </a:r>
          </a:p>
          <a:p>
            <a:r>
              <a:rPr lang="cs-CZ" sz="1800" smtClean="0"/>
              <a:t>chirurgická úprava defektů obličejových, vrozených vad ledvin</a:t>
            </a:r>
          </a:p>
          <a:p>
            <a:r>
              <a:rPr lang="cs-CZ" sz="1800" smtClean="0"/>
              <a:t>snížená (či téměř nulová) hladina T-lymfocytů se upraví často spontánně do 5.roku věku (případně </a:t>
            </a:r>
            <a:r>
              <a:rPr lang="cs-CZ" sz="1800" smtClean="0">
                <a:solidFill>
                  <a:schemeClr val="tx2"/>
                </a:solidFill>
              </a:rPr>
              <a:t>transplantace thymové tkáně či kostní dřeně)</a:t>
            </a:r>
          </a:p>
          <a:p>
            <a:r>
              <a:rPr lang="cs-CZ" sz="1800" smtClean="0">
                <a:solidFill>
                  <a:schemeClr val="tx2"/>
                </a:solidFill>
              </a:rPr>
              <a:t>suplementace </a:t>
            </a:r>
            <a:r>
              <a:rPr lang="cs-CZ" sz="1800" smtClean="0">
                <a:solidFill>
                  <a:srgbClr val="C00000"/>
                </a:solidFill>
              </a:rPr>
              <a:t>vápníku</a:t>
            </a:r>
            <a:r>
              <a:rPr lang="cs-CZ" sz="1800" smtClean="0">
                <a:solidFill>
                  <a:schemeClr val="tx2"/>
                </a:solidFill>
              </a:rPr>
              <a:t> jako prevence vzniku křečí a poruch srdečního rytmu</a:t>
            </a:r>
          </a:p>
          <a:p>
            <a:r>
              <a:rPr lang="cs-CZ" sz="1800" smtClean="0">
                <a:solidFill>
                  <a:schemeClr val="tx2"/>
                </a:solidFill>
              </a:rPr>
              <a:t>hormonální substituce</a:t>
            </a:r>
          </a:p>
          <a:p>
            <a:r>
              <a:rPr lang="cs-CZ" sz="1800" smtClean="0">
                <a:solidFill>
                  <a:schemeClr val="tx2"/>
                </a:solidFill>
              </a:rPr>
              <a:t>v pozdějším věku dítěte potřeba specifického přístupu v učení, komunikaci s ostatními</a:t>
            </a:r>
          </a:p>
          <a:p>
            <a:endParaRPr lang="cs-CZ" sz="18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>
                <a:ln>
                  <a:noFill/>
                </a:ln>
                <a:solidFill>
                  <a:srgbClr val="FF0000"/>
                </a:solidFill>
              </a:rPr>
              <a:t>Genetické příčiny onemocnění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buFont typeface="Arial"/>
              <a:buNone/>
              <a:defRPr/>
            </a:pP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●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mikrodeleční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syndrom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fontAlgn="auto">
              <a:buFont typeface="Arial"/>
              <a:buNone/>
              <a:defRPr/>
            </a:pP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●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delece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na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dlouhém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raménku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smtClean="0">
                <a:solidFill>
                  <a:srgbClr val="0070C0"/>
                </a:solidFill>
              </a:rPr>
              <a:t>22. </a:t>
            </a:r>
            <a:r>
              <a:rPr lang="sk-SK" dirty="0" err="1" smtClean="0">
                <a:solidFill>
                  <a:srgbClr val="0070C0"/>
                </a:solidFill>
              </a:rPr>
              <a:t>chromozomu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fontAlgn="auto">
              <a:buFont typeface="Arial"/>
              <a:buNone/>
              <a:defRPr/>
            </a:pP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● úsek 22q11 </a:t>
            </a:r>
          </a:p>
          <a:p>
            <a:pPr fontAlgn="auto">
              <a:buFont typeface="Arial"/>
              <a:buNone/>
              <a:defRPr/>
            </a:pP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● </a:t>
            </a:r>
            <a:r>
              <a:rPr lang="sk-SK" dirty="0" smtClean="0">
                <a:solidFill>
                  <a:srgbClr val="0070C0"/>
                </a:solidFill>
              </a:rPr>
              <a:t>90% 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Georgem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mají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tuto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deleci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fontAlgn="auto">
              <a:buFont typeface="Arial"/>
              <a:buNone/>
              <a:defRPr/>
            </a:pPr>
            <a:r>
              <a:rPr lang="sk-SK" dirty="0" smtClean="0">
                <a:solidFill>
                  <a:srgbClr val="002060"/>
                </a:solidFill>
              </a:rPr>
              <a:t>●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tato </a:t>
            </a:r>
            <a:r>
              <a:rPr lang="sk-SK" dirty="0" err="1" smtClean="0">
                <a:solidFill>
                  <a:schemeClr val="tx1"/>
                </a:solidFill>
              </a:rPr>
              <a:t>delece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se</a:t>
            </a:r>
            <a:r>
              <a:rPr lang="sk-SK" dirty="0" smtClean="0">
                <a:solidFill>
                  <a:schemeClr val="tx1"/>
                </a:solidFill>
              </a:rPr>
              <a:t> vyskytuje také u </a:t>
            </a:r>
            <a:r>
              <a:rPr lang="sk-SK" dirty="0" err="1" smtClean="0">
                <a:solidFill>
                  <a:schemeClr val="tx1"/>
                </a:solidFill>
              </a:rPr>
              <a:t>Takaového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sy</a:t>
            </a:r>
            <a:r>
              <a:rPr lang="sk-SK" dirty="0">
                <a:solidFill>
                  <a:schemeClr val="tx1"/>
                </a:solidFill>
              </a:rPr>
              <a:t> 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Shprintenového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sy</a:t>
            </a:r>
            <a:r>
              <a:rPr lang="sk-SK" dirty="0" smtClean="0">
                <a:solidFill>
                  <a:schemeClr val="tx1"/>
                </a:solidFill>
              </a:rPr>
              <a:t>  </a:t>
            </a:r>
          </a:p>
          <a:p>
            <a:pPr fontAlgn="auto">
              <a:buFont typeface="Arial"/>
              <a:buNone/>
              <a:defRPr/>
            </a:pP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●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nejtypičtější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 úseku </a:t>
            </a:r>
            <a:r>
              <a:rPr lang="sk-SK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22q11.2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fontAlgn="auto">
              <a:buFont typeface="Arial"/>
              <a:buNone/>
              <a:defRPr/>
            </a:pP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●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případy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mutací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T-Box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genu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(TBX1) –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specifický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transkripční faktor</a:t>
            </a:r>
          </a:p>
          <a:p>
            <a:pPr fontAlgn="auto">
              <a:buFont typeface="Arial"/>
              <a:buNone/>
              <a:defRPr/>
            </a:pP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●</a:t>
            </a:r>
            <a:r>
              <a:rPr lang="sk-SK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rgbClr val="00B050"/>
                </a:solidFill>
              </a:rPr>
              <a:t>translokace</a:t>
            </a:r>
            <a:r>
              <a:rPr lang="sk-SK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např</a:t>
            </a:r>
            <a:r>
              <a:rPr lang="sk-SK" dirty="0" smtClean="0">
                <a:solidFill>
                  <a:schemeClr val="tx1"/>
                </a:solidFill>
              </a:rPr>
              <a:t>. t (2; 22), t (4; 22) či t (20; 22) </a:t>
            </a:r>
          </a:p>
          <a:p>
            <a:pPr fontAlgn="auto">
              <a:buFont typeface="Arial"/>
              <a:buNone/>
              <a:defRPr/>
            </a:pPr>
            <a:r>
              <a:rPr lang="sk-SK" dirty="0" smtClean="0">
                <a:solidFill>
                  <a:schemeClr val="tx1"/>
                </a:solidFill>
              </a:rPr>
              <a:t>● </a:t>
            </a:r>
            <a:r>
              <a:rPr lang="sk-SK" b="1" dirty="0" err="1" smtClean="0">
                <a:solidFill>
                  <a:srgbClr val="00B050"/>
                </a:solidFill>
              </a:rPr>
              <a:t>delece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např</a:t>
            </a:r>
            <a:r>
              <a:rPr lang="sk-SK" dirty="0" smtClean="0">
                <a:solidFill>
                  <a:schemeClr val="tx1"/>
                </a:solidFill>
              </a:rPr>
              <a:t>. del(10p13), del(18q21.3) či del(4q21.3 - q25) i </a:t>
            </a:r>
            <a:r>
              <a:rPr lang="sk-SK" dirty="0" err="1" smtClean="0">
                <a:solidFill>
                  <a:schemeClr val="tx1"/>
                </a:solidFill>
              </a:rPr>
              <a:t>tyto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delece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mohou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způsobit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Di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Georgův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sy</a:t>
            </a:r>
            <a:endParaRPr lang="sk-SK" dirty="0" smtClean="0">
              <a:solidFill>
                <a:schemeClr val="tx1"/>
              </a:solidFill>
            </a:endParaRPr>
          </a:p>
          <a:p>
            <a:pPr fontAlgn="auto">
              <a:buFont typeface="Arial"/>
              <a:buNone/>
              <a:defRPr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>
                <a:ln>
                  <a:noFill/>
                </a:ln>
                <a:solidFill>
                  <a:srgbClr val="FF0000"/>
                </a:solidFill>
              </a:rPr>
              <a:t>Dědičnost onemocnění</a:t>
            </a:r>
          </a:p>
        </p:txBody>
      </p:sp>
      <p:sp>
        <p:nvSpPr>
          <p:cNvPr id="2560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sk-SK" smtClean="0"/>
              <a:t>● </a:t>
            </a:r>
            <a:r>
              <a:rPr lang="sk-SK" sz="1800" smtClean="0"/>
              <a:t>sporadicky </a:t>
            </a:r>
          </a:p>
          <a:p>
            <a:pPr>
              <a:buFont typeface="Arial" charset="0"/>
              <a:buNone/>
            </a:pPr>
            <a:r>
              <a:rPr lang="sk-SK" sz="1800" smtClean="0"/>
              <a:t>● </a:t>
            </a:r>
            <a:r>
              <a:rPr lang="sk-SK" sz="1800" smtClean="0">
                <a:solidFill>
                  <a:srgbClr val="00B050"/>
                </a:solidFill>
              </a:rPr>
              <a:t>autozomálně dominantní</a:t>
            </a:r>
            <a:r>
              <a:rPr lang="sk-SK" sz="1800" smtClean="0"/>
              <a:t> typ dědičnosti</a:t>
            </a:r>
          </a:p>
          <a:p>
            <a:pPr>
              <a:buFont typeface="Arial" charset="0"/>
              <a:buNone/>
            </a:pPr>
            <a:r>
              <a:rPr lang="sk-SK" sz="1800" smtClean="0"/>
              <a:t>● dědičnost je mendelistická – AD - tak osoby mají </a:t>
            </a:r>
            <a:r>
              <a:rPr lang="sk-SK" sz="1800" smtClean="0">
                <a:solidFill>
                  <a:srgbClr val="FF0000"/>
                </a:solidFill>
              </a:rPr>
              <a:t>50 %</a:t>
            </a:r>
            <a:r>
              <a:rPr lang="sk-SK" sz="1800" smtClean="0"/>
              <a:t>-ní </a:t>
            </a:r>
            <a:r>
              <a:rPr lang="sk-SK" sz="1800" smtClean="0">
                <a:solidFill>
                  <a:srgbClr val="FF0000"/>
                </a:solidFill>
              </a:rPr>
              <a:t>šanci přenosu </a:t>
            </a:r>
            <a:r>
              <a:rPr lang="sk-SK" sz="1800" smtClean="0"/>
              <a:t>na potomky</a:t>
            </a:r>
          </a:p>
          <a:p>
            <a:pPr>
              <a:buFont typeface="Arial" charset="0"/>
              <a:buNone/>
            </a:pPr>
            <a:r>
              <a:rPr lang="sk-SK" sz="1800" smtClean="0"/>
              <a:t>● prevalence: </a:t>
            </a:r>
            <a:r>
              <a:rPr lang="sk-SK" sz="1800" smtClean="0">
                <a:solidFill>
                  <a:srgbClr val="7030A0"/>
                </a:solidFill>
              </a:rPr>
              <a:t>1:2 000 – 1:4 000 </a:t>
            </a:r>
            <a:r>
              <a:rPr lang="sk-SK" sz="1800" smtClean="0"/>
              <a:t>živě narozených dětí</a:t>
            </a:r>
          </a:p>
          <a:p>
            <a:pPr>
              <a:buFont typeface="Arial" charset="0"/>
              <a:buNone/>
            </a:pPr>
            <a:r>
              <a:rPr lang="sk-SK" sz="1800" smtClean="0"/>
              <a:t>● tento odhad může být podhodnocený, protože někteří jedinci mají málo příznaků a nemusí být diagnostikovaní</a:t>
            </a:r>
          </a:p>
          <a:p>
            <a:pPr>
              <a:buFont typeface="Arial" charset="0"/>
              <a:buNone/>
            </a:pPr>
            <a:endParaRPr lang="sk-SK" smtClean="0"/>
          </a:p>
          <a:p>
            <a:pPr>
              <a:buFont typeface="Arial" charset="0"/>
              <a:buNone/>
            </a:pPr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>
                <a:ln>
                  <a:noFill/>
                </a:ln>
                <a:solidFill>
                  <a:srgbClr val="FF0000"/>
                </a:solidFill>
              </a:rPr>
              <a:t>Rodokmen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0863" y="2490788"/>
            <a:ext cx="5511800" cy="344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6338" y="1182688"/>
            <a:ext cx="6799262" cy="1304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rgbClr val="FF0000"/>
                </a:solidFill>
              </a:rPr>
              <a:t>Genetická prevence</a:t>
            </a:r>
            <a:r>
              <a:rPr lang="cs-CZ" dirty="0" smtClean="0">
                <a:solidFill>
                  <a:srgbClr val="FFFF00"/>
                </a:solidFill>
              </a:rPr>
              <a:t/>
            </a:r>
            <a:br>
              <a:rPr lang="cs-CZ" dirty="0" smtClean="0">
                <a:solidFill>
                  <a:srgbClr val="FFFF00"/>
                </a:solidFill>
              </a:rPr>
            </a:b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76338" y="2487613"/>
            <a:ext cx="3338512" cy="3446462"/>
          </a:xfrm>
        </p:spPr>
        <p:txBody>
          <a:bodyPr rtlCol="0">
            <a:normAutofit fontScale="62500" lnSpcReduction="20000"/>
          </a:bodyPr>
          <a:lstStyle/>
          <a:p>
            <a:pPr fontAlgn="auto">
              <a:buFont typeface="Arial"/>
              <a:buNone/>
              <a:defRPr/>
            </a:pPr>
            <a:r>
              <a:rPr lang="cs-CZ" sz="2900" b="1" u="sng" dirty="0" smtClean="0">
                <a:solidFill>
                  <a:srgbClr val="00B050"/>
                </a:solidFill>
              </a:rPr>
              <a:t>Primární</a:t>
            </a:r>
            <a:r>
              <a:rPr lang="cs-CZ" sz="2900" u="sng" dirty="0" smtClean="0">
                <a:solidFill>
                  <a:srgbClr val="00B050"/>
                </a:solidFill>
              </a:rPr>
              <a:t> </a:t>
            </a:r>
            <a:r>
              <a:rPr lang="cs-CZ" sz="2900" dirty="0" smtClean="0">
                <a:solidFill>
                  <a:srgbClr val="00B050"/>
                </a:solidFill>
              </a:rPr>
              <a:t> </a:t>
            </a:r>
            <a:r>
              <a:rPr lang="cs-CZ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(postupy PŘED graviditou)</a:t>
            </a:r>
          </a:p>
          <a:p>
            <a:pPr fontAlgn="auto">
              <a:buFont typeface="Arial"/>
              <a:buChar char="•"/>
              <a:defRPr/>
            </a:pPr>
            <a:r>
              <a:rPr lang="cs-CZ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Genetické poradenství a konzultace</a:t>
            </a:r>
          </a:p>
          <a:p>
            <a:pPr fontAlgn="auto">
              <a:buFont typeface="Arial"/>
              <a:buChar char="•"/>
              <a:defRPr/>
            </a:pPr>
            <a:r>
              <a:rPr lang="cs-CZ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Reprodukce v optimálním věku</a:t>
            </a:r>
          </a:p>
          <a:p>
            <a:pPr fontAlgn="auto">
              <a:buFont typeface="Arial"/>
              <a:buChar char="•"/>
              <a:defRPr/>
            </a:pPr>
            <a:r>
              <a:rPr lang="cs-CZ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Prevence indukovaných mutací</a:t>
            </a:r>
          </a:p>
          <a:p>
            <a:pPr fontAlgn="auto">
              <a:buFont typeface="Arial"/>
              <a:buChar char="•"/>
              <a:defRPr/>
            </a:pPr>
            <a:r>
              <a:rPr lang="cs-CZ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Vyšetření získaných chromosomových aberací</a:t>
            </a:r>
          </a:p>
          <a:p>
            <a:pPr fontAlgn="auto">
              <a:buFont typeface="Arial"/>
              <a:buChar char="•"/>
              <a:defRPr/>
            </a:pPr>
            <a:r>
              <a:rPr lang="cs-CZ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  <a:p>
            <a:pPr marL="0" indent="0" fontAlgn="auto">
              <a:buFont typeface="Arial"/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fontAlgn="auto">
              <a:buFont typeface="Arial"/>
              <a:buChar char="•"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5025" y="2487613"/>
            <a:ext cx="3336925" cy="3446462"/>
          </a:xfrm>
        </p:spPr>
        <p:txBody>
          <a:bodyPr rtlCol="0">
            <a:normAutofit fontScale="62500" lnSpcReduction="20000"/>
          </a:bodyPr>
          <a:lstStyle/>
          <a:p>
            <a:pPr fontAlgn="auto">
              <a:buFont typeface="Arial"/>
              <a:buNone/>
              <a:defRPr/>
            </a:pPr>
            <a:r>
              <a:rPr lang="cs-CZ" sz="3200" b="1" u="sng" dirty="0">
                <a:solidFill>
                  <a:srgbClr val="00B050"/>
                </a:solidFill>
              </a:rPr>
              <a:t>Sekundární </a:t>
            </a: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(postupy V graviditě)</a:t>
            </a:r>
          </a:p>
          <a:p>
            <a:pPr fontAlgn="auto">
              <a:buFont typeface="Arial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Genetické poradenství a konzultace</a:t>
            </a:r>
          </a:p>
          <a:p>
            <a:pPr fontAlgn="auto">
              <a:buFont typeface="Arial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Prenatální </a:t>
            </a:r>
            <a:r>
              <a:rPr 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screening</a:t>
            </a: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VVV a chromosomových aberací</a:t>
            </a:r>
          </a:p>
          <a:p>
            <a:pPr fontAlgn="auto">
              <a:buFont typeface="Arial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Cílená diagnostika</a:t>
            </a:r>
          </a:p>
          <a:p>
            <a:pPr fontAlgn="auto">
              <a:buFont typeface="Arial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Postnatální </a:t>
            </a:r>
            <a:r>
              <a:rPr 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screening</a:t>
            </a:r>
            <a:endParaRPr lang="cs-CZ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  <a:p>
            <a:pPr fontAlgn="auto">
              <a:buFont typeface="Arial"/>
              <a:buChar char="•"/>
              <a:defRPr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ký motív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779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15</vt:i4>
      </vt:variant>
      <vt:variant>
        <vt:lpstr>Nadpisy snímků</vt:lpstr>
      </vt:variant>
      <vt:variant>
        <vt:i4>13</vt:i4>
      </vt:variant>
    </vt:vector>
  </HeadingPairs>
  <TitlesOfParts>
    <vt:vector size="32" baseType="lpstr">
      <vt:lpstr>Garamond</vt:lpstr>
      <vt:lpstr>Arial</vt:lpstr>
      <vt:lpstr>Calibri</vt:lpstr>
      <vt:lpstr>Wingdings</vt:lpstr>
      <vt:lpstr>Organický motív</vt:lpstr>
      <vt:lpstr>Organický motív</vt:lpstr>
      <vt:lpstr>Organický motív</vt:lpstr>
      <vt:lpstr>Organický motív</vt:lpstr>
      <vt:lpstr>Organický motív</vt:lpstr>
      <vt:lpstr>Organický motív</vt:lpstr>
      <vt:lpstr>Organický motív</vt:lpstr>
      <vt:lpstr>Organický motív</vt:lpstr>
      <vt:lpstr>Organický motív</vt:lpstr>
      <vt:lpstr>Organický motív</vt:lpstr>
      <vt:lpstr>Organický motív</vt:lpstr>
      <vt:lpstr>Organický motív</vt:lpstr>
      <vt:lpstr>Organický motív</vt:lpstr>
      <vt:lpstr>Organický motív</vt:lpstr>
      <vt:lpstr>Organický motív</vt:lpstr>
      <vt:lpstr>Di Georgeův syndrom</vt:lpstr>
      <vt:lpstr>Snímek 2</vt:lpstr>
      <vt:lpstr>Příznaky a symptomy</vt:lpstr>
      <vt:lpstr>Příznaky a symptomy</vt:lpstr>
      <vt:lpstr>Terapie</vt:lpstr>
      <vt:lpstr>Genetické příčiny onemocnění</vt:lpstr>
      <vt:lpstr>Dědičnost onemocnění</vt:lpstr>
      <vt:lpstr>Rodokmen</vt:lpstr>
      <vt:lpstr>Genetická prevence </vt:lpstr>
      <vt:lpstr>Možnosti genetického vyšetření</vt:lpstr>
      <vt:lpstr>Etické a právní aspekty genetického vyšetření</vt:lpstr>
      <vt:lpstr>Snímek 12</vt:lpstr>
      <vt:lpstr>Děkujeme za pozornost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Gabrielka</dc:creator>
  <cp:lastModifiedBy>gaillyovar</cp:lastModifiedBy>
  <cp:revision>42</cp:revision>
  <dcterms:created xsi:type="dcterms:W3CDTF">2015-03-24T15:10:06Z</dcterms:created>
  <dcterms:modified xsi:type="dcterms:W3CDTF">2015-05-27T06:33:06Z</dcterms:modified>
</cp:coreProperties>
</file>