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mc="http://schemas.openxmlformats.org/markup-compatibility/2006" xmlns:mv="urn:schemas-microsoft-com:mac:vml"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mc="http://schemas.openxmlformats.org/markup-compatibility/2006" xmlns:mv="urn:schemas-microsoft-com:mac:vml"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6F28F41-AD15-E747-9FA8-83967C84D731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1CBE4E1-A5E7-574B-ADD6-C8280377B1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28F41-AD15-E747-9FA8-83967C84D731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BE4E1-A5E7-574B-ADD6-C8280377B1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28F41-AD15-E747-9FA8-83967C84D731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BE4E1-A5E7-574B-ADD6-C8280377B1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6F28F41-AD15-E747-9FA8-83967C84D731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1CBE4E1-A5E7-574B-ADD6-C8280377B1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6F28F41-AD15-E747-9FA8-83967C84D731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1CBE4E1-A5E7-574B-ADD6-C8280377B1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28F41-AD15-E747-9FA8-83967C84D731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BE4E1-A5E7-574B-ADD6-C8280377B1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28F41-AD15-E747-9FA8-83967C84D731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BE4E1-A5E7-574B-ADD6-C8280377B1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6F28F41-AD15-E747-9FA8-83967C84D731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1CBE4E1-A5E7-574B-ADD6-C8280377B1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28F41-AD15-E747-9FA8-83967C84D731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BE4E1-A5E7-574B-ADD6-C8280377B1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6F28F41-AD15-E747-9FA8-83967C84D731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1CBE4E1-A5E7-574B-ADD6-C8280377B1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6F28F41-AD15-E747-9FA8-83967C84D731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1CBE4E1-A5E7-574B-ADD6-C8280377B1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Click to edit Master text styles</a:t>
            </a:r>
          </a:p>
          <a:p>
            <a:pPr lvl="1" eaLnBrk="1" latinLnBrk="0" hangingPunct="1"/>
            <a:r>
              <a:rPr kumimoji="0" lang="cs-CZ" smtClean="0"/>
              <a:t>Second level</a:t>
            </a:r>
          </a:p>
          <a:p>
            <a:pPr lvl="2" eaLnBrk="1" latinLnBrk="0" hangingPunct="1"/>
            <a:r>
              <a:rPr kumimoji="0" lang="cs-CZ" smtClean="0"/>
              <a:t>Third level</a:t>
            </a:r>
          </a:p>
          <a:p>
            <a:pPr lvl="3" eaLnBrk="1" latinLnBrk="0" hangingPunct="1"/>
            <a:r>
              <a:rPr kumimoji="0" lang="cs-CZ" smtClean="0"/>
              <a:t>Fourth level</a:t>
            </a:r>
          </a:p>
          <a:p>
            <a:pPr lvl="4" eaLnBrk="1" latinLnBrk="0" hangingPunct="1"/>
            <a:r>
              <a:rPr kumimoji="0" lang="cs-CZ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6F28F41-AD15-E747-9FA8-83967C84D731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1CBE4E1-A5E7-574B-ADD6-C8280377B1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nemoci.vitalion.cz/huntingtonova-choroba/http:/www.psychiatriepropraxi.cz/pdfs/psy/2009/05/02.pdf" TargetMode="External"/><Relationship Id="rId2" Type="http://schemas.openxmlformats.org/officeDocument/2006/relationships/hyperlink" Target="http://www.hdfoundation.org/html/hdsatest.php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177019"/>
            <a:ext cx="6172200" cy="1894362"/>
          </a:xfrm>
        </p:spPr>
        <p:txBody>
          <a:bodyPr anchor="ctr"/>
          <a:lstStyle/>
          <a:p>
            <a:pPr algn="ctr"/>
            <a:r>
              <a:rPr lang="en-US" dirty="0" err="1" smtClean="0"/>
              <a:t>Huntingtonova</a:t>
            </a:r>
            <a:r>
              <a:rPr lang="en-US" dirty="0" smtClean="0"/>
              <a:t> </a:t>
            </a:r>
            <a:r>
              <a:rPr lang="en-US" dirty="0" err="1" smtClean="0"/>
              <a:t>choroba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4071381"/>
            <a:ext cx="6400800" cy="2534815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Anna </a:t>
            </a:r>
            <a:r>
              <a:rPr lang="en-US" smtClean="0"/>
              <a:t>Vítkovičová</a:t>
            </a:r>
            <a:endParaRPr lang="en-US" dirty="0" smtClean="0"/>
          </a:p>
          <a:p>
            <a:pPr algn="ctr"/>
            <a:r>
              <a:rPr lang="en-US" dirty="0" smtClean="0"/>
              <a:t>Nikola </a:t>
            </a:r>
            <a:r>
              <a:rPr lang="en-US" dirty="0" err="1" smtClean="0"/>
              <a:t>Zatřepálková</a:t>
            </a:r>
            <a:endParaRPr lang="en-US" dirty="0" smtClean="0"/>
          </a:p>
          <a:p>
            <a:pPr algn="ctr"/>
            <a:r>
              <a:rPr lang="en-US" dirty="0" err="1" smtClean="0"/>
              <a:t>Petrana</a:t>
            </a:r>
            <a:r>
              <a:rPr lang="en-US" dirty="0" smtClean="0"/>
              <a:t> </a:t>
            </a:r>
            <a:r>
              <a:rPr lang="en-US" dirty="0" err="1" smtClean="0"/>
              <a:t>Gibaľová</a:t>
            </a:r>
            <a:endParaRPr lang="en-US" dirty="0" smtClean="0"/>
          </a:p>
          <a:p>
            <a:pPr algn="ctr"/>
            <a:r>
              <a:rPr lang="en-US" dirty="0" err="1" smtClean="0"/>
              <a:t>Eliška</a:t>
            </a:r>
            <a:r>
              <a:rPr lang="en-US" dirty="0" smtClean="0"/>
              <a:t> </a:t>
            </a:r>
            <a:r>
              <a:rPr lang="en-US" dirty="0" err="1" smtClean="0"/>
              <a:t>Dostálková</a:t>
            </a:r>
            <a:endParaRPr lang="en-US" dirty="0" smtClean="0"/>
          </a:p>
          <a:p>
            <a:pPr algn="ctr"/>
            <a:r>
              <a:rPr lang="en-US" dirty="0" smtClean="0"/>
              <a:t>Nikola </a:t>
            </a:r>
            <a:r>
              <a:rPr lang="en-US" dirty="0" err="1" smtClean="0"/>
              <a:t>Kosová</a:t>
            </a:r>
            <a:endParaRPr lang="en-US" dirty="0" smtClean="0"/>
          </a:p>
          <a:p>
            <a:pPr algn="ctr"/>
            <a:r>
              <a:rPr lang="en-US" dirty="0" err="1" smtClean="0"/>
              <a:t>Hana</a:t>
            </a:r>
            <a:r>
              <a:rPr lang="en-US" dirty="0" smtClean="0"/>
              <a:t> </a:t>
            </a:r>
            <a:r>
              <a:rPr lang="en-US" dirty="0" err="1" smtClean="0"/>
              <a:t>Hančíková</a:t>
            </a:r>
            <a:endParaRPr lang="en-US" dirty="0" smtClean="0"/>
          </a:p>
          <a:p>
            <a:pPr algn="ctr"/>
            <a:r>
              <a:rPr lang="en-US" dirty="0" err="1" smtClean="0"/>
              <a:t>Šimon</a:t>
            </a:r>
            <a:r>
              <a:rPr lang="en-US" dirty="0" smtClean="0"/>
              <a:t> Hajda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0" y="941749"/>
            <a:ext cx="6172200" cy="1894362"/>
          </a:xfrm>
        </p:spPr>
        <p:txBody>
          <a:bodyPr/>
          <a:lstStyle/>
          <a:p>
            <a:r>
              <a:rPr lang="en-US" dirty="0" err="1" smtClean="0"/>
              <a:t>Děkujeme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pozornost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0" y="3239045"/>
            <a:ext cx="6172200" cy="3296121"/>
          </a:xfrm>
        </p:spPr>
        <p:txBody>
          <a:bodyPr>
            <a:normAutofit/>
          </a:bodyPr>
          <a:lstStyle/>
          <a:p>
            <a:r>
              <a:rPr lang="en-US" dirty="0" err="1" smtClean="0"/>
              <a:t>Zdroje</a:t>
            </a:r>
            <a:r>
              <a:rPr lang="en-US" dirty="0" smtClean="0"/>
              <a:t>:</a:t>
            </a:r>
          </a:p>
          <a:p>
            <a:r>
              <a:rPr lang="en-US" dirty="0" smtClean="0"/>
              <a:t>DUDEK, Ronald W. </a:t>
            </a:r>
            <a:r>
              <a:rPr lang="en-US" i="1" dirty="0" smtClean="0"/>
              <a:t>High-yield cell and molecular biology</a:t>
            </a:r>
            <a:r>
              <a:rPr lang="en-US" dirty="0" smtClean="0"/>
              <a:t>. 3</a:t>
            </a:r>
            <a:r>
              <a:rPr lang="en-US" baseline="30000" dirty="0" smtClean="0"/>
              <a:t>rd</a:t>
            </a:r>
            <a:r>
              <a:rPr lang="en-US" dirty="0" smtClean="0"/>
              <a:t> edition. </a:t>
            </a:r>
            <a:r>
              <a:rPr lang="en-US" smtClean="0"/>
              <a:t>Philadelphia: </a:t>
            </a:r>
            <a:r>
              <a:rPr lang="en-US" dirty="0" err="1" smtClean="0"/>
              <a:t>Wolters</a:t>
            </a:r>
            <a:r>
              <a:rPr lang="en-US" dirty="0" smtClean="0"/>
              <a:t> </a:t>
            </a:r>
            <a:r>
              <a:rPr lang="en-US" dirty="0" err="1" smtClean="0"/>
              <a:t>Kluwer</a:t>
            </a:r>
            <a:r>
              <a:rPr lang="en-US" dirty="0" smtClean="0"/>
              <a:t> Health/Lippincott Williams and Wilkins, 2011. 	</a:t>
            </a:r>
          </a:p>
          <a:p>
            <a:r>
              <a:rPr lang="en-US" dirty="0" smtClean="0">
                <a:hlinkClick r:id="rId2"/>
              </a:rPr>
              <a:t>http://www.hdfoundation.org/html/hdsatest.php</a:t>
            </a:r>
            <a:endParaRPr lang="en-US" dirty="0" smtClean="0"/>
          </a:p>
          <a:p>
            <a:r>
              <a:rPr lang="en-US" u="sng" dirty="0" smtClean="0">
                <a:hlinkClick r:id="rId3"/>
              </a:rPr>
              <a:t>http://nemoci.vitalion.cz/huntingtonova-choroba/http://www.psychiatriepropraxi.cz/pdfs/psy/2009/05/02.pdf</a:t>
            </a:r>
            <a:endParaRPr lang="en-US" u="sng" dirty="0" smtClean="0"/>
          </a:p>
          <a:p>
            <a:r>
              <a:rPr lang="en-US" dirty="0" smtClean="0"/>
              <a:t>http://</a:t>
            </a:r>
            <a:r>
              <a:rPr lang="en-US" dirty="0" err="1" smtClean="0"/>
              <a:t>en.wikipedia.org/wiki/Huntington's_disease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Klinické</a:t>
            </a:r>
            <a:r>
              <a:rPr lang="en-US" dirty="0" smtClean="0"/>
              <a:t> </a:t>
            </a:r>
            <a:r>
              <a:rPr lang="en-US" dirty="0" err="1" smtClean="0"/>
              <a:t>projevy</a:t>
            </a:r>
            <a:r>
              <a:rPr lang="en-US" dirty="0" smtClean="0"/>
              <a:t> </a:t>
            </a:r>
            <a:r>
              <a:rPr lang="en-US" dirty="0" err="1" smtClean="0"/>
              <a:t>onemocnění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n</a:t>
            </a:r>
            <a:r>
              <a:rPr lang="cs-CZ" dirty="0" smtClean="0"/>
              <a:t>eurodegenerativní AD onemocnění </a:t>
            </a:r>
            <a:r>
              <a:rPr lang="cs-CZ" dirty="0" smtClean="0">
                <a:sym typeface="Wingdings" pitchFamily="2" charset="2"/>
              </a:rPr>
              <a:t> </a:t>
            </a:r>
            <a:r>
              <a:rPr lang="cs-CZ" b="1" dirty="0" smtClean="0">
                <a:sym typeface="Wingdings" pitchFamily="2" charset="2"/>
              </a:rPr>
              <a:t>ztráta neuronů v bazálních gangliích</a:t>
            </a:r>
          </a:p>
          <a:p>
            <a:pPr>
              <a:buNone/>
            </a:pPr>
            <a:r>
              <a:rPr lang="cs-CZ" dirty="0" smtClean="0">
                <a:sym typeface="Wingdings" pitchFamily="2" charset="2"/>
              </a:rPr>
              <a:t>		 ztráta koordinace pohybů</a:t>
            </a:r>
          </a:p>
          <a:p>
            <a:r>
              <a:rPr lang="cs-CZ" dirty="0"/>
              <a:t>z</a:t>
            </a:r>
            <a:r>
              <a:rPr lang="cs-CZ" dirty="0" smtClean="0"/>
              <a:t>ačátek projevů nejčastěji mezi </a:t>
            </a:r>
            <a:r>
              <a:rPr lang="cs-CZ" b="1" dirty="0" smtClean="0"/>
              <a:t>35. - 44. rokem</a:t>
            </a:r>
            <a:r>
              <a:rPr lang="cs-CZ" dirty="0" smtClean="0"/>
              <a:t>, střední doba přežití: 15 – 18 let od začátku klinických obtíží</a:t>
            </a:r>
            <a:endParaRPr lang="cs-CZ" b="1" dirty="0" smtClean="0"/>
          </a:p>
          <a:p>
            <a:r>
              <a:rPr lang="cs-CZ" dirty="0" smtClean="0"/>
              <a:t>Nejprve </a:t>
            </a:r>
            <a:r>
              <a:rPr lang="cs-CZ" u="sng" dirty="0" smtClean="0"/>
              <a:t>poruchy psychických funkcí </a:t>
            </a:r>
            <a:r>
              <a:rPr lang="cs-CZ" dirty="0" smtClean="0"/>
              <a:t>(soustředění) a </a:t>
            </a:r>
            <a:r>
              <a:rPr lang="cs-CZ" u="sng" dirty="0" smtClean="0"/>
              <a:t>osobnosti</a:t>
            </a:r>
          </a:p>
          <a:p>
            <a:r>
              <a:rPr lang="cs-CZ" u="sng" dirty="0" smtClean="0"/>
              <a:t>Menší motorické odchylky</a:t>
            </a:r>
            <a:r>
              <a:rPr lang="cs-CZ" dirty="0" smtClean="0"/>
              <a:t>: neklid, menší nezamýšlené a nekompletní pohyby</a:t>
            </a:r>
          </a:p>
          <a:p>
            <a:r>
              <a:rPr lang="cs-CZ" u="sng" dirty="0" smtClean="0"/>
              <a:t>Progrese</a:t>
            </a:r>
            <a:r>
              <a:rPr lang="cs-CZ" dirty="0" smtClean="0"/>
              <a:t>: ztuhlost, kroutivé pohyby, dysartrie, obtíže s polykáním, potíže se spánkem, záchvaty</a:t>
            </a:r>
          </a:p>
          <a:p>
            <a:r>
              <a:rPr lang="cs-CZ" u="sng" dirty="0" smtClean="0"/>
              <a:t>Postižení kognitivních funkcí</a:t>
            </a:r>
            <a:r>
              <a:rPr lang="cs-CZ" dirty="0" smtClean="0"/>
              <a:t>: neschopnost abstraktního myšlení, plánování až demence (subkortikální)</a:t>
            </a:r>
          </a:p>
          <a:p>
            <a:r>
              <a:rPr lang="cs-CZ" dirty="0" smtClean="0"/>
              <a:t>Úzkost, deprese, útlum emocí, agrese</a:t>
            </a:r>
          </a:p>
          <a:p>
            <a:r>
              <a:rPr lang="en-US" dirty="0" smtClean="0"/>
              <a:t>prevalence </a:t>
            </a:r>
            <a:r>
              <a:rPr lang="en-US" dirty="0" err="1" smtClean="0"/>
              <a:t>onemocnění</a:t>
            </a:r>
            <a:r>
              <a:rPr lang="en-US" dirty="0" smtClean="0"/>
              <a:t>: 5 - 10 </a:t>
            </a:r>
            <a:r>
              <a:rPr lang="en-US" dirty="0" err="1" smtClean="0"/>
              <a:t>onemocnění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100 000 </a:t>
            </a:r>
            <a:r>
              <a:rPr lang="en-US" dirty="0" err="1" smtClean="0"/>
              <a:t>lidí</a:t>
            </a:r>
            <a:endParaRPr lang="en-US" dirty="0" smtClean="0"/>
          </a:p>
          <a:p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Genetická</a:t>
            </a:r>
            <a:r>
              <a:rPr lang="en-US" dirty="0" smtClean="0"/>
              <a:t> </a:t>
            </a:r>
            <a:r>
              <a:rPr lang="en-US" dirty="0" err="1" smtClean="0"/>
              <a:t>příčina</a:t>
            </a:r>
            <a:r>
              <a:rPr lang="en-US" dirty="0" smtClean="0"/>
              <a:t> </a:t>
            </a:r>
            <a:r>
              <a:rPr lang="en-US" dirty="0" err="1" smtClean="0"/>
              <a:t>potíží</a:t>
            </a:r>
            <a:r>
              <a:rPr lang="en-US" dirty="0" smtClean="0"/>
              <a:t>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obecně</a:t>
            </a:r>
            <a:r>
              <a:rPr lang="en-US" dirty="0" smtClean="0"/>
              <a:t> </a:t>
            </a:r>
            <a:r>
              <a:rPr lang="en-US" dirty="0" err="1" smtClean="0"/>
              <a:t>patří</a:t>
            </a:r>
            <a:r>
              <a:rPr lang="en-US" dirty="0" smtClean="0"/>
              <a:t> </a:t>
            </a:r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tzv</a:t>
            </a:r>
            <a:r>
              <a:rPr lang="en-US" dirty="0" smtClean="0"/>
              <a:t>. </a:t>
            </a:r>
            <a:r>
              <a:rPr lang="en-US" b="1" dirty="0" err="1" smtClean="0"/>
              <a:t>dynamické</a:t>
            </a:r>
            <a:r>
              <a:rPr lang="en-US" b="1" dirty="0" smtClean="0"/>
              <a:t> </a:t>
            </a:r>
            <a:r>
              <a:rPr lang="en-US" b="1" dirty="0" err="1" smtClean="0"/>
              <a:t>mutace</a:t>
            </a:r>
            <a:endParaRPr lang="en-US" dirty="0" smtClean="0"/>
          </a:p>
          <a:p>
            <a:pPr lvl="1"/>
            <a:r>
              <a:rPr lang="en-US" dirty="0" smtClean="0"/>
              <a:t>= </a:t>
            </a:r>
            <a:r>
              <a:rPr lang="en-US" dirty="0" err="1" smtClean="0"/>
              <a:t>inserce</a:t>
            </a:r>
            <a:r>
              <a:rPr lang="en-US" dirty="0" smtClean="0"/>
              <a:t> </a:t>
            </a:r>
            <a:r>
              <a:rPr lang="en-US" dirty="0" err="1" smtClean="0"/>
              <a:t>opakující</a:t>
            </a:r>
            <a:r>
              <a:rPr lang="en-US" dirty="0" smtClean="0"/>
              <a:t> se </a:t>
            </a:r>
            <a:r>
              <a:rPr lang="en-US" dirty="0" err="1" smtClean="0"/>
              <a:t>sekvence</a:t>
            </a:r>
            <a:r>
              <a:rPr lang="en-US" dirty="0" smtClean="0"/>
              <a:t> </a:t>
            </a:r>
            <a:r>
              <a:rPr lang="en-US" dirty="0" err="1" smtClean="0"/>
              <a:t>uvnitř</a:t>
            </a:r>
            <a:r>
              <a:rPr lang="en-US" dirty="0" smtClean="0"/>
              <a:t> </a:t>
            </a:r>
            <a:r>
              <a:rPr lang="en-US" dirty="0" err="1" smtClean="0"/>
              <a:t>genu</a:t>
            </a:r>
            <a:endParaRPr lang="en-US" dirty="0"/>
          </a:p>
          <a:p>
            <a:r>
              <a:rPr lang="en-US" dirty="0" err="1" smtClean="0"/>
              <a:t>vykazují</a:t>
            </a:r>
            <a:r>
              <a:rPr lang="en-US" dirty="0" smtClean="0"/>
              <a:t> </a:t>
            </a:r>
            <a:r>
              <a:rPr lang="en-US" dirty="0" err="1" smtClean="0"/>
              <a:t>prahovou</a:t>
            </a:r>
            <a:r>
              <a:rPr lang="en-US" dirty="0" smtClean="0"/>
              <a:t> </a:t>
            </a:r>
            <a:r>
              <a:rPr lang="en-US" dirty="0" err="1" smtClean="0"/>
              <a:t>délku</a:t>
            </a:r>
            <a:r>
              <a:rPr lang="en-US" dirty="0" smtClean="0"/>
              <a:t> </a:t>
            </a:r>
            <a:r>
              <a:rPr lang="en-US" dirty="0" err="1" smtClean="0"/>
              <a:t>opakování</a:t>
            </a:r>
            <a:endParaRPr lang="en-US" dirty="0" smtClean="0"/>
          </a:p>
          <a:p>
            <a:pPr lvl="1"/>
            <a:r>
              <a:rPr lang="en-US" dirty="0" smtClean="0"/>
              <a:t>pod </a:t>
            </a:r>
            <a:r>
              <a:rPr lang="en-US" dirty="0" err="1" smtClean="0"/>
              <a:t>touto</a:t>
            </a:r>
            <a:r>
              <a:rPr lang="en-US" dirty="0" smtClean="0"/>
              <a:t> </a:t>
            </a:r>
            <a:r>
              <a:rPr lang="en-US" dirty="0" err="1" smtClean="0"/>
              <a:t>délkou</a:t>
            </a:r>
            <a:r>
              <a:rPr lang="en-US" dirty="0" smtClean="0"/>
              <a:t>: </a:t>
            </a:r>
            <a:r>
              <a:rPr lang="en-US" dirty="0" err="1" smtClean="0"/>
              <a:t>opakování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stabilní</a:t>
            </a:r>
            <a:r>
              <a:rPr lang="en-US" dirty="0" smtClean="0"/>
              <a:t>, </a:t>
            </a:r>
            <a:r>
              <a:rPr lang="en-US" dirty="0" err="1" smtClean="0"/>
              <a:t>nezpůsobují</a:t>
            </a:r>
            <a:r>
              <a:rPr lang="en-US" dirty="0" smtClean="0"/>
              <a:t> </a:t>
            </a:r>
            <a:r>
              <a:rPr lang="en-US" dirty="0" err="1" smtClean="0"/>
              <a:t>onemocnění</a:t>
            </a:r>
            <a:r>
              <a:rPr lang="en-US" dirty="0" smtClean="0"/>
              <a:t> a </a:t>
            </a:r>
            <a:r>
              <a:rPr lang="en-US" dirty="0" err="1" smtClean="0"/>
              <a:t>dalším</a:t>
            </a:r>
            <a:r>
              <a:rPr lang="en-US" dirty="0" smtClean="0"/>
              <a:t> </a:t>
            </a:r>
            <a:r>
              <a:rPr lang="en-US" dirty="0" err="1" smtClean="0"/>
              <a:t>generacím</a:t>
            </a:r>
            <a:r>
              <a:rPr lang="en-US" dirty="0" smtClean="0"/>
              <a:t> </a:t>
            </a:r>
            <a:r>
              <a:rPr lang="en-US" dirty="0" err="1" smtClean="0"/>
              <a:t>předávány</a:t>
            </a:r>
            <a:r>
              <a:rPr lang="en-US" dirty="0" smtClean="0"/>
              <a:t> </a:t>
            </a:r>
            <a:r>
              <a:rPr lang="en-US" dirty="0" err="1" smtClean="0"/>
              <a:t>beze</a:t>
            </a:r>
            <a:r>
              <a:rPr lang="en-US" dirty="0" smtClean="0"/>
              <a:t> </a:t>
            </a:r>
            <a:r>
              <a:rPr lang="en-US" dirty="0" err="1" smtClean="0"/>
              <a:t>změny</a:t>
            </a:r>
            <a:r>
              <a:rPr lang="en-US" dirty="0" smtClean="0"/>
              <a:t> </a:t>
            </a:r>
            <a:r>
              <a:rPr lang="en-US" dirty="0" err="1" smtClean="0"/>
              <a:t>v</a:t>
            </a:r>
            <a:r>
              <a:rPr lang="en-US" dirty="0" smtClean="0"/>
              <a:t> </a:t>
            </a:r>
            <a:r>
              <a:rPr lang="en-US" dirty="0" err="1" smtClean="0"/>
              <a:t>délce</a:t>
            </a:r>
            <a:endParaRPr lang="en-US" dirty="0" smtClean="0"/>
          </a:p>
          <a:p>
            <a:pPr lvl="1"/>
            <a:r>
              <a:rPr lang="en-US" dirty="0" err="1" smtClean="0"/>
              <a:t>nad</a:t>
            </a:r>
            <a:r>
              <a:rPr lang="en-US" dirty="0" smtClean="0"/>
              <a:t> </a:t>
            </a:r>
            <a:r>
              <a:rPr lang="en-US" dirty="0" err="1" smtClean="0"/>
              <a:t>touto</a:t>
            </a:r>
            <a:r>
              <a:rPr lang="en-US" dirty="0" smtClean="0"/>
              <a:t> </a:t>
            </a:r>
            <a:r>
              <a:rPr lang="en-US" dirty="0" err="1" smtClean="0"/>
              <a:t>délkou</a:t>
            </a:r>
            <a:r>
              <a:rPr lang="en-US" dirty="0" smtClean="0"/>
              <a:t>: </a:t>
            </a:r>
            <a:r>
              <a:rPr lang="en-US" dirty="0" err="1" smtClean="0"/>
              <a:t>opakování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nestabilní</a:t>
            </a:r>
            <a:r>
              <a:rPr lang="en-US" dirty="0" smtClean="0"/>
              <a:t>, </a:t>
            </a:r>
            <a:r>
              <a:rPr lang="en-US" dirty="0" err="1" smtClean="0"/>
              <a:t>způsobují</a:t>
            </a:r>
            <a:r>
              <a:rPr lang="en-US" dirty="0" smtClean="0"/>
              <a:t> </a:t>
            </a:r>
            <a:r>
              <a:rPr lang="en-US" dirty="0" err="1" smtClean="0"/>
              <a:t>onemocnění</a:t>
            </a:r>
            <a:r>
              <a:rPr lang="en-US" dirty="0" smtClean="0"/>
              <a:t> a </a:t>
            </a:r>
            <a:r>
              <a:rPr lang="en-US" dirty="0" err="1" smtClean="0"/>
              <a:t>dalším</a:t>
            </a:r>
            <a:r>
              <a:rPr lang="en-US" dirty="0" smtClean="0"/>
              <a:t> </a:t>
            </a:r>
            <a:r>
              <a:rPr lang="en-US" dirty="0" err="1" smtClean="0"/>
              <a:t>generacím</a:t>
            </a:r>
            <a:r>
              <a:rPr lang="en-US" dirty="0" smtClean="0"/>
              <a:t> </a:t>
            </a:r>
            <a:r>
              <a:rPr lang="en-US" dirty="0" err="1" smtClean="0"/>
              <a:t>předávány</a:t>
            </a:r>
            <a:r>
              <a:rPr lang="en-US" dirty="0" smtClean="0"/>
              <a:t> </a:t>
            </a:r>
            <a:r>
              <a:rPr lang="en-US" dirty="0" err="1" smtClean="0"/>
              <a:t>delší</a:t>
            </a:r>
            <a:endParaRPr lang="en-US" dirty="0" smtClean="0"/>
          </a:p>
          <a:p>
            <a:pPr lvl="1"/>
            <a:r>
              <a:rPr lang="en-US" dirty="0" err="1" smtClean="0"/>
              <a:t>přesný</a:t>
            </a:r>
            <a:r>
              <a:rPr lang="en-US" dirty="0" smtClean="0"/>
              <a:t> </a:t>
            </a:r>
            <a:r>
              <a:rPr lang="en-US" dirty="0" err="1" smtClean="0"/>
              <a:t>mechanismus</a:t>
            </a:r>
            <a:r>
              <a:rPr lang="en-US" dirty="0" smtClean="0"/>
              <a:t> </a:t>
            </a:r>
            <a:r>
              <a:rPr lang="en-US" dirty="0" err="1" smtClean="0"/>
              <a:t>neznámý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726"/>
            <a:ext cx="7467600" cy="1143000"/>
          </a:xfrm>
        </p:spPr>
        <p:txBody>
          <a:bodyPr/>
          <a:lstStyle/>
          <a:p>
            <a:r>
              <a:rPr lang="en-US" dirty="0" err="1" smtClean="0"/>
              <a:t>Genetická</a:t>
            </a:r>
            <a:r>
              <a:rPr lang="en-US" dirty="0" smtClean="0"/>
              <a:t> </a:t>
            </a:r>
            <a:r>
              <a:rPr lang="en-US" dirty="0" err="1" smtClean="0"/>
              <a:t>příčina</a:t>
            </a:r>
            <a:r>
              <a:rPr lang="en-US" dirty="0" smtClean="0"/>
              <a:t> </a:t>
            </a:r>
            <a:r>
              <a:rPr lang="en-US" dirty="0" err="1" smtClean="0"/>
              <a:t>potíží</a:t>
            </a:r>
            <a:r>
              <a:rPr lang="en-US" dirty="0" smtClean="0"/>
              <a:t>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93752"/>
            <a:ext cx="8229600" cy="5479264"/>
          </a:xfrm>
        </p:spPr>
        <p:txBody>
          <a:bodyPr>
            <a:noAutofit/>
          </a:bodyPr>
          <a:lstStyle/>
          <a:p>
            <a:r>
              <a:rPr lang="en-US" sz="2000" dirty="0" smtClean="0"/>
              <a:t>AD </a:t>
            </a:r>
            <a:r>
              <a:rPr lang="en-US" sz="2000" dirty="0" err="1" smtClean="0"/>
              <a:t>dědičné</a:t>
            </a:r>
            <a:r>
              <a:rPr lang="en-US" sz="2000" dirty="0" smtClean="0"/>
              <a:t> </a:t>
            </a:r>
            <a:r>
              <a:rPr lang="en-US" sz="2000" dirty="0" err="1" smtClean="0"/>
              <a:t>onemocnění</a:t>
            </a:r>
            <a:r>
              <a:rPr lang="en-US" sz="2000" dirty="0" smtClean="0"/>
              <a:t> </a:t>
            </a:r>
            <a:r>
              <a:rPr lang="en-US" sz="2000" dirty="0" err="1" smtClean="0"/>
              <a:t>způsobené</a:t>
            </a:r>
            <a:r>
              <a:rPr lang="en-US" sz="2000" dirty="0" smtClean="0"/>
              <a:t> 36 </a:t>
            </a:r>
            <a:r>
              <a:rPr lang="en-US" sz="2000" dirty="0" err="1" smtClean="0"/>
              <a:t>až</a:t>
            </a:r>
            <a:r>
              <a:rPr lang="en-US" sz="2000" dirty="0" smtClean="0"/>
              <a:t> 100+ </a:t>
            </a:r>
            <a:r>
              <a:rPr lang="en-US" sz="2000" dirty="0" err="1" smtClean="0"/>
              <a:t>opakujícími</a:t>
            </a:r>
            <a:r>
              <a:rPr lang="en-US" sz="2000" dirty="0" smtClean="0"/>
              <a:t> se </a:t>
            </a:r>
            <a:r>
              <a:rPr lang="en-US" sz="2000" dirty="0" err="1" smtClean="0"/>
              <a:t>sekvencemi</a:t>
            </a:r>
            <a:r>
              <a:rPr lang="en-US" sz="2000" dirty="0" smtClean="0"/>
              <a:t> CAG (</a:t>
            </a:r>
            <a:r>
              <a:rPr lang="en-US" sz="2000" dirty="0" err="1" smtClean="0"/>
              <a:t>glutamin</a:t>
            </a:r>
            <a:r>
              <a:rPr lang="en-US" sz="2000" dirty="0" smtClean="0"/>
              <a:t>) </a:t>
            </a:r>
            <a:r>
              <a:rPr lang="en-US" sz="2000" dirty="0" err="1" smtClean="0"/>
              <a:t>v</a:t>
            </a:r>
            <a:r>
              <a:rPr lang="en-US" sz="2000" dirty="0" smtClean="0"/>
              <a:t> </a:t>
            </a:r>
            <a:r>
              <a:rPr lang="en-US" sz="2000" dirty="0" err="1" smtClean="0"/>
              <a:t>kódující</a:t>
            </a:r>
            <a:r>
              <a:rPr lang="en-US" sz="2000" dirty="0" smtClean="0"/>
              <a:t> </a:t>
            </a:r>
            <a:r>
              <a:rPr lang="en-US" sz="2000" dirty="0" err="1" smtClean="0"/>
              <a:t>sekvenci</a:t>
            </a:r>
            <a:r>
              <a:rPr lang="en-US" sz="2000" dirty="0" smtClean="0"/>
              <a:t> </a:t>
            </a:r>
            <a:r>
              <a:rPr lang="en-US" sz="2000" b="1" i="1" dirty="0" smtClean="0"/>
              <a:t>HD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genu</a:t>
            </a:r>
            <a:r>
              <a:rPr lang="en-US" sz="2000" b="1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b="1" dirty="0" err="1" smtClean="0"/>
              <a:t>chromosomu</a:t>
            </a:r>
            <a:r>
              <a:rPr lang="en-US" sz="2000" b="1" dirty="0" smtClean="0"/>
              <a:t> 4p16.3 </a:t>
            </a:r>
            <a:r>
              <a:rPr lang="en-US" sz="2000" dirty="0" smtClean="0"/>
              <a:t>pro protein </a:t>
            </a:r>
            <a:r>
              <a:rPr lang="en-US" sz="2000" b="1" dirty="0" err="1" smtClean="0"/>
              <a:t>huntingtin</a:t>
            </a:r>
            <a:endParaRPr lang="en-US" sz="2000" b="1" dirty="0" smtClean="0"/>
          </a:p>
          <a:p>
            <a:r>
              <a:rPr lang="en-US" sz="2000" dirty="0" err="1" smtClean="0"/>
              <a:t>huntingtin</a:t>
            </a:r>
            <a:endParaRPr lang="en-US" sz="2000" dirty="0" smtClean="0"/>
          </a:p>
          <a:p>
            <a:pPr lvl="1"/>
            <a:r>
              <a:rPr lang="en-US" sz="2000" dirty="0" err="1" smtClean="0"/>
              <a:t>cytoplasmatický</a:t>
            </a:r>
            <a:r>
              <a:rPr lang="en-US" sz="2000" dirty="0" smtClean="0"/>
              <a:t> protein </a:t>
            </a:r>
            <a:r>
              <a:rPr lang="en-US" sz="2000" dirty="0" err="1" smtClean="0"/>
              <a:t>v</a:t>
            </a:r>
            <a:r>
              <a:rPr lang="en-US" sz="2000" dirty="0" smtClean="0"/>
              <a:t> </a:t>
            </a:r>
            <a:r>
              <a:rPr lang="en-US" sz="2000" dirty="0" err="1" smtClean="0"/>
              <a:t>neuronech</a:t>
            </a:r>
            <a:r>
              <a:rPr lang="en-US" sz="2000" dirty="0" smtClean="0"/>
              <a:t> </a:t>
            </a:r>
            <a:r>
              <a:rPr lang="en-US" sz="2000" dirty="0" err="1" smtClean="0"/>
              <a:t>striata</a:t>
            </a:r>
            <a:r>
              <a:rPr lang="en-US" sz="2000" dirty="0" smtClean="0"/>
              <a:t>, </a:t>
            </a:r>
            <a:r>
              <a:rPr lang="en-US" sz="2000" dirty="0" err="1" smtClean="0"/>
              <a:t>kortexu</a:t>
            </a:r>
            <a:r>
              <a:rPr lang="en-US" sz="2000" dirty="0" smtClean="0"/>
              <a:t> a cerebella</a:t>
            </a:r>
          </a:p>
          <a:p>
            <a:pPr lvl="1"/>
            <a:r>
              <a:rPr lang="en-US" sz="2000" dirty="0" err="1" smtClean="0"/>
              <a:t>jeho</a:t>
            </a:r>
            <a:r>
              <a:rPr lang="en-US" sz="2000" dirty="0" smtClean="0"/>
              <a:t> </a:t>
            </a:r>
            <a:r>
              <a:rPr lang="en-US" sz="2000" dirty="0" err="1" smtClean="0"/>
              <a:t>přesná</a:t>
            </a:r>
            <a:r>
              <a:rPr lang="en-US" sz="2000" dirty="0" smtClean="0"/>
              <a:t> </a:t>
            </a:r>
            <a:r>
              <a:rPr lang="en-US" sz="2000" dirty="0" err="1" smtClean="0"/>
              <a:t>funkce</a:t>
            </a:r>
            <a:r>
              <a:rPr lang="en-US" sz="2000" dirty="0" smtClean="0"/>
              <a:t> </a:t>
            </a:r>
            <a:r>
              <a:rPr lang="en-US" sz="2000" dirty="0" err="1" smtClean="0"/>
              <a:t>neznáma</a:t>
            </a:r>
            <a:endParaRPr lang="en-US" sz="2000" dirty="0" smtClean="0"/>
          </a:p>
          <a:p>
            <a:r>
              <a:rPr lang="en-US" sz="2000" dirty="0" err="1" smtClean="0"/>
              <a:t>agregace</a:t>
            </a:r>
            <a:r>
              <a:rPr lang="en-US" sz="2000" dirty="0" smtClean="0"/>
              <a:t> </a:t>
            </a:r>
            <a:r>
              <a:rPr lang="en-US" sz="2000" dirty="0" err="1" smtClean="0"/>
              <a:t>huntingtinu</a:t>
            </a:r>
            <a:r>
              <a:rPr lang="en-US" sz="2000" dirty="0" smtClean="0"/>
              <a:t> </a:t>
            </a:r>
            <a:r>
              <a:rPr lang="en-US" sz="2000" dirty="0" err="1" smtClean="0"/>
              <a:t>uvnitř</a:t>
            </a:r>
            <a:r>
              <a:rPr lang="en-US" sz="2000" dirty="0" smtClean="0"/>
              <a:t> </a:t>
            </a:r>
            <a:r>
              <a:rPr lang="en-US" sz="2000" dirty="0" err="1" smtClean="0"/>
              <a:t>neuronů</a:t>
            </a:r>
            <a:r>
              <a:rPr lang="en-US" sz="2000" dirty="0" smtClean="0"/>
              <a:t> </a:t>
            </a:r>
            <a:r>
              <a:rPr lang="en-US" sz="2000" dirty="0" err="1" smtClean="0"/>
              <a:t>způsobující</a:t>
            </a:r>
            <a:r>
              <a:rPr lang="en-US" sz="2000" dirty="0" smtClean="0"/>
              <a:t> </a:t>
            </a:r>
            <a:r>
              <a:rPr lang="en-US" sz="2000" dirty="0" err="1" smtClean="0"/>
              <a:t>jejich</a:t>
            </a:r>
            <a:r>
              <a:rPr lang="en-US" sz="2000" dirty="0" smtClean="0"/>
              <a:t> </a:t>
            </a:r>
            <a:r>
              <a:rPr lang="en-US" sz="2000" dirty="0" err="1" smtClean="0"/>
              <a:t>zánik</a:t>
            </a:r>
            <a:endParaRPr lang="en-US" sz="2000" dirty="0" smtClean="0"/>
          </a:p>
          <a:p>
            <a:r>
              <a:rPr lang="en-US" sz="2000" dirty="0" err="1" smtClean="0"/>
              <a:t>degenerace</a:t>
            </a:r>
            <a:r>
              <a:rPr lang="en-US" sz="2000" dirty="0" smtClean="0"/>
              <a:t> </a:t>
            </a:r>
            <a:r>
              <a:rPr lang="en-US" sz="2000" dirty="0" err="1" smtClean="0"/>
              <a:t>neuronů</a:t>
            </a:r>
            <a:r>
              <a:rPr lang="en-US" sz="2000" dirty="0" smtClean="0"/>
              <a:t> </a:t>
            </a:r>
            <a:r>
              <a:rPr lang="en-US" sz="2000" dirty="0" err="1" smtClean="0"/>
              <a:t>začíná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striatu</a:t>
            </a:r>
            <a:r>
              <a:rPr lang="en-US" sz="2000" dirty="0" smtClean="0"/>
              <a:t> a </a:t>
            </a:r>
            <a:r>
              <a:rPr lang="en-US" sz="2000" dirty="0" err="1" smtClean="0"/>
              <a:t>pokračuje</a:t>
            </a:r>
            <a:r>
              <a:rPr lang="en-US" sz="2000" dirty="0" smtClean="0"/>
              <a:t> </a:t>
            </a:r>
            <a:r>
              <a:rPr lang="en-US" sz="2000" dirty="0" err="1" smtClean="0"/>
              <a:t>až</a:t>
            </a:r>
            <a:r>
              <a:rPr lang="en-US" sz="2000" dirty="0" smtClean="0"/>
              <a:t> do </a:t>
            </a:r>
            <a:r>
              <a:rPr lang="en-US" sz="2000" dirty="0" err="1" smtClean="0"/>
              <a:t>kortexu</a:t>
            </a:r>
            <a:endParaRPr lang="en-US" sz="2000" dirty="0" smtClean="0"/>
          </a:p>
          <a:p>
            <a:r>
              <a:rPr lang="en-US" sz="2000" dirty="0" err="1" smtClean="0"/>
              <a:t>normální</a:t>
            </a:r>
            <a:r>
              <a:rPr lang="en-US" sz="2000" dirty="0" smtClean="0"/>
              <a:t> </a:t>
            </a:r>
            <a:r>
              <a:rPr lang="en-US" sz="2000" i="1" dirty="0" smtClean="0"/>
              <a:t>HD</a:t>
            </a:r>
            <a:r>
              <a:rPr lang="en-US" sz="2000" dirty="0" smtClean="0"/>
              <a:t> </a:t>
            </a:r>
            <a:r>
              <a:rPr lang="en-US" sz="2000" dirty="0" err="1" smtClean="0"/>
              <a:t>alely</a:t>
            </a:r>
            <a:r>
              <a:rPr lang="en-US" sz="2000" dirty="0" smtClean="0"/>
              <a:t> </a:t>
            </a:r>
            <a:r>
              <a:rPr lang="en-US" sz="2000" dirty="0" err="1" smtClean="0"/>
              <a:t>mají</a:t>
            </a:r>
            <a:r>
              <a:rPr lang="en-US" sz="2000" dirty="0" smtClean="0"/>
              <a:t> &lt;26 </a:t>
            </a:r>
            <a:r>
              <a:rPr lang="en-US" sz="2000" dirty="0" err="1" smtClean="0"/>
              <a:t>opakování</a:t>
            </a:r>
            <a:r>
              <a:rPr lang="en-US" sz="2000" dirty="0" smtClean="0"/>
              <a:t>, </a:t>
            </a:r>
            <a:r>
              <a:rPr lang="en-US" sz="2000" dirty="0" err="1" smtClean="0"/>
              <a:t>přenášeny</a:t>
            </a:r>
            <a:r>
              <a:rPr lang="en-US" sz="2000" dirty="0" smtClean="0"/>
              <a:t> </a:t>
            </a:r>
            <a:r>
              <a:rPr lang="en-US" sz="2000" dirty="0" err="1" smtClean="0"/>
              <a:t>bez</a:t>
            </a:r>
            <a:r>
              <a:rPr lang="en-US" sz="2000" dirty="0" smtClean="0"/>
              <a:t> </a:t>
            </a:r>
            <a:r>
              <a:rPr lang="en-US" sz="2000" dirty="0" err="1" smtClean="0"/>
              <a:t>snížení</a:t>
            </a:r>
            <a:r>
              <a:rPr lang="en-US" sz="2000" dirty="0" smtClean="0"/>
              <a:t> </a:t>
            </a:r>
            <a:r>
              <a:rPr lang="en-US" sz="2000" dirty="0" err="1" smtClean="0"/>
              <a:t>nebo</a:t>
            </a:r>
            <a:r>
              <a:rPr lang="en-US" sz="2000" dirty="0" smtClean="0"/>
              <a:t> </a:t>
            </a:r>
            <a:r>
              <a:rPr lang="en-US" sz="2000" dirty="0" err="1" smtClean="0"/>
              <a:t>zvýšení</a:t>
            </a:r>
            <a:r>
              <a:rPr lang="en-US" sz="2000" dirty="0" smtClean="0"/>
              <a:t> </a:t>
            </a:r>
            <a:r>
              <a:rPr lang="en-US" sz="2000" dirty="0" err="1" smtClean="0"/>
              <a:t>počtu</a:t>
            </a:r>
            <a:endParaRPr lang="en-US" sz="2000" dirty="0" smtClean="0"/>
          </a:p>
          <a:p>
            <a:r>
              <a:rPr lang="en-US" sz="2000" dirty="0" err="1" smtClean="0"/>
              <a:t>premutace</a:t>
            </a:r>
            <a:r>
              <a:rPr lang="en-US" sz="2000" dirty="0" smtClean="0"/>
              <a:t> </a:t>
            </a:r>
            <a:r>
              <a:rPr lang="en-US" sz="2000" i="1" dirty="0" smtClean="0"/>
              <a:t>HD</a:t>
            </a:r>
            <a:r>
              <a:rPr lang="en-US" sz="2000" dirty="0" smtClean="0"/>
              <a:t> </a:t>
            </a:r>
            <a:r>
              <a:rPr lang="en-US" sz="2000" dirty="0" err="1" smtClean="0"/>
              <a:t>alely</a:t>
            </a:r>
            <a:r>
              <a:rPr lang="en-US" sz="2000" dirty="0" smtClean="0"/>
              <a:t> </a:t>
            </a:r>
            <a:r>
              <a:rPr lang="en-US" sz="2000" dirty="0" err="1" smtClean="0"/>
              <a:t>mají</a:t>
            </a:r>
            <a:r>
              <a:rPr lang="en-US" sz="2000" dirty="0" smtClean="0"/>
              <a:t> 27-35 </a:t>
            </a:r>
            <a:r>
              <a:rPr lang="en-US" sz="2000" dirty="0" err="1" smtClean="0"/>
              <a:t>opakování</a:t>
            </a:r>
            <a:r>
              <a:rPr lang="en-US" sz="2000" dirty="0" smtClean="0"/>
              <a:t>, </a:t>
            </a:r>
            <a:r>
              <a:rPr lang="en-US" sz="2000" dirty="0" err="1" smtClean="0"/>
              <a:t>nejsou</a:t>
            </a:r>
            <a:r>
              <a:rPr lang="en-US" sz="2000" dirty="0" smtClean="0"/>
              <a:t> </a:t>
            </a:r>
            <a:r>
              <a:rPr lang="en-US" sz="2000" dirty="0" err="1" smtClean="0"/>
              <a:t>stabilně</a:t>
            </a:r>
            <a:r>
              <a:rPr lang="en-US" sz="2000" dirty="0" smtClean="0"/>
              <a:t> </a:t>
            </a:r>
            <a:r>
              <a:rPr lang="en-US" sz="2000" dirty="0" err="1" smtClean="0"/>
              <a:t>přenášeny</a:t>
            </a:r>
            <a:r>
              <a:rPr lang="en-US" sz="2000" dirty="0" smtClean="0"/>
              <a:t>, </a:t>
            </a:r>
            <a:r>
              <a:rPr lang="en-US" sz="2000" dirty="0" err="1" smtClean="0"/>
              <a:t>tito</a:t>
            </a:r>
            <a:r>
              <a:rPr lang="en-US" sz="2000" dirty="0" smtClean="0"/>
              <a:t> </a:t>
            </a:r>
            <a:r>
              <a:rPr lang="en-US" sz="2000" dirty="0" err="1" smtClean="0"/>
              <a:t>jedinci</a:t>
            </a:r>
            <a:r>
              <a:rPr lang="en-US" sz="2000" dirty="0" smtClean="0"/>
              <a:t> </a:t>
            </a:r>
            <a:r>
              <a:rPr lang="en-US" sz="2000" dirty="0" err="1" smtClean="0"/>
              <a:t>mají</a:t>
            </a:r>
            <a:r>
              <a:rPr lang="en-US" sz="2000" dirty="0" smtClean="0"/>
              <a:t> </a:t>
            </a:r>
            <a:r>
              <a:rPr lang="en-US" sz="2000" dirty="0" err="1" smtClean="0"/>
              <a:t>zvýšené</a:t>
            </a:r>
            <a:r>
              <a:rPr lang="en-US" sz="2000" dirty="0" smtClean="0"/>
              <a:t> </a:t>
            </a:r>
            <a:r>
              <a:rPr lang="en-US" sz="2000" dirty="0" err="1" smtClean="0"/>
              <a:t>riziko</a:t>
            </a:r>
            <a:r>
              <a:rPr lang="en-US" sz="2000" dirty="0" smtClean="0"/>
              <a:t>, </a:t>
            </a:r>
            <a:r>
              <a:rPr lang="en-US" sz="2000" dirty="0" err="1" smtClean="0"/>
              <a:t>že</a:t>
            </a:r>
            <a:r>
              <a:rPr lang="en-US" sz="2000" dirty="0" smtClean="0"/>
              <a:t> </a:t>
            </a:r>
            <a:r>
              <a:rPr lang="en-US" sz="2000" dirty="0" err="1" smtClean="0"/>
              <a:t>jejich</a:t>
            </a:r>
            <a:r>
              <a:rPr lang="en-US" sz="2000" dirty="0" smtClean="0"/>
              <a:t> </a:t>
            </a:r>
            <a:r>
              <a:rPr lang="en-US" sz="2000" dirty="0" err="1" smtClean="0"/>
              <a:t>děti</a:t>
            </a:r>
            <a:r>
              <a:rPr lang="en-US" sz="2000" dirty="0" smtClean="0"/>
              <a:t> </a:t>
            </a:r>
            <a:r>
              <a:rPr lang="en-US" sz="2000" dirty="0" err="1" smtClean="0"/>
              <a:t>budou</a:t>
            </a:r>
            <a:r>
              <a:rPr lang="en-US" sz="2000" dirty="0" smtClean="0"/>
              <a:t> </a:t>
            </a:r>
            <a:r>
              <a:rPr lang="en-US" sz="2000" dirty="0" err="1" smtClean="0"/>
              <a:t>mít</a:t>
            </a:r>
            <a:r>
              <a:rPr lang="en-US" sz="2000" dirty="0" smtClean="0"/>
              <a:t> HD</a:t>
            </a:r>
          </a:p>
          <a:p>
            <a:r>
              <a:rPr lang="en-US" sz="2000" dirty="0" err="1" smtClean="0"/>
              <a:t>čím</a:t>
            </a:r>
            <a:r>
              <a:rPr lang="en-US" sz="2000" dirty="0" smtClean="0"/>
              <a:t> </a:t>
            </a:r>
            <a:r>
              <a:rPr lang="en-US" sz="2000" dirty="0" err="1" smtClean="0"/>
              <a:t>více</a:t>
            </a:r>
            <a:r>
              <a:rPr lang="en-US" sz="2000" dirty="0" smtClean="0"/>
              <a:t> </a:t>
            </a:r>
            <a:r>
              <a:rPr lang="en-US" sz="2000" dirty="0" err="1" smtClean="0"/>
              <a:t>opakování</a:t>
            </a:r>
            <a:r>
              <a:rPr lang="en-US" sz="2000" dirty="0" smtClean="0"/>
              <a:t>, </a:t>
            </a:r>
            <a:r>
              <a:rPr lang="en-US" sz="2000" dirty="0" err="1" smtClean="0"/>
              <a:t>tím</a:t>
            </a:r>
            <a:r>
              <a:rPr lang="en-US" sz="2000" dirty="0" smtClean="0"/>
              <a:t> </a:t>
            </a:r>
            <a:r>
              <a:rPr lang="en-US" sz="2000" dirty="0" err="1" smtClean="0"/>
              <a:t>časnější</a:t>
            </a:r>
            <a:r>
              <a:rPr lang="en-US" sz="2000" dirty="0" smtClean="0"/>
              <a:t> </a:t>
            </a:r>
            <a:r>
              <a:rPr lang="en-US" sz="2000" dirty="0" err="1" smtClean="0"/>
              <a:t>nástup</a:t>
            </a:r>
            <a:r>
              <a:rPr lang="en-US" sz="2000" dirty="0" smtClean="0"/>
              <a:t> </a:t>
            </a:r>
            <a:r>
              <a:rPr lang="en-US" sz="2000" dirty="0" err="1" smtClean="0"/>
              <a:t>klinických</a:t>
            </a:r>
            <a:r>
              <a:rPr lang="en-US" sz="2000" dirty="0" smtClean="0"/>
              <a:t> </a:t>
            </a:r>
            <a:r>
              <a:rPr lang="en-US" sz="2000" dirty="0" err="1" smtClean="0"/>
              <a:t>obtíží</a:t>
            </a:r>
            <a:endParaRPr lang="en-US" sz="2000" dirty="0" smtClean="0"/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10[1].1038_306234a0-f1_full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t="-38857" b="-38857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Riziko</a:t>
            </a:r>
            <a:r>
              <a:rPr lang="en-US" dirty="0" smtClean="0"/>
              <a:t> </a:t>
            </a:r>
            <a:r>
              <a:rPr lang="en-US" dirty="0" err="1" smtClean="0"/>
              <a:t>opakování</a:t>
            </a:r>
            <a:r>
              <a:rPr lang="en-US" dirty="0" smtClean="0"/>
              <a:t> HD pro </a:t>
            </a:r>
            <a:r>
              <a:rPr lang="en-US" dirty="0" err="1" smtClean="0"/>
              <a:t>příbuzné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Každé</a:t>
            </a:r>
            <a:r>
              <a:rPr lang="en-US" dirty="0"/>
              <a:t> </a:t>
            </a:r>
            <a:r>
              <a:rPr lang="en-US" dirty="0" err="1"/>
              <a:t>dítě</a:t>
            </a:r>
            <a:r>
              <a:rPr lang="en-US" dirty="0"/>
              <a:t> </a:t>
            </a:r>
            <a:r>
              <a:rPr lang="en-US" dirty="0" err="1"/>
              <a:t>rodiče</a:t>
            </a:r>
            <a:r>
              <a:rPr lang="en-US" dirty="0"/>
              <a:t> </a:t>
            </a:r>
            <a:r>
              <a:rPr lang="en-US" dirty="0" err="1"/>
              <a:t>s</a:t>
            </a:r>
            <a:r>
              <a:rPr lang="en-US" dirty="0"/>
              <a:t> HD </a:t>
            </a:r>
            <a:r>
              <a:rPr lang="en-US" dirty="0" err="1"/>
              <a:t>mají</a:t>
            </a:r>
            <a:r>
              <a:rPr lang="en-US" dirty="0"/>
              <a:t> 50% </a:t>
            </a:r>
            <a:r>
              <a:rPr lang="en-US" dirty="0" err="1"/>
              <a:t>pravděpodobnost</a:t>
            </a:r>
            <a:r>
              <a:rPr lang="en-US" dirty="0"/>
              <a:t> </a:t>
            </a:r>
            <a:r>
              <a:rPr lang="en-US" dirty="0" err="1"/>
              <a:t>zdědit</a:t>
            </a:r>
            <a:r>
              <a:rPr lang="en-US" dirty="0"/>
              <a:t> </a:t>
            </a:r>
            <a:r>
              <a:rPr lang="en-US" dirty="0" err="1"/>
              <a:t>mutovanou</a:t>
            </a:r>
            <a:r>
              <a:rPr lang="en-US" dirty="0"/>
              <a:t> </a:t>
            </a:r>
            <a:r>
              <a:rPr lang="en-US" dirty="0" err="1" smtClean="0"/>
              <a:t>alelu</a:t>
            </a:r>
            <a:r>
              <a:rPr lang="en-US" dirty="0" smtClean="0"/>
              <a:t> </a:t>
            </a:r>
          </a:p>
          <a:p>
            <a:r>
              <a:rPr lang="en-US" dirty="0" smtClean="0"/>
              <a:t>HD se </a:t>
            </a:r>
            <a:r>
              <a:rPr lang="en-US" dirty="0" err="1" smtClean="0"/>
              <a:t>manifestuje</a:t>
            </a:r>
            <a:r>
              <a:rPr lang="en-US" dirty="0" smtClean="0"/>
              <a:t> </a:t>
            </a:r>
            <a:r>
              <a:rPr lang="en-US" dirty="0" err="1" smtClean="0"/>
              <a:t>u</a:t>
            </a:r>
            <a:r>
              <a:rPr lang="en-US" dirty="0" smtClean="0"/>
              <a:t> </a:t>
            </a:r>
            <a:r>
              <a:rPr lang="en-US" dirty="0" err="1" smtClean="0"/>
              <a:t>všech</a:t>
            </a:r>
            <a:r>
              <a:rPr lang="en-US" dirty="0" smtClean="0"/>
              <a:t> </a:t>
            </a:r>
            <a:r>
              <a:rPr lang="en-US" dirty="0" err="1"/>
              <a:t>dětí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 smtClean="0"/>
              <a:t> </a:t>
            </a:r>
            <a:r>
              <a:rPr lang="en-US" dirty="0" err="1" smtClean="0"/>
              <a:t>mutaci</a:t>
            </a:r>
            <a:r>
              <a:rPr lang="en-US" dirty="0" smtClean="0"/>
              <a:t> </a:t>
            </a:r>
            <a:r>
              <a:rPr lang="en-US" dirty="0" err="1" smtClean="0"/>
              <a:t>zdědily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dožijí</a:t>
            </a:r>
            <a:r>
              <a:rPr lang="en-US" dirty="0"/>
              <a:t> se </a:t>
            </a:r>
            <a:r>
              <a:rPr lang="en-US" dirty="0" err="1" smtClean="0"/>
              <a:t>dospělosti</a:t>
            </a:r>
            <a:endParaRPr lang="en-US" dirty="0" smtClean="0"/>
          </a:p>
          <a:p>
            <a:r>
              <a:rPr lang="en-US" dirty="0" err="1"/>
              <a:t>Děti</a:t>
            </a:r>
            <a:r>
              <a:rPr lang="en-US" dirty="0"/>
              <a:t> </a:t>
            </a:r>
            <a:r>
              <a:rPr lang="en-US" dirty="0" err="1"/>
              <a:t>otců</a:t>
            </a:r>
            <a:r>
              <a:rPr lang="en-US" dirty="0"/>
              <a:t> </a:t>
            </a:r>
            <a:r>
              <a:rPr lang="en-US" dirty="0" err="1"/>
              <a:t>s</a:t>
            </a:r>
            <a:r>
              <a:rPr lang="en-US" dirty="0"/>
              <a:t> </a:t>
            </a:r>
            <a:r>
              <a:rPr lang="en-US" dirty="0" err="1"/>
              <a:t>premutací</a:t>
            </a:r>
            <a:r>
              <a:rPr lang="en-US" dirty="0"/>
              <a:t> </a:t>
            </a:r>
            <a:r>
              <a:rPr lang="en-US" dirty="0" err="1"/>
              <a:t>mají</a:t>
            </a:r>
            <a:r>
              <a:rPr lang="en-US" dirty="0"/>
              <a:t> </a:t>
            </a:r>
            <a:r>
              <a:rPr lang="en-US" dirty="0" err="1"/>
              <a:t>empirické</a:t>
            </a:r>
            <a:r>
              <a:rPr lang="en-US" dirty="0"/>
              <a:t> </a:t>
            </a:r>
            <a:r>
              <a:rPr lang="en-US" dirty="0" err="1"/>
              <a:t>riziko</a:t>
            </a:r>
            <a:r>
              <a:rPr lang="en-US" dirty="0"/>
              <a:t> </a:t>
            </a:r>
            <a:r>
              <a:rPr lang="en-US" dirty="0" err="1"/>
              <a:t>zhruba</a:t>
            </a:r>
            <a:r>
              <a:rPr lang="en-US" dirty="0"/>
              <a:t> 3%,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zděděná</a:t>
            </a:r>
            <a:r>
              <a:rPr lang="en-US" dirty="0"/>
              <a:t> </a:t>
            </a:r>
            <a:r>
              <a:rPr lang="en-US" dirty="0" err="1" smtClean="0"/>
              <a:t>premutace</a:t>
            </a:r>
            <a:r>
              <a:rPr lang="en-US" dirty="0" smtClean="0"/>
              <a:t> </a:t>
            </a:r>
            <a:r>
              <a:rPr lang="en-US" dirty="0" err="1" smtClean="0"/>
              <a:t>dále</a:t>
            </a:r>
            <a:r>
              <a:rPr lang="en-US" dirty="0" smtClean="0"/>
              <a:t> </a:t>
            </a:r>
            <a:r>
              <a:rPr lang="en-US" dirty="0" err="1"/>
              <a:t>expanduje</a:t>
            </a:r>
            <a:r>
              <a:rPr lang="en-US" dirty="0"/>
              <a:t> a </a:t>
            </a:r>
            <a:r>
              <a:rPr lang="en-US" dirty="0" err="1"/>
              <a:t>jejím</a:t>
            </a:r>
            <a:r>
              <a:rPr lang="en-US" dirty="0"/>
              <a:t> </a:t>
            </a:r>
            <a:r>
              <a:rPr lang="en-US" dirty="0" err="1"/>
              <a:t>důsledkem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manifestní</a:t>
            </a:r>
            <a:r>
              <a:rPr lang="en-US" dirty="0"/>
              <a:t> </a:t>
            </a:r>
            <a:r>
              <a:rPr lang="en-US" dirty="0" smtClean="0"/>
              <a:t>HD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Léčba a prevence opakovaného výskytu v rodině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Kauzální není</a:t>
            </a:r>
          </a:p>
          <a:p>
            <a:r>
              <a:rPr lang="cs-CZ" dirty="0" smtClean="0"/>
              <a:t>Symptomatická:</a:t>
            </a:r>
          </a:p>
          <a:p>
            <a:pPr lvl="1"/>
            <a:r>
              <a:rPr lang="cs-CZ" dirty="0" smtClean="0"/>
              <a:t>Neuroleptika (léčba chorey)</a:t>
            </a:r>
          </a:p>
          <a:p>
            <a:pPr lvl="1"/>
            <a:r>
              <a:rPr lang="cs-CZ" dirty="0" smtClean="0"/>
              <a:t>Antidepresiva</a:t>
            </a:r>
          </a:p>
          <a:p>
            <a:pPr lvl="1"/>
            <a:r>
              <a:rPr lang="cs-CZ" dirty="0" smtClean="0"/>
              <a:t>Anxiolytika (BZD)</a:t>
            </a:r>
          </a:p>
          <a:p>
            <a:r>
              <a:rPr lang="cs-CZ" dirty="0"/>
              <a:t>Psychologická léčba celé rodiny</a:t>
            </a:r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err="1" smtClean="0"/>
              <a:t>Preimplantační</a:t>
            </a:r>
            <a:r>
              <a:rPr lang="cs-CZ" dirty="0" smtClean="0"/>
              <a:t> genetická diagnostika</a:t>
            </a:r>
          </a:p>
          <a:p>
            <a:r>
              <a:rPr lang="cs-CZ" dirty="0" smtClean="0"/>
              <a:t>Prenatální testování – odběr choriových klků – od 11.týdne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cs-CZ" dirty="0" smtClean="0"/>
              <a:t>Léčba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247455" cy="639762"/>
          </a:xfrm>
        </p:spPr>
        <p:txBody>
          <a:bodyPr>
            <a:normAutofit/>
          </a:bodyPr>
          <a:lstStyle/>
          <a:p>
            <a:r>
              <a:rPr lang="cs-CZ" dirty="0" smtClean="0"/>
              <a:t>Prevence opakovaného výskytu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Genetické</a:t>
            </a:r>
            <a:r>
              <a:rPr lang="en-US" dirty="0" smtClean="0"/>
              <a:t> </a:t>
            </a:r>
            <a:r>
              <a:rPr lang="en-US" dirty="0" err="1" smtClean="0"/>
              <a:t>vyšetření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sk-SK" dirty="0" smtClean="0"/>
              <a:t>postnatálně: vzorek krve</a:t>
            </a:r>
          </a:p>
          <a:p>
            <a:pPr marL="0" indent="0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sk-SK" dirty="0" smtClean="0"/>
              <a:t>prenatálně: amniocentéza, odběr choriových klk</a:t>
            </a:r>
            <a:r>
              <a:rPr lang="sk-SK" dirty="0" smtClean="0">
                <a:ea typeface="Arial" pitchFamily="-65" charset="0"/>
                <a:cs typeface="Arial" pitchFamily="-65" charset="0"/>
              </a:rPr>
              <a:t>ů</a:t>
            </a:r>
          </a:p>
          <a:p>
            <a:pPr marL="0" indent="0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sk-SK" dirty="0" smtClean="0">
                <a:ea typeface="Arial" pitchFamily="-65" charset="0"/>
                <a:cs typeface="Arial" pitchFamily="-65" charset="0"/>
              </a:rPr>
              <a:t>preimplantačně</a:t>
            </a:r>
          </a:p>
          <a:p>
            <a:pPr marL="0" indent="0"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sk-SK" dirty="0" smtClean="0">
              <a:ea typeface="Arial" pitchFamily="-65" charset="0"/>
              <a:cs typeface="Arial" pitchFamily="-65" charset="0"/>
            </a:endParaRPr>
          </a:p>
          <a:p>
            <a:pPr marL="0" indent="0"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dirty="0"/>
              <a:t>1) </a:t>
            </a:r>
            <a:r>
              <a:rPr lang="sk-SK" altLang="cs-CZ" dirty="0" err="1"/>
              <a:t>Presymptomatické</a:t>
            </a:r>
            <a:r>
              <a:rPr lang="sk-SK" altLang="cs-CZ" dirty="0"/>
              <a:t> </a:t>
            </a:r>
            <a:r>
              <a:rPr lang="sk-SK" altLang="cs-CZ" dirty="0" err="1" smtClean="0"/>
              <a:t>testování</a:t>
            </a:r>
            <a:r>
              <a:rPr lang="sk-SK" altLang="cs-CZ" dirty="0" smtClean="0"/>
              <a:t> - </a:t>
            </a:r>
            <a:r>
              <a:rPr lang="sk-SK" altLang="cs-CZ" dirty="0" err="1" smtClean="0"/>
              <a:t>dospělí</a:t>
            </a:r>
            <a:r>
              <a:rPr lang="sk-SK" altLang="cs-CZ" dirty="0" smtClean="0"/>
              <a:t> </a:t>
            </a:r>
            <a:r>
              <a:rPr lang="sk-SK" altLang="cs-CZ" dirty="0"/>
              <a:t>na vlastní </a:t>
            </a:r>
            <a:r>
              <a:rPr lang="sk-SK" altLang="cs-CZ" dirty="0" err="1"/>
              <a:t>žádost</a:t>
            </a:r>
            <a:r>
              <a:rPr lang="sk-SK" altLang="cs-CZ" dirty="0"/>
              <a:t>:</a:t>
            </a:r>
          </a:p>
          <a:p>
            <a:pPr marL="365760" lvl="1" indent="0"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dirty="0" smtClean="0"/>
              <a:t>3 </a:t>
            </a:r>
            <a:r>
              <a:rPr lang="sk-SK" altLang="cs-CZ" dirty="0" err="1"/>
              <a:t>konzultace</a:t>
            </a:r>
            <a:r>
              <a:rPr lang="sk-SK" altLang="cs-CZ" dirty="0"/>
              <a:t> </a:t>
            </a:r>
            <a:r>
              <a:rPr lang="sk-SK" altLang="cs-CZ" dirty="0" err="1"/>
              <a:t>před</a:t>
            </a:r>
            <a:r>
              <a:rPr lang="sk-SK" altLang="cs-CZ" dirty="0"/>
              <a:t> </a:t>
            </a:r>
            <a:r>
              <a:rPr lang="sk-SK" altLang="cs-CZ" dirty="0" err="1" smtClean="0"/>
              <a:t>testem</a:t>
            </a:r>
            <a:r>
              <a:rPr lang="sk-SK" altLang="cs-CZ" dirty="0" smtClean="0"/>
              <a:t> = </a:t>
            </a:r>
            <a:r>
              <a:rPr lang="sk-SK" altLang="cs-CZ" dirty="0" err="1" smtClean="0"/>
              <a:t>d</a:t>
            </a:r>
            <a:r>
              <a:rPr lang="sk-SK" altLang="cs-CZ" dirty="0" err="1" smtClean="0">
                <a:cs typeface="Arial" panose="020B0604020202020204" pitchFamily="34" charset="0"/>
              </a:rPr>
              <a:t>ůkladné</a:t>
            </a:r>
            <a:r>
              <a:rPr lang="sk-SK" altLang="cs-CZ" dirty="0" smtClean="0">
                <a:cs typeface="Arial" panose="020B0604020202020204" pitchFamily="34" charset="0"/>
              </a:rPr>
              <a:t> </a:t>
            </a:r>
            <a:r>
              <a:rPr lang="sk-SK" altLang="cs-CZ" dirty="0" err="1">
                <a:cs typeface="Arial" panose="020B0604020202020204" pitchFamily="34" charset="0"/>
              </a:rPr>
              <a:t>obeznámení</a:t>
            </a:r>
            <a:r>
              <a:rPr lang="sk-SK" altLang="cs-CZ" dirty="0">
                <a:cs typeface="Arial" panose="020B0604020202020204" pitchFamily="34" charset="0"/>
              </a:rPr>
              <a:t> pacienta </a:t>
            </a:r>
            <a:r>
              <a:rPr lang="sk-SK" altLang="cs-CZ" dirty="0" err="1">
                <a:cs typeface="Arial" panose="020B0604020202020204" pitchFamily="34" charset="0"/>
              </a:rPr>
              <a:t>se</a:t>
            </a:r>
            <a:r>
              <a:rPr lang="sk-SK" altLang="cs-CZ" dirty="0">
                <a:cs typeface="Arial" panose="020B0604020202020204" pitchFamily="34" charset="0"/>
              </a:rPr>
              <a:t> </a:t>
            </a:r>
            <a:r>
              <a:rPr lang="sk-SK" altLang="cs-CZ" dirty="0" err="1">
                <a:cs typeface="Arial" panose="020B0604020202020204" pitchFamily="34" charset="0"/>
              </a:rPr>
              <a:t>všemi</a:t>
            </a:r>
            <a:r>
              <a:rPr lang="sk-SK" altLang="cs-CZ" dirty="0">
                <a:cs typeface="Arial" panose="020B0604020202020204" pitchFamily="34" charset="0"/>
              </a:rPr>
              <a:t> </a:t>
            </a:r>
            <a:r>
              <a:rPr lang="sk-SK" altLang="cs-CZ" dirty="0" err="1">
                <a:cs typeface="Arial" panose="020B0604020202020204" pitchFamily="34" charset="0"/>
              </a:rPr>
              <a:t>možnostmi</a:t>
            </a:r>
            <a:r>
              <a:rPr lang="sk-SK" altLang="cs-CZ" dirty="0">
                <a:cs typeface="Arial" panose="020B0604020202020204" pitchFamily="34" charset="0"/>
              </a:rPr>
              <a:t> </a:t>
            </a:r>
            <a:r>
              <a:rPr lang="sk-SK" altLang="cs-CZ" dirty="0" err="1">
                <a:cs typeface="Arial" panose="020B0604020202020204" pitchFamily="34" charset="0"/>
              </a:rPr>
              <a:t>testování</a:t>
            </a:r>
            <a:r>
              <a:rPr lang="sk-SK" altLang="cs-CZ" dirty="0">
                <a:cs typeface="Arial" panose="020B0604020202020204" pitchFamily="34" charset="0"/>
              </a:rPr>
              <a:t> a následky jeho rozhodnutí</a:t>
            </a:r>
            <a:r>
              <a:rPr lang="sk-SK" altLang="cs-CZ" dirty="0"/>
              <a:t> (genetická </a:t>
            </a:r>
            <a:r>
              <a:rPr lang="sk-SK" altLang="cs-CZ" dirty="0" err="1"/>
              <a:t>konzultace</a:t>
            </a:r>
            <a:r>
              <a:rPr lang="sk-SK" altLang="cs-CZ" dirty="0"/>
              <a:t>, neurologické a psychologické </a:t>
            </a:r>
            <a:r>
              <a:rPr lang="sk-SK" altLang="cs-CZ" dirty="0" err="1"/>
              <a:t>vyšetření</a:t>
            </a:r>
            <a:r>
              <a:rPr lang="sk-SK" altLang="cs-CZ" dirty="0"/>
              <a:t>)</a:t>
            </a:r>
          </a:p>
          <a:p>
            <a:pPr marL="365760" lvl="1" indent="0"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dirty="0"/>
              <a:t> </a:t>
            </a:r>
            <a:r>
              <a:rPr lang="sk-SK" altLang="cs-CZ" dirty="0" smtClean="0"/>
              <a:t>interval </a:t>
            </a:r>
            <a:r>
              <a:rPr lang="sk-SK" altLang="cs-CZ" dirty="0" err="1"/>
              <a:t>minimálně</a:t>
            </a:r>
            <a:r>
              <a:rPr lang="sk-SK" altLang="cs-CZ" dirty="0"/>
              <a:t> 1 </a:t>
            </a:r>
            <a:r>
              <a:rPr lang="sk-SK" altLang="cs-CZ" dirty="0" err="1"/>
              <a:t>měsíc</a:t>
            </a:r>
            <a:r>
              <a:rPr lang="sk-SK" altLang="cs-CZ" dirty="0"/>
              <a:t> </a:t>
            </a:r>
            <a:r>
              <a:rPr lang="sk-SK" altLang="cs-CZ" dirty="0" err="1"/>
              <a:t>mezi</a:t>
            </a:r>
            <a:r>
              <a:rPr lang="sk-SK" altLang="cs-CZ" dirty="0"/>
              <a:t> </a:t>
            </a:r>
            <a:r>
              <a:rPr lang="sk-SK" altLang="cs-CZ" dirty="0" err="1"/>
              <a:t>první</a:t>
            </a:r>
            <a:r>
              <a:rPr lang="sk-SK" altLang="cs-CZ" dirty="0"/>
              <a:t> </a:t>
            </a:r>
            <a:r>
              <a:rPr lang="sk-SK" altLang="cs-CZ" dirty="0" err="1"/>
              <a:t>konzultací</a:t>
            </a:r>
            <a:r>
              <a:rPr lang="sk-SK" altLang="cs-CZ" dirty="0"/>
              <a:t> a samotným </a:t>
            </a:r>
            <a:r>
              <a:rPr lang="sk-SK" altLang="cs-CZ" dirty="0" err="1"/>
              <a:t>testem</a:t>
            </a:r>
            <a:endParaRPr lang="sk-SK" altLang="cs-CZ" dirty="0"/>
          </a:p>
          <a:p>
            <a:pPr marL="365760" lvl="1" indent="0"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dirty="0"/>
              <a:t> </a:t>
            </a:r>
            <a:r>
              <a:rPr lang="sk-SK" altLang="cs-CZ" dirty="0" smtClean="0"/>
              <a:t>4</a:t>
            </a:r>
            <a:r>
              <a:rPr lang="sk-SK" altLang="cs-CZ" dirty="0"/>
              <a:t>. </a:t>
            </a:r>
            <a:r>
              <a:rPr lang="sk-SK" altLang="cs-CZ" dirty="0" err="1" smtClean="0"/>
              <a:t>konzultace</a:t>
            </a:r>
            <a:r>
              <a:rPr lang="sk-SK" altLang="cs-CZ" dirty="0" smtClean="0"/>
              <a:t> = osobní </a:t>
            </a:r>
            <a:r>
              <a:rPr lang="sk-SK" altLang="cs-CZ" dirty="0" err="1"/>
              <a:t>sdělení</a:t>
            </a:r>
            <a:r>
              <a:rPr lang="sk-SK" altLang="cs-CZ" dirty="0"/>
              <a:t> </a:t>
            </a:r>
            <a:r>
              <a:rPr lang="sk-SK" altLang="cs-CZ" dirty="0" err="1"/>
              <a:t>výsledk</a:t>
            </a:r>
            <a:r>
              <a:rPr lang="sk-SK" altLang="cs-CZ" dirty="0" err="1">
                <a:cs typeface="Arial" panose="020B0604020202020204" pitchFamily="34" charset="0"/>
              </a:rPr>
              <a:t>ů</a:t>
            </a:r>
            <a:endParaRPr lang="sk-SK" altLang="cs-CZ" dirty="0">
              <a:cs typeface="Arial" panose="020B0604020202020204" pitchFamily="34" charset="0"/>
            </a:endParaRPr>
          </a:p>
          <a:p>
            <a:pPr marL="365760" lvl="1" indent="0"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dirty="0">
                <a:cs typeface="Arial" panose="020B0604020202020204" pitchFamily="34" charset="0"/>
              </a:rPr>
              <a:t> </a:t>
            </a:r>
            <a:r>
              <a:rPr lang="sk-SK" altLang="cs-CZ" dirty="0" smtClean="0">
                <a:cs typeface="Arial" panose="020B0604020202020204" pitchFamily="34" charset="0"/>
              </a:rPr>
              <a:t>následné </a:t>
            </a:r>
            <a:r>
              <a:rPr lang="sk-SK" altLang="cs-CZ" dirty="0" err="1">
                <a:cs typeface="Arial" panose="020B0604020202020204" pitchFamily="34" charset="0"/>
              </a:rPr>
              <a:t>konzultace</a:t>
            </a:r>
            <a:endParaRPr lang="sk-SK" altLang="cs-CZ" dirty="0">
              <a:cs typeface="Arial" panose="020B0604020202020204" pitchFamily="34" charset="0"/>
            </a:endParaRPr>
          </a:p>
          <a:p>
            <a:pPr marL="0" indent="0"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dirty="0">
                <a:cs typeface="Arial" panose="020B0604020202020204" pitchFamily="34" charset="0"/>
              </a:rPr>
              <a:t>2) Diagnostické </a:t>
            </a:r>
            <a:r>
              <a:rPr lang="sk-SK" altLang="cs-CZ" dirty="0" err="1" smtClean="0">
                <a:cs typeface="Arial" panose="020B0604020202020204" pitchFamily="34" charset="0"/>
              </a:rPr>
              <a:t>testování</a:t>
            </a:r>
            <a:r>
              <a:rPr lang="sk-SK" altLang="cs-CZ" dirty="0" smtClean="0">
                <a:cs typeface="Arial" panose="020B0604020202020204" pitchFamily="34" charset="0"/>
              </a:rPr>
              <a:t> - </a:t>
            </a:r>
            <a:r>
              <a:rPr lang="sk-SK" altLang="cs-CZ" dirty="0" err="1" smtClean="0">
                <a:cs typeface="Arial" panose="020B0604020202020204" pitchFamily="34" charset="0"/>
              </a:rPr>
              <a:t>dospělí</a:t>
            </a:r>
            <a:r>
              <a:rPr lang="sk-SK" altLang="cs-CZ" dirty="0" smtClean="0">
                <a:cs typeface="Arial" panose="020B0604020202020204" pitchFamily="34" charset="0"/>
              </a:rPr>
              <a:t> </a:t>
            </a:r>
            <a:r>
              <a:rPr lang="sk-SK" altLang="cs-CZ" dirty="0">
                <a:cs typeface="Arial" panose="020B0604020202020204" pitchFamily="34" charset="0"/>
              </a:rPr>
              <a:t>i </a:t>
            </a:r>
            <a:r>
              <a:rPr lang="sk-SK" altLang="cs-CZ" dirty="0" err="1">
                <a:solidFill>
                  <a:srgbClr val="92D050"/>
                </a:solidFill>
                <a:cs typeface="Arial" panose="020B0604020202020204" pitchFamily="34" charset="0"/>
              </a:rPr>
              <a:t>děti</a:t>
            </a:r>
            <a:r>
              <a:rPr lang="sk-SK" altLang="cs-CZ" dirty="0">
                <a:cs typeface="Arial" panose="020B0604020202020204" pitchFamily="34" charset="0"/>
              </a:rPr>
              <a:t> </a:t>
            </a:r>
            <a:r>
              <a:rPr lang="sk-SK" altLang="cs-CZ" dirty="0" err="1">
                <a:cs typeface="Arial" panose="020B0604020202020204" pitchFamily="34" charset="0"/>
              </a:rPr>
              <a:t>vykazující</a:t>
            </a:r>
            <a:r>
              <a:rPr lang="sk-SK" altLang="cs-CZ" dirty="0">
                <a:cs typeface="Arial" panose="020B0604020202020204" pitchFamily="34" charset="0"/>
              </a:rPr>
              <a:t> </a:t>
            </a:r>
            <a:r>
              <a:rPr lang="sk-SK" altLang="cs-CZ" dirty="0" err="1" smtClean="0">
                <a:cs typeface="Arial" panose="020B0604020202020204" pitchFamily="34" charset="0"/>
              </a:rPr>
              <a:t>symptomy</a:t>
            </a:r>
            <a:endParaRPr lang="sk-SK" altLang="cs-CZ" dirty="0">
              <a:cs typeface="Arial" panose="020B0604020202020204" pitchFamily="34" charset="0"/>
            </a:endParaRPr>
          </a:p>
          <a:p>
            <a:pPr marL="0" indent="0">
              <a:spcAft>
                <a:spcPct val="0"/>
              </a:spcAft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i="1" dirty="0" err="1" smtClean="0">
                <a:solidFill>
                  <a:srgbClr val="92D050"/>
                </a:solidFill>
                <a:cs typeface="Arial" panose="020B0604020202020204" pitchFamily="34" charset="0"/>
              </a:rPr>
              <a:t>Velmi</a:t>
            </a:r>
            <a:r>
              <a:rPr lang="sk-SK" altLang="cs-CZ" i="1" dirty="0" smtClean="0">
                <a:solidFill>
                  <a:srgbClr val="92D050"/>
                </a:solidFill>
                <a:cs typeface="Arial" panose="020B0604020202020204" pitchFamily="34" charset="0"/>
              </a:rPr>
              <a:t> raritní!</a:t>
            </a:r>
            <a:endParaRPr lang="sk-SK" altLang="cs-CZ" i="1" dirty="0">
              <a:solidFill>
                <a:srgbClr val="92D050"/>
              </a:solidFill>
              <a:cs typeface="Arial" panose="020B0604020202020204" pitchFamily="34" charset="0"/>
            </a:endParaRPr>
          </a:p>
          <a:p>
            <a:pPr marL="0" indent="0"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sk-SK" dirty="0" smtClean="0">
              <a:ea typeface="Arial" pitchFamily="-65" charset="0"/>
              <a:cs typeface="Arial" pitchFamily="-6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Etické</a:t>
            </a:r>
            <a:r>
              <a:rPr lang="en-US" dirty="0" smtClean="0"/>
              <a:t> a </a:t>
            </a:r>
            <a:r>
              <a:rPr lang="en-US" dirty="0" err="1" smtClean="0"/>
              <a:t>právní</a:t>
            </a:r>
            <a:r>
              <a:rPr lang="en-US" dirty="0" smtClean="0"/>
              <a:t> </a:t>
            </a:r>
            <a:r>
              <a:rPr lang="en-US" dirty="0" err="1" smtClean="0"/>
              <a:t>aspekty</a:t>
            </a:r>
            <a:r>
              <a:rPr lang="en-US" dirty="0" smtClean="0"/>
              <a:t> </a:t>
            </a:r>
            <a:r>
              <a:rPr lang="en-US" dirty="0" err="1" smtClean="0"/>
              <a:t>vyplývající</a:t>
            </a:r>
            <a:r>
              <a:rPr lang="en-US" dirty="0" smtClean="0"/>
              <a:t> </a:t>
            </a:r>
            <a:r>
              <a:rPr lang="en-US" dirty="0" err="1" smtClean="0"/>
              <a:t>z</a:t>
            </a:r>
            <a:r>
              <a:rPr lang="en-US" dirty="0" smtClean="0"/>
              <a:t> </a:t>
            </a:r>
            <a:r>
              <a:rPr lang="en-US" dirty="0" err="1" smtClean="0"/>
              <a:t>genetického</a:t>
            </a:r>
            <a:r>
              <a:rPr lang="en-US" dirty="0" smtClean="0"/>
              <a:t> </a:t>
            </a:r>
            <a:r>
              <a:rPr lang="en-US" dirty="0" err="1" smtClean="0"/>
              <a:t>vyšetření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sk-SK" i="1" dirty="0" err="1" smtClean="0">
                <a:solidFill>
                  <a:srgbClr val="92D050"/>
                </a:solidFill>
              </a:rPr>
              <a:t>Diskuze</a:t>
            </a:r>
            <a:endParaRPr lang="sk-SK" i="1" dirty="0" smtClean="0">
              <a:solidFill>
                <a:srgbClr val="92D050"/>
              </a:solidFill>
            </a:endParaRPr>
          </a:p>
          <a:p>
            <a:pPr marL="0" indent="0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sk-SK" dirty="0" err="1" smtClean="0"/>
              <a:t>preimplantační</a:t>
            </a:r>
            <a:r>
              <a:rPr lang="sk-SK" dirty="0" smtClean="0"/>
              <a:t> </a:t>
            </a:r>
            <a:r>
              <a:rPr lang="sk-SK" dirty="0" smtClean="0"/>
              <a:t>a prenatální testování: </a:t>
            </a:r>
          </a:p>
          <a:p>
            <a:pPr marL="400050" lvl="1" indent="0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sk-SK" dirty="0"/>
              <a:t> </a:t>
            </a:r>
            <a:r>
              <a:rPr lang="sk-SK" dirty="0" smtClean="0"/>
              <a:t>selektivní aborty</a:t>
            </a:r>
          </a:p>
          <a:p>
            <a:pPr marL="400050" lvl="1" indent="0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sk-SK" dirty="0"/>
              <a:t> </a:t>
            </a:r>
            <a:r>
              <a:rPr lang="sk-SK" dirty="0" smtClean="0"/>
              <a:t>nemoc v rodině, rodič nechce vědět, zda je nemocný, diagnóza dítěte by mu to </a:t>
            </a:r>
            <a:r>
              <a:rPr lang="sk-SK" dirty="0" err="1" smtClean="0"/>
              <a:t>nepřímo</a:t>
            </a:r>
            <a:r>
              <a:rPr lang="sk-SK" dirty="0" smtClean="0"/>
              <a:t> </a:t>
            </a:r>
            <a:r>
              <a:rPr lang="sk-SK" dirty="0" err="1" smtClean="0"/>
              <a:t>prozradila</a:t>
            </a:r>
            <a:endParaRPr lang="sk-SK" dirty="0" smtClean="0"/>
          </a:p>
          <a:p>
            <a:pPr marL="400050" lvl="1" indent="0"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sk-SK" sz="1200" i="1" dirty="0" err="1" smtClean="0">
                <a:solidFill>
                  <a:srgbClr val="92D050"/>
                </a:solidFill>
              </a:rPr>
              <a:t>Prenatální</a:t>
            </a:r>
            <a:r>
              <a:rPr lang="sk-SK" sz="1200" i="1" dirty="0" smtClean="0">
                <a:solidFill>
                  <a:srgbClr val="92D050"/>
                </a:solidFill>
              </a:rPr>
              <a:t> diagnostika je možná </a:t>
            </a:r>
            <a:r>
              <a:rPr lang="sk-SK" sz="1200" i="1" dirty="0" err="1" smtClean="0">
                <a:solidFill>
                  <a:srgbClr val="92D050"/>
                </a:solidFill>
              </a:rPr>
              <a:t>pouze</a:t>
            </a:r>
            <a:r>
              <a:rPr lang="sk-SK" sz="1200" i="1" dirty="0" smtClean="0">
                <a:solidFill>
                  <a:srgbClr val="92D050"/>
                </a:solidFill>
              </a:rPr>
              <a:t> v </a:t>
            </a:r>
            <a:r>
              <a:rPr lang="sk-SK" sz="1200" i="1" dirty="0" err="1" smtClean="0">
                <a:solidFill>
                  <a:srgbClr val="92D050"/>
                </a:solidFill>
              </a:rPr>
              <a:t>případě</a:t>
            </a:r>
            <a:r>
              <a:rPr lang="sk-SK" sz="1200" i="1" dirty="0">
                <a:solidFill>
                  <a:srgbClr val="92D050"/>
                </a:solidFill>
              </a:rPr>
              <a:t> </a:t>
            </a:r>
            <a:r>
              <a:rPr lang="sk-SK" sz="1200" i="1" dirty="0" smtClean="0">
                <a:solidFill>
                  <a:srgbClr val="92D050"/>
                </a:solidFill>
              </a:rPr>
              <a:t>50% rizika </a:t>
            </a:r>
            <a:r>
              <a:rPr lang="sk-SK" sz="1200" i="1" dirty="0" err="1" smtClean="0">
                <a:solidFill>
                  <a:srgbClr val="92D050"/>
                </a:solidFill>
              </a:rPr>
              <a:t>pro</a:t>
            </a:r>
            <a:r>
              <a:rPr lang="sk-SK" sz="1200" i="1" dirty="0" smtClean="0">
                <a:solidFill>
                  <a:srgbClr val="92D050"/>
                </a:solidFill>
              </a:rPr>
              <a:t> plod(rodič v riziku </a:t>
            </a:r>
            <a:r>
              <a:rPr lang="sk-SK" sz="1200" i="1" dirty="0" err="1" smtClean="0">
                <a:solidFill>
                  <a:srgbClr val="92D050"/>
                </a:solidFill>
              </a:rPr>
              <a:t>prediktivně</a:t>
            </a:r>
            <a:r>
              <a:rPr lang="sk-SK" sz="1200" i="1" dirty="0" smtClean="0">
                <a:solidFill>
                  <a:srgbClr val="92D050"/>
                </a:solidFill>
              </a:rPr>
              <a:t> otestovaný)</a:t>
            </a:r>
            <a:endParaRPr lang="sk-SK" sz="1200" i="1" dirty="0" smtClean="0">
              <a:solidFill>
                <a:srgbClr val="92D050"/>
              </a:solidFill>
            </a:endParaRPr>
          </a:p>
          <a:p>
            <a:pPr marL="0" indent="0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sk-SK" dirty="0" smtClean="0"/>
              <a:t>presymptomatické testování:</a:t>
            </a:r>
          </a:p>
          <a:p>
            <a:pPr marL="400050" lvl="1" indent="0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sk-SK" dirty="0" smtClean="0"/>
              <a:t> v jakém věku testovat, zda m</a:t>
            </a:r>
            <a:r>
              <a:rPr lang="sk-SK" dirty="0" smtClean="0">
                <a:ea typeface="Arial" pitchFamily="-65" charset="0"/>
                <a:cs typeface="Arial" pitchFamily="-65" charset="0"/>
              </a:rPr>
              <a:t>ůžou rodiče rozhodnout za </a:t>
            </a:r>
            <a:r>
              <a:rPr lang="sk-SK" dirty="0" err="1" smtClean="0">
                <a:ea typeface="Arial" pitchFamily="-65" charset="0"/>
                <a:cs typeface="Arial" pitchFamily="-65" charset="0"/>
              </a:rPr>
              <a:t>dítě</a:t>
            </a:r>
            <a:r>
              <a:rPr lang="sk-SK" dirty="0" smtClean="0">
                <a:ea typeface="Arial" pitchFamily="-65" charset="0"/>
                <a:cs typeface="Arial" pitchFamily="-65" charset="0"/>
              </a:rPr>
              <a:t>     </a:t>
            </a:r>
            <a:r>
              <a:rPr lang="sk-SK" sz="1200" i="1" dirty="0" err="1" smtClean="0">
                <a:solidFill>
                  <a:srgbClr val="92D050"/>
                </a:solidFill>
                <a:ea typeface="Arial" pitchFamily="-65" charset="0"/>
                <a:cs typeface="Arial" pitchFamily="-65" charset="0"/>
              </a:rPr>
              <a:t>Dle</a:t>
            </a:r>
            <a:r>
              <a:rPr lang="sk-SK" sz="1200" i="1" dirty="0" smtClean="0">
                <a:solidFill>
                  <a:srgbClr val="92D050"/>
                </a:solidFill>
                <a:ea typeface="Arial" pitchFamily="-65" charset="0"/>
                <a:cs typeface="Arial" pitchFamily="-65" charset="0"/>
              </a:rPr>
              <a:t> </a:t>
            </a:r>
            <a:r>
              <a:rPr lang="sk-SK" sz="1200" i="1" dirty="0" err="1" smtClean="0">
                <a:solidFill>
                  <a:srgbClr val="92D050"/>
                </a:solidFill>
                <a:ea typeface="Arial" pitchFamily="-65" charset="0"/>
                <a:cs typeface="Arial" pitchFamily="-65" charset="0"/>
              </a:rPr>
              <a:t>protokolárního</a:t>
            </a:r>
            <a:r>
              <a:rPr lang="sk-SK" sz="1200" i="1" dirty="0" smtClean="0">
                <a:solidFill>
                  <a:srgbClr val="92D050"/>
                </a:solidFill>
                <a:ea typeface="Arial" pitchFamily="-65" charset="0"/>
                <a:cs typeface="Arial" pitchFamily="-65" charset="0"/>
              </a:rPr>
              <a:t> postupu </a:t>
            </a:r>
            <a:r>
              <a:rPr lang="sk-SK" sz="1200" i="1" dirty="0" err="1" smtClean="0">
                <a:solidFill>
                  <a:srgbClr val="92D050"/>
                </a:solidFill>
                <a:ea typeface="Arial" pitchFamily="-65" charset="0"/>
                <a:cs typeface="Arial" pitchFamily="-65" charset="0"/>
              </a:rPr>
              <a:t>lze</a:t>
            </a:r>
            <a:r>
              <a:rPr lang="sk-SK" sz="1200" i="1" dirty="0" smtClean="0">
                <a:solidFill>
                  <a:srgbClr val="92D050"/>
                </a:solidFill>
                <a:ea typeface="Arial" pitchFamily="-65" charset="0"/>
                <a:cs typeface="Arial" pitchFamily="-65" charset="0"/>
              </a:rPr>
              <a:t> </a:t>
            </a:r>
            <a:r>
              <a:rPr lang="sk-SK" sz="1200" i="1" dirty="0" err="1" smtClean="0">
                <a:solidFill>
                  <a:srgbClr val="92D050"/>
                </a:solidFill>
                <a:ea typeface="Arial" pitchFamily="-65" charset="0"/>
                <a:cs typeface="Arial" pitchFamily="-65" charset="0"/>
              </a:rPr>
              <a:t>testovat</a:t>
            </a:r>
            <a:r>
              <a:rPr lang="sk-SK" sz="1200" i="1" dirty="0" smtClean="0">
                <a:solidFill>
                  <a:srgbClr val="92D050"/>
                </a:solidFill>
                <a:ea typeface="Arial" pitchFamily="-65" charset="0"/>
                <a:cs typeface="Arial" pitchFamily="-65" charset="0"/>
              </a:rPr>
              <a:t> </a:t>
            </a:r>
            <a:r>
              <a:rPr lang="sk-SK" sz="1200" i="1" dirty="0" err="1" smtClean="0">
                <a:solidFill>
                  <a:srgbClr val="92D050"/>
                </a:solidFill>
                <a:ea typeface="Arial" pitchFamily="-65" charset="0"/>
                <a:cs typeface="Arial" pitchFamily="-65" charset="0"/>
              </a:rPr>
              <a:t>pouze</a:t>
            </a:r>
            <a:r>
              <a:rPr lang="sk-SK" sz="1200" i="1" dirty="0" smtClean="0">
                <a:solidFill>
                  <a:srgbClr val="92D050"/>
                </a:solidFill>
                <a:ea typeface="Arial" pitchFamily="-65" charset="0"/>
                <a:cs typeface="Arial" pitchFamily="-65" charset="0"/>
              </a:rPr>
              <a:t> </a:t>
            </a:r>
            <a:r>
              <a:rPr lang="sk-SK" sz="1200" i="1" dirty="0" err="1" smtClean="0">
                <a:solidFill>
                  <a:srgbClr val="92D050"/>
                </a:solidFill>
                <a:ea typeface="Arial" pitchFamily="-65" charset="0"/>
                <a:cs typeface="Arial" pitchFamily="-65" charset="0"/>
              </a:rPr>
              <a:t>zletilou</a:t>
            </a:r>
            <a:r>
              <a:rPr lang="sk-SK" sz="1200" i="1" dirty="0" smtClean="0">
                <a:solidFill>
                  <a:srgbClr val="92D050"/>
                </a:solidFill>
                <a:ea typeface="Arial" pitchFamily="-65" charset="0"/>
                <a:cs typeface="Arial" pitchFamily="-65" charset="0"/>
              </a:rPr>
              <a:t> osobu</a:t>
            </a:r>
            <a:endParaRPr lang="sk-SK" sz="1200" i="1" dirty="0" smtClean="0">
              <a:solidFill>
                <a:srgbClr val="92D050"/>
              </a:solidFill>
              <a:ea typeface="Arial" pitchFamily="-65" charset="0"/>
              <a:cs typeface="Arial" pitchFamily="-65" charset="0"/>
            </a:endParaRPr>
          </a:p>
          <a:p>
            <a:pPr marL="400050" lvl="1" indent="0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sk-SK" dirty="0">
                <a:ea typeface="Arial" pitchFamily="-65" charset="0"/>
                <a:cs typeface="Arial" pitchFamily="-65" charset="0"/>
              </a:rPr>
              <a:t> </a:t>
            </a:r>
            <a:r>
              <a:rPr lang="sk-SK" dirty="0" smtClean="0">
                <a:ea typeface="Arial" pitchFamily="-65" charset="0"/>
                <a:cs typeface="Arial" pitchFamily="-65" charset="0"/>
              </a:rPr>
              <a:t>neexistence léčby znamená psychickou </a:t>
            </a:r>
            <a:r>
              <a:rPr lang="sk-SK" dirty="0" err="1" smtClean="0">
                <a:ea typeface="Arial" pitchFamily="-65" charset="0"/>
                <a:cs typeface="Arial" pitchFamily="-65" charset="0"/>
              </a:rPr>
              <a:t>traumatizaci</a:t>
            </a:r>
            <a:r>
              <a:rPr lang="sk-SK" dirty="0" smtClean="0">
                <a:ea typeface="Arial" pitchFamily="-65" charset="0"/>
                <a:cs typeface="Arial" pitchFamily="-65" charset="0"/>
              </a:rPr>
              <a:t> </a:t>
            </a:r>
            <a:r>
              <a:rPr lang="sk-SK" dirty="0" smtClean="0">
                <a:ea typeface="Arial" pitchFamily="-65" charset="0"/>
                <a:cs typeface="Arial" pitchFamily="-65" charset="0"/>
              </a:rPr>
              <a:t>pacienta</a:t>
            </a:r>
          </a:p>
          <a:p>
            <a:pPr marL="400050" lvl="1" indent="0"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sk-SK" sz="1200" i="1" dirty="0" smtClean="0">
                <a:solidFill>
                  <a:srgbClr val="92D050"/>
                </a:solidFill>
                <a:ea typeface="Arial" pitchFamily="-65" charset="0"/>
                <a:cs typeface="Arial" pitchFamily="-65" charset="0"/>
              </a:rPr>
              <a:t>Psychologická podpora – </a:t>
            </a:r>
            <a:r>
              <a:rPr lang="sk-SK" sz="1200" i="1" dirty="0" err="1" smtClean="0">
                <a:solidFill>
                  <a:srgbClr val="92D050"/>
                </a:solidFill>
                <a:ea typeface="Arial" pitchFamily="-65" charset="0"/>
                <a:cs typeface="Arial" pitchFamily="-65" charset="0"/>
              </a:rPr>
              <a:t>psycholog</a:t>
            </a:r>
            <a:r>
              <a:rPr lang="sk-SK" sz="1200" i="1" dirty="0" smtClean="0">
                <a:solidFill>
                  <a:srgbClr val="92D050"/>
                </a:solidFill>
                <a:ea typeface="Arial" pitchFamily="-65" charset="0"/>
                <a:cs typeface="Arial" pitchFamily="-65" charset="0"/>
              </a:rPr>
              <a:t>, osoba </a:t>
            </a:r>
            <a:r>
              <a:rPr lang="sk-SK" sz="1200" i="1" dirty="0" err="1" smtClean="0">
                <a:solidFill>
                  <a:srgbClr val="92D050"/>
                </a:solidFill>
                <a:ea typeface="Arial" pitchFamily="-65" charset="0"/>
                <a:cs typeface="Arial" pitchFamily="-65" charset="0"/>
              </a:rPr>
              <a:t>blízká</a:t>
            </a:r>
            <a:r>
              <a:rPr lang="sk-SK" sz="1200" i="1" dirty="0" smtClean="0">
                <a:solidFill>
                  <a:srgbClr val="92D050"/>
                </a:solidFill>
                <a:ea typeface="Arial" pitchFamily="-65" charset="0"/>
                <a:cs typeface="Arial" pitchFamily="-65" charset="0"/>
              </a:rPr>
              <a:t>, kontakty na </a:t>
            </a:r>
            <a:r>
              <a:rPr lang="sk-SK" sz="1200" i="1" dirty="0" err="1" smtClean="0">
                <a:solidFill>
                  <a:srgbClr val="92D050"/>
                </a:solidFill>
                <a:ea typeface="Arial" pitchFamily="-65" charset="0"/>
                <a:cs typeface="Arial" pitchFamily="-65" charset="0"/>
              </a:rPr>
              <a:t>svépomocnou</a:t>
            </a:r>
            <a:r>
              <a:rPr lang="sk-SK" sz="1200" i="1" dirty="0" smtClean="0">
                <a:solidFill>
                  <a:srgbClr val="92D050"/>
                </a:solidFill>
                <a:ea typeface="Arial" pitchFamily="-65" charset="0"/>
                <a:cs typeface="Arial" pitchFamily="-65" charset="0"/>
              </a:rPr>
              <a:t> skupinu</a:t>
            </a:r>
            <a:endParaRPr lang="sk-SK" sz="1300" i="1" dirty="0" smtClean="0">
              <a:solidFill>
                <a:srgbClr val="92D050"/>
              </a:solidFill>
              <a:ea typeface="Arial" pitchFamily="-65" charset="0"/>
              <a:cs typeface="Arial" pitchFamily="-65" charset="0"/>
            </a:endParaRPr>
          </a:p>
          <a:p>
            <a:pPr marL="400050" lvl="1" indent="0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sk-SK" dirty="0">
                <a:ea typeface="Arial" pitchFamily="-65" charset="0"/>
                <a:cs typeface="Arial" pitchFamily="-65" charset="0"/>
              </a:rPr>
              <a:t> </a:t>
            </a:r>
            <a:r>
              <a:rPr lang="sk-SK" dirty="0" smtClean="0">
                <a:ea typeface="Arial" pitchFamily="-65" charset="0"/>
                <a:cs typeface="Arial" pitchFamily="-65" charset="0"/>
              </a:rPr>
              <a:t>eugenické hnutí – návrh povinné </a:t>
            </a:r>
            <a:r>
              <a:rPr lang="sk-SK" dirty="0" err="1" smtClean="0">
                <a:ea typeface="Arial" pitchFamily="-65" charset="0"/>
                <a:cs typeface="Arial" pitchFamily="-65" charset="0"/>
              </a:rPr>
              <a:t>sterilizace</a:t>
            </a:r>
            <a:r>
              <a:rPr lang="sk-SK" dirty="0" smtClean="0">
                <a:ea typeface="Arial" pitchFamily="-65" charset="0"/>
                <a:cs typeface="Arial" pitchFamily="-65" charset="0"/>
              </a:rPr>
              <a:t> </a:t>
            </a:r>
            <a:r>
              <a:rPr lang="sk-SK" dirty="0" smtClean="0">
                <a:ea typeface="Arial" pitchFamily="-65" charset="0"/>
                <a:cs typeface="Arial" pitchFamily="-65" charset="0"/>
              </a:rPr>
              <a:t>nemocných</a:t>
            </a:r>
          </a:p>
          <a:p>
            <a:pPr marL="400050" lvl="1" indent="0"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sk-SK" sz="1300" i="1" dirty="0" err="1" smtClean="0">
                <a:solidFill>
                  <a:srgbClr val="92D050"/>
                </a:solidFill>
                <a:ea typeface="Arial" pitchFamily="-65" charset="0"/>
                <a:cs typeface="Arial" pitchFamily="-65" charset="0"/>
              </a:rPr>
              <a:t>Nepřípustné</a:t>
            </a:r>
            <a:r>
              <a:rPr lang="sk-SK" sz="1300" i="1" dirty="0" smtClean="0">
                <a:solidFill>
                  <a:srgbClr val="92D050"/>
                </a:solidFill>
                <a:ea typeface="Arial" pitchFamily="-65" charset="0"/>
                <a:cs typeface="Arial" pitchFamily="-65" charset="0"/>
              </a:rPr>
              <a:t>- ochrana práv a </a:t>
            </a:r>
            <a:r>
              <a:rPr lang="sk-SK" sz="1300" i="1" dirty="0" err="1" smtClean="0">
                <a:solidFill>
                  <a:srgbClr val="92D050"/>
                </a:solidFill>
                <a:ea typeface="Arial" pitchFamily="-65" charset="0"/>
                <a:cs typeface="Arial" pitchFamily="-65" charset="0"/>
              </a:rPr>
              <a:t>svobod</a:t>
            </a:r>
            <a:r>
              <a:rPr lang="sk-SK" sz="1300" i="1" dirty="0" smtClean="0">
                <a:solidFill>
                  <a:srgbClr val="92D050"/>
                </a:solidFill>
                <a:ea typeface="Arial" pitchFamily="-65" charset="0"/>
                <a:cs typeface="Arial" pitchFamily="-65" charset="0"/>
              </a:rPr>
              <a:t> </a:t>
            </a:r>
            <a:r>
              <a:rPr lang="sk-SK" sz="1300" i="1" dirty="0" err="1" smtClean="0">
                <a:solidFill>
                  <a:srgbClr val="92D050"/>
                </a:solidFill>
                <a:ea typeface="Arial" pitchFamily="-65" charset="0"/>
                <a:cs typeface="Arial" pitchFamily="-65" charset="0"/>
              </a:rPr>
              <a:t>jednotlivce</a:t>
            </a:r>
            <a:endParaRPr lang="sk-SK" sz="1300" i="1" dirty="0" smtClean="0">
              <a:solidFill>
                <a:srgbClr val="92D050"/>
              </a:solidFill>
              <a:ea typeface="Arial" pitchFamily="-65" charset="0"/>
              <a:cs typeface="Arial" pitchFamily="-65" charset="0"/>
            </a:endParaRPr>
          </a:p>
          <a:p>
            <a:pPr marL="400050" lvl="1" indent="0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sk-SK" dirty="0" smtClean="0">
                <a:ea typeface="Arial" pitchFamily="-65" charset="0"/>
                <a:cs typeface="Arial" pitchFamily="-65" charset="0"/>
              </a:rPr>
              <a:t> poskytnutí informací o diagnóze zaměstnavatelům a </a:t>
            </a:r>
            <a:r>
              <a:rPr lang="sk-SK" dirty="0" err="1" smtClean="0">
                <a:ea typeface="Arial" pitchFamily="-65" charset="0"/>
                <a:cs typeface="Arial" pitchFamily="-65" charset="0"/>
              </a:rPr>
              <a:t>pojišťovnám</a:t>
            </a:r>
            <a:r>
              <a:rPr lang="sk-SK" dirty="0" smtClean="0">
                <a:ea typeface="Arial" pitchFamily="-65" charset="0"/>
                <a:cs typeface="Arial" pitchFamily="-65" charset="0"/>
              </a:rPr>
              <a:t>       </a:t>
            </a:r>
            <a:r>
              <a:rPr lang="sk-SK" sz="1200" i="1" dirty="0" smtClean="0">
                <a:solidFill>
                  <a:srgbClr val="92D050"/>
                </a:solidFill>
                <a:ea typeface="Arial" pitchFamily="-65" charset="0"/>
                <a:cs typeface="Arial" pitchFamily="-65" charset="0"/>
              </a:rPr>
              <a:t>Ochrana </a:t>
            </a:r>
            <a:r>
              <a:rPr lang="sk-SK" sz="1200" i="1" dirty="0" err="1" smtClean="0">
                <a:solidFill>
                  <a:srgbClr val="92D050"/>
                </a:solidFill>
                <a:ea typeface="Arial" pitchFamily="-65" charset="0"/>
                <a:cs typeface="Arial" pitchFamily="-65" charset="0"/>
              </a:rPr>
              <a:t>výsledků</a:t>
            </a:r>
            <a:r>
              <a:rPr lang="sk-SK" sz="1200" i="1" dirty="0" smtClean="0">
                <a:solidFill>
                  <a:srgbClr val="92D050"/>
                </a:solidFill>
                <a:ea typeface="Arial" pitchFamily="-65" charset="0"/>
                <a:cs typeface="Arial" pitchFamily="-65" charset="0"/>
              </a:rPr>
              <a:t> genetického </a:t>
            </a:r>
            <a:r>
              <a:rPr lang="sk-SK" sz="1200" i="1" dirty="0" err="1" smtClean="0">
                <a:solidFill>
                  <a:srgbClr val="92D050"/>
                </a:solidFill>
                <a:ea typeface="Arial" pitchFamily="-65" charset="0"/>
                <a:cs typeface="Arial" pitchFamily="-65" charset="0"/>
              </a:rPr>
              <a:t>vyšetření</a:t>
            </a:r>
            <a:endParaRPr lang="sk-SK" sz="1200" dirty="0" smtClean="0">
              <a:ea typeface="Arial" pitchFamily="-65" charset="0"/>
              <a:cs typeface="Arial" pitchFamily="-65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Oriel.thmx</Template>
  <TotalTime>308</TotalTime>
  <Words>523</Words>
  <Application>Microsoft Office PowerPoint</Application>
  <PresentationFormat>Předvádění na obrazovce (4:3)</PresentationFormat>
  <Paragraphs>81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Oriel</vt:lpstr>
      <vt:lpstr>Huntingtonova choroba</vt:lpstr>
      <vt:lpstr>Klinické projevy onemocnění</vt:lpstr>
      <vt:lpstr>Genetická příčina potíží I</vt:lpstr>
      <vt:lpstr>Genetická příčina potíží II</vt:lpstr>
      <vt:lpstr>Prezentace aplikace PowerPoint</vt:lpstr>
      <vt:lpstr>Riziko opakování HD pro příbuzné</vt:lpstr>
      <vt:lpstr>Léčba a prevence opakovaného výskytu v rodině</vt:lpstr>
      <vt:lpstr>Genetické vyšetření</vt:lpstr>
      <vt:lpstr>Etické a právní aspekty vyplývající z genetického vyšetření</vt:lpstr>
      <vt:lpstr>Děkujeme za pozornost!</vt:lpstr>
    </vt:vector>
  </TitlesOfParts>
  <Company>Gymnazium, Brno-Reckovice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Huntingtonova choroba</dc:title>
  <dc:creator>Simon Hajda</dc:creator>
  <cp:lastModifiedBy>Soukalova Jana</cp:lastModifiedBy>
  <cp:revision>9</cp:revision>
  <dcterms:created xsi:type="dcterms:W3CDTF">2015-04-08T18:58:48Z</dcterms:created>
  <dcterms:modified xsi:type="dcterms:W3CDTF">2015-04-10T06:51:24Z</dcterms:modified>
</cp:coreProperties>
</file>