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66" r:id="rId3"/>
    <p:sldId id="257" r:id="rId4"/>
    <p:sldId id="267" r:id="rId5"/>
    <p:sldId id="258" r:id="rId6"/>
    <p:sldId id="259" r:id="rId7"/>
    <p:sldId id="260" r:id="rId8"/>
    <p:sldId id="261" r:id="rId9"/>
    <p:sldId id="262" r:id="rId10"/>
    <p:sldId id="263" r:id="rId11"/>
    <p:sldId id="265" r:id="rId12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9" autoAdjust="0"/>
    <p:restoredTop sz="94660"/>
  </p:normalViewPr>
  <p:slideViewPr>
    <p:cSldViewPr>
      <p:cViewPr varScale="1">
        <p:scale>
          <a:sx n="79" d="100"/>
          <a:sy n="79" d="100"/>
        </p:scale>
        <p:origin x="-84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nice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nice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Přímá spojnice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Přímá spojnice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ál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ál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ál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ál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679A5-0536-4394-B150-5E7E1FC49746}" type="datetimeFigureOut">
              <a:rPr lang="cs-CZ"/>
              <a:pPr>
                <a:defRPr/>
              </a:pPr>
              <a:t>11.5.2015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B116A-24E6-4BFB-B84B-36736728B1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10F87-A72E-4A05-8594-F6E55CC44991}" type="datetimeFigureOut">
              <a:rPr lang="cs-CZ"/>
              <a:pPr>
                <a:defRPr/>
              </a:pPr>
              <a:t>11.5.2015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9245B-B252-498A-8BFF-A288B9A796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A00D0-4B62-40EB-9F6A-17D9AF0240B2}" type="datetimeFigureOut">
              <a:rPr lang="cs-CZ"/>
              <a:pPr>
                <a:defRPr/>
              </a:pPr>
              <a:t>11.5.2015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FCD2F-DEF6-4713-B5F5-754CA1E4AA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BC85DAA-076C-4A6B-A9B5-47580B0E7FCD}" type="datetimeFigureOut">
              <a:rPr lang="cs-CZ"/>
              <a:pPr>
                <a:defRPr/>
              </a:pPr>
              <a:t>11.5.2015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DA2C059-D1C1-4D86-9CF4-66EB45FC34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nice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nice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nice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ál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ál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ál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ál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nice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EBB11-DD00-4E81-8585-21ED94119E1A}" type="datetimeFigureOut">
              <a:rPr lang="cs-CZ"/>
              <a:pPr>
                <a:defRPr/>
              </a:pPr>
              <a:t>11.5.2015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999B0-4E5D-42A9-A16B-B9859867EE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568-6AD6-4F49-B6DF-844FB39E04C1}" type="datetimeFigureOut">
              <a:rPr lang="cs-CZ"/>
              <a:pPr>
                <a:defRPr/>
              </a:pPr>
              <a:t>11.5.2015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CEC6B-39A3-46BE-9CAC-9CC2C48AAC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EBACB-BFD2-4721-976F-9FDBCFA2CAFE}" type="datetimeFigureOut">
              <a:rPr lang="cs-CZ"/>
              <a:pPr>
                <a:defRPr/>
              </a:pPr>
              <a:t>11.5.2015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D5AC8-9F98-4016-AA83-FF9523D4D3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A1080EB-8E5E-4DCF-80F3-67269780D90B}" type="datetimeFigureOut">
              <a:rPr lang="cs-CZ"/>
              <a:pPr>
                <a:defRPr/>
              </a:pPr>
              <a:t>11.5.2015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ADBA0AA-DFAF-4667-97F5-04C07A256E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C53F8-7CAC-474A-B3EE-D8498110FD2A}" type="datetimeFigureOut">
              <a:rPr lang="cs-CZ"/>
              <a:pPr>
                <a:defRPr/>
              </a:pPr>
              <a:t>11.5.2015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F8B0C-543F-4728-BB33-59EAC630DC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Přímá spojnice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ál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58DB9A3-1CB3-4378-8522-EC6548A29DC1}" type="datetimeFigureOut">
              <a:rPr lang="cs-CZ"/>
              <a:pPr>
                <a:defRPr/>
              </a:pPr>
              <a:t>11.5.2015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66A5835-3DCE-4634-A4CC-166410CD0D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vál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Přímá spojnice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E9EC6C-6B51-49C5-B79C-3D6AFCB8C1BD}" type="datetimeFigureOut">
              <a:rPr lang="cs-CZ"/>
              <a:pPr>
                <a:defRPr/>
              </a:pPr>
              <a:t>11.5.2015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93EF8F5-BFA0-49E7-B406-EEBFDC4A94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16F1D28-48CE-4162-8ABE-815FF33641EE}" type="datetimeFigureOut">
              <a:rPr lang="cs-CZ"/>
              <a:pPr>
                <a:defRPr/>
              </a:pPr>
              <a:t>11.5.2015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á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F5D49896-933F-4083-A4C5-A4BE47AC18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1" r:id="rId4"/>
    <p:sldLayoutId id="2147483850" r:id="rId5"/>
    <p:sldLayoutId id="2147483855" r:id="rId6"/>
    <p:sldLayoutId id="2147483849" r:id="rId7"/>
    <p:sldLayoutId id="2147483856" r:id="rId8"/>
    <p:sldLayoutId id="2147483857" r:id="rId9"/>
    <p:sldLayoutId id="2147483848" r:id="rId10"/>
    <p:sldLayoutId id="214748384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kiskripta.eu/index.php/Preimplanta%C4%8Dn%C3%AD_genetick%C3%A1_diagnostik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750050" cy="189388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/>
              <a:t>Syndrom prodlouženého Q-T intervalu</a:t>
            </a:r>
            <a:endParaRPr lang="cs-CZ" sz="4000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1979613" y="5805488"/>
            <a:ext cx="6121400" cy="960437"/>
          </a:xfrm>
        </p:spPr>
        <p:txBody>
          <a:bodyPr/>
          <a:lstStyle/>
          <a:p>
            <a:r>
              <a:rPr lang="cs-CZ" smtClean="0"/>
              <a:t>Michal Hrubý, Ondřej Hrůza, Adéla Kleinová, Mária Moravská, Mária Štrbová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7467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Etické a právní aspekty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875"/>
            <a:ext cx="7786688" cy="5060950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Možnost informovat příbuzné pacienta bez jeho souhlasu:</a:t>
            </a:r>
          </a:p>
          <a:p>
            <a:pPr marL="640080" lvl="1" indent="-274320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/>
              <a:t>pokud ještě žije a nechce je informovat o riziku pro ně? </a:t>
            </a:r>
          </a:p>
          <a:p>
            <a:pPr lvl="2" indent="-18288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Podle </a:t>
            </a:r>
            <a:r>
              <a:rPr lang="cs-CZ" dirty="0"/>
              <a:t>platné legislativy je informovat nemůžeme.</a:t>
            </a:r>
          </a:p>
          <a:p>
            <a:pPr marL="640080" lvl="1" indent="-274320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 smtClean="0"/>
              <a:t>pokud pacient zemřel.</a:t>
            </a:r>
          </a:p>
          <a:p>
            <a:pPr lvl="2" indent="-18288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Poskytli bychom informace o příčině smrti nejbližším příbuzným.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Možnost </a:t>
            </a:r>
            <a:r>
              <a:rPr lang="cs-CZ" dirty="0"/>
              <a:t>prenatální či </a:t>
            </a:r>
            <a:r>
              <a:rPr lang="cs-CZ" dirty="0" err="1" smtClean="0"/>
              <a:t>preimplantační</a:t>
            </a:r>
            <a:r>
              <a:rPr lang="cs-CZ" dirty="0" smtClean="0"/>
              <a:t> </a:t>
            </a:r>
            <a:r>
              <a:rPr lang="cs-CZ" dirty="0"/>
              <a:t>diagnostiky při </a:t>
            </a:r>
            <a:r>
              <a:rPr lang="cs-CZ" dirty="0" smtClean="0"/>
              <a:t>syndromu prodlouženého Q-T intervalu v rodině?</a:t>
            </a:r>
          </a:p>
          <a:p>
            <a:pPr marL="640080" lvl="1" indent="-274320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/>
              <a:t>Je etické zasahovat do oplozeného vajíčka</a:t>
            </a:r>
            <a:r>
              <a:rPr lang="cs-CZ" dirty="0" smtClean="0"/>
              <a:t>?</a:t>
            </a:r>
          </a:p>
          <a:p>
            <a:pPr marL="640080" lvl="1" indent="-274320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/>
              <a:t>Je etický výběr „zdravého“ oplozeného vajíčka</a:t>
            </a:r>
            <a:r>
              <a:rPr lang="cs-CZ" dirty="0" smtClean="0"/>
              <a:t>?</a:t>
            </a:r>
            <a:endParaRPr lang="cs-CZ" dirty="0"/>
          </a:p>
          <a:p>
            <a:pPr marL="640080" lvl="1" indent="-274320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/>
              <a:t>Je etické jít na potrat v případě zjištění přítomnosti mutace?</a:t>
            </a:r>
          </a:p>
          <a:p>
            <a:pPr lvl="2" indent="-182880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Raději bychom podstoupili </a:t>
            </a:r>
            <a:r>
              <a:rPr lang="cs-CZ" dirty="0" err="1" smtClean="0"/>
              <a:t>preimplantační</a:t>
            </a:r>
            <a:r>
              <a:rPr lang="cs-CZ" dirty="0" smtClean="0"/>
              <a:t> vyšetření, než abychom </a:t>
            </a:r>
            <a:r>
              <a:rPr lang="cs-CZ" smtClean="0"/>
              <a:t>museli přemýšlet, </a:t>
            </a:r>
            <a:r>
              <a:rPr lang="cs-CZ" dirty="0" smtClean="0"/>
              <a:t>zda ukončit těhotenství či nikoli.</a:t>
            </a: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  <a:p>
            <a:pPr marL="640080" lvl="1" indent="-274320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1900" smtClean="0"/>
              <a:t>http://my.clevelandclinic.org/services/heart/disorders/arrhythmia/long-qt-syndrome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http://emedicine.medscape.com/article/157826-workup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http://www.ncbi.nlm.nih.gov/pmc/articles/PMC3338122/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http://www.qtsyndrome.ch/index.html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http://my.clevelandclinic.org/ccf/media/Images/heart/normalqt.jpg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http://my.clevelandclinic.org/ccf/media/Images/heart/prolongedqt.jpg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https://www.sads.org/images/stories/bcbstecadvisory.pdf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http://www.ushersyndrome.nih.gov/join/blood.html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https://www.sads.org/images/stories/bcbstecadvisory.pdf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http://cdn.theatlantic.com/static/mt/assets/science/shutterstock_77785531-615.jpg</a:t>
            </a:r>
          </a:p>
          <a:p>
            <a:pPr>
              <a:lnSpc>
                <a:spcPct val="80000"/>
              </a:lnSpc>
            </a:pPr>
            <a:r>
              <a:rPr lang="cs-CZ" sz="1900" smtClean="0"/>
              <a:t>https://is.muni.cz/th/45763/lf_d/PGS-text-uzsi.pdf</a:t>
            </a:r>
          </a:p>
          <a:p>
            <a:pPr>
              <a:lnSpc>
                <a:spcPct val="80000"/>
              </a:lnSpc>
            </a:pPr>
            <a:r>
              <a:rPr lang="cs-CZ" sz="1900" smtClean="0">
                <a:hlinkClick r:id="rId2"/>
              </a:rPr>
              <a:t>http://www.wikiskripta.eu/index.php/Preimplanta%C4%8Dn%C3%AD_genetick%C3%A1_diagnostika</a:t>
            </a:r>
            <a:endParaRPr lang="cs-CZ" sz="19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1900" smtClean="0">
              <a:solidFill>
                <a:srgbClr val="CC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900" smtClean="0">
                <a:solidFill>
                  <a:srgbClr val="CC0000"/>
                </a:solidFill>
              </a:rPr>
              <a:t>Poznámky 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60350"/>
            <a:ext cx="8218488" cy="6408738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000" u="sng" dirty="0" smtClean="0"/>
              <a:t>Vrozená porucha</a:t>
            </a:r>
            <a:r>
              <a:rPr lang="cs-CZ" sz="2000" dirty="0"/>
              <a:t> </a:t>
            </a:r>
            <a:r>
              <a:rPr lang="cs-CZ" sz="2000" dirty="0" smtClean="0"/>
              <a:t>- charakteristická prodloužením Q-T intervalu, se sklonem ke komorovým </a:t>
            </a:r>
            <a:r>
              <a:rPr lang="cs-CZ" sz="2000" dirty="0" err="1" smtClean="0"/>
              <a:t>tachyarytmiím</a:t>
            </a:r>
            <a:r>
              <a:rPr lang="cs-CZ" sz="2000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000" u="sng" dirty="0" smtClean="0"/>
              <a:t>Získaná porucha</a:t>
            </a:r>
            <a:r>
              <a:rPr lang="cs-CZ" sz="2000" dirty="0" smtClean="0"/>
              <a:t> - může </a:t>
            </a:r>
            <a:r>
              <a:rPr lang="cs-CZ" sz="2000" dirty="0"/>
              <a:t>vzniknout po některých lécích (</a:t>
            </a:r>
            <a:r>
              <a:rPr lang="cs-CZ" sz="2000" dirty="0" err="1"/>
              <a:t>antiarytmika</a:t>
            </a:r>
            <a:r>
              <a:rPr lang="cs-CZ" sz="2000" dirty="0"/>
              <a:t> </a:t>
            </a:r>
            <a:r>
              <a:rPr lang="cs-CZ" sz="2000" dirty="0" err="1"/>
              <a:t>amiodaron</a:t>
            </a:r>
            <a:r>
              <a:rPr lang="cs-CZ" sz="2000" dirty="0"/>
              <a:t> a </a:t>
            </a:r>
            <a:r>
              <a:rPr lang="cs-CZ" sz="2000" dirty="0" err="1"/>
              <a:t>sotalol</a:t>
            </a:r>
            <a:r>
              <a:rPr lang="cs-CZ" sz="2000" dirty="0"/>
              <a:t>, četné psychiatrické léky), </a:t>
            </a:r>
            <a:r>
              <a:rPr lang="cs-CZ" sz="2000" dirty="0" smtClean="0"/>
              <a:t>     při </a:t>
            </a:r>
            <a:r>
              <a:rPr lang="cs-CZ" sz="2000" dirty="0" err="1"/>
              <a:t>minerálové</a:t>
            </a:r>
            <a:r>
              <a:rPr lang="cs-CZ" sz="2000" dirty="0"/>
              <a:t> </a:t>
            </a:r>
            <a:r>
              <a:rPr lang="cs-CZ" sz="2000" dirty="0" err="1"/>
              <a:t>dysbalanci</a:t>
            </a:r>
            <a:r>
              <a:rPr lang="cs-CZ" sz="2000" dirty="0"/>
              <a:t> (</a:t>
            </a:r>
            <a:r>
              <a:rPr lang="cs-CZ" sz="2000" dirty="0" err="1"/>
              <a:t>hypokalémie</a:t>
            </a:r>
            <a:r>
              <a:rPr lang="cs-CZ" sz="2000" dirty="0"/>
              <a:t> a </a:t>
            </a:r>
            <a:r>
              <a:rPr lang="cs-CZ" sz="2000" dirty="0" err="1"/>
              <a:t>hypokalcémie</a:t>
            </a:r>
            <a:r>
              <a:rPr lang="cs-CZ" sz="2000" dirty="0"/>
              <a:t>), </a:t>
            </a:r>
            <a:r>
              <a:rPr lang="cs-CZ" sz="2000" dirty="0" smtClean="0"/>
              <a:t>	         u </a:t>
            </a:r>
            <a:r>
              <a:rPr lang="cs-CZ" sz="2000" dirty="0"/>
              <a:t>endokrinologických poruch (</a:t>
            </a:r>
            <a:r>
              <a:rPr lang="cs-CZ" sz="2000" dirty="0" err="1"/>
              <a:t>hypothyreóza</a:t>
            </a:r>
            <a:r>
              <a:rPr lang="cs-CZ" sz="2000" dirty="0"/>
              <a:t>).</a:t>
            </a:r>
            <a:endParaRPr lang="cs-CZ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</p:txBody>
      </p:sp>
      <p:pic>
        <p:nvPicPr>
          <p:cNvPr id="14338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8625" y="579438"/>
            <a:ext cx="2743200" cy="168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Obrázek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5338" y="579438"/>
            <a:ext cx="2743200" cy="168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ovéPole 6"/>
          <p:cNvSpPr txBox="1">
            <a:spLocks noChangeArrowheads="1"/>
          </p:cNvSpPr>
          <p:nvPr/>
        </p:nvSpPr>
        <p:spPr bwMode="auto">
          <a:xfrm>
            <a:off x="808038" y="2282825"/>
            <a:ext cx="2743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>
                <a:latin typeface="Century Schoolbook"/>
              </a:rPr>
              <a:t>Normální Q-T interval (350 - 450ms)</a:t>
            </a:r>
          </a:p>
        </p:txBody>
      </p:sp>
      <p:sp>
        <p:nvSpPr>
          <p:cNvPr id="14341" name="TextovéPole 7"/>
          <p:cNvSpPr txBox="1">
            <a:spLocks noChangeArrowheads="1"/>
          </p:cNvSpPr>
          <p:nvPr/>
        </p:nvSpPr>
        <p:spPr bwMode="auto">
          <a:xfrm>
            <a:off x="5438775" y="2405063"/>
            <a:ext cx="2881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entury Schoolbook"/>
              </a:rPr>
              <a:t>Prodloužený Q-T interval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7467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Klinické projevy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4032448" cy="4752528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000" dirty="0"/>
              <a:t>Na EKG pozorujeme prodloužené Q-T </a:t>
            </a:r>
            <a:r>
              <a:rPr lang="cs-CZ" sz="2000" dirty="0" smtClean="0"/>
              <a:t>	          (</a:t>
            </a:r>
            <a:r>
              <a:rPr lang="cs-CZ" sz="2000" dirty="0"/>
              <a:t>nad 450ms</a:t>
            </a:r>
            <a:r>
              <a:rPr lang="cs-CZ" sz="2000" dirty="0" smtClean="0"/>
              <a:t>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000" dirty="0" smtClean="0"/>
              <a:t>Komorové </a:t>
            </a:r>
            <a:r>
              <a:rPr lang="cs-CZ" sz="2000" dirty="0"/>
              <a:t>tachykardie </a:t>
            </a:r>
            <a:r>
              <a:rPr lang="cs-CZ" sz="2000" dirty="0" smtClean="0"/>
              <a:t>(</a:t>
            </a:r>
            <a:r>
              <a:rPr lang="cs-CZ" sz="2000" dirty="0" err="1" smtClean="0"/>
              <a:t>Torsade</a:t>
            </a:r>
            <a:r>
              <a:rPr lang="cs-CZ" sz="2000" dirty="0" smtClean="0"/>
              <a:t> </a:t>
            </a:r>
            <a:r>
              <a:rPr lang="cs-CZ" sz="2000" dirty="0"/>
              <a:t>de </a:t>
            </a:r>
            <a:r>
              <a:rPr lang="cs-CZ" sz="2000" dirty="0" err="1" smtClean="0"/>
              <a:t>pointes</a:t>
            </a:r>
            <a:r>
              <a:rPr lang="cs-CZ" sz="2000" dirty="0" smtClean="0"/>
              <a:t>)</a:t>
            </a:r>
            <a:endParaRPr lang="cs-CZ" sz="2000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000" dirty="0" smtClean="0"/>
              <a:t>Synkopa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000" dirty="0" smtClean="0"/>
              <a:t>Zástava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000" dirty="0" smtClean="0"/>
              <a:t>Náhlá smrt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  <a:p>
            <a:pPr lvl="7"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</p:txBody>
      </p:sp>
      <p:sp>
        <p:nvSpPr>
          <p:cNvPr id="15363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00563" y="1484313"/>
            <a:ext cx="4160837" cy="4968875"/>
          </a:xfrm>
        </p:spPr>
        <p:txBody>
          <a:bodyPr/>
          <a:lstStyle/>
          <a:p>
            <a:r>
              <a:rPr lang="cs-CZ" sz="2000" smtClean="0"/>
              <a:t>Součástí syndromu může být:</a:t>
            </a:r>
          </a:p>
          <a:p>
            <a:pPr lvl="1"/>
            <a:r>
              <a:rPr lang="cs-CZ" sz="1800" smtClean="0"/>
              <a:t>Sluchová vada</a:t>
            </a:r>
          </a:p>
          <a:p>
            <a:pPr lvl="1"/>
            <a:r>
              <a:rPr lang="cs-CZ" sz="1800" smtClean="0"/>
              <a:t>Skeletální abnormality (skolióza, nízký vzrůst)</a:t>
            </a:r>
          </a:p>
          <a:p>
            <a:pPr lvl="1"/>
            <a:r>
              <a:rPr lang="cs-CZ" sz="1800" smtClean="0"/>
              <a:t>Vrozené vady srdce</a:t>
            </a:r>
          </a:p>
          <a:p>
            <a:pPr lvl="1"/>
            <a:r>
              <a:rPr lang="cs-CZ" sz="1800" smtClean="0"/>
              <a:t>Kognitivní a behaviorální poruchy</a:t>
            </a:r>
          </a:p>
          <a:p>
            <a:pPr lvl="1"/>
            <a:r>
              <a:rPr lang="cs-CZ" sz="1800" smtClean="0"/>
              <a:t>Poruchy imunity</a:t>
            </a:r>
          </a:p>
        </p:txBody>
      </p:sp>
      <p:sp>
        <p:nvSpPr>
          <p:cNvPr id="15364" name="TextovéPole 5"/>
          <p:cNvSpPr txBox="1">
            <a:spLocks noChangeArrowheads="1"/>
          </p:cNvSpPr>
          <p:nvPr/>
        </p:nvSpPr>
        <p:spPr bwMode="auto">
          <a:xfrm>
            <a:off x="468313" y="5084763"/>
            <a:ext cx="7488237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>
                <a:latin typeface="Century Schoolbook"/>
              </a:rPr>
              <a:t>Většinou se projeví během fyzické námahy, psychického vypětí nebo úleku.</a:t>
            </a:r>
          </a:p>
          <a:p>
            <a:endParaRPr lang="cs-CZ">
              <a:latin typeface="Century School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404813"/>
            <a:ext cx="7088187" cy="5867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34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Genetická příčina a dědičnost</a:t>
            </a:r>
            <a:endParaRPr lang="cs-CZ" dirty="0"/>
          </a:p>
        </p:txBody>
      </p:sp>
      <p:pic>
        <p:nvPicPr>
          <p:cNvPr id="17410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067175" y="908050"/>
            <a:ext cx="4638675" cy="5761038"/>
          </a:xfrm>
        </p:spPr>
      </p:pic>
      <p:sp>
        <p:nvSpPr>
          <p:cNvPr id="5" name="TextovéPole 4"/>
          <p:cNvSpPr txBox="1"/>
          <p:nvPr/>
        </p:nvSpPr>
        <p:spPr>
          <a:xfrm>
            <a:off x="179388" y="908050"/>
            <a:ext cx="3816350" cy="7848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Syndrom vzniká v důsledku mutací genů kódujících jednotlivé podjednotky iontových membránových kanálů srdečního svalu, má za následek poruchu </a:t>
            </a:r>
            <a:r>
              <a:rPr lang="cs-CZ" dirty="0" err="1">
                <a:latin typeface="+mn-lt"/>
              </a:rPr>
              <a:t>repolarizace</a:t>
            </a:r>
            <a:r>
              <a:rPr lang="cs-CZ" dirty="0">
                <a:latin typeface="+mn-lt"/>
              </a:rPr>
              <a:t> myokardu.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>
                <a:latin typeface="+mn-lt"/>
              </a:rPr>
              <a:t>Romanův-</a:t>
            </a:r>
            <a:r>
              <a:rPr lang="cs-CZ" b="1" dirty="0" err="1">
                <a:latin typeface="+mn-lt"/>
              </a:rPr>
              <a:t>Wardův</a:t>
            </a:r>
            <a:r>
              <a:rPr lang="cs-CZ" b="1" dirty="0">
                <a:latin typeface="+mn-lt"/>
              </a:rPr>
              <a:t> syndrom</a:t>
            </a:r>
            <a:r>
              <a:rPr lang="cs-CZ" dirty="0">
                <a:latin typeface="+mn-lt"/>
              </a:rPr>
              <a:t> (RWS): AD dědičná forma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 err="1">
                <a:latin typeface="+mn-lt"/>
              </a:rPr>
              <a:t>Jervellův-Langeův-Nielsenův</a:t>
            </a:r>
            <a:r>
              <a:rPr lang="cs-CZ" b="1" dirty="0">
                <a:latin typeface="+mn-lt"/>
              </a:rPr>
              <a:t> syndrom</a:t>
            </a:r>
            <a:r>
              <a:rPr lang="cs-CZ" dirty="0">
                <a:latin typeface="+mn-lt"/>
              </a:rPr>
              <a:t> (JLNS): AR dědičná forma, spojená       s vrozenou hluchotou</a:t>
            </a:r>
            <a:endParaRPr lang="cs-CZ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7467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Riziko přenosu do další generace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800" b="1" dirty="0"/>
              <a:t>Romanův-</a:t>
            </a:r>
            <a:r>
              <a:rPr lang="cs-CZ" sz="2800" b="1" dirty="0" err="1"/>
              <a:t>Wardův</a:t>
            </a:r>
            <a:r>
              <a:rPr lang="cs-CZ" sz="2800" b="1" dirty="0"/>
              <a:t> </a:t>
            </a:r>
            <a:r>
              <a:rPr lang="cs-CZ" sz="2800" b="1" dirty="0" smtClean="0"/>
              <a:t>syndrom (AD)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/>
              <a:t>Riziko postižení </a:t>
            </a:r>
            <a:r>
              <a:rPr lang="cs-CZ" dirty="0" smtClean="0"/>
              <a:t>sourozence - 50%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Riziko přenosu na dítě: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 smtClean="0"/>
              <a:t>Pacient je heterozygot</a:t>
            </a:r>
          </a:p>
          <a:p>
            <a:pPr marL="640080" lvl="1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partner je dominantní homozygot - šance přenosu 100%</a:t>
            </a:r>
          </a:p>
          <a:p>
            <a:pPr marL="640080" lvl="1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partner je heterozygot - 75%</a:t>
            </a:r>
          </a:p>
          <a:p>
            <a:pPr marL="640080" lvl="1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partner je recesivní homozygot - 50%</a:t>
            </a:r>
          </a:p>
          <a:p>
            <a:pPr marL="365760" lvl="1" indent="0" fontAlgn="auto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 smtClean="0"/>
              <a:t>Pacient je dominantní homozygot – riziko přenosu je vždy 100%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800" b="1" dirty="0" err="1"/>
              <a:t>Jervellův-Langeův-Nielsenův</a:t>
            </a:r>
            <a:r>
              <a:rPr lang="cs-CZ" sz="2800" b="1" dirty="0"/>
              <a:t> </a:t>
            </a:r>
            <a:r>
              <a:rPr lang="cs-CZ" sz="2800" b="1" dirty="0" smtClean="0"/>
              <a:t>syndrom (AR)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Riziko postižení sourozence - 25% 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/>
              <a:t>Riziko přenosu na dítě:</a:t>
            </a:r>
          </a:p>
          <a:p>
            <a:pPr marL="640080" lvl="1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partner </a:t>
            </a:r>
            <a:r>
              <a:rPr lang="cs-CZ" dirty="0"/>
              <a:t>je dominantní </a:t>
            </a:r>
            <a:r>
              <a:rPr lang="cs-CZ" dirty="0" smtClean="0"/>
              <a:t>homozygot - šance přenosu - 0</a:t>
            </a:r>
            <a:r>
              <a:rPr lang="cs-CZ" dirty="0"/>
              <a:t>%</a:t>
            </a:r>
          </a:p>
          <a:p>
            <a:pPr marL="640080" lvl="1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partner </a:t>
            </a:r>
            <a:r>
              <a:rPr lang="cs-CZ" dirty="0"/>
              <a:t>je </a:t>
            </a:r>
            <a:r>
              <a:rPr lang="cs-CZ" dirty="0" smtClean="0"/>
              <a:t>heterozygot - 50</a:t>
            </a:r>
            <a:r>
              <a:rPr lang="cs-CZ" dirty="0"/>
              <a:t>%</a:t>
            </a:r>
          </a:p>
          <a:p>
            <a:pPr marL="640080" lvl="1" indent="-27432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partner </a:t>
            </a:r>
            <a:r>
              <a:rPr lang="cs-CZ" dirty="0"/>
              <a:t>je recesivní </a:t>
            </a:r>
            <a:r>
              <a:rPr lang="cs-CZ" dirty="0" smtClean="0"/>
              <a:t>homozygot - 100</a:t>
            </a:r>
            <a:r>
              <a:rPr lang="cs-CZ" dirty="0"/>
              <a:t>%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Prevalence v populaci</a:t>
            </a:r>
            <a:endParaRPr lang="cs-CZ" dirty="0"/>
          </a:p>
        </p:txBody>
      </p:sp>
      <p:sp>
        <p:nvSpPr>
          <p:cNvPr id="1945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8488" cy="4873625"/>
          </a:xfrm>
        </p:spPr>
        <p:txBody>
          <a:bodyPr/>
          <a:lstStyle/>
          <a:p>
            <a:r>
              <a:rPr lang="cs-CZ" smtClean="0"/>
              <a:t>1:7000 – 1:2000</a:t>
            </a:r>
          </a:p>
          <a:p>
            <a:r>
              <a:rPr lang="cs-CZ" smtClean="0"/>
              <a:t>Bez rozdílu pro různé etnické skupiny</a:t>
            </a:r>
          </a:p>
          <a:p>
            <a:r>
              <a:rPr lang="cs-CZ" smtClean="0"/>
              <a:t>V Norsku a Finsku se prevalence blíží 0,4% – 1,0%</a:t>
            </a:r>
          </a:p>
        </p:txBody>
      </p:sp>
      <p:pic>
        <p:nvPicPr>
          <p:cNvPr id="19459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3213100"/>
            <a:ext cx="4967287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2708275"/>
            <a:ext cx="1757363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0"/>
            <a:ext cx="7467600" cy="9080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Možnosti genetického vyšetření</a:t>
            </a:r>
            <a:endParaRPr lang="cs-CZ" dirty="0"/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950" y="981075"/>
            <a:ext cx="8742363" cy="5492750"/>
          </a:xfrm>
        </p:spPr>
        <p:txBody>
          <a:bodyPr/>
          <a:lstStyle/>
          <a:p>
            <a:r>
              <a:rPr lang="cs-CZ" smtClean="0"/>
              <a:t>Diagnostické testování:</a:t>
            </a:r>
          </a:p>
          <a:p>
            <a:endParaRPr lang="cs-CZ" smtClean="0"/>
          </a:p>
          <a:p>
            <a:pPr lvl="1">
              <a:buFont typeface="Wingdings" pitchFamily="2" charset="2"/>
              <a:buChar char="§"/>
            </a:pPr>
            <a:r>
              <a:rPr lang="cs-CZ" b="1" smtClean="0"/>
              <a:t>mutační analýza genů</a:t>
            </a:r>
            <a:r>
              <a:rPr lang="cs-CZ" smtClean="0"/>
              <a:t> </a:t>
            </a:r>
            <a:r>
              <a:rPr lang="cs-CZ" sz="1900" smtClean="0"/>
              <a:t>spojených s LQTs </a:t>
            </a:r>
            <a:r>
              <a:rPr lang="cs-CZ" sz="1900" smtClean="0">
                <a:solidFill>
                  <a:srgbClr val="CC0000"/>
                </a:solidFill>
              </a:rPr>
              <a:t>u pacienta</a:t>
            </a:r>
            <a:r>
              <a:rPr lang="cs-CZ" sz="1900" smtClean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cs-CZ" sz="1900" smtClean="0">
                <a:solidFill>
                  <a:srgbClr val="CC0000"/>
                </a:solidFill>
              </a:rPr>
              <a:t>Prevetnivní testování příbuzných v riziku, je-li známá kauzální mutace u pacienta</a:t>
            </a:r>
          </a:p>
          <a:p>
            <a:pPr lvl="1">
              <a:buFont typeface="Wingdings" pitchFamily="2" charset="2"/>
              <a:buChar char="§"/>
            </a:pPr>
            <a:endParaRPr lang="cs-CZ" smtClean="0"/>
          </a:p>
          <a:p>
            <a:pPr lvl="1">
              <a:buFont typeface="Wingdings" pitchFamily="2" charset="2"/>
              <a:buNone/>
            </a:pPr>
            <a:r>
              <a:rPr lang="cs-CZ" smtClean="0"/>
              <a:t>V rodině, kde je známá kauzální mutace </a:t>
            </a:r>
            <a:r>
              <a:rPr lang="cs-CZ" smtClean="0">
                <a:solidFill>
                  <a:srgbClr val="CC0000"/>
                </a:solidFill>
              </a:rPr>
              <a:t>lze nabídnout</a:t>
            </a:r>
            <a:r>
              <a:rPr lang="cs-CZ" smtClean="0"/>
              <a:t>: </a:t>
            </a:r>
          </a:p>
          <a:p>
            <a:pPr lvl="1">
              <a:buFont typeface="Wingdings" pitchFamily="2" charset="2"/>
              <a:buChar char="§"/>
            </a:pPr>
            <a:r>
              <a:rPr lang="cs-CZ" b="1" smtClean="0"/>
              <a:t>preimplantační genetická diagnostika (PGD)</a:t>
            </a:r>
          </a:p>
          <a:p>
            <a:pPr lvl="1">
              <a:buFont typeface="Wingdings" pitchFamily="2" charset="2"/>
              <a:buChar char="§"/>
            </a:pPr>
            <a:r>
              <a:rPr lang="cs-CZ" smtClean="0">
                <a:solidFill>
                  <a:srgbClr val="CC0000"/>
                </a:solidFill>
              </a:rPr>
              <a:t>DNA analýza</a:t>
            </a:r>
            <a:r>
              <a:rPr lang="cs-CZ" smtClean="0"/>
              <a:t> blastomery nebo blastocysty ( pólového tělíska) </a:t>
            </a:r>
          </a:p>
          <a:p>
            <a:pPr lvl="1">
              <a:buFont typeface="Wingdings" pitchFamily="2" charset="2"/>
              <a:buChar char="§"/>
            </a:pPr>
            <a:r>
              <a:rPr lang="cs-CZ" smtClean="0"/>
              <a:t>(pouze v souvislosti s IVF) </a:t>
            </a:r>
          </a:p>
          <a:p>
            <a:pPr lvl="1">
              <a:buFont typeface="Wingdings" pitchFamily="2" charset="2"/>
              <a:buChar char="§"/>
            </a:pPr>
            <a:r>
              <a:rPr lang="cs-CZ" b="1" smtClean="0"/>
              <a:t>prenatální diagnostika</a:t>
            </a:r>
            <a:r>
              <a:rPr lang="cs-CZ" smtClean="0"/>
              <a:t> (invazivní vyšetření – </a:t>
            </a:r>
            <a:r>
              <a:rPr lang="cs-CZ" smtClean="0">
                <a:solidFill>
                  <a:srgbClr val="CC0000"/>
                </a:solidFill>
              </a:rPr>
              <a:t>analýza DNA plodu, CVS)</a:t>
            </a:r>
          </a:p>
        </p:txBody>
      </p:sp>
      <p:pic>
        <p:nvPicPr>
          <p:cNvPr id="20484" name="Obrázek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5463" y="115888"/>
            <a:ext cx="182245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Léčba a prevence opakovaného výskytu</a:t>
            </a:r>
            <a:endParaRPr lang="cs-CZ" dirty="0"/>
          </a:p>
        </p:txBody>
      </p:sp>
      <p:sp>
        <p:nvSpPr>
          <p:cNvPr id="2150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970338" cy="4781550"/>
          </a:xfrm>
        </p:spPr>
        <p:txBody>
          <a:bodyPr/>
          <a:lstStyle/>
          <a:p>
            <a:r>
              <a:rPr lang="cs-CZ" smtClean="0"/>
              <a:t>Léčba</a:t>
            </a:r>
          </a:p>
          <a:p>
            <a:endParaRPr lang="cs-CZ" smtClean="0"/>
          </a:p>
          <a:p>
            <a:pPr>
              <a:buFont typeface="Wingdings" pitchFamily="2" charset="2"/>
              <a:buChar char="§"/>
            </a:pPr>
            <a:r>
              <a:rPr lang="cs-CZ" smtClean="0"/>
              <a:t>Režimová opatření</a:t>
            </a:r>
          </a:p>
          <a:p>
            <a:pPr>
              <a:buFont typeface="Wingdings" pitchFamily="2" charset="2"/>
              <a:buChar char="§"/>
            </a:pPr>
            <a:r>
              <a:rPr lang="cs-CZ" smtClean="0"/>
              <a:t>Beta-blokátory</a:t>
            </a:r>
          </a:p>
          <a:p>
            <a:pPr>
              <a:buFont typeface="Wingdings" pitchFamily="2" charset="2"/>
              <a:buChar char="§"/>
            </a:pPr>
            <a:r>
              <a:rPr lang="cs-CZ" smtClean="0"/>
              <a:t>Implantabilní kardioverter defibrilátor</a:t>
            </a:r>
          </a:p>
          <a:p>
            <a:pPr>
              <a:buFont typeface="Wingdings" pitchFamily="2" charset="2"/>
              <a:buChar char="§"/>
            </a:pPr>
            <a:r>
              <a:rPr lang="cs-CZ" smtClean="0"/>
              <a:t>Sympatektomie levé hrudní aorty </a:t>
            </a:r>
            <a:r>
              <a:rPr lang="cs-CZ" sz="2000" smtClean="0"/>
              <a:t>(pokud nezabírají beta-blokátory)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00563" y="1557338"/>
            <a:ext cx="4175125" cy="5040312"/>
          </a:xfrm>
        </p:spPr>
        <p:txBody>
          <a:bodyPr>
            <a:normAutofit/>
          </a:bodyPr>
          <a:lstStyle/>
          <a:p>
            <a:pPr marL="285750" indent="-285750">
              <a:buSzPct val="100000"/>
              <a:buFont typeface="Courier New" pitchFamily="49" charset="0"/>
              <a:buChar char="o"/>
            </a:pPr>
            <a:r>
              <a:rPr lang="cs-CZ" smtClean="0"/>
              <a:t>Prevence</a:t>
            </a:r>
          </a:p>
          <a:p>
            <a:pPr marL="285750" indent="-285750">
              <a:buSzPct val="100000"/>
              <a:buFont typeface="Courier New" pitchFamily="49" charset="0"/>
              <a:buChar char="o"/>
            </a:pPr>
            <a:endParaRPr lang="cs-CZ" smtClean="0"/>
          </a:p>
          <a:p>
            <a:pPr marL="285750" indent="-285750">
              <a:buFont typeface="Wingdings" pitchFamily="2" charset="2"/>
              <a:buChar char="§"/>
            </a:pPr>
            <a:r>
              <a:rPr lang="cs-CZ" smtClean="0">
                <a:solidFill>
                  <a:srgbClr val="CC0000"/>
                </a:solidFill>
              </a:rPr>
              <a:t>Klinická a pokud lze genetická</a:t>
            </a:r>
            <a:r>
              <a:rPr lang="cs-CZ" smtClean="0"/>
              <a:t> diagnostika asymptomatických příbuzných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mtClean="0">
                <a:solidFill>
                  <a:srgbClr val="CC0000"/>
                </a:solidFill>
              </a:rPr>
              <a:t>Dispenzarizace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mtClean="0"/>
              <a:t>Léčba asymptomatických pacientů</a:t>
            </a:r>
            <a:r>
              <a:rPr lang="cs-CZ" smtClean="0">
                <a:solidFill>
                  <a:srgbClr val="CC0000"/>
                </a:solidFill>
              </a:rPr>
              <a:t>??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mtClean="0"/>
              <a:t>Nepodáváme některé léky -  antiarytmika amiodaron a sotalol, četné psychiatrické léky</a:t>
            </a:r>
          </a:p>
          <a:p>
            <a:pPr marL="285750" indent="-285750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222</TotalTime>
  <Words>433</Words>
  <Application>Microsoft Office PowerPoint</Application>
  <PresentationFormat>On-screen Show (4:3)</PresentationFormat>
  <Paragraphs>112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Šablona návrhu</vt:lpstr>
      </vt:variant>
      <vt:variant>
        <vt:i4>7</vt:i4>
      </vt:variant>
      <vt:variant>
        <vt:lpstr>Nadpisy snímků</vt:lpstr>
      </vt:variant>
      <vt:variant>
        <vt:i4>11</vt:i4>
      </vt:variant>
    </vt:vector>
  </HeadingPairs>
  <TitlesOfParts>
    <vt:vector size="24" baseType="lpstr">
      <vt:lpstr>Century Schoolbook</vt:lpstr>
      <vt:lpstr>Arial</vt:lpstr>
      <vt:lpstr>Wingdings</vt:lpstr>
      <vt:lpstr>Wingdings 2</vt:lpstr>
      <vt:lpstr>Calibri</vt:lpstr>
      <vt:lpstr>Courier New</vt:lpstr>
      <vt:lpstr>Arkýř</vt:lpstr>
      <vt:lpstr>Arkýř</vt:lpstr>
      <vt:lpstr>Arkýř</vt:lpstr>
      <vt:lpstr>Arkýř</vt:lpstr>
      <vt:lpstr>Arkýř</vt:lpstr>
      <vt:lpstr>Arkýř</vt:lpstr>
      <vt:lpstr>Arkýř</vt:lpstr>
      <vt:lpstr>SYNDROM PRODLOUŽENÉHO Q-T INTERVALU</vt:lpstr>
      <vt:lpstr>Snímek 2</vt:lpstr>
      <vt:lpstr>KLINICKÉ PROJEVY</vt:lpstr>
      <vt:lpstr>Snímek 4</vt:lpstr>
      <vt:lpstr>GENETICKÁ PŘÍČINA A DĚDIČNOST</vt:lpstr>
      <vt:lpstr>RIZIKO PŘENOSU DO DALŠÍ GENERACE</vt:lpstr>
      <vt:lpstr>PREVALENCE V POPULACI</vt:lpstr>
      <vt:lpstr>MOŽNOSTI GENETICKÉHO VYŠETŘENÍ</vt:lpstr>
      <vt:lpstr>LÉČBA A PREVENCE OPAKOVANÉHO VÝSKYTU</vt:lpstr>
      <vt:lpstr>ETICKÉ A PRÁVNÍ ASPEKTY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Syndrom prodlouženého Q-T intervalu</dc:title>
  <dc:creator>Noteb</dc:creator>
  <cp:lastModifiedBy>gaillyovar</cp:lastModifiedBy>
  <cp:revision>23</cp:revision>
  <cp:lastPrinted>2015-05-07T09:41:24Z</cp:lastPrinted>
  <dcterms:created xsi:type="dcterms:W3CDTF">2015-05-06T17:01:22Z</dcterms:created>
  <dcterms:modified xsi:type="dcterms:W3CDTF">2015-05-11T07:14:57Z</dcterms:modified>
</cp:coreProperties>
</file>