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7" r:id="rId6"/>
    <p:sldId id="269" r:id="rId7"/>
    <p:sldId id="264" r:id="rId8"/>
    <p:sldId id="261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>
        <p:scale>
          <a:sx n="66" d="100"/>
          <a:sy n="66" d="100"/>
        </p:scale>
        <p:origin x="150" y="-10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E381D-6FF3-4EE1-9D02-73019C42CE5D}" type="datetimeFigureOut">
              <a:rPr lang="cs-CZ"/>
              <a:pPr>
                <a:defRPr/>
              </a:pPr>
              <a:t>4.6.2015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C5E4-C64C-46E7-9D96-E25B84DA6D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8E431-57E6-446D-AA7A-27640C63FB16}" type="datetimeFigureOut">
              <a:rPr lang="cs-CZ"/>
              <a:pPr>
                <a:defRPr/>
              </a:pPr>
              <a:t>4.6.2015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E1F1E-A23F-4F4C-9CEF-0E2F6057DE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A1853-B7AB-4BED-BBE4-FAD7F798FA2A}" type="datetimeFigureOut">
              <a:rPr lang="cs-CZ"/>
              <a:pPr>
                <a:defRPr/>
              </a:pPr>
              <a:t>4.6.2015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AFF2E-28AA-4AEB-B496-8D2605E46A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DBDF-862A-4FFC-AFA8-8AE0C856CDE6}" type="datetimeFigureOut">
              <a:rPr lang="cs-CZ"/>
              <a:pPr>
                <a:defRPr/>
              </a:pPr>
              <a:t>4.6.2015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7B64-B57C-48D6-824D-7AEF940C3E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E01A-5E7C-41D5-AB06-5C942DECE37E}" type="datetimeFigureOut">
              <a:rPr lang="cs-CZ"/>
              <a:pPr>
                <a:defRPr/>
              </a:pPr>
              <a:t>4.6.2015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300C8-2562-4462-841F-5A917E3B44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5D719-235E-40C8-8794-D7BA1A05A63E}" type="datetimeFigureOut">
              <a:rPr lang="cs-CZ"/>
              <a:pPr>
                <a:defRPr/>
              </a:pPr>
              <a:t>4.6.2015</a:t>
            </a:fld>
            <a:endParaRPr lang="cs-CZ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E625D-43A3-43E8-8FFD-966CE64F95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DC0EF-5E8F-4FFF-905B-8F28BA2F1201}" type="datetimeFigureOut">
              <a:rPr lang="cs-CZ"/>
              <a:pPr>
                <a:defRPr/>
              </a:pPr>
              <a:t>4.6.2015</a:t>
            </a:fld>
            <a:endParaRPr lang="cs-CZ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32D4A-9A80-4EEE-9697-BBCA842D22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30AAA-D106-4A01-8334-727B64F28E95}" type="datetimeFigureOut">
              <a:rPr lang="cs-CZ"/>
              <a:pPr>
                <a:defRPr/>
              </a:pPr>
              <a:t>4.6.2015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14B51-A722-49E9-8BD6-416DFAC844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01863-0301-49E3-8F72-F8FDEC257556}" type="datetimeFigureOut">
              <a:rPr lang="cs-CZ"/>
              <a:pPr>
                <a:defRPr/>
              </a:pPr>
              <a:t>4.6.2015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2EF0E-F22A-4907-9A81-17906856E9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7572-FBB3-4A94-B0B0-CB3BCF5FA2A0}" type="datetimeFigureOut">
              <a:rPr lang="cs-CZ"/>
              <a:pPr>
                <a:defRPr/>
              </a:pPr>
              <a:t>4.6.2015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F485-7898-4AD6-A447-7FDD2431F3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1C20D-23CB-457E-BF3A-3C5272F752A4}" type="datetimeFigureOut">
              <a:rPr lang="cs-CZ"/>
              <a:pPr>
                <a:defRPr/>
              </a:pPr>
              <a:t>4.6.2015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FA271-16E6-4DE8-84AA-4C674B4F75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4D019-8D4D-4797-A64B-6CC834CEA2F6}" type="datetimeFigureOut">
              <a:rPr lang="cs-CZ"/>
              <a:pPr>
                <a:defRPr/>
              </a:pPr>
              <a:t>4.6.2015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3A1D8-527C-411E-8647-50F044C4DB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351C6-5426-4F2D-9B1C-BCCF9175A70F}" type="datetimeFigureOut">
              <a:rPr lang="cs-CZ"/>
              <a:pPr>
                <a:defRPr/>
              </a:pPr>
              <a:t>4.6.2015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4F31F-96D5-4E07-A9B5-B1A8424534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0B34F-A94E-4059-8BFD-D70E75C98094}" type="datetimeFigureOut">
              <a:rPr lang="cs-CZ"/>
              <a:pPr>
                <a:defRPr/>
              </a:pPr>
              <a:t>4.6.2015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E8F1D-710D-44AC-A20D-33B20CAC71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DC2FC-E1FB-45F7-B626-07A54FB69673}" type="datetimeFigureOut">
              <a:rPr lang="cs-CZ"/>
              <a:pPr>
                <a:defRPr/>
              </a:pPr>
              <a:t>4.6.2015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6A6A5-087D-4AF7-AC25-8B8DB5BB35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D9187-C888-4A8A-9210-1B08A2AF1628}" type="datetimeFigureOut">
              <a:rPr lang="cs-CZ"/>
              <a:pPr>
                <a:defRPr/>
              </a:pPr>
              <a:t>4.6.2015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BA3C-B267-4D63-AF12-D5EDC7D087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C6622-2735-4D3C-9826-382A2440D0C2}" type="datetimeFigureOut">
              <a:rPr lang="cs-CZ"/>
              <a:pPr>
                <a:defRPr/>
              </a:pPr>
              <a:t>4.6.2015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D8DE7-9F7E-4374-B678-05F7202752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939320-30CD-48E8-9D74-76E19B2108AE}" type="datetimeFigureOut">
              <a:rPr lang="cs-CZ"/>
              <a:pPr>
                <a:defRPr/>
              </a:pPr>
              <a:t>4.6.2015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ACC45E-7FA0-4C31-992F-F43764FB3E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78" r:id="rId12"/>
    <p:sldLayoutId id="2147483666" r:id="rId13"/>
    <p:sldLayoutId id="2147483679" r:id="rId14"/>
    <p:sldLayoutId id="2147483680" r:id="rId15"/>
    <p:sldLayoutId id="2147483665" r:id="rId16"/>
    <p:sldLayoutId id="2147483664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.gov/about-cancer/causes-prevention/genetics/risk-assessment-pdq#link/_364_toc" TargetMode="External"/><Relationship Id="rId7" Type="http://schemas.openxmlformats.org/officeDocument/2006/relationships/hyperlink" Target="http://www.mayoclinic.org/diseases-conditions/lynch-syndrome/basics/treatment/con-20025651" TargetMode="External"/><Relationship Id="rId2" Type="http://schemas.openxmlformats.org/officeDocument/2006/relationships/hyperlink" Target="http://www.omim.org/entry/1204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2.wp.com/sammonssays.baylorhealth.com/wp-content/uploads/2013/04/122514814.jpg?resize=684,513" TargetMode="External"/><Relationship Id="rId5" Type="http://schemas.openxmlformats.org/officeDocument/2006/relationships/hyperlink" Target="http://www.lynch.cz/prenatalni-diagnostika.php" TargetMode="External"/><Relationship Id="rId4" Type="http://schemas.openxmlformats.org/officeDocument/2006/relationships/hyperlink" Target="http://www.un.org/en/ethics/images/ethics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1155700" y="1447800"/>
            <a:ext cx="8824913" cy="3328988"/>
          </a:xfrm>
        </p:spPr>
        <p:txBody>
          <a:bodyPr/>
          <a:lstStyle/>
          <a:p>
            <a:r>
              <a:rPr lang="cs-CZ" smtClean="0"/>
              <a:t>Lynch syndrome</a:t>
            </a:r>
            <a:br>
              <a:rPr lang="cs-CZ" smtClean="0"/>
            </a:br>
            <a:r>
              <a:rPr lang="cs-CZ" smtClean="0"/>
              <a:t>NHPCC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cs-CZ" sz="1000" dirty="0" smtClean="0"/>
              <a:t>Gábor Geri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cs-CZ" sz="1000" dirty="0" smtClean="0"/>
              <a:t>Jakub </a:t>
            </a:r>
            <a:r>
              <a:rPr lang="cs-CZ" sz="1000" dirty="0" err="1" smtClean="0"/>
              <a:t>Hrunka</a:t>
            </a:r>
            <a:endParaRPr lang="cs-CZ" sz="1000" dirty="0" smtClean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cs-CZ" sz="1000" dirty="0" smtClean="0"/>
              <a:t>Katarína </a:t>
            </a:r>
            <a:r>
              <a:rPr lang="cs-CZ" sz="1000" dirty="0" err="1" smtClean="0"/>
              <a:t>Gembešová</a:t>
            </a:r>
            <a:endParaRPr lang="cs-CZ" sz="1000" dirty="0" smtClean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cs-CZ" sz="1000" dirty="0" smtClean="0"/>
              <a:t>Anna </a:t>
            </a:r>
            <a:r>
              <a:rPr lang="cs-CZ" sz="1000" dirty="0" err="1" smtClean="0"/>
              <a:t>Galbavá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dirty="0"/>
              <a:t>http://www.ncbi.nlm.nih.gov/books/NBK1211/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www.omim.org/entry/120435</a:t>
            </a:r>
            <a:endParaRPr lang="cs-CZ" dirty="0" smtClean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dirty="0">
                <a:hlinkClick r:id="rId3"/>
              </a:rPr>
              <a:t>http://www.cancer.gov/about-cancer/causes-prevention/genetics/risk-assessment-pdq#link/_</a:t>
            </a:r>
            <a:r>
              <a:rPr lang="cs-CZ" dirty="0" smtClean="0">
                <a:hlinkClick r:id="rId3"/>
              </a:rPr>
              <a:t>364_toc</a:t>
            </a:r>
            <a:endParaRPr lang="cs-CZ" dirty="0" smtClean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www.un.org/en/ethics/images/ethics.jpg</a:t>
            </a:r>
            <a:endParaRPr lang="cs-CZ" dirty="0" smtClean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dirty="0"/>
              <a:t>http://en.wikipedia.org/wiki/Hereditary_nonpolyposis_colorectal_cancer</a:t>
            </a:r>
            <a:endParaRPr lang="cs-CZ" dirty="0" smtClean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www.lynch.cz/prenatalni-diagnostika.php</a:t>
            </a:r>
            <a:endParaRPr lang="cs-CZ" dirty="0" smtClean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i2.wp.com/sammonssays.baylorhealth.com/wp-content/uploads/2013/04/122514814.jpg?resize=684%2C513</a:t>
            </a:r>
            <a:endParaRPr lang="cs-CZ" dirty="0" smtClean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www.mayoclinic.org/diseases-conditions/lynch-syndrome/basics/treatment/con-20025651</a:t>
            </a:r>
            <a:endParaRPr lang="cs-CZ" dirty="0" smtClean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dirty="0"/>
              <a:t>Klinická genetika - Thompson &amp; </a:t>
            </a:r>
            <a:r>
              <a:rPr lang="cs-CZ" dirty="0" smtClean="0"/>
              <a:t>Thompson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dirty="0"/>
              <a:t>Speciální onkologie - Adam, Krejčí, Vorlíček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 3" pitchFamily="18" charset="2"/>
              <a:buNone/>
            </a:pPr>
            <a:r>
              <a:rPr lang="cs-CZ" sz="3600" smtClean="0"/>
              <a:t>Ďakujeme za pozornosť</a:t>
            </a:r>
            <a:endParaRPr lang="cs-CZ" sz="3600" smtClean="0">
              <a:latin typeface="Arial" charset="0"/>
            </a:endParaRPr>
          </a:p>
          <a:p>
            <a:pPr marL="0" indent="0" algn="ctr">
              <a:buFont typeface="Wingdings 3" pitchFamily="18" charset="2"/>
              <a:buNone/>
            </a:pPr>
            <a:endParaRPr lang="cs-CZ" sz="3600" smtClean="0">
              <a:latin typeface="Arial" charset="0"/>
            </a:endParaRPr>
          </a:p>
          <a:p>
            <a:pPr marL="0" indent="0" algn="ctr">
              <a:buFont typeface="Wingdings 3" pitchFamily="18" charset="2"/>
              <a:buNone/>
            </a:pPr>
            <a:endParaRPr lang="cs-CZ" sz="3600" smtClean="0">
              <a:latin typeface="Arial" charset="0"/>
            </a:endParaRPr>
          </a:p>
          <a:p>
            <a:pPr marL="0" indent="0" algn="ctr">
              <a:buFont typeface="Wingdings 3" pitchFamily="18" charset="2"/>
              <a:buNone/>
            </a:pPr>
            <a:r>
              <a:rPr lang="cs-CZ" sz="3600" smtClean="0">
                <a:solidFill>
                  <a:schemeClr val="accent1"/>
                </a:solidFill>
                <a:latin typeface="Arial" charset="0"/>
              </a:rPr>
              <a:t>poznámky 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HNPCC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mtClean="0"/>
              <a:t>HNPCC- hereditárny nepolypózny ca. colon</a:t>
            </a:r>
            <a:endParaRPr lang="cs-CZ" smtClean="0"/>
          </a:p>
          <a:p>
            <a:r>
              <a:rPr lang="sk-SK" smtClean="0"/>
              <a:t>etiológia: heterogénny </a:t>
            </a:r>
            <a:r>
              <a:rPr lang="sk-SK" b="1" smtClean="0"/>
              <a:t>autosomálne dominantný syndróm</a:t>
            </a:r>
            <a:r>
              <a:rPr lang="sk-SK" smtClean="0"/>
              <a:t> predispozície k vzniku nádorového ochorenia</a:t>
            </a:r>
            <a:endParaRPr lang="cs-CZ" smtClean="0"/>
          </a:p>
          <a:p>
            <a:r>
              <a:rPr lang="sk-SK" smtClean="0"/>
              <a:t>mutácia v </a:t>
            </a:r>
            <a:r>
              <a:rPr lang="sk-SK" b="1" smtClean="0"/>
              <a:t>DNA mismatch opravných génoch </a:t>
            </a:r>
            <a:r>
              <a:rPr lang="sk-SK" smtClean="0"/>
              <a:t>– oprava chybne replikovaných častí DNA</a:t>
            </a:r>
            <a:endParaRPr lang="cs-CZ" smtClean="0"/>
          </a:p>
          <a:p>
            <a:r>
              <a:rPr lang="sk-SK" smtClean="0"/>
              <a:t>obe alely mismatch proteínov  musia stratiť funkciu, aby došlo ku poškodeniu opravy DNA → vznikajú početné inzerčné alebo delečné mutácie v mikosatelitných  lokusoch → inaktivácia ďalších génov → progres z adenomu na karcinom </a:t>
            </a:r>
            <a:endParaRPr lang="cs-CZ" smtClean="0"/>
          </a:p>
          <a:p>
            <a:r>
              <a:rPr lang="sk-SK" smtClean="0"/>
              <a:t>pacienti so zistenou zárodočnou mutáciou mismatch génov  majú až 80% riziko vzniku ca. colorekta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Klinické prejavy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k-SK" dirty="0" smtClean="0"/>
              <a:t>Až </a:t>
            </a:r>
            <a:r>
              <a:rPr lang="sk-SK" dirty="0"/>
              <a:t>80% riziko vzniku </a:t>
            </a:r>
            <a:r>
              <a:rPr lang="sk-SK" dirty="0" err="1"/>
              <a:t>ca</a:t>
            </a:r>
            <a:r>
              <a:rPr lang="sk-SK" dirty="0"/>
              <a:t>. k</a:t>
            </a:r>
            <a:r>
              <a:rPr lang="sk-SK" dirty="0" smtClean="0"/>
              <a:t>olorekta </a:t>
            </a:r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k-SK" dirty="0"/>
              <a:t>	</a:t>
            </a:r>
            <a:r>
              <a:rPr lang="sk-SK" dirty="0" smtClean="0"/>
              <a:t>(predovšetkým v prox. časti)</a:t>
            </a:r>
            <a:endParaRPr lang="cs-CZ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k-SK" dirty="0"/>
              <a:t>okrem </a:t>
            </a:r>
            <a:r>
              <a:rPr lang="sk-SK" dirty="0" err="1"/>
              <a:t>kolorektálneho</a:t>
            </a:r>
            <a:r>
              <a:rPr lang="sk-SK" dirty="0"/>
              <a:t> </a:t>
            </a:r>
            <a:r>
              <a:rPr lang="sk-SK" dirty="0" err="1"/>
              <a:t>ca</a:t>
            </a:r>
            <a:r>
              <a:rPr lang="sk-SK" dirty="0"/>
              <a:t>. sa vyskytujú </a:t>
            </a:r>
            <a:endParaRPr lang="sk-SK" dirty="0" smtClean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k-SK" dirty="0"/>
              <a:t>	</a:t>
            </a:r>
            <a:r>
              <a:rPr lang="sk-SK" dirty="0" smtClean="0"/>
              <a:t>u</a:t>
            </a:r>
            <a:r>
              <a:rPr lang="sk-SK" dirty="0"/>
              <a:t> týchto pacientov aj ca. žalúdku, </a:t>
            </a:r>
            <a:endParaRPr lang="sk-SK" dirty="0" smtClean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k-SK" dirty="0"/>
              <a:t>	</a:t>
            </a:r>
            <a:r>
              <a:rPr lang="sk-SK" dirty="0" smtClean="0"/>
              <a:t>tenkého </a:t>
            </a:r>
            <a:r>
              <a:rPr lang="sk-SK" dirty="0"/>
              <a:t>čreva, pankreasu, ovárii, prsu</a:t>
            </a:r>
            <a:r>
              <a:rPr lang="sk-SK" dirty="0" smtClean="0"/>
              <a:t>,</a:t>
            </a:r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k-SK" dirty="0"/>
              <a:t>	</a:t>
            </a:r>
            <a:r>
              <a:rPr lang="sk-SK" dirty="0" smtClean="0"/>
              <a:t> </a:t>
            </a:r>
            <a:r>
              <a:rPr lang="sk-SK" dirty="0"/>
              <a:t>ledvin alebo pľúc   </a:t>
            </a:r>
            <a:endParaRPr lang="cs-CZ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b="1" dirty="0" smtClean="0"/>
              <a:t>Klinický obraz </a:t>
            </a:r>
            <a:r>
              <a:rPr lang="cs-CZ" b="1" dirty="0" err="1" smtClean="0"/>
              <a:t>variabilný</a:t>
            </a:r>
            <a:endParaRPr lang="cs-CZ" b="1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dirty="0" smtClean="0"/>
              <a:t>d</a:t>
            </a:r>
            <a:r>
              <a:rPr lang="cs-CZ" dirty="0" smtClean="0"/>
              <a:t>y</a:t>
            </a:r>
            <a:r>
              <a:rPr lang="en-US" dirty="0" err="1" smtClean="0"/>
              <a:t>spepsi</a:t>
            </a:r>
            <a:r>
              <a:rPr lang="cs-CZ" dirty="0" smtClean="0"/>
              <a:t>a</a:t>
            </a:r>
            <a:r>
              <a:rPr lang="en-US" dirty="0" smtClean="0"/>
              <a:t>, </a:t>
            </a:r>
            <a:r>
              <a:rPr lang="en-US" dirty="0" err="1"/>
              <a:t>bolesti</a:t>
            </a:r>
            <a:r>
              <a:rPr lang="en-US" dirty="0"/>
              <a:t> </a:t>
            </a:r>
            <a:r>
              <a:rPr lang="en-US" dirty="0" smtClean="0"/>
              <a:t>b</a:t>
            </a:r>
            <a:r>
              <a:rPr lang="cs-CZ" dirty="0" err="1" smtClean="0"/>
              <a:t>ru</a:t>
            </a:r>
            <a:r>
              <a:rPr lang="en-US" dirty="0" smtClean="0"/>
              <a:t>cha</a:t>
            </a:r>
            <a:r>
              <a:rPr lang="en-US" dirty="0"/>
              <a:t>, </a:t>
            </a:r>
            <a:r>
              <a:rPr lang="en-US" dirty="0" err="1" smtClean="0"/>
              <a:t>krv</a:t>
            </a:r>
            <a:r>
              <a:rPr lang="en-US" dirty="0" smtClean="0"/>
              <a:t> </a:t>
            </a:r>
            <a:r>
              <a:rPr lang="cs-CZ" dirty="0" smtClean="0"/>
              <a:t>a </a:t>
            </a:r>
            <a:r>
              <a:rPr lang="cs-CZ" dirty="0" err="1" smtClean="0"/>
              <a:t>hlien</a:t>
            </a:r>
            <a:r>
              <a:rPr lang="cs-CZ" dirty="0" smtClean="0"/>
              <a:t> </a:t>
            </a:r>
            <a:r>
              <a:rPr lang="en-US" dirty="0" smtClean="0"/>
              <a:t>v </a:t>
            </a:r>
            <a:r>
              <a:rPr lang="en-US" dirty="0" err="1"/>
              <a:t>stolici</a:t>
            </a:r>
            <a:r>
              <a:rPr lang="en-US" dirty="0"/>
              <a:t>, </a:t>
            </a:r>
            <a:r>
              <a:rPr lang="en-US" dirty="0" err="1"/>
              <a:t>poruchy</a:t>
            </a:r>
            <a:r>
              <a:rPr lang="en-US" dirty="0"/>
              <a:t> </a:t>
            </a:r>
            <a:r>
              <a:rPr lang="en-US" dirty="0" err="1"/>
              <a:t>pasáže</a:t>
            </a:r>
            <a:r>
              <a:rPr lang="en-US" dirty="0"/>
              <a:t> – </a:t>
            </a:r>
            <a:r>
              <a:rPr lang="en-US" dirty="0" err="1"/>
              <a:t>zácpa</a:t>
            </a:r>
            <a:r>
              <a:rPr lang="en-US" dirty="0"/>
              <a:t> </a:t>
            </a:r>
            <a:r>
              <a:rPr lang="cs-CZ" dirty="0" err="1" smtClean="0"/>
              <a:t>alebo</a:t>
            </a:r>
            <a:r>
              <a:rPr lang="en-US" dirty="0" smtClean="0"/>
              <a:t> </a:t>
            </a:r>
            <a:r>
              <a:rPr lang="cs-CZ" dirty="0" err="1" smtClean="0"/>
              <a:t>striedanie</a:t>
            </a:r>
            <a:r>
              <a:rPr lang="en-US" dirty="0" smtClean="0"/>
              <a:t> </a:t>
            </a:r>
            <a:r>
              <a:rPr lang="en-US" dirty="0" err="1"/>
              <a:t>zácpy</a:t>
            </a:r>
            <a:r>
              <a:rPr lang="en-US" dirty="0"/>
              <a:t> s </a:t>
            </a:r>
            <a:r>
              <a:rPr lang="en-US" dirty="0" err="1"/>
              <a:t>průjmem</a:t>
            </a:r>
            <a:r>
              <a:rPr lang="en-US" dirty="0"/>
              <a:t>, </a:t>
            </a:r>
            <a:r>
              <a:rPr lang="en-US" dirty="0" err="1" smtClean="0"/>
              <a:t>anemi</a:t>
            </a:r>
            <a:r>
              <a:rPr lang="cs-CZ" dirty="0" smtClean="0"/>
              <a:t>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únava</a:t>
            </a:r>
            <a:r>
              <a:rPr lang="en-US" dirty="0"/>
              <a:t> a </a:t>
            </a:r>
            <a:r>
              <a:rPr lang="en-US" dirty="0" err="1"/>
              <a:t>slabost</a:t>
            </a:r>
            <a:r>
              <a:rPr lang="en-US" dirty="0"/>
              <a:t>, </a:t>
            </a:r>
            <a:r>
              <a:rPr lang="cs-CZ" dirty="0"/>
              <a:t>s</a:t>
            </a:r>
            <a:r>
              <a:rPr lang="en-US" dirty="0" err="1" smtClean="0"/>
              <a:t>tr</a:t>
            </a:r>
            <a:r>
              <a:rPr lang="cs-CZ" dirty="0" smtClean="0"/>
              <a:t>a</a:t>
            </a:r>
            <a:r>
              <a:rPr lang="en-US" dirty="0" smtClean="0"/>
              <a:t>ta </a:t>
            </a:r>
            <a:r>
              <a:rPr lang="en-US" dirty="0" err="1"/>
              <a:t>váhy</a:t>
            </a:r>
            <a:endParaRPr lang="cs-CZ" dirty="0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0025" y="1419225"/>
            <a:ext cx="4803775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Na podklade Lynchovho syndromu vzniká zhruba 1–3 % kolorektálnych karcinomov, 2 % endometriálních karcinomov. </a:t>
            </a:r>
          </a:p>
          <a:p>
            <a:r>
              <a:rPr lang="cs-CZ" b="1" smtClean="0"/>
              <a:t>Incidence</a:t>
            </a:r>
            <a:r>
              <a:rPr lang="cs-CZ" smtClean="0"/>
              <a:t> Lynchova syndromu je pomerne vysoká, odhady sa pohybují v rozmezí </a:t>
            </a:r>
            <a:r>
              <a:rPr lang="cs-CZ" b="1" smtClean="0"/>
              <a:t>1/550 až 1/2000</a:t>
            </a:r>
            <a:r>
              <a:rPr lang="cs-CZ" smtClean="0"/>
              <a:t>.</a:t>
            </a:r>
          </a:p>
          <a:p>
            <a:endParaRPr lang="cs-CZ" smtClean="0"/>
          </a:p>
        </p:txBody>
      </p:sp>
      <p:pic>
        <p:nvPicPr>
          <p:cNvPr id="22531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4900" y="4044950"/>
            <a:ext cx="68484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HNPCC – autosomálne dominantné onemocnenie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k-SK" dirty="0"/>
              <a:t>Výrazná dedičná zložka, deti týchto </a:t>
            </a:r>
            <a:endParaRPr lang="sk-SK" dirty="0" smtClean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k-SK" dirty="0"/>
              <a:t>	</a:t>
            </a:r>
            <a:r>
              <a:rPr lang="sk-SK" dirty="0" smtClean="0"/>
              <a:t>pacientov </a:t>
            </a:r>
            <a:r>
              <a:rPr lang="sk-SK" dirty="0"/>
              <a:t>majú  50% riziko že budú </a:t>
            </a:r>
            <a:endParaRPr lang="sk-SK" dirty="0" smtClean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k-SK" dirty="0"/>
              <a:t>	</a:t>
            </a:r>
            <a:r>
              <a:rPr lang="sk-SK" dirty="0" smtClean="0"/>
              <a:t>nositeľmi </a:t>
            </a:r>
            <a:r>
              <a:rPr lang="sk-SK" dirty="0"/>
              <a:t>mutácie a  45% riziko vzniku </a:t>
            </a:r>
            <a:endParaRPr lang="sk-SK" dirty="0" smtClean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k-SK" dirty="0"/>
              <a:t>	</a:t>
            </a:r>
            <a:r>
              <a:rPr lang="sk-SK" dirty="0" smtClean="0"/>
              <a:t>onemocnenia </a:t>
            </a:r>
            <a:r>
              <a:rPr lang="sk-SK" dirty="0"/>
              <a:t>= </a:t>
            </a:r>
            <a:r>
              <a:rPr lang="sk-SK" b="1" dirty="0"/>
              <a:t>nutný </a:t>
            </a:r>
            <a:r>
              <a:rPr lang="sk-SK" b="1" dirty="0" err="1"/>
              <a:t>screening</a:t>
            </a:r>
            <a:r>
              <a:rPr lang="sk-SK" b="1" dirty="0"/>
              <a:t> </a:t>
            </a:r>
            <a:endParaRPr lang="sk-SK" b="1" dirty="0" smtClean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k-SK" b="1" dirty="0"/>
              <a:t>	</a:t>
            </a:r>
            <a:r>
              <a:rPr lang="sk-SK" b="1" dirty="0" err="1" smtClean="0"/>
              <a:t>asymptomatických</a:t>
            </a:r>
            <a:r>
              <a:rPr lang="sk-SK" b="1" dirty="0" smtClean="0"/>
              <a:t> </a:t>
            </a:r>
            <a:r>
              <a:rPr lang="sk-SK" b="1" dirty="0" err="1"/>
              <a:t>pribuzných</a:t>
            </a:r>
            <a:r>
              <a:rPr lang="sk-SK" b="1" dirty="0"/>
              <a:t> so </a:t>
            </a:r>
            <a:endParaRPr lang="sk-SK" b="1" dirty="0" smtClean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k-SK" b="1" dirty="0"/>
              <a:t>	</a:t>
            </a:r>
            <a:r>
              <a:rPr lang="sk-SK" b="1" dirty="0" smtClean="0"/>
              <a:t>zvýšeným </a:t>
            </a:r>
            <a:r>
              <a:rPr lang="sk-SK" b="1" dirty="0"/>
              <a:t>rizikom.</a:t>
            </a:r>
            <a:endParaRPr lang="cs-CZ" b="1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k-SK" dirty="0"/>
              <a:t>Nekompletná </a:t>
            </a:r>
            <a:r>
              <a:rPr lang="sk-SK" dirty="0" err="1"/>
              <a:t>penetrácia</a:t>
            </a:r>
            <a:r>
              <a:rPr lang="sk-SK" dirty="0"/>
              <a:t> a </a:t>
            </a:r>
            <a:r>
              <a:rPr lang="sk-SK" dirty="0" smtClean="0"/>
              <a:t>variabilná</a:t>
            </a:r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k-SK" dirty="0" smtClean="0"/>
              <a:t>     </a:t>
            </a:r>
            <a:r>
              <a:rPr lang="sk-SK" dirty="0"/>
              <a:t>expresivita → nedá sa odhadnúť kedy </a:t>
            </a:r>
            <a:endParaRPr lang="sk-SK" dirty="0" smtClean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k-SK" dirty="0" smtClean="0"/>
              <a:t>     onemocnenie </a:t>
            </a:r>
            <a:r>
              <a:rPr lang="sk-SK" dirty="0"/>
              <a:t>začne a aká bude jeho </a:t>
            </a:r>
            <a:endParaRPr lang="sk-SK" dirty="0" smtClean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k-SK" dirty="0" smtClean="0"/>
              <a:t>     prognóza</a:t>
            </a:r>
            <a:endParaRPr lang="cs-CZ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cs-CZ" dirty="0"/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0063" y="2416175"/>
            <a:ext cx="4340225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3" y="1558925"/>
            <a:ext cx="8947150" cy="49720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1900" b="1" smtClean="0">
                <a:solidFill>
                  <a:schemeClr val="accent1"/>
                </a:solidFill>
                <a:latin typeface="Arial" charset="0"/>
              </a:rPr>
              <a:t>DNA dg. po provedení genetické konzultace s inf. souhlasem pacienta</a:t>
            </a:r>
          </a:p>
          <a:p>
            <a:pPr>
              <a:lnSpc>
                <a:spcPct val="80000"/>
              </a:lnSpc>
            </a:pPr>
            <a:r>
              <a:rPr lang="cs-CZ" sz="1900" smtClean="0"/>
              <a:t>Lynchov syndrom sa dá preukázať molekulárne genetickým vyšetrením z krve jedinca. (</a:t>
            </a:r>
            <a:r>
              <a:rPr lang="cs-CZ" sz="1900" i="1" smtClean="0"/>
              <a:t>Tato metoda je však nákladná a provádí se jen u těch jedinců, kteří mají podezření na toto onemocnění = tzv. Amsterdamské kritériá</a:t>
            </a:r>
            <a:r>
              <a:rPr lang="cs-CZ" sz="1900" smtClean="0"/>
              <a:t>). Testuje sa, ktorý z génov zmutoval a následne znefunkčnil MMR.</a:t>
            </a:r>
          </a:p>
          <a:p>
            <a:pPr>
              <a:lnSpc>
                <a:spcPct val="80000"/>
              </a:lnSpc>
            </a:pPr>
            <a:r>
              <a:rPr lang="cs-CZ" sz="1900" smtClean="0"/>
              <a:t>Nie sú však známe prípady testovania onemocnenia  behom tehotenstva  či v detstve s ohladom na nástup príznakov až v dospelosti.</a:t>
            </a:r>
          </a:p>
          <a:p>
            <a:pPr>
              <a:lnSpc>
                <a:spcPct val="80000"/>
              </a:lnSpc>
            </a:pPr>
            <a:r>
              <a:rPr lang="cs-CZ" sz="1900" smtClean="0"/>
              <a:t>V prípade preukazu mutácie Lynchovho syndromu u plodu, ktorý bude inak bez vrodených vývojových vad, je eticky sporné ukončenIe tehotenstva.</a:t>
            </a:r>
          </a:p>
          <a:p>
            <a:pPr>
              <a:lnSpc>
                <a:spcPct val="80000"/>
              </a:lnSpc>
            </a:pPr>
            <a:r>
              <a:rPr lang="cs-CZ" sz="1900" b="1" smtClean="0"/>
              <a:t>Tumor testing</a:t>
            </a:r>
          </a:p>
          <a:p>
            <a:pPr lvl="1">
              <a:lnSpc>
                <a:spcPct val="80000"/>
              </a:lnSpc>
            </a:pPr>
            <a:r>
              <a:rPr lang="cs-CZ" sz="1700" smtClean="0"/>
              <a:t>Histologia, Test na mikrosatelitné nestability MIS, Test na vylúčenie mutace BRAF, Test hypermetylace promotoru  genu MLH1, Imunohistochemické vyšetrenie DNA MMR proteínov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Preventívne opatrenia</a:t>
            </a:r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>
          <a:xfrm>
            <a:off x="1001713" y="2038350"/>
            <a:ext cx="9056687" cy="4195763"/>
          </a:xfrm>
        </p:spPr>
        <p:txBody>
          <a:bodyPr/>
          <a:lstStyle/>
          <a:p>
            <a:r>
              <a:rPr lang="cs-CZ" smtClean="0">
                <a:solidFill>
                  <a:schemeClr val="accent1"/>
                </a:solidFill>
                <a:latin typeface="Arial" charset="0"/>
              </a:rPr>
              <a:t>Základem je prventi vní sledování pacienta a jeho příbuzných, nabídka genetického testování </a:t>
            </a:r>
          </a:p>
          <a:p>
            <a:r>
              <a:rPr lang="cs-CZ" smtClean="0"/>
              <a:t>Ak bola patogénna varianta</a:t>
            </a:r>
            <a:r>
              <a:rPr lang="cs-CZ" smtClean="0">
                <a:latin typeface="Arial" charset="0"/>
              </a:rPr>
              <a:t> </a:t>
            </a:r>
            <a:r>
              <a:rPr lang="cs-CZ" smtClean="0">
                <a:solidFill>
                  <a:schemeClr val="accent1"/>
                </a:solidFill>
                <a:latin typeface="Arial" charset="0"/>
              </a:rPr>
              <a:t>v rodině</a:t>
            </a:r>
            <a:r>
              <a:rPr lang="cs-CZ" smtClean="0">
                <a:latin typeface="Arial" charset="0"/>
              </a:rPr>
              <a:t> </a:t>
            </a:r>
            <a:r>
              <a:rPr lang="cs-CZ" smtClean="0"/>
              <a:t> identifikovaná, je možné </a:t>
            </a:r>
            <a:r>
              <a:rPr lang="cs-CZ" smtClean="0">
                <a:solidFill>
                  <a:schemeClr val="accent1"/>
                </a:solidFill>
                <a:latin typeface="Arial" charset="0"/>
              </a:rPr>
              <a:t>nabídnout</a:t>
            </a:r>
            <a:r>
              <a:rPr lang="cs-CZ" smtClean="0">
                <a:latin typeface="Arial" charset="0"/>
              </a:rPr>
              <a:t>  </a:t>
            </a:r>
            <a:r>
              <a:rPr lang="cs-CZ" u="sng" smtClean="0">
                <a:latin typeface="Arial" charset="0"/>
              </a:rPr>
              <a:t>vykonat </a:t>
            </a:r>
            <a:r>
              <a:rPr lang="cs-CZ" b="1" smtClean="0"/>
              <a:t>preimplantačnú diagnostiku  (PGD</a:t>
            </a:r>
            <a:r>
              <a:rPr lang="cs-CZ" smtClean="0"/>
              <a:t>) onemocnenia u vysoko rizikových párov, s cieľom potvrdiť alebo vyvrátiť prítomnosť varianty.</a:t>
            </a:r>
          </a:p>
          <a:p>
            <a:endParaRPr lang="cs-CZ" smtClean="0"/>
          </a:p>
          <a:p>
            <a:r>
              <a:rPr lang="cs-CZ" smtClean="0"/>
              <a:t>Podmienky pre prevedenie PGD:</a:t>
            </a:r>
          </a:p>
          <a:p>
            <a:pPr lvl="1"/>
            <a:r>
              <a:rPr lang="cs-CZ" smtClean="0"/>
              <a:t>Musí byť presne známa mutácia, ktorá sa u rodičov vyskytuje.</a:t>
            </a:r>
          </a:p>
          <a:p>
            <a:pPr lvl="1"/>
            <a:r>
              <a:rPr lang="cs-CZ" u="sng" smtClean="0"/>
              <a:t>Otehotnenie</a:t>
            </a:r>
            <a:r>
              <a:rPr lang="cs-CZ" u="sng" smtClean="0">
                <a:latin typeface="Arial" charset="0"/>
              </a:rPr>
              <a:t> </a:t>
            </a:r>
            <a:r>
              <a:rPr lang="cs-CZ" smtClean="0">
                <a:solidFill>
                  <a:schemeClr val="accent1"/>
                </a:solidFill>
                <a:latin typeface="Arial" charset="0"/>
              </a:rPr>
              <a:t>Oplodnění </a:t>
            </a:r>
            <a:r>
              <a:rPr lang="cs-CZ" smtClean="0"/>
              <a:t> musí prebehnúť pomocou asistovanej reprodukcie - metodou IVF (in vitro fertilizace)</a:t>
            </a:r>
          </a:p>
          <a:p>
            <a:pPr lvl="2"/>
            <a:r>
              <a:rPr lang="cs-CZ" smtClean="0"/>
              <a:t> Po 5 dnech rastu </a:t>
            </a:r>
            <a:r>
              <a:rPr lang="cs-CZ" u="sng" smtClean="0"/>
              <a:t>zárodku</a:t>
            </a:r>
            <a:r>
              <a:rPr lang="cs-CZ" smtClean="0">
                <a:solidFill>
                  <a:schemeClr val="accent1"/>
                </a:solidFill>
                <a:latin typeface="Arial" charset="0"/>
              </a:rPr>
              <a:t> embrya</a:t>
            </a:r>
            <a:r>
              <a:rPr lang="cs-CZ" smtClean="0"/>
              <a:t> je možné vybrať také embryo, ktoré nemá mutaciu a také embryo zaviesť do dělohy.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Sledovanie a liečba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8895" y="1667602"/>
            <a:ext cx="8831780" cy="452981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dirty="0" smtClean="0"/>
              <a:t>Kolonoskopie – 1-krát každé dva roky po 20 roku života,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dirty="0" smtClean="0"/>
              <a:t>Test okultného krvácania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dirty="0" smtClean="0"/>
              <a:t>Gynekologické vyšetrenie – raz ročne od 18. roku + transvaginálny UZ</a:t>
            </a:r>
          </a:p>
          <a:p>
            <a:pPr lvl="8">
              <a:defRPr/>
            </a:pPr>
            <a:r>
              <a:rPr lang="cs-CZ" dirty="0" smtClean="0"/>
              <a:t>Aspiračná biopsie endometria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dirty="0" smtClean="0"/>
              <a:t>UZ brucha, pŕs,  gastroskopie...</a:t>
            </a:r>
            <a:endParaRPr lang="cs-CZ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b="1" dirty="0" err="1" smtClean="0"/>
              <a:t>Chirurgická</a:t>
            </a:r>
            <a:r>
              <a:rPr lang="en-US" b="1" dirty="0" smtClean="0"/>
              <a:t> </a:t>
            </a:r>
            <a:r>
              <a:rPr lang="en-US" b="1" dirty="0" err="1" smtClean="0"/>
              <a:t>možnos</a:t>
            </a:r>
            <a:r>
              <a:rPr lang="cs-CZ" b="1" dirty="0" smtClean="0"/>
              <a:t>ť </a:t>
            </a:r>
            <a:r>
              <a:rPr lang="en-US" b="1" dirty="0" smtClean="0"/>
              <a:t> </a:t>
            </a:r>
            <a:r>
              <a:rPr lang="en-US" dirty="0"/>
              <a:t>– </a:t>
            </a:r>
            <a:r>
              <a:rPr lang="en-US" dirty="0" err="1" smtClean="0"/>
              <a:t>colectomi</a:t>
            </a:r>
            <a:r>
              <a:rPr lang="cs-CZ" dirty="0" smtClean="0"/>
              <a:t>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 smtClean="0"/>
              <a:t>odstr</a:t>
            </a:r>
            <a:r>
              <a:rPr lang="cs-CZ" dirty="0" smtClean="0"/>
              <a:t>á</a:t>
            </a:r>
            <a:r>
              <a:rPr lang="en-US" dirty="0" err="1" smtClean="0"/>
              <a:t>ni</a:t>
            </a:r>
            <a:r>
              <a:rPr lang="cs-CZ" dirty="0" smtClean="0"/>
              <a:t>t </a:t>
            </a:r>
            <a:r>
              <a:rPr lang="en-US" dirty="0" err="1" smtClean="0"/>
              <a:t>celé</a:t>
            </a:r>
            <a:r>
              <a:rPr lang="en-US" dirty="0" smtClean="0"/>
              <a:t> </a:t>
            </a:r>
            <a:r>
              <a:rPr lang="cs-CZ" dirty="0" smtClean="0"/>
              <a:t>alebo väčšiu časť</a:t>
            </a:r>
            <a:r>
              <a:rPr lang="en-US" dirty="0" smtClean="0"/>
              <a:t>. </a:t>
            </a:r>
            <a:r>
              <a:rPr lang="en-US" dirty="0" err="1" smtClean="0"/>
              <a:t>Preventivn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smtClean="0"/>
              <a:t>ž</a:t>
            </a:r>
            <a:r>
              <a:rPr lang="cs-CZ" dirty="0" smtClean="0"/>
              <a:t>i</a:t>
            </a:r>
            <a:r>
              <a:rPr lang="en-US" dirty="0" smtClean="0"/>
              <a:t>en </a:t>
            </a:r>
            <a:r>
              <a:rPr lang="en-US" dirty="0" err="1"/>
              <a:t>oophorectomie</a:t>
            </a:r>
            <a:r>
              <a:rPr lang="en-US" dirty="0"/>
              <a:t> a </a:t>
            </a:r>
            <a:r>
              <a:rPr lang="en-US" dirty="0" err="1"/>
              <a:t>hysterectomie</a:t>
            </a:r>
            <a:r>
              <a:rPr lang="en-US" dirty="0"/>
              <a:t> </a:t>
            </a:r>
            <a:r>
              <a:rPr lang="en-US" dirty="0" err="1" smtClean="0"/>
              <a:t>pr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en-US" dirty="0" err="1"/>
              <a:t>riziko</a:t>
            </a:r>
            <a:r>
              <a:rPr lang="en-US" dirty="0"/>
              <a:t> </a:t>
            </a:r>
            <a:r>
              <a:rPr lang="en-US" dirty="0" err="1" smtClean="0"/>
              <a:t>nádor</a:t>
            </a:r>
            <a:r>
              <a:rPr lang="cs-CZ" dirty="0" smtClean="0"/>
              <a:t>ov</a:t>
            </a:r>
            <a:r>
              <a:rPr lang="en-US" dirty="0" smtClean="0"/>
              <a:t> t</a:t>
            </a:r>
            <a:r>
              <a:rPr lang="cs-CZ" dirty="0" smtClean="0"/>
              <a:t>ej</a:t>
            </a:r>
            <a:r>
              <a:rPr lang="en-US" dirty="0" smtClean="0"/>
              <a:t>o </a:t>
            </a:r>
            <a:r>
              <a:rPr lang="en-US" dirty="0" err="1"/>
              <a:t>oblasti</a:t>
            </a:r>
            <a:r>
              <a:rPr lang="en-US" dirty="0"/>
              <a:t>.</a:t>
            </a:r>
            <a:endParaRPr lang="cs-CZ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b="1" dirty="0" err="1" smtClean="0"/>
              <a:t>Chemoterapi</a:t>
            </a:r>
            <a:r>
              <a:rPr lang="cs-CZ" b="1" dirty="0" smtClean="0"/>
              <a:t>a </a:t>
            </a:r>
            <a:r>
              <a:rPr lang="en-US" dirty="0" smtClean="0"/>
              <a:t>– </a:t>
            </a:r>
            <a:r>
              <a:rPr lang="en-US" dirty="0"/>
              <a:t>5-fluorouracil s </a:t>
            </a:r>
            <a:r>
              <a:rPr lang="en-US" dirty="0" err="1"/>
              <a:t>leukovorinem</a:t>
            </a:r>
            <a:r>
              <a:rPr lang="en-US" dirty="0"/>
              <a:t>, </a:t>
            </a:r>
            <a:r>
              <a:rPr lang="en-US" dirty="0" err="1"/>
              <a:t>oxaliplatina</a:t>
            </a:r>
            <a:r>
              <a:rPr lang="en-US" dirty="0"/>
              <a:t> a </a:t>
            </a:r>
            <a:r>
              <a:rPr lang="en-US" dirty="0" err="1"/>
              <a:t>irinotecanem</a:t>
            </a:r>
            <a:r>
              <a:rPr lang="en-US" dirty="0"/>
              <a:t>. </a:t>
            </a:r>
            <a:r>
              <a:rPr lang="en-US" dirty="0" err="1"/>
              <a:t>Účinnost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smtClean="0"/>
              <a:t>n</a:t>
            </a:r>
            <a:r>
              <a:rPr lang="cs-CZ" dirty="0" smtClean="0"/>
              <a:t>ie je </a:t>
            </a:r>
            <a:r>
              <a:rPr lang="en-US" dirty="0" err="1" smtClean="0"/>
              <a:t>známa</a:t>
            </a:r>
            <a:r>
              <a:rPr lang="en-US" dirty="0"/>
              <a:t>. </a:t>
            </a:r>
            <a:r>
              <a:rPr lang="en-US" dirty="0" err="1" smtClean="0"/>
              <a:t>Hlavn</a:t>
            </a:r>
            <a:r>
              <a:rPr lang="cs-CZ" dirty="0"/>
              <a:t>á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chirurgická</a:t>
            </a:r>
            <a:r>
              <a:rPr lang="en-US" dirty="0"/>
              <a:t> </a:t>
            </a:r>
            <a:r>
              <a:rPr lang="en-US" dirty="0" err="1" smtClean="0"/>
              <a:t>terapi</a:t>
            </a:r>
            <a:r>
              <a:rPr lang="cs-CZ" dirty="0" smtClean="0"/>
              <a:t>a</a:t>
            </a:r>
            <a:r>
              <a:rPr lang="en-US" dirty="0" smtClean="0"/>
              <a:t>.</a:t>
            </a:r>
            <a:endParaRPr lang="cs-CZ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b="1" dirty="0" err="1"/>
              <a:t>Biologická</a:t>
            </a:r>
            <a:r>
              <a:rPr lang="en-US" b="1" dirty="0"/>
              <a:t> </a:t>
            </a:r>
            <a:r>
              <a:rPr lang="en-US" b="1" dirty="0" err="1" smtClean="0"/>
              <a:t>terapi</a:t>
            </a:r>
            <a:r>
              <a:rPr lang="cs-CZ" b="1" dirty="0" smtClean="0"/>
              <a:t>a</a:t>
            </a:r>
            <a:r>
              <a:rPr lang="en-US" b="1" dirty="0" smtClean="0"/>
              <a:t> </a:t>
            </a:r>
            <a:r>
              <a:rPr lang="en-US" dirty="0"/>
              <a:t>– </a:t>
            </a:r>
            <a:r>
              <a:rPr lang="en-US" dirty="0" err="1" smtClean="0"/>
              <a:t>hlavně</a:t>
            </a:r>
            <a:r>
              <a:rPr lang="cs-CZ" dirty="0"/>
              <a:t>e</a:t>
            </a:r>
            <a:r>
              <a:rPr lang="en-US" dirty="0" smtClean="0"/>
              <a:t>p</a:t>
            </a:r>
            <a:r>
              <a:rPr lang="cs-CZ" dirty="0" smtClean="0"/>
              <a:t>r</a:t>
            </a:r>
            <a:r>
              <a:rPr lang="en-US" dirty="0" smtClean="0"/>
              <a:t>i </a:t>
            </a:r>
            <a:r>
              <a:rPr lang="en-US" dirty="0" err="1"/>
              <a:t>metastázách</a:t>
            </a:r>
            <a:r>
              <a:rPr lang="en-US" dirty="0"/>
              <a:t> – </a:t>
            </a:r>
            <a:r>
              <a:rPr lang="en-US" dirty="0" err="1"/>
              <a:t>protilátky</a:t>
            </a:r>
            <a:r>
              <a:rPr lang="en-US" dirty="0"/>
              <a:t> – </a:t>
            </a:r>
            <a:r>
              <a:rPr lang="en-US" dirty="0" smtClean="0"/>
              <a:t>anti</a:t>
            </a:r>
            <a:r>
              <a:rPr lang="cs-CZ" dirty="0" smtClean="0"/>
              <a:t>-</a:t>
            </a:r>
            <a:r>
              <a:rPr lang="en-US" dirty="0" smtClean="0"/>
              <a:t>EGFR </a:t>
            </a:r>
            <a:r>
              <a:rPr lang="en-US" dirty="0"/>
              <a:t>ab.</a:t>
            </a:r>
            <a:endParaRPr lang="cs-CZ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Etické problémy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dirty="0" smtClean="0"/>
              <a:t>Problémy pacienta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dirty="0" smtClean="0"/>
              <a:t>Právo </a:t>
            </a:r>
            <a:r>
              <a:rPr lang="cs-CZ" dirty="0" err="1" smtClean="0"/>
              <a:t>vedieť</a:t>
            </a:r>
            <a:r>
              <a:rPr lang="cs-CZ" dirty="0" smtClean="0"/>
              <a:t>/ právo </a:t>
            </a:r>
            <a:r>
              <a:rPr lang="cs-CZ" dirty="0" err="1" smtClean="0"/>
              <a:t>nevedieť</a:t>
            </a:r>
            <a:endParaRPr lang="cs-CZ" dirty="0"/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dirty="0" smtClean="0"/>
              <a:t>Pozitivita/negativita </a:t>
            </a:r>
            <a:r>
              <a:rPr lang="cs-CZ" dirty="0" err="1" smtClean="0"/>
              <a:t>vyšetrenia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err="1"/>
              <a:t>uistenie</a:t>
            </a:r>
            <a:r>
              <a:rPr lang="cs-CZ" dirty="0"/>
              <a:t> vs. </a:t>
            </a:r>
            <a:r>
              <a:rPr lang="cs-CZ" dirty="0" err="1" smtClean="0"/>
              <a:t>frustrácia</a:t>
            </a:r>
            <a:endParaRPr lang="cs-CZ" dirty="0" smtClean="0"/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dirty="0" smtClean="0"/>
              <a:t>Zachovanie vlastnej autonómie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dirty="0" smtClean="0"/>
              <a:t>Informovaný súhlas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dirty="0" smtClean="0"/>
              <a:t>Prenatálna diagnostika – sporné ukončenie tehotenstva</a:t>
            </a:r>
            <a:endParaRPr lang="cs-CZ" dirty="0"/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dirty="0" err="1"/>
              <a:t>Ú</a:t>
            </a:r>
            <a:r>
              <a:rPr lang="cs-CZ" dirty="0" err="1" smtClean="0"/>
              <a:t>zkosť</a:t>
            </a:r>
            <a:r>
              <a:rPr lang="cs-CZ" dirty="0" smtClean="0"/>
              <a:t> </a:t>
            </a:r>
            <a:r>
              <a:rPr lang="cs-CZ" dirty="0"/>
              <a:t>z nemoci, z </a:t>
            </a:r>
            <a:r>
              <a:rPr lang="cs-CZ" dirty="0" err="1"/>
              <a:t>postihnutia</a:t>
            </a:r>
            <a:r>
              <a:rPr lang="cs-CZ" dirty="0"/>
              <a:t> </a:t>
            </a:r>
            <a:r>
              <a:rPr lang="cs-CZ" dirty="0" err="1" smtClean="0"/>
              <a:t>širokej</a:t>
            </a:r>
            <a:r>
              <a:rPr lang="cs-CZ" dirty="0" smtClean="0"/>
              <a:t> </a:t>
            </a:r>
            <a:r>
              <a:rPr lang="cs-CZ" dirty="0"/>
              <a:t>rodiny, z </a:t>
            </a:r>
            <a:r>
              <a:rPr lang="cs-CZ" dirty="0" err="1"/>
              <a:t>prenosu</a:t>
            </a:r>
            <a:r>
              <a:rPr lang="cs-CZ" dirty="0"/>
              <a:t> na potomstvo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dirty="0" err="1" smtClean="0"/>
              <a:t>Úzkosť</a:t>
            </a:r>
            <a:r>
              <a:rPr lang="cs-CZ" dirty="0" smtClean="0"/>
              <a:t> a </a:t>
            </a:r>
            <a:r>
              <a:rPr lang="cs-CZ" dirty="0"/>
              <a:t>strach z pojmu </a:t>
            </a:r>
            <a:r>
              <a:rPr lang="cs-CZ" dirty="0" smtClean="0"/>
              <a:t>rakovina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dirty="0" smtClean="0"/>
              <a:t>Problémy </a:t>
            </a:r>
            <a:r>
              <a:rPr lang="cs-CZ" dirty="0" err="1" smtClean="0"/>
              <a:t>lekára</a:t>
            </a:r>
            <a:r>
              <a:rPr lang="cs-CZ" dirty="0" smtClean="0"/>
              <a:t> 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dirty="0" err="1" smtClean="0"/>
              <a:t>Oznamovacia</a:t>
            </a:r>
            <a:r>
              <a:rPr lang="cs-CZ" dirty="0" smtClean="0"/>
              <a:t> </a:t>
            </a:r>
            <a:r>
              <a:rPr lang="cs-CZ" dirty="0" err="1" smtClean="0"/>
              <a:t>povinnosť</a:t>
            </a:r>
            <a:r>
              <a:rPr lang="cs-CZ" dirty="0" smtClean="0"/>
              <a:t> pacientovi, </a:t>
            </a:r>
            <a:r>
              <a:rPr lang="cs-CZ" dirty="0" err="1" smtClean="0"/>
              <a:t>členom</a:t>
            </a:r>
            <a:r>
              <a:rPr lang="cs-CZ" dirty="0" smtClean="0"/>
              <a:t> rodiny?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dirty="0" smtClean="0"/>
              <a:t>Monitoring všetkých členov rodiny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cs-CZ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cs-CZ" dirty="0"/>
          </a:p>
        </p:txBody>
      </p:sp>
      <p:pic>
        <p:nvPicPr>
          <p:cNvPr id="27651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8675" y="1547813"/>
            <a:ext cx="27305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191</TotalTime>
  <Words>506</Words>
  <Application>Microsoft Office PowerPoint</Application>
  <PresentationFormat>Custom</PresentationFormat>
  <Paragraphs>78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4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Century Gothic</vt:lpstr>
      <vt:lpstr>Arial</vt:lpstr>
      <vt:lpstr>Wingdings 3</vt:lpstr>
      <vt:lpstr>Calibri</vt:lpstr>
      <vt:lpstr>Ion</vt:lpstr>
      <vt:lpstr>Ion</vt:lpstr>
      <vt:lpstr>Ion</vt:lpstr>
      <vt:lpstr>Ion</vt:lpstr>
      <vt:lpstr>Lynch syndrome NHPCC</vt:lpstr>
      <vt:lpstr>HNPCC</vt:lpstr>
      <vt:lpstr>Klinické prejavy</vt:lpstr>
      <vt:lpstr>Snímek 4</vt:lpstr>
      <vt:lpstr>HNPCC – autosomálne dominantné onemocnenie</vt:lpstr>
      <vt:lpstr>Diagnostika</vt:lpstr>
      <vt:lpstr>Preventívne opatrenia</vt:lpstr>
      <vt:lpstr>Sledovanie a liečba</vt:lpstr>
      <vt:lpstr>Etické problémy</vt:lpstr>
      <vt:lpstr>Zdroje</vt:lpstr>
      <vt:lpstr>Snímek 11</vt:lpstr>
    </vt:vector>
  </TitlesOfParts>
  <Company>Masarykova univerzita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Lynch syndrome NHPCC</dc:title>
  <dc:creator>Gábor Geri</dc:creator>
  <cp:lastModifiedBy>gaillyovar</cp:lastModifiedBy>
  <cp:revision>37</cp:revision>
  <dcterms:created xsi:type="dcterms:W3CDTF">2015-06-02T05:52:18Z</dcterms:created>
  <dcterms:modified xsi:type="dcterms:W3CDTF">2015-06-04T13:07:49Z</dcterms:modified>
</cp:coreProperties>
</file>