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9" r:id="rId5"/>
    <p:sldId id="264" r:id="rId6"/>
    <p:sldId id="266" r:id="rId7"/>
    <p:sldId id="265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94660"/>
  </p:normalViewPr>
  <p:slideViewPr>
    <p:cSldViewPr snapToGrid="0">
      <p:cViewPr varScale="1">
        <p:scale>
          <a:sx n="61" d="100"/>
          <a:sy n="61" d="100"/>
        </p:scale>
        <p:origin x="-84" y="-11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0 w 372"/>
              <a:gd name="T1" fmla="*/ 0 h 166"/>
              <a:gd name="T2" fmla="*/ 372 w 372"/>
              <a:gd name="T3" fmla="*/ 166 h 166"/>
            </a:gdLst>
            <a:ahLst/>
            <a:cxnLst>
              <a:cxn ang="0">
                <a:pos x="287" y="166"/>
              </a:cxn>
              <a:cxn ang="0">
                <a:pos x="293" y="164"/>
              </a:cxn>
              <a:cxn ang="0">
                <a:pos x="294" y="163"/>
              </a:cxn>
              <a:cxn ang="0">
                <a:pos x="370" y="87"/>
              </a:cxn>
              <a:cxn ang="0">
                <a:pos x="370" y="78"/>
              </a:cxn>
              <a:cxn ang="0">
                <a:pos x="294" y="3"/>
              </a:cxn>
              <a:cxn ang="0">
                <a:pos x="293" y="2"/>
              </a:cxn>
              <a:cxn ang="0">
                <a:pos x="287" y="0"/>
              </a:cxn>
              <a:cxn ang="0">
                <a:pos x="0" y="0"/>
              </a:cxn>
              <a:cxn ang="0">
                <a:pos x="0" y="166"/>
              </a:cxn>
              <a:cxn ang="0">
                <a:pos x="287" y="166"/>
              </a:cxn>
            </a:cxnLst>
            <a:rect l="T0" t="T1" r="T2" b="T3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698CD-D31D-4B26-85C1-A931CECDB4E8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E8DDC-85CE-4668-BFA4-1F676A167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BBA27-6C60-408D-A139-EE641C0E00F2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26D17-4548-4BAA-9306-2B7B8514C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13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42960-E516-4701-A2BF-4B00701B552A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21966-A465-4D86-BC59-3C3C5385E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00E5F-BD74-49E4-ADC5-F17F7270CEED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DB348-736D-40EE-8697-294D6155B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TextBox 16"/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“</a:t>
            </a:r>
          </a:p>
        </p:txBody>
      </p:sp>
      <p:sp>
        <p:nvSpPr>
          <p:cNvPr id="7" name="TextBox 17"/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E56F-0003-44D4-8F1F-C9EE9A189620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38FB0-89B0-4285-949A-102C6A65E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7E375-253B-4FB3-95E1-73BAED233802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0C4EE-DE6D-4C06-B074-3798BFE90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614E8-3E43-45EE-AC9E-8A2B8A24ED0D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DD6F-D452-4B75-94AD-7A683AB41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9F7DD-B7BC-40DE-AF6E-BAB78A663691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85707-3406-4C76-BA5A-4294A029E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9913-A9A6-408E-A848-A1E15A04940E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E314-22A3-495C-A131-9658C7B15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3AC5F-BF57-4DE4-A1A3-07FC7CABBF18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690D3-BE54-4A7D-8A4D-4E4F850F1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B7479-69EF-4FF7-9281-0E11C47FC789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18DF5-0693-4E3F-8591-2E1E80436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8785F-53F5-435B-92D7-A1E65D197FC0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C18E5-977E-401B-B15E-9D432BDF4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5F7A6-63B9-467F-8407-E51042B87A4E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F0DA9-8C38-412A-B528-013910978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04B16-E133-4A27-AAA7-0C57F6D22521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B91F-E8B7-4BB9-95BB-363CC7441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547A0-18DC-497A-B2FC-CF5242C58479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7F4EF-9D82-40E9-81FE-CDA0AECCE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/>
            <a:ahLst/>
            <a:cxnLst>
              <a:cxn ang="0">
                <a:pos x="9248" y="4701"/>
              </a:cxn>
              <a:cxn ang="0">
                <a:pos x="7915" y="188"/>
              </a:cxn>
              <a:cxn ang="0">
                <a:pos x="7886" y="94"/>
              </a:cxn>
              <a:cxn ang="0">
                <a:pos x="7803" y="0"/>
              </a:cxn>
              <a:cxn ang="0">
                <a:pos x="7275" y="0"/>
              </a:cxn>
              <a:cxn ang="0">
                <a:pos x="0" y="70"/>
              </a:cxn>
              <a:cxn ang="0">
                <a:pos x="25" y="10000"/>
              </a:cxn>
              <a:cxn ang="0">
                <a:pos x="7275" y="9966"/>
              </a:cxn>
              <a:cxn ang="0">
                <a:pos x="7803" y="9966"/>
              </a:cxn>
              <a:cxn ang="0">
                <a:pos x="7886" y="9872"/>
              </a:cxn>
              <a:cxn ang="0">
                <a:pos x="7915" y="9778"/>
              </a:cxn>
              <a:cxn ang="0">
                <a:pos x="9248" y="5265"/>
              </a:cxn>
              <a:cxn ang="0">
                <a:pos x="9248" y="4701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2DC78-3E5E-48BA-830B-D77ADB9A1F33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43AA0-76C3-456A-BB2D-1EFA4FF4B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27" name="Group 9"/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197A52-20A4-419E-BC77-907E338A66C9}" type="datetimeFigureOut">
              <a:rPr lang="en-US"/>
              <a:pPr>
                <a:defRPr/>
              </a:pPr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dirty="0">
                <a:solidFill>
                  <a:srgbClr val="FEFFFF"/>
                </a:solidFill>
                <a:latin typeface="+mn-lt"/>
              </a:defRPr>
            </a:lvl1pPr>
          </a:lstStyle>
          <a:p>
            <a:pPr>
              <a:defRPr/>
            </a:pPr>
            <a:fld id="{D92F6664-1246-4E13-AF93-77915DC06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  <p:sldLayoutId id="2147483680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ctrTitle"/>
          </p:nvPr>
        </p:nvSpPr>
        <p:spPr>
          <a:xfrm>
            <a:off x="2085975" y="639763"/>
            <a:ext cx="8915400" cy="2046287"/>
          </a:xfrm>
        </p:spPr>
        <p:txBody>
          <a:bodyPr/>
          <a:lstStyle/>
          <a:p>
            <a:r>
              <a:rPr lang="cs-CZ" sz="6600" smtClean="0"/>
              <a:t>Maligní hypertermie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85975" y="2925763"/>
            <a:ext cx="8915400" cy="1125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sz="2800" dirty="0" smtClean="0"/>
              <a:t>Noční můra anesteziologů</a:t>
            </a:r>
            <a:endParaRPr lang="cs-CZ" sz="2800" dirty="0"/>
          </a:p>
        </p:txBody>
      </p:sp>
      <p:sp>
        <p:nvSpPr>
          <p:cNvPr id="18435" name="Zástupný symbol pro obsah 2"/>
          <p:cNvSpPr txBox="1">
            <a:spLocks/>
          </p:cNvSpPr>
          <p:nvPr/>
        </p:nvSpPr>
        <p:spPr bwMode="auto">
          <a:xfrm>
            <a:off x="2085975" y="5499100"/>
            <a:ext cx="81724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None/>
            </a:pPr>
            <a:r>
              <a:rPr lang="cs-CZ">
                <a:solidFill>
                  <a:srgbClr val="595959"/>
                </a:solidFill>
                <a:latin typeface="Century Gothic" pitchFamily="34" charset="0"/>
              </a:rPr>
              <a:t>Natália Hodoňová ,Tomáš Handrla, Jan Gregorovič, Martin Komínek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Podklad onemocnění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cs-CZ" smtClean="0"/>
              <a:t>Hereditární subklinická myopatie se zvýšenou excitabilitou RyR1 na sarkoplazmatickém retikulu</a:t>
            </a:r>
          </a:p>
          <a:p>
            <a:r>
              <a:rPr lang="cs-CZ" smtClean="0"/>
              <a:t>Mutace genu pro RyR1 receptor</a:t>
            </a:r>
          </a:p>
          <a:p>
            <a:r>
              <a:rPr lang="cs-CZ" smtClean="0"/>
              <a:t>Kofein, inhalační anestetika a depolarizující myorelaxancia zvyšují afinitu RyR1 pro vápník → zvýšená aktivita RyR1</a:t>
            </a:r>
          </a:p>
          <a:p>
            <a:r>
              <a:rPr lang="cs-CZ" smtClean="0"/>
              <a:t>Defekt ovlivňuje vrátkování RyR1 rec. → circulus vitiosus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Klinické projevy onemocnění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Při celkové anestezii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Nekontrolovatelné svalové kontrakce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Zvýšená teplota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Tachypnoe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Tachykardie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Hyperkalémie</a:t>
            </a: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Cyanóza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Hypermetabolická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reakce organismu (vzestup CO2, laktátu → acidóza)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Riziko </a:t>
            </a: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rhabdomyolýzy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Variabilní projevy – běžný průběh anestezie až fatální komplikace (multiorgánové selhání)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Dědičnost  maligní hypertermie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cs-CZ" smtClean="0"/>
              <a:t>Autosomálně dominantní </a:t>
            </a:r>
          </a:p>
          <a:p>
            <a:r>
              <a:rPr lang="cs-CZ" smtClean="0"/>
              <a:t>Monogenní</a:t>
            </a:r>
          </a:p>
          <a:p>
            <a:r>
              <a:rPr lang="cs-CZ" smtClean="0"/>
              <a:t>Defekt na 19q(13.1)</a:t>
            </a:r>
          </a:p>
          <a:p>
            <a:r>
              <a:rPr lang="cs-CZ" smtClean="0"/>
              <a:t>30+ známých mutací genu</a:t>
            </a:r>
          </a:p>
          <a:p>
            <a:r>
              <a:rPr lang="cs-CZ" smtClean="0"/>
              <a:t>Různá penetrace </a:t>
            </a:r>
            <a:r>
              <a:rPr lang="cs-CZ" smtClean="0">
                <a:solidFill>
                  <a:schemeClr val="accent2"/>
                </a:solidFill>
                <a:latin typeface="Arial" charset="0"/>
              </a:rPr>
              <a:t>mutovaného</a:t>
            </a:r>
            <a:r>
              <a:rPr lang="cs-CZ" smtClean="0">
                <a:latin typeface="Arial" charset="0"/>
              </a:rPr>
              <a:t> </a:t>
            </a:r>
            <a:r>
              <a:rPr lang="cs-CZ" smtClean="0"/>
              <a:t> genu</a:t>
            </a:r>
          </a:p>
          <a:p>
            <a:pPr lvl="1"/>
            <a:r>
              <a:rPr lang="cs-CZ" smtClean="0"/>
              <a:t>Prevalence 1 : 2000</a:t>
            </a:r>
          </a:p>
          <a:p>
            <a:pPr lvl="1"/>
            <a:r>
              <a:rPr lang="cs-CZ" smtClean="0"/>
              <a:t>Incidence 1 : 100000 z podaných celkových anestezií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Možnosti diagnostiky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/>
          <a:lstStyle/>
          <a:p>
            <a:r>
              <a:rPr lang="cs-CZ" smtClean="0"/>
              <a:t>Na základě OA nebo RA</a:t>
            </a:r>
          </a:p>
          <a:p>
            <a:r>
              <a:rPr lang="cs-CZ" smtClean="0"/>
              <a:t>Při nevysvětlitelných komplikacích CA</a:t>
            </a:r>
          </a:p>
          <a:p>
            <a:r>
              <a:rPr lang="cs-CZ" smtClean="0"/>
              <a:t>Z biopsie m. quadriceps femoris</a:t>
            </a:r>
          </a:p>
          <a:p>
            <a:pPr lvl="1"/>
            <a:r>
              <a:rPr lang="cs-CZ" smtClean="0"/>
              <a:t>Kontrakční kofeinový-halotanový test</a:t>
            </a:r>
          </a:p>
          <a:p>
            <a:r>
              <a:rPr lang="cs-CZ" smtClean="0"/>
              <a:t>Genetické vyšetření</a:t>
            </a:r>
          </a:p>
          <a:p>
            <a:pPr lvl="1"/>
            <a:r>
              <a:rPr lang="cs-CZ" smtClean="0">
                <a:solidFill>
                  <a:schemeClr val="accent2"/>
                </a:solidFill>
                <a:latin typeface="Arial" charset="0"/>
              </a:rPr>
              <a:t>Genetická konzultace</a:t>
            </a:r>
          </a:p>
          <a:p>
            <a:pPr lvl="1"/>
            <a:r>
              <a:rPr lang="cs-CZ" smtClean="0"/>
              <a:t>DNA diagnostika </a:t>
            </a:r>
          </a:p>
          <a:p>
            <a:pPr lvl="1"/>
            <a:r>
              <a:rPr lang="cs-CZ" smtClean="0"/>
              <a:t>RNA diagnostika</a:t>
            </a:r>
          </a:p>
          <a:p>
            <a:pPr lvl="1"/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cs-CZ" smtClean="0"/>
              <a:t>Možnosti léčby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Dantrolen</a:t>
            </a: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(anesteziologické protokoly)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Specifické vedení anestezie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Circulus vitiosus nelze farmakologicky ovlivnit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cs-CZ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1919288" y="2238375"/>
            <a:ext cx="8912225" cy="901700"/>
          </a:xfrm>
        </p:spPr>
        <p:txBody>
          <a:bodyPr/>
          <a:lstStyle/>
          <a:p>
            <a:pPr algn="ctr"/>
            <a:r>
              <a:rPr lang="cs-CZ" sz="3200" smtClean="0"/>
              <a:t>Děkujeme za pozornost</a:t>
            </a:r>
            <a:r>
              <a:rPr lang="cs-CZ" sz="3200" smtClean="0">
                <a:latin typeface="Arial" charset="0"/>
              </a:rPr>
              <a:t/>
            </a:r>
            <a:br>
              <a:rPr lang="cs-CZ" sz="3200" smtClean="0">
                <a:latin typeface="Arial" charset="0"/>
              </a:rPr>
            </a:br>
            <a:r>
              <a:rPr lang="cs-CZ" sz="3200" smtClean="0">
                <a:latin typeface="Arial" charset="0"/>
              </a:rPr>
              <a:t/>
            </a:r>
            <a:br>
              <a:rPr lang="cs-CZ" sz="3200" smtClean="0">
                <a:latin typeface="Arial" charset="0"/>
              </a:rPr>
            </a:br>
            <a:r>
              <a:rPr lang="cs-CZ" sz="3200" smtClean="0">
                <a:solidFill>
                  <a:schemeClr val="accent2"/>
                </a:solidFill>
                <a:latin typeface="Arial" charset="0"/>
              </a:rPr>
              <a:t>pozn 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594</TotalTime>
  <Words>157</Words>
  <Application>Microsoft Office PowerPoint</Application>
  <PresentationFormat>Custom</PresentationFormat>
  <Paragraphs>41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17</vt:i4>
      </vt:variant>
      <vt:variant>
        <vt:lpstr>Nadpisy snímků</vt:lpstr>
      </vt:variant>
      <vt:variant>
        <vt:i4>7</vt:i4>
      </vt:variant>
    </vt:vector>
  </HeadingPairs>
  <TitlesOfParts>
    <vt:vector size="28" baseType="lpstr">
      <vt:lpstr>Century Gothic</vt:lpstr>
      <vt:lpstr>Arial</vt:lpstr>
      <vt:lpstr>Wingdings 3</vt:lpstr>
      <vt:lpstr>Calibri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Stébla</vt:lpstr>
      <vt:lpstr>Maligní hypertermie</vt:lpstr>
      <vt:lpstr>Podklad onemocnění</vt:lpstr>
      <vt:lpstr>Klinické projevy onemocnění</vt:lpstr>
      <vt:lpstr>Dědičnost  maligní hypertermie</vt:lpstr>
      <vt:lpstr>Možnosti diagnostiky</vt:lpstr>
      <vt:lpstr>Možnosti léčby</vt:lpstr>
      <vt:lpstr>Děkujeme za pozornost  pozn RG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Hypertermní syndrom</dc:title>
  <dc:creator>Martin Komínek</dc:creator>
  <cp:lastModifiedBy>gaillyovar</cp:lastModifiedBy>
  <cp:revision>21</cp:revision>
  <dcterms:created xsi:type="dcterms:W3CDTF">2015-06-02T05:16:45Z</dcterms:created>
  <dcterms:modified xsi:type="dcterms:W3CDTF">2015-06-04T13:07:22Z</dcterms:modified>
</cp:coreProperties>
</file>