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61" r:id="rId5"/>
    <p:sldId id="259" r:id="rId6"/>
    <p:sldId id="263" r:id="rId7"/>
    <p:sldId id="262" r:id="rId8"/>
    <p:sldId id="266" r:id="rId9"/>
    <p:sldId id="264" r:id="rId10"/>
    <p:sldId id="260" r:id="rId11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-96" y="-12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299CE-44F8-4BB6-B26F-B23C15871CBB}" type="datetimeFigureOut">
              <a:rPr lang="cs-CZ"/>
              <a:pPr>
                <a:defRPr/>
              </a:pPr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0E399-1477-4D92-A1DF-CB3F06C0A3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70F03-0E6A-4BE6-A3A8-836C107DB2D3}" type="datetimeFigureOut">
              <a:rPr lang="cs-CZ"/>
              <a:pPr>
                <a:defRPr/>
              </a:pPr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BBF43-AD3F-4770-9B14-ECD9A393F3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DD517-DD2D-44F6-BF6A-C793B24FBC92}" type="datetimeFigureOut">
              <a:rPr lang="cs-CZ"/>
              <a:pPr>
                <a:defRPr/>
              </a:pPr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A287C-EE3E-425C-92F9-A3E1B1109D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929F2-579E-4BD0-8137-FEF5701404E4}" type="datetimeFigureOut">
              <a:rPr lang="cs-CZ"/>
              <a:pPr>
                <a:defRPr/>
              </a:pPr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1A1E8-9DCB-4B5F-AEAC-B09196AB80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7A83-9D71-4721-952C-9ED80573A80E}" type="datetimeFigureOut">
              <a:rPr lang="cs-CZ"/>
              <a:pPr>
                <a:defRPr/>
              </a:pPr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97EE5-9BA5-4D82-87A9-7F1BAD021E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DCCC7-D803-44BC-A36E-ACCCBD5A9934}" type="datetimeFigureOut">
              <a:rPr lang="cs-CZ"/>
              <a:pPr>
                <a:defRPr/>
              </a:pPr>
              <a:t>20.5.2015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1EDAD-9032-4859-94E6-86676AD1A4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FA625-EF02-4E3A-B6C1-6D44A7CD5511}" type="datetimeFigureOut">
              <a:rPr lang="cs-CZ"/>
              <a:pPr>
                <a:defRPr/>
              </a:pPr>
              <a:t>20.5.2015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44696-C5E0-4670-BF86-74681868CA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9D4E5-DCD6-4198-A29D-CAA032789CF8}" type="datetimeFigureOut">
              <a:rPr lang="cs-CZ"/>
              <a:pPr>
                <a:defRPr/>
              </a:pPr>
              <a:t>20.5.2015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EFF69-4E45-49D7-BDB1-7DEF7499AE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476F0-52D7-42A1-B606-AB2507B4FE10}" type="datetimeFigureOut">
              <a:rPr lang="cs-CZ"/>
              <a:pPr>
                <a:defRPr/>
              </a:pPr>
              <a:t>20.5.2015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94ED6-A3D8-4FB4-A8C2-8419DF153D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0CFEB-A88E-4F87-A41A-AB0692804A0F}" type="datetimeFigureOut">
              <a:rPr lang="cs-CZ"/>
              <a:pPr>
                <a:defRPr/>
              </a:pPr>
              <a:t>20.5.2015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2127B-2511-4982-BB41-F3030FCA77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EB0B6-C93D-4FD9-984A-FB20E30CA7FB}" type="datetimeFigureOut">
              <a:rPr lang="cs-CZ"/>
              <a:pPr>
                <a:defRPr/>
              </a:pPr>
              <a:t>20.5.2015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AD568-7658-45D7-99DA-8805239DCD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47E1AA-6523-465C-B1DE-28DE9EBCBEF1}" type="datetimeFigureOut">
              <a:rPr lang="cs-CZ"/>
              <a:pPr>
                <a:defRPr/>
              </a:pPr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700D35-54FE-46E1-97E5-A38308AC08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mics.health.wa.gov.au/images/diagram-fhh_pedigree.gif" TargetMode="External"/><Relationship Id="rId2" Type="http://schemas.openxmlformats.org/officeDocument/2006/relationships/hyperlink" Target="http://files.molekularnidiagnostika.webnode.cz/200000041-54159550f9/neurofibromat%C3%B3za%20typu%20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1581150" y="998538"/>
            <a:ext cx="9144000" cy="2387600"/>
          </a:xfrm>
        </p:spPr>
        <p:txBody>
          <a:bodyPr/>
          <a:lstStyle/>
          <a:p>
            <a:r>
              <a:rPr lang="cs-CZ" smtClean="0"/>
              <a:t>Neurofibromatóza I.</a:t>
            </a:r>
            <a:br>
              <a:rPr lang="cs-CZ" smtClean="0"/>
            </a:br>
            <a:r>
              <a:rPr lang="cs-CZ" sz="3200" smtClean="0"/>
              <a:t>Morbus von Recklinghausen</a:t>
            </a:r>
            <a:br>
              <a:rPr lang="cs-CZ" sz="3200" smtClean="0"/>
            </a:br>
            <a:r>
              <a:rPr lang="cs-CZ" sz="3200" smtClean="0"/>
              <a:t>Periférny typ</a:t>
            </a: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947738" y="4827588"/>
            <a:ext cx="9144000" cy="1641475"/>
          </a:xfrm>
        </p:spPr>
        <p:txBody>
          <a:bodyPr/>
          <a:lstStyle/>
          <a:p>
            <a:pPr algn="l"/>
            <a:r>
              <a:rPr lang="cs-CZ" sz="1800" smtClean="0"/>
              <a:t>Zuzana Frisová</a:t>
            </a:r>
          </a:p>
          <a:p>
            <a:pPr algn="l"/>
            <a:r>
              <a:rPr lang="cs-CZ" sz="1800" smtClean="0"/>
              <a:t>Natália Gašpieriková</a:t>
            </a:r>
          </a:p>
          <a:p>
            <a:pPr algn="l"/>
            <a:r>
              <a:rPr lang="cs-CZ" sz="1800" smtClean="0"/>
              <a:t>Michal Galko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Zdroje: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>
              <a:hlinkClick r:id="rId2"/>
            </a:endParaRPr>
          </a:p>
          <a:p>
            <a:r>
              <a:rPr lang="cs-CZ" smtClean="0">
                <a:hlinkClick r:id="rId2"/>
              </a:rPr>
              <a:t>http://files.molekularnidiagnostika.webnode.cz/200000041-54159550f9/neurofibromat%C3%B3za%20typu%201.pdf</a:t>
            </a:r>
            <a:endParaRPr lang="cs-CZ" smtClean="0"/>
          </a:p>
          <a:p>
            <a:r>
              <a:rPr lang="cs-CZ" smtClean="0">
                <a:hlinkClick r:id="rId3"/>
              </a:rPr>
              <a:t>http://www.genomics.health.wa.gov.au/images/diagram-fhh_pedigree.gif</a:t>
            </a:r>
            <a:endParaRPr lang="cs-CZ" smtClean="0"/>
          </a:p>
          <a:p>
            <a:r>
              <a:rPr lang="cs-CZ" smtClean="0"/>
              <a:t>http://emedicine.medscape.com/article/1177266-overview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Klinické prejavy a diagnostické kritériá</a:t>
            </a:r>
            <a:br>
              <a:rPr lang="cs-CZ" smtClean="0"/>
            </a:br>
            <a:r>
              <a:rPr lang="cs-CZ" sz="2000" smtClean="0"/>
              <a:t>K stanoveniu diagnózy musia byť prítomné 2 a viac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Škvrny café-au-</a:t>
            </a:r>
            <a:r>
              <a:rPr lang="cs-CZ" dirty="0" err="1" smtClean="0"/>
              <a:t>lait</a:t>
            </a:r>
            <a:r>
              <a:rPr lang="cs-CZ" dirty="0" smtClean="0"/>
              <a:t>: </a:t>
            </a:r>
            <a:r>
              <a:rPr lang="cs-CZ" dirty="0" err="1" smtClean="0"/>
              <a:t>viac</a:t>
            </a:r>
            <a:r>
              <a:rPr lang="cs-CZ" dirty="0" smtClean="0"/>
              <a:t> </a:t>
            </a:r>
            <a:r>
              <a:rPr lang="cs-CZ" dirty="0" err="1" smtClean="0"/>
              <a:t>ako</a:t>
            </a:r>
            <a:r>
              <a:rPr lang="cs-CZ" dirty="0" smtClean="0"/>
              <a:t> 6 </a:t>
            </a:r>
            <a:r>
              <a:rPr lang="cs-CZ" dirty="0"/>
              <a:t>s </a:t>
            </a:r>
            <a:r>
              <a:rPr lang="cs-CZ" dirty="0" err="1"/>
              <a:t>priemerom</a:t>
            </a:r>
            <a:r>
              <a:rPr lang="cs-CZ" dirty="0"/>
              <a:t> &gt;5 mm </a:t>
            </a:r>
            <a:r>
              <a:rPr lang="cs-CZ" dirty="0" err="1" smtClean="0"/>
              <a:t>pred</a:t>
            </a:r>
            <a:r>
              <a:rPr lang="cs-CZ" dirty="0" smtClean="0"/>
              <a:t> </a:t>
            </a:r>
            <a:r>
              <a:rPr lang="cs-CZ" dirty="0"/>
              <a:t>pubertou, &gt;15 mm po </a:t>
            </a:r>
            <a:r>
              <a:rPr lang="cs-CZ" dirty="0" err="1" smtClean="0"/>
              <a:t>puberte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 smtClean="0"/>
              <a:t>Neurofibróm</a:t>
            </a:r>
            <a:r>
              <a:rPr lang="cs-CZ" dirty="0" smtClean="0"/>
              <a:t>: 2 a </a:t>
            </a:r>
            <a:r>
              <a:rPr lang="cs-CZ" dirty="0" err="1" smtClean="0"/>
              <a:t>viac</a:t>
            </a:r>
            <a:r>
              <a:rPr lang="cs-CZ" dirty="0" smtClean="0"/>
              <a:t>, </a:t>
            </a:r>
            <a:r>
              <a:rPr lang="cs-CZ" dirty="0" err="1" smtClean="0"/>
              <a:t>prípadne</a:t>
            </a:r>
            <a:r>
              <a:rPr lang="cs-CZ" dirty="0" smtClean="0"/>
              <a:t> 1 </a:t>
            </a:r>
            <a:r>
              <a:rPr lang="cs-CZ" dirty="0" err="1" smtClean="0"/>
              <a:t>plexiformný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Škvrny v axile </a:t>
            </a:r>
            <a:r>
              <a:rPr lang="cs-CZ" dirty="0" err="1" smtClean="0"/>
              <a:t>alebo</a:t>
            </a:r>
            <a:r>
              <a:rPr lang="cs-CZ" dirty="0" smtClean="0"/>
              <a:t> </a:t>
            </a:r>
            <a:r>
              <a:rPr lang="cs-CZ" dirty="0" err="1" smtClean="0"/>
              <a:t>trieslach</a:t>
            </a:r>
            <a:r>
              <a:rPr lang="cs-CZ" dirty="0" smtClean="0"/>
              <a:t> (</a:t>
            </a:r>
            <a:r>
              <a:rPr lang="cs-CZ" dirty="0" err="1" smtClean="0"/>
              <a:t>freckles</a:t>
            </a:r>
            <a:r>
              <a:rPr lang="cs-CZ" dirty="0" smtClean="0"/>
              <a:t>): 2 a </a:t>
            </a:r>
            <a:r>
              <a:rPr lang="cs-CZ" dirty="0" err="1" smtClean="0"/>
              <a:t>viac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 smtClean="0"/>
              <a:t>Glióm</a:t>
            </a:r>
            <a:r>
              <a:rPr lang="cs-CZ" dirty="0" smtClean="0"/>
              <a:t> optického nervu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 smtClean="0"/>
              <a:t>Lischove</a:t>
            </a:r>
            <a:r>
              <a:rPr lang="cs-CZ" dirty="0" smtClean="0"/>
              <a:t> </a:t>
            </a:r>
            <a:r>
              <a:rPr lang="cs-CZ" dirty="0" err="1" smtClean="0"/>
              <a:t>noduly</a:t>
            </a:r>
            <a:r>
              <a:rPr lang="cs-CZ" dirty="0" smtClean="0"/>
              <a:t> (</a:t>
            </a:r>
            <a:r>
              <a:rPr lang="cs-CZ" dirty="0" err="1" smtClean="0"/>
              <a:t>hamartómy</a:t>
            </a:r>
            <a:r>
              <a:rPr lang="cs-CZ" dirty="0" smtClean="0"/>
              <a:t> </a:t>
            </a:r>
            <a:r>
              <a:rPr lang="cs-CZ" dirty="0" err="1" smtClean="0"/>
              <a:t>dúhovky</a:t>
            </a:r>
            <a:r>
              <a:rPr lang="cs-CZ" dirty="0" smtClean="0"/>
              <a:t>): 2 a </a:t>
            </a:r>
            <a:r>
              <a:rPr lang="cs-CZ" dirty="0" err="1" smtClean="0"/>
              <a:t>viac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Anomálie skeletu: </a:t>
            </a:r>
            <a:r>
              <a:rPr lang="cs-CZ" dirty="0" err="1" smtClean="0"/>
              <a:t>dysplázia</a:t>
            </a:r>
            <a:r>
              <a:rPr lang="cs-CZ" dirty="0" smtClean="0"/>
              <a:t> sfenoidálních </a:t>
            </a:r>
            <a:r>
              <a:rPr lang="cs-CZ" dirty="0" err="1" smtClean="0"/>
              <a:t>krídel</a:t>
            </a:r>
            <a:r>
              <a:rPr lang="cs-CZ" dirty="0" smtClean="0"/>
              <a:t>, abnormality </a:t>
            </a:r>
            <a:r>
              <a:rPr lang="cs-CZ" dirty="0" err="1" smtClean="0"/>
              <a:t>dlhých</a:t>
            </a:r>
            <a:r>
              <a:rPr lang="cs-CZ" dirty="0" smtClean="0"/>
              <a:t> kostí (</a:t>
            </a:r>
            <a:r>
              <a:rPr lang="cs-CZ" dirty="0" err="1" smtClean="0"/>
              <a:t>hlavne</a:t>
            </a:r>
            <a:r>
              <a:rPr lang="cs-CZ" dirty="0" smtClean="0"/>
              <a:t> </a:t>
            </a:r>
            <a:r>
              <a:rPr lang="cs-CZ" dirty="0" err="1" smtClean="0"/>
              <a:t>tibia</a:t>
            </a:r>
            <a:r>
              <a:rPr lang="cs-CZ" dirty="0" smtClean="0"/>
              <a:t>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 smtClean="0"/>
              <a:t>Príbuzný</a:t>
            </a:r>
            <a:r>
              <a:rPr lang="cs-CZ" dirty="0" smtClean="0"/>
              <a:t> 1. </a:t>
            </a:r>
            <a:r>
              <a:rPr lang="cs-CZ" dirty="0" err="1" smtClean="0"/>
              <a:t>stupňa</a:t>
            </a:r>
            <a:r>
              <a:rPr lang="cs-CZ" dirty="0" smtClean="0"/>
              <a:t> s diagnostikovanou NF 1. typu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Genetická príčina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 smtClean="0"/>
              <a:t>Monogénne</a:t>
            </a:r>
            <a:r>
              <a:rPr lang="cs-CZ" dirty="0" smtClean="0"/>
              <a:t> AD </a:t>
            </a:r>
            <a:r>
              <a:rPr lang="cs-CZ" dirty="0" err="1" smtClean="0"/>
              <a:t>ochorenie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Vznik de novo u 40-50% </a:t>
            </a:r>
            <a:r>
              <a:rPr lang="cs-CZ" dirty="0" err="1" smtClean="0"/>
              <a:t>pacientov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 smtClean="0"/>
              <a:t>Mutácia</a:t>
            </a:r>
            <a:r>
              <a:rPr lang="cs-CZ" dirty="0" smtClean="0"/>
              <a:t> </a:t>
            </a:r>
            <a:r>
              <a:rPr lang="cs-CZ" dirty="0" err="1" smtClean="0"/>
              <a:t>génu</a:t>
            </a:r>
            <a:r>
              <a:rPr lang="cs-CZ" dirty="0" smtClean="0"/>
              <a:t> NF1 – kóduje </a:t>
            </a:r>
            <a:r>
              <a:rPr lang="cs-CZ" dirty="0" err="1" smtClean="0"/>
              <a:t>neurofibromín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-&gt;Tumor supresorový </a:t>
            </a:r>
            <a:r>
              <a:rPr lang="cs-CZ" dirty="0" err="1" smtClean="0"/>
              <a:t>gén</a:t>
            </a:r>
            <a:r>
              <a:rPr lang="cs-CZ" dirty="0" smtClean="0"/>
              <a:t>, </a:t>
            </a:r>
            <a:r>
              <a:rPr lang="cs-CZ" dirty="0" err="1" smtClean="0"/>
              <a:t>inhibícia</a:t>
            </a:r>
            <a:r>
              <a:rPr lang="cs-CZ" dirty="0" smtClean="0"/>
              <a:t> Ras – </a:t>
            </a:r>
            <a:r>
              <a:rPr lang="cs-CZ" dirty="0" err="1" smtClean="0"/>
              <a:t>signalizačnej</a:t>
            </a:r>
            <a:r>
              <a:rPr lang="cs-CZ" dirty="0" smtClean="0"/>
              <a:t> kaskády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 smtClean="0"/>
              <a:t>Prevalencia</a:t>
            </a:r>
            <a:r>
              <a:rPr lang="cs-CZ" dirty="0" smtClean="0"/>
              <a:t> 1:3000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Rodokmeň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Postihuje </a:t>
            </a:r>
            <a:r>
              <a:rPr lang="cs-CZ" dirty="0" err="1" smtClean="0"/>
              <a:t>obe</a:t>
            </a:r>
            <a:r>
              <a:rPr lang="cs-CZ" dirty="0" smtClean="0"/>
              <a:t> </a:t>
            </a:r>
            <a:r>
              <a:rPr lang="cs-CZ" dirty="0" err="1" smtClean="0"/>
              <a:t>pohlavia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Výskyt v </a:t>
            </a:r>
            <a:r>
              <a:rPr lang="cs-CZ" dirty="0" err="1" smtClean="0"/>
              <a:t>každej</a:t>
            </a:r>
            <a:r>
              <a:rPr lang="cs-CZ" dirty="0" smtClean="0"/>
              <a:t> </a:t>
            </a:r>
            <a:r>
              <a:rPr lang="cs-CZ" dirty="0" err="1" smtClean="0"/>
              <a:t>generácii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 smtClean="0"/>
              <a:t>Vertikálna</a:t>
            </a:r>
            <a:r>
              <a:rPr lang="cs-CZ" dirty="0" smtClean="0"/>
              <a:t> </a:t>
            </a:r>
            <a:r>
              <a:rPr lang="cs-CZ" dirty="0" err="1" smtClean="0"/>
              <a:t>dedičnosť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 smtClean="0"/>
              <a:t>Spontánne</a:t>
            </a:r>
            <a:r>
              <a:rPr lang="cs-CZ" dirty="0" smtClean="0"/>
              <a:t> </a:t>
            </a:r>
            <a:r>
              <a:rPr lang="cs-CZ" dirty="0" err="1" smtClean="0"/>
              <a:t>mutácie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50% riziko </a:t>
            </a:r>
            <a:r>
              <a:rPr lang="cs-CZ" dirty="0" err="1" smtClean="0"/>
              <a:t>postihnutia</a:t>
            </a:r>
            <a:r>
              <a:rPr lang="cs-CZ" dirty="0" smtClean="0"/>
              <a:t> potomka,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err="1" smtClean="0"/>
              <a:t>ak</a:t>
            </a:r>
            <a:r>
              <a:rPr lang="cs-CZ" dirty="0" smtClean="0"/>
              <a:t> je jeden z </a:t>
            </a:r>
            <a:r>
              <a:rPr lang="cs-CZ" dirty="0" err="1" smtClean="0"/>
              <a:t>rodičov</a:t>
            </a:r>
            <a:r>
              <a:rPr lang="cs-CZ" dirty="0" smtClean="0"/>
              <a:t> postihnutý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err="1" smtClean="0"/>
              <a:t>týmto</a:t>
            </a:r>
            <a:r>
              <a:rPr lang="cs-CZ" dirty="0" smtClean="0"/>
              <a:t> </a:t>
            </a:r>
            <a:r>
              <a:rPr lang="cs-CZ" dirty="0" err="1" smtClean="0"/>
              <a:t>ochorením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16387" name="Picture 2" descr="http://www.genomics.health.wa.gov.au/images/diagram-fhh_pedigree.gi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6310313" y="2646363"/>
            <a:ext cx="4905375" cy="3400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Možnosti genetického </a:t>
            </a:r>
            <a:r>
              <a:rPr lang="cs-CZ" dirty="0" err="1" smtClean="0"/>
              <a:t>vyšetrenia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200" dirty="0" err="1" smtClean="0"/>
              <a:t>Prenatálne</a:t>
            </a:r>
            <a:r>
              <a:rPr lang="cs-CZ" sz="2200" dirty="0" smtClean="0"/>
              <a:t>: </a:t>
            </a:r>
            <a:r>
              <a:rPr lang="cs-CZ" sz="2200" dirty="0" err="1" smtClean="0"/>
              <a:t>amniocentéza</a:t>
            </a:r>
            <a:r>
              <a:rPr lang="cs-CZ" sz="2200" dirty="0" smtClean="0"/>
              <a:t>, </a:t>
            </a:r>
            <a:r>
              <a:rPr lang="cs-CZ" sz="2200" dirty="0" err="1" smtClean="0"/>
              <a:t>biopsia</a:t>
            </a:r>
            <a:r>
              <a:rPr lang="cs-CZ" sz="2200" dirty="0" smtClean="0"/>
              <a:t> choriových </a:t>
            </a:r>
            <a:r>
              <a:rPr lang="cs-CZ" sz="2200" dirty="0" err="1" smtClean="0"/>
              <a:t>klkov</a:t>
            </a:r>
            <a:r>
              <a:rPr lang="cs-CZ" sz="2200" dirty="0" smtClean="0"/>
              <a:t> (10. t. gravidity)</a:t>
            </a:r>
            <a:br>
              <a:rPr lang="cs-CZ" sz="2200" dirty="0" smtClean="0"/>
            </a:br>
            <a:r>
              <a:rPr lang="cs-CZ" sz="2200" dirty="0" err="1" smtClean="0"/>
              <a:t>Postnatálne</a:t>
            </a:r>
            <a:r>
              <a:rPr lang="cs-CZ" sz="2200" dirty="0" smtClean="0"/>
              <a:t>: </a:t>
            </a:r>
            <a:r>
              <a:rPr lang="cs-CZ" sz="2200" dirty="0" err="1" smtClean="0"/>
              <a:t>krv</a:t>
            </a:r>
            <a:r>
              <a:rPr lang="cs-CZ" sz="2200" dirty="0" smtClean="0"/>
              <a:t>, </a:t>
            </a:r>
            <a:r>
              <a:rPr lang="cs-CZ" sz="2200" dirty="0" err="1" smtClean="0"/>
              <a:t>tkanivá</a:t>
            </a:r>
            <a:r>
              <a:rPr lang="cs-CZ" sz="2200" dirty="0" smtClean="0"/>
              <a:t/>
            </a:r>
            <a:br>
              <a:rPr lang="cs-CZ" sz="2200" dirty="0" smtClean="0"/>
            </a:br>
            <a:endParaRPr lang="cs-CZ" sz="2200" dirty="0"/>
          </a:p>
        </p:txBody>
      </p:sp>
      <p:sp>
        <p:nvSpPr>
          <p:cNvPr id="17410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DNA analýza</a:t>
            </a:r>
          </a:p>
        </p:txBody>
      </p:sp>
      <p:sp>
        <p:nvSpPr>
          <p:cNvPr id="17411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mtClean="0"/>
              <a:t>Nepriama: v rodinách s 2+ členmi postihnutými NF I. bez konkrétnej mutácie  </a:t>
            </a:r>
          </a:p>
          <a:p>
            <a:r>
              <a:rPr lang="cs-CZ" smtClean="0"/>
              <a:t>Priama: v rodinách, kde je postihnutý 1 rodič; vyhľadáva exóny, ktoré pravdepodobne nesú mutáciu/inú zmenu v sekvencii</a:t>
            </a:r>
          </a:p>
        </p:txBody>
      </p:sp>
      <p:sp>
        <p:nvSpPr>
          <p:cNvPr id="17412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mtClean="0"/>
              <a:t>RNA analýza </a:t>
            </a:r>
          </a:p>
        </p:txBody>
      </p:sp>
      <p:sp>
        <p:nvSpPr>
          <p:cNvPr id="17413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smtClean="0"/>
              <a:t>Priama: vyhľadáva úseky cDNA, ktoré pravdepodobne nesú mutáciu/inú zmenu v sekvencii</a:t>
            </a:r>
          </a:p>
          <a:p>
            <a:r>
              <a:rPr lang="cs-CZ" smtClean="0"/>
              <a:t>umožňuje skrínovať celú kódujúcu oblast génu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Problémy diagnostiky</a:t>
            </a:r>
          </a:p>
        </p:txBody>
      </p:sp>
      <p:sp>
        <p:nvSpPr>
          <p:cNvPr id="18434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Veľkosť génu NF1</a:t>
            </a:r>
          </a:p>
          <a:p>
            <a:r>
              <a:rPr lang="cs-CZ" smtClean="0"/>
              <a:t>Vysoká mutačná rýchlosť</a:t>
            </a:r>
          </a:p>
          <a:p>
            <a:r>
              <a:rPr lang="cs-CZ" smtClean="0"/>
              <a:t>Absencia hot spot </a:t>
            </a:r>
          </a:p>
          <a:p>
            <a:r>
              <a:rPr lang="cs-CZ" smtClean="0"/>
              <a:t>Rozdielne klinické prejavy u členov rodiny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Terapia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Symptomatická</a:t>
            </a:r>
          </a:p>
          <a:p>
            <a:r>
              <a:rPr lang="cs-CZ" smtClean="0"/>
              <a:t>Chirurgia: pri útlaku nervov, obštrukcii GIT, kosmetika</a:t>
            </a:r>
          </a:p>
          <a:p>
            <a:r>
              <a:rPr lang="cs-CZ" smtClean="0"/>
              <a:t>Neurochirurgia: pri postihnutí CNS</a:t>
            </a:r>
          </a:p>
          <a:p>
            <a:r>
              <a:rPr lang="cs-CZ" smtClean="0"/>
              <a:t>Chemoterapia: gliómy</a:t>
            </a:r>
          </a:p>
          <a:p>
            <a:r>
              <a:rPr lang="cs-CZ" smtClean="0"/>
              <a:t>Ovplyvnenie kaskády ras</a:t>
            </a:r>
          </a:p>
          <a:p>
            <a:r>
              <a:rPr lang="cs-CZ" smtClean="0"/>
              <a:t>Prevencia: genetické vyšetrenie, pravidelné klinické vyšetrenia (neurológia, očné, kožné, onkológia), preimplantačná a prenatálna diagnostika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Etické a právne aspekty genetického vyšetrenia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Ochrana osobních údajov</a:t>
            </a:r>
          </a:p>
          <a:p>
            <a:r>
              <a:rPr lang="cs-CZ" smtClean="0"/>
              <a:t>Dobrovoľnosť</a:t>
            </a:r>
          </a:p>
          <a:p>
            <a:r>
              <a:rPr lang="cs-CZ" smtClean="0"/>
              <a:t>Právo poznať výsledok alebo odmietnuť zdelenie</a:t>
            </a:r>
          </a:p>
          <a:p>
            <a:r>
              <a:rPr lang="cs-CZ" smtClean="0"/>
              <a:t>Prerušenie tehotenstva na základe prenatálnej diagnostiky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http://www.nature.com/eye/journal/v19/n3/images/6701478f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250" y="239713"/>
            <a:ext cx="37338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4" descr="http://www.health-writings.com/img/ck/cutaneous-neurofibromatosis/F1.lar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2250" y="3140075"/>
            <a:ext cx="285750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6" descr="http://img.medscape.com/pi/emed/ckb/neurology/1134815-1177266-26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67675" y="1130300"/>
            <a:ext cx="36004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8" descr="http://img.medscape.com/pi/emed/ckb/neurology/1134815-1177266-10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06888" y="1130300"/>
            <a:ext cx="33813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10" descr="http://img.medscape.com/pi/emed/ckb/radiology/336139-383533-904tn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2250" y="5278438"/>
            <a:ext cx="190500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277</Words>
  <Application>Microsoft Office PowerPoint</Application>
  <PresentationFormat>Custom</PresentationFormat>
  <Paragraphs>61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Calibri</vt:lpstr>
      <vt:lpstr>Arial</vt:lpstr>
      <vt:lpstr>Calibri Light</vt:lpstr>
      <vt:lpstr>Motiv Office</vt:lpstr>
      <vt:lpstr>Neurofibromatóza I. Morbus von Recklinghausen Periférny typ</vt:lpstr>
      <vt:lpstr>Klinické prejavy a diagnostické kritériá K stanoveniu diagnózy musia byť prítomné 2 a viac</vt:lpstr>
      <vt:lpstr>Genetická príčina</vt:lpstr>
      <vt:lpstr>Rodokmeň </vt:lpstr>
      <vt:lpstr>Možnosti genetického vyšetrenia Prenatálne: amniocentéza, biopsia choriových klkov (10. t. gravidity) Postnatálne: krv, tkanivá </vt:lpstr>
      <vt:lpstr>Problémy diagnostiky</vt:lpstr>
      <vt:lpstr>Terapia</vt:lpstr>
      <vt:lpstr>Etické a právne aspekty genetického vyšetrenia</vt:lpstr>
      <vt:lpstr>Snímek 9</vt:lpstr>
      <vt:lpstr>Zdroje: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Neurofibromatóza I. Morbus von Recklinghausen</dc:title>
  <dc:creator>Natália Gašpieriková</dc:creator>
  <cp:lastModifiedBy>gaillyovar</cp:lastModifiedBy>
  <cp:revision>14</cp:revision>
  <dcterms:created xsi:type="dcterms:W3CDTF">2015-05-19T11:11:52Z</dcterms:created>
  <dcterms:modified xsi:type="dcterms:W3CDTF">2015-05-20T10:58:43Z</dcterms:modified>
</cp:coreProperties>
</file>