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6" y="-11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89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0242" name="Shape 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44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8674" name="Shape 1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95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2290" name="Shape 9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101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4338" name="Shape 10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07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6386" name="Shape 10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14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18434" name="Shape 11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20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0482" name="Shape 12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26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2530" name="Shape 12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32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4578" name="Shape 13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38"/>
          <p:cNvSpPr>
            <a:spLocks noGrp="1" noRot="1" noChangeAspect="1"/>
          </p:cNvSpPr>
          <p:nvPr>
            <p:ph type="sldImg" idx="2"/>
          </p:nvPr>
        </p:nvSpPr>
        <p:spPr>
          <a:noFill/>
          <a:ln/>
        </p:spPr>
      </p:sp>
      <p:sp>
        <p:nvSpPr>
          <p:cNvPr id="26626" name="Shape 13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6"/>
          <p:cNvSpPr>
            <a:spLocks noChangeArrowheads="1"/>
          </p:cNvSpPr>
          <p:nvPr/>
        </p:nvSpPr>
        <p:spPr bwMode="auto">
          <a:xfrm>
            <a:off x="0" y="0"/>
            <a:ext cx="31353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5" name="Shape 17"/>
          <p:cNvSpPr>
            <a:spLocks/>
          </p:cNvSpPr>
          <p:nvPr/>
        </p:nvSpPr>
        <p:spPr bwMode="auto">
          <a:xfrm>
            <a:off x="3175" y="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512"/>
              </a:cxn>
              <a:cxn ang="0">
                <a:pos x="2" y="0"/>
              </a:cxn>
              <a:cxn ang="0">
                <a:pos x="0" y="0"/>
              </a:cxn>
              <a:cxn ang="0">
                <a:pos x="0" y="512"/>
              </a:cxn>
              <a:cxn ang="0">
                <a:pos x="400" y="512"/>
              </a:cxn>
            </a:cxnLst>
            <a:rect l="T0" t="T1" r="T2" b="T3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6" name="Shape 18"/>
          <p:cNvSpPr>
            <a:spLocks/>
          </p:cNvSpPr>
          <p:nvPr/>
        </p:nvSpPr>
        <p:spPr bwMode="auto">
          <a:xfrm>
            <a:off x="3175" y="1916113"/>
            <a:ext cx="635000" cy="612775"/>
          </a:xfrm>
          <a:custGeom>
            <a:avLst/>
            <a:gdLst>
              <a:gd name="T0" fmla="*/ 0 w 400"/>
              <a:gd name="T1" fmla="*/ 0 h 514"/>
              <a:gd name="T2" fmla="*/ 400 w 400"/>
              <a:gd name="T3" fmla="*/ 514 h 514"/>
            </a:gdLst>
            <a:ahLst/>
            <a:cxnLst>
              <a:cxn ang="0">
                <a:pos x="400" y="0"/>
              </a:cxn>
              <a:cxn ang="0">
                <a:pos x="0" y="0"/>
              </a:cxn>
              <a:cxn ang="0">
                <a:pos x="0" y="514"/>
              </a:cxn>
              <a:cxn ang="0">
                <a:pos x="2" y="514"/>
              </a:cxn>
              <a:cxn ang="0">
                <a:pos x="400" y="0"/>
              </a:cxn>
            </a:cxnLst>
            <a:rect l="T0" t="T1" r="T2" b="T3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7" name="Shape 19"/>
          <p:cNvSpPr>
            <a:spLocks/>
          </p:cNvSpPr>
          <p:nvPr/>
        </p:nvSpPr>
        <p:spPr bwMode="auto">
          <a:xfrm>
            <a:off x="3175" y="1306513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512"/>
              </a:cxn>
              <a:cxn ang="0">
                <a:pos x="2" y="0"/>
              </a:cxn>
              <a:cxn ang="0">
                <a:pos x="0" y="0"/>
              </a:cxn>
              <a:cxn ang="0">
                <a:pos x="0" y="512"/>
              </a:cxn>
              <a:cxn ang="0">
                <a:pos x="400" y="512"/>
              </a:cxn>
            </a:cxnLst>
            <a:rect l="T0" t="T1" r="T2" b="T3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8" name="Shape 20"/>
          <p:cNvSpPr>
            <a:spLocks/>
          </p:cNvSpPr>
          <p:nvPr/>
        </p:nvSpPr>
        <p:spPr bwMode="auto">
          <a:xfrm>
            <a:off x="152400" y="1306513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512"/>
              </a:cxn>
              <a:cxn ang="0">
                <a:pos x="830" y="512"/>
              </a:cxn>
              <a:cxn ang="0">
                <a:pos x="432" y="0"/>
              </a:cxn>
              <a:cxn ang="0">
                <a:pos x="0" y="0"/>
              </a:cxn>
              <a:cxn ang="0">
                <a:pos x="398" y="512"/>
              </a:cxn>
            </a:cxnLst>
            <a:rect l="T0" t="T1" r="T2" b="T3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9" name="Shape 21"/>
          <p:cNvSpPr>
            <a:spLocks/>
          </p:cNvSpPr>
          <p:nvPr/>
        </p:nvSpPr>
        <p:spPr bwMode="auto">
          <a:xfrm>
            <a:off x="152400" y="32258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830" y="0"/>
              </a:cxn>
              <a:cxn ang="0">
                <a:pos x="398" y="0"/>
              </a:cxn>
              <a:cxn ang="0">
                <a:pos x="0" y="512"/>
              </a:cxn>
              <a:cxn ang="0">
                <a:pos x="432" y="512"/>
              </a:cxn>
              <a:cxn ang="0">
                <a:pos x="830" y="0"/>
              </a:cxn>
            </a:cxnLst>
            <a:rect l="T0" t="T1" r="T2" b="T3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0" name="Shape 22"/>
          <p:cNvSpPr>
            <a:spLocks/>
          </p:cNvSpPr>
          <p:nvPr/>
        </p:nvSpPr>
        <p:spPr bwMode="auto">
          <a:xfrm>
            <a:off x="152400" y="2614613"/>
            <a:ext cx="1317625" cy="611187"/>
          </a:xfrm>
          <a:custGeom>
            <a:avLst/>
            <a:gdLst>
              <a:gd name="T0" fmla="*/ 0 w 830"/>
              <a:gd name="T1" fmla="*/ 0 h 514"/>
              <a:gd name="T2" fmla="*/ 830 w 830"/>
              <a:gd name="T3" fmla="*/ 514 h 514"/>
            </a:gdLst>
            <a:ahLst/>
            <a:cxnLst>
              <a:cxn ang="0">
                <a:pos x="432" y="0"/>
              </a:cxn>
              <a:cxn ang="0">
                <a:pos x="0" y="0"/>
              </a:cxn>
              <a:cxn ang="0">
                <a:pos x="398" y="514"/>
              </a:cxn>
              <a:cxn ang="0">
                <a:pos x="830" y="514"/>
              </a:cxn>
              <a:cxn ang="0">
                <a:pos x="432" y="0"/>
              </a:cxn>
            </a:cxnLst>
            <a:rect l="T0" t="T1" r="T2" b="T3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1" name="Shape 23"/>
          <p:cNvSpPr>
            <a:spLocks/>
          </p:cNvSpPr>
          <p:nvPr/>
        </p:nvSpPr>
        <p:spPr bwMode="auto">
          <a:xfrm>
            <a:off x="984250" y="2614613"/>
            <a:ext cx="1322388" cy="611187"/>
          </a:xfrm>
          <a:custGeom>
            <a:avLst/>
            <a:gdLst>
              <a:gd name="T0" fmla="*/ 0 w 833"/>
              <a:gd name="T1" fmla="*/ 0 h 514"/>
              <a:gd name="T2" fmla="*/ 833 w 833"/>
              <a:gd name="T3" fmla="*/ 514 h 514"/>
            </a:gdLst>
            <a:ahLst/>
            <a:cxnLst>
              <a:cxn ang="0">
                <a:pos x="399" y="514"/>
              </a:cxn>
              <a:cxn ang="0">
                <a:pos x="833" y="514"/>
              </a:cxn>
              <a:cxn ang="0">
                <a:pos x="435" y="0"/>
              </a:cxn>
              <a:cxn ang="0">
                <a:pos x="0" y="0"/>
              </a:cxn>
              <a:cxn ang="0">
                <a:pos x="399" y="514"/>
              </a:cxn>
            </a:cxnLst>
            <a:rect l="T0" t="T1" r="T2" b="T3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2" name="Shape 24"/>
          <p:cNvSpPr>
            <a:spLocks/>
          </p:cNvSpPr>
          <p:nvPr/>
        </p:nvSpPr>
        <p:spPr bwMode="auto">
          <a:xfrm>
            <a:off x="3175" y="2614613"/>
            <a:ext cx="635000" cy="611187"/>
          </a:xfrm>
          <a:custGeom>
            <a:avLst/>
            <a:gdLst>
              <a:gd name="T0" fmla="*/ 0 w 400"/>
              <a:gd name="T1" fmla="*/ 0 h 514"/>
              <a:gd name="T2" fmla="*/ 400 w 400"/>
              <a:gd name="T3" fmla="*/ 514 h 514"/>
            </a:gdLst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514"/>
              </a:cxn>
              <a:cxn ang="0">
                <a:pos x="400" y="514"/>
              </a:cxn>
              <a:cxn ang="0">
                <a:pos x="2" y="0"/>
              </a:cxn>
            </a:cxnLst>
            <a:rect l="T0" t="T1" r="T2" b="T3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3" name="Shape 25"/>
          <p:cNvSpPr>
            <a:spLocks/>
          </p:cNvSpPr>
          <p:nvPr/>
        </p:nvSpPr>
        <p:spPr bwMode="auto">
          <a:xfrm>
            <a:off x="984250" y="4533900"/>
            <a:ext cx="1322388" cy="609600"/>
          </a:xfrm>
          <a:custGeom>
            <a:avLst/>
            <a:gdLst>
              <a:gd name="T0" fmla="*/ 0 w 833"/>
              <a:gd name="T1" fmla="*/ 0 h 512"/>
              <a:gd name="T2" fmla="*/ 833 w 833"/>
              <a:gd name="T3" fmla="*/ 512 h 512"/>
            </a:gdLst>
            <a:ahLst/>
            <a:cxnLst>
              <a:cxn ang="0">
                <a:pos x="399" y="0"/>
              </a:cxn>
              <a:cxn ang="0">
                <a:pos x="0" y="512"/>
              </a:cxn>
              <a:cxn ang="0">
                <a:pos x="435" y="512"/>
              </a:cxn>
              <a:cxn ang="0">
                <a:pos x="833" y="0"/>
              </a:cxn>
              <a:cxn ang="0">
                <a:pos x="399" y="0"/>
              </a:cxn>
            </a:cxnLst>
            <a:rect l="T0" t="T1" r="T2" b="T3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6" name="Shape 26"/>
          <p:cNvSpPr>
            <a:spLocks/>
          </p:cNvSpPr>
          <p:nvPr/>
        </p:nvSpPr>
        <p:spPr bwMode="auto">
          <a:xfrm>
            <a:off x="984250" y="3924300"/>
            <a:ext cx="1322388" cy="609600"/>
          </a:xfrm>
          <a:custGeom>
            <a:avLst/>
            <a:gdLst>
              <a:gd name="T0" fmla="*/ 0 w 833"/>
              <a:gd name="T1" fmla="*/ 0 h 512"/>
              <a:gd name="T2" fmla="*/ 833 w 833"/>
              <a:gd name="T3" fmla="*/ 512 h 512"/>
            </a:gdLst>
            <a:ahLst/>
            <a:cxnLst>
              <a:cxn ang="0">
                <a:pos x="435" y="0"/>
              </a:cxn>
              <a:cxn ang="0">
                <a:pos x="0" y="0"/>
              </a:cxn>
              <a:cxn ang="0">
                <a:pos x="399" y="512"/>
              </a:cxn>
              <a:cxn ang="0">
                <a:pos x="833" y="512"/>
              </a:cxn>
              <a:cxn ang="0">
                <a:pos x="435" y="0"/>
              </a:cxn>
            </a:cxnLst>
            <a:rect l="T0" t="T1" r="T2" b="T3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7" name="Shape 27"/>
          <p:cNvSpPr>
            <a:spLocks/>
          </p:cNvSpPr>
          <p:nvPr/>
        </p:nvSpPr>
        <p:spPr bwMode="auto">
          <a:xfrm>
            <a:off x="1820863" y="39243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434" y="0"/>
              </a:cxn>
              <a:cxn ang="0">
                <a:pos x="0" y="0"/>
              </a:cxn>
              <a:cxn ang="0">
                <a:pos x="398" y="512"/>
              </a:cxn>
              <a:cxn ang="0">
                <a:pos x="830" y="512"/>
              </a:cxn>
              <a:cxn ang="0">
                <a:pos x="434" y="0"/>
              </a:cxn>
            </a:cxnLst>
            <a:rect l="T0" t="T1" r="T2" b="T3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8" name="Shape 28"/>
          <p:cNvSpPr>
            <a:spLocks/>
          </p:cNvSpPr>
          <p:nvPr/>
        </p:nvSpPr>
        <p:spPr bwMode="auto">
          <a:xfrm>
            <a:off x="3175" y="60960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0"/>
              </a:cxn>
              <a:cxn ang="0">
                <a:pos x="0" y="0"/>
              </a:cxn>
              <a:cxn ang="0">
                <a:pos x="0" y="512"/>
              </a:cxn>
              <a:cxn ang="0">
                <a:pos x="2" y="512"/>
              </a:cxn>
              <a:cxn ang="0">
                <a:pos x="400" y="0"/>
              </a:cxn>
            </a:cxnLst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9" name="Shape 29"/>
          <p:cNvSpPr>
            <a:spLocks/>
          </p:cNvSpPr>
          <p:nvPr/>
        </p:nvSpPr>
        <p:spPr bwMode="auto">
          <a:xfrm>
            <a:off x="152400" y="1916113"/>
            <a:ext cx="1317625" cy="612775"/>
          </a:xfrm>
          <a:custGeom>
            <a:avLst/>
            <a:gdLst>
              <a:gd name="T0" fmla="*/ 0 w 830"/>
              <a:gd name="T1" fmla="*/ 0 h 514"/>
              <a:gd name="T2" fmla="*/ 830 w 830"/>
              <a:gd name="T3" fmla="*/ 514 h 514"/>
            </a:gdLst>
            <a:ahLst/>
            <a:cxnLst>
              <a:cxn ang="0">
                <a:pos x="0" y="514"/>
              </a:cxn>
              <a:cxn ang="0">
                <a:pos x="432" y="514"/>
              </a:cxn>
              <a:cxn ang="0">
                <a:pos x="830" y="0"/>
              </a:cxn>
              <a:cxn ang="0">
                <a:pos x="398" y="0"/>
              </a:cxn>
              <a:cxn ang="0">
                <a:pos x="0" y="514"/>
              </a:cxn>
            </a:cxnLst>
            <a:rect l="T0" t="T1" r="T2" b="T3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0" name="Shape 30"/>
          <p:cNvSpPr>
            <a:spLocks/>
          </p:cNvSpPr>
          <p:nvPr/>
        </p:nvSpPr>
        <p:spPr bwMode="auto">
          <a:xfrm>
            <a:off x="984250" y="3225800"/>
            <a:ext cx="1322388" cy="609600"/>
          </a:xfrm>
          <a:custGeom>
            <a:avLst/>
            <a:gdLst>
              <a:gd name="T0" fmla="*/ 0 w 833"/>
              <a:gd name="T1" fmla="*/ 0 h 512"/>
              <a:gd name="T2" fmla="*/ 833 w 833"/>
              <a:gd name="T3" fmla="*/ 512 h 512"/>
            </a:gdLst>
            <a:ahLst/>
            <a:cxnLst>
              <a:cxn ang="0">
                <a:pos x="0" y="512"/>
              </a:cxn>
              <a:cxn ang="0">
                <a:pos x="435" y="512"/>
              </a:cxn>
              <a:cxn ang="0">
                <a:pos x="833" y="0"/>
              </a:cxn>
              <a:cxn ang="0">
                <a:pos x="399" y="0"/>
              </a:cxn>
              <a:cxn ang="0">
                <a:pos x="0" y="512"/>
              </a:cxn>
            </a:cxnLst>
            <a:rect l="T0" t="T1" r="T2" b="T3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1" name="Shape 31"/>
          <p:cNvSpPr>
            <a:spLocks/>
          </p:cNvSpPr>
          <p:nvPr/>
        </p:nvSpPr>
        <p:spPr bwMode="auto">
          <a:xfrm>
            <a:off x="3175" y="322580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0"/>
              </a:cxn>
              <a:cxn ang="0">
                <a:pos x="0" y="0"/>
              </a:cxn>
              <a:cxn ang="0">
                <a:pos x="0" y="512"/>
              </a:cxn>
              <a:cxn ang="0">
                <a:pos x="2" y="512"/>
              </a:cxn>
              <a:cxn ang="0">
                <a:pos x="400" y="0"/>
              </a:cxn>
            </a:cxnLst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2" name="Shape 32"/>
          <p:cNvSpPr>
            <a:spLocks/>
          </p:cNvSpPr>
          <p:nvPr/>
        </p:nvSpPr>
        <p:spPr bwMode="auto">
          <a:xfrm>
            <a:off x="1820863" y="45339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0"/>
              </a:cxn>
              <a:cxn ang="0">
                <a:pos x="0" y="512"/>
              </a:cxn>
              <a:cxn ang="0">
                <a:pos x="434" y="512"/>
              </a:cxn>
              <a:cxn ang="0">
                <a:pos x="830" y="0"/>
              </a:cxn>
              <a:cxn ang="0">
                <a:pos x="398" y="0"/>
              </a:cxn>
            </a:cxnLst>
            <a:rect l="T0" t="T1" r="T2" b="T3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3" name="Shape 33"/>
          <p:cNvSpPr>
            <a:spLocks/>
          </p:cNvSpPr>
          <p:nvPr/>
        </p:nvSpPr>
        <p:spPr bwMode="auto">
          <a:xfrm>
            <a:off x="152400" y="45339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0"/>
              </a:cxn>
              <a:cxn ang="0">
                <a:pos x="0" y="512"/>
              </a:cxn>
              <a:cxn ang="0">
                <a:pos x="432" y="512"/>
              </a:cxn>
              <a:cxn ang="0">
                <a:pos x="830" y="0"/>
              </a:cxn>
              <a:cxn ang="0">
                <a:pos x="398" y="0"/>
              </a:cxn>
            </a:cxnLst>
            <a:rect l="T0" t="T1" r="T2" b="T3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4" name="Shape 34"/>
          <p:cNvSpPr>
            <a:spLocks/>
          </p:cNvSpPr>
          <p:nvPr/>
        </p:nvSpPr>
        <p:spPr bwMode="auto">
          <a:xfrm>
            <a:off x="3175" y="453390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0"/>
              </a:cxn>
              <a:cxn ang="0">
                <a:pos x="0" y="0"/>
              </a:cxn>
              <a:cxn ang="0">
                <a:pos x="0" y="512"/>
              </a:cxn>
              <a:cxn ang="0">
                <a:pos x="2" y="512"/>
              </a:cxn>
              <a:cxn ang="0">
                <a:pos x="400" y="0"/>
              </a:cxn>
            </a:cxnLst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5" name="Shape 35"/>
          <p:cNvSpPr>
            <a:spLocks/>
          </p:cNvSpPr>
          <p:nvPr/>
        </p:nvSpPr>
        <p:spPr bwMode="auto">
          <a:xfrm>
            <a:off x="3175" y="392430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512"/>
              </a:cxn>
              <a:cxn ang="0">
                <a:pos x="2" y="0"/>
              </a:cxn>
              <a:cxn ang="0">
                <a:pos x="0" y="0"/>
              </a:cxn>
              <a:cxn ang="0">
                <a:pos x="0" y="512"/>
              </a:cxn>
              <a:cxn ang="0">
                <a:pos x="400" y="512"/>
              </a:cxn>
            </a:cxnLst>
            <a:rect l="T0" t="T1" r="T2" b="T3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6" name="Shape 36"/>
          <p:cNvSpPr>
            <a:spLocks/>
          </p:cNvSpPr>
          <p:nvPr/>
        </p:nvSpPr>
        <p:spPr bwMode="auto">
          <a:xfrm>
            <a:off x="152400" y="39243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512"/>
              </a:cxn>
              <a:cxn ang="0">
                <a:pos x="830" y="512"/>
              </a:cxn>
              <a:cxn ang="0">
                <a:pos x="432" y="0"/>
              </a:cxn>
              <a:cxn ang="0">
                <a:pos x="0" y="0"/>
              </a:cxn>
              <a:cxn ang="0">
                <a:pos x="398" y="512"/>
              </a:cxn>
            </a:cxnLst>
            <a:rect l="T0" t="T1" r="T2" b="T3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7" name="Shape 37"/>
          <p:cNvSpPr>
            <a:spLocks/>
          </p:cNvSpPr>
          <p:nvPr/>
        </p:nvSpPr>
        <p:spPr bwMode="auto">
          <a:xfrm>
            <a:off x="7415213" y="0"/>
            <a:ext cx="1555750" cy="6127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>
              <a:cxn ang="0">
                <a:pos x="510" y="607"/>
              </a:cxn>
              <a:cxn ang="0">
                <a:pos x="980" y="0"/>
              </a:cxn>
              <a:cxn ang="0">
                <a:pos x="470" y="0"/>
              </a:cxn>
              <a:cxn ang="0">
                <a:pos x="0" y="607"/>
              </a:cxn>
              <a:cxn ang="0">
                <a:pos x="510" y="607"/>
              </a:cxn>
              <a:cxn ang="0">
                <a:pos x="510" y="607"/>
              </a:cxn>
            </a:cxnLst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8" name="Shape 38"/>
          <p:cNvSpPr>
            <a:spLocks/>
          </p:cNvSpPr>
          <p:nvPr/>
        </p:nvSpPr>
        <p:spPr bwMode="auto">
          <a:xfrm>
            <a:off x="8397875" y="1309688"/>
            <a:ext cx="746125" cy="611187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470" y="0"/>
              </a:cxn>
              <a:cxn ang="0">
                <a:pos x="0" y="605"/>
              </a:cxn>
              <a:cxn ang="0">
                <a:pos x="470" y="605"/>
              </a:cxn>
              <a:cxn ang="0">
                <a:pos x="470" y="0"/>
              </a:cxn>
            </a:cxnLst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29" name="Shape 39"/>
          <p:cNvSpPr>
            <a:spLocks/>
          </p:cNvSpPr>
          <p:nvPr/>
        </p:nvSpPr>
        <p:spPr bwMode="auto">
          <a:xfrm>
            <a:off x="8397875" y="1920875"/>
            <a:ext cx="746125" cy="6096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0" y="0"/>
              </a:cxn>
              <a:cxn ang="0">
                <a:pos x="470" y="605"/>
              </a:cxn>
              <a:cxn ang="0">
                <a:pos x="470" y="0"/>
              </a:cxn>
              <a:cxn ang="0">
                <a:pos x="0" y="0"/>
              </a:cxn>
            </a:cxnLst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30" name="Shape 40"/>
          <p:cNvSpPr>
            <a:spLocks/>
          </p:cNvSpPr>
          <p:nvPr/>
        </p:nvSpPr>
        <p:spPr bwMode="auto">
          <a:xfrm>
            <a:off x="8397875" y="1588"/>
            <a:ext cx="746125" cy="611187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470" y="0"/>
              </a:cxn>
              <a:cxn ang="0">
                <a:pos x="0" y="605"/>
              </a:cxn>
              <a:cxn ang="0">
                <a:pos x="470" y="605"/>
              </a:cxn>
              <a:cxn ang="0">
                <a:pos x="470" y="0"/>
              </a:cxn>
            </a:cxnLst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31" name="Shape 41"/>
          <p:cNvSpPr>
            <a:spLocks/>
          </p:cNvSpPr>
          <p:nvPr/>
        </p:nvSpPr>
        <p:spPr bwMode="auto">
          <a:xfrm>
            <a:off x="8397875" y="612775"/>
            <a:ext cx="746125" cy="606425"/>
          </a:xfrm>
          <a:custGeom>
            <a:avLst/>
            <a:gdLst>
              <a:gd name="T0" fmla="*/ 0 w 470"/>
              <a:gd name="T1" fmla="*/ 0 h 602"/>
              <a:gd name="T2" fmla="*/ 470 w 470"/>
              <a:gd name="T3" fmla="*/ 602 h 602"/>
            </a:gdLst>
            <a:ahLst/>
            <a:cxnLst>
              <a:cxn ang="0">
                <a:pos x="0" y="0"/>
              </a:cxn>
              <a:cxn ang="0">
                <a:pos x="470" y="602"/>
              </a:cxn>
              <a:cxn ang="0">
                <a:pos x="470" y="0"/>
              </a:cxn>
              <a:cxn ang="0">
                <a:pos x="0" y="0"/>
              </a:cxn>
            </a:cxnLst>
            <a:rect l="T0" t="T1" r="T2" b="T3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32" name="Shape 42"/>
          <p:cNvSpPr>
            <a:spLocks/>
          </p:cNvSpPr>
          <p:nvPr/>
        </p:nvSpPr>
        <p:spPr bwMode="auto">
          <a:xfrm>
            <a:off x="7415213" y="612775"/>
            <a:ext cx="1555750" cy="609600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>
              <a:cxn ang="0">
                <a:pos x="510" y="0"/>
              </a:cxn>
              <a:cxn ang="0">
                <a:pos x="980" y="605"/>
              </a:cxn>
              <a:cxn ang="0">
                <a:pos x="470" y="605"/>
              </a:cxn>
              <a:cxn ang="0">
                <a:pos x="0" y="0"/>
              </a:cxn>
              <a:cxn ang="0">
                <a:pos x="510" y="0"/>
              </a:cxn>
              <a:cxn ang="0">
                <a:pos x="510" y="0"/>
              </a:cxn>
            </a:cxnLst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F96431-B640-41F9-B206-D705DC4DE9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7"/>
          <p:cNvSpPr>
            <a:spLocks/>
          </p:cNvSpPr>
          <p:nvPr/>
        </p:nvSpPr>
        <p:spPr bwMode="auto">
          <a:xfrm>
            <a:off x="7415213" y="0"/>
            <a:ext cx="1555750" cy="6127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>
              <a:cxn ang="0">
                <a:pos x="510" y="607"/>
              </a:cxn>
              <a:cxn ang="0">
                <a:pos x="980" y="0"/>
              </a:cxn>
              <a:cxn ang="0">
                <a:pos x="470" y="0"/>
              </a:cxn>
              <a:cxn ang="0">
                <a:pos x="0" y="607"/>
              </a:cxn>
              <a:cxn ang="0">
                <a:pos x="510" y="607"/>
              </a:cxn>
              <a:cxn ang="0">
                <a:pos x="510" y="607"/>
              </a:cxn>
            </a:cxnLst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5" name="Shape 48"/>
          <p:cNvSpPr>
            <a:spLocks/>
          </p:cNvSpPr>
          <p:nvPr/>
        </p:nvSpPr>
        <p:spPr bwMode="auto">
          <a:xfrm>
            <a:off x="8397875" y="1309688"/>
            <a:ext cx="746125" cy="611187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470" y="0"/>
              </a:cxn>
              <a:cxn ang="0">
                <a:pos x="0" y="605"/>
              </a:cxn>
              <a:cxn ang="0">
                <a:pos x="470" y="605"/>
              </a:cxn>
              <a:cxn ang="0">
                <a:pos x="470" y="0"/>
              </a:cxn>
            </a:cxnLst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6" name="Shape 49"/>
          <p:cNvSpPr>
            <a:spLocks/>
          </p:cNvSpPr>
          <p:nvPr/>
        </p:nvSpPr>
        <p:spPr bwMode="auto">
          <a:xfrm>
            <a:off x="8397875" y="1920875"/>
            <a:ext cx="746125" cy="6096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0" y="0"/>
              </a:cxn>
              <a:cxn ang="0">
                <a:pos x="470" y="605"/>
              </a:cxn>
              <a:cxn ang="0">
                <a:pos x="470" y="0"/>
              </a:cxn>
              <a:cxn ang="0">
                <a:pos x="0" y="0"/>
              </a:cxn>
            </a:cxnLst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7" name="Shape 50"/>
          <p:cNvSpPr>
            <a:spLocks/>
          </p:cNvSpPr>
          <p:nvPr/>
        </p:nvSpPr>
        <p:spPr bwMode="auto">
          <a:xfrm>
            <a:off x="7415213" y="612775"/>
            <a:ext cx="1555750" cy="609600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>
              <a:cxn ang="0">
                <a:pos x="510" y="0"/>
              </a:cxn>
              <a:cxn ang="0">
                <a:pos x="980" y="605"/>
              </a:cxn>
              <a:cxn ang="0">
                <a:pos x="470" y="605"/>
              </a:cxn>
              <a:cxn ang="0">
                <a:pos x="0" y="0"/>
              </a:cxn>
              <a:cxn ang="0">
                <a:pos x="510" y="0"/>
              </a:cxn>
              <a:cxn ang="0">
                <a:pos x="510" y="0"/>
              </a:cxn>
            </a:cxnLst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5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7BDE33-575B-4301-9321-E286587EE8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6"/>
          <p:cNvSpPr>
            <a:spLocks/>
          </p:cNvSpPr>
          <p:nvPr/>
        </p:nvSpPr>
        <p:spPr bwMode="auto">
          <a:xfrm>
            <a:off x="7415213" y="0"/>
            <a:ext cx="1555750" cy="6127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>
              <a:cxn ang="0">
                <a:pos x="510" y="607"/>
              </a:cxn>
              <a:cxn ang="0">
                <a:pos x="980" y="0"/>
              </a:cxn>
              <a:cxn ang="0">
                <a:pos x="470" y="0"/>
              </a:cxn>
              <a:cxn ang="0">
                <a:pos x="0" y="607"/>
              </a:cxn>
              <a:cxn ang="0">
                <a:pos x="510" y="607"/>
              </a:cxn>
              <a:cxn ang="0">
                <a:pos x="510" y="607"/>
              </a:cxn>
            </a:cxnLst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6" name="Shape 57"/>
          <p:cNvSpPr>
            <a:spLocks/>
          </p:cNvSpPr>
          <p:nvPr/>
        </p:nvSpPr>
        <p:spPr bwMode="auto">
          <a:xfrm>
            <a:off x="8397875" y="1309688"/>
            <a:ext cx="746125" cy="611187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470" y="0"/>
              </a:cxn>
              <a:cxn ang="0">
                <a:pos x="0" y="605"/>
              </a:cxn>
              <a:cxn ang="0">
                <a:pos x="470" y="605"/>
              </a:cxn>
              <a:cxn ang="0">
                <a:pos x="470" y="0"/>
              </a:cxn>
            </a:cxnLst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7" name="Shape 58"/>
          <p:cNvSpPr>
            <a:spLocks/>
          </p:cNvSpPr>
          <p:nvPr/>
        </p:nvSpPr>
        <p:spPr bwMode="auto">
          <a:xfrm>
            <a:off x="8397875" y="1920875"/>
            <a:ext cx="746125" cy="6096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0" y="0"/>
              </a:cxn>
              <a:cxn ang="0">
                <a:pos x="470" y="605"/>
              </a:cxn>
              <a:cxn ang="0">
                <a:pos x="470" y="0"/>
              </a:cxn>
              <a:cxn ang="0">
                <a:pos x="0" y="0"/>
              </a:cxn>
            </a:cxnLst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8" name="Shape 59"/>
          <p:cNvSpPr>
            <a:spLocks/>
          </p:cNvSpPr>
          <p:nvPr/>
        </p:nvSpPr>
        <p:spPr bwMode="auto">
          <a:xfrm>
            <a:off x="7415213" y="612775"/>
            <a:ext cx="1555750" cy="609600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>
              <a:cxn ang="0">
                <a:pos x="510" y="0"/>
              </a:cxn>
              <a:cxn ang="0">
                <a:pos x="980" y="605"/>
              </a:cxn>
              <a:cxn ang="0">
                <a:pos x="470" y="605"/>
              </a:cxn>
              <a:cxn ang="0">
                <a:pos x="0" y="0"/>
              </a:cxn>
              <a:cxn ang="0">
                <a:pos x="510" y="0"/>
              </a:cxn>
              <a:cxn ang="0">
                <a:pos x="510" y="0"/>
              </a:cxn>
            </a:cxnLst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" name="Shape 6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043453C-9594-4403-9699-522ED31440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3"/>
          <p:cNvSpPr>
            <a:spLocks/>
          </p:cNvSpPr>
          <p:nvPr/>
        </p:nvSpPr>
        <p:spPr bwMode="auto">
          <a:xfrm>
            <a:off x="3175" y="2614613"/>
            <a:ext cx="635000" cy="611187"/>
          </a:xfrm>
          <a:custGeom>
            <a:avLst/>
            <a:gdLst>
              <a:gd name="T0" fmla="*/ 0 w 400"/>
              <a:gd name="T1" fmla="*/ 0 h 514"/>
              <a:gd name="T2" fmla="*/ 400 w 400"/>
              <a:gd name="T3" fmla="*/ 514 h 514"/>
            </a:gdLst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514"/>
              </a:cxn>
              <a:cxn ang="0">
                <a:pos x="400" y="514"/>
              </a:cxn>
              <a:cxn ang="0">
                <a:pos x="2" y="0"/>
              </a:cxn>
            </a:cxnLst>
            <a:rect l="T0" t="T1" r="T2" b="T3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4" name="Shape 64"/>
          <p:cNvSpPr>
            <a:spLocks/>
          </p:cNvSpPr>
          <p:nvPr/>
        </p:nvSpPr>
        <p:spPr bwMode="auto">
          <a:xfrm>
            <a:off x="3175" y="322580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0"/>
              </a:cxn>
              <a:cxn ang="0">
                <a:pos x="0" y="0"/>
              </a:cxn>
              <a:cxn ang="0">
                <a:pos x="0" y="512"/>
              </a:cxn>
              <a:cxn ang="0">
                <a:pos x="2" y="512"/>
              </a:cxn>
              <a:cxn ang="0">
                <a:pos x="400" y="0"/>
              </a:cxn>
            </a:cxnLst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5" name="Shape 65"/>
          <p:cNvSpPr>
            <a:spLocks/>
          </p:cNvSpPr>
          <p:nvPr/>
        </p:nvSpPr>
        <p:spPr bwMode="auto">
          <a:xfrm>
            <a:off x="152400" y="45339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0"/>
              </a:cxn>
              <a:cxn ang="0">
                <a:pos x="0" y="512"/>
              </a:cxn>
              <a:cxn ang="0">
                <a:pos x="432" y="512"/>
              </a:cxn>
              <a:cxn ang="0">
                <a:pos x="830" y="0"/>
              </a:cxn>
              <a:cxn ang="0">
                <a:pos x="398" y="0"/>
              </a:cxn>
            </a:cxnLst>
            <a:rect l="T0" t="T1" r="T2" b="T3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6" name="Shape 66"/>
          <p:cNvSpPr>
            <a:spLocks/>
          </p:cNvSpPr>
          <p:nvPr/>
        </p:nvSpPr>
        <p:spPr bwMode="auto">
          <a:xfrm>
            <a:off x="152400" y="39243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512"/>
              </a:cxn>
              <a:cxn ang="0">
                <a:pos x="830" y="512"/>
              </a:cxn>
              <a:cxn ang="0">
                <a:pos x="432" y="0"/>
              </a:cxn>
              <a:cxn ang="0">
                <a:pos x="0" y="0"/>
              </a:cxn>
              <a:cxn ang="0">
                <a:pos x="398" y="512"/>
              </a:cxn>
            </a:cxnLst>
            <a:rect l="T0" t="T1" r="T2" b="T3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7" name="Shape 67"/>
          <p:cNvSpPr>
            <a:spLocks/>
          </p:cNvSpPr>
          <p:nvPr/>
        </p:nvSpPr>
        <p:spPr bwMode="auto">
          <a:xfrm>
            <a:off x="7415213" y="0"/>
            <a:ext cx="1555750" cy="6127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>
              <a:cxn ang="0">
                <a:pos x="510" y="607"/>
              </a:cxn>
              <a:cxn ang="0">
                <a:pos x="980" y="0"/>
              </a:cxn>
              <a:cxn ang="0">
                <a:pos x="470" y="0"/>
              </a:cxn>
              <a:cxn ang="0">
                <a:pos x="0" y="607"/>
              </a:cxn>
              <a:cxn ang="0">
                <a:pos x="510" y="607"/>
              </a:cxn>
              <a:cxn ang="0">
                <a:pos x="510" y="607"/>
              </a:cxn>
            </a:cxnLst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8" name="Shape 68"/>
          <p:cNvSpPr>
            <a:spLocks/>
          </p:cNvSpPr>
          <p:nvPr/>
        </p:nvSpPr>
        <p:spPr bwMode="auto">
          <a:xfrm>
            <a:off x="8397875" y="1309688"/>
            <a:ext cx="746125" cy="611187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470" y="0"/>
              </a:cxn>
              <a:cxn ang="0">
                <a:pos x="0" y="605"/>
              </a:cxn>
              <a:cxn ang="0">
                <a:pos x="470" y="605"/>
              </a:cxn>
              <a:cxn ang="0">
                <a:pos x="470" y="0"/>
              </a:cxn>
            </a:cxnLst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9" name="Shape 69"/>
          <p:cNvSpPr>
            <a:spLocks/>
          </p:cNvSpPr>
          <p:nvPr/>
        </p:nvSpPr>
        <p:spPr bwMode="auto">
          <a:xfrm>
            <a:off x="8397875" y="1920875"/>
            <a:ext cx="746125" cy="6096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0" y="0"/>
              </a:cxn>
              <a:cxn ang="0">
                <a:pos x="470" y="605"/>
              </a:cxn>
              <a:cxn ang="0">
                <a:pos x="470" y="0"/>
              </a:cxn>
              <a:cxn ang="0">
                <a:pos x="0" y="0"/>
              </a:cxn>
            </a:cxnLst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0" name="Shape 70"/>
          <p:cNvSpPr>
            <a:spLocks/>
          </p:cNvSpPr>
          <p:nvPr/>
        </p:nvSpPr>
        <p:spPr bwMode="auto">
          <a:xfrm>
            <a:off x="7415213" y="612775"/>
            <a:ext cx="1555750" cy="609600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>
              <a:cxn ang="0">
                <a:pos x="510" y="0"/>
              </a:cxn>
              <a:cxn ang="0">
                <a:pos x="980" y="605"/>
              </a:cxn>
              <a:cxn ang="0">
                <a:pos x="470" y="605"/>
              </a:cxn>
              <a:cxn ang="0">
                <a:pos x="0" y="0"/>
              </a:cxn>
              <a:cxn ang="0">
                <a:pos x="510" y="0"/>
              </a:cxn>
              <a:cxn ang="0">
                <a:pos x="510" y="0"/>
              </a:cxn>
            </a:cxnLst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7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8CE708B-0C3F-49E2-B83E-1DE83E6C8C1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4"/>
          <p:cNvSpPr>
            <a:spLocks/>
          </p:cNvSpPr>
          <p:nvPr/>
        </p:nvSpPr>
        <p:spPr bwMode="auto">
          <a:xfrm>
            <a:off x="3175" y="2614613"/>
            <a:ext cx="635000" cy="611187"/>
          </a:xfrm>
          <a:custGeom>
            <a:avLst/>
            <a:gdLst>
              <a:gd name="T0" fmla="*/ 0 w 400"/>
              <a:gd name="T1" fmla="*/ 0 h 514"/>
              <a:gd name="T2" fmla="*/ 400 w 400"/>
              <a:gd name="T3" fmla="*/ 514 h 514"/>
            </a:gdLst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514"/>
              </a:cxn>
              <a:cxn ang="0">
                <a:pos x="400" y="514"/>
              </a:cxn>
              <a:cxn ang="0">
                <a:pos x="2" y="0"/>
              </a:cxn>
            </a:cxnLst>
            <a:rect l="T0" t="T1" r="T2" b="T3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4" name="Shape 75"/>
          <p:cNvSpPr>
            <a:spLocks/>
          </p:cNvSpPr>
          <p:nvPr/>
        </p:nvSpPr>
        <p:spPr bwMode="auto">
          <a:xfrm>
            <a:off x="3175" y="322580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0"/>
              </a:cxn>
              <a:cxn ang="0">
                <a:pos x="0" y="0"/>
              </a:cxn>
              <a:cxn ang="0">
                <a:pos x="0" y="512"/>
              </a:cxn>
              <a:cxn ang="0">
                <a:pos x="2" y="512"/>
              </a:cxn>
              <a:cxn ang="0">
                <a:pos x="400" y="0"/>
              </a:cxn>
            </a:cxnLst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5" name="Shape 76"/>
          <p:cNvSpPr>
            <a:spLocks/>
          </p:cNvSpPr>
          <p:nvPr/>
        </p:nvSpPr>
        <p:spPr bwMode="auto">
          <a:xfrm>
            <a:off x="152400" y="45339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0"/>
              </a:cxn>
              <a:cxn ang="0">
                <a:pos x="0" y="512"/>
              </a:cxn>
              <a:cxn ang="0">
                <a:pos x="432" y="512"/>
              </a:cxn>
              <a:cxn ang="0">
                <a:pos x="830" y="0"/>
              </a:cxn>
              <a:cxn ang="0">
                <a:pos x="398" y="0"/>
              </a:cxn>
            </a:cxnLst>
            <a:rect l="T0" t="T1" r="T2" b="T3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6" name="Shape 77"/>
          <p:cNvSpPr>
            <a:spLocks/>
          </p:cNvSpPr>
          <p:nvPr/>
        </p:nvSpPr>
        <p:spPr bwMode="auto">
          <a:xfrm>
            <a:off x="152400" y="3924300"/>
            <a:ext cx="1317625" cy="6096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>
              <a:cxn ang="0">
                <a:pos x="398" y="512"/>
              </a:cxn>
              <a:cxn ang="0">
                <a:pos x="830" y="512"/>
              </a:cxn>
              <a:cxn ang="0">
                <a:pos x="432" y="0"/>
              </a:cxn>
              <a:cxn ang="0">
                <a:pos x="0" y="0"/>
              </a:cxn>
              <a:cxn ang="0">
                <a:pos x="398" y="512"/>
              </a:cxn>
            </a:cxnLst>
            <a:rect l="T0" t="T1" r="T2" b="T3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7" name="Shape 78"/>
          <p:cNvSpPr>
            <a:spLocks/>
          </p:cNvSpPr>
          <p:nvPr/>
        </p:nvSpPr>
        <p:spPr bwMode="auto">
          <a:xfrm>
            <a:off x="7415213" y="0"/>
            <a:ext cx="1555750" cy="6127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>
              <a:cxn ang="0">
                <a:pos x="510" y="607"/>
              </a:cxn>
              <a:cxn ang="0">
                <a:pos x="980" y="0"/>
              </a:cxn>
              <a:cxn ang="0">
                <a:pos x="470" y="0"/>
              </a:cxn>
              <a:cxn ang="0">
                <a:pos x="0" y="607"/>
              </a:cxn>
              <a:cxn ang="0">
                <a:pos x="510" y="607"/>
              </a:cxn>
              <a:cxn ang="0">
                <a:pos x="510" y="607"/>
              </a:cxn>
            </a:cxnLst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8" name="Shape 79"/>
          <p:cNvSpPr>
            <a:spLocks/>
          </p:cNvSpPr>
          <p:nvPr/>
        </p:nvSpPr>
        <p:spPr bwMode="auto">
          <a:xfrm>
            <a:off x="8397875" y="1309688"/>
            <a:ext cx="746125" cy="611187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470" y="0"/>
              </a:cxn>
              <a:cxn ang="0">
                <a:pos x="0" y="605"/>
              </a:cxn>
              <a:cxn ang="0">
                <a:pos x="470" y="605"/>
              </a:cxn>
              <a:cxn ang="0">
                <a:pos x="470" y="0"/>
              </a:cxn>
            </a:cxnLst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9" name="Shape 80"/>
          <p:cNvSpPr>
            <a:spLocks/>
          </p:cNvSpPr>
          <p:nvPr/>
        </p:nvSpPr>
        <p:spPr bwMode="auto">
          <a:xfrm>
            <a:off x="8397875" y="1920875"/>
            <a:ext cx="746125" cy="6096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0" y="0"/>
              </a:cxn>
              <a:cxn ang="0">
                <a:pos x="470" y="605"/>
              </a:cxn>
              <a:cxn ang="0">
                <a:pos x="470" y="0"/>
              </a:cxn>
              <a:cxn ang="0">
                <a:pos x="0" y="0"/>
              </a:cxn>
            </a:cxnLst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0" name="Shape 81"/>
          <p:cNvSpPr>
            <a:spLocks/>
          </p:cNvSpPr>
          <p:nvPr/>
        </p:nvSpPr>
        <p:spPr bwMode="auto">
          <a:xfrm>
            <a:off x="7415213" y="612775"/>
            <a:ext cx="1555750" cy="609600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>
              <a:cxn ang="0">
                <a:pos x="510" y="0"/>
              </a:cxn>
              <a:cxn ang="0">
                <a:pos x="980" y="605"/>
              </a:cxn>
              <a:cxn ang="0">
                <a:pos x="470" y="605"/>
              </a:cxn>
              <a:cxn ang="0">
                <a:pos x="0" y="0"/>
              </a:cxn>
              <a:cxn ang="0">
                <a:pos x="510" y="0"/>
              </a:cxn>
              <a:cxn ang="0">
                <a:pos x="510" y="0"/>
              </a:cxn>
            </a:cxnLst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11" name="Shape 8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B075AF-1445-42A8-BA18-C6C8C706377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E140D-ABD0-4503-8A96-1BA34AAE44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06375"/>
            <a:ext cx="68802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8" name="Shape 7"/>
          <p:cNvSpPr>
            <a:spLocks noChangeArrowheads="1"/>
          </p:cNvSpPr>
          <p:nvPr/>
        </p:nvSpPr>
        <p:spPr bwMode="auto">
          <a:xfrm>
            <a:off x="0" y="0"/>
            <a:ext cx="31353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029" name="Shape 8"/>
          <p:cNvSpPr>
            <a:spLocks/>
          </p:cNvSpPr>
          <p:nvPr/>
        </p:nvSpPr>
        <p:spPr bwMode="auto">
          <a:xfrm>
            <a:off x="3175" y="453390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0"/>
              </a:cxn>
              <a:cxn ang="0">
                <a:pos x="0" y="0"/>
              </a:cxn>
              <a:cxn ang="0">
                <a:pos x="0" y="512"/>
              </a:cxn>
              <a:cxn ang="0">
                <a:pos x="2" y="512"/>
              </a:cxn>
              <a:cxn ang="0">
                <a:pos x="400" y="0"/>
              </a:cxn>
            </a:cxnLst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030" name="Shape 9"/>
          <p:cNvSpPr>
            <a:spLocks/>
          </p:cNvSpPr>
          <p:nvPr/>
        </p:nvSpPr>
        <p:spPr bwMode="auto">
          <a:xfrm>
            <a:off x="3175" y="3924300"/>
            <a:ext cx="635000" cy="6096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>
              <a:cxn ang="0">
                <a:pos x="400" y="512"/>
              </a:cxn>
              <a:cxn ang="0">
                <a:pos x="2" y="0"/>
              </a:cxn>
              <a:cxn ang="0">
                <a:pos x="0" y="0"/>
              </a:cxn>
              <a:cxn ang="0">
                <a:pos x="0" y="512"/>
              </a:cxn>
              <a:cxn ang="0">
                <a:pos x="400" y="512"/>
              </a:cxn>
            </a:cxnLst>
            <a:rect l="T0" t="T1" r="T2" b="T3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031" name="Shape 10"/>
          <p:cNvSpPr>
            <a:spLocks/>
          </p:cNvSpPr>
          <p:nvPr/>
        </p:nvSpPr>
        <p:spPr bwMode="auto">
          <a:xfrm>
            <a:off x="8397875" y="1588"/>
            <a:ext cx="746125" cy="611187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>
              <a:cxn ang="0">
                <a:pos x="470" y="0"/>
              </a:cxn>
              <a:cxn ang="0">
                <a:pos x="0" y="605"/>
              </a:cxn>
              <a:cxn ang="0">
                <a:pos x="470" y="605"/>
              </a:cxn>
              <a:cxn ang="0">
                <a:pos x="470" y="0"/>
              </a:cxn>
            </a:cxnLst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032" name="Shape 11"/>
          <p:cNvSpPr>
            <a:spLocks/>
          </p:cNvSpPr>
          <p:nvPr/>
        </p:nvSpPr>
        <p:spPr bwMode="auto">
          <a:xfrm>
            <a:off x="8397875" y="612775"/>
            <a:ext cx="746125" cy="606425"/>
          </a:xfrm>
          <a:custGeom>
            <a:avLst/>
            <a:gdLst>
              <a:gd name="T0" fmla="*/ 0 w 470"/>
              <a:gd name="T1" fmla="*/ 0 h 602"/>
              <a:gd name="T2" fmla="*/ 470 w 470"/>
              <a:gd name="T3" fmla="*/ 602 h 602"/>
            </a:gdLst>
            <a:ahLst/>
            <a:cxnLst>
              <a:cxn ang="0">
                <a:pos x="0" y="0"/>
              </a:cxn>
              <a:cxn ang="0">
                <a:pos x="470" y="602"/>
              </a:cxn>
              <a:cxn ang="0">
                <a:pos x="470" y="0"/>
              </a:cxn>
              <a:cxn ang="0">
                <a:pos x="0" y="0"/>
              </a:cxn>
            </a:cxnLst>
            <a:rect l="T0" t="T1" r="T2" b="T3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/>
          <a:lstStyle/>
          <a:p>
            <a:endParaRPr lang="cs-CZ"/>
          </a:p>
        </p:txBody>
      </p:sp>
      <p:sp>
        <p:nvSpPr>
          <p:cNvPr id="1033" name="Shape 12"/>
          <p:cNvSpPr txBox="1">
            <a:spLocks noGrp="1"/>
          </p:cNvSpPr>
          <p:nvPr>
            <p:ph type="sldNum" idx="12"/>
          </p:nvPr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FFFFFF"/>
                </a:solidFill>
              </a:defRPr>
            </a:lvl1pPr>
          </a:lstStyle>
          <a:p>
            <a:fld id="{0A20E829-FCB4-41E1-AF63-0A53B7B770F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dravi.e15.cz/clanek/postgradualni-medicina/spinalni-svalove-atrofie-27148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len.cz/pdfs/neu/2006/01/07.pdf" TargetMode="External"/><Relationship Id="rId5" Type="http://schemas.openxmlformats.org/officeDocument/2006/relationships/hyperlink" Target="http://www.solen.sk/pdf/233e961f4c7db07d2c659fd1007bc2e3.pdf" TargetMode="External"/><Relationship Id="rId4" Type="http://schemas.openxmlformats.org/officeDocument/2006/relationships/hyperlink" Target="http://www.ncbi.nlm.nih.gov/pubmed/1894142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894142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C4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86"/>
          <p:cNvSpPr txBox="1">
            <a:spLocks noGrp="1"/>
          </p:cNvSpPr>
          <p:nvPr>
            <p:ph type="ctrTitle"/>
          </p:nvPr>
        </p:nvSpPr>
        <p:spPr>
          <a:xfrm>
            <a:off x="1997075" y="1095375"/>
            <a:ext cx="5641975" cy="186213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FFFFF"/>
              </a:buClr>
              <a:buSzTx/>
            </a:pPr>
            <a:r>
              <a:rPr lang="cs-CZ" smtClean="0">
                <a:latin typeface="Verdana" pitchFamily="34" charset="0"/>
                <a:cs typeface="Arial" charset="0"/>
                <a:sym typeface="Verdana" pitchFamily="34" charset="0"/>
              </a:rPr>
              <a:t>Spinální svalová atrofie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6897688" y="3532188"/>
            <a:ext cx="2201862" cy="1493837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</a:pPr>
            <a:r>
              <a:rPr lang="cs-CZ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t>Vypracovali: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cs-CZ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t>Kateřina Teplá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cs-CZ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t>Monika Madrová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cs-CZ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t>Anna Dobrovolná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cs-CZ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t>Mária Čižmárová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cs-CZ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t>Dominika Štrbová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cs-CZ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t>Juraj Štipka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4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6880225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en-US" sz="3600" smtClean="0">
                <a:solidFill>
                  <a:srgbClr val="FFFFFF"/>
                </a:solidFill>
                <a:latin typeface="Arial" charset="0"/>
                <a:cs typeface="Arial" charset="0"/>
              </a:rPr>
              <a:t>Zdroje</a:t>
            </a:r>
            <a:endParaRPr lang="cs-CZ" sz="36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Shape 142"/>
          <p:cNvSpPr txBox="1">
            <a:spLocks noGrp="1"/>
          </p:cNvSpPr>
          <p:nvPr>
            <p:ph type="body" idx="1"/>
          </p:nvPr>
        </p:nvSpPr>
        <p:spPr>
          <a:xfrm>
            <a:off x="423863" y="1262063"/>
            <a:ext cx="8229600" cy="36290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mtClean="0">
                <a:solidFill>
                  <a:schemeClr val="tx1"/>
                </a:solidFill>
                <a:latin typeface="Arial" charset="0"/>
                <a:cs typeface="Arial" charset="0"/>
                <a:hlinkClick r:id="rId3"/>
              </a:rPr>
              <a:t>http://zdravi.e15.cz/clanek/postgradualni-medicina/spinalni-svalove-atrofie-271481</a:t>
            </a:r>
            <a:endParaRPr lang="cs-CZ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solidFill>
                <a:schemeClr val="tx1"/>
              </a:solidFill>
              <a:latin typeface="Verdana" pitchFamily="34" charset="0"/>
              <a:cs typeface="Arial" charset="0"/>
              <a:sym typeface="Verdana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mtClean="0">
                <a:solidFill>
                  <a:schemeClr val="tx1"/>
                </a:solidFill>
                <a:latin typeface="Verdana" pitchFamily="34" charset="0"/>
                <a:cs typeface="Arial" charset="0"/>
                <a:sym typeface="Verdana" pitchFamily="34" charset="0"/>
              </a:rPr>
              <a:t>Prior TW, et al. Carrier screening for spinal muscular atrophy. </a:t>
            </a:r>
            <a:r>
              <a:rPr lang="cs-CZ" smtClean="0">
                <a:solidFill>
                  <a:schemeClr val="tx1"/>
                </a:solidFill>
                <a:latin typeface="Verdana" pitchFamily="34" charset="0"/>
                <a:cs typeface="Arial" charset="0"/>
                <a:sym typeface="Verdana" pitchFamily="34" charset="0"/>
                <a:hlinkClick r:id="rId4"/>
              </a:rPr>
              <a:t>Genet Med.</a:t>
            </a:r>
            <a:r>
              <a:rPr lang="cs-CZ" smtClean="0">
                <a:solidFill>
                  <a:schemeClr val="tx1"/>
                </a:solidFill>
                <a:latin typeface="Verdana" pitchFamily="34" charset="0"/>
                <a:cs typeface="Arial" charset="0"/>
                <a:sym typeface="Verdana" pitchFamily="34" charset="0"/>
              </a:rPr>
              <a:t> 2008 Nov;10(11):840-2</a:t>
            </a: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solidFill>
                <a:schemeClr val="tx1"/>
              </a:solidFill>
              <a:latin typeface="Verdana" pitchFamily="34" charset="0"/>
              <a:cs typeface="Arial" charset="0"/>
              <a:sym typeface="Verdana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r>
              <a:rPr lang="sk-SK" smtClean="0">
                <a:solidFill>
                  <a:schemeClr val="tx1"/>
                </a:solidFill>
                <a:latin typeface="Arial" charset="0"/>
                <a:cs typeface="Arial" charset="0"/>
                <a:hlinkClick r:id="rId5"/>
              </a:rPr>
              <a:t>http://www.solen.sk/pdf/233e961f4c7db07d2c659fd1007bc2e3.pdf</a:t>
            </a:r>
            <a:endParaRPr lang="en-US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en-US" smtClean="0">
              <a:solidFill>
                <a:schemeClr val="tx1"/>
              </a:solidFill>
              <a:latin typeface="Verdana" pitchFamily="34" charset="0"/>
              <a:cs typeface="Arial" charset="0"/>
              <a:sym typeface="Verdana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sk-SK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r>
              <a:rPr lang="sk-SK" smtClean="0">
                <a:solidFill>
                  <a:schemeClr val="tx1"/>
                </a:solidFill>
                <a:latin typeface="Arial" charset="0"/>
                <a:cs typeface="Arial" charset="0"/>
                <a:hlinkClick r:id="rId6"/>
              </a:rPr>
              <a:t>http://www.solen.cz/pdfs/neu/2006/01/07.pdf</a:t>
            </a:r>
            <a:endParaRPr lang="en-US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latin typeface="Verdana" pitchFamily="34" charset="0"/>
              <a:cs typeface="Arial" charset="0"/>
              <a:sym typeface="Verdana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latin typeface="Verdana" pitchFamily="34" charset="0"/>
              <a:cs typeface="Arial" charset="0"/>
              <a:sym typeface="Verdana" pitchFamily="34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solidFill>
                <a:srgbClr val="999999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9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6880225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smtClean="0">
                <a:solidFill>
                  <a:srgbClr val="FFFFFF"/>
                </a:solidFill>
                <a:latin typeface="Arial" charset="0"/>
                <a:cs typeface="Arial" charset="0"/>
              </a:rPr>
              <a:t>Klinický popis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74675" y="1347788"/>
            <a:ext cx="6961188" cy="339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/>
          <a:p>
            <a:pPr marL="457200" indent="-317500"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cs-CZ"/>
              <a:t>relativně vzácná nemoc, nicméně se jedná o nejčastější fatální neurosvalové onemocnění kojeneckého věku a třetím nejčastějším neuromuskulárním postižením diagnostikovaným u dětí do 18 let</a:t>
            </a:r>
          </a:p>
          <a:p>
            <a:pPr marL="457200" indent="-317500"/>
            <a:endParaRPr lang="cs-CZ"/>
          </a:p>
          <a:p>
            <a:pPr marL="457200" indent="-317500"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cs-CZ"/>
              <a:t>onemocnění motoneuronu - degenerativní choroba postihující přední míšní rohy i často motorická jádra hlavových nervů</a:t>
            </a:r>
          </a:p>
          <a:p>
            <a:pPr marL="457200" indent="-317500"/>
            <a:endParaRPr lang="cs-CZ"/>
          </a:p>
          <a:p>
            <a:pPr marL="914400" lvl="1" indent="-317500"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cs-CZ"/>
              <a:t>postihuje všechny kosterní svaly (nejčastěji začínající slabostí v dolních končetinách), tak i polykací svaly, svaly krku a žvýkací svaly.</a:t>
            </a:r>
          </a:p>
          <a:p>
            <a:pPr marL="914400" lvl="1" indent="-317500"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cs-CZ"/>
              <a:t>v progredujícím stádiu trpí na respirační nedostatečnost, která pak bývá příčinou umrtí</a:t>
            </a:r>
          </a:p>
          <a:p>
            <a:pPr marL="457200" indent="-317500"/>
            <a:endParaRPr lang="cs-CZ"/>
          </a:p>
          <a:p>
            <a:pPr marL="457200" indent="-317500">
              <a:buClr>
                <a:srgbClr val="000000"/>
              </a:buClr>
              <a:buSzPct val="100000"/>
              <a:buFont typeface="Arial" charset="0"/>
              <a:buChar char="-"/>
            </a:pPr>
            <a:r>
              <a:rPr lang="cs-CZ"/>
              <a:t>smyslové vnímání a kožní citlivost nejsou postiženy, rovněž i intelektuální schopnosti.</a:t>
            </a:r>
          </a:p>
          <a:p>
            <a:pPr marL="457200" indent="-317500"/>
            <a:endParaRPr lang="cs-CZ"/>
          </a:p>
          <a:p>
            <a:pPr marL="457200" indent="-317500"/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9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6880225" cy="85725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smtClean="0">
                <a:solidFill>
                  <a:srgbClr val="FFFFFF"/>
                </a:solidFill>
                <a:latin typeface="Arial" charset="0"/>
                <a:cs typeface="Arial" charset="0"/>
              </a:rPr>
              <a:t>Rozdělení SMA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91538" cy="3630613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mtClean="0">
                <a:latin typeface="Arial" charset="0"/>
                <a:cs typeface="Arial" charset="0"/>
              </a:rPr>
              <a:t>rozdělení na typ I-IV dle určitého stupně motorického vývoje, kterého pacient dosáhl:</a:t>
            </a: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  <a:buFontTx/>
              <a:buAutoNum type="arabicParenR"/>
            </a:pPr>
            <a:r>
              <a:rPr lang="cs-CZ" smtClean="0">
                <a:solidFill>
                  <a:srgbClr val="FFFFFF"/>
                </a:solidFill>
                <a:latin typeface="Arial" charset="0"/>
                <a:cs typeface="Arial" charset="0"/>
              </a:rPr>
              <a:t>Typ I – </a:t>
            </a:r>
            <a:r>
              <a:rPr lang="cs-CZ" i="1" smtClean="0">
                <a:solidFill>
                  <a:srgbClr val="FFFFFF"/>
                </a:solidFill>
                <a:latin typeface="Arial" charset="0"/>
                <a:cs typeface="Arial" charset="0"/>
              </a:rPr>
              <a:t>akutní infantilní forma</a:t>
            </a:r>
            <a:r>
              <a:rPr lang="cs-CZ" smtClean="0">
                <a:solidFill>
                  <a:srgbClr val="FFFFFF"/>
                </a:solidFill>
                <a:latin typeface="Arial" charset="0"/>
                <a:cs typeface="Arial" charset="0"/>
              </a:rPr>
              <a:t> (Werdnigův-Hoffmannův syndrom) 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začátek obtíží při narození, zjištěno do 6.měsícu, hypotonie a hyporeflexie, neschopnost samostatného sedu</a:t>
            </a: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  <a:buFontTx/>
              <a:buAutoNum type="arabicParenR"/>
            </a:pPr>
            <a:r>
              <a:rPr lang="cs-CZ" smtClean="0">
                <a:solidFill>
                  <a:srgbClr val="FFFFFF"/>
                </a:solidFill>
                <a:latin typeface="Arial" charset="0"/>
                <a:cs typeface="Arial" charset="0"/>
              </a:rPr>
              <a:t>Typ II- </a:t>
            </a:r>
            <a:r>
              <a:rPr lang="cs-CZ" i="1" smtClean="0">
                <a:solidFill>
                  <a:srgbClr val="FFFFFF"/>
                </a:solidFill>
                <a:latin typeface="Arial" charset="0"/>
                <a:cs typeface="Arial" charset="0"/>
              </a:rPr>
              <a:t>chronická infantní/intermediální forma </a:t>
            </a:r>
            <a:r>
              <a:rPr lang="cs-CZ" smtClean="0">
                <a:solidFill>
                  <a:srgbClr val="FFFFFF"/>
                </a:solidFill>
                <a:latin typeface="Arial" charset="0"/>
                <a:cs typeface="Arial" charset="0"/>
              </a:rPr>
              <a:t>(WerdnigovyHoffmannovy choroby) 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obtíže do 18. měsíce věku, neschopnost samostatně stát nebo chodit</a:t>
            </a: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  <a:buFontTx/>
              <a:buAutoNum type="arabicParenR"/>
            </a:pPr>
            <a:r>
              <a:rPr lang="cs-CZ" smtClean="0">
                <a:solidFill>
                  <a:srgbClr val="FFFFFF"/>
                </a:solidFill>
                <a:latin typeface="Arial" charset="0"/>
                <a:cs typeface="Arial" charset="0"/>
              </a:rPr>
              <a:t>Typ III – </a:t>
            </a:r>
            <a:r>
              <a:rPr lang="cs-CZ" i="1" smtClean="0">
                <a:solidFill>
                  <a:srgbClr val="FFFFFF"/>
                </a:solidFill>
                <a:latin typeface="Arial" charset="0"/>
                <a:cs typeface="Arial" charset="0"/>
              </a:rPr>
              <a:t>juvenilní forma</a:t>
            </a:r>
            <a:r>
              <a:rPr lang="cs-CZ" smtClean="0">
                <a:solidFill>
                  <a:srgbClr val="FFFFFF"/>
                </a:solidFill>
                <a:latin typeface="Arial" charset="0"/>
                <a:cs typeface="Arial" charset="0"/>
              </a:rPr>
              <a:t> (Kugelbergův-Welanderové syndrom) 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obtíže mezi 1.-3.rokem, první příznaky porucha chůze, oslabení je symetrické s progresí </a:t>
            </a: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  <a:buFontTx/>
              <a:buAutoNum type="arabicParenR"/>
            </a:pPr>
            <a:r>
              <a:rPr lang="cs-CZ" smtClean="0">
                <a:solidFill>
                  <a:srgbClr val="FFFFFF"/>
                </a:solidFill>
                <a:latin typeface="Arial" charset="0"/>
                <a:cs typeface="Arial" charset="0"/>
              </a:rPr>
              <a:t>Typ IV – </a:t>
            </a:r>
            <a:r>
              <a:rPr lang="cs-CZ" i="1" smtClean="0">
                <a:solidFill>
                  <a:srgbClr val="FFFFFF"/>
                </a:solidFill>
                <a:latin typeface="Arial" charset="0"/>
                <a:cs typeface="Arial" charset="0"/>
              </a:rPr>
              <a:t>adultní forma</a:t>
            </a:r>
            <a:r>
              <a:rPr lang="cs-CZ" smtClean="0">
                <a:solidFill>
                  <a:srgbClr val="FFFFFF"/>
                </a:solidFill>
                <a:latin typeface="Arial" charset="0"/>
                <a:cs typeface="Arial" charset="0"/>
              </a:rPr>
              <a:t> (Aranův-Duchenneův syndrom)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obtíže po 35.věku, počátečním postižením drobných svalů ruky, jindy naopak nohy. Má benigní průběh, nemocné výrazněji neinvalidizuje ani nezkracuje jejich věk.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10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6880225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smtClean="0">
                <a:solidFill>
                  <a:srgbClr val="FFFFFF"/>
                </a:solidFill>
                <a:latin typeface="Arial" charset="0"/>
                <a:cs typeface="Arial" charset="0"/>
              </a:rPr>
              <a:t>Genetická príčina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157288"/>
            <a:ext cx="8229600" cy="3630612"/>
          </a:xfrm>
        </p:spPr>
        <p:txBody>
          <a:bodyPr>
            <a:noAutofit/>
          </a:bodyPr>
          <a:lstStyle/>
          <a:p>
            <a:pPr marL="457200" indent="-311150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❏"/>
            </a:pPr>
            <a:r>
              <a:rPr lang="cs-CZ" sz="1300" smtClean="0">
                <a:latin typeface="Arial" charset="0"/>
                <a:cs typeface="Arial" charset="0"/>
              </a:rPr>
              <a:t>klasické formy SMA jsou způsobeny v </a:t>
            </a:r>
            <a:r>
              <a:rPr lang="cs-CZ" sz="1300" smtClean="0">
                <a:solidFill>
                  <a:srgbClr val="FFFF00"/>
                </a:solidFill>
                <a:latin typeface="Arial" charset="0"/>
                <a:cs typeface="Arial" charset="0"/>
              </a:rPr>
              <a:t>95 % delecí SMN genu ( </a:t>
            </a:r>
            <a:r>
              <a:rPr lang="cs-CZ" sz="13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Survival Motor Neuron )</a:t>
            </a:r>
            <a:r>
              <a:rPr lang="cs-CZ" sz="1300" smtClean="0">
                <a:latin typeface="Arial" charset="0"/>
                <a:cs typeface="Arial" charset="0"/>
              </a:rPr>
              <a:t>(Ten má 9 exonů a v 5q oblasti se nachází ve dvou kopiích, telomerické a centromerické (SMN tel-SMN1 a SMN cen-SMN2).), </a:t>
            </a:r>
            <a:r>
              <a:rPr lang="cs-CZ" sz="1300" smtClean="0">
                <a:solidFill>
                  <a:srgbClr val="FFFF00"/>
                </a:solidFill>
                <a:latin typeface="Arial" charset="0"/>
                <a:cs typeface="Arial" charset="0"/>
              </a:rPr>
              <a:t>a to mutací telomerické části SMN1</a:t>
            </a:r>
            <a:r>
              <a:rPr lang="cs-CZ" sz="1300" smtClean="0">
                <a:latin typeface="Arial" charset="0"/>
                <a:cs typeface="Arial" charset="0"/>
              </a:rPr>
              <a:t>; za 3-5 % případů odpovídá jiný gen</a:t>
            </a:r>
          </a:p>
          <a:p>
            <a:pPr marL="457200" indent="-311150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❏"/>
            </a:pPr>
            <a:r>
              <a:rPr lang="cs-CZ" sz="1300" smtClean="0">
                <a:latin typeface="Arial" charset="0"/>
                <a:cs typeface="Arial" charset="0"/>
              </a:rPr>
              <a:t>tyto dvě kopie se liší pouze v 5 bp, přičemž ale pro tělo potřebný plnohodnotný úplný protein SMN produkuje především SMN1 gen</a:t>
            </a:r>
          </a:p>
          <a:p>
            <a:pPr marL="457200" indent="-311150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❏"/>
            </a:pPr>
            <a:r>
              <a:rPr lang="cs-CZ" sz="1300" smtClean="0">
                <a:solidFill>
                  <a:srgbClr val="FFFF00"/>
                </a:solidFill>
                <a:latin typeface="Arial" charset="0"/>
                <a:cs typeface="Arial" charset="0"/>
              </a:rPr>
              <a:t>delece SMN1 genu </a:t>
            </a:r>
            <a:r>
              <a:rPr lang="cs-CZ" sz="1300" smtClean="0">
                <a:latin typeface="Arial" charset="0"/>
                <a:cs typeface="Arial" charset="0"/>
              </a:rPr>
              <a:t>postihuje především exon 7, někdy i 8</a:t>
            </a:r>
          </a:p>
          <a:p>
            <a:pPr marL="457200" indent="-311150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❏"/>
            </a:pPr>
            <a:r>
              <a:rPr lang="cs-CZ" sz="1300" smtClean="0">
                <a:latin typeface="Arial" charset="0"/>
                <a:cs typeface="Arial" charset="0"/>
              </a:rPr>
              <a:t>produkt genu SMN1, </a:t>
            </a:r>
            <a:r>
              <a:rPr lang="cs-CZ" sz="1300" smtClean="0">
                <a:solidFill>
                  <a:srgbClr val="FF00FF"/>
                </a:solidFill>
                <a:latin typeface="Arial" charset="0"/>
                <a:cs typeface="Arial" charset="0"/>
              </a:rPr>
              <a:t>protein SMN,</a:t>
            </a:r>
            <a:r>
              <a:rPr lang="cs-CZ" sz="1300" smtClean="0">
                <a:latin typeface="Arial" charset="0"/>
                <a:cs typeface="Arial" charset="0"/>
              </a:rPr>
              <a:t> má několik splicingových izoforem, 90 % všech transkriptů je úplných, jen v 10 % chybí 7. exon</a:t>
            </a:r>
          </a:p>
          <a:p>
            <a:pPr marL="457200" indent="-311150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❏"/>
            </a:pPr>
            <a:r>
              <a:rPr lang="cs-CZ" sz="1300" smtClean="0">
                <a:latin typeface="Arial" charset="0"/>
                <a:cs typeface="Arial" charset="0"/>
              </a:rPr>
              <a:t>v menší míře je protein produktem SMN2, který je </a:t>
            </a:r>
            <a:r>
              <a:rPr lang="cs-CZ" sz="1300" i="1" smtClean="0">
                <a:latin typeface="Arial" charset="0"/>
                <a:cs typeface="Arial" charset="0"/>
              </a:rPr>
              <a:t>pseudogenem genu SMN1</a:t>
            </a:r>
          </a:p>
          <a:p>
            <a:pPr marL="457200" indent="-311150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❏"/>
            </a:pPr>
            <a:r>
              <a:rPr lang="cs-CZ" sz="1300" smtClean="0">
                <a:latin typeface="Arial" charset="0"/>
                <a:cs typeface="Arial" charset="0"/>
              </a:rPr>
              <a:t>u proteinu SMN, který je produktem genu SMN2 však převažuje splicingová izoforma bez 7. exonu</a:t>
            </a:r>
          </a:p>
          <a:p>
            <a:pPr marL="457200" indent="-311150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❏"/>
            </a:pPr>
            <a:r>
              <a:rPr lang="cs-CZ" sz="1300" smtClean="0">
                <a:latin typeface="Arial" charset="0"/>
                <a:cs typeface="Arial" charset="0"/>
              </a:rPr>
              <a:t>na buněčné úrovni je </a:t>
            </a:r>
            <a:r>
              <a:rPr lang="cs-CZ" sz="1300" smtClean="0">
                <a:solidFill>
                  <a:srgbClr val="FF00FF"/>
                </a:solidFill>
                <a:latin typeface="Arial" charset="0"/>
                <a:cs typeface="Arial" charset="0"/>
              </a:rPr>
              <a:t>důsledkem snížené exprese úplného proteinu SMN apoptotický zánik alfa-motoneuronů v předních rozích míšních s následným rozvojem periferní parézy</a:t>
            </a:r>
          </a:p>
          <a:p>
            <a:pPr marL="457200" indent="-311150" eaLnBrk="1" hangingPunct="1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  <a:buClr>
                <a:srgbClr val="000000"/>
              </a:buClr>
              <a:buFont typeface="Arial" charset="0"/>
              <a:buChar char="❏"/>
            </a:pPr>
            <a:r>
              <a:rPr lang="cs-CZ" sz="1300" smtClean="0">
                <a:latin typeface="Arial" charset="0"/>
                <a:cs typeface="Arial" charset="0"/>
              </a:rPr>
              <a:t>tíže onemocnění závisí na počtu přítomných kopií pseudogenu SMN2, které jsou při výpadku genu SMN1 jediným zdrojem funkčního proteinu SMN</a:t>
            </a:r>
          </a:p>
          <a:p>
            <a:pPr marL="457200" indent="-311150" eaLnBrk="1" hangingPunct="1">
              <a:spcBef>
                <a:spcPct val="0"/>
              </a:spcBef>
              <a:buClr>
                <a:srgbClr val="FFFFFF"/>
              </a:buClr>
            </a:pPr>
            <a:endParaRPr lang="cs-CZ" sz="32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11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6880225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smtClean="0">
                <a:solidFill>
                  <a:srgbClr val="FFFFFF"/>
                </a:solidFill>
                <a:latin typeface="Arial" charset="0"/>
                <a:cs typeface="Arial" charset="0"/>
              </a:rPr>
              <a:t>Dedičnosť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613"/>
          </a:xfrm>
        </p:spPr>
        <p:txBody>
          <a:bodyPr>
            <a:noAutofit/>
          </a:bodyPr>
          <a:lstStyle/>
          <a:p>
            <a:pPr marL="457200" indent="-3810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z="2400" smtClean="0">
                <a:latin typeface="Arial" charset="0"/>
                <a:cs typeface="Arial" charset="0"/>
              </a:rPr>
              <a:t>monogénna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z="2400" smtClean="0">
                <a:latin typeface="Arial" charset="0"/>
                <a:cs typeface="Arial" charset="0"/>
              </a:rPr>
              <a:t>AR 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z="2400" smtClean="0">
                <a:latin typeface="Arial" charset="0"/>
                <a:cs typeface="Arial" charset="0"/>
              </a:rPr>
              <a:t>horizontálny typ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z="2400" smtClean="0">
                <a:latin typeface="Arial" charset="0"/>
                <a:cs typeface="Arial" charset="0"/>
              </a:rPr>
              <a:t>25% -&gt; dieťa s SMA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z="2400" smtClean="0">
                <a:latin typeface="Arial" charset="0"/>
                <a:cs typeface="Arial" charset="0"/>
              </a:rPr>
              <a:t>25% -&gt; nepostihnuté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z="2400" smtClean="0">
                <a:latin typeface="Arial" charset="0"/>
                <a:cs typeface="Arial" charset="0"/>
              </a:rPr>
              <a:t>50%-&gt;  tiež prenášač</a:t>
            </a:r>
          </a:p>
          <a:p>
            <a:pPr marL="457200" indent="-381000" eaLnBrk="1" hangingPunct="1">
              <a:spcBef>
                <a:spcPct val="0"/>
              </a:spcBef>
              <a:buClr>
                <a:srgbClr val="FFFFFF"/>
              </a:buClr>
            </a:pPr>
            <a:endParaRPr lang="cs-CZ" sz="24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17411" name="Shape 11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6450" y="0"/>
            <a:ext cx="446563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117"/>
          <p:cNvSpPr txBox="1">
            <a:spLocks noGrp="1"/>
          </p:cNvSpPr>
          <p:nvPr>
            <p:ph type="title"/>
          </p:nvPr>
        </p:nvSpPr>
        <p:spPr>
          <a:xfrm>
            <a:off x="457200" y="193675"/>
            <a:ext cx="6880225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Prevalence</a:t>
            </a:r>
          </a:p>
        </p:txBody>
      </p:sp>
      <p:sp>
        <p:nvSpPr>
          <p:cNvPr id="1945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965200"/>
            <a:ext cx="8229600" cy="36306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SzPct val="79000"/>
            </a:pPr>
            <a:r>
              <a:rPr lang="cs-CZ" smtClean="0">
                <a:latin typeface="Arial" charset="0"/>
                <a:cs typeface="Arial" charset="0"/>
              </a:rPr>
              <a:t>Spinální svalová atrofie je relativně vzácná nemoc, nicméně se jedná o nejčastější fatální nervosvalové onemocnění kojeneckého věku a je třetím nejčastějším neuromuskulárním postižením diagnostikovaným u dětí do 18 let. Incidence SMA je 1 : 610 000 a má frekvenci nosičů od 1 : 34 do 1 : 60. 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SzPct val="37000"/>
            </a:pPr>
            <a:r>
              <a:rPr lang="cs-CZ" sz="3000" smtClean="0">
                <a:solidFill>
                  <a:srgbClr val="FFFFFF"/>
                </a:solidFill>
                <a:latin typeface="Arial" charset="0"/>
                <a:cs typeface="Arial" charset="0"/>
              </a:rPr>
              <a:t>Molekulární genetické vyšetření</a:t>
            </a: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mtClean="0">
                <a:latin typeface="Arial" charset="0"/>
                <a:cs typeface="Arial" charset="0"/>
              </a:rPr>
              <a:t>V současnosti se používá jak pro potvrzení diagnózy, tak v rámci prenatální diagnostiky detekce delecí SMNtel genu. Jedná se o stanovení homozygotní delece 7. a 8. exonu SMN1 genu pomocí PCR  nebo MLPA (Multiplex Ligationdependent Probe Amplification), event. dalších metod jako SMN region test KIT apod.</a:t>
            </a: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mtClean="0">
                <a:latin typeface="Arial" charset="0"/>
                <a:cs typeface="Arial" charset="0"/>
              </a:rPr>
              <a:t>Prenatální diagnostika - optimální je provedení choriové biopsie,provádí se nejčastěji mezi 10.–13. týdnem gravidity. Z choriových klků se nejprve provede izolace DNA a následně DNA analýza genu SMN1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buClr>
                <a:srgbClr val="FFFFFF"/>
              </a:buClr>
            </a:pPr>
            <a:r>
              <a:rPr lang="cs-CZ" sz="1100" smtClean="0">
                <a:latin typeface="Arial" charset="0"/>
                <a:cs typeface="Arial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</a:pPr>
            <a:endParaRPr lang="cs-CZ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FFFFFF"/>
              </a:buClr>
            </a:pPr>
            <a:endParaRPr lang="cs-CZ" sz="32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6880225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smtClean="0">
                <a:solidFill>
                  <a:srgbClr val="FFFFFF"/>
                </a:solidFill>
                <a:latin typeface="Arial" charset="0"/>
                <a:cs typeface="Arial" charset="0"/>
              </a:rPr>
              <a:t>Možnosti léčby a prevence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613"/>
          </a:xfrm>
        </p:spPr>
        <p:txBody>
          <a:bodyPr>
            <a:noAutofit/>
          </a:bodyPr>
          <a:lstStyle/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u="sng" smtClean="0">
                <a:latin typeface="Arial" charset="0"/>
                <a:cs typeface="Arial" charset="0"/>
              </a:rPr>
              <a:t>kauzální terapie</a:t>
            </a:r>
            <a:r>
              <a:rPr lang="cs-CZ" smtClean="0">
                <a:latin typeface="Arial" charset="0"/>
                <a:cs typeface="Arial" charset="0"/>
              </a:rPr>
              <a:t> dosud neexistuje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Pct val="79000"/>
            </a:pPr>
            <a:r>
              <a:rPr lang="cs-CZ" smtClean="0">
                <a:latin typeface="Arial" charset="0"/>
                <a:cs typeface="Arial" charset="0"/>
              </a:rPr>
              <a:t>–  inhibitory HDAC (histon deacetylasy) - fenylbutyrát, hydroxyurea, valproát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Pct val="79000"/>
            </a:pPr>
            <a:r>
              <a:rPr lang="cs-CZ" smtClean="0">
                <a:latin typeface="Arial" charset="0"/>
                <a:cs typeface="Arial" charset="0"/>
              </a:rPr>
              <a:t>–  inhibitory proteasomů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Pct val="79000"/>
            </a:pPr>
            <a:r>
              <a:rPr lang="cs-CZ" smtClean="0">
                <a:latin typeface="Arial" charset="0"/>
                <a:cs typeface="Arial" charset="0"/>
              </a:rPr>
              <a:t>–  neuroprotektiva - gabapentin, riluzole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Pct val="79000"/>
            </a:pPr>
            <a:r>
              <a:rPr lang="cs-CZ" smtClean="0">
                <a:latin typeface="Arial" charset="0"/>
                <a:cs typeface="Arial" charset="0"/>
              </a:rPr>
              <a:t>–  genová terapie a přenos kmenových buněk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mtClean="0">
                <a:latin typeface="Arial" charset="0"/>
                <a:cs typeface="Arial" charset="0"/>
              </a:rPr>
              <a:t>do jisté míry lze ovlivňovat příznaky nemoci = </a:t>
            </a:r>
            <a:r>
              <a:rPr lang="cs-CZ" u="sng" smtClean="0">
                <a:latin typeface="Arial" charset="0"/>
                <a:cs typeface="Arial" charset="0"/>
              </a:rPr>
              <a:t>symptomatická terapie</a:t>
            </a:r>
            <a:r>
              <a:rPr lang="cs-CZ" smtClean="0">
                <a:latin typeface="Arial" charset="0"/>
                <a:cs typeface="Arial" charset="0"/>
              </a:rPr>
              <a:t> s cílem předejít (zpomalit postup) kloubním kontrakturám, deformitám páteře a respiračním infektům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Pct val="79000"/>
            </a:pPr>
            <a:r>
              <a:rPr lang="cs-CZ" smtClean="0">
                <a:latin typeface="Arial" charset="0"/>
                <a:cs typeface="Arial" charset="0"/>
              </a:rPr>
              <a:t>–podpůrná plicní ventilace a dechová rehabilitace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Pct val="79000"/>
            </a:pPr>
            <a:r>
              <a:rPr lang="cs-CZ" smtClean="0">
                <a:latin typeface="Arial" charset="0"/>
                <a:cs typeface="Arial" charset="0"/>
              </a:rPr>
              <a:t>–intenzivní rehabilitace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FFFFFF"/>
              </a:buClr>
            </a:pPr>
            <a:r>
              <a:rPr lang="cs-CZ" smtClean="0">
                <a:latin typeface="Arial" charset="0"/>
                <a:cs typeface="Arial" charset="0"/>
              </a:rPr>
              <a:t>–ortopedická léčba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FFFFFF"/>
              </a:buClr>
            </a:pPr>
            <a:r>
              <a:rPr lang="cs-CZ" b="1" smtClean="0">
                <a:latin typeface="Arial" charset="0"/>
                <a:cs typeface="Arial" charset="0"/>
              </a:rPr>
              <a:t>Děti se SMA nejsou omezeny žádným mentálním defektem! </a:t>
            </a:r>
            <a:r>
              <a:rPr lang="cs-CZ" smtClean="0">
                <a:latin typeface="Arial" charset="0"/>
                <a:cs typeface="Arial" charset="0"/>
              </a:rPr>
              <a:t> 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</a:pPr>
            <a:endParaRPr lang="cs-CZ" smtClean="0">
              <a:latin typeface="Arial" charset="0"/>
              <a:cs typeface="Arial" charset="0"/>
            </a:endParaRPr>
          </a:p>
          <a:p>
            <a:pPr marL="457200" indent="-317500" eaLnBrk="1" hangingPunct="1">
              <a:spcBef>
                <a:spcPct val="0"/>
              </a:spcBef>
              <a:buClr>
                <a:srgbClr val="FFFFFF"/>
              </a:buClr>
            </a:pPr>
            <a:endParaRPr lang="cs-CZ" sz="32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2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6880225" cy="12350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smtClean="0">
                <a:solidFill>
                  <a:srgbClr val="FFFFFF"/>
                </a:solidFill>
                <a:latin typeface="Arial" charset="0"/>
                <a:cs typeface="Arial" charset="0"/>
              </a:rPr>
              <a:t>Etické problémy genetického vyšetrenia SSA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339850"/>
            <a:ext cx="8229600" cy="3490913"/>
          </a:xfrm>
        </p:spPr>
        <p:txBody>
          <a:bodyPr>
            <a:noAutofit/>
          </a:bodyPr>
          <a:lstStyle/>
          <a:p>
            <a:pPr marL="457200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Z etického pohľadu je nutné rešpektovať právo na život. 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Genetické testy majú preventívny charakter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Právo poznať zdravotný stav potomka prináša veľkú dilemu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Nemalo by byť nikým z personálu ponukané riešenie, nechať na rodičov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FFFFFF"/>
              </a:buClr>
            </a:pPr>
            <a:endParaRPr lang="cs-CZ" smtClean="0">
              <a:latin typeface="Arial" charset="0"/>
              <a:cs typeface="Arial" charset="0"/>
            </a:endParaRPr>
          </a:p>
          <a:p>
            <a:pPr marL="457200" indent="-317500"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Preimplantačná genetická diagnostika</a:t>
            </a:r>
          </a:p>
          <a:p>
            <a:pPr marL="1371600" lvl="2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spočíva vo fertilizácii in vitro a následnom prenose embryí s požadovaným výsledkom DNA diagnostiky</a:t>
            </a:r>
          </a:p>
          <a:p>
            <a:pPr marL="1371600" lvl="2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keď sú rodičia nositelia, môže byť zabránené vývoju vrodenej vady</a:t>
            </a:r>
          </a:p>
          <a:p>
            <a:pPr marL="457200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Prenatálna genetická diagnostika</a:t>
            </a:r>
          </a:p>
          <a:p>
            <a:pPr marL="1371600" lvl="1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dvaja heterozygotní partneri majú pre svoje potomstvo 25% rizik. </a:t>
            </a:r>
          </a:p>
          <a:p>
            <a:pPr marL="1371600" lvl="1" indent="-317500" eaLnBrk="1" hangingPunct="1">
              <a:lnSpc>
                <a:spcPct val="115000"/>
              </a:lnSpc>
              <a:spcBef>
                <a:spcPts val="800"/>
              </a:spcBef>
              <a:buClr>
                <a:srgbClr val="000000"/>
              </a:buClr>
              <a:buFont typeface="Arial" charset="0"/>
              <a:buChar char="-"/>
            </a:pPr>
            <a:r>
              <a:rPr lang="cs-CZ" smtClean="0">
                <a:latin typeface="Arial" charset="0"/>
                <a:cs typeface="Arial" charset="0"/>
              </a:rPr>
              <a:t>v gravidite možnosť prenatálnej diagnostiky, optimálne choriovou biopsiou (10-13 t)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FFFFFF"/>
              </a:buClr>
            </a:pPr>
            <a:endParaRPr lang="cs-CZ" sz="32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3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6880225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</a:pPr>
            <a:r>
              <a:rPr lang="cs-CZ" sz="3600" smtClean="0">
                <a:latin typeface="Verdana" pitchFamily="34" charset="0"/>
                <a:cs typeface="Arial" charset="0"/>
                <a:sym typeface="Verdana" pitchFamily="34" charset="0"/>
              </a:rPr>
              <a:t>Doporučení: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613"/>
          </a:xfrm>
        </p:spPr>
        <p:txBody>
          <a:bodyPr>
            <a:noAutofit/>
          </a:bodyPr>
          <a:lstStyle/>
          <a:p>
            <a:pPr marL="457200" indent="-355600" algn="just"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z="2000" smtClean="0">
                <a:latin typeface="Verdana" pitchFamily="34" charset="0"/>
                <a:cs typeface="Arial" charset="0"/>
                <a:sym typeface="Verdana" pitchFamily="34" charset="0"/>
              </a:rPr>
              <a:t>Všichni identifikovaní nosiči by měli být sledováni v genetické poradně a mít možnost konzultovat riziko pro plod a další gravidity. Preimplantační a prenatální diagnostika by měla být rovněž nabídnuta.</a:t>
            </a:r>
          </a:p>
          <a:p>
            <a:pPr marL="457200" indent="-355600" algn="just"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z="2000" smtClean="0">
                <a:latin typeface="Verdana" pitchFamily="34" charset="0"/>
                <a:cs typeface="Arial" charset="0"/>
                <a:sym typeface="Verdana" pitchFamily="34" charset="0"/>
              </a:rPr>
              <a:t>Negativní screeningový test pro jednoho nebo oba partnery snižuje, ale neeliminuje riziko postižení potomka, senzitivita testu je &lt;100%. </a:t>
            </a:r>
          </a:p>
          <a:p>
            <a:pPr marL="457200" indent="-355600" algn="just"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  <a:buFont typeface="Arial" charset="0"/>
              <a:buChar char="❏"/>
            </a:pPr>
            <a:r>
              <a:rPr lang="cs-CZ" sz="2000" smtClean="0">
                <a:latin typeface="Verdana" pitchFamily="34" charset="0"/>
                <a:cs typeface="Arial" charset="0"/>
                <a:sym typeface="Verdana" pitchFamily="34" charset="0"/>
              </a:rPr>
              <a:t>Screeningové testování je dobrovolné, nutný informovaný souhlas. </a:t>
            </a:r>
          </a:p>
          <a:p>
            <a:pPr marL="457200" indent="-355600" algn="just" eaLnBrk="1" hangingPunct="1">
              <a:lnSpc>
                <a:spcPct val="113000"/>
              </a:lnSpc>
              <a:spcBef>
                <a:spcPts val="1100"/>
              </a:spcBef>
              <a:spcAft>
                <a:spcPts val="1100"/>
              </a:spcAft>
              <a:buClr>
                <a:srgbClr val="000000"/>
              </a:buClr>
              <a:buSzPct val="167000"/>
              <a:buFont typeface="Verdana" pitchFamily="34" charset="0"/>
              <a:buNone/>
            </a:pPr>
            <a:r>
              <a:rPr lang="cs-CZ" sz="1200" smtClean="0">
                <a:latin typeface="Verdana" pitchFamily="34" charset="0"/>
                <a:cs typeface="Arial" charset="0"/>
                <a:sym typeface="Verdana" pitchFamily="34" charset="0"/>
              </a:rPr>
              <a:t>Prior TW, et al. Carrier screening for spinal muscular atrophy. </a:t>
            </a:r>
            <a:r>
              <a:rPr lang="cs-CZ" sz="1200" smtClean="0">
                <a:latin typeface="Verdana" pitchFamily="34" charset="0"/>
                <a:cs typeface="Arial" charset="0"/>
                <a:sym typeface="Verdana" pitchFamily="34" charset="0"/>
                <a:hlinkClick r:id="rId3"/>
              </a:rPr>
              <a:t>Genet Med.</a:t>
            </a:r>
            <a:r>
              <a:rPr lang="cs-CZ" sz="1200" smtClean="0">
                <a:latin typeface="Verdana" pitchFamily="34" charset="0"/>
                <a:cs typeface="Arial" charset="0"/>
                <a:sym typeface="Verdana" pitchFamily="34" charset="0"/>
              </a:rPr>
              <a:t> 2008 Nov;10(11):840-2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On-screen Show (16:9)</PresentationFormat>
  <Paragraphs>93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6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Verdana</vt:lpstr>
      <vt:lpstr>steps</vt:lpstr>
      <vt:lpstr>steps</vt:lpstr>
      <vt:lpstr>steps</vt:lpstr>
      <vt:lpstr>steps</vt:lpstr>
      <vt:lpstr>steps</vt:lpstr>
      <vt:lpstr>steps</vt:lpstr>
      <vt:lpstr>Spinální svalová atrofie</vt:lpstr>
      <vt:lpstr>Klinický popis</vt:lpstr>
      <vt:lpstr>Rozdělení SMA</vt:lpstr>
      <vt:lpstr>Genetická príčina</vt:lpstr>
      <vt:lpstr>Dedičnosť</vt:lpstr>
      <vt:lpstr>Prevalence</vt:lpstr>
      <vt:lpstr>Možnosti léčby a prevence</vt:lpstr>
      <vt:lpstr>Etické problémy genetického vyšetrenia SSA</vt:lpstr>
      <vt:lpstr>Doporučení: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Spinální svalová atrofie</dc:title>
  <dc:creator>Maria Cizmarova</dc:creator>
  <cp:lastModifiedBy>gaillyovar</cp:lastModifiedBy>
  <cp:revision>1</cp:revision>
  <dcterms:modified xsi:type="dcterms:W3CDTF">2015-05-06T08:08:41Z</dcterms:modified>
</cp:coreProperties>
</file>