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516983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4400" dirty="0">
                <a:solidFill>
                  <a:schemeClr val="bg2">
                    <a:lumMod val="75000"/>
                  </a:schemeClr>
                </a:solidFill>
              </a:rPr>
              <a:t>Turnerov syndrom</a:t>
            </a:r>
          </a:p>
          <a:p>
            <a:pPr>
              <a:spcBef>
                <a:spcPts val="0"/>
              </a:spcBef>
              <a:buNone/>
            </a:pPr>
            <a:r>
              <a:rPr lang="cs" sz="4400" dirty="0">
                <a:solidFill>
                  <a:schemeClr val="bg2">
                    <a:lumMod val="75000"/>
                  </a:schemeClr>
                </a:solidFill>
              </a:rPr>
              <a:t> 45, X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3783598"/>
            <a:ext cx="7772400" cy="116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cs" sz="1800" dirty="0">
                <a:solidFill>
                  <a:srgbClr val="000000"/>
                </a:solidFill>
              </a:rPr>
              <a:t>Petra Gáliková, Juraj Hajník, Radka Laštuvková, Martina Ondrušeková, Anna Ondrušková, Jan Orel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6200" y="410475"/>
            <a:ext cx="1316896" cy="305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4400" dirty="0">
                <a:solidFill>
                  <a:schemeClr val="bg2">
                    <a:lumMod val="75000"/>
                  </a:schemeClr>
                </a:solidFill>
              </a:rPr>
              <a:t>Klinický popis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Prevalencia: 1/2500 dievčat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</a:t>
            </a:r>
            <a:r>
              <a:rPr lang="cs" sz="1400" u="sng">
                <a:solidFill>
                  <a:srgbClr val="000000"/>
                </a:solidFill>
              </a:rPr>
              <a:t>Poruchy rastu- gén SHOX: </a:t>
            </a:r>
            <a:r>
              <a:rPr lang="cs" sz="1400">
                <a:solidFill>
                  <a:srgbClr val="000000"/>
                </a:solidFill>
              </a:rPr>
              <a:t>nízky rast, skeletálne abnormality (cubiti valgi, genua vara, nedoslýchavost prevodného typu- anomálie sluchových kostičiek)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•Hladina TSH a IGF-1 je v norme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•Inzulinorezistencia v detskom veku- DM 2 + hypertenzia, hyperlipidémia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</a:t>
            </a:r>
            <a:r>
              <a:rPr lang="cs" sz="1400" u="sng">
                <a:solidFill>
                  <a:srgbClr val="000000"/>
                </a:solidFill>
              </a:rPr>
              <a:t>Gonadálna dysgeneza</a:t>
            </a:r>
            <a:r>
              <a:rPr lang="cs" sz="1400">
                <a:solidFill>
                  <a:srgbClr val="000000"/>
                </a:solidFill>
              </a:rPr>
              <a:t>: pruhovité, fibrózne ovaria (ZFX, DIAPH2, DFFRX)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•Atrézia oocytov (nepárový pohlavný chromozóm- neschopnosť stúpiť do meiózy)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•Hypegonadotropný hypogonadizmus (vysoké: FSH(!), GSH, nízke: estrogény)- nedokonalý vývin ženských pohlavných orgánov a sekundárnych znakov (primárna amenorrhea)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</a:t>
            </a:r>
            <a:r>
              <a:rPr lang="cs" sz="1400" u="sng">
                <a:solidFill>
                  <a:srgbClr val="000000"/>
                </a:solidFill>
              </a:rPr>
              <a:t>Poruchy lymfatického systému</a:t>
            </a:r>
            <a:r>
              <a:rPr lang="cs" sz="1400">
                <a:solidFill>
                  <a:srgbClr val="000000"/>
                </a:solidFill>
              </a:rPr>
              <a:t>: dilatácia lymfatických ciev- lymfedém - štítovitý hrudník, pterygium colli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cs" sz="1400">
                <a:solidFill>
                  <a:srgbClr val="000000"/>
                </a:solidFill>
              </a:rPr>
              <a:t>•</a:t>
            </a:r>
            <a:r>
              <a:rPr lang="cs" sz="1400" u="sng">
                <a:solidFill>
                  <a:srgbClr val="000000"/>
                </a:solidFill>
              </a:rPr>
              <a:t>KVS</a:t>
            </a:r>
            <a:r>
              <a:rPr lang="cs" sz="1400">
                <a:solidFill>
                  <a:srgbClr val="000000"/>
                </a:solidFill>
              </a:rPr>
              <a:t>: koarktácia aorty, aneuryzmy, abnormality ľavého srdca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dirty="0"/>
              <a:t>Genetická příčina potíží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1400"/>
              <a:t>monozomie chromozomu X = karyotyp 45,X (starší zápis 45,X0 - NEpřípustný)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1400"/>
              <a:t>50% případů je podmíneno jiným karyotypem (chromozomální mozaiky, strukturní aberace - izochromozom X, delece krátkých/dlouhých ramének chromozomu X, kruhový, idiocentrický X)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1400"/>
              <a:t>zvláštní případy spojené s výskytem chromozomu Y (</a:t>
            </a:r>
            <a:r>
              <a:rPr lang="cs" sz="1000">
                <a:solidFill>
                  <a:srgbClr val="000000"/>
                </a:solidFill>
              </a:rPr>
              <a:t>Jedná se zejména o mozaiku 45,X/46XY (spojenou se smíšenou gonadální dysgenezí) nebo o karyotyp 46,XY spojený s čistou gonadální dysgenezí. Chromozom Y nemusí být přítomen celý, může se jednat pouze o malý translokovaný úsek, idiocentrický chromozom nebo marker chromozom)</a:t>
            </a:r>
          </a:p>
          <a:p>
            <a:pPr rtl="0">
              <a:spcBef>
                <a:spcPts val="0"/>
              </a:spcBef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Dedičnost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cs" sz="1400"/>
              <a:t>         </a:t>
            </a:r>
          </a:p>
          <a:p>
            <a:pPr mar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cs" sz="1400"/>
              <a:t>                   Ve většině případů, kdy dochází k monosomii X, </a:t>
            </a:r>
            <a:r>
              <a:rPr lang="cs" sz="1400" b="1"/>
              <a:t>funkční</a:t>
            </a:r>
            <a:r>
              <a:rPr lang="cs" sz="1400"/>
              <a:t> chromozom pochází od matky. To může být způsobeno nondisjunkci u otce . Meiotického chyby , které vedou k produkci X s delecií na p raménku nebo abnormálních Y chromozómů se většinou nacházejí u otce. Isochromosome X nebo kruhový chromozom X jsou vytvořeny stejně často oba rodiči.</a:t>
            </a:r>
          </a:p>
          <a:p>
            <a:pPr indent="5905500" rtl="0">
              <a:lnSpc>
                <a:spcPct val="115000"/>
              </a:lnSpc>
              <a:spcBef>
                <a:spcPts val="0"/>
              </a:spcBef>
              <a:buNone/>
            </a:pPr>
            <a:endParaRPr sz="1400"/>
          </a:p>
          <a:p>
            <a:pPr mar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cs" sz="1400"/>
              <a:t> Turnerův syndrom je sporadická událost, pro rodiče jedince s Turnerovým syndromem, riziko recidivy není pro následné těhotenství zvýšeno. Vzácné výjimky může zahrnovat přítomnost vyváženého přemístění X chromozomu rodiče, nebo tam, kde má matka 45, X mozaiky omezené na svých gonádach .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Diagnostika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ultrazvuk- </a:t>
            </a:r>
            <a:r>
              <a:rPr lang="cs" sz="1400"/>
              <a:t>hygroma colli cysticum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genetické vyšetrenie - vyšetrenie karyotypu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cs" sz="1800"/>
              <a:t>prenatálne </a:t>
            </a:r>
            <a:r>
              <a:rPr lang="cs" sz="1400"/>
              <a:t>- odběr plodové vody (amniocentéza, AMC) – klasická 16.-20.t.g.</a:t>
            </a:r>
          </a:p>
          <a:p>
            <a:pPr marL="2286000" lvl="2" indent="-228600" rtl="0">
              <a:spcBef>
                <a:spcPts val="0"/>
              </a:spcBef>
              <a:buNone/>
            </a:pPr>
            <a:r>
              <a:rPr lang="cs" sz="1400"/>
              <a:t>- odběr krve plodu z pupečníku (kordocentéza, CC) – po 20. t.g.</a:t>
            </a:r>
          </a:p>
          <a:p>
            <a:pPr marL="2286000" lvl="2" indent="-228600" rtl="0">
              <a:spcBef>
                <a:spcPts val="0"/>
              </a:spcBef>
              <a:buNone/>
            </a:pPr>
            <a:r>
              <a:rPr lang="cs" sz="1400"/>
              <a:t>- biopsie choriových klků(CVS) –časná CVS – 11. – 14. t.g.</a:t>
            </a:r>
          </a:p>
          <a:p>
            <a:pPr marL="2286000" lvl="2" indent="-228600" rtl="0">
              <a:spcBef>
                <a:spcPts val="0"/>
              </a:spcBef>
              <a:buNone/>
            </a:pPr>
            <a:r>
              <a:rPr lang="cs" sz="1400"/>
              <a:t>- pozdní CVS – II. a III. trimestr(placentocentéza)</a:t>
            </a:r>
          </a:p>
          <a:p>
            <a:pPr marL="914400" lvl="0" indent="0">
              <a:spcBef>
                <a:spcPts val="0"/>
              </a:spcBef>
              <a:buNone/>
            </a:pPr>
            <a:r>
              <a:rPr lang="cs" sz="1800"/>
              <a:t>      postnatálne - periferní krev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Možnosti léčby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 b="1"/>
              <a:t>Rekombinantní růstový hormon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zmírnění růstové poruchy, hlavně psychologický efekt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léčba na 12 místech v ČR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nevýhoda: zadrožování Na→tvorba lymfedémů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růstový hormon - farmakologická dávka )nastačí pouze substituční)</a:t>
            </a:r>
          </a:p>
          <a:p>
            <a:pPr marL="1828800" lvl="3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podkožně injekcí večer před spaním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nutné sledovat glykémii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 b="1"/>
              <a:t>Substituční hormonální terapie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u ovariaální isnuficience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/>
              <a:t>pro vývoj sekundárních pohlavních znaků - cyklus, ovulace..</a:t>
            </a:r>
          </a:p>
          <a:p>
            <a:pPr marL="1828800" lvl="3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k fertilitě vede pouze u 2-5%</a:t>
            </a:r>
          </a:p>
          <a:p>
            <a:pPr marL="1828800" lvl="3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dnes i možnost těhotenství pomocí asistované reprodukce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</a:pPr>
            <a:r>
              <a:rPr lang="cs" sz="1400">
                <a:solidFill>
                  <a:srgbClr val="000000"/>
                </a:solidFill>
              </a:rPr>
              <a:t> 21.–23. den cyklu - estrogen (</a:t>
            </a:r>
            <a:r>
              <a:rPr lang="cs" sz="1400">
                <a:solidFill>
                  <a:srgbClr val="262626"/>
                </a:solidFill>
              </a:rPr>
              <a:t>7-beta-estradiol</a:t>
            </a:r>
            <a:r>
              <a:rPr lang="cs" sz="1400">
                <a:solidFill>
                  <a:srgbClr val="000000"/>
                </a:solidFill>
              </a:rPr>
              <a:t>);  od 11. dne + gestagen; následujících 5 dní se ponechává bez medikace → menstruační krvácení; dermální náplast (nejčastěji vzhledem k věku)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cs" sz="1400"/>
              <a:t>Případná léčba poruch zraku a sluchu často spojena s nemocí</a:t>
            </a:r>
            <a:br>
              <a:rPr lang="cs" sz="1400"/>
            </a:br>
            <a:endParaRPr lang="cs" sz="140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Preventivní opatření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 b="1"/>
              <a:t>TS nelze předpovídat</a:t>
            </a:r>
            <a:r>
              <a:rPr lang="cs" sz="1400"/>
              <a:t> (není zavislé na věku matky)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Další těhotenství nemá zvýšené riziko výskytu (náhodná non-disjunkce v meióze)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Není indikací k umělému přerušení těhotenství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Plošný screening se neprovádí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400"/>
              <a:t>Před těhotenstvím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cs" sz="1400"/>
              <a:t>Doporučuje se pouze klasická prevence v lékařské genetice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cs" sz="1400"/>
              <a:t>Primární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cs" sz="1400"/>
              <a:t>Sekundární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1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Prenetálně: Genetické vyšetření vzorku choria/ buněk plodové vody → spolehlivé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cs" sz="1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Prenatální léčba plodu není možná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cs" sz="1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Rozhodnutí o přerušení těhotenství je na rodičích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4400" dirty="0">
                <a:solidFill>
                  <a:schemeClr val="bg2">
                    <a:lumMod val="75000"/>
                  </a:schemeClr>
                </a:solidFill>
              </a:rPr>
              <a:t>Etické problémy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cs" sz="1800" dirty="0">
                <a:solidFill>
                  <a:srgbClr val="000000"/>
                </a:solidFill>
              </a:rPr>
              <a:t>•1. Fyzická odlišnosť pacientok-  psychologické komplikácie.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cs" sz="1800" dirty="0">
                <a:solidFill>
                  <a:srgbClr val="000000"/>
                </a:solidFill>
              </a:rPr>
              <a:t>•2. Neurokognitívne poruchy- sociálna adaptácia.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cs" sz="1800" dirty="0">
                <a:solidFill>
                  <a:srgbClr val="000000"/>
                </a:solidFill>
              </a:rPr>
              <a:t>•3. Tehotenstvo je možné pomocou asistovanej reprodukcie, s darovaným vajíčkom.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Prezentácia na obrazovke (16:9)</PresentationFormat>
  <Paragraphs>65</Paragraphs>
  <Slides>8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label</vt:lpstr>
      <vt:lpstr>Turnerov syndrom  45, X</vt:lpstr>
      <vt:lpstr>Klinický popis</vt:lpstr>
      <vt:lpstr>Genetická příčina potíží</vt:lpstr>
      <vt:lpstr>Dedičnost</vt:lpstr>
      <vt:lpstr>Diagnostika</vt:lpstr>
      <vt:lpstr>Možnosti léčby</vt:lpstr>
      <vt:lpstr>Preventivní opatření</vt:lpstr>
      <vt:lpstr>Etické problémy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Turnerov syndrom  45, X</dc:title>
  <cp:lastModifiedBy>Martina</cp:lastModifiedBy>
  <cp:revision>1</cp:revision>
  <dcterms:modified xsi:type="dcterms:W3CDTF">2015-04-13T10:51:06Z</dcterms:modified>
</cp:coreProperties>
</file>