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68" r:id="rId6"/>
    <p:sldId id="260" r:id="rId7"/>
    <p:sldId id="261" r:id="rId8"/>
    <p:sldId id="25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6047FB-67E2-4F55-93EA-B6051726EF8B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BD7E74-22D5-4D68-B966-F0F90B4D5B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7BD4-E33B-4404-96C5-D96E51117442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3D4E-7125-4DA0-B04D-0AF7B2A54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E59383-A146-49BD-8CEA-31CCF9FF1AA3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441BAFA-6E0A-4EF8-82A5-7E250A819B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4D9F-70C5-4172-BF3D-BCA186CA25FD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8ADA-B04A-4226-82C6-583A55FA4B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39CD2E-E645-4DF7-86C5-D58AD13824C2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9DCB63-31F4-4DAE-8BC4-F0E2019ECA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2A5A-A03D-4D26-A01F-DD95E6317B78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09F9-853F-421A-A6BC-C6847D841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E173-23E7-4F1C-BFA9-16D0149D48DB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C2B4-7B27-4FBB-8FB0-6708036544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8036-C48C-442A-AE26-884A114979DF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BD92-FABD-4548-B976-A16E7614B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4852-8711-46B2-A7B8-7EE5B6AADDD5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7C26-739D-48EC-8BAB-C6643CF227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3A48-AAE2-43B8-8F45-482352829A1A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F05D-273E-4818-AE7E-52238089E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388417-794C-4B49-8AEC-F86154415645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90FBC-149B-4BF5-A62C-D817BF9ACF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5AD68C6-DF33-4F39-96BB-1604A5381066}" type="datetimeFigureOut">
              <a:rPr lang="cs-CZ"/>
              <a:pPr>
                <a:defRPr/>
              </a:pPr>
              <a:t>22.5.2015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4FBA53E-EEF8-4C53-9EEA-5589738EDA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Wolf-</a:t>
            </a:r>
            <a:r>
              <a:rPr lang="cs-CZ" dirty="0" err="1" smtClean="0"/>
              <a:t>Hirschhorn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64163" y="4005263"/>
            <a:ext cx="2952750" cy="1944687"/>
          </a:xfrm>
        </p:spPr>
        <p:txBody>
          <a:bodyPr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Barbora Havránková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Eva Ševelová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Josef </a:t>
            </a:r>
            <a:r>
              <a:rPr lang="cs-CZ" dirty="0" err="1" smtClean="0"/>
              <a:t>Šajtar</a:t>
            </a:r>
            <a:endParaRPr lang="cs-CZ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Adéla </a:t>
            </a:r>
            <a:r>
              <a:rPr lang="cs-CZ" dirty="0" err="1" smtClean="0"/>
              <a:t>Tatarková</a:t>
            </a:r>
            <a:endParaRPr lang="cs-CZ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Anna </a:t>
            </a:r>
            <a:r>
              <a:rPr lang="cs-CZ" dirty="0" err="1" smtClean="0"/>
              <a:t>Širáková</a:t>
            </a:r>
            <a:endParaRPr lang="cs-CZ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Etické a právní aspekty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725"/>
            <a:ext cx="7643813" cy="484663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Genetická indikace ukončení těhotenství do 25. týdne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Zdravotní indikace – upřednostňováno zdraví matky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Etické aspekty: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Dostatečná informovanost obou rodičů ohledně všech možných rizik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Genetické poradny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Informovaný souhlas s genetickým vyšetřením a invazivními zákroky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Nevyvozovat závěry z pomocných testů (viz </a:t>
            </a:r>
            <a:r>
              <a:rPr lang="cs-CZ" dirty="0" err="1" smtClean="0">
                <a:solidFill>
                  <a:schemeClr val="tx1">
                    <a:tint val="85000"/>
                  </a:schemeClr>
                </a:solidFill>
              </a:rPr>
              <a:t>PrenatalSafe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 – nutnost ověření invazivními metodami)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Vyloučení nátlaku na rodiče při rozhodování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http://www.prenatalsafe.cz/</a:t>
            </a:r>
          </a:p>
          <a:p>
            <a:r>
              <a:rPr lang="cs-CZ" smtClean="0"/>
              <a:t>http://www.wikiskripta.eu/index.php/Wolf%C5%AFv-Hirschhorn%C5%AFv_syndrom</a:t>
            </a:r>
          </a:p>
          <a:p>
            <a:r>
              <a:rPr lang="cs-CZ" i="1" smtClean="0"/>
              <a:t>www.alfabet.cz/informace-o-typech.../52-</a:t>
            </a:r>
            <a:r>
              <a:rPr lang="cs-CZ" b="1" i="1" smtClean="0"/>
              <a:t>wolf</a:t>
            </a:r>
            <a:r>
              <a:rPr lang="cs-CZ" i="1" smtClean="0"/>
              <a:t>uv-</a:t>
            </a:r>
            <a:r>
              <a:rPr lang="cs-CZ" b="1" i="1" smtClean="0"/>
              <a:t>hirschhorn</a:t>
            </a:r>
            <a:r>
              <a:rPr lang="cs-CZ" i="1" smtClean="0"/>
              <a:t>uv-</a:t>
            </a:r>
            <a:r>
              <a:rPr lang="cs-CZ" b="1" i="1" smtClean="0"/>
              <a:t>syndrom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Děkujeme za pozornost!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70063"/>
            <a:ext cx="723900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Genetická příčina potíží</a:t>
            </a:r>
            <a:endParaRPr lang="cs-CZ" dirty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Strukturní chromozomová aberace - delece subtelomerického úseku na p raménku 4. chromozomu</a:t>
            </a:r>
          </a:p>
          <a:p>
            <a:r>
              <a:rPr lang="cs-CZ" smtClean="0"/>
              <a:t>Nachází se na 4p16.3</a:t>
            </a:r>
          </a:p>
          <a:p>
            <a:r>
              <a:rPr lang="cs-CZ" smtClean="0"/>
              <a:t>Pokud je delece menší než 3.5 Mbp má za následek lehčí formu syndromu Pitt- Roger- Danksův syndrom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Stručný klinický popis projevů onemocnění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725"/>
            <a:ext cx="7643813" cy="513238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Jednotlivci mají v různé míře vyjádřeny následující příznaky: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Pomalý růst před i po narození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Těžká </a:t>
            </a:r>
            <a:r>
              <a:rPr lang="cs-CZ" dirty="0"/>
              <a:t>vývojová i mentální </a:t>
            </a:r>
            <a:r>
              <a:rPr lang="cs-CZ" dirty="0" smtClean="0"/>
              <a:t>retardace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</a:t>
            </a:r>
            <a:r>
              <a:rPr lang="cs-CZ" dirty="0" err="1" smtClean="0"/>
              <a:t>Microcefalie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Srdeční vady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Rozštěp </a:t>
            </a:r>
            <a:r>
              <a:rPr lang="cs-CZ" dirty="0"/>
              <a:t>rtu nebo </a:t>
            </a:r>
            <a:r>
              <a:rPr lang="cs-CZ" dirty="0" smtClean="0"/>
              <a:t>patra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Epikantus, Ptosis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                  Kapří ústa, Zobákovitý </a:t>
            </a:r>
            <a:r>
              <a:rPr lang="cs-CZ" dirty="0" smtClean="0"/>
              <a:t>nos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</a:t>
            </a:r>
            <a:r>
              <a:rPr lang="cs-CZ" dirty="0" err="1" smtClean="0"/>
              <a:t>Hypertelorismus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    Hypotonie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          Epileptické záchvaty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</a:t>
            </a:r>
            <a:r>
              <a:rPr lang="cs-CZ" dirty="0" err="1" smtClean="0"/>
              <a:t>Hypospadie</a:t>
            </a:r>
            <a:r>
              <a:rPr lang="cs-CZ" dirty="0"/>
              <a:t>, </a:t>
            </a:r>
            <a:r>
              <a:rPr lang="cs-CZ" dirty="0" smtClean="0"/>
              <a:t>Kryptorchismus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    </a:t>
            </a:r>
            <a:r>
              <a:rPr lang="cs-CZ" dirty="0"/>
              <a:t>Pes </a:t>
            </a:r>
            <a:r>
              <a:rPr lang="cs-CZ" dirty="0" err="1"/>
              <a:t>equinovarus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dirty="0" smtClean="0"/>
              <a:t>35% umírá do 2 let, dle míry postižení až 20-40 let</a:t>
            </a:r>
          </a:p>
          <a:p>
            <a:pPr marL="274320" indent="-274320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cs-CZ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852738"/>
            <a:ext cx="1905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16824" cy="15121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Možnosti genetického vyšetření- Prenatálně  a </a:t>
            </a:r>
            <a:r>
              <a:rPr lang="cs-CZ" dirty="0"/>
              <a:t>Postnatálně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9138"/>
            <a:ext cx="7239000" cy="44672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Ultrazvukové vyšetření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Neinvazivní </a:t>
            </a:r>
            <a:r>
              <a:rPr lang="cs-CZ" dirty="0"/>
              <a:t>test </a:t>
            </a:r>
            <a:r>
              <a:rPr lang="cs-CZ" dirty="0" err="1"/>
              <a:t>PrenatalSafe</a:t>
            </a:r>
            <a:r>
              <a:rPr lang="cs-CZ" dirty="0"/>
              <a:t> </a:t>
            </a:r>
            <a:r>
              <a:rPr lang="cs-CZ" sz="2200" dirty="0" smtClean="0"/>
              <a:t>(z periferní krve matky, nadstandartní, cenově náročné, není stoprocentní záchyt)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Indikace genetického vyšetření: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cs-CZ" sz="2200" dirty="0" smtClean="0">
                <a:solidFill>
                  <a:schemeClr val="tx1">
                    <a:tint val="85000"/>
                  </a:schemeClr>
                </a:solidFill>
              </a:rPr>
              <a:t>Výskyt balancované translokace u jednoho/obou rodičů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cs-CZ" sz="2200" dirty="0" smtClean="0">
                <a:solidFill>
                  <a:schemeClr val="tx1">
                    <a:tint val="85000"/>
                  </a:schemeClr>
                </a:solidFill>
              </a:rPr>
              <a:t>Zvýšené riziko onemocnění (např. výskyt WHS v rodině)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  <a:defRPr/>
            </a:pPr>
            <a:r>
              <a:rPr lang="cs-CZ" sz="2200" dirty="0" smtClean="0">
                <a:solidFill>
                  <a:schemeClr val="tx1">
                    <a:tint val="85000"/>
                  </a:schemeClr>
                </a:solidFill>
              </a:rPr>
              <a:t>Patologický nález při ultrazvukovém vyšetření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Možnosti genetického vyšetření:</a:t>
            </a:r>
          </a:p>
          <a:p>
            <a:pPr marL="274320" indent="-274320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200" dirty="0" smtClean="0"/>
              <a:t>Chromozomová </a:t>
            </a:r>
            <a:r>
              <a:rPr lang="cs-CZ" sz="2200" dirty="0"/>
              <a:t>analýza (</a:t>
            </a:r>
            <a:r>
              <a:rPr lang="cs-CZ" sz="2200" dirty="0" err="1"/>
              <a:t>cytogenet</a:t>
            </a:r>
            <a:r>
              <a:rPr lang="cs-CZ" sz="2200" dirty="0"/>
              <a:t>. </a:t>
            </a:r>
            <a:r>
              <a:rPr lang="cs-CZ" sz="2200" dirty="0" err="1"/>
              <a:t>vyšetř</a:t>
            </a:r>
            <a:r>
              <a:rPr lang="cs-CZ" sz="2200" dirty="0"/>
              <a:t>.)</a:t>
            </a:r>
          </a:p>
          <a:p>
            <a:pPr marL="274320" indent="-274320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200" dirty="0" smtClean="0"/>
              <a:t>FISH (</a:t>
            </a:r>
            <a:r>
              <a:rPr lang="cs-CZ" sz="2200" dirty="0" err="1" smtClean="0"/>
              <a:t>mikrodelece</a:t>
            </a:r>
            <a:r>
              <a:rPr lang="cs-CZ" sz="2200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200" dirty="0" smtClean="0"/>
              <a:t>MLPA</a:t>
            </a:r>
          </a:p>
          <a:p>
            <a:pPr marL="274320" indent="-274320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200" dirty="0" err="1" smtClean="0"/>
              <a:t>Array</a:t>
            </a:r>
            <a:r>
              <a:rPr lang="cs-CZ" sz="2200" dirty="0" smtClean="0"/>
              <a:t>-CGH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254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Možnosti genetického vyšetření- Prenatálně  a Postnatálně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5288"/>
            <a:ext cx="7239000" cy="4846637"/>
          </a:xfrm>
        </p:spPr>
        <p:txBody>
          <a:bodyPr/>
          <a:lstStyle/>
          <a:p>
            <a:r>
              <a:rPr lang="cs-CZ" smtClean="0"/>
              <a:t>K prenatálnímu vyšetření se využívá: Periferní krve matky, plodová voda, vzorek choriových klků placenty</a:t>
            </a:r>
          </a:p>
          <a:p>
            <a:r>
              <a:rPr lang="cs-CZ" smtClean="0"/>
              <a:t>K postnatálnímu vyšetření se využívá: stěr bukální sliznice, krev dítěte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Riziko opakování pro příbuzné pacienta</a:t>
            </a: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85-90 % procent mutací vzniká de novo</a:t>
            </a:r>
          </a:p>
          <a:p>
            <a:r>
              <a:rPr lang="cs-CZ" smtClean="0"/>
              <a:t>Zbylých 10-15 % případů – jeden z rodičů je nositelem balancované translokace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3716338"/>
            <a:ext cx="28590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Prevalence onemocnění v populaci</a:t>
            </a:r>
            <a:endParaRPr lang="cs-CZ" dirty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1:50 000 </a:t>
            </a:r>
          </a:p>
          <a:p>
            <a:r>
              <a:rPr lang="cs-CZ" smtClean="0"/>
              <a:t>2x častěji u žen</a:t>
            </a:r>
          </a:p>
          <a:p>
            <a:endParaRPr lang="cs-CZ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450" y="3429000"/>
            <a:ext cx="391001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Možnosti léčby</a:t>
            </a:r>
            <a:endParaRPr lang="cs-CZ" dirty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Komplexní léčba syndromu WHS neexistuje</a:t>
            </a:r>
          </a:p>
          <a:p>
            <a:r>
              <a:rPr lang="cs-CZ" smtClean="0"/>
              <a:t>Odvíjí se od jednotlivých potřeb pacientů</a:t>
            </a:r>
          </a:p>
          <a:p>
            <a:r>
              <a:rPr lang="cs-CZ" smtClean="0"/>
              <a:t>Vážné orgánové vady vyžadují chirurgické řešení</a:t>
            </a:r>
          </a:p>
          <a:p>
            <a:r>
              <a:rPr lang="cs-CZ" smtClean="0"/>
              <a:t>Záchvaty se řeší antiepileptiky např kys. Valproovou aj.</a:t>
            </a:r>
          </a:p>
          <a:p>
            <a:r>
              <a:rPr lang="cs-CZ" smtClean="0"/>
              <a:t>Problémy s výživou vyžadují vysoko kalorickou umělou výživu podávanou pomocí PEG</a:t>
            </a:r>
          </a:p>
          <a:p>
            <a:r>
              <a:rPr lang="cs-CZ" smtClean="0"/>
              <a:t>Fyzioterapie, logopedie, ergoterapie, psychologie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792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preventivní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Preimplantační</a:t>
            </a:r>
            <a:r>
              <a:rPr lang="cs-CZ" dirty="0" smtClean="0"/>
              <a:t> genetická diagnostika (biopsie embrya)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Dárcovská spermie/vajíčko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Vyšetření choriových klků (10-13 g. t.), </a:t>
            </a:r>
            <a:r>
              <a:rPr lang="cs-CZ" dirty="0" err="1" smtClean="0"/>
              <a:t>amniocentéza</a:t>
            </a:r>
            <a:r>
              <a:rPr lang="cs-CZ" dirty="0" smtClean="0"/>
              <a:t> (16-18 g. t.), </a:t>
            </a:r>
            <a:r>
              <a:rPr lang="cs-CZ" dirty="0" err="1" smtClean="0"/>
              <a:t>kordocentéza</a:t>
            </a:r>
            <a:r>
              <a:rPr lang="cs-CZ" dirty="0" smtClean="0"/>
              <a:t>(od 20 g. t.)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Ultrazvuk plodu (mikrocefalie, srdeční vady, </a:t>
            </a:r>
            <a:r>
              <a:rPr lang="cs-CZ" dirty="0" err="1" smtClean="0"/>
              <a:t>pedes</a:t>
            </a:r>
            <a:r>
              <a:rPr lang="cs-CZ" dirty="0" smtClean="0"/>
              <a:t> </a:t>
            </a:r>
            <a:r>
              <a:rPr lang="cs-CZ" dirty="0" err="1" smtClean="0"/>
              <a:t>aequinovares</a:t>
            </a:r>
            <a:r>
              <a:rPr lang="cs-CZ" dirty="0" smtClean="0"/>
              <a:t>….)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767263"/>
            <a:ext cx="28051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</TotalTime>
  <Words>310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Trebuchet MS</vt:lpstr>
      <vt:lpstr>Arial</vt:lpstr>
      <vt:lpstr>Wingdings 2</vt:lpstr>
      <vt:lpstr>Wingdings</vt:lpstr>
      <vt:lpstr>Calibri</vt:lpstr>
      <vt:lpstr>Courier New</vt:lpstr>
      <vt:lpstr>Bohatý</vt:lpstr>
      <vt:lpstr>Bohatý</vt:lpstr>
      <vt:lpstr>Bohatý</vt:lpstr>
      <vt:lpstr>Bohatý</vt:lpstr>
      <vt:lpstr>Bohatý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Wolf-Hirschhorn syndrom</dc:title>
  <dc:creator>Anička</dc:creator>
  <cp:lastModifiedBy>gaillyovar</cp:lastModifiedBy>
  <cp:revision>18</cp:revision>
  <dcterms:created xsi:type="dcterms:W3CDTF">2015-05-19T09:42:20Z</dcterms:created>
  <dcterms:modified xsi:type="dcterms:W3CDTF">2015-05-22T09:38:30Z</dcterms:modified>
</cp:coreProperties>
</file>