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9" r:id="rId3"/>
    <p:sldId id="260" r:id="rId4"/>
    <p:sldId id="258" r:id="rId5"/>
    <p:sldId id="262" r:id="rId6"/>
    <p:sldId id="256" r:id="rId7"/>
    <p:sldId id="261" r:id="rId8"/>
    <p:sldId id="263" r:id="rId9"/>
    <p:sldId id="265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DF33D6-0471-476D-B3EC-874343D93B5F}" type="datetimeFigureOut">
              <a:rPr lang="en-US"/>
              <a:pPr>
                <a:defRPr/>
              </a:pPr>
              <a:t>5/4/2015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9BEFD3F-1B78-401A-A2CD-4C502E450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4E9384-A4C4-4615-9C90-23B61F3FBA8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  <p:sp>
        <p:nvSpPr>
          <p:cNvPr id="2662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D3D35A-D434-43D1-8868-4563F50899B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  <p:sp>
        <p:nvSpPr>
          <p:cNvPr id="2867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498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27521-BD25-4A67-B551-9BEE6C8EDAD7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2143-A6EA-4A65-8AB0-25D00D06E27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7F40D-CBAD-4322-8BCC-0A15D8D84BA9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1529-EA50-4C5A-885A-E6FF4F32246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E877B-716D-499B-B649-446BD683804C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3FEB6-337F-4803-A3F4-98A023D131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7250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7188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51DDA-7962-430E-AE47-AD9C6D0A6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D18DA-5676-44DC-92D6-6955B4FA45EE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B7070-6CCB-44DE-9F60-C6817E0CC7E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2AF27-DAE9-4D44-B207-F018D2DB7516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75E29-8105-479D-A8A3-12874938B1D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A5F73-D749-4864-9E1C-4111C74BFE41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000E6-64BA-4667-B326-415311D924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4EAA-58F5-4921-B0CB-F89CE6D3FE6E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BEA15-E196-4ECE-863D-821C3BBEA7F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8CD02-D63A-43E4-A3B6-B5DEA3FDD7B6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03016-7450-4DC3-AE39-1971B10C0E3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E3B67-6C1F-40BF-8E97-CF6C248B4E6E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132DA-9DC4-472A-9F2C-8CFA738D16E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3DD6-33C2-4657-8FC0-63A6A6A5F9BA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179A6-D870-4497-9B1B-2F3170307F3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E6C04-C78B-49CF-9497-6D67C6AE0275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14BFD-F687-42B0-B7F8-9DCDEFA4BF3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k-SK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02ED06-A3AD-4E28-845A-501AD9A44C6D}" type="datetimeFigureOut">
              <a:rPr lang="sk-SK"/>
              <a:pPr>
                <a:defRPr/>
              </a:pPr>
              <a:t>4. 5. 2015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D5BF9A-7BD5-4AC6-B5CD-93492BF1377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Cystická fibróza</a:t>
            </a:r>
            <a:endParaRPr lang="en-US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16238" y="537368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Doleželová Eva, </a:t>
            </a:r>
            <a:r>
              <a:rPr lang="cs-CZ" sz="2400" dirty="0" err="1" smtClean="0"/>
              <a:t>Faltus</a:t>
            </a:r>
            <a:r>
              <a:rPr lang="cs-CZ" sz="2400" dirty="0" smtClean="0"/>
              <a:t> Petr, </a:t>
            </a:r>
            <a:r>
              <a:rPr lang="cs-CZ" sz="2400" dirty="0" err="1" smtClean="0"/>
              <a:t>Ďurovec</a:t>
            </a:r>
            <a:r>
              <a:rPr lang="cs-CZ" sz="2400" dirty="0" smtClean="0"/>
              <a:t> Oliver, </a:t>
            </a:r>
            <a:r>
              <a:rPr lang="cs-CZ" sz="2400" dirty="0" err="1" smtClean="0"/>
              <a:t>Štulrajter</a:t>
            </a:r>
            <a:r>
              <a:rPr lang="cs-CZ" sz="2400" dirty="0" smtClean="0"/>
              <a:t> Marek, Ondřej Dohnal, Aleš Dvořák, Richter Jan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Terapie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Respirační systém: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Specifická ATB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Mukolytika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Oxygenoterapie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Očkování, dechová rehabilitace, hygienické návyky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Transplantace plic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GIT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Zvýšný přísun živin, tekutin a vitaminů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Pankreatická substituce (enzymatická, inzulin při DM)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Nazogastrická sonda, perkutánní gastrostomie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Naděje na dožití kolem 40 let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tIns="35203" rtlCol="0">
            <a:normAutofit fontScale="90000"/>
          </a:bodyPr>
          <a:lstStyle/>
          <a:p>
            <a:pPr fontAlgn="auto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cs-CZ" dirty="0"/>
              <a:t>Etické a právní aspekty genetických vyšetření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490663"/>
            <a:ext cx="8228013" cy="4754562"/>
          </a:xfrm>
        </p:spPr>
        <p:txBody>
          <a:bodyPr lIns="0" tIns="0" rIns="0" bIns="0" anchor="ctr"/>
          <a:lstStyle/>
          <a:p>
            <a:pPr marL="195263" indent="-195263">
              <a:lnSpc>
                <a:spcPct val="140000"/>
              </a:lnSpc>
              <a:buSzPct val="45000"/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smtClean="0">
                <a:solidFill>
                  <a:srgbClr val="FF3333"/>
                </a:solidFill>
              </a:rPr>
              <a:t>Eticky</a:t>
            </a:r>
            <a:r>
              <a:rPr lang="cs-CZ" smtClean="0"/>
              <a:t> je tu konflikt mezi právem nenarozeného jedince na život a právem rodičů nemít postižené dítě</a:t>
            </a:r>
          </a:p>
          <a:p>
            <a:pPr marL="195263" indent="-195263">
              <a:lnSpc>
                <a:spcPct val="140000"/>
              </a:lnSpc>
              <a:buSzPct val="45000"/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smtClean="0"/>
              <a:t>Český </a:t>
            </a:r>
            <a:r>
              <a:rPr lang="cs-CZ" smtClean="0">
                <a:solidFill>
                  <a:srgbClr val="FF3333"/>
                </a:solidFill>
              </a:rPr>
              <a:t>právní řád</a:t>
            </a:r>
            <a:r>
              <a:rPr lang="cs-CZ" smtClean="0"/>
              <a:t> považuje plod za součást těla matky a matka má rozhodující slovo při otázce potratu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smtClean="0"/>
              <a:t>Umělé ukončení těhotenství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4525962"/>
          </a:xfrm>
        </p:spPr>
        <p:txBody>
          <a:bodyPr tIns="0" anchor="ctr"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smtClean="0"/>
              <a:t>Na </a:t>
            </a:r>
            <a:r>
              <a:rPr lang="cs-CZ" smtClean="0">
                <a:solidFill>
                  <a:srgbClr val="FF3333"/>
                </a:solidFill>
              </a:rPr>
              <a:t>žádost</a:t>
            </a:r>
            <a:r>
              <a:rPr lang="cs-CZ" smtClean="0"/>
              <a:t> těhotné ženy do </a:t>
            </a:r>
            <a:r>
              <a:rPr lang="cs-CZ" smtClean="0">
                <a:solidFill>
                  <a:srgbClr val="FF3333"/>
                </a:solidFill>
              </a:rPr>
              <a:t>12. týdne</a:t>
            </a:r>
            <a:r>
              <a:rPr lang="cs-CZ" smtClean="0"/>
              <a:t> gravidity</a:t>
            </a:r>
          </a:p>
          <a:p>
            <a:pPr marL="390525" indent="-293688">
              <a:lnSpc>
                <a:spcPct val="140000"/>
              </a:lnSpc>
              <a:buSzPct val="45000"/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smtClean="0"/>
              <a:t>Po uplynutí 12 týdnů je interupci možná:</a:t>
            </a:r>
          </a:p>
          <a:p>
            <a:pPr marL="782638" lvl="1" indent="-293688">
              <a:lnSpc>
                <a:spcPct val="140000"/>
              </a:lnSpc>
              <a:buSzPct val="75000"/>
              <a:buFont typeface="Symbol" pitchFamily="18" charset="2"/>
              <a:buChar char="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smtClean="0"/>
              <a:t>Při ohrožení života matky</a:t>
            </a:r>
          </a:p>
          <a:p>
            <a:pPr marL="782638" lvl="1" indent="-293688">
              <a:lnSpc>
                <a:spcPct val="140000"/>
              </a:lnSpc>
              <a:buSzPct val="75000"/>
              <a:buFont typeface="Symbol" pitchFamily="18" charset="2"/>
              <a:buChar char="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smtClean="0"/>
              <a:t>Při těžkém postižení plodu</a:t>
            </a:r>
          </a:p>
          <a:p>
            <a:pPr marL="390525" indent="-293688">
              <a:lnSpc>
                <a:spcPct val="140000"/>
              </a:lnSpc>
              <a:buSzPct val="45000"/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smtClean="0"/>
              <a:t>Při </a:t>
            </a:r>
            <a:r>
              <a:rPr lang="cs-CZ" smtClean="0">
                <a:solidFill>
                  <a:srgbClr val="FF3333"/>
                </a:solidFill>
              </a:rPr>
              <a:t>geneticky</a:t>
            </a:r>
            <a:r>
              <a:rPr lang="cs-CZ" smtClean="0"/>
              <a:t> podmíněném onemocnění plodu je interupce možná nejpozději do </a:t>
            </a:r>
            <a:r>
              <a:rPr lang="cs-CZ" smtClean="0">
                <a:solidFill>
                  <a:srgbClr val="FF3333"/>
                </a:solidFill>
              </a:rPr>
              <a:t>24. týdne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CFTR gen</a:t>
            </a:r>
            <a:endParaRPr lang="en-US" smtClean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cystic fibrosis transmembrane conductor regulator</a:t>
            </a:r>
          </a:p>
          <a:p>
            <a:r>
              <a:rPr lang="cs-CZ" smtClean="0"/>
              <a:t>na q raménku 7.chromozomu</a:t>
            </a:r>
          </a:p>
          <a:p>
            <a:r>
              <a:rPr lang="cs-CZ" smtClean="0"/>
              <a:t>vysoce evolučně zakonzervovaný</a:t>
            </a:r>
          </a:p>
          <a:p>
            <a:r>
              <a:rPr lang="cs-CZ" smtClean="0"/>
              <a:t>kóduje CFTR protein - složka Cl- kanálu na apikální membráně bb. exokrinních žláz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17410" name="Picture 2" descr="http://www.wikiskripta.eu/images/c/cb/Cystic2cz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67000" y="579438"/>
            <a:ext cx="3116263" cy="5597525"/>
          </a:xfrm>
        </p:spPr>
      </p:pic>
      <p:sp>
        <p:nvSpPr>
          <p:cNvPr id="17411" name="TextovéPole 3"/>
          <p:cNvSpPr txBox="1">
            <a:spLocks noChangeArrowheads="1"/>
          </p:cNvSpPr>
          <p:nvPr/>
        </p:nvSpPr>
        <p:spPr bwMode="auto">
          <a:xfrm>
            <a:off x="6443663" y="3789363"/>
            <a:ext cx="25622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latin typeface="Calibri" pitchFamily="34" charset="0"/>
              </a:rPr>
              <a:t>Každý 30. přenašeč</a:t>
            </a:r>
          </a:p>
          <a:p>
            <a:r>
              <a:rPr lang="cs-CZ" sz="2400">
                <a:latin typeface="Calibri" pitchFamily="34" charset="0"/>
              </a:rPr>
              <a:t>66% sourozenec</a:t>
            </a:r>
          </a:p>
          <a:p>
            <a:endParaRPr lang="en-US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28650" y="23813"/>
            <a:ext cx="7886700" cy="1309687"/>
          </a:xfrm>
        </p:spPr>
        <p:txBody>
          <a:bodyPr/>
          <a:lstStyle/>
          <a:p>
            <a:r>
              <a:rPr lang="sk-SK" b="1" smtClean="0"/>
              <a:t>Příznaky</a:t>
            </a:r>
            <a:endParaRPr lang="sk-S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3500"/>
            <a:ext cx="7886700" cy="4843463"/>
          </a:xfrm>
        </p:spPr>
        <p:txBody>
          <a:bodyPr rtlCol="0">
            <a:normAutofit fontScale="70000" lnSpcReduction="20000"/>
          </a:bodyPr>
          <a:lstStyle/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400" dirty="0" err="1" smtClean="0"/>
              <a:t>Novorozenc</a:t>
            </a:r>
            <a:r>
              <a:rPr lang="en-US" sz="3400" dirty="0" err="1" smtClean="0"/>
              <a:t>i</a:t>
            </a:r>
            <a:r>
              <a:rPr lang="cs-CZ" sz="3400" dirty="0" smtClean="0"/>
              <a:t>:</a:t>
            </a:r>
            <a:r>
              <a:rPr lang="en-US" sz="3400" dirty="0" smtClean="0"/>
              <a:t> </a:t>
            </a:r>
            <a:r>
              <a:rPr lang="en-US" sz="3400" dirty="0" err="1" smtClean="0"/>
              <a:t>mekoniový</a:t>
            </a:r>
            <a:r>
              <a:rPr lang="en-US" sz="3400" dirty="0" smtClean="0"/>
              <a:t> ileus, </a:t>
            </a:r>
            <a:r>
              <a:rPr lang="en-US" sz="3400" dirty="0" err="1" smtClean="0"/>
              <a:t>protrahovaný</a:t>
            </a:r>
            <a:r>
              <a:rPr lang="en-US" sz="3400" dirty="0" smtClean="0"/>
              <a:t> icterus, </a:t>
            </a:r>
            <a:r>
              <a:rPr lang="en-US" sz="3400" dirty="0" err="1" smtClean="0"/>
              <a:t>hypoproteinémie</a:t>
            </a:r>
            <a:r>
              <a:rPr lang="en-US" sz="3400" dirty="0" smtClean="0"/>
              <a:t> s </a:t>
            </a:r>
            <a:r>
              <a:rPr lang="en-US" sz="3400" dirty="0" err="1" smtClean="0"/>
              <a:t>edémy</a:t>
            </a:r>
            <a:r>
              <a:rPr lang="en-US" sz="3400" dirty="0" smtClean="0"/>
              <a:t> a </a:t>
            </a:r>
            <a:r>
              <a:rPr lang="en-US" sz="3400" dirty="0" err="1" smtClean="0"/>
              <a:t>metabolická</a:t>
            </a:r>
            <a:r>
              <a:rPr lang="en-US" sz="3400" dirty="0" smtClean="0"/>
              <a:t> </a:t>
            </a:r>
            <a:r>
              <a:rPr lang="en-US" sz="3400" dirty="0" err="1" smtClean="0"/>
              <a:t>alkalóza</a:t>
            </a:r>
            <a:r>
              <a:rPr lang="en-US" sz="3400" dirty="0" smtClean="0"/>
              <a:t>, </a:t>
            </a:r>
            <a:r>
              <a:rPr lang="cs-CZ" sz="3400" dirty="0" smtClean="0"/>
              <a:t>nepřibírají</a:t>
            </a:r>
            <a:endParaRPr lang="en-US" sz="3400" dirty="0" smtClean="0"/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/>
              <a:t>K</a:t>
            </a:r>
            <a:r>
              <a:rPr lang="sk-SK" sz="3400" dirty="0" err="1" smtClean="0"/>
              <a:t>ojenc</a:t>
            </a:r>
            <a:r>
              <a:rPr lang="en-US" sz="3400" dirty="0" err="1" smtClean="0"/>
              <a:t>i</a:t>
            </a:r>
            <a:r>
              <a:rPr lang="cs-CZ" sz="3400" dirty="0" smtClean="0"/>
              <a:t>:</a:t>
            </a:r>
            <a:r>
              <a:rPr lang="sk-SK" sz="3400" dirty="0" smtClean="0"/>
              <a:t> </a:t>
            </a:r>
            <a:r>
              <a:rPr lang="sk-SK" sz="3400" dirty="0" err="1" smtClean="0"/>
              <a:t>neprospívání</a:t>
            </a:r>
            <a:r>
              <a:rPr lang="sk-SK" sz="3400" dirty="0" smtClean="0"/>
              <a:t> </a:t>
            </a:r>
            <a:r>
              <a:rPr lang="sk-SK" sz="3400" dirty="0" err="1" smtClean="0"/>
              <a:t>při</a:t>
            </a:r>
            <a:r>
              <a:rPr lang="sk-SK" sz="3400" dirty="0" smtClean="0"/>
              <a:t> </a:t>
            </a:r>
            <a:r>
              <a:rPr lang="sk-SK" sz="3400" dirty="0" err="1" smtClean="0"/>
              <a:t>velké</a:t>
            </a:r>
            <a:r>
              <a:rPr lang="sk-SK" sz="3400" dirty="0" smtClean="0"/>
              <a:t> chuti k </a:t>
            </a:r>
            <a:r>
              <a:rPr lang="sk-SK" sz="3400" dirty="0" err="1" smtClean="0"/>
              <a:t>jídlu</a:t>
            </a:r>
            <a:r>
              <a:rPr lang="sk-SK" sz="3400" dirty="0" smtClean="0"/>
              <a:t>, </a:t>
            </a:r>
            <a:r>
              <a:rPr lang="sk-SK" sz="3400" dirty="0" err="1" smtClean="0"/>
              <a:t>steatorea</a:t>
            </a:r>
            <a:r>
              <a:rPr lang="sk-SK" sz="3400" dirty="0" smtClean="0"/>
              <a:t>, </a:t>
            </a:r>
            <a:r>
              <a:rPr lang="sk-SK" sz="3400" dirty="0" err="1" smtClean="0"/>
              <a:t>prolaps</a:t>
            </a:r>
            <a:r>
              <a:rPr lang="sk-SK" sz="3400" dirty="0" smtClean="0"/>
              <a:t> rekta. </a:t>
            </a:r>
            <a:endParaRPr lang="en-US" sz="3400" dirty="0" smtClean="0"/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 err="1" smtClean="0"/>
              <a:t>V</a:t>
            </a:r>
            <a:r>
              <a:rPr lang="sk-SK" sz="3400" dirty="0" err="1" smtClean="0"/>
              <a:t>ětší</a:t>
            </a:r>
            <a:r>
              <a:rPr lang="sk-SK" sz="3400" dirty="0" smtClean="0"/>
              <a:t> </a:t>
            </a:r>
            <a:r>
              <a:rPr lang="sk-SK" sz="3400" dirty="0" err="1" smtClean="0"/>
              <a:t>děti</a:t>
            </a:r>
            <a:r>
              <a:rPr lang="sk-SK" sz="3400" dirty="0" smtClean="0"/>
              <a:t>: porucha </a:t>
            </a:r>
            <a:r>
              <a:rPr lang="sk-SK" sz="3400" dirty="0" err="1" smtClean="0"/>
              <a:t>růstu</a:t>
            </a:r>
            <a:r>
              <a:rPr lang="sk-SK" sz="3400" dirty="0" smtClean="0"/>
              <a:t>, opakované </a:t>
            </a:r>
            <a:r>
              <a:rPr lang="sk-SK" sz="3400" dirty="0" err="1" smtClean="0"/>
              <a:t>sinusitidy</a:t>
            </a:r>
            <a:r>
              <a:rPr lang="sk-SK" sz="3400" dirty="0" smtClean="0"/>
              <a:t> (často </a:t>
            </a:r>
            <a:r>
              <a:rPr lang="sk-SK" sz="3400" dirty="0" err="1" smtClean="0"/>
              <a:t>chybně</a:t>
            </a:r>
            <a:r>
              <a:rPr lang="sk-SK" sz="3400" dirty="0" smtClean="0"/>
              <a:t> </a:t>
            </a:r>
            <a:r>
              <a:rPr lang="sk-SK" sz="3400" dirty="0" err="1" smtClean="0"/>
              <a:t>léčeny</a:t>
            </a:r>
            <a:r>
              <a:rPr lang="sk-SK" sz="3400" dirty="0" smtClean="0"/>
              <a:t> na astma) a paličkovité prsty</a:t>
            </a:r>
            <a:endParaRPr lang="en-US" sz="3400" dirty="0" smtClean="0"/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 smtClean="0"/>
              <a:t>D</a:t>
            </a:r>
            <a:r>
              <a:rPr lang="sk-SK" sz="3400" dirty="0" err="1" smtClean="0"/>
              <a:t>ospěl</a:t>
            </a:r>
            <a:r>
              <a:rPr lang="cs-CZ" sz="3400" dirty="0" smtClean="0"/>
              <a:t>í:</a:t>
            </a:r>
            <a:r>
              <a:rPr lang="en-US" sz="3400" dirty="0" smtClean="0"/>
              <a:t> </a:t>
            </a:r>
            <a:r>
              <a:rPr lang="en-US" sz="3400" dirty="0" err="1" smtClean="0"/>
              <a:t>azoospermie</a:t>
            </a:r>
            <a:r>
              <a:rPr lang="cs-CZ" sz="3400" dirty="0" smtClean="0"/>
              <a:t>, </a:t>
            </a:r>
            <a:r>
              <a:rPr lang="en-US" sz="3400" dirty="0" err="1" smtClean="0"/>
              <a:t>chronický</a:t>
            </a:r>
            <a:r>
              <a:rPr lang="en-US" sz="3400" dirty="0" smtClean="0"/>
              <a:t> </a:t>
            </a:r>
            <a:r>
              <a:rPr lang="en-US" sz="3400" dirty="0" err="1" smtClean="0"/>
              <a:t>kašel</a:t>
            </a:r>
            <a:r>
              <a:rPr lang="en-US" sz="3400" dirty="0" smtClean="0"/>
              <a:t>, </a:t>
            </a:r>
            <a:r>
              <a:rPr lang="en-US" sz="3400" dirty="0" err="1" smtClean="0"/>
              <a:t>tachypnoe</a:t>
            </a:r>
            <a:r>
              <a:rPr lang="en-US" sz="3400" dirty="0" smtClean="0"/>
              <a:t>, </a:t>
            </a:r>
            <a:r>
              <a:rPr lang="en-US" sz="3400" dirty="0" err="1" smtClean="0"/>
              <a:t>hemoptýza</a:t>
            </a:r>
            <a:r>
              <a:rPr lang="en-US" sz="3400" dirty="0" smtClean="0"/>
              <a:t>, </a:t>
            </a:r>
            <a:r>
              <a:rPr lang="en-US" sz="3400" dirty="0" err="1" smtClean="0"/>
              <a:t>bronchiektázie</a:t>
            </a:r>
            <a:r>
              <a:rPr lang="en-US" sz="3400" dirty="0" smtClean="0"/>
              <a:t>, </a:t>
            </a:r>
            <a:r>
              <a:rPr lang="en-US" sz="3400" dirty="0" err="1" smtClean="0"/>
              <a:t>nosní</a:t>
            </a:r>
            <a:r>
              <a:rPr lang="en-US" sz="3400" dirty="0" smtClean="0"/>
              <a:t> </a:t>
            </a:r>
            <a:r>
              <a:rPr lang="en-US" sz="3400" dirty="0" err="1" smtClean="0"/>
              <a:t>polypy</a:t>
            </a:r>
            <a:r>
              <a:rPr lang="en-US" sz="3400" dirty="0" smtClean="0"/>
              <a:t> a </a:t>
            </a:r>
            <a:r>
              <a:rPr lang="en-US" sz="3400" dirty="0" err="1" smtClean="0"/>
              <a:t>hvízdání</a:t>
            </a:r>
            <a:r>
              <a:rPr lang="en-US" sz="3400" dirty="0" smtClean="0"/>
              <a:t>.</a:t>
            </a:r>
            <a:endParaRPr lang="cs-CZ" sz="3400" dirty="0" smtClean="0"/>
          </a:p>
          <a:p>
            <a:pPr fontAlgn="auto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800" dirty="0" err="1" smtClean="0"/>
              <a:t>Další</a:t>
            </a:r>
            <a:r>
              <a:rPr lang="sk-SK" sz="1800" dirty="0" smtClean="0"/>
              <a:t> </a:t>
            </a:r>
            <a:r>
              <a:rPr lang="sk-SK" sz="1800" dirty="0" err="1" smtClean="0"/>
              <a:t>projevy</a:t>
            </a:r>
            <a:r>
              <a:rPr lang="cs-CZ" sz="1800" dirty="0" smtClean="0"/>
              <a:t>:</a:t>
            </a:r>
            <a:r>
              <a:rPr lang="en-US" sz="1800" dirty="0" smtClean="0"/>
              <a:t>  </a:t>
            </a:r>
            <a:r>
              <a:rPr lang="en-US" sz="1800" dirty="0" err="1" smtClean="0"/>
              <a:t>pneumotorax</a:t>
            </a:r>
            <a:r>
              <a:rPr lang="cs-CZ" sz="1800" dirty="0" smtClean="0"/>
              <a:t>, </a:t>
            </a:r>
            <a:r>
              <a:rPr lang="it-IT" sz="1800" dirty="0" smtClean="0"/>
              <a:t>cor pulmonale, deficit vit. ADEK</a:t>
            </a:r>
            <a:r>
              <a:rPr lang="cs-CZ" sz="1800" dirty="0" smtClean="0"/>
              <a:t>,</a:t>
            </a:r>
            <a:r>
              <a:rPr lang="en-US" sz="1800" dirty="0" smtClean="0"/>
              <a:t> </a:t>
            </a:r>
            <a:r>
              <a:rPr lang="en-US" sz="1800" dirty="0" err="1" smtClean="0"/>
              <a:t>cholestatická</a:t>
            </a:r>
            <a:r>
              <a:rPr lang="en-US" sz="1800" dirty="0" smtClean="0"/>
              <a:t> </a:t>
            </a:r>
            <a:r>
              <a:rPr lang="en-US" sz="1800" dirty="0" err="1" smtClean="0"/>
              <a:t>žloutenka</a:t>
            </a:r>
            <a:r>
              <a:rPr lang="en-US" sz="1800" dirty="0" smtClean="0"/>
              <a:t>, </a:t>
            </a:r>
            <a:r>
              <a:rPr lang="en-US" sz="1800" dirty="0" err="1" smtClean="0"/>
              <a:t>cirhóza</a:t>
            </a:r>
            <a:r>
              <a:rPr lang="en-US" sz="1800" dirty="0" smtClean="0"/>
              <a:t> a </a:t>
            </a:r>
            <a:r>
              <a:rPr lang="en-US" sz="1800" dirty="0" err="1" smtClean="0"/>
              <a:t>portální</a:t>
            </a:r>
            <a:r>
              <a:rPr lang="en-US" sz="1800" dirty="0" smtClean="0"/>
              <a:t> </a:t>
            </a:r>
            <a:r>
              <a:rPr lang="en-US" sz="1800" dirty="0" err="1" smtClean="0"/>
              <a:t>hypertenze</a:t>
            </a:r>
            <a:r>
              <a:rPr lang="en-US" sz="1800" dirty="0"/>
              <a:t>,</a:t>
            </a:r>
            <a:r>
              <a:rPr lang="en-US" sz="1800" dirty="0" smtClean="0"/>
              <a:t> DM, </a:t>
            </a:r>
            <a:r>
              <a:rPr lang="en-US" sz="1800" dirty="0" err="1" smtClean="0"/>
              <a:t>dilatační</a:t>
            </a:r>
            <a:r>
              <a:rPr lang="en-US" sz="1800" dirty="0" smtClean="0"/>
              <a:t> </a:t>
            </a:r>
            <a:r>
              <a:rPr lang="en-US" sz="1800" dirty="0" err="1" smtClean="0"/>
              <a:t>kardiomyopatie</a:t>
            </a:r>
            <a:r>
              <a:rPr lang="en-US" sz="1800" dirty="0" smtClean="0"/>
              <a:t>, </a:t>
            </a:r>
            <a:r>
              <a:rPr lang="en-US" sz="1800" dirty="0" err="1" smtClean="0"/>
              <a:t>chronické</a:t>
            </a:r>
            <a:r>
              <a:rPr lang="en-US" sz="1800" dirty="0" smtClean="0"/>
              <a:t> </a:t>
            </a:r>
            <a:r>
              <a:rPr lang="en-US" sz="1800" dirty="0" err="1" smtClean="0"/>
              <a:t>infekce</a:t>
            </a:r>
            <a:endParaRPr lang="sk-SK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Nejčastější indikace pro vyšetření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Suspektní CF</a:t>
            </a:r>
          </a:p>
          <a:p>
            <a:r>
              <a:rPr lang="cs-CZ" smtClean="0"/>
              <a:t>Cystická fibrosa v rodině </a:t>
            </a:r>
          </a:p>
          <a:p>
            <a:r>
              <a:rPr lang="cs-CZ" smtClean="0"/>
              <a:t>Neprospívání </a:t>
            </a:r>
          </a:p>
          <a:p>
            <a:r>
              <a:rPr lang="cs-CZ" smtClean="0"/>
              <a:t>Úmrtí v kojeneckém a dětském věku</a:t>
            </a:r>
          </a:p>
          <a:p>
            <a:r>
              <a:rPr lang="cs-CZ" smtClean="0"/>
              <a:t>Novorozenecký screening </a:t>
            </a:r>
          </a:p>
          <a:p>
            <a:r>
              <a:rPr lang="cs-CZ" smtClean="0"/>
              <a:t>Preventivní prekoncepční vyšetření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684213" y="404813"/>
            <a:ext cx="7772400" cy="1470025"/>
          </a:xfrm>
        </p:spPr>
        <p:txBody>
          <a:bodyPr/>
          <a:lstStyle/>
          <a:p>
            <a:r>
              <a:rPr lang="sk-SK" smtClean="0">
                <a:solidFill>
                  <a:schemeClr val="accent1"/>
                </a:solidFill>
              </a:rPr>
              <a:t>Genetická vyšetření u poruch reprodukce</a:t>
            </a:r>
          </a:p>
        </p:txBody>
      </p:sp>
      <p:sp>
        <p:nvSpPr>
          <p:cNvPr id="20482" name="Subtitle 2"/>
          <p:cNvSpPr>
            <a:spLocks noGrp="1"/>
          </p:cNvSpPr>
          <p:nvPr>
            <p:ph type="subTitle" idx="1"/>
          </p:nvPr>
        </p:nvSpPr>
        <p:spPr>
          <a:xfrm>
            <a:off x="611188" y="1989138"/>
            <a:ext cx="7848600" cy="4535487"/>
          </a:xfrm>
        </p:spPr>
        <p:txBody>
          <a:bodyPr/>
          <a:lstStyle/>
          <a:p>
            <a:pPr marL="457200" indent="-457200" algn="l">
              <a:buFont typeface="Arial" charset="0"/>
              <a:buChar char="•"/>
            </a:pPr>
            <a:r>
              <a:rPr lang="sk-SK" smtClean="0">
                <a:solidFill>
                  <a:schemeClr val="tx1"/>
                </a:solidFill>
              </a:rPr>
              <a:t>U dárců spermií a oocyt</a:t>
            </a:r>
            <a:r>
              <a:rPr lang="cs-CZ" smtClean="0">
                <a:solidFill>
                  <a:schemeClr val="tx1"/>
                </a:solidFill>
              </a:rPr>
              <a:t>ů vyšetřeny nejčastější mutace</a:t>
            </a:r>
          </a:p>
          <a:p>
            <a:pPr marL="457200" indent="-457200" algn="l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Porucha spermiogeneze (obstrukční azospermie, těžká oligospermie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Diagnostika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488" y="1854200"/>
            <a:ext cx="7916862" cy="4322763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u="sng" dirty="0" smtClean="0"/>
              <a:t>Klinika</a:t>
            </a:r>
            <a:r>
              <a:rPr lang="cs-CZ" dirty="0" smtClean="0"/>
              <a:t> - </a:t>
            </a:r>
            <a:r>
              <a:rPr lang="cs-CZ" b="1" u="sng" dirty="0" smtClean="0"/>
              <a:t>Pozitivní potní test </a:t>
            </a:r>
            <a:r>
              <a:rPr lang="cs-CZ" dirty="0" smtClean="0"/>
              <a:t>(stimulace pilokarpinovou iontoforézou, sběr potu a kvantitativní stanovení Cl v potu) - </a:t>
            </a:r>
            <a:r>
              <a:rPr lang="cs-CZ" b="1" u="sng" dirty="0" smtClean="0"/>
              <a:t>Genetika</a:t>
            </a:r>
            <a:r>
              <a:rPr lang="cs-CZ" dirty="0" smtClean="0"/>
              <a:t> (zjištěny dvě mutace genu CFTR)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Nejčastější mutace genu pro CF v ČR: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F508del 70,7 % (II. Třída)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CFTRdele2,3(21kb) </a:t>
            </a:r>
            <a:r>
              <a:rPr lang="cs-CZ" dirty="0" smtClean="0"/>
              <a:t>6,4 %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G551D </a:t>
            </a:r>
            <a:r>
              <a:rPr lang="cs-CZ" dirty="0" smtClean="0"/>
              <a:t>3,7 %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N1303K </a:t>
            </a:r>
            <a:r>
              <a:rPr lang="cs-CZ" dirty="0" smtClean="0"/>
              <a:t>2,8 %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Materiál: žilní krev, plodová voda, slizniční stěr z dutiny ústní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Genetické vyšetření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Preimplantační genetická </a:t>
            </a:r>
            <a:r>
              <a:rPr lang="cs-CZ" dirty="0" smtClean="0"/>
              <a:t>diagnostika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Analýza DNA před plánovaným těhotenstvím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IVF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Vyšetření embrya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Prenatální diagnostika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odběr choriových klků (12. - 14. t.g.),amniocentéza (16. - 18. t.g.)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Novorozenecký screening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Metoda suché kapky – stanovení hladiny imunoreaktivního tripsinogenu (IRT) –  DNA analýza CFTR genu v případě pozitivity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Prevence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Genetické poradenství</a:t>
            </a:r>
          </a:p>
          <a:p>
            <a:r>
              <a:rPr lang="cs-CZ" smtClean="0"/>
              <a:t>Vyšetření osob v riziku nosičství patol. alely pro gen CFTR (rodiny s výskytem, ...)</a:t>
            </a:r>
          </a:p>
          <a:p>
            <a:endParaRPr lang="cs-CZ" smtClean="0"/>
          </a:p>
          <a:p>
            <a:r>
              <a:rPr lang="cs-CZ" smtClean="0"/>
              <a:t>Klub CF – Pomáháme slaným dětem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390</Words>
  <Application>Microsoft Office PowerPoint</Application>
  <PresentationFormat>On-screen Show (4:3)</PresentationFormat>
  <Paragraphs>74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Calibri</vt:lpstr>
      <vt:lpstr>Arial</vt:lpstr>
      <vt:lpstr>Wingdings</vt:lpstr>
      <vt:lpstr>Symbol</vt:lpstr>
      <vt:lpstr>Office Theme</vt:lpstr>
      <vt:lpstr>Office Theme</vt:lpstr>
      <vt:lpstr>Cystická fibróza</vt:lpstr>
      <vt:lpstr>CFTR gen</vt:lpstr>
      <vt:lpstr>Snímek 3</vt:lpstr>
      <vt:lpstr>Příznaky</vt:lpstr>
      <vt:lpstr>Nejčastější indikace pro vyšetření</vt:lpstr>
      <vt:lpstr>Genetická vyšetření u poruch reprodukce</vt:lpstr>
      <vt:lpstr>Diagnostika</vt:lpstr>
      <vt:lpstr>Genetické vyšetření</vt:lpstr>
      <vt:lpstr>Prevence</vt:lpstr>
      <vt:lpstr>Terapie</vt:lpstr>
      <vt:lpstr>Etické a právní aspekty genetických vyšetření</vt:lpstr>
      <vt:lpstr>Umělé ukončení těhotenství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Genetická vyšetření u poruch reprodukce</dc:title>
  <dc:creator>Janka</dc:creator>
  <cp:lastModifiedBy>gaillyovar</cp:lastModifiedBy>
  <cp:revision>17</cp:revision>
  <dcterms:created xsi:type="dcterms:W3CDTF">2015-02-24T18:12:26Z</dcterms:created>
  <dcterms:modified xsi:type="dcterms:W3CDTF">2015-05-04T14:21:53Z</dcterms:modified>
</cp:coreProperties>
</file>