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5" d="100"/>
          <a:sy n="55" d="100"/>
        </p:scale>
        <p:origin x="-102" y="-13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1F64474-9E8B-4247-A485-9C2CD9EFA8FE}" type="datetimeFigureOut">
              <a:rPr lang="cs-CZ"/>
              <a:pPr>
                <a:defRPr/>
              </a:pPr>
              <a:t>4.6.2015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F00C542-F9E3-4A58-92E1-19D0CF022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72669EE-D698-4EFB-8DC7-3BF5B4BBB05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7EDD649-EB9F-4164-B81E-96A088E7D434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C874B6-73E8-4BB1-A971-338BA73979D1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83E6CB-49F0-42B5-ADB2-CF7A463829ED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120ABD8-A0F4-4989-BD23-371CDC94BA1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CDA022-28F2-4DFB-8BF0-0E65D96513C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B16796-3D5A-424E-A579-8700CDC0748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76848A-EBA8-42FB-915B-B53A31447EBD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27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B0FD7A-7D77-4E79-B6BA-AF1908477CE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8620" y="4803345"/>
            <a:ext cx="10994760" cy="91623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8620" y="3429001"/>
            <a:ext cx="10994760" cy="106893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A877D-B895-499D-A778-461A112FB930}" type="datetimeFigureOut">
              <a:rPr lang="cs-CZ"/>
              <a:pPr>
                <a:defRPr/>
              </a:pPr>
              <a:t>4.6.2015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87FFE-CFC7-494F-928D-D825A45E48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15F69-C3E5-42DC-86A2-6B37325683E5}" type="datetimeFigureOut">
              <a:rPr lang="cs-CZ"/>
              <a:pPr>
                <a:defRPr/>
              </a:pPr>
              <a:t>4.6.2015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9E26B-6CC1-418F-A4E8-6D951F37EA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98922-C3A9-4B76-A39E-9E32FE1D417A}" type="datetimeFigureOut">
              <a:rPr lang="cs-CZ"/>
              <a:pPr>
                <a:defRPr/>
              </a:pPr>
              <a:t>4.6.2015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E0A6F-B29E-4246-BA48-39B949928C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6593A-FFE1-43F6-BCB3-5FEE35FFE9E1}" type="datetimeFigureOut">
              <a:rPr lang="cs-CZ"/>
              <a:pPr>
                <a:defRPr/>
              </a:pPr>
              <a:t>4.6.2015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0AC9D-E571-40B7-87A2-EB99E1048C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227" y="1138425"/>
            <a:ext cx="10587547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228" y="1901950"/>
            <a:ext cx="10587547" cy="4581150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D7189-6BA3-4A31-B648-A451ADE16DD7}" type="datetimeFigureOut">
              <a:rPr lang="cs-CZ"/>
              <a:pPr>
                <a:defRPr/>
              </a:pPr>
              <a:t>4.6.2015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55C5D-B1EC-48AB-8DAA-1E2874EF06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1080" y="985721"/>
            <a:ext cx="855148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1080" y="1901950"/>
            <a:ext cx="8551480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B567C-E330-4C03-BA75-2782B5D41376}" type="datetimeFigureOut">
              <a:rPr lang="cs-CZ"/>
              <a:pPr>
                <a:defRPr/>
              </a:pPr>
              <a:t>4.6.2015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6783F-64BA-41A0-A23B-58D0851BB6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2027D-8289-4730-9E80-272FCD56C0FD}" type="datetimeFigureOut">
              <a:rPr lang="cs-CZ"/>
              <a:pPr>
                <a:defRPr/>
              </a:pPr>
              <a:t>4.6.2015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EFC2D-8B98-436C-894D-5E8043525D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3015"/>
            <a:ext cx="10972800" cy="58462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4ABB4-A26C-4E05-8A93-1A055D0645D4}" type="datetimeFigureOut">
              <a:rPr lang="cs-CZ"/>
              <a:pPr>
                <a:defRPr/>
              </a:pPr>
              <a:t>4.6.2015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1A366-DFA1-4254-9505-92A786965B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620" y="1138425"/>
            <a:ext cx="109728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620" y="1749245"/>
            <a:ext cx="5497379" cy="763524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621" y="2577548"/>
            <a:ext cx="5497380" cy="3035058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0" y="1749246"/>
            <a:ext cx="5475421" cy="763525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000" y="2577549"/>
            <a:ext cx="5475421" cy="3035058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E3AF1-7EDA-4995-A75D-1C4CB4B4B40A}" type="datetimeFigureOut">
              <a:rPr lang="cs-CZ"/>
              <a:pPr>
                <a:defRPr/>
              </a:pPr>
              <a:t>4.6.2015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CA56C-EA9E-4E12-8E3A-5A6DE5E42B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B8E8A-9D8B-4C15-AEA2-AF0B700D95BF}" type="datetimeFigureOut">
              <a:rPr lang="cs-CZ"/>
              <a:pPr>
                <a:defRPr/>
              </a:pPr>
              <a:t>4.6.2015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71404-6B16-42A7-A9DA-7C4FE6ECCB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6B142-D8ED-4720-96E8-99DBB3C81B7B}" type="datetimeFigureOut">
              <a:rPr lang="cs-CZ"/>
              <a:pPr>
                <a:defRPr/>
              </a:pPr>
              <a:t>4.6.2015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5EB86-DAA5-4C5D-A7F6-404E28C17D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D0736-95D6-49A4-AC5A-E42851958CF2}" type="datetimeFigureOut">
              <a:rPr lang="cs-CZ"/>
              <a:pPr>
                <a:defRPr/>
              </a:pPr>
              <a:t>4.6.2015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50B86-D6CB-42D6-9180-3C1774B23C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889A5E-F41E-4AB5-9A6A-B696C263A0E8}" type="datetimeFigureOut">
              <a:rPr lang="cs-CZ"/>
              <a:pPr>
                <a:defRPr/>
              </a:pPr>
              <a:t>4.6.2015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5E910D-AC13-4655-B72E-4BD43F524F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6" r:id="rId3"/>
    <p:sldLayoutId id="2147483683" r:id="rId4"/>
    <p:sldLayoutId id="2147483682" r:id="rId5"/>
    <p:sldLayoutId id="2147483681" r:id="rId6"/>
    <p:sldLayoutId id="2147483680" r:id="rId7"/>
    <p:sldLayoutId id="2147483679" r:id="rId8"/>
    <p:sldLayoutId id="2147483678" r:id="rId9"/>
    <p:sldLayoutId id="2147483677" r:id="rId10"/>
    <p:sldLayoutId id="2147483676" r:id="rId11"/>
    <p:sldLayoutId id="214748367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98488" y="4803775"/>
            <a:ext cx="10995025" cy="915988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Prenatální </a:t>
            </a:r>
            <a:r>
              <a:rPr lang="cs-CZ" dirty="0" smtClean="0"/>
              <a:t>screeningová vyšetření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598488" y="3429000"/>
            <a:ext cx="10995025" cy="1068388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Tereza </a:t>
            </a:r>
            <a:r>
              <a:rPr lang="cs-CZ" dirty="0" err="1" smtClean="0"/>
              <a:t>Hanketová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Zuzana Hašková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Veronika Hermanová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Kateřina Hobzová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88" y="1138238"/>
            <a:ext cx="10588625" cy="6111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Možnosti prenatálních screeningových vyšetření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1688" y="1901825"/>
            <a:ext cx="10588625" cy="4581525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Screening </a:t>
            </a:r>
            <a:r>
              <a:rPr lang="cs-CZ" dirty="0"/>
              <a:t>slouží k vyhledávání osob s významným </a:t>
            </a:r>
            <a:r>
              <a:rPr lang="cs-CZ" b="1" dirty="0"/>
              <a:t>rizikem</a:t>
            </a:r>
            <a:r>
              <a:rPr lang="cs-CZ" dirty="0"/>
              <a:t> určité choroby ještě </a:t>
            </a:r>
            <a:r>
              <a:rPr lang="cs-CZ" b="1" dirty="0"/>
              <a:t>před</a:t>
            </a:r>
            <a:r>
              <a:rPr lang="cs-CZ" dirty="0"/>
              <a:t> jejich klinickou </a:t>
            </a:r>
            <a:r>
              <a:rPr lang="cs-CZ" b="1" dirty="0"/>
              <a:t>manifestací</a:t>
            </a:r>
            <a:r>
              <a:rPr lang="cs-CZ" dirty="0"/>
              <a:t>. Pozitivní výsledek screeningového vyšetření </a:t>
            </a:r>
            <a:r>
              <a:rPr lang="cs-CZ" b="1" dirty="0"/>
              <a:t>jednoduchou, dostupnou a levnou </a:t>
            </a:r>
            <a:r>
              <a:rPr lang="cs-CZ" dirty="0"/>
              <a:t>screeningovou metodou zahajuje sérii specifických a náročnějších diagnostických vyšetření nebo </a:t>
            </a:r>
            <a:r>
              <a:rPr lang="cs-CZ" dirty="0" smtClean="0"/>
              <a:t>preventivních </a:t>
            </a:r>
            <a:r>
              <a:rPr lang="cs-CZ" dirty="0"/>
              <a:t>opatření</a:t>
            </a:r>
            <a:r>
              <a:rPr lang="cs-CZ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Organizace provedení všeobecného těhotenského screeningu VVV plodu 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je </a:t>
            </a:r>
            <a:r>
              <a:rPr lang="cs-CZ" dirty="0"/>
              <a:t>v kompetenci registrujícího gynekologa, který část vyšetření buď sám </a:t>
            </a:r>
            <a:r>
              <a:rPr lang="cs-CZ" dirty="0" smtClean="0"/>
              <a:t>provádí, </a:t>
            </a:r>
            <a:r>
              <a:rPr lang="cs-CZ" dirty="0"/>
              <a:t>nebo na něj pacientku odesílá do spolupracujících pracovišť prenatálního </a:t>
            </a:r>
            <a:r>
              <a:rPr lang="cs-CZ" dirty="0" smtClean="0"/>
              <a:t>screeningu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Následná </a:t>
            </a:r>
            <a:r>
              <a:rPr lang="cs-CZ" dirty="0"/>
              <a:t>genetická vyšetření v těhotenství jsou indikována a prováděna lékařem se specializovanou způsobilostí v oboru lékařská </a:t>
            </a:r>
            <a:r>
              <a:rPr lang="cs-CZ" dirty="0" smtClean="0"/>
              <a:t>genetika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Genetická </a:t>
            </a:r>
            <a:r>
              <a:rPr lang="cs-CZ" b="1" dirty="0"/>
              <a:t>konzultace </a:t>
            </a:r>
            <a:r>
              <a:rPr lang="cs-CZ" dirty="0"/>
              <a:t>v graviditě je prováděna převážně v těchto indikacích: 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900" dirty="0" smtClean="0"/>
              <a:t>na </a:t>
            </a:r>
            <a:r>
              <a:rPr lang="cs-CZ" sz="2900" dirty="0"/>
              <a:t>doporučení registrujícího gynekologa při zjištění suspektní </a:t>
            </a:r>
            <a:r>
              <a:rPr lang="cs-CZ" sz="2900" dirty="0" smtClean="0"/>
              <a:t>anamnézy (očekáváno až u 10 % gravidních žen)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900" dirty="0" smtClean="0"/>
              <a:t>při </a:t>
            </a:r>
            <a:r>
              <a:rPr lang="cs-CZ" sz="2900" dirty="0"/>
              <a:t>zvýšeném riziku na základě výsledku standardního screeningového testu (jasná pozitivita je cca u 5 %, atypické výsledky u 3 </a:t>
            </a:r>
            <a:r>
              <a:rPr lang="cs-CZ" sz="2900" dirty="0" smtClean="0"/>
              <a:t>%)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900" dirty="0" smtClean="0"/>
              <a:t>v </a:t>
            </a:r>
            <a:r>
              <a:rPr lang="cs-CZ" sz="2900" dirty="0"/>
              <a:t>návaznosti na léčbu neplodnosti </a:t>
            </a:r>
            <a:endParaRPr lang="cs-CZ" sz="29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900" dirty="0" smtClean="0"/>
              <a:t>při </a:t>
            </a:r>
            <a:r>
              <a:rPr lang="cs-CZ" sz="2900" dirty="0"/>
              <a:t>patologickém nebo suspektním ultrazvukovém nálezu v průběhu těhotenství při rutinním UZ vyšetření </a:t>
            </a:r>
            <a:endParaRPr lang="cs-CZ" sz="29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900" dirty="0" smtClean="0"/>
              <a:t>při </a:t>
            </a:r>
            <a:r>
              <a:rPr lang="cs-CZ" sz="2900" dirty="0"/>
              <a:t>žádosti rodiny vzhledem k její anamnéze (starší matky, gravidita po IVF, exogenní noxa, rodinná anamnéza) </a:t>
            </a:r>
            <a:endParaRPr lang="cs-CZ" sz="25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88" y="1138238"/>
            <a:ext cx="10588625" cy="6111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Typy screeningu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1688" y="1901825"/>
            <a:ext cx="10588625" cy="45815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600" b="1" smtClean="0">
                <a:solidFill>
                  <a:srgbClr val="17375E"/>
                </a:solidFill>
              </a:rPr>
              <a:t>Neinvazivní </a:t>
            </a:r>
          </a:p>
          <a:p>
            <a:pPr lvl="1">
              <a:lnSpc>
                <a:spcPct val="80000"/>
              </a:lnSpc>
            </a:pPr>
            <a:r>
              <a:rPr lang="cs-CZ" sz="2600" smtClean="0">
                <a:solidFill>
                  <a:srgbClr val="17375E"/>
                </a:solidFill>
              </a:rPr>
              <a:t>UZ vyšetření </a:t>
            </a:r>
          </a:p>
          <a:p>
            <a:pPr lvl="1">
              <a:lnSpc>
                <a:spcPct val="80000"/>
              </a:lnSpc>
            </a:pPr>
            <a:r>
              <a:rPr lang="cs-CZ" sz="2600" smtClean="0">
                <a:solidFill>
                  <a:srgbClr val="17375E"/>
                </a:solidFill>
              </a:rPr>
              <a:t>biochemické markery v séru těhotné</a:t>
            </a:r>
          </a:p>
          <a:p>
            <a:pPr>
              <a:lnSpc>
                <a:spcPct val="80000"/>
              </a:lnSpc>
            </a:pPr>
            <a:r>
              <a:rPr lang="cs-CZ" sz="2600" b="1" smtClean="0">
                <a:solidFill>
                  <a:srgbClr val="17375E"/>
                </a:solidFill>
              </a:rPr>
              <a:t>Invazivní </a:t>
            </a:r>
          </a:p>
          <a:p>
            <a:pPr lvl="1">
              <a:lnSpc>
                <a:spcPct val="80000"/>
              </a:lnSpc>
            </a:pPr>
            <a:r>
              <a:rPr lang="cs-CZ" sz="2600" smtClean="0">
                <a:solidFill>
                  <a:srgbClr val="17375E"/>
                </a:solidFill>
              </a:rPr>
              <a:t>amniocentéza (AMC) - klasická, časná</a:t>
            </a:r>
          </a:p>
          <a:p>
            <a:pPr lvl="1">
              <a:lnSpc>
                <a:spcPct val="80000"/>
              </a:lnSpc>
            </a:pPr>
            <a:r>
              <a:rPr lang="cs-CZ" sz="2600" smtClean="0">
                <a:solidFill>
                  <a:srgbClr val="17375E"/>
                </a:solidFill>
              </a:rPr>
              <a:t>odběr choriových klků (CVS) - časný, pozdní</a:t>
            </a:r>
          </a:p>
          <a:p>
            <a:pPr lvl="1">
              <a:lnSpc>
                <a:spcPct val="80000"/>
              </a:lnSpc>
            </a:pPr>
            <a:r>
              <a:rPr lang="cs-CZ" sz="2600" smtClean="0">
                <a:solidFill>
                  <a:srgbClr val="17375E"/>
                </a:solidFill>
              </a:rPr>
              <a:t>Kordocentéza (punkce pupečníku)</a:t>
            </a:r>
          </a:p>
          <a:p>
            <a:pPr lvl="1">
              <a:lnSpc>
                <a:spcPct val="80000"/>
              </a:lnSpc>
            </a:pPr>
            <a:r>
              <a:rPr lang="cs-CZ" sz="2600" smtClean="0">
                <a:solidFill>
                  <a:srgbClr val="17375E"/>
                </a:solidFill>
              </a:rPr>
              <a:t>Fetoskopie</a:t>
            </a:r>
            <a:r>
              <a:rPr lang="cs-CZ" sz="2600" smtClean="0">
                <a:solidFill>
                  <a:srgbClr val="17375E"/>
                </a:solidFill>
                <a:latin typeface="Arial" charset="0"/>
              </a:rPr>
              <a:t> </a:t>
            </a:r>
            <a:r>
              <a:rPr lang="cs-CZ" sz="2600" smtClean="0">
                <a:solidFill>
                  <a:schemeClr val="accent2"/>
                </a:solidFill>
                <a:latin typeface="Arial" charset="0"/>
              </a:rPr>
              <a:t>– už se nedělá pro vysoké riziko, nahrazuje UZ event. MRI</a:t>
            </a:r>
          </a:p>
          <a:p>
            <a:pPr>
              <a:lnSpc>
                <a:spcPct val="80000"/>
              </a:lnSpc>
            </a:pPr>
            <a:r>
              <a:rPr lang="cs-CZ" sz="2600" b="1" smtClean="0">
                <a:solidFill>
                  <a:srgbClr val="17375E"/>
                </a:solidFill>
              </a:rPr>
              <a:t>Speciální</a:t>
            </a:r>
            <a:endParaRPr lang="cs-CZ" sz="2600" smtClean="0">
              <a:solidFill>
                <a:srgbClr val="17375E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sz="2600" smtClean="0">
                <a:solidFill>
                  <a:srgbClr val="17375E"/>
                </a:solidFill>
              </a:rPr>
              <a:t>detekce fetálních buněk v krvi matky</a:t>
            </a:r>
          </a:p>
          <a:p>
            <a:pPr lvl="1">
              <a:lnSpc>
                <a:spcPct val="80000"/>
              </a:lnSpc>
            </a:pPr>
            <a:r>
              <a:rPr lang="cs-CZ" sz="2600" smtClean="0">
                <a:solidFill>
                  <a:srgbClr val="17375E"/>
                </a:solidFill>
              </a:rPr>
              <a:t>preimplantační </a:t>
            </a:r>
            <a:r>
              <a:rPr lang="cs-CZ" sz="2600" smtClean="0">
                <a:solidFill>
                  <a:schemeClr val="accent2"/>
                </a:solidFill>
                <a:latin typeface="Arial" charset="0"/>
              </a:rPr>
              <a:t>nikoli dg, ale preimplantační genetický screening</a:t>
            </a:r>
          </a:p>
          <a:p>
            <a:pPr lvl="1">
              <a:lnSpc>
                <a:spcPct val="80000"/>
              </a:lnSpc>
            </a:pPr>
            <a:r>
              <a:rPr lang="cs-CZ" sz="2600" smtClean="0">
                <a:solidFill>
                  <a:srgbClr val="17375E"/>
                </a:solidFill>
              </a:rPr>
              <a:t>diagnostika</a:t>
            </a:r>
            <a:r>
              <a:rPr lang="cs-CZ" sz="2600" smtClean="0">
                <a:solidFill>
                  <a:srgbClr val="17375E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88" y="1138238"/>
            <a:ext cx="10588625" cy="6111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solidFill>
                  <a:srgbClr val="17375E"/>
                </a:solidFill>
              </a:rPr>
              <a:t>Doporučené týdny gravidity pro prenatální screening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1688" y="1901825"/>
            <a:ext cx="10588625" cy="4581525"/>
          </a:xfrm>
        </p:spPr>
        <p:txBody>
          <a:bodyPr rtlCol="0">
            <a:normAutofit fontScale="475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300" dirty="0"/>
              <a:t>1. </a:t>
            </a:r>
            <a:r>
              <a:rPr lang="cs-CZ" sz="3300" dirty="0" smtClean="0"/>
              <a:t>trimestr: </a:t>
            </a:r>
            <a:r>
              <a:rPr lang="cs-CZ" sz="3300" b="1" dirty="0"/>
              <a:t>Kombinovaný test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/>
              <a:t>Screeningový program VVV lze začít v 10. týdnu těhotenství. Provádí se odběr krve matky na vyšetření biochemických markerů kombinovaného testu (těhotenská plazmatická bílkovina: PAPP-A, volná </a:t>
            </a:r>
            <a:r>
              <a:rPr lang="el-GR" sz="3300" dirty="0"/>
              <a:t>β-</a:t>
            </a:r>
            <a:r>
              <a:rPr lang="cs-CZ" sz="3300" dirty="0"/>
              <a:t>podjednotka lidského choriového gonadotropinu: free </a:t>
            </a:r>
            <a:r>
              <a:rPr lang="el-GR" sz="3300" dirty="0"/>
              <a:t>β-</a:t>
            </a:r>
            <a:r>
              <a:rPr lang="cs-CZ" sz="3300" dirty="0"/>
              <a:t>hCG a placentární růstový faktor: PIGF). Optimální gestační stáří pro ultrazvukové vyšetření v rámci kombinovaného testu je 11.–14. týden (pro změření temeno-kostrční délky CRL a </a:t>
            </a:r>
            <a:r>
              <a:rPr lang="cs-CZ" sz="3300" dirty="0" smtClean="0"/>
              <a:t>délku </a:t>
            </a:r>
            <a:r>
              <a:rPr lang="cs-CZ" sz="3300" dirty="0"/>
              <a:t>nuchální translucence NT). Kombinovaný test má potenciál zachytit 90% plodů s Downovým sy. a jen ve 2% je výsledek falešně pozitivní. V případě pozitivních výsledků kombinovaného testu následuje kontingenční test, který doplňuje několik dalších UZ markerů </a:t>
            </a:r>
            <a:r>
              <a:rPr lang="cs-CZ" sz="3300" dirty="0">
                <a:solidFill>
                  <a:srgbClr val="17375E"/>
                </a:solidFill>
              </a:rPr>
              <a:t>(přítomnost a rozměry nosní kosti, doppler ductus venosus, diag. trikuspidální regurgitace), nebo ještě podrobnější sekvenční integrovaný test, stanovující plazmatické hladiny markerů aneuploidií a dalších VVV.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300" dirty="0"/>
              <a:t>2. trimestr: </a:t>
            </a:r>
            <a:r>
              <a:rPr lang="cs-CZ" sz="3300" b="1" dirty="0" smtClean="0"/>
              <a:t>Triple test </a:t>
            </a:r>
            <a:r>
              <a:rPr lang="cs-CZ" sz="3300" dirty="0" smtClean="0"/>
              <a:t>(</a:t>
            </a:r>
            <a:r>
              <a:rPr lang="cs-CZ" sz="3300" dirty="0" err="1" smtClean="0"/>
              <a:t>Kvadruple</a:t>
            </a:r>
            <a:r>
              <a:rPr lang="cs-CZ" sz="3300" dirty="0" smtClean="0"/>
              <a:t> </a:t>
            </a:r>
            <a:r>
              <a:rPr lang="cs-CZ" sz="3300" dirty="0"/>
              <a:t>test)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dirty="0"/>
              <a:t>Optimální gestační stáří pro biochemický screening ve 2. trimestru je 15.–17. týden. Z krevního séra matky stanovujeme plazmatické hladiny alfafetoproteinu (AFP), celkový choriový gonadotropin (T-hCG) a nekonjugovaný estriol (E3) (Kvadruple test: + inhibin A). Senzitivita tohoto testu pro záchyt Downova sy. je 70%, specifita 7%. </a:t>
            </a:r>
            <a:endParaRPr lang="cs-CZ" sz="34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400" dirty="0" smtClean="0"/>
              <a:t>Výpočet </a:t>
            </a:r>
            <a:r>
              <a:rPr lang="cs-CZ" sz="3400" dirty="0"/>
              <a:t>rizika vrozené vývojové vady v rámci standardních screeningových programů je nutné provádět z výsledků všech vyšetření s použitím validovaných algoritmů (s přihlédnutím k RF jako jsou věk matky, kouření, vícečetné těhotenství, obezita</a:t>
            </a:r>
            <a:r>
              <a:rPr lang="cs-CZ" sz="3400" dirty="0" smtClean="0"/>
              <a:t>...)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400" dirty="0" smtClean="0"/>
              <a:t>Hodnocení </a:t>
            </a:r>
            <a:r>
              <a:rPr lang="cs-CZ" sz="3400" dirty="0"/>
              <a:t>výsledků jednotlivých </a:t>
            </a:r>
            <a:r>
              <a:rPr lang="cs-CZ" sz="3400" dirty="0" smtClean="0"/>
              <a:t>vyšetření odděleně </a:t>
            </a:r>
            <a:r>
              <a:rPr lang="cs-CZ" sz="3400" dirty="0"/>
              <a:t>je považováno za postup </a:t>
            </a:r>
            <a:r>
              <a:rPr lang="cs-CZ" sz="3400" i="1" dirty="0"/>
              <a:t>non lege </a:t>
            </a:r>
            <a:r>
              <a:rPr lang="cs-CZ" sz="3400" i="1" dirty="0" err="1" smtClean="0"/>
              <a:t>artis</a:t>
            </a:r>
            <a:r>
              <a:rPr lang="cs-CZ" sz="3400" i="1" dirty="0" smtClean="0"/>
              <a:t>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400" dirty="0" smtClean="0"/>
              <a:t>ve </a:t>
            </a:r>
            <a:r>
              <a:rPr lang="cs-CZ" sz="3400" dirty="0"/>
              <a:t>2. trimestru vyšetřujeme ještě Rh protilátky, krevní obraz a provádíme oGTT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400" dirty="0"/>
              <a:t>UZ v graviditě: v 6., 13., 20. a 32. týdnu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88" y="1138238"/>
            <a:ext cx="10588625" cy="6111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Onemocnění a VV, na které jsou screeningová vyšetření v graviditě zaměřena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3100" y="2251075"/>
            <a:ext cx="10588625" cy="457993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1800" b="1" smtClean="0">
                <a:solidFill>
                  <a:srgbClr val="17375E"/>
                </a:solidFill>
                <a:cs typeface="Arial" charset="0"/>
              </a:rPr>
              <a:t>Vrozené vývojové vady</a:t>
            </a:r>
            <a:r>
              <a:rPr lang="cs-CZ" sz="1800" smtClean="0">
                <a:solidFill>
                  <a:srgbClr val="17375E"/>
                </a:solidFill>
                <a:cs typeface="Arial" charset="0"/>
              </a:rPr>
              <a:t> jsou odchylky od normálního prenatálního vývoje, které můžou narušovat jak normální strukturu tkání a orgánů, tak i jejich funkci. Vznikají na základě </a:t>
            </a:r>
            <a:r>
              <a:rPr lang="cs-CZ" sz="1800" b="1" smtClean="0">
                <a:solidFill>
                  <a:srgbClr val="17375E"/>
                </a:solidFill>
                <a:cs typeface="Arial" charset="0"/>
              </a:rPr>
              <a:t>abnormálního ontogenetického vývoje</a:t>
            </a:r>
            <a:r>
              <a:rPr lang="cs-CZ" sz="1800" smtClean="0">
                <a:solidFill>
                  <a:srgbClr val="17375E"/>
                </a:solidFill>
                <a:cs typeface="Arial" charset="0"/>
              </a:rPr>
              <a:t>.  Ten může být zapříčiněn genetickými faktory, působením vnějšího prostředí nebo oběma dohromady. Závažnost vrozených vad je různá, od méně závažných (kosmetické) po vady letální.</a:t>
            </a:r>
          </a:p>
          <a:p>
            <a:pPr>
              <a:lnSpc>
                <a:spcPct val="80000"/>
              </a:lnSpc>
            </a:pPr>
            <a:r>
              <a:rPr lang="cs-CZ" sz="1800" smtClean="0">
                <a:solidFill>
                  <a:srgbClr val="17375E"/>
                </a:solidFill>
                <a:cs typeface="Arial" charset="0"/>
              </a:rPr>
              <a:t>Riziko postižení vývojovými vadami je asi 3-5%.</a:t>
            </a:r>
          </a:p>
          <a:p>
            <a:pPr>
              <a:lnSpc>
                <a:spcPct val="80000"/>
              </a:lnSpc>
            </a:pPr>
            <a:r>
              <a:rPr lang="cs-CZ" sz="1800" smtClean="0">
                <a:solidFill>
                  <a:srgbClr val="17375E"/>
                </a:solidFill>
                <a:cs typeface="Arial" charset="0"/>
              </a:rPr>
              <a:t>Pro zjištění VVV používáme především ultrazvuk. Jeho pozitivní nález, je důvodem ke stanovení karyotypu plodu</a:t>
            </a:r>
            <a:r>
              <a:rPr lang="cs-CZ" sz="1800" smtClean="0">
                <a:solidFill>
                  <a:srgbClr val="17375E"/>
                </a:solidFill>
                <a:latin typeface="Arial" charset="0"/>
                <a:cs typeface="Arial" charset="0"/>
              </a:rPr>
              <a:t> </a:t>
            </a:r>
            <a:r>
              <a:rPr lang="cs-CZ" sz="1800" smtClean="0">
                <a:solidFill>
                  <a:schemeClr val="accent2"/>
                </a:solidFill>
                <a:latin typeface="Arial" charset="0"/>
                <a:cs typeface="Arial" charset="0"/>
              </a:rPr>
              <a:t>event. dalším specializovaným vyšetřením</a:t>
            </a:r>
          </a:p>
          <a:p>
            <a:pPr>
              <a:lnSpc>
                <a:spcPct val="80000"/>
              </a:lnSpc>
            </a:pPr>
            <a:r>
              <a:rPr lang="cs-CZ" sz="1800" b="1" smtClean="0">
                <a:solidFill>
                  <a:srgbClr val="17375E"/>
                </a:solidFill>
                <a:cs typeface="Arial" charset="0"/>
              </a:rPr>
              <a:t>Typy VVV:</a:t>
            </a:r>
            <a:r>
              <a:rPr lang="cs-CZ" sz="1800" smtClean="0">
                <a:solidFill>
                  <a:srgbClr val="17375E"/>
                </a:solidFill>
                <a:cs typeface="Arial" charset="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cs-CZ" sz="1800" smtClean="0">
                <a:solidFill>
                  <a:srgbClr val="17375E"/>
                </a:solidFill>
                <a:cs typeface="Arial" charset="0"/>
              </a:rPr>
              <a:t> </a:t>
            </a:r>
            <a:r>
              <a:rPr lang="cs-CZ" sz="1800" u="sng" smtClean="0">
                <a:solidFill>
                  <a:srgbClr val="17375E"/>
                </a:solidFill>
                <a:cs typeface="Arial" charset="0"/>
              </a:rPr>
              <a:t>1) </a:t>
            </a:r>
            <a:r>
              <a:rPr lang="cs-CZ" sz="1800" u="sng" smtClean="0">
                <a:solidFill>
                  <a:schemeClr val="accent2"/>
                </a:solidFill>
                <a:cs typeface="Arial" charset="0"/>
              </a:rPr>
              <a:t>Chromosom</a:t>
            </a:r>
            <a:r>
              <a:rPr lang="cs-CZ" sz="1800" u="sng" smtClean="0">
                <a:solidFill>
                  <a:schemeClr val="accent2"/>
                </a:solidFill>
                <a:latin typeface="Arial" charset="0"/>
                <a:cs typeface="Arial" charset="0"/>
              </a:rPr>
              <a:t>ové aberace</a:t>
            </a:r>
            <a:endParaRPr lang="cs-CZ" sz="1800" u="sng" smtClean="0">
              <a:solidFill>
                <a:schemeClr val="accent2"/>
              </a:solidFill>
              <a:cs typeface="Arial" charset="0"/>
            </a:endParaRPr>
          </a:p>
          <a:p>
            <a:pPr lvl="2">
              <a:lnSpc>
                <a:spcPct val="80000"/>
              </a:lnSpc>
            </a:pPr>
            <a:r>
              <a:rPr lang="cs-CZ" sz="1500" smtClean="0">
                <a:solidFill>
                  <a:srgbClr val="17375E"/>
                </a:solidFill>
                <a:cs typeface="Arial" charset="0"/>
              </a:rPr>
              <a:t>Downův syndrom (trisomie 21, mentální retardace, vrozené vady srdce, typický vzhled, deformity končetin, svalová hypotonie)</a:t>
            </a:r>
          </a:p>
          <a:p>
            <a:pPr lvl="2">
              <a:lnSpc>
                <a:spcPct val="80000"/>
              </a:lnSpc>
            </a:pPr>
            <a:r>
              <a:rPr lang="cs-CZ" sz="1500" smtClean="0">
                <a:solidFill>
                  <a:srgbClr val="17375E"/>
                </a:solidFill>
                <a:cs typeface="Arial" charset="0"/>
              </a:rPr>
              <a:t>Edwardsův syndrom (trisomie 18, rozštěpy, srdeční vady, mikrocefalie, většina umírá do 1roku života)</a:t>
            </a:r>
          </a:p>
          <a:p>
            <a:pPr lvl="2">
              <a:lnSpc>
                <a:spcPct val="80000"/>
              </a:lnSpc>
            </a:pPr>
            <a:r>
              <a:rPr lang="cs-CZ" sz="1500" smtClean="0">
                <a:solidFill>
                  <a:srgbClr val="17375E"/>
                </a:solidFill>
                <a:cs typeface="Arial" charset="0"/>
              </a:rPr>
              <a:t>Patauův syndrom (trisomie 13, polydaktylie, rozštěpy, retardace, mnohočetné vady orgánů, úmrtí v malém věku)</a:t>
            </a:r>
          </a:p>
          <a:p>
            <a:pPr lvl="1">
              <a:lnSpc>
                <a:spcPct val="80000"/>
              </a:lnSpc>
            </a:pPr>
            <a:r>
              <a:rPr lang="cs-CZ" sz="1800" u="sng" smtClean="0">
                <a:solidFill>
                  <a:srgbClr val="17375E"/>
                </a:solidFill>
                <a:cs typeface="Arial" charset="0"/>
              </a:rPr>
              <a:t>2) Vrozené vady orgánových soustav:</a:t>
            </a:r>
            <a:r>
              <a:rPr lang="cs-CZ" sz="1800" smtClean="0">
                <a:solidFill>
                  <a:srgbClr val="17375E"/>
                </a:solidFill>
                <a:cs typeface="Arial" charset="0"/>
              </a:rPr>
              <a:t> Srdce (Fallotova tetralogie, aortální stenózy, defekty septa, transpozice velkých cév...), NS(meningokéla, kraniostenóza..), DS, VS, vady pohlavních orgánů.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88" y="1138238"/>
            <a:ext cx="10588625" cy="6111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Možnosti dalšího postupu při patologickém nálezu v </a:t>
            </a:r>
            <a:r>
              <a:rPr lang="cs-CZ" dirty="0" err="1" smtClean="0"/>
              <a:t>prenat</a:t>
            </a:r>
            <a:r>
              <a:rPr lang="cs-CZ" dirty="0" smtClean="0"/>
              <a:t>. screeningu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1688" y="1901825"/>
            <a:ext cx="10588625" cy="4581525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 smtClean="0">
                <a:cs typeface="Times New Roman" charset="0"/>
                <a:sym typeface="Symbol" charset="0"/>
              </a:rPr>
              <a:t>V </a:t>
            </a:r>
            <a:r>
              <a:rPr lang="cs-CZ" sz="2000" dirty="0">
                <a:cs typeface="Times New Roman" charset="0"/>
                <a:sym typeface="Symbol" charset="0"/>
              </a:rPr>
              <a:t>případě pozitivního nálezu při screeningovém vyšetření (potvrzeného současně výsledky z odběru plodové vody) má žena možnost rozhodnout se dle vlastního uvážení pro jednu z variant: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>
                <a:cs typeface="Times New Roman" charset="0"/>
                <a:sym typeface="Symbol" charset="0"/>
              </a:rPr>
              <a:t>zachování těhotenství (v případě zjištěné VVV slučitelné se životem dítěte)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>
                <a:cs typeface="Times New Roman" charset="0"/>
                <a:sym typeface="Symbol" charset="0"/>
              </a:rPr>
              <a:t>umělé přerušení těhotenství </a:t>
            </a:r>
            <a:r>
              <a:rPr lang="cs-CZ" dirty="0">
                <a:cs typeface="Times New Roman" charset="0"/>
                <a:sym typeface="Symbol" charset="0"/>
              </a:rPr>
              <a:t/>
            </a:r>
            <a:br>
              <a:rPr lang="cs-CZ" dirty="0">
                <a:cs typeface="Times New Roman" charset="0"/>
                <a:sym typeface="Symbol" charset="0"/>
              </a:rPr>
            </a:br>
            <a:endParaRPr lang="cs-CZ" dirty="0">
              <a:cs typeface="Times New Roman" charset="0"/>
              <a:sym typeface="Symbol" charset="0"/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i="1" dirty="0">
                <a:solidFill>
                  <a:srgbClr val="FF0000"/>
                </a:solidFill>
                <a:cs typeface="Times New Roman" charset="0"/>
                <a:sym typeface="Symbol" charset="0"/>
              </a:rPr>
              <a:t>Zákon ČNR č. 66/1986 o umělém přerušení těhotenství  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i="1" dirty="0">
                <a:solidFill>
                  <a:srgbClr val="FF0000"/>
                </a:solidFill>
                <a:cs typeface="Times New Roman" charset="0"/>
                <a:sym typeface="Symbol" charset="0"/>
              </a:rPr>
              <a:t>Vyhláška MZd 75/86 </a:t>
            </a:r>
            <a:r>
              <a:rPr lang="cs-CZ" sz="1800" dirty="0">
                <a:cs typeface="Times New Roman" charset="0"/>
                <a:sym typeface="Symbol" charset="0"/>
              </a:rPr>
              <a:t/>
            </a:r>
            <a:br>
              <a:rPr lang="cs-CZ" sz="1800" dirty="0">
                <a:cs typeface="Times New Roman" charset="0"/>
                <a:sym typeface="Symbol" charset="0"/>
              </a:rPr>
            </a:br>
            <a:endParaRPr lang="cs-CZ" dirty="0">
              <a:cs typeface="Times New Roman" charset="0"/>
              <a:sym typeface="Symbol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>
                <a:cs typeface="Times New Roman" charset="0"/>
                <a:sym typeface="Symbol" charset="0"/>
              </a:rPr>
              <a:t>Vycházíme z paragrafu 2: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>
                <a:cs typeface="Times New Roman" charset="0"/>
              </a:rPr>
              <a:t>Po uplynutí délky 12. týdnů lze uměle přerušit těhotenství, jen je-li ohrožen život ženy nebo je prokázáno těžké poškození plodu nebo že plod je neschopen života.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>
                <a:cs typeface="Times New Roman" charset="0"/>
              </a:rPr>
              <a:t> Svědčí-li pro umělé přerušení těhotenství genetické důvody, lze uměle přerušit těhotenství nejpozději do dosažení 24 týdnů těhotenství.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>
                <a:cs typeface="Times New Roman" charset="0"/>
              </a:rPr>
              <a:t> </a:t>
            </a:r>
            <a:r>
              <a:rPr lang="cs-CZ" sz="2000" dirty="0"/>
              <a:t>V případě extrémně nepříznivé diagnózy (se životem neslučitelné onemocnění – např. anencefalie) umožňuje stejný zákon uměle ukončit těhotenství kdykoliv (i po 24. týdnu gravidity).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88" y="1138238"/>
            <a:ext cx="10588625" cy="6111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Etické a právní aspekty vyplývající z prenatálního </a:t>
            </a:r>
            <a:r>
              <a:rPr lang="cs-CZ" dirty="0" err="1"/>
              <a:t>s</a:t>
            </a:r>
            <a:r>
              <a:rPr lang="cs-CZ" dirty="0" err="1" smtClean="0"/>
              <a:t>cr</a:t>
            </a:r>
            <a:r>
              <a:rPr lang="cs-CZ" dirty="0" smtClean="0"/>
              <a:t>.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1688" y="1901825"/>
            <a:ext cx="10588625" cy="45815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000" b="1" i="1" smtClean="0">
                <a:solidFill>
                  <a:srgbClr val="17375E"/>
                </a:solidFill>
                <a:ea typeface="Verdana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cs-CZ" sz="2000" b="1" i="1" u="sng" smtClean="0">
                <a:solidFill>
                  <a:srgbClr val="17375E"/>
                </a:solidFill>
                <a:ea typeface="Verdana" pitchFamily="34" charset="0"/>
                <a:cs typeface="Times New Roman" pitchFamily="18" charset="0"/>
                <a:sym typeface="Wingdings" pitchFamily="2" charset="2"/>
              </a:rPr>
              <a:t>Snaha o dodržování obecných etických zásad</a:t>
            </a:r>
          </a:p>
          <a:p>
            <a:pPr lvl="1">
              <a:lnSpc>
                <a:spcPct val="80000"/>
              </a:lnSpc>
            </a:pPr>
            <a:r>
              <a:rPr lang="cs-CZ" sz="1700" smtClean="0">
                <a:solidFill>
                  <a:srgbClr val="FF0000"/>
                </a:solidFill>
                <a:ea typeface="Verdana" pitchFamily="34" charset="0"/>
                <a:cs typeface="Times New Roman" pitchFamily="18" charset="0"/>
                <a:sym typeface="Wingdings" pitchFamily="2" charset="2"/>
              </a:rPr>
              <a:t>Problematika umělého přerušení těhotenství !!!</a:t>
            </a:r>
            <a:r>
              <a:rPr lang="cs-CZ" sz="1700" smtClean="0">
                <a:solidFill>
                  <a:srgbClr val="1F497D"/>
                </a:solidFill>
                <a:ea typeface="Verdana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cs-CZ" sz="1700" smtClean="0">
                <a:solidFill>
                  <a:srgbClr val="17375E"/>
                </a:solidFill>
                <a:ea typeface="Verdana" pitchFamily="34" charset="0"/>
                <a:cs typeface="Times New Roman" pitchFamily="18" charset="0"/>
                <a:sym typeface="Wingdings" pitchFamily="2" charset="2"/>
              </a:rPr>
              <a:t>(z hlediska závažnosti vývojové vady PRO x PROTI) </a:t>
            </a:r>
          </a:p>
          <a:p>
            <a:pPr lvl="1" algn="ctr">
              <a:lnSpc>
                <a:spcPct val="80000"/>
              </a:lnSpc>
              <a:buFont typeface="Arial" charset="0"/>
              <a:buNone/>
            </a:pPr>
            <a:r>
              <a:rPr lang="cs-CZ" sz="1700" smtClean="0">
                <a:solidFill>
                  <a:srgbClr val="17375E"/>
                </a:solidFill>
                <a:ea typeface="Verdana" pitchFamily="34" charset="0"/>
                <a:cs typeface="Times New Roman" pitchFamily="18" charset="0"/>
                <a:sym typeface="Wingdings" pitchFamily="2" charset="2"/>
              </a:rPr>
              <a:t>př. letální vady typu anencefalie x estetická i funkční vada jako např. rozštěp patra (plastická chirurgie dnes zvládá korekci i komplikovanějších rozštěpů výborně, někteří jedinci budou muset podstoupit sérii plastických operací a výsledek možná nikdy nebude na úrovni nepostiženého jedince - je toto důvodem k umělému přerušení těhotenství? Pozn.: je potřeba se zamyslet i nad možností různých syndromů, u kterých může být obličejový rozštěp jedinou prenatálně diagnostikovanou odchylkou...</a:t>
            </a:r>
          </a:p>
          <a:p>
            <a:pPr lvl="1">
              <a:lnSpc>
                <a:spcPct val="80000"/>
              </a:lnSpc>
            </a:pPr>
            <a:r>
              <a:rPr lang="cs-CZ" sz="1700" smtClean="0">
                <a:solidFill>
                  <a:srgbClr val="17375E"/>
                </a:solidFill>
                <a:ea typeface="Verdana" pitchFamily="34" charset="0"/>
                <a:cs typeface="Times New Roman" pitchFamily="18" charset="0"/>
              </a:rPr>
              <a:t>Prenatální diagnostika neodhalí veškerá onemocnění, vyloučení závažného postižení se zvýšeným rizikem pomocí cílené prenatální diagnostiky nevyloučí narození dítěte s jinou závažnou nemocí</a:t>
            </a:r>
          </a:p>
          <a:p>
            <a:pPr>
              <a:lnSpc>
                <a:spcPct val="80000"/>
              </a:lnSpc>
            </a:pPr>
            <a:r>
              <a:rPr lang="cs-CZ" sz="2000" b="1" i="1" u="sng" smtClean="0">
                <a:solidFill>
                  <a:srgbClr val="17375E"/>
                </a:solidFill>
                <a:ea typeface="Verdana" pitchFamily="34" charset="0"/>
                <a:cs typeface="Times New Roman" pitchFamily="18" charset="0"/>
              </a:rPr>
              <a:t>Právní aspekty související s prenatální diagnostikou:</a:t>
            </a:r>
            <a:r>
              <a:rPr lang="cs-CZ" sz="2000" b="1" i="1" smtClean="0">
                <a:solidFill>
                  <a:srgbClr val="17375E"/>
                </a:solidFill>
                <a:ea typeface="Verdana" pitchFamily="34" charset="0"/>
                <a:cs typeface="Times New Roman" pitchFamily="18" charset="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cs-CZ" sz="1700" smtClean="0">
                <a:solidFill>
                  <a:srgbClr val="17375E"/>
                </a:solidFill>
                <a:ea typeface="Verdana" pitchFamily="34" charset="0"/>
                <a:cs typeface="Times New Roman" pitchFamily="18" charset="0"/>
              </a:rPr>
              <a:t>Prenatální diagnostika</a:t>
            </a:r>
            <a:r>
              <a:rPr lang="cs-CZ" sz="2000" i="1" smtClean="0">
                <a:solidFill>
                  <a:srgbClr val="17375E"/>
                </a:solidFill>
                <a:ea typeface="Verdana" pitchFamily="34" charset="0"/>
                <a:cs typeface="Times New Roman" pitchFamily="18" charset="0"/>
              </a:rPr>
              <a:t> </a:t>
            </a:r>
            <a:r>
              <a:rPr lang="cs-CZ" sz="2000" i="1" u="sng" smtClean="0">
                <a:solidFill>
                  <a:srgbClr val="17375E"/>
                </a:solidFill>
                <a:ea typeface="Verdana" pitchFamily="34" charset="0"/>
                <a:cs typeface="Times New Roman" pitchFamily="18" charset="0"/>
              </a:rPr>
              <a:t>není</a:t>
            </a:r>
            <a:r>
              <a:rPr lang="cs-CZ" sz="1700" smtClean="0">
                <a:solidFill>
                  <a:srgbClr val="17375E"/>
                </a:solidFill>
                <a:ea typeface="Verdana" pitchFamily="34" charset="0"/>
                <a:cs typeface="Times New Roman" pitchFamily="18" charset="0"/>
              </a:rPr>
              <a:t>  v ČR ošetřena zákonem.</a:t>
            </a:r>
          </a:p>
          <a:p>
            <a:pPr lvl="1">
              <a:lnSpc>
                <a:spcPct val="80000"/>
              </a:lnSpc>
            </a:pPr>
            <a:r>
              <a:rPr lang="cs-CZ" sz="1700" smtClean="0">
                <a:solidFill>
                  <a:srgbClr val="17375E"/>
                </a:solidFill>
                <a:ea typeface="Verdana" pitchFamily="34" charset="0"/>
                <a:cs typeface="Times New Roman" pitchFamily="18" charset="0"/>
              </a:rPr>
              <a:t>Každá těhotná má v rámci komplexního prenatálního vyšetření právo na podrobnou informaci o všech současných možnostech provádění screeningu vrozených vývojových vad bez ohledu na způsob jejich úhrady a současně na informaci, který z nabízených testů je na kterém pracovišti hrazen z prostředků veřejného zdravotního pojištění, případně u které ZP, a který jí může být proveden na vlastní přání za přímou úhradu. </a:t>
            </a:r>
          </a:p>
          <a:p>
            <a:pPr lvl="1">
              <a:lnSpc>
                <a:spcPct val="80000"/>
              </a:lnSpc>
            </a:pPr>
            <a:r>
              <a:rPr lang="cs-CZ" sz="2000" i="1" smtClean="0">
                <a:solidFill>
                  <a:srgbClr val="FF0000"/>
                </a:solidFill>
                <a:ea typeface="Verdana" pitchFamily="34" charset="0"/>
                <a:cs typeface="Times New Roman" pitchFamily="18" charset="0"/>
              </a:rPr>
              <a:t>Zákon ČNR č. 66/1986 o umělém přerušení těhotenství </a:t>
            </a:r>
            <a:r>
              <a:rPr lang="cs-CZ" sz="1500" smtClean="0">
                <a:solidFill>
                  <a:srgbClr val="17375E"/>
                </a:solidFill>
                <a:ea typeface="Verdana" pitchFamily="34" charset="0"/>
                <a:cs typeface="Times New Roman" pitchFamily="18" charset="0"/>
              </a:rPr>
              <a:t/>
            </a:r>
            <a:br>
              <a:rPr lang="cs-CZ" sz="1500" smtClean="0">
                <a:solidFill>
                  <a:srgbClr val="17375E"/>
                </a:solidFill>
                <a:ea typeface="Verdana" pitchFamily="34" charset="0"/>
                <a:cs typeface="Times New Roman" pitchFamily="18" charset="0"/>
              </a:rPr>
            </a:br>
            <a:r>
              <a:rPr lang="cs-CZ" sz="2000" i="1" smtClean="0">
                <a:solidFill>
                  <a:srgbClr val="FF0000"/>
                </a:solidFill>
                <a:ea typeface="Verdana" pitchFamily="34" charset="0"/>
                <a:cs typeface="Times New Roman" pitchFamily="18" charset="0"/>
              </a:rPr>
              <a:t> Vyhláška MZd 75/86</a:t>
            </a:r>
          </a:p>
          <a:p>
            <a:pPr>
              <a:lnSpc>
                <a:spcPct val="80000"/>
              </a:lnSpc>
            </a:pPr>
            <a:endParaRPr lang="cs-CZ" sz="1500" smtClean="0">
              <a:solidFill>
                <a:srgbClr val="000000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88" y="1138238"/>
            <a:ext cx="10588625" cy="6111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1688" y="1901825"/>
            <a:ext cx="10588625" cy="45815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Společnost lékařské genetiky: </a:t>
            </a:r>
            <a:r>
              <a:rPr lang="cs-CZ" sz="2000" i="1" dirty="0"/>
              <a:t>Provádění všeobecného prenatálního screeningu vrozených vývojových vad. </a:t>
            </a:r>
            <a:r>
              <a:rPr lang="cs-CZ" sz="2000" dirty="0"/>
              <a:t>Dostupné z</a:t>
            </a:r>
            <a:r>
              <a:rPr lang="cs-CZ" sz="2000" dirty="0" smtClean="0"/>
              <a:t>:</a:t>
            </a:r>
            <a:br>
              <a:rPr lang="cs-CZ" sz="2000" dirty="0" smtClean="0"/>
            </a:br>
            <a:r>
              <a:rPr lang="cs-CZ" sz="2000" dirty="0" smtClean="0"/>
              <a:t>https</a:t>
            </a:r>
            <a:r>
              <a:rPr lang="cs-CZ" sz="2000" dirty="0"/>
              <a:t>://</a:t>
            </a:r>
            <a:r>
              <a:rPr lang="cs-CZ" sz="2000" dirty="0" smtClean="0"/>
              <a:t>ucnmuni.my.sharepoint.com/personal/395143_mail_muni_cz</a:t>
            </a:r>
            <a:r>
              <a:rPr lang="cs-CZ" sz="2000" dirty="0"/>
              <a:t>/_</a:t>
            </a:r>
            <a:r>
              <a:rPr lang="cs-CZ" sz="2000" dirty="0" smtClean="0"/>
              <a:t>layouts/15/WopiFrame.aspx?guestaccesstoken=UbDNnxiYRRPcdjxV51IdW%2bwn2kMOtRY6idgfQiT6aPQ%3d&amp;docid=12accaa80a8c74f828df48290adbc058b&amp;action=view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Zákon České národní rady o umělém přerušení těhotenství. </a:t>
            </a:r>
            <a:r>
              <a:rPr lang="cs-CZ" sz="2000" i="1" dirty="0"/>
              <a:t>Program zákon: profesionální právní informační systém</a:t>
            </a:r>
            <a:r>
              <a:rPr lang="cs-CZ" sz="2000" dirty="0"/>
              <a:t> [online]. [cit. 2015-06-02]. Dostupné z: http://www.pravnipredpisy.cz/predpisy/ZAKONY/1986/066986/Sb_066986</a:t>
            </a:r>
            <a:r>
              <a:rPr lang="cs-CZ" sz="1200" dirty="0"/>
              <a:t>_------_.php</a:t>
            </a:r>
            <a:endParaRPr lang="cs-CZ" sz="12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ctrTitle"/>
          </p:nvPr>
        </p:nvSpPr>
        <p:spPr>
          <a:xfrm>
            <a:off x="598488" y="4803775"/>
            <a:ext cx="10995025" cy="915988"/>
          </a:xfrm>
        </p:spPr>
        <p:txBody>
          <a:bodyPr/>
          <a:lstStyle/>
          <a:p>
            <a:r>
              <a:rPr lang="cs-CZ" sz="3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Děkujeme za pozornost</a:t>
            </a:r>
            <a:r>
              <a:rPr lang="cs-CZ" sz="32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cs-CZ" sz="32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cs-CZ" sz="32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pozn RG</a:t>
            </a:r>
            <a:r>
              <a:rPr lang="cs-CZ" sz="32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32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320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0261-pregnancy-ppt-template-00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10261-pregnancy-ppt-template-0001</Template>
  <TotalTime>1061</TotalTime>
  <Words>1012</Words>
  <Application>Microsoft Office PowerPoint</Application>
  <PresentationFormat>Custom</PresentationFormat>
  <Paragraphs>80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Šablona návrhu</vt:lpstr>
      </vt:variant>
      <vt:variant>
        <vt:i4>3</vt:i4>
      </vt:variant>
      <vt:variant>
        <vt:lpstr>Nadpisy snímků</vt:lpstr>
      </vt:variant>
      <vt:variant>
        <vt:i4>9</vt:i4>
      </vt:variant>
    </vt:vector>
  </HeadingPairs>
  <TitlesOfParts>
    <vt:vector size="18" baseType="lpstr">
      <vt:lpstr>Calibri</vt:lpstr>
      <vt:lpstr>Arial</vt:lpstr>
      <vt:lpstr>Times New Roman</vt:lpstr>
      <vt:lpstr>Symbol</vt:lpstr>
      <vt:lpstr>Verdana</vt:lpstr>
      <vt:lpstr>Wingdings</vt:lpstr>
      <vt:lpstr>10261-pregnancy-ppt-template-0001</vt:lpstr>
      <vt:lpstr>10261-pregnancy-ppt-template-0001</vt:lpstr>
      <vt:lpstr>10261-pregnancy-ppt-template-0001</vt:lpstr>
      <vt:lpstr>Prenatální screeningová vyšetření</vt:lpstr>
      <vt:lpstr>Možnosti prenatálních screeningových vyšetření v ČR</vt:lpstr>
      <vt:lpstr>Typy screeningu</vt:lpstr>
      <vt:lpstr>Doporučené týdny gravidity pro prenatální screening</vt:lpstr>
      <vt:lpstr>Onemocnění a VV, na které jsou screeningová vyšetření v graviditě zaměřena</vt:lpstr>
      <vt:lpstr>Možnosti dalšího postupu při patologickém nálezu v prenat. screeningu</vt:lpstr>
      <vt:lpstr>Etické a právní aspekty vyplývající z prenatálního scr. vyšetření</vt:lpstr>
      <vt:lpstr>Zdroje</vt:lpstr>
      <vt:lpstr>Děkujeme za pozornost pozn RG 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Hašková</dc:creator>
  <cp:lastModifiedBy>gaillyovar</cp:lastModifiedBy>
  <cp:revision>34</cp:revision>
  <dcterms:created xsi:type="dcterms:W3CDTF">2015-06-02T10:21:02Z</dcterms:created>
  <dcterms:modified xsi:type="dcterms:W3CDTF">2015-06-04T13:07:37Z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