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  <p:sldMasterId id="2147483687" r:id="rId3"/>
    <p:sldMasterId id="2147483699" r:id="rId4"/>
    <p:sldMasterId id="2147483711" r:id="rId5"/>
    <p:sldMasterId id="2147483727" r:id="rId6"/>
  </p:sldMasterIdLst>
  <p:notesMasterIdLst>
    <p:notesMasterId r:id="rId204"/>
  </p:notesMasterIdLst>
  <p:sldIdLst>
    <p:sldId id="281" r:id="rId7"/>
    <p:sldId id="284" r:id="rId8"/>
    <p:sldId id="390" r:id="rId9"/>
    <p:sldId id="388" r:id="rId10"/>
    <p:sldId id="296" r:id="rId11"/>
    <p:sldId id="282" r:id="rId12"/>
    <p:sldId id="389" r:id="rId13"/>
    <p:sldId id="386" r:id="rId14"/>
    <p:sldId id="387" r:id="rId15"/>
    <p:sldId id="295" r:id="rId16"/>
    <p:sldId id="297" r:id="rId17"/>
    <p:sldId id="298" r:id="rId18"/>
    <p:sldId id="299" r:id="rId19"/>
    <p:sldId id="300" r:id="rId20"/>
    <p:sldId id="291" r:id="rId21"/>
    <p:sldId id="285" r:id="rId22"/>
    <p:sldId id="286" r:id="rId23"/>
    <p:sldId id="391" r:id="rId24"/>
    <p:sldId id="392" r:id="rId25"/>
    <p:sldId id="393" r:id="rId26"/>
    <p:sldId id="394" r:id="rId27"/>
    <p:sldId id="466" r:id="rId28"/>
    <p:sldId id="395" r:id="rId29"/>
    <p:sldId id="396" r:id="rId30"/>
    <p:sldId id="397" r:id="rId31"/>
    <p:sldId id="398" r:id="rId32"/>
    <p:sldId id="399" r:id="rId33"/>
    <p:sldId id="400" r:id="rId34"/>
    <p:sldId id="401" r:id="rId35"/>
    <p:sldId id="402" r:id="rId36"/>
    <p:sldId id="403" r:id="rId37"/>
    <p:sldId id="404" r:id="rId38"/>
    <p:sldId id="407" r:id="rId39"/>
    <p:sldId id="406" r:id="rId40"/>
    <p:sldId id="408" r:id="rId41"/>
    <p:sldId id="409" r:id="rId42"/>
    <p:sldId id="410" r:id="rId43"/>
    <p:sldId id="411" r:id="rId44"/>
    <p:sldId id="412" r:id="rId45"/>
    <p:sldId id="413" r:id="rId46"/>
    <p:sldId id="414" r:id="rId47"/>
    <p:sldId id="415" r:id="rId48"/>
    <p:sldId id="416" r:id="rId49"/>
    <p:sldId id="417" r:id="rId50"/>
    <p:sldId id="418" r:id="rId51"/>
    <p:sldId id="432" r:id="rId52"/>
    <p:sldId id="430" r:id="rId53"/>
    <p:sldId id="431" r:id="rId54"/>
    <p:sldId id="433" r:id="rId55"/>
    <p:sldId id="435" r:id="rId56"/>
    <p:sldId id="436" r:id="rId57"/>
    <p:sldId id="437" r:id="rId58"/>
    <p:sldId id="438" r:id="rId59"/>
    <p:sldId id="439" r:id="rId60"/>
    <p:sldId id="441" r:id="rId61"/>
    <p:sldId id="443" r:id="rId62"/>
    <p:sldId id="444" r:id="rId63"/>
    <p:sldId id="448" r:id="rId64"/>
    <p:sldId id="449" r:id="rId65"/>
    <p:sldId id="450" r:id="rId66"/>
    <p:sldId id="451" r:id="rId67"/>
    <p:sldId id="452" r:id="rId68"/>
    <p:sldId id="453" r:id="rId69"/>
    <p:sldId id="454" r:id="rId70"/>
    <p:sldId id="455" r:id="rId71"/>
    <p:sldId id="456" r:id="rId72"/>
    <p:sldId id="457" r:id="rId73"/>
    <p:sldId id="458" r:id="rId74"/>
    <p:sldId id="467" r:id="rId75"/>
    <p:sldId id="476" r:id="rId76"/>
    <p:sldId id="478" r:id="rId77"/>
    <p:sldId id="479" r:id="rId78"/>
    <p:sldId id="480" r:id="rId79"/>
    <p:sldId id="481" r:id="rId80"/>
    <p:sldId id="532" r:id="rId81"/>
    <p:sldId id="533" r:id="rId82"/>
    <p:sldId id="534" r:id="rId83"/>
    <p:sldId id="535" r:id="rId84"/>
    <p:sldId id="536" r:id="rId85"/>
    <p:sldId id="537" r:id="rId86"/>
    <p:sldId id="538" r:id="rId87"/>
    <p:sldId id="468" r:id="rId88"/>
    <p:sldId id="512" r:id="rId89"/>
    <p:sldId id="513" r:id="rId90"/>
    <p:sldId id="514" r:id="rId91"/>
    <p:sldId id="515" r:id="rId92"/>
    <p:sldId id="516" r:id="rId93"/>
    <p:sldId id="517" r:id="rId94"/>
    <p:sldId id="518" r:id="rId95"/>
    <p:sldId id="519" r:id="rId96"/>
    <p:sldId id="520" r:id="rId97"/>
    <p:sldId id="521" r:id="rId98"/>
    <p:sldId id="522" r:id="rId99"/>
    <p:sldId id="523" r:id="rId100"/>
    <p:sldId id="524" r:id="rId101"/>
    <p:sldId id="525" r:id="rId102"/>
    <p:sldId id="526" r:id="rId103"/>
    <p:sldId id="527" r:id="rId104"/>
    <p:sldId id="528" r:id="rId105"/>
    <p:sldId id="529" r:id="rId106"/>
    <p:sldId id="530" r:id="rId107"/>
    <p:sldId id="531" r:id="rId108"/>
    <p:sldId id="469" r:id="rId109"/>
    <p:sldId id="539" r:id="rId110"/>
    <p:sldId id="540" r:id="rId111"/>
    <p:sldId id="541" r:id="rId112"/>
    <p:sldId id="542" r:id="rId113"/>
    <p:sldId id="543" r:id="rId114"/>
    <p:sldId id="559" r:id="rId115"/>
    <p:sldId id="560" r:id="rId116"/>
    <p:sldId id="561" r:id="rId117"/>
    <p:sldId id="562" r:id="rId118"/>
    <p:sldId id="563" r:id="rId119"/>
    <p:sldId id="564" r:id="rId120"/>
    <p:sldId id="565" r:id="rId121"/>
    <p:sldId id="566" r:id="rId122"/>
    <p:sldId id="567" r:id="rId123"/>
    <p:sldId id="568" r:id="rId124"/>
    <p:sldId id="569" r:id="rId125"/>
    <p:sldId id="570" r:id="rId126"/>
    <p:sldId id="571" r:id="rId127"/>
    <p:sldId id="572" r:id="rId128"/>
    <p:sldId id="573" r:id="rId129"/>
    <p:sldId id="574" r:id="rId130"/>
    <p:sldId id="575" r:id="rId131"/>
    <p:sldId id="576" r:id="rId132"/>
    <p:sldId id="577" r:id="rId133"/>
    <p:sldId id="578" r:id="rId134"/>
    <p:sldId id="579" r:id="rId135"/>
    <p:sldId id="580" r:id="rId136"/>
    <p:sldId id="581" r:id="rId137"/>
    <p:sldId id="582" r:id="rId138"/>
    <p:sldId id="583" r:id="rId139"/>
    <p:sldId id="584" r:id="rId140"/>
    <p:sldId id="585" r:id="rId141"/>
    <p:sldId id="586" r:id="rId142"/>
    <p:sldId id="587" r:id="rId143"/>
    <p:sldId id="588" r:id="rId144"/>
    <p:sldId id="589" r:id="rId145"/>
    <p:sldId id="482" r:id="rId146"/>
    <p:sldId id="490" r:id="rId147"/>
    <p:sldId id="483" r:id="rId148"/>
    <p:sldId id="484" r:id="rId149"/>
    <p:sldId id="471" r:id="rId150"/>
    <p:sldId id="598" r:id="rId151"/>
    <p:sldId id="597" r:id="rId152"/>
    <p:sldId id="502" r:id="rId153"/>
    <p:sldId id="503" r:id="rId154"/>
    <p:sldId id="504" r:id="rId155"/>
    <p:sldId id="508" r:id="rId156"/>
    <p:sldId id="505" r:id="rId157"/>
    <p:sldId id="506" r:id="rId158"/>
    <p:sldId id="507" r:id="rId159"/>
    <p:sldId id="510" r:id="rId160"/>
    <p:sldId id="509" r:id="rId161"/>
    <p:sldId id="511" r:id="rId162"/>
    <p:sldId id="472" r:id="rId163"/>
    <p:sldId id="491" r:id="rId164"/>
    <p:sldId id="492" r:id="rId165"/>
    <p:sldId id="493" r:id="rId166"/>
    <p:sldId id="494" r:id="rId167"/>
    <p:sldId id="495" r:id="rId168"/>
    <p:sldId id="496" r:id="rId169"/>
    <p:sldId id="497" r:id="rId170"/>
    <p:sldId id="473" r:id="rId171"/>
    <p:sldId id="498" r:id="rId172"/>
    <p:sldId id="499" r:id="rId173"/>
    <p:sldId id="500" r:id="rId174"/>
    <p:sldId id="501" r:id="rId175"/>
    <p:sldId id="474" r:id="rId176"/>
    <p:sldId id="590" r:id="rId177"/>
    <p:sldId id="591" r:id="rId178"/>
    <p:sldId id="592" r:id="rId179"/>
    <p:sldId id="593" r:id="rId180"/>
    <p:sldId id="594" r:id="rId181"/>
    <p:sldId id="595" r:id="rId182"/>
    <p:sldId id="596" r:id="rId183"/>
    <p:sldId id="470" r:id="rId184"/>
    <p:sldId id="477" r:id="rId185"/>
    <p:sldId id="557" r:id="rId186"/>
    <p:sldId id="544" r:id="rId187"/>
    <p:sldId id="545" r:id="rId188"/>
    <p:sldId id="546" r:id="rId189"/>
    <p:sldId id="547" r:id="rId190"/>
    <p:sldId id="548" r:id="rId191"/>
    <p:sldId id="549" r:id="rId192"/>
    <p:sldId id="550" r:id="rId193"/>
    <p:sldId id="551" r:id="rId194"/>
    <p:sldId id="552" r:id="rId195"/>
    <p:sldId id="553" r:id="rId196"/>
    <p:sldId id="554" r:id="rId197"/>
    <p:sldId id="555" r:id="rId198"/>
    <p:sldId id="558" r:id="rId199"/>
    <p:sldId id="599" r:id="rId200"/>
    <p:sldId id="600" r:id="rId201"/>
    <p:sldId id="556" r:id="rId202"/>
    <p:sldId id="602" r:id="rId20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3333FF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23" autoAdjust="0"/>
    <p:restoredTop sz="94660"/>
  </p:normalViewPr>
  <p:slideViewPr>
    <p:cSldViewPr>
      <p:cViewPr varScale="1">
        <p:scale>
          <a:sx n="125" d="100"/>
          <a:sy n="125" d="100"/>
        </p:scale>
        <p:origin x="96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1.xml"/><Relationship Id="rId21" Type="http://schemas.openxmlformats.org/officeDocument/2006/relationships/slide" Target="slides/slide15.xml"/><Relationship Id="rId42" Type="http://schemas.openxmlformats.org/officeDocument/2006/relationships/slide" Target="slides/slide36.xml"/><Relationship Id="rId63" Type="http://schemas.openxmlformats.org/officeDocument/2006/relationships/slide" Target="slides/slide57.xml"/><Relationship Id="rId84" Type="http://schemas.openxmlformats.org/officeDocument/2006/relationships/slide" Target="slides/slide78.xml"/><Relationship Id="rId138" Type="http://schemas.openxmlformats.org/officeDocument/2006/relationships/slide" Target="slides/slide132.xml"/><Relationship Id="rId159" Type="http://schemas.openxmlformats.org/officeDocument/2006/relationships/slide" Target="slides/slide153.xml"/><Relationship Id="rId170" Type="http://schemas.openxmlformats.org/officeDocument/2006/relationships/slide" Target="slides/slide164.xml"/><Relationship Id="rId191" Type="http://schemas.openxmlformats.org/officeDocument/2006/relationships/slide" Target="slides/slide185.xml"/><Relationship Id="rId205" Type="http://schemas.openxmlformats.org/officeDocument/2006/relationships/presProps" Target="presProps.xml"/><Relationship Id="rId16" Type="http://schemas.openxmlformats.org/officeDocument/2006/relationships/slide" Target="slides/slide10.xml"/><Relationship Id="rId107" Type="http://schemas.openxmlformats.org/officeDocument/2006/relationships/slide" Target="slides/slide101.xml"/><Relationship Id="rId11" Type="http://schemas.openxmlformats.org/officeDocument/2006/relationships/slide" Target="slides/slide5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74" Type="http://schemas.openxmlformats.org/officeDocument/2006/relationships/slide" Target="slides/slide68.xml"/><Relationship Id="rId79" Type="http://schemas.openxmlformats.org/officeDocument/2006/relationships/slide" Target="slides/slide73.xml"/><Relationship Id="rId102" Type="http://schemas.openxmlformats.org/officeDocument/2006/relationships/slide" Target="slides/slide96.xml"/><Relationship Id="rId123" Type="http://schemas.openxmlformats.org/officeDocument/2006/relationships/slide" Target="slides/slide117.xml"/><Relationship Id="rId128" Type="http://schemas.openxmlformats.org/officeDocument/2006/relationships/slide" Target="slides/slide122.xml"/><Relationship Id="rId144" Type="http://schemas.openxmlformats.org/officeDocument/2006/relationships/slide" Target="slides/slide138.xml"/><Relationship Id="rId149" Type="http://schemas.openxmlformats.org/officeDocument/2006/relationships/slide" Target="slides/slide143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84.xml"/><Relationship Id="rId95" Type="http://schemas.openxmlformats.org/officeDocument/2006/relationships/slide" Target="slides/slide89.xml"/><Relationship Id="rId160" Type="http://schemas.openxmlformats.org/officeDocument/2006/relationships/slide" Target="slides/slide154.xml"/><Relationship Id="rId165" Type="http://schemas.openxmlformats.org/officeDocument/2006/relationships/slide" Target="slides/slide159.xml"/><Relationship Id="rId181" Type="http://schemas.openxmlformats.org/officeDocument/2006/relationships/slide" Target="slides/slide175.xml"/><Relationship Id="rId186" Type="http://schemas.openxmlformats.org/officeDocument/2006/relationships/slide" Target="slides/slide180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64" Type="http://schemas.openxmlformats.org/officeDocument/2006/relationships/slide" Target="slides/slide58.xml"/><Relationship Id="rId69" Type="http://schemas.openxmlformats.org/officeDocument/2006/relationships/slide" Target="slides/slide63.xml"/><Relationship Id="rId113" Type="http://schemas.openxmlformats.org/officeDocument/2006/relationships/slide" Target="slides/slide107.xml"/><Relationship Id="rId118" Type="http://schemas.openxmlformats.org/officeDocument/2006/relationships/slide" Target="slides/slide112.xml"/><Relationship Id="rId134" Type="http://schemas.openxmlformats.org/officeDocument/2006/relationships/slide" Target="slides/slide128.xml"/><Relationship Id="rId139" Type="http://schemas.openxmlformats.org/officeDocument/2006/relationships/slide" Target="slides/slide133.xml"/><Relationship Id="rId80" Type="http://schemas.openxmlformats.org/officeDocument/2006/relationships/slide" Target="slides/slide74.xml"/><Relationship Id="rId85" Type="http://schemas.openxmlformats.org/officeDocument/2006/relationships/slide" Target="slides/slide79.xml"/><Relationship Id="rId150" Type="http://schemas.openxmlformats.org/officeDocument/2006/relationships/slide" Target="slides/slide144.xml"/><Relationship Id="rId155" Type="http://schemas.openxmlformats.org/officeDocument/2006/relationships/slide" Target="slides/slide149.xml"/><Relationship Id="rId171" Type="http://schemas.openxmlformats.org/officeDocument/2006/relationships/slide" Target="slides/slide165.xml"/><Relationship Id="rId176" Type="http://schemas.openxmlformats.org/officeDocument/2006/relationships/slide" Target="slides/slide170.xml"/><Relationship Id="rId192" Type="http://schemas.openxmlformats.org/officeDocument/2006/relationships/slide" Target="slides/slide186.xml"/><Relationship Id="rId197" Type="http://schemas.openxmlformats.org/officeDocument/2006/relationships/slide" Target="slides/slide191.xml"/><Relationship Id="rId206" Type="http://schemas.openxmlformats.org/officeDocument/2006/relationships/viewProps" Target="viewProps.xml"/><Relationship Id="rId201" Type="http://schemas.openxmlformats.org/officeDocument/2006/relationships/slide" Target="slides/slide195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59" Type="http://schemas.openxmlformats.org/officeDocument/2006/relationships/slide" Target="slides/slide53.xml"/><Relationship Id="rId103" Type="http://schemas.openxmlformats.org/officeDocument/2006/relationships/slide" Target="slides/slide97.xml"/><Relationship Id="rId108" Type="http://schemas.openxmlformats.org/officeDocument/2006/relationships/slide" Target="slides/slide102.xml"/><Relationship Id="rId124" Type="http://schemas.openxmlformats.org/officeDocument/2006/relationships/slide" Target="slides/slide118.xml"/><Relationship Id="rId129" Type="http://schemas.openxmlformats.org/officeDocument/2006/relationships/slide" Target="slides/slide123.xml"/><Relationship Id="rId54" Type="http://schemas.openxmlformats.org/officeDocument/2006/relationships/slide" Target="slides/slide48.xml"/><Relationship Id="rId70" Type="http://schemas.openxmlformats.org/officeDocument/2006/relationships/slide" Target="slides/slide64.xml"/><Relationship Id="rId75" Type="http://schemas.openxmlformats.org/officeDocument/2006/relationships/slide" Target="slides/slide69.xml"/><Relationship Id="rId91" Type="http://schemas.openxmlformats.org/officeDocument/2006/relationships/slide" Target="slides/slide85.xml"/><Relationship Id="rId96" Type="http://schemas.openxmlformats.org/officeDocument/2006/relationships/slide" Target="slides/slide90.xml"/><Relationship Id="rId140" Type="http://schemas.openxmlformats.org/officeDocument/2006/relationships/slide" Target="slides/slide134.xml"/><Relationship Id="rId145" Type="http://schemas.openxmlformats.org/officeDocument/2006/relationships/slide" Target="slides/slide139.xml"/><Relationship Id="rId161" Type="http://schemas.openxmlformats.org/officeDocument/2006/relationships/slide" Target="slides/slide155.xml"/><Relationship Id="rId166" Type="http://schemas.openxmlformats.org/officeDocument/2006/relationships/slide" Target="slides/slide160.xml"/><Relationship Id="rId182" Type="http://schemas.openxmlformats.org/officeDocument/2006/relationships/slide" Target="slides/slide176.xml"/><Relationship Id="rId187" Type="http://schemas.openxmlformats.org/officeDocument/2006/relationships/slide" Target="slides/slide18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49" Type="http://schemas.openxmlformats.org/officeDocument/2006/relationships/slide" Target="slides/slide43.xml"/><Relationship Id="rId114" Type="http://schemas.openxmlformats.org/officeDocument/2006/relationships/slide" Target="slides/slide108.xml"/><Relationship Id="rId119" Type="http://schemas.openxmlformats.org/officeDocument/2006/relationships/slide" Target="slides/slide113.xml"/><Relationship Id="rId44" Type="http://schemas.openxmlformats.org/officeDocument/2006/relationships/slide" Target="slides/slide38.xml"/><Relationship Id="rId60" Type="http://schemas.openxmlformats.org/officeDocument/2006/relationships/slide" Target="slides/slide54.xml"/><Relationship Id="rId65" Type="http://schemas.openxmlformats.org/officeDocument/2006/relationships/slide" Target="slides/slide59.xml"/><Relationship Id="rId81" Type="http://schemas.openxmlformats.org/officeDocument/2006/relationships/slide" Target="slides/slide75.xml"/><Relationship Id="rId86" Type="http://schemas.openxmlformats.org/officeDocument/2006/relationships/slide" Target="slides/slide80.xml"/><Relationship Id="rId130" Type="http://schemas.openxmlformats.org/officeDocument/2006/relationships/slide" Target="slides/slide124.xml"/><Relationship Id="rId135" Type="http://schemas.openxmlformats.org/officeDocument/2006/relationships/slide" Target="slides/slide129.xml"/><Relationship Id="rId151" Type="http://schemas.openxmlformats.org/officeDocument/2006/relationships/slide" Target="slides/slide145.xml"/><Relationship Id="rId156" Type="http://schemas.openxmlformats.org/officeDocument/2006/relationships/slide" Target="slides/slide150.xml"/><Relationship Id="rId177" Type="http://schemas.openxmlformats.org/officeDocument/2006/relationships/slide" Target="slides/slide171.xml"/><Relationship Id="rId198" Type="http://schemas.openxmlformats.org/officeDocument/2006/relationships/slide" Target="slides/slide192.xml"/><Relationship Id="rId172" Type="http://schemas.openxmlformats.org/officeDocument/2006/relationships/slide" Target="slides/slide166.xml"/><Relationship Id="rId193" Type="http://schemas.openxmlformats.org/officeDocument/2006/relationships/slide" Target="slides/slide187.xml"/><Relationship Id="rId202" Type="http://schemas.openxmlformats.org/officeDocument/2006/relationships/slide" Target="slides/slide196.xml"/><Relationship Id="rId207" Type="http://schemas.openxmlformats.org/officeDocument/2006/relationships/theme" Target="theme/theme1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9" Type="http://schemas.openxmlformats.org/officeDocument/2006/relationships/slide" Target="slides/slide33.xml"/><Relationship Id="rId109" Type="http://schemas.openxmlformats.org/officeDocument/2006/relationships/slide" Target="slides/slide103.xml"/><Relationship Id="rId34" Type="http://schemas.openxmlformats.org/officeDocument/2006/relationships/slide" Target="slides/slide28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76" Type="http://schemas.openxmlformats.org/officeDocument/2006/relationships/slide" Target="slides/slide70.xml"/><Relationship Id="rId97" Type="http://schemas.openxmlformats.org/officeDocument/2006/relationships/slide" Target="slides/slide91.xml"/><Relationship Id="rId104" Type="http://schemas.openxmlformats.org/officeDocument/2006/relationships/slide" Target="slides/slide98.xml"/><Relationship Id="rId120" Type="http://schemas.openxmlformats.org/officeDocument/2006/relationships/slide" Target="slides/slide114.xml"/><Relationship Id="rId125" Type="http://schemas.openxmlformats.org/officeDocument/2006/relationships/slide" Target="slides/slide119.xml"/><Relationship Id="rId141" Type="http://schemas.openxmlformats.org/officeDocument/2006/relationships/slide" Target="slides/slide135.xml"/><Relationship Id="rId146" Type="http://schemas.openxmlformats.org/officeDocument/2006/relationships/slide" Target="slides/slide140.xml"/><Relationship Id="rId167" Type="http://schemas.openxmlformats.org/officeDocument/2006/relationships/slide" Target="slides/slide161.xml"/><Relationship Id="rId188" Type="http://schemas.openxmlformats.org/officeDocument/2006/relationships/slide" Target="slides/slide182.xml"/><Relationship Id="rId7" Type="http://schemas.openxmlformats.org/officeDocument/2006/relationships/slide" Target="slides/slide1.xml"/><Relationship Id="rId71" Type="http://schemas.openxmlformats.org/officeDocument/2006/relationships/slide" Target="slides/slide65.xml"/><Relationship Id="rId92" Type="http://schemas.openxmlformats.org/officeDocument/2006/relationships/slide" Target="slides/slide86.xml"/><Relationship Id="rId162" Type="http://schemas.openxmlformats.org/officeDocument/2006/relationships/slide" Target="slides/slide156.xml"/><Relationship Id="rId183" Type="http://schemas.openxmlformats.org/officeDocument/2006/relationships/slide" Target="slides/slide177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3.xml"/><Relationship Id="rId24" Type="http://schemas.openxmlformats.org/officeDocument/2006/relationships/slide" Target="slides/slide18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66" Type="http://schemas.openxmlformats.org/officeDocument/2006/relationships/slide" Target="slides/slide60.xml"/><Relationship Id="rId87" Type="http://schemas.openxmlformats.org/officeDocument/2006/relationships/slide" Target="slides/slide81.xml"/><Relationship Id="rId110" Type="http://schemas.openxmlformats.org/officeDocument/2006/relationships/slide" Target="slides/slide104.xml"/><Relationship Id="rId115" Type="http://schemas.openxmlformats.org/officeDocument/2006/relationships/slide" Target="slides/slide109.xml"/><Relationship Id="rId131" Type="http://schemas.openxmlformats.org/officeDocument/2006/relationships/slide" Target="slides/slide125.xml"/><Relationship Id="rId136" Type="http://schemas.openxmlformats.org/officeDocument/2006/relationships/slide" Target="slides/slide130.xml"/><Relationship Id="rId157" Type="http://schemas.openxmlformats.org/officeDocument/2006/relationships/slide" Target="slides/slide151.xml"/><Relationship Id="rId178" Type="http://schemas.openxmlformats.org/officeDocument/2006/relationships/slide" Target="slides/slide172.xml"/><Relationship Id="rId61" Type="http://schemas.openxmlformats.org/officeDocument/2006/relationships/slide" Target="slides/slide55.xml"/><Relationship Id="rId82" Type="http://schemas.openxmlformats.org/officeDocument/2006/relationships/slide" Target="slides/slide76.xml"/><Relationship Id="rId152" Type="http://schemas.openxmlformats.org/officeDocument/2006/relationships/slide" Target="slides/slide146.xml"/><Relationship Id="rId173" Type="http://schemas.openxmlformats.org/officeDocument/2006/relationships/slide" Target="slides/slide167.xml"/><Relationship Id="rId194" Type="http://schemas.openxmlformats.org/officeDocument/2006/relationships/slide" Target="slides/slide188.xml"/><Relationship Id="rId199" Type="http://schemas.openxmlformats.org/officeDocument/2006/relationships/slide" Target="slides/slide193.xml"/><Relationship Id="rId203" Type="http://schemas.openxmlformats.org/officeDocument/2006/relationships/slide" Target="slides/slide197.xml"/><Relationship Id="rId208" Type="http://schemas.openxmlformats.org/officeDocument/2006/relationships/tableStyles" Target="tableStyles.xml"/><Relationship Id="rId19" Type="http://schemas.openxmlformats.org/officeDocument/2006/relationships/slide" Target="slides/slide13.xml"/><Relationship Id="rId14" Type="http://schemas.openxmlformats.org/officeDocument/2006/relationships/slide" Target="slides/slide8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56" Type="http://schemas.openxmlformats.org/officeDocument/2006/relationships/slide" Target="slides/slide50.xml"/><Relationship Id="rId77" Type="http://schemas.openxmlformats.org/officeDocument/2006/relationships/slide" Target="slides/slide71.xml"/><Relationship Id="rId100" Type="http://schemas.openxmlformats.org/officeDocument/2006/relationships/slide" Target="slides/slide94.xml"/><Relationship Id="rId105" Type="http://schemas.openxmlformats.org/officeDocument/2006/relationships/slide" Target="slides/slide99.xml"/><Relationship Id="rId126" Type="http://schemas.openxmlformats.org/officeDocument/2006/relationships/slide" Target="slides/slide120.xml"/><Relationship Id="rId147" Type="http://schemas.openxmlformats.org/officeDocument/2006/relationships/slide" Target="slides/slide141.xml"/><Relationship Id="rId168" Type="http://schemas.openxmlformats.org/officeDocument/2006/relationships/slide" Target="slides/slide162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72" Type="http://schemas.openxmlformats.org/officeDocument/2006/relationships/slide" Target="slides/slide66.xml"/><Relationship Id="rId93" Type="http://schemas.openxmlformats.org/officeDocument/2006/relationships/slide" Target="slides/slide87.xml"/><Relationship Id="rId98" Type="http://schemas.openxmlformats.org/officeDocument/2006/relationships/slide" Target="slides/slide92.xml"/><Relationship Id="rId121" Type="http://schemas.openxmlformats.org/officeDocument/2006/relationships/slide" Target="slides/slide115.xml"/><Relationship Id="rId142" Type="http://schemas.openxmlformats.org/officeDocument/2006/relationships/slide" Target="slides/slide136.xml"/><Relationship Id="rId163" Type="http://schemas.openxmlformats.org/officeDocument/2006/relationships/slide" Target="slides/slide157.xml"/><Relationship Id="rId184" Type="http://schemas.openxmlformats.org/officeDocument/2006/relationships/slide" Target="slides/slide178.xml"/><Relationship Id="rId189" Type="http://schemas.openxmlformats.org/officeDocument/2006/relationships/slide" Target="slides/slide183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19.xml"/><Relationship Id="rId46" Type="http://schemas.openxmlformats.org/officeDocument/2006/relationships/slide" Target="slides/slide40.xml"/><Relationship Id="rId67" Type="http://schemas.openxmlformats.org/officeDocument/2006/relationships/slide" Target="slides/slide61.xml"/><Relationship Id="rId116" Type="http://schemas.openxmlformats.org/officeDocument/2006/relationships/slide" Target="slides/slide110.xml"/><Relationship Id="rId137" Type="http://schemas.openxmlformats.org/officeDocument/2006/relationships/slide" Target="slides/slide131.xml"/><Relationship Id="rId158" Type="http://schemas.openxmlformats.org/officeDocument/2006/relationships/slide" Target="slides/slide152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62" Type="http://schemas.openxmlformats.org/officeDocument/2006/relationships/slide" Target="slides/slide56.xml"/><Relationship Id="rId83" Type="http://schemas.openxmlformats.org/officeDocument/2006/relationships/slide" Target="slides/slide77.xml"/><Relationship Id="rId88" Type="http://schemas.openxmlformats.org/officeDocument/2006/relationships/slide" Target="slides/slide82.xml"/><Relationship Id="rId111" Type="http://schemas.openxmlformats.org/officeDocument/2006/relationships/slide" Target="slides/slide105.xml"/><Relationship Id="rId132" Type="http://schemas.openxmlformats.org/officeDocument/2006/relationships/slide" Target="slides/slide126.xml"/><Relationship Id="rId153" Type="http://schemas.openxmlformats.org/officeDocument/2006/relationships/slide" Target="slides/slide147.xml"/><Relationship Id="rId174" Type="http://schemas.openxmlformats.org/officeDocument/2006/relationships/slide" Target="slides/slide168.xml"/><Relationship Id="rId179" Type="http://schemas.openxmlformats.org/officeDocument/2006/relationships/slide" Target="slides/slide173.xml"/><Relationship Id="rId195" Type="http://schemas.openxmlformats.org/officeDocument/2006/relationships/slide" Target="slides/slide189.xml"/><Relationship Id="rId190" Type="http://schemas.openxmlformats.org/officeDocument/2006/relationships/slide" Target="slides/slide184.xml"/><Relationship Id="rId204" Type="http://schemas.openxmlformats.org/officeDocument/2006/relationships/notesMaster" Target="notesMasters/notesMaster1.xml"/><Relationship Id="rId15" Type="http://schemas.openxmlformats.org/officeDocument/2006/relationships/slide" Target="slides/slide9.xml"/><Relationship Id="rId36" Type="http://schemas.openxmlformats.org/officeDocument/2006/relationships/slide" Target="slides/slide30.xml"/><Relationship Id="rId57" Type="http://schemas.openxmlformats.org/officeDocument/2006/relationships/slide" Target="slides/slide51.xml"/><Relationship Id="rId106" Type="http://schemas.openxmlformats.org/officeDocument/2006/relationships/slide" Target="slides/slide100.xml"/><Relationship Id="rId127" Type="http://schemas.openxmlformats.org/officeDocument/2006/relationships/slide" Target="slides/slide121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52" Type="http://schemas.openxmlformats.org/officeDocument/2006/relationships/slide" Target="slides/slide46.xml"/><Relationship Id="rId73" Type="http://schemas.openxmlformats.org/officeDocument/2006/relationships/slide" Target="slides/slide67.xml"/><Relationship Id="rId78" Type="http://schemas.openxmlformats.org/officeDocument/2006/relationships/slide" Target="slides/slide72.xml"/><Relationship Id="rId94" Type="http://schemas.openxmlformats.org/officeDocument/2006/relationships/slide" Target="slides/slide88.xml"/><Relationship Id="rId99" Type="http://schemas.openxmlformats.org/officeDocument/2006/relationships/slide" Target="slides/slide93.xml"/><Relationship Id="rId101" Type="http://schemas.openxmlformats.org/officeDocument/2006/relationships/slide" Target="slides/slide95.xml"/><Relationship Id="rId122" Type="http://schemas.openxmlformats.org/officeDocument/2006/relationships/slide" Target="slides/slide116.xml"/><Relationship Id="rId143" Type="http://schemas.openxmlformats.org/officeDocument/2006/relationships/slide" Target="slides/slide137.xml"/><Relationship Id="rId148" Type="http://schemas.openxmlformats.org/officeDocument/2006/relationships/slide" Target="slides/slide142.xml"/><Relationship Id="rId164" Type="http://schemas.openxmlformats.org/officeDocument/2006/relationships/slide" Target="slides/slide158.xml"/><Relationship Id="rId169" Type="http://schemas.openxmlformats.org/officeDocument/2006/relationships/slide" Target="slides/slide163.xml"/><Relationship Id="rId185" Type="http://schemas.openxmlformats.org/officeDocument/2006/relationships/slide" Target="slides/slide179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80" Type="http://schemas.openxmlformats.org/officeDocument/2006/relationships/slide" Target="slides/slide174.xml"/><Relationship Id="rId26" Type="http://schemas.openxmlformats.org/officeDocument/2006/relationships/slide" Target="slides/slide20.xml"/><Relationship Id="rId47" Type="http://schemas.openxmlformats.org/officeDocument/2006/relationships/slide" Target="slides/slide41.xml"/><Relationship Id="rId68" Type="http://schemas.openxmlformats.org/officeDocument/2006/relationships/slide" Target="slides/slide62.xml"/><Relationship Id="rId89" Type="http://schemas.openxmlformats.org/officeDocument/2006/relationships/slide" Target="slides/slide83.xml"/><Relationship Id="rId112" Type="http://schemas.openxmlformats.org/officeDocument/2006/relationships/slide" Target="slides/slide106.xml"/><Relationship Id="rId133" Type="http://schemas.openxmlformats.org/officeDocument/2006/relationships/slide" Target="slides/slide127.xml"/><Relationship Id="rId154" Type="http://schemas.openxmlformats.org/officeDocument/2006/relationships/slide" Target="slides/slide148.xml"/><Relationship Id="rId175" Type="http://schemas.openxmlformats.org/officeDocument/2006/relationships/slide" Target="slides/slide169.xml"/><Relationship Id="rId196" Type="http://schemas.openxmlformats.org/officeDocument/2006/relationships/slide" Target="slides/slide190.xml"/><Relationship Id="rId200" Type="http://schemas.openxmlformats.org/officeDocument/2006/relationships/slide" Target="slides/slide19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6086956521739135E-2"/>
          <c:y val="9.45945945945946E-2"/>
          <c:w val="0.52608695652173909"/>
          <c:h val="0.81756756756756754"/>
        </c:manualLayout>
      </c:layout>
      <c:pieChart>
        <c:varyColors val="1"/>
        <c:ser>
          <c:idx val="0"/>
          <c:order val="0"/>
          <c:spPr>
            <a:solidFill>
              <a:schemeClr val="tx2">
                <a:lumMod val="40000"/>
                <a:lumOff val="60000"/>
              </a:schemeClr>
            </a:solidFill>
            <a:ln w="14345">
              <a:noFill/>
              <a:prstDash val="solid"/>
            </a:ln>
            <a:effectLst>
              <a:glow rad="635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 prstMaterial="flat">
              <a:bevelT/>
            </a:sp3d>
          </c:spPr>
          <c:explosion val="25"/>
          <c:dPt>
            <c:idx val="0"/>
            <c:bubble3D val="0"/>
            <c:spPr>
              <a:solidFill>
                <a:schemeClr val="accent5"/>
              </a:solidFill>
              <a:ln w="14345">
                <a:noFill/>
                <a:prstDash val="solid"/>
              </a:ln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 prstMaterial="flat">
                <a:bevelT/>
              </a:sp3d>
            </c:spPr>
          </c:dPt>
          <c:dPt>
            <c:idx val="1"/>
            <c:bubble3D val="0"/>
            <c:spPr>
              <a:solidFill>
                <a:srgbClr val="92D050"/>
              </a:solidFill>
              <a:ln w="14345">
                <a:noFill/>
                <a:prstDash val="solid"/>
              </a:ln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 prstMaterial="flat">
                <a:bevelT/>
              </a:sp3d>
            </c:spPr>
          </c:dPt>
          <c:dPt>
            <c:idx val="2"/>
            <c:bubble3D val="0"/>
            <c:spPr>
              <a:solidFill>
                <a:srgbClr val="333597"/>
              </a:solidFill>
              <a:ln w="14345">
                <a:noFill/>
                <a:prstDash val="solid"/>
              </a:ln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 prstMaterial="flat">
                <a:bevelT/>
              </a:sp3d>
            </c:spPr>
          </c:dPt>
          <c:dPt>
            <c:idx val="3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14345">
                <a:noFill/>
                <a:prstDash val="solid"/>
              </a:ln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 prstMaterial="flat">
                <a:bevelT/>
              </a:sp3d>
            </c:spPr>
          </c:dPt>
          <c:dLbls>
            <c:dLbl>
              <c:idx val="0"/>
              <c:layout>
                <c:manualLayout>
                  <c:x val="-6.9420739384275015E-4"/>
                  <c:y val="1.5565175187885145E-2"/>
                </c:manualLayout>
              </c:layout>
              <c:tx>
                <c:rich>
                  <a:bodyPr/>
                  <a:lstStyle/>
                  <a:p>
                    <a:pPr>
                      <a:defRPr sz="1531" b="0" i="0" u="none" strike="noStrike" baseline="0">
                        <a:solidFill>
                          <a:srgbClr val="000000"/>
                        </a:solidFill>
                        <a:latin typeface="Arial CE"/>
                        <a:ea typeface="Arial CE"/>
                        <a:cs typeface="Arial CE"/>
                      </a:defRPr>
                    </a:pPr>
                    <a:r>
                      <a:rPr lang="en-US" dirty="0"/>
                      <a:t>GENET. </a:t>
                    </a:r>
                    <a:r>
                      <a:rPr lang="en-US" baseline="0" dirty="0"/>
                      <a:t> </a:t>
                    </a:r>
                    <a:r>
                      <a:rPr lang="en-US" baseline="0" dirty="0" smtClean="0"/>
                      <a:t>ZÁKLAD</a:t>
                    </a:r>
                  </a:p>
                  <a:p>
                    <a:pPr>
                      <a:defRPr sz="1531" b="0" i="0" u="none" strike="noStrike" baseline="0">
                        <a:solidFill>
                          <a:srgbClr val="000000"/>
                        </a:solidFill>
                        <a:latin typeface="Arial CE"/>
                        <a:ea typeface="Arial CE"/>
                        <a:cs typeface="Arial CE"/>
                      </a:defRPr>
                    </a:pPr>
                    <a:r>
                      <a:rPr lang="en-US" baseline="0" dirty="0" smtClean="0"/>
                      <a:t>20%</a:t>
                    </a:r>
                    <a:endParaRPr lang="en-US" baseline="0" dirty="0"/>
                  </a:p>
                </c:rich>
              </c:tx>
              <c:spPr>
                <a:noFill/>
                <a:ln w="28690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6084123969831144E-3"/>
                  <c:y val="-6.226100715262689E-2"/>
                </c:manualLayout>
              </c:layout>
              <c:tx>
                <c:rich>
                  <a:bodyPr/>
                  <a:lstStyle/>
                  <a:p>
                    <a:r>
                      <a:rPr lang="en-US" sz="1355" b="0" i="0" u="none" strike="noStrike" baseline="0" dirty="0" smtClean="0">
                        <a:solidFill>
                          <a:srgbClr val="000000"/>
                        </a:solidFill>
                        <a:latin typeface="Arial CE"/>
                        <a:cs typeface="Arial CE"/>
                      </a:rPr>
                      <a:t>ŽIVOTNÍ</a:t>
                    </a:r>
                    <a:endParaRPr lang="en-US" sz="1355" b="0" i="0" u="none" strike="noStrike" baseline="0" dirty="0">
                      <a:solidFill>
                        <a:srgbClr val="000000"/>
                      </a:solidFill>
                      <a:latin typeface="Arial CE"/>
                      <a:cs typeface="Arial CE"/>
                    </a:endParaRPr>
                  </a:p>
                  <a:p>
                    <a:r>
                      <a:rPr lang="en-US" sz="1355" b="0" i="0" u="none" strike="noStrike" baseline="0" dirty="0">
                        <a:solidFill>
                          <a:srgbClr val="000000"/>
                        </a:solidFill>
                        <a:latin typeface="Arial CE"/>
                        <a:cs typeface="Arial CE"/>
                      </a:rPr>
                      <a:t>PROSTŘ</a:t>
                    </a:r>
                    <a:r>
                      <a:rPr lang="en-US" sz="1355" b="0" i="0" u="none" strike="noStrike" baseline="0" dirty="0" smtClean="0">
                        <a:solidFill>
                          <a:srgbClr val="000000"/>
                        </a:solidFill>
                        <a:latin typeface="Arial CE"/>
                        <a:cs typeface="Arial CE"/>
                      </a:rPr>
                      <a:t>.</a:t>
                    </a:r>
                  </a:p>
                  <a:p>
                    <a:r>
                      <a:rPr lang="en-US" sz="1355" b="0" i="0" u="none" strike="noStrike" baseline="0" dirty="0" smtClean="0">
                        <a:solidFill>
                          <a:srgbClr val="000000"/>
                        </a:solidFill>
                        <a:latin typeface="Arial CE"/>
                        <a:cs typeface="Arial CE"/>
                      </a:rPr>
                      <a:t>20%</a:t>
                    </a:r>
                    <a:endParaRPr lang="en-US" sz="1355" b="0" i="0" u="none" strike="noStrike" baseline="0" dirty="0">
                      <a:solidFill>
                        <a:srgbClr val="000000"/>
                      </a:solidFill>
                      <a:latin typeface="Arial CE"/>
                      <a:cs typeface="Arial CE"/>
                    </a:endParaRP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9595162072780044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1355" b="0" i="0" u="none" strike="noStrike" baseline="0" dirty="0">
                        <a:solidFill>
                          <a:srgbClr val="000000"/>
                        </a:solidFill>
                        <a:latin typeface="Arial CE"/>
                        <a:cs typeface="Arial CE"/>
                      </a:rPr>
                      <a:t>ZDRAVOT.</a:t>
                    </a:r>
                  </a:p>
                  <a:p>
                    <a:r>
                      <a:rPr lang="en-US" sz="1355" b="0" i="0" u="none" strike="noStrike" baseline="0" dirty="0" smtClean="0">
                        <a:solidFill>
                          <a:srgbClr val="000000"/>
                        </a:solidFill>
                        <a:latin typeface="Arial CE"/>
                        <a:cs typeface="Arial CE"/>
                      </a:rPr>
                      <a:t>SYSTÉM  10%</a:t>
                    </a:r>
                    <a:endParaRPr lang="en-US" sz="1355" b="0" i="0" u="none" strike="noStrike" baseline="0" dirty="0">
                      <a:solidFill>
                        <a:srgbClr val="000000"/>
                      </a:solidFill>
                      <a:latin typeface="Arial CE"/>
                      <a:cs typeface="Arial CE"/>
                    </a:endParaRP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10147381462033635"/>
                  <c:y val="6.6924125286178613E-3"/>
                </c:manualLayout>
              </c:layout>
              <c:tx>
                <c:rich>
                  <a:bodyPr/>
                  <a:lstStyle/>
                  <a:p>
                    <a:r>
                      <a:rPr lang="en-US" sz="1355" b="0" i="0" u="none" strike="noStrike" baseline="0" dirty="0">
                        <a:solidFill>
                          <a:srgbClr val="000000"/>
                        </a:solidFill>
                        <a:latin typeface="Arial CE"/>
                        <a:cs typeface="Arial CE"/>
                      </a:rPr>
                      <a:t>ŽIVOTNÍ</a:t>
                    </a:r>
                  </a:p>
                  <a:p>
                    <a:r>
                      <a:rPr lang="en-US" sz="1355" b="0" i="0" u="none" strike="noStrike" baseline="0" dirty="0" smtClean="0">
                        <a:solidFill>
                          <a:srgbClr val="000000"/>
                        </a:solidFill>
                        <a:latin typeface="Arial CE"/>
                        <a:cs typeface="Arial CE"/>
                      </a:rPr>
                      <a:t>STYL</a:t>
                    </a:r>
                  </a:p>
                  <a:p>
                    <a:r>
                      <a:rPr lang="en-US" sz="1355" b="0" i="0" u="none" strike="noStrike" baseline="0" dirty="0" smtClean="0">
                        <a:solidFill>
                          <a:srgbClr val="000000"/>
                        </a:solidFill>
                        <a:latin typeface="Arial CE"/>
                        <a:cs typeface="Arial CE"/>
                      </a:rPr>
                      <a:t>50%</a:t>
                    </a:r>
                    <a:endParaRPr lang="en-US" sz="1355" b="0" i="0" u="none" strike="noStrike" baseline="0" dirty="0">
                      <a:solidFill>
                        <a:srgbClr val="000000"/>
                      </a:solidFill>
                      <a:latin typeface="Arial CE"/>
                      <a:cs typeface="Arial CE"/>
                    </a:endParaRP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8690">
                <a:noFill/>
              </a:ln>
            </c:spPr>
            <c:txPr>
              <a:bodyPr/>
              <a:lstStyle/>
              <a:p>
                <a:pPr>
                  <a:defRPr sz="1355" b="0" i="0" u="none" strike="noStrike" baseline="0">
                    <a:solidFill>
                      <a:srgbClr val="000000"/>
                    </a:solidFill>
                    <a:latin typeface="Arial CE"/>
                    <a:ea typeface="Arial CE"/>
                    <a:cs typeface="Arial CE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List1!$A$1:$A$4</c:f>
              <c:strCache>
                <c:ptCount val="4"/>
                <c:pt idx="0">
                  <c:v>Genetický základ</c:v>
                </c:pt>
                <c:pt idx="1">
                  <c:v>Životní prostředí</c:v>
                </c:pt>
                <c:pt idx="2">
                  <c:v>Zdravotnický systém</c:v>
                </c:pt>
                <c:pt idx="3">
                  <c:v>Životní styl</c:v>
                </c:pt>
              </c:strCache>
            </c:strRef>
          </c:cat>
          <c:val>
            <c:numRef>
              <c:f>List1!$B$1:$B$4</c:f>
              <c:numCache>
                <c:formatCode>General</c:formatCode>
                <c:ptCount val="4"/>
                <c:pt idx="0">
                  <c:v>20</c:v>
                </c:pt>
                <c:pt idx="1">
                  <c:v>20</c:v>
                </c:pt>
                <c:pt idx="2">
                  <c:v>10</c:v>
                </c:pt>
                <c:pt idx="3">
                  <c:v>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28690">
          <a:noFill/>
        </a:ln>
      </c:spPr>
    </c:plotArea>
    <c:plotVisOnly val="1"/>
    <c:dispBlanksAs val="zero"/>
    <c:showDLblsOverMax val="0"/>
  </c:chart>
  <c:spPr>
    <a:solidFill>
      <a:srgbClr val="FFFFFF"/>
    </a:solidFill>
    <a:ln>
      <a:noFill/>
    </a:ln>
  </c:spPr>
  <c:txPr>
    <a:bodyPr/>
    <a:lstStyle/>
    <a:p>
      <a:pPr>
        <a:defRPr sz="1355" b="0" i="0" u="none" strike="noStrike" baseline="0">
          <a:solidFill>
            <a:srgbClr val="000000"/>
          </a:solidFill>
          <a:latin typeface="Arial CE"/>
          <a:ea typeface="Arial CE"/>
          <a:cs typeface="Arial CE"/>
        </a:defRPr>
      </a:pPr>
      <a:endParaRPr lang="cs-CZ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E34D3A-8C24-4012-9028-76191985204E}" type="datetimeFigureOut">
              <a:rPr lang="cs-CZ" smtClean="0"/>
              <a:t>18.2.2015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AB718D-3C6D-467E-9833-06EBFD4D37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0659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B718D-3C6D-467E-9833-06EBFD4D3761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0397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3305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3305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15587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15587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15587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3305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3305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3305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6451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AF741A-4554-4281-AC3A-5C209FA6F72A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139</a:t>
            </a:fld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27375070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3305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3305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3305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3305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3305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3305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3305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330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F71A9F-BC8E-4F5C-93D4-8B0298EAA8A5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617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2DEA96-4D87-4881-B19C-6902490E007B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068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4382B3-7989-451D-A887-FCF7141B6BCE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5860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55A2E96-9F9C-4229-860A-12CC033C4596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5235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A695AFC-AD12-449B-910A-0E8119D56B52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9892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A1C7AEB-80B1-48BF-89B7-7405C2795CFC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169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B0C09-1612-416C-AF13-A72B6F8D91B1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18.2.2015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DE64A-8C27-4568-9969-AFDFC4078DB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610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B0C09-1612-416C-AF13-A72B6F8D91B1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18.2.2015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DE64A-8C27-4568-9969-AFDFC4078DB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6929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B0C09-1612-416C-AF13-A72B6F8D91B1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18.2.2015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DE64A-8C27-4568-9969-AFDFC4078DB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1775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B0C09-1612-416C-AF13-A72B6F8D91B1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18.2.2015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DE64A-8C27-4568-9969-AFDFC4078DB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2582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B0C09-1612-416C-AF13-A72B6F8D91B1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18.2.2015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DE64A-8C27-4568-9969-AFDFC4078DB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474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3D0F08-7304-4CC6-BA61-C63EFF2F134C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9989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B0C09-1612-416C-AF13-A72B6F8D91B1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18.2.2015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DE64A-8C27-4568-9969-AFDFC4078DB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1851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B0C09-1612-416C-AF13-A72B6F8D91B1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18.2.2015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DE64A-8C27-4568-9969-AFDFC4078DB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6006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B0C09-1612-416C-AF13-A72B6F8D91B1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18.2.2015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DE64A-8C27-4568-9969-AFDFC4078DB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2101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B0C09-1612-416C-AF13-A72B6F8D91B1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18.2.2015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DE64A-8C27-4568-9969-AFDFC4078DB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8404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B0C09-1612-416C-AF13-A72B6F8D91B1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18.2.2015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DE64A-8C27-4568-9969-AFDFC4078DB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1072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B0C09-1612-416C-AF13-A72B6F8D91B1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18.2.2015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DE64A-8C27-4568-9969-AFDFC4078DB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6570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B0C09-1612-416C-AF13-A72B6F8D91B1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18.2.2015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DE64A-8C27-4568-9969-AFDFC4078DB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7771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B0C09-1612-416C-AF13-A72B6F8D91B1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18.2.2015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DE64A-8C27-4568-9969-AFDFC4078DB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360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B0C09-1612-416C-AF13-A72B6F8D91B1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18.2.2015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DE64A-8C27-4568-9969-AFDFC4078DB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870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B0C09-1612-416C-AF13-A72B6F8D91B1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18.2.2015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DE64A-8C27-4568-9969-AFDFC4078DB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506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F7BF77-9855-48A2-814A-647E1A204873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7097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B0C09-1612-416C-AF13-A72B6F8D91B1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18.2.2015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DE64A-8C27-4568-9969-AFDFC4078DB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122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B0C09-1612-416C-AF13-A72B6F8D91B1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18.2.2015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DE64A-8C27-4568-9969-AFDFC4078DB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3727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B0C09-1612-416C-AF13-A72B6F8D91B1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18.2.2015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DE64A-8C27-4568-9969-AFDFC4078DB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3521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B0C09-1612-416C-AF13-A72B6F8D91B1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18.2.2015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DE64A-8C27-4568-9969-AFDFC4078DB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7511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B0C09-1612-416C-AF13-A72B6F8D91B1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18.2.2015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DE64A-8C27-4568-9969-AFDFC4078DB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43607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B0C09-1612-416C-AF13-A72B6F8D91B1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18.2.2015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DE64A-8C27-4568-9969-AFDFC4078DB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1045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B0C09-1612-416C-AF13-A72B6F8D91B1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18.2.2015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DE64A-8C27-4568-9969-AFDFC4078DB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4692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B0C09-1612-416C-AF13-A72B6F8D91B1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18.2.2015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DE64A-8C27-4568-9969-AFDFC4078DB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7775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B0C09-1612-416C-AF13-A72B6F8D91B1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18.2.2015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DE64A-8C27-4568-9969-AFDFC4078DB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35414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B0C09-1612-416C-AF13-A72B6F8D91B1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18.2.2015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DE64A-8C27-4568-9969-AFDFC4078DB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215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E3D5DA-F13F-42C0-ACAB-D8DC37D14227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9637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B0C09-1612-416C-AF13-A72B6F8D91B1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18.2.2015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DE64A-8C27-4568-9969-AFDFC4078DB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6529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B0C09-1612-416C-AF13-A72B6F8D91B1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18.2.2015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DE64A-8C27-4568-9969-AFDFC4078DB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15230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B0C09-1612-416C-AF13-A72B6F8D91B1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18.2.2015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DE64A-8C27-4568-9969-AFDFC4078DB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41956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B0C09-1612-416C-AF13-A72B6F8D91B1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18.2.2015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DE64A-8C27-4568-9969-AFDFC4078DB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44218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B0C09-1612-416C-AF13-A72B6F8D91B1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18.2.2015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DE64A-8C27-4568-9969-AFDFC4078DB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01045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B0C09-1612-416C-AF13-A72B6F8D91B1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18.2.2015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DE64A-8C27-4568-9969-AFDFC4078DB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75434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B0C09-1612-416C-AF13-A72B6F8D91B1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18.2.2015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DE64A-8C27-4568-9969-AFDFC4078DB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72803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B0C09-1612-416C-AF13-A72B6F8D91B1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18.2.2015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DE64A-8C27-4568-9969-AFDFC4078DB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97770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F71A9F-BC8E-4F5C-93D4-8B0298EAA8A5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68946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3D0F08-7304-4CC6-BA61-C63EFF2F134C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173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243FA3-42C1-4DEC-8BA7-E96F4ED5941A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10935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F7BF77-9855-48A2-814A-647E1A204873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03312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E3D5DA-F13F-42C0-ACAB-D8DC37D14227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50541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243FA3-42C1-4DEC-8BA7-E96F4ED5941A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66664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77A8FF-E799-4F64-8BC1-6ED04B4B84CE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56183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84CD9F-39AF-4140-B7AA-585E1AA95BC8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11819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8CCE17-A377-4C11-BAC0-1FF120188B68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5969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DC7685-2FF5-4DBA-BD41-FC7B0F4B6F31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73352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2DEA96-4D87-4881-B19C-6902490E007B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62128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4382B3-7989-451D-A887-FCF7141B6BCE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82473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55A2E96-9F9C-4229-860A-12CC033C4596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556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77A8FF-E799-4F64-8BC1-6ED04B4B84CE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11552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A695AFC-AD12-449B-910A-0E8119D56B52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35013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A1C7AEB-80B1-48BF-89B7-7405C2795CFC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43750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Nadpis a text nad obsah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77724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182688" y="4151313"/>
            <a:ext cx="77724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C0EB9C-AECE-4C88-8CA7-1E7E623F3209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39507"/>
      </p:ext>
    </p:extLst>
  </p:cSld>
  <p:clrMapOvr>
    <a:masterClrMapping/>
  </p:clrMapOvr>
  <p:transition>
    <p:blinds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C4101-1F16-476F-9516-E12FA2F1AD5C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18.2.2015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15FEF-53D7-42E4-A97F-EAAEA4B7FED1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85940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C4101-1F16-476F-9516-E12FA2F1AD5C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18.2.2015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15FEF-53D7-42E4-A97F-EAAEA4B7FED1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9855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C4101-1F16-476F-9516-E12FA2F1AD5C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18.2.2015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15FEF-53D7-42E4-A97F-EAAEA4B7FED1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24322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C4101-1F16-476F-9516-E12FA2F1AD5C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18.2.2015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15FEF-53D7-42E4-A97F-EAAEA4B7FED1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03704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C4101-1F16-476F-9516-E12FA2F1AD5C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18.2.2015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15FEF-53D7-42E4-A97F-EAAEA4B7FED1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17005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C4101-1F16-476F-9516-E12FA2F1AD5C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18.2.2015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15FEF-53D7-42E4-A97F-EAAEA4B7FED1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9885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C4101-1F16-476F-9516-E12FA2F1AD5C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18.2.2015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15FEF-53D7-42E4-A97F-EAAEA4B7FED1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228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84CD9F-39AF-4140-B7AA-585E1AA95BC8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55473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C4101-1F16-476F-9516-E12FA2F1AD5C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18.2.2015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15FEF-53D7-42E4-A97F-EAAEA4B7FED1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04515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C4101-1F16-476F-9516-E12FA2F1AD5C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18.2.2015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15FEF-53D7-42E4-A97F-EAAEA4B7FED1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45148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C4101-1F16-476F-9516-E12FA2F1AD5C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18.2.2015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15FEF-53D7-42E4-A97F-EAAEA4B7FED1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02979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C4101-1F16-476F-9516-E12FA2F1AD5C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18.2.2015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15FEF-53D7-42E4-A97F-EAAEA4B7FED1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40504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1ABCC8-CBDF-4AFF-B324-50F0065B1FD3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18.2.2015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2155E-9C02-471E-AA10-DECB65E35EAD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277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8CCE17-A377-4C11-BAC0-1FF120188B68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265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DC7685-2FF5-4DBA-BD41-FC7B0F4B6F31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737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6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Klepnutím lze upravit styly předlohy textu.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</a:t>
            </a:r>
          </a:p>
          <a:p>
            <a:pPr lvl="4"/>
            <a:r>
              <a:rPr lang="en-GB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3D6EACF-015B-46AB-A3F6-AC034F0A983F}" type="slidenum">
              <a:rPr lang="en-GB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44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7B0C09-1612-416C-AF13-A72B6F8D91B1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18.2.2015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ADE64A-8C27-4568-9969-AFDFC4078DB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964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7B0C09-1612-416C-AF13-A72B6F8D91B1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18.2.2015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ADE64A-8C27-4568-9969-AFDFC4078DB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679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7B0C09-1612-416C-AF13-A72B6F8D91B1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18.2.2015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ADE64A-8C27-4568-9969-AFDFC4078DB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751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Klepnutím lze upravit styly předlohy textu.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</a:t>
            </a:r>
          </a:p>
          <a:p>
            <a:pPr lvl="4"/>
            <a:r>
              <a:rPr lang="en-GB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3D6EACF-015B-46AB-A3F6-AC034F0A983F}" type="slidenum">
              <a:rPr lang="en-GB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0710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9C4101-1F16-476F-9516-E12FA2F1AD5C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18.2.2015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615FEF-53D7-42E4-A97F-EAAEA4B7FED1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66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file:///C:\WINWORD\CLIPART\CROWD.WMF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4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51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1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4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4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4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4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1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7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9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7.wmf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.xml"/></Relationships>
</file>

<file path=ppt/slides/_rels/slide1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4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4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4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9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9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9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ctrTitle"/>
          </p:nvPr>
        </p:nvSpPr>
        <p:spPr>
          <a:xfrm>
            <a:off x="611560" y="662831"/>
            <a:ext cx="7772400" cy="1470025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cs-CZ" b="1" dirty="0">
                <a:solidFill>
                  <a:schemeClr val="accent2"/>
                </a:solidFill>
              </a:rPr>
              <a:t>VEŘEJNÉ </a:t>
            </a:r>
            <a:r>
              <a:rPr lang="cs-CZ" b="1" dirty="0" smtClean="0">
                <a:solidFill>
                  <a:schemeClr val="accent2"/>
                </a:solidFill>
              </a:rPr>
              <a:t>ZDRAVOTNICTVÍ</a:t>
            </a:r>
            <a:r>
              <a:rPr lang="cs-CZ" sz="2400" b="1" dirty="0">
                <a:solidFill>
                  <a:schemeClr val="accent2"/>
                </a:solidFill>
              </a:rPr>
              <a:t/>
            </a:r>
            <a:br>
              <a:rPr lang="cs-CZ" sz="2400" b="1" dirty="0">
                <a:solidFill>
                  <a:schemeClr val="accent2"/>
                </a:solidFill>
              </a:rPr>
            </a:br>
            <a:r>
              <a:rPr lang="cs-CZ" sz="2400" b="1" dirty="0">
                <a:solidFill>
                  <a:schemeClr val="accent2"/>
                </a:solidFill>
              </a:rPr>
              <a:t/>
            </a:r>
            <a:br>
              <a:rPr lang="cs-CZ" sz="2400" b="1" dirty="0">
                <a:solidFill>
                  <a:schemeClr val="accent2"/>
                </a:solidFill>
              </a:rPr>
            </a:br>
            <a:r>
              <a:rPr lang="cs-CZ" sz="3200" b="1" dirty="0" smtClean="0">
                <a:solidFill>
                  <a:schemeClr val="accent2"/>
                </a:solidFill>
              </a:rPr>
              <a:t>Jarní </a:t>
            </a:r>
            <a:r>
              <a:rPr lang="cs-CZ" sz="3200" b="1" dirty="0">
                <a:solidFill>
                  <a:schemeClr val="accent2"/>
                </a:solidFill>
              </a:rPr>
              <a:t>semestr 2015		  5. ročník VL</a:t>
            </a:r>
            <a:br>
              <a:rPr lang="cs-CZ" sz="3200" b="1" dirty="0">
                <a:solidFill>
                  <a:schemeClr val="accent2"/>
                </a:solidFill>
              </a:rPr>
            </a:br>
            <a:endParaRPr lang="cs-CZ" sz="3200" dirty="0"/>
          </a:p>
        </p:txBody>
      </p:sp>
      <p:sp>
        <p:nvSpPr>
          <p:cNvPr id="13209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899592" y="2132856"/>
            <a:ext cx="7272808" cy="4320480"/>
          </a:xfrm>
        </p:spPr>
        <p:txBody>
          <a:bodyPr/>
          <a:lstStyle/>
          <a:p>
            <a:pPr marL="0" indent="0" algn="ctr">
              <a:buFontTx/>
              <a:buNone/>
            </a:pPr>
            <a:endParaRPr lang="cs-CZ" sz="2800" b="1" dirty="0">
              <a:solidFill>
                <a:schemeClr val="accent2"/>
              </a:solidFill>
            </a:endParaRPr>
          </a:p>
          <a:p>
            <a:pPr marL="0" indent="0" algn="ctr">
              <a:buFontTx/>
              <a:buNone/>
            </a:pPr>
            <a:endParaRPr lang="cs-CZ" sz="2800" b="1" dirty="0">
              <a:solidFill>
                <a:schemeClr val="accent2"/>
              </a:solidFill>
            </a:endParaRPr>
          </a:p>
          <a:p>
            <a:pPr marL="0" indent="0" algn="ctr">
              <a:buFontTx/>
              <a:buNone/>
            </a:pPr>
            <a:endParaRPr lang="cs-CZ" sz="2800" b="1" dirty="0">
              <a:solidFill>
                <a:schemeClr val="accent2"/>
              </a:solidFill>
            </a:endParaRPr>
          </a:p>
          <a:p>
            <a:pPr marL="0" indent="0" algn="ctr">
              <a:buFontTx/>
              <a:buNone/>
            </a:pPr>
            <a:endParaRPr lang="cs-CZ" sz="2800" b="1" dirty="0">
              <a:solidFill>
                <a:schemeClr val="accent2"/>
              </a:solidFill>
            </a:endParaRPr>
          </a:p>
          <a:p>
            <a:pPr marL="0" indent="0" algn="ctr">
              <a:buFontTx/>
              <a:buNone/>
            </a:pPr>
            <a:endParaRPr lang="cs-CZ" sz="2800" b="1" dirty="0" smtClean="0">
              <a:solidFill>
                <a:schemeClr val="accent2"/>
              </a:solidFill>
            </a:endParaRPr>
          </a:p>
          <a:p>
            <a:pPr marL="0" indent="0" algn="ctr">
              <a:buFontTx/>
              <a:buNone/>
            </a:pPr>
            <a:endParaRPr lang="cs-CZ" sz="2800" b="1" dirty="0">
              <a:solidFill>
                <a:schemeClr val="accent2"/>
              </a:solidFill>
            </a:endParaRPr>
          </a:p>
          <a:p>
            <a:pPr marL="0" indent="0" algn="r">
              <a:buFontTx/>
              <a:buNone/>
            </a:pPr>
            <a:r>
              <a:rPr lang="cs-CZ" sz="2000" b="1" dirty="0" smtClean="0">
                <a:solidFill>
                  <a:srgbClr val="333399"/>
                </a:solidFill>
              </a:rPr>
              <a:t>Mgr. Pavlína Kaňová, Ph.D.</a:t>
            </a:r>
          </a:p>
          <a:p>
            <a:pPr marL="0" indent="0" algn="r">
              <a:buFontTx/>
              <a:buNone/>
            </a:pPr>
            <a:r>
              <a:rPr lang="cs-CZ" sz="2000" b="1" dirty="0" smtClean="0">
                <a:solidFill>
                  <a:srgbClr val="333399"/>
                </a:solidFill>
              </a:rPr>
              <a:t>Ústav ochrany a podpory zdraví UKB, A21</a:t>
            </a:r>
          </a:p>
          <a:p>
            <a:pPr marL="0" indent="0" algn="r">
              <a:buFontTx/>
              <a:buNone/>
            </a:pPr>
            <a:r>
              <a:rPr lang="cs-CZ" sz="2000" b="1" dirty="0" smtClean="0">
                <a:solidFill>
                  <a:srgbClr val="333399"/>
                </a:solidFill>
              </a:rPr>
              <a:t>pkanova@med.muni.cz</a:t>
            </a:r>
          </a:p>
          <a:p>
            <a:pPr marL="0" indent="0" algn="r">
              <a:buFontTx/>
              <a:buNone/>
            </a:pPr>
            <a:endParaRPr lang="cs-CZ" sz="2400" b="1" dirty="0" smtClean="0">
              <a:solidFill>
                <a:srgbClr val="333399"/>
              </a:solidFill>
            </a:endParaRPr>
          </a:p>
          <a:p>
            <a:pPr marL="0" indent="0" algn="ctr">
              <a:buFontTx/>
              <a:buNone/>
            </a:pPr>
            <a:endParaRPr lang="cs-CZ" sz="2400" b="1" dirty="0">
              <a:solidFill>
                <a:srgbClr val="333399"/>
              </a:solidFill>
            </a:endParaRPr>
          </a:p>
          <a:p>
            <a:pPr marL="0" indent="0" algn="l">
              <a:buFontTx/>
              <a:buNone/>
            </a:pPr>
            <a:endParaRPr lang="cs-CZ" sz="2400" b="1" dirty="0" smtClean="0">
              <a:solidFill>
                <a:srgbClr val="333399"/>
              </a:solidFill>
            </a:endParaRPr>
          </a:p>
        </p:txBody>
      </p:sp>
      <p:pic>
        <p:nvPicPr>
          <p:cNvPr id="5" name="Picture 4" descr="C:\WINWORD\CLIPART\CROWD.WMF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2699792" y="2204864"/>
            <a:ext cx="3916362" cy="2243137"/>
          </a:xfrm>
        </p:spPr>
      </p:pic>
      <p:pic>
        <p:nvPicPr>
          <p:cNvPr id="6" name="Picture 4" descr="C:\WINWORD\CLIPART\CROWD.WMF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2492896"/>
            <a:ext cx="3916362" cy="224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17408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7544" y="548680"/>
            <a:ext cx="8229600" cy="5832648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cs-CZ" sz="6000" b="1" dirty="0" smtClean="0">
                <a:solidFill>
                  <a:schemeClr val="accent2"/>
                </a:solidFill>
              </a:rPr>
              <a:t>Veřejné zdravotnictví</a:t>
            </a:r>
          </a:p>
          <a:p>
            <a:pPr marL="0" indent="0" algn="ctr">
              <a:buNone/>
            </a:pPr>
            <a:r>
              <a:rPr lang="cs-CZ" sz="3600" b="1" dirty="0" smtClean="0">
                <a:solidFill>
                  <a:schemeClr val="accent2"/>
                </a:solidFill>
              </a:rPr>
              <a:t> </a:t>
            </a:r>
            <a:r>
              <a:rPr lang="cs-CZ" sz="3600" b="1" cap="all" dirty="0" smtClean="0">
                <a:solidFill>
                  <a:schemeClr val="accent2"/>
                </a:solidFill>
              </a:rPr>
              <a:t>Hodnotový základ</a:t>
            </a:r>
          </a:p>
          <a:p>
            <a:pPr marL="0" indent="0">
              <a:buNone/>
            </a:pPr>
            <a:endParaRPr lang="cs-CZ" b="1" dirty="0" smtClean="0"/>
          </a:p>
          <a:p>
            <a:pPr marL="0" indent="0">
              <a:buNone/>
            </a:pPr>
            <a:r>
              <a:rPr lang="cs-CZ" sz="3600" b="1" dirty="0" smtClean="0">
                <a:solidFill>
                  <a:srgbClr val="333399"/>
                </a:solidFill>
              </a:rPr>
              <a:t>Zdraví a péče o zdraví </a:t>
            </a:r>
          </a:p>
          <a:p>
            <a:pPr lvl="1"/>
            <a:r>
              <a:rPr lang="cs-CZ" sz="3200" b="1" dirty="0">
                <a:solidFill>
                  <a:srgbClr val="333399"/>
                </a:solidFill>
              </a:rPr>
              <a:t>v</a:t>
            </a:r>
            <a:r>
              <a:rPr lang="cs-CZ" sz="3200" b="1" dirty="0" smtClean="0">
                <a:solidFill>
                  <a:srgbClr val="333399"/>
                </a:solidFill>
              </a:rPr>
              <a:t>šeobecná humánní hodnota</a:t>
            </a:r>
          </a:p>
          <a:p>
            <a:pPr lvl="2"/>
            <a:r>
              <a:rPr lang="cs-CZ" sz="3200" dirty="0" smtClean="0">
                <a:solidFill>
                  <a:srgbClr val="333399"/>
                </a:solidFill>
              </a:rPr>
              <a:t>důležitý </a:t>
            </a:r>
            <a:r>
              <a:rPr lang="cs-CZ" sz="3200" b="1" dirty="0" smtClean="0">
                <a:solidFill>
                  <a:srgbClr val="333399"/>
                </a:solidFill>
              </a:rPr>
              <a:t>individuální</a:t>
            </a:r>
            <a:r>
              <a:rPr lang="cs-CZ" sz="3200" dirty="0" smtClean="0">
                <a:solidFill>
                  <a:srgbClr val="333399"/>
                </a:solidFill>
              </a:rPr>
              <a:t> zájem a potřeba</a:t>
            </a:r>
          </a:p>
          <a:p>
            <a:pPr lvl="2"/>
            <a:r>
              <a:rPr lang="cs-CZ" sz="3200" dirty="0" smtClean="0">
                <a:solidFill>
                  <a:srgbClr val="333399"/>
                </a:solidFill>
              </a:rPr>
              <a:t>významná </a:t>
            </a:r>
            <a:r>
              <a:rPr lang="cs-CZ" sz="3200" b="1" dirty="0" smtClean="0">
                <a:solidFill>
                  <a:srgbClr val="333399"/>
                </a:solidFill>
              </a:rPr>
              <a:t>sociální</a:t>
            </a:r>
            <a:r>
              <a:rPr lang="cs-CZ" sz="3200" dirty="0" smtClean="0">
                <a:solidFill>
                  <a:srgbClr val="333399"/>
                </a:solidFill>
              </a:rPr>
              <a:t> hodnota</a:t>
            </a:r>
          </a:p>
          <a:p>
            <a:pPr marL="514350" lvl="1" indent="0">
              <a:buNone/>
            </a:pPr>
            <a:endParaRPr lang="cs-CZ" sz="3200" b="1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8155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000" b="1" dirty="0" smtClean="0">
                <a:solidFill>
                  <a:srgbClr val="333399"/>
                </a:solidFill>
              </a:rPr>
              <a:t>Charakteristiky soukromého zdravotního pojištění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04825" eaLnBrk="1">
              <a:lnSpc>
                <a:spcPct val="87000"/>
              </a:lnSpc>
              <a:tabLst>
                <a:tab pos="839788" algn="l"/>
                <a:tab pos="1287463" algn="l"/>
                <a:tab pos="1736725" algn="l"/>
                <a:tab pos="2185988" algn="l"/>
                <a:tab pos="2635250" algn="l"/>
                <a:tab pos="3084513" algn="l"/>
                <a:tab pos="3533775" algn="l"/>
                <a:tab pos="3983038" algn="l"/>
                <a:tab pos="4432300" algn="l"/>
                <a:tab pos="4881563" algn="l"/>
                <a:tab pos="5330825" algn="l"/>
                <a:tab pos="5780088" algn="l"/>
                <a:tab pos="6229350" algn="l"/>
                <a:tab pos="6678613" algn="l"/>
                <a:tab pos="7127875" algn="l"/>
                <a:tab pos="7577138" algn="l"/>
                <a:tab pos="8026400" algn="l"/>
                <a:tab pos="8475663" algn="l"/>
                <a:tab pos="8924925" algn="l"/>
                <a:tab pos="9374188" algn="l"/>
                <a:tab pos="9823450" algn="l"/>
              </a:tabLst>
              <a:defRPr/>
            </a:pPr>
            <a:r>
              <a:rPr lang="en-GB" sz="2400" dirty="0" err="1" smtClean="0">
                <a:solidFill>
                  <a:srgbClr val="333399"/>
                </a:solidFill>
              </a:rPr>
              <a:t>Nedochází</a:t>
            </a:r>
            <a:r>
              <a:rPr lang="en-GB" sz="2400" dirty="0" smtClean="0">
                <a:solidFill>
                  <a:srgbClr val="333399"/>
                </a:solidFill>
              </a:rPr>
              <a:t> </a:t>
            </a:r>
            <a:r>
              <a:rPr lang="en-GB" sz="2400" dirty="0" err="1" smtClean="0">
                <a:solidFill>
                  <a:srgbClr val="333399"/>
                </a:solidFill>
              </a:rPr>
              <a:t>ke</a:t>
            </a:r>
            <a:r>
              <a:rPr lang="en-GB" sz="2400" dirty="0" smtClean="0">
                <a:solidFill>
                  <a:srgbClr val="333399"/>
                </a:solidFill>
              </a:rPr>
              <a:t> </a:t>
            </a:r>
            <a:r>
              <a:rPr lang="en-GB" sz="2400" dirty="0" err="1" smtClean="0">
                <a:solidFill>
                  <a:srgbClr val="333399"/>
                </a:solidFill>
              </a:rPr>
              <a:t>spoření</a:t>
            </a:r>
            <a:r>
              <a:rPr lang="en-GB" sz="2400" dirty="0" smtClean="0">
                <a:solidFill>
                  <a:srgbClr val="333399"/>
                </a:solidFill>
              </a:rPr>
              <a:t>, </a:t>
            </a:r>
            <a:r>
              <a:rPr lang="en-GB" sz="2400" dirty="0" err="1" smtClean="0">
                <a:solidFill>
                  <a:srgbClr val="333399"/>
                </a:solidFill>
              </a:rPr>
              <a:t>celou</a:t>
            </a:r>
            <a:r>
              <a:rPr lang="en-GB" sz="2400" dirty="0" smtClean="0">
                <a:solidFill>
                  <a:srgbClr val="333399"/>
                </a:solidFill>
              </a:rPr>
              <a:t> </a:t>
            </a:r>
            <a:r>
              <a:rPr lang="en-GB" sz="2400" dirty="0" err="1" smtClean="0">
                <a:solidFill>
                  <a:srgbClr val="333399"/>
                </a:solidFill>
              </a:rPr>
              <a:t>vloženou</a:t>
            </a:r>
            <a:r>
              <a:rPr lang="en-GB" sz="2400" dirty="0" smtClean="0">
                <a:solidFill>
                  <a:srgbClr val="333399"/>
                </a:solidFill>
              </a:rPr>
              <a:t> </a:t>
            </a:r>
            <a:r>
              <a:rPr lang="en-GB" sz="2400" dirty="0" err="1" smtClean="0">
                <a:solidFill>
                  <a:srgbClr val="333399"/>
                </a:solidFill>
              </a:rPr>
              <a:t>částku</a:t>
            </a:r>
            <a:r>
              <a:rPr lang="en-GB" sz="2400" dirty="0" smtClean="0">
                <a:solidFill>
                  <a:srgbClr val="333399"/>
                </a:solidFill>
              </a:rPr>
              <a:t> </a:t>
            </a:r>
            <a:r>
              <a:rPr lang="en-GB" sz="2400" dirty="0" err="1" smtClean="0">
                <a:solidFill>
                  <a:srgbClr val="333399"/>
                </a:solidFill>
              </a:rPr>
              <a:t>pojišťovna</a:t>
            </a:r>
            <a:r>
              <a:rPr lang="en-GB" sz="2400" dirty="0" smtClean="0">
                <a:solidFill>
                  <a:srgbClr val="333399"/>
                </a:solidFill>
              </a:rPr>
              <a:t> </a:t>
            </a:r>
            <a:r>
              <a:rPr lang="en-GB" sz="2400" dirty="0" err="1" smtClean="0">
                <a:solidFill>
                  <a:srgbClr val="333399"/>
                </a:solidFill>
              </a:rPr>
              <a:t>používá</a:t>
            </a:r>
            <a:r>
              <a:rPr lang="en-GB" sz="2400" dirty="0" smtClean="0">
                <a:solidFill>
                  <a:srgbClr val="333399"/>
                </a:solidFill>
              </a:rPr>
              <a:t> </a:t>
            </a:r>
            <a:r>
              <a:rPr lang="en-GB" sz="2400" dirty="0" err="1" smtClean="0">
                <a:solidFill>
                  <a:srgbClr val="333399"/>
                </a:solidFill>
              </a:rPr>
              <a:t>na</a:t>
            </a:r>
            <a:r>
              <a:rPr lang="en-GB" sz="2400" dirty="0" smtClean="0">
                <a:solidFill>
                  <a:srgbClr val="333399"/>
                </a:solidFill>
              </a:rPr>
              <a:t> </a:t>
            </a:r>
            <a:r>
              <a:rPr lang="en-GB" sz="2400" b="1" dirty="0" err="1" smtClean="0">
                <a:solidFill>
                  <a:srgbClr val="333399"/>
                </a:solidFill>
              </a:rPr>
              <a:t>pokrytí</a:t>
            </a:r>
            <a:r>
              <a:rPr lang="en-GB" sz="2400" b="1" dirty="0" smtClean="0">
                <a:solidFill>
                  <a:srgbClr val="333399"/>
                </a:solidFill>
              </a:rPr>
              <a:t> </a:t>
            </a:r>
            <a:r>
              <a:rPr lang="en-GB" sz="2400" b="1" dirty="0" err="1" smtClean="0">
                <a:solidFill>
                  <a:srgbClr val="333399"/>
                </a:solidFill>
              </a:rPr>
              <a:t>rizik</a:t>
            </a:r>
            <a:r>
              <a:rPr lang="en-GB" sz="2400" dirty="0" smtClean="0">
                <a:solidFill>
                  <a:srgbClr val="333399"/>
                </a:solidFill>
              </a:rPr>
              <a:t>.</a:t>
            </a:r>
          </a:p>
          <a:p>
            <a:pPr marL="504825" eaLnBrk="1">
              <a:lnSpc>
                <a:spcPct val="87000"/>
              </a:lnSpc>
              <a:tabLst>
                <a:tab pos="839788" algn="l"/>
                <a:tab pos="1287463" algn="l"/>
                <a:tab pos="1736725" algn="l"/>
                <a:tab pos="2185988" algn="l"/>
                <a:tab pos="2635250" algn="l"/>
                <a:tab pos="3084513" algn="l"/>
                <a:tab pos="3533775" algn="l"/>
                <a:tab pos="3983038" algn="l"/>
                <a:tab pos="4432300" algn="l"/>
                <a:tab pos="4881563" algn="l"/>
                <a:tab pos="5330825" algn="l"/>
                <a:tab pos="5780088" algn="l"/>
                <a:tab pos="6229350" algn="l"/>
                <a:tab pos="6678613" algn="l"/>
                <a:tab pos="7127875" algn="l"/>
                <a:tab pos="7577138" algn="l"/>
                <a:tab pos="8026400" algn="l"/>
                <a:tab pos="8475663" algn="l"/>
                <a:tab pos="8924925" algn="l"/>
                <a:tab pos="9374188" algn="l"/>
                <a:tab pos="9823450" algn="l"/>
              </a:tabLst>
              <a:defRPr/>
            </a:pPr>
            <a:endParaRPr lang="en-GB" sz="2400" dirty="0" smtClean="0">
              <a:solidFill>
                <a:srgbClr val="333399"/>
              </a:solidFill>
            </a:endParaRPr>
          </a:p>
          <a:p>
            <a:pPr marL="504825" eaLnBrk="1">
              <a:lnSpc>
                <a:spcPct val="87000"/>
              </a:lnSpc>
              <a:tabLst>
                <a:tab pos="839788" algn="l"/>
                <a:tab pos="1287463" algn="l"/>
                <a:tab pos="1736725" algn="l"/>
                <a:tab pos="2185988" algn="l"/>
                <a:tab pos="2635250" algn="l"/>
                <a:tab pos="3084513" algn="l"/>
                <a:tab pos="3533775" algn="l"/>
                <a:tab pos="3983038" algn="l"/>
                <a:tab pos="4432300" algn="l"/>
                <a:tab pos="4881563" algn="l"/>
                <a:tab pos="5330825" algn="l"/>
                <a:tab pos="5780088" algn="l"/>
                <a:tab pos="6229350" algn="l"/>
                <a:tab pos="6678613" algn="l"/>
                <a:tab pos="7127875" algn="l"/>
                <a:tab pos="7577138" algn="l"/>
                <a:tab pos="8026400" algn="l"/>
                <a:tab pos="8475663" algn="l"/>
                <a:tab pos="8924925" algn="l"/>
                <a:tab pos="9374188" algn="l"/>
                <a:tab pos="9823450" algn="l"/>
              </a:tabLst>
              <a:defRPr/>
            </a:pPr>
            <a:r>
              <a:rPr lang="en-GB" sz="2400" dirty="0" err="1" smtClean="0">
                <a:solidFill>
                  <a:srgbClr val="333399"/>
                </a:solidFill>
              </a:rPr>
              <a:t>Výše</a:t>
            </a:r>
            <a:r>
              <a:rPr lang="en-GB" sz="2400" dirty="0" smtClean="0">
                <a:solidFill>
                  <a:srgbClr val="333399"/>
                </a:solidFill>
              </a:rPr>
              <a:t> </a:t>
            </a:r>
            <a:r>
              <a:rPr lang="en-GB" sz="2400" dirty="0" err="1" smtClean="0">
                <a:solidFill>
                  <a:srgbClr val="333399"/>
                </a:solidFill>
              </a:rPr>
              <a:t>plnění</a:t>
            </a:r>
            <a:r>
              <a:rPr lang="en-GB" sz="2400" dirty="0" smtClean="0">
                <a:solidFill>
                  <a:srgbClr val="333399"/>
                </a:solidFill>
              </a:rPr>
              <a:t> se </a:t>
            </a:r>
            <a:r>
              <a:rPr lang="en-GB" sz="2400" dirty="0" err="1" smtClean="0">
                <a:solidFill>
                  <a:srgbClr val="333399"/>
                </a:solidFill>
              </a:rPr>
              <a:t>zpravidla</a:t>
            </a:r>
            <a:r>
              <a:rPr lang="en-GB" sz="2400" dirty="0" smtClean="0">
                <a:solidFill>
                  <a:srgbClr val="333399"/>
                </a:solidFill>
              </a:rPr>
              <a:t> </a:t>
            </a:r>
            <a:r>
              <a:rPr lang="en-GB" sz="2400" dirty="0" err="1" smtClean="0">
                <a:solidFill>
                  <a:srgbClr val="333399"/>
                </a:solidFill>
              </a:rPr>
              <a:t>stanovuje</a:t>
            </a:r>
            <a:r>
              <a:rPr lang="en-GB" sz="2400" dirty="0" smtClean="0">
                <a:solidFill>
                  <a:srgbClr val="333399"/>
                </a:solidFill>
              </a:rPr>
              <a:t> v </a:t>
            </a:r>
            <a:r>
              <a:rPr lang="en-GB" sz="2400" dirty="0" err="1" smtClean="0">
                <a:solidFill>
                  <a:srgbClr val="333399"/>
                </a:solidFill>
              </a:rPr>
              <a:t>závislosti</a:t>
            </a:r>
            <a:r>
              <a:rPr lang="en-GB" sz="2400" dirty="0" smtClean="0">
                <a:solidFill>
                  <a:srgbClr val="333399"/>
                </a:solidFill>
              </a:rPr>
              <a:t> </a:t>
            </a:r>
            <a:r>
              <a:rPr lang="en-GB" sz="2400" b="1" dirty="0" err="1" smtClean="0">
                <a:solidFill>
                  <a:srgbClr val="333399"/>
                </a:solidFill>
              </a:rPr>
              <a:t>na</a:t>
            </a:r>
            <a:r>
              <a:rPr lang="en-GB" sz="2400" b="1" dirty="0" smtClean="0">
                <a:solidFill>
                  <a:srgbClr val="333399"/>
                </a:solidFill>
              </a:rPr>
              <a:t> </a:t>
            </a:r>
            <a:r>
              <a:rPr lang="en-GB" sz="2400" b="1" dirty="0" err="1" smtClean="0">
                <a:solidFill>
                  <a:srgbClr val="333399"/>
                </a:solidFill>
              </a:rPr>
              <a:t>počtu</a:t>
            </a:r>
            <a:r>
              <a:rPr lang="en-GB" sz="2400" b="1" dirty="0" smtClean="0">
                <a:solidFill>
                  <a:srgbClr val="333399"/>
                </a:solidFill>
              </a:rPr>
              <a:t> </a:t>
            </a:r>
            <a:r>
              <a:rPr lang="en-GB" sz="2400" b="1" dirty="0" err="1" smtClean="0">
                <a:solidFill>
                  <a:srgbClr val="333399"/>
                </a:solidFill>
              </a:rPr>
              <a:t>dní</a:t>
            </a:r>
            <a:r>
              <a:rPr lang="en-GB" sz="2400" b="1" dirty="0" smtClean="0">
                <a:solidFill>
                  <a:srgbClr val="333399"/>
                </a:solidFill>
              </a:rPr>
              <a:t> </a:t>
            </a:r>
            <a:r>
              <a:rPr lang="en-GB" sz="2400" b="1" dirty="0" err="1" smtClean="0">
                <a:solidFill>
                  <a:srgbClr val="333399"/>
                </a:solidFill>
              </a:rPr>
              <a:t>pracovní</a:t>
            </a:r>
            <a:r>
              <a:rPr lang="en-GB" sz="2400" b="1" dirty="0" smtClean="0">
                <a:solidFill>
                  <a:srgbClr val="333399"/>
                </a:solidFill>
              </a:rPr>
              <a:t> </a:t>
            </a:r>
            <a:r>
              <a:rPr lang="en-GB" sz="2400" b="1" dirty="0" err="1" smtClean="0">
                <a:solidFill>
                  <a:srgbClr val="333399"/>
                </a:solidFill>
              </a:rPr>
              <a:t>neschopnosti</a:t>
            </a:r>
            <a:r>
              <a:rPr lang="en-GB" sz="2400" dirty="0" smtClean="0">
                <a:solidFill>
                  <a:srgbClr val="333399"/>
                </a:solidFill>
              </a:rPr>
              <a:t>, </a:t>
            </a:r>
            <a:r>
              <a:rPr lang="en-GB" sz="2400" dirty="0" err="1" smtClean="0">
                <a:solidFill>
                  <a:srgbClr val="333399"/>
                </a:solidFill>
              </a:rPr>
              <a:t>nikoli</a:t>
            </a:r>
            <a:r>
              <a:rPr lang="en-GB" sz="2400" dirty="0" smtClean="0">
                <a:solidFill>
                  <a:srgbClr val="333399"/>
                </a:solidFill>
              </a:rPr>
              <a:t> </a:t>
            </a:r>
            <a:r>
              <a:rPr lang="en-GB" sz="2400" dirty="0" err="1" smtClean="0">
                <a:solidFill>
                  <a:srgbClr val="333399"/>
                </a:solidFill>
              </a:rPr>
              <a:t>na</a:t>
            </a:r>
            <a:r>
              <a:rPr lang="en-GB" sz="2400" dirty="0" smtClean="0">
                <a:solidFill>
                  <a:srgbClr val="333399"/>
                </a:solidFill>
              </a:rPr>
              <a:t> </a:t>
            </a:r>
            <a:r>
              <a:rPr lang="en-GB" sz="2400" dirty="0" err="1" smtClean="0">
                <a:solidFill>
                  <a:srgbClr val="333399"/>
                </a:solidFill>
              </a:rPr>
              <a:t>základě</a:t>
            </a:r>
            <a:r>
              <a:rPr lang="en-GB" sz="2400" dirty="0" smtClean="0">
                <a:solidFill>
                  <a:srgbClr val="333399"/>
                </a:solidFill>
              </a:rPr>
              <a:t> </a:t>
            </a:r>
            <a:r>
              <a:rPr lang="en-GB" sz="2400" dirty="0" err="1" smtClean="0">
                <a:solidFill>
                  <a:srgbClr val="333399"/>
                </a:solidFill>
              </a:rPr>
              <a:t>bodového</a:t>
            </a:r>
            <a:r>
              <a:rPr lang="en-GB" sz="2400" dirty="0" smtClean="0">
                <a:solidFill>
                  <a:srgbClr val="333399"/>
                </a:solidFill>
              </a:rPr>
              <a:t> </a:t>
            </a:r>
            <a:r>
              <a:rPr lang="en-GB" sz="2400" dirty="0" err="1" smtClean="0">
                <a:solidFill>
                  <a:srgbClr val="333399"/>
                </a:solidFill>
              </a:rPr>
              <a:t>ohodnocení</a:t>
            </a:r>
            <a:r>
              <a:rPr lang="en-GB" sz="2400" dirty="0" smtClean="0">
                <a:solidFill>
                  <a:srgbClr val="333399"/>
                </a:solidFill>
              </a:rPr>
              <a:t> </a:t>
            </a:r>
            <a:r>
              <a:rPr lang="en-GB" sz="2400" dirty="0" err="1" smtClean="0">
                <a:solidFill>
                  <a:srgbClr val="333399"/>
                </a:solidFill>
              </a:rPr>
              <a:t>jako</a:t>
            </a:r>
            <a:r>
              <a:rPr lang="en-GB" sz="2400" dirty="0" smtClean="0">
                <a:solidFill>
                  <a:srgbClr val="333399"/>
                </a:solidFill>
              </a:rPr>
              <a:t> u </a:t>
            </a:r>
            <a:r>
              <a:rPr lang="en-GB" sz="2400" dirty="0" err="1" smtClean="0">
                <a:solidFill>
                  <a:srgbClr val="333399"/>
                </a:solidFill>
              </a:rPr>
              <a:t>úrazového</a:t>
            </a:r>
            <a:r>
              <a:rPr lang="en-GB" sz="2400" dirty="0" smtClean="0">
                <a:solidFill>
                  <a:srgbClr val="333399"/>
                </a:solidFill>
              </a:rPr>
              <a:t> </a:t>
            </a:r>
            <a:r>
              <a:rPr lang="en-GB" sz="2400" dirty="0" err="1" smtClean="0">
                <a:solidFill>
                  <a:srgbClr val="333399"/>
                </a:solidFill>
              </a:rPr>
              <a:t>pojištění</a:t>
            </a:r>
            <a:r>
              <a:rPr lang="en-GB" sz="2400" dirty="0" smtClean="0">
                <a:solidFill>
                  <a:srgbClr val="333399"/>
                </a:solidFill>
              </a:rPr>
              <a:t>.</a:t>
            </a:r>
          </a:p>
          <a:p>
            <a:pPr marL="504825" eaLnBrk="1">
              <a:lnSpc>
                <a:spcPct val="87000"/>
              </a:lnSpc>
              <a:tabLst>
                <a:tab pos="839788" algn="l"/>
                <a:tab pos="1287463" algn="l"/>
                <a:tab pos="1736725" algn="l"/>
                <a:tab pos="2185988" algn="l"/>
                <a:tab pos="2635250" algn="l"/>
                <a:tab pos="3084513" algn="l"/>
                <a:tab pos="3533775" algn="l"/>
                <a:tab pos="3983038" algn="l"/>
                <a:tab pos="4432300" algn="l"/>
                <a:tab pos="4881563" algn="l"/>
                <a:tab pos="5330825" algn="l"/>
                <a:tab pos="5780088" algn="l"/>
                <a:tab pos="6229350" algn="l"/>
                <a:tab pos="6678613" algn="l"/>
                <a:tab pos="7127875" algn="l"/>
                <a:tab pos="7577138" algn="l"/>
                <a:tab pos="8026400" algn="l"/>
                <a:tab pos="8475663" algn="l"/>
                <a:tab pos="8924925" algn="l"/>
                <a:tab pos="9374188" algn="l"/>
                <a:tab pos="9823450" algn="l"/>
              </a:tabLst>
              <a:defRPr/>
            </a:pPr>
            <a:endParaRPr lang="en-GB" sz="2400" dirty="0" smtClean="0">
              <a:solidFill>
                <a:srgbClr val="333399"/>
              </a:solidFill>
              <a:cs typeface="Times New Roman" pitchFamily="18" charset="0"/>
            </a:endParaRPr>
          </a:p>
          <a:p>
            <a:pPr marL="504825" eaLnBrk="1">
              <a:lnSpc>
                <a:spcPct val="87000"/>
              </a:lnSpc>
              <a:tabLst>
                <a:tab pos="839788" algn="l"/>
                <a:tab pos="1287463" algn="l"/>
                <a:tab pos="1736725" algn="l"/>
                <a:tab pos="2185988" algn="l"/>
                <a:tab pos="2635250" algn="l"/>
                <a:tab pos="3084513" algn="l"/>
                <a:tab pos="3533775" algn="l"/>
                <a:tab pos="3983038" algn="l"/>
                <a:tab pos="4432300" algn="l"/>
                <a:tab pos="4881563" algn="l"/>
                <a:tab pos="5330825" algn="l"/>
                <a:tab pos="5780088" algn="l"/>
                <a:tab pos="6229350" algn="l"/>
                <a:tab pos="6678613" algn="l"/>
                <a:tab pos="7127875" algn="l"/>
                <a:tab pos="7577138" algn="l"/>
                <a:tab pos="8026400" algn="l"/>
                <a:tab pos="8475663" algn="l"/>
                <a:tab pos="8924925" algn="l"/>
                <a:tab pos="9374188" algn="l"/>
                <a:tab pos="9823450" algn="l"/>
              </a:tabLst>
              <a:defRPr/>
            </a:pPr>
            <a:r>
              <a:rPr lang="en-GB" sz="2400" dirty="0" err="1" smtClean="0">
                <a:solidFill>
                  <a:srgbClr val="333399"/>
                </a:solidFill>
              </a:rPr>
              <a:t>Pojišťovna</a:t>
            </a:r>
            <a:r>
              <a:rPr lang="en-GB" sz="2400" dirty="0" smtClean="0">
                <a:solidFill>
                  <a:srgbClr val="333399"/>
                </a:solidFill>
              </a:rPr>
              <a:t> </a:t>
            </a:r>
            <a:r>
              <a:rPr lang="en-GB" sz="2400" dirty="0" err="1" smtClean="0">
                <a:solidFill>
                  <a:srgbClr val="333399"/>
                </a:solidFill>
              </a:rPr>
              <a:t>zpravidla</a:t>
            </a:r>
            <a:r>
              <a:rPr lang="en-GB" sz="2400" dirty="0" smtClean="0">
                <a:solidFill>
                  <a:srgbClr val="333399"/>
                </a:solidFill>
              </a:rPr>
              <a:t> </a:t>
            </a:r>
            <a:r>
              <a:rPr lang="en-GB" sz="2400" dirty="0" err="1" smtClean="0">
                <a:solidFill>
                  <a:srgbClr val="333399"/>
                </a:solidFill>
              </a:rPr>
              <a:t>plní</a:t>
            </a:r>
            <a:r>
              <a:rPr lang="en-GB" sz="2400" dirty="0" smtClean="0">
                <a:solidFill>
                  <a:srgbClr val="333399"/>
                </a:solidFill>
              </a:rPr>
              <a:t> </a:t>
            </a:r>
            <a:r>
              <a:rPr lang="en-GB" sz="2400" dirty="0" err="1" smtClean="0">
                <a:solidFill>
                  <a:srgbClr val="333399"/>
                </a:solidFill>
              </a:rPr>
              <a:t>na</a:t>
            </a:r>
            <a:r>
              <a:rPr lang="en-GB" sz="2400" dirty="0" smtClean="0">
                <a:solidFill>
                  <a:srgbClr val="333399"/>
                </a:solidFill>
              </a:rPr>
              <a:t> </a:t>
            </a:r>
            <a:r>
              <a:rPr lang="en-GB" sz="2400" dirty="0" err="1" smtClean="0">
                <a:solidFill>
                  <a:srgbClr val="333399"/>
                </a:solidFill>
              </a:rPr>
              <a:t>žádost</a:t>
            </a:r>
            <a:r>
              <a:rPr lang="en-GB" sz="2400" dirty="0" smtClean="0">
                <a:solidFill>
                  <a:srgbClr val="333399"/>
                </a:solidFill>
              </a:rPr>
              <a:t> o </a:t>
            </a:r>
            <a:r>
              <a:rPr lang="en-GB" sz="2400" dirty="0" err="1" smtClean="0">
                <a:solidFill>
                  <a:srgbClr val="333399"/>
                </a:solidFill>
              </a:rPr>
              <a:t>plnění</a:t>
            </a:r>
            <a:r>
              <a:rPr lang="en-GB" sz="2400" dirty="0" smtClean="0">
                <a:solidFill>
                  <a:srgbClr val="333399"/>
                </a:solidFill>
              </a:rPr>
              <a:t> </a:t>
            </a:r>
            <a:r>
              <a:rPr lang="en-GB" sz="2400" dirty="0" err="1" smtClean="0">
                <a:solidFill>
                  <a:srgbClr val="333399"/>
                </a:solidFill>
              </a:rPr>
              <a:t>až</a:t>
            </a:r>
            <a:r>
              <a:rPr lang="en-GB" sz="2400" dirty="0" smtClean="0">
                <a:solidFill>
                  <a:srgbClr val="333399"/>
                </a:solidFill>
              </a:rPr>
              <a:t> </a:t>
            </a:r>
            <a:r>
              <a:rPr lang="en-GB" sz="2400" dirty="0" err="1" smtClean="0">
                <a:solidFill>
                  <a:srgbClr val="333399"/>
                </a:solidFill>
              </a:rPr>
              <a:t>po</a:t>
            </a:r>
            <a:r>
              <a:rPr lang="en-GB" sz="2400" dirty="0" smtClean="0">
                <a:solidFill>
                  <a:srgbClr val="333399"/>
                </a:solidFill>
              </a:rPr>
              <a:t> </a:t>
            </a:r>
            <a:r>
              <a:rPr lang="en-GB" sz="2400" dirty="0" err="1" smtClean="0">
                <a:solidFill>
                  <a:srgbClr val="333399"/>
                </a:solidFill>
              </a:rPr>
              <a:t>uplynutí</a:t>
            </a:r>
            <a:r>
              <a:rPr lang="en-GB" sz="2400" dirty="0" smtClean="0">
                <a:solidFill>
                  <a:srgbClr val="333399"/>
                </a:solidFill>
              </a:rPr>
              <a:t> </a:t>
            </a:r>
            <a:r>
              <a:rPr lang="en-GB" sz="2400" b="1" dirty="0" err="1" smtClean="0">
                <a:solidFill>
                  <a:srgbClr val="333399"/>
                </a:solidFill>
              </a:rPr>
              <a:t>čekací</a:t>
            </a:r>
            <a:r>
              <a:rPr lang="cs-CZ" sz="2400" b="1" dirty="0" smtClean="0">
                <a:solidFill>
                  <a:srgbClr val="333399"/>
                </a:solidFill>
              </a:rPr>
              <a:t> (karenční)</a:t>
            </a:r>
            <a:r>
              <a:rPr lang="en-GB" sz="2400" b="1" dirty="0" smtClean="0">
                <a:solidFill>
                  <a:srgbClr val="333399"/>
                </a:solidFill>
              </a:rPr>
              <a:t> </a:t>
            </a:r>
            <a:r>
              <a:rPr lang="en-GB" sz="2400" b="1" dirty="0" err="1" smtClean="0">
                <a:solidFill>
                  <a:srgbClr val="333399"/>
                </a:solidFill>
              </a:rPr>
              <a:t>doby</a:t>
            </a:r>
            <a:r>
              <a:rPr lang="en-GB" sz="2400" dirty="0" smtClean="0">
                <a:solidFill>
                  <a:srgbClr val="333399"/>
                </a:solidFill>
              </a:rPr>
              <a:t>.</a:t>
            </a:r>
          </a:p>
          <a:p>
            <a:pPr marL="504825" eaLnBrk="1">
              <a:lnSpc>
                <a:spcPct val="87000"/>
              </a:lnSpc>
              <a:tabLst>
                <a:tab pos="839788" algn="l"/>
                <a:tab pos="1287463" algn="l"/>
                <a:tab pos="1736725" algn="l"/>
                <a:tab pos="2185988" algn="l"/>
                <a:tab pos="2635250" algn="l"/>
                <a:tab pos="3084513" algn="l"/>
                <a:tab pos="3533775" algn="l"/>
                <a:tab pos="3983038" algn="l"/>
                <a:tab pos="4432300" algn="l"/>
                <a:tab pos="4881563" algn="l"/>
                <a:tab pos="5330825" algn="l"/>
                <a:tab pos="5780088" algn="l"/>
                <a:tab pos="6229350" algn="l"/>
                <a:tab pos="6678613" algn="l"/>
                <a:tab pos="7127875" algn="l"/>
                <a:tab pos="7577138" algn="l"/>
                <a:tab pos="8026400" algn="l"/>
                <a:tab pos="8475663" algn="l"/>
                <a:tab pos="8924925" algn="l"/>
                <a:tab pos="9374188" algn="l"/>
                <a:tab pos="9823450" algn="l"/>
              </a:tabLst>
              <a:defRPr/>
            </a:pPr>
            <a:endParaRPr lang="en-GB" sz="2400" dirty="0" smtClean="0">
              <a:solidFill>
                <a:srgbClr val="333399"/>
              </a:solidFill>
              <a:cs typeface="Times New Roman" pitchFamily="18" charset="0"/>
            </a:endParaRPr>
          </a:p>
          <a:p>
            <a:pPr marL="504825" eaLnBrk="1">
              <a:lnSpc>
                <a:spcPct val="87000"/>
              </a:lnSpc>
              <a:tabLst>
                <a:tab pos="839788" algn="l"/>
                <a:tab pos="1287463" algn="l"/>
                <a:tab pos="1736725" algn="l"/>
                <a:tab pos="2185988" algn="l"/>
                <a:tab pos="2635250" algn="l"/>
                <a:tab pos="3084513" algn="l"/>
                <a:tab pos="3533775" algn="l"/>
                <a:tab pos="3983038" algn="l"/>
                <a:tab pos="4432300" algn="l"/>
                <a:tab pos="4881563" algn="l"/>
                <a:tab pos="5330825" algn="l"/>
                <a:tab pos="5780088" algn="l"/>
                <a:tab pos="6229350" algn="l"/>
                <a:tab pos="6678613" algn="l"/>
                <a:tab pos="7127875" algn="l"/>
                <a:tab pos="7577138" algn="l"/>
                <a:tab pos="8026400" algn="l"/>
                <a:tab pos="8475663" algn="l"/>
                <a:tab pos="8924925" algn="l"/>
                <a:tab pos="9374188" algn="l"/>
                <a:tab pos="9823450" algn="l"/>
              </a:tabLst>
              <a:defRPr/>
            </a:pPr>
            <a:r>
              <a:rPr lang="en-GB" sz="2400" b="1" dirty="0" err="1" smtClean="0">
                <a:solidFill>
                  <a:srgbClr val="333399"/>
                </a:solidFill>
              </a:rPr>
              <a:t>Nelze</a:t>
            </a:r>
            <a:r>
              <a:rPr lang="en-GB" sz="2400" b="1" dirty="0" smtClean="0">
                <a:solidFill>
                  <a:srgbClr val="333399"/>
                </a:solidFill>
              </a:rPr>
              <a:t> se </a:t>
            </a:r>
            <a:r>
              <a:rPr lang="en-GB" sz="2400" b="1" dirty="0" err="1" smtClean="0">
                <a:solidFill>
                  <a:srgbClr val="333399"/>
                </a:solidFill>
              </a:rPr>
              <a:t>pojistit</a:t>
            </a:r>
            <a:r>
              <a:rPr lang="en-GB" sz="2400" b="1" dirty="0" smtClean="0">
                <a:solidFill>
                  <a:srgbClr val="333399"/>
                </a:solidFill>
              </a:rPr>
              <a:t> </a:t>
            </a:r>
            <a:r>
              <a:rPr lang="en-GB" sz="2400" b="1" dirty="0" err="1" smtClean="0">
                <a:solidFill>
                  <a:srgbClr val="333399"/>
                </a:solidFill>
              </a:rPr>
              <a:t>na</a:t>
            </a:r>
            <a:r>
              <a:rPr lang="en-GB" sz="2400" b="1" dirty="0" smtClean="0">
                <a:solidFill>
                  <a:srgbClr val="333399"/>
                </a:solidFill>
              </a:rPr>
              <a:t> </a:t>
            </a:r>
            <a:r>
              <a:rPr lang="en-GB" sz="2400" b="1" dirty="0" err="1" smtClean="0">
                <a:solidFill>
                  <a:srgbClr val="333399"/>
                </a:solidFill>
              </a:rPr>
              <a:t>smrt</a:t>
            </a:r>
            <a:r>
              <a:rPr lang="en-GB" sz="2400" dirty="0" smtClean="0">
                <a:solidFill>
                  <a:srgbClr val="333399"/>
                </a:solidFill>
              </a:rPr>
              <a:t>, pro </a:t>
            </a:r>
            <a:r>
              <a:rPr lang="en-GB" sz="2400" dirty="0" err="1" smtClean="0">
                <a:solidFill>
                  <a:srgbClr val="333399"/>
                </a:solidFill>
              </a:rPr>
              <a:t>případ</a:t>
            </a:r>
            <a:r>
              <a:rPr lang="en-GB" sz="2400" dirty="0" smtClean="0">
                <a:solidFill>
                  <a:srgbClr val="333399"/>
                </a:solidFill>
              </a:rPr>
              <a:t> </a:t>
            </a:r>
            <a:r>
              <a:rPr lang="en-GB" sz="2400" dirty="0" err="1" smtClean="0">
                <a:solidFill>
                  <a:srgbClr val="333399"/>
                </a:solidFill>
              </a:rPr>
              <a:t>smrti</a:t>
            </a:r>
            <a:r>
              <a:rPr lang="en-GB" sz="2400" dirty="0" smtClean="0">
                <a:solidFill>
                  <a:srgbClr val="333399"/>
                </a:solidFill>
              </a:rPr>
              <a:t> je </a:t>
            </a:r>
            <a:r>
              <a:rPr lang="en-GB" sz="2400" dirty="0" err="1" smtClean="0">
                <a:solidFill>
                  <a:srgbClr val="333399"/>
                </a:solidFill>
              </a:rPr>
              <a:t>nutné</a:t>
            </a:r>
            <a:r>
              <a:rPr lang="en-GB" sz="2400" dirty="0" smtClean="0">
                <a:solidFill>
                  <a:srgbClr val="333399"/>
                </a:solidFill>
              </a:rPr>
              <a:t> </a:t>
            </a:r>
            <a:br>
              <a:rPr lang="en-GB" sz="2400" dirty="0" smtClean="0">
                <a:solidFill>
                  <a:srgbClr val="333399"/>
                </a:solidFill>
              </a:rPr>
            </a:br>
            <a:r>
              <a:rPr lang="en-GB" sz="2400" dirty="0" err="1" smtClean="0">
                <a:solidFill>
                  <a:srgbClr val="333399"/>
                </a:solidFill>
              </a:rPr>
              <a:t>využít</a:t>
            </a:r>
            <a:r>
              <a:rPr lang="en-GB" sz="2400" dirty="0" smtClean="0">
                <a:solidFill>
                  <a:srgbClr val="333399"/>
                </a:solidFill>
              </a:rPr>
              <a:t> </a:t>
            </a:r>
            <a:r>
              <a:rPr lang="cs-CZ" sz="2400" dirty="0" smtClean="0">
                <a:solidFill>
                  <a:srgbClr val="333399"/>
                </a:solidFill>
              </a:rPr>
              <a:t>jiné produkty </a:t>
            </a:r>
            <a:r>
              <a:rPr lang="en-GB" sz="2400" dirty="0" smtClean="0">
                <a:solidFill>
                  <a:srgbClr val="333399"/>
                </a:solidFill>
              </a:rPr>
              <a:t>(</a:t>
            </a:r>
            <a:r>
              <a:rPr lang="cs-CZ" sz="2400" dirty="0" smtClean="0">
                <a:solidFill>
                  <a:srgbClr val="333399"/>
                </a:solidFill>
              </a:rPr>
              <a:t>např. </a:t>
            </a:r>
            <a:r>
              <a:rPr lang="en-GB" sz="2400" dirty="0" err="1" smtClean="0">
                <a:solidFill>
                  <a:srgbClr val="333399"/>
                </a:solidFill>
              </a:rPr>
              <a:t>rizikové</a:t>
            </a:r>
            <a:r>
              <a:rPr lang="en-GB" sz="2400" dirty="0" smtClean="0">
                <a:solidFill>
                  <a:srgbClr val="333399"/>
                </a:solidFill>
              </a:rPr>
              <a:t>, </a:t>
            </a:r>
            <a:r>
              <a:rPr lang="en-GB" sz="2400" dirty="0" err="1" smtClean="0">
                <a:solidFill>
                  <a:srgbClr val="333399"/>
                </a:solidFill>
              </a:rPr>
              <a:t>životní</a:t>
            </a:r>
            <a:r>
              <a:rPr lang="cs-CZ" sz="2400" dirty="0" smtClean="0">
                <a:solidFill>
                  <a:srgbClr val="333399"/>
                </a:solidFill>
              </a:rPr>
              <a:t> nebo </a:t>
            </a:r>
            <a:r>
              <a:rPr lang="en-GB" sz="2400" dirty="0" err="1" smtClean="0">
                <a:solidFill>
                  <a:srgbClr val="333399"/>
                </a:solidFill>
              </a:rPr>
              <a:t>kapitálové</a:t>
            </a:r>
            <a:r>
              <a:rPr lang="en-GB" sz="2400" dirty="0" smtClean="0">
                <a:solidFill>
                  <a:srgbClr val="333399"/>
                </a:solidFill>
              </a:rPr>
              <a:t> </a:t>
            </a:r>
            <a:r>
              <a:rPr lang="en-GB" sz="2400" dirty="0" err="1" smtClean="0">
                <a:solidFill>
                  <a:srgbClr val="333399"/>
                </a:solidFill>
              </a:rPr>
              <a:t>životní</a:t>
            </a:r>
            <a:r>
              <a:rPr lang="en-GB" sz="2400" dirty="0" smtClean="0">
                <a:solidFill>
                  <a:srgbClr val="333399"/>
                </a:solidFill>
              </a:rPr>
              <a:t> </a:t>
            </a:r>
            <a:r>
              <a:rPr lang="en-GB" sz="2400" dirty="0" err="1" smtClean="0">
                <a:solidFill>
                  <a:srgbClr val="333399"/>
                </a:solidFill>
              </a:rPr>
              <a:t>pojištění</a:t>
            </a:r>
            <a:r>
              <a:rPr lang="en-GB" sz="2400" dirty="0" smtClean="0">
                <a:solidFill>
                  <a:srgbClr val="333399"/>
                </a:solidFill>
              </a:rPr>
              <a:t>).</a:t>
            </a:r>
          </a:p>
          <a:p>
            <a:pPr>
              <a:defRPr/>
            </a:pPr>
            <a:endParaRPr lang="cs-CZ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739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cs-CZ" sz="3200" b="1" dirty="0" smtClean="0">
                <a:solidFill>
                  <a:srgbClr val="333399"/>
                </a:solidFill>
              </a:rPr>
              <a:t>Cizinci odkázáni na komerční ZP</a:t>
            </a:r>
            <a:endParaRPr lang="cs-CZ" sz="3200" dirty="0" smtClean="0">
              <a:solidFill>
                <a:srgbClr val="333399"/>
              </a:solidFill>
            </a:endParaRPr>
          </a:p>
        </p:txBody>
      </p:sp>
      <p:sp>
        <p:nvSpPr>
          <p:cNvPr id="68611" name="Zástupný symbol pro obsah 2"/>
          <p:cNvSpPr>
            <a:spLocks noGrp="1"/>
          </p:cNvSpPr>
          <p:nvPr>
            <p:ph idx="1"/>
          </p:nvPr>
        </p:nvSpPr>
        <p:spPr>
          <a:xfrm>
            <a:off x="179512" y="1124744"/>
            <a:ext cx="8569200" cy="5256213"/>
          </a:xfrm>
        </p:spPr>
        <p:txBody>
          <a:bodyPr/>
          <a:lstStyle/>
          <a:p>
            <a:r>
              <a:rPr lang="cs-CZ" sz="2200" b="1" dirty="0" smtClean="0">
                <a:solidFill>
                  <a:srgbClr val="333399"/>
                </a:solidFill>
              </a:rPr>
              <a:t>Občané ze „třetích zemí“</a:t>
            </a:r>
            <a:r>
              <a:rPr lang="cs-CZ" sz="2200" dirty="0" smtClean="0">
                <a:solidFill>
                  <a:srgbClr val="333399"/>
                </a:solidFill>
              </a:rPr>
              <a:t> se účastní veřejného zdravotního pojištění,  pokud pracují </a:t>
            </a:r>
            <a:r>
              <a:rPr lang="cs-CZ" sz="2200" b="1" dirty="0" smtClean="0">
                <a:solidFill>
                  <a:srgbClr val="333399"/>
                </a:solidFill>
              </a:rPr>
              <a:t>jako zaměstnanci u zaměstnavatele se sídlem v ČR. </a:t>
            </a:r>
          </a:p>
          <a:p>
            <a:r>
              <a:rPr lang="cs-CZ" sz="2200" b="1" dirty="0" smtClean="0">
                <a:solidFill>
                  <a:srgbClr val="333399"/>
                </a:solidFill>
              </a:rPr>
              <a:t>Ostatní cizinci ze zemí mimo EU </a:t>
            </a:r>
            <a:r>
              <a:rPr lang="cs-CZ" sz="2200" dirty="0" smtClean="0">
                <a:solidFill>
                  <a:srgbClr val="333399"/>
                </a:solidFill>
              </a:rPr>
              <a:t>s dlouhodobým pobytem v ČR si musí zdravotní pojištění obstarat jiným způsobem. </a:t>
            </a:r>
          </a:p>
          <a:p>
            <a:r>
              <a:rPr lang="cs-CZ" sz="2200" dirty="0" smtClean="0">
                <a:solidFill>
                  <a:srgbClr val="333399"/>
                </a:solidFill>
              </a:rPr>
              <a:t>Týká se to cizinců, kteří v ČR:</a:t>
            </a:r>
          </a:p>
          <a:p>
            <a:pPr lvl="1"/>
            <a:r>
              <a:rPr lang="cs-CZ" sz="2200" dirty="0" smtClean="0">
                <a:solidFill>
                  <a:srgbClr val="333399"/>
                </a:solidFill>
              </a:rPr>
              <a:t>působí jako živnostníci či podnikatelé (OSVČ) a nemají trvalý pobyt</a:t>
            </a:r>
          </a:p>
          <a:p>
            <a:pPr lvl="1"/>
            <a:r>
              <a:rPr lang="cs-CZ" sz="2200" dirty="0" smtClean="0">
                <a:solidFill>
                  <a:srgbClr val="333399"/>
                </a:solidFill>
              </a:rPr>
              <a:t>jsou rodinnými příslušníky (děti, a to včetně zde narozených dětí, manželé, starší rodiče) všech cizinců ze třetích zemí, tj. i cizinců s trvalým pobytem; dokonce sem spadají i rodinní příslušníci českých občanů, pokud ještě nemají trvalý pobyt (do dvou let po sňatku) a nejsou v ČR ani zaměstnanci</a:t>
            </a:r>
          </a:p>
          <a:p>
            <a:pPr lvl="1"/>
            <a:r>
              <a:rPr lang="cs-CZ" sz="2200" dirty="0" smtClean="0">
                <a:solidFill>
                  <a:srgbClr val="333399"/>
                </a:solidFill>
              </a:rPr>
              <a:t>studenti </a:t>
            </a:r>
          </a:p>
          <a:p>
            <a:pPr marL="457200" lvl="1" indent="0">
              <a:buNone/>
            </a:pPr>
            <a:endParaRPr lang="cs-CZ" sz="2200" dirty="0" smtClean="0">
              <a:solidFill>
                <a:srgbClr val="333399"/>
              </a:solidFill>
            </a:endParaRPr>
          </a:p>
          <a:p>
            <a:endParaRPr lang="cs-CZ" sz="2200" dirty="0" smtClean="0"/>
          </a:p>
        </p:txBody>
      </p:sp>
    </p:spTree>
    <p:extLst>
      <p:ext uri="{BB962C8B-B14F-4D97-AF65-F5344CB8AC3E}">
        <p14:creationId xmlns:p14="http://schemas.microsoft.com/office/powerpoint/2010/main" val="518475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build="p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dirty="0" smtClean="0">
                <a:solidFill>
                  <a:srgbClr val="333399"/>
                </a:solidFill>
              </a:rPr>
              <a:t>Cizinci odkázáni na komerční ZP</a:t>
            </a:r>
            <a:endParaRPr lang="cs-CZ" sz="3200" dirty="0" smtClean="0">
              <a:solidFill>
                <a:srgbClr val="333399"/>
              </a:solidFill>
            </a:endParaRPr>
          </a:p>
        </p:txBody>
      </p:sp>
      <p:sp>
        <p:nvSpPr>
          <p:cNvPr id="69635" name="Zástupný symbol pro obsah 2"/>
          <p:cNvSpPr>
            <a:spLocks noGrp="1"/>
          </p:cNvSpPr>
          <p:nvPr>
            <p:ph idx="1"/>
          </p:nvPr>
        </p:nvSpPr>
        <p:spPr>
          <a:xfrm>
            <a:off x="395288" y="1196975"/>
            <a:ext cx="8229600" cy="5256213"/>
          </a:xfrm>
        </p:spPr>
        <p:txBody>
          <a:bodyPr>
            <a:normAutofit fontScale="92500"/>
          </a:bodyPr>
          <a:lstStyle/>
          <a:p>
            <a:r>
              <a:rPr lang="cs-CZ" sz="2000" dirty="0" smtClean="0">
                <a:solidFill>
                  <a:srgbClr val="333399"/>
                </a:solidFill>
              </a:rPr>
              <a:t>Jedná se odhadem o </a:t>
            </a:r>
            <a:r>
              <a:rPr lang="cs-CZ" sz="2000" b="1" dirty="0" smtClean="0">
                <a:solidFill>
                  <a:srgbClr val="333399"/>
                </a:solidFill>
              </a:rPr>
              <a:t>150 000 cizinců s legálním pobytem</a:t>
            </a:r>
          </a:p>
          <a:p>
            <a:r>
              <a:rPr lang="cs-CZ" sz="2000" dirty="0" smtClean="0">
                <a:solidFill>
                  <a:srgbClr val="333399"/>
                </a:solidFill>
              </a:rPr>
              <a:t>Minimální pojistné krytí je do 30 000 EUR</a:t>
            </a:r>
          </a:p>
          <a:p>
            <a:r>
              <a:rPr lang="cs-CZ" sz="2000" dirty="0" smtClean="0">
                <a:solidFill>
                  <a:srgbClr val="333399"/>
                </a:solidFill>
              </a:rPr>
              <a:t>Jsou povinni si sjednat komerční zdravotní pojištění, které však není nijak regulováno</a:t>
            </a:r>
          </a:p>
          <a:p>
            <a:pPr lvl="1"/>
            <a:r>
              <a:rPr lang="cs-CZ" sz="1600" dirty="0" smtClean="0">
                <a:solidFill>
                  <a:srgbClr val="333399"/>
                </a:solidFill>
              </a:rPr>
              <a:t>uzavření smlouvy o komerčním zdravotním pojištění totiž cizinci nikterak negarantuje, že mu příslušná pojišťovna zdravotní péči skutečně proplatí. Oproti veřejnému zdravotnímu pojištění jsou pro všechny druhy komerčního pojištění charakteristické </a:t>
            </a:r>
            <a:r>
              <a:rPr lang="cs-CZ" sz="1600" b="1" dirty="0" smtClean="0">
                <a:solidFill>
                  <a:srgbClr val="333399"/>
                </a:solidFill>
              </a:rPr>
              <a:t>četné výluky </a:t>
            </a:r>
            <a:r>
              <a:rPr lang="cs-CZ" sz="1600" dirty="0" smtClean="0">
                <a:solidFill>
                  <a:srgbClr val="333399"/>
                </a:solidFill>
              </a:rPr>
              <a:t>z pojištění </a:t>
            </a:r>
            <a:r>
              <a:rPr lang="cs-CZ" sz="1600" b="1" dirty="0" smtClean="0">
                <a:solidFill>
                  <a:srgbClr val="333399"/>
                </a:solidFill>
              </a:rPr>
              <a:t>a limity </a:t>
            </a:r>
            <a:r>
              <a:rPr lang="cs-CZ" sz="1600" dirty="0" smtClean="0">
                <a:solidFill>
                  <a:srgbClr val="333399"/>
                </a:solidFill>
              </a:rPr>
              <a:t>pojistného plnění, které účelnost tohoto pojištění velmi zpochybňují.</a:t>
            </a:r>
          </a:p>
          <a:p>
            <a:r>
              <a:rPr lang="cs-CZ" sz="2000" dirty="0" smtClean="0">
                <a:solidFill>
                  <a:srgbClr val="333399"/>
                </a:solidFill>
              </a:rPr>
              <a:t>2 typy balíčků: Základní péče nebo Komplexní péče </a:t>
            </a:r>
          </a:p>
          <a:p>
            <a:r>
              <a:rPr lang="cs-CZ" sz="2000" dirty="0" smtClean="0">
                <a:solidFill>
                  <a:srgbClr val="333399"/>
                </a:solidFill>
              </a:rPr>
              <a:t>Od r. 2010 je možnost pojištění omezena na pojišťovny se sídlem v ČR</a:t>
            </a:r>
          </a:p>
          <a:p>
            <a:r>
              <a:rPr lang="cs-CZ" sz="2000" dirty="0" smtClean="0">
                <a:solidFill>
                  <a:srgbClr val="333399"/>
                </a:solidFill>
              </a:rPr>
              <a:t>Problémem jsou zejména </a:t>
            </a:r>
            <a:r>
              <a:rPr lang="cs-CZ" sz="2000" b="1" dirty="0" smtClean="0">
                <a:solidFill>
                  <a:srgbClr val="333399"/>
                </a:solidFill>
              </a:rPr>
              <a:t>následující omezení: </a:t>
            </a:r>
            <a:endParaRPr lang="cs-CZ" sz="2000" dirty="0" smtClean="0">
              <a:solidFill>
                <a:srgbClr val="333399"/>
              </a:solidFill>
            </a:endParaRPr>
          </a:p>
          <a:p>
            <a:pPr lvl="1"/>
            <a:r>
              <a:rPr lang="cs-CZ" sz="1600" dirty="0" smtClean="0">
                <a:solidFill>
                  <a:srgbClr val="333399"/>
                </a:solidFill>
              </a:rPr>
              <a:t>výluky z pojištění vztahující se k druhům onemocnění a k druhům lékařské péče</a:t>
            </a:r>
          </a:p>
          <a:p>
            <a:pPr lvl="1"/>
            <a:r>
              <a:rPr lang="cs-CZ" sz="1600" dirty="0" smtClean="0">
                <a:solidFill>
                  <a:srgbClr val="333399"/>
                </a:solidFill>
              </a:rPr>
              <a:t>výluky z pojištění vztahující se k příčinám či jiným okolnostem vzniku pojistné události, tj. onemocnění</a:t>
            </a:r>
          </a:p>
          <a:p>
            <a:pPr lvl="1"/>
            <a:r>
              <a:rPr lang="cs-CZ" sz="1600" dirty="0" smtClean="0">
                <a:solidFill>
                  <a:srgbClr val="333399"/>
                </a:solidFill>
              </a:rPr>
              <a:t>maximální limit pojistného plnění (na 1 událost vs. celkový roční limit – malý rozdíl)</a:t>
            </a:r>
          </a:p>
          <a:p>
            <a:pPr lvl="1"/>
            <a:r>
              <a:rPr lang="cs-CZ" sz="1600" dirty="0" smtClean="0">
                <a:solidFill>
                  <a:srgbClr val="333399"/>
                </a:solidFill>
              </a:rPr>
              <a:t>podmínka dodržení dalších povinností vyplývajících ze smlouvy </a:t>
            </a:r>
          </a:p>
          <a:p>
            <a:pPr lvl="1"/>
            <a:r>
              <a:rPr lang="cs-CZ" sz="1600" dirty="0" smtClean="0">
                <a:solidFill>
                  <a:srgbClr val="333399"/>
                </a:solidFill>
              </a:rPr>
              <a:t>možnost pojišťoven </a:t>
            </a:r>
            <a:r>
              <a:rPr lang="cs-CZ" sz="1600" b="1" dirty="0" smtClean="0">
                <a:solidFill>
                  <a:srgbClr val="333399"/>
                </a:solidFill>
              </a:rPr>
              <a:t>kdykoliv </a:t>
            </a:r>
            <a:r>
              <a:rPr lang="cs-CZ" sz="1600" dirty="0" smtClean="0">
                <a:solidFill>
                  <a:srgbClr val="333399"/>
                </a:solidFill>
              </a:rPr>
              <a:t>odstoupit od smlouvy. </a:t>
            </a:r>
          </a:p>
          <a:p>
            <a:endParaRPr lang="cs-CZ" sz="2000" dirty="0" smtClean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99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" grpId="0" build="p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Nadpis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sz="6600" b="1" cap="all" dirty="0" smtClean="0">
                <a:solidFill>
                  <a:srgbClr val="00B0F0"/>
                </a:solidFill>
              </a:rPr>
              <a:t>Role státu </a:t>
            </a:r>
            <a:br>
              <a:rPr lang="cs-CZ" sz="6600" b="1" cap="all" dirty="0" smtClean="0">
                <a:solidFill>
                  <a:srgbClr val="00B0F0"/>
                </a:solidFill>
              </a:rPr>
            </a:br>
            <a:r>
              <a:rPr lang="cs-CZ" sz="6600" b="1" cap="all" dirty="0" smtClean="0">
                <a:solidFill>
                  <a:srgbClr val="00B0F0"/>
                </a:solidFill>
              </a:rPr>
              <a:t>v péči o zdraví</a:t>
            </a:r>
          </a:p>
        </p:txBody>
      </p:sp>
      <p:sp>
        <p:nvSpPr>
          <p:cNvPr id="7" name="Podnadpis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4804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dirty="0" smtClean="0">
                <a:solidFill>
                  <a:srgbClr val="333399"/>
                </a:solidFill>
              </a:rPr>
              <a:t>Odpovědnost za zdraví</a:t>
            </a:r>
            <a:endParaRPr lang="cs-CZ" dirty="0" smtClean="0">
              <a:solidFill>
                <a:srgbClr val="333399"/>
              </a:solidFill>
            </a:endParaRPr>
          </a:p>
        </p:txBody>
      </p:sp>
      <p:sp>
        <p:nvSpPr>
          <p:cNvPr id="73731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7847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>
                <a:solidFill>
                  <a:srgbClr val="333399"/>
                </a:solidFill>
              </a:rPr>
              <a:t>Péče o zdraví není jen záležitostí jednotlivce ani jen záležitostí státu. V odpovědnosti za zdraví je třeba hledat </a:t>
            </a:r>
            <a:r>
              <a:rPr lang="cs-CZ" b="1" dirty="0" smtClean="0">
                <a:solidFill>
                  <a:srgbClr val="333399"/>
                </a:solidFill>
              </a:rPr>
              <a:t>rovnováhu</a:t>
            </a:r>
            <a:r>
              <a:rPr lang="cs-CZ" dirty="0" smtClean="0">
                <a:solidFill>
                  <a:srgbClr val="333399"/>
                </a:solidFill>
              </a:rPr>
              <a:t> </a:t>
            </a:r>
            <a:r>
              <a:rPr lang="cs-CZ" b="1" dirty="0" smtClean="0">
                <a:solidFill>
                  <a:srgbClr val="333399"/>
                </a:solidFill>
              </a:rPr>
              <a:t>mezi rolí občanů a státu.</a:t>
            </a:r>
            <a:endParaRPr lang="cs-CZ" b="1" dirty="0">
              <a:solidFill>
                <a:srgbClr val="333399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 smtClean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57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dirty="0" smtClean="0">
                <a:solidFill>
                  <a:srgbClr val="333399"/>
                </a:solidFill>
              </a:rPr>
              <a:t>Právo na zdraví</a:t>
            </a:r>
            <a:endParaRPr lang="cs-CZ" dirty="0" smtClean="0">
              <a:solidFill>
                <a:srgbClr val="333399"/>
              </a:solidFill>
            </a:endParaRPr>
          </a:p>
        </p:txBody>
      </p:sp>
      <p:sp>
        <p:nvSpPr>
          <p:cNvPr id="3072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dirty="0" smtClean="0">
                <a:solidFill>
                  <a:srgbClr val="333399"/>
                </a:solidFill>
              </a:rPr>
              <a:t>Právo na život</a:t>
            </a:r>
          </a:p>
          <a:p>
            <a:pPr eaLnBrk="1" hangingPunct="1"/>
            <a:r>
              <a:rPr lang="cs-CZ" dirty="0" smtClean="0">
                <a:solidFill>
                  <a:srgbClr val="333399"/>
                </a:solidFill>
              </a:rPr>
              <a:t>Právo na ochranu zdraví</a:t>
            </a:r>
          </a:p>
          <a:p>
            <a:pPr eaLnBrk="1" hangingPunct="1"/>
            <a:r>
              <a:rPr lang="cs-CZ" dirty="0" smtClean="0">
                <a:solidFill>
                  <a:srgbClr val="333399"/>
                </a:solidFill>
              </a:rPr>
              <a:t>Právo na bezplatnou zdravotní péči a na zdravotní pomůcky na základě veřejného pojištění</a:t>
            </a:r>
          </a:p>
        </p:txBody>
      </p:sp>
    </p:spTree>
    <p:extLst>
      <p:ext uri="{BB962C8B-B14F-4D97-AF65-F5344CB8AC3E}">
        <p14:creationId xmlns:p14="http://schemas.microsoft.com/office/powerpoint/2010/main" val="228714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dirty="0" smtClean="0">
                <a:solidFill>
                  <a:srgbClr val="333399"/>
                </a:solidFill>
              </a:rPr>
              <a:t>Úkoly státu v péči o zdraví</a:t>
            </a:r>
            <a:endParaRPr lang="cs-CZ" dirty="0" smtClean="0">
              <a:solidFill>
                <a:srgbClr val="333399"/>
              </a:solidFill>
            </a:endParaRPr>
          </a:p>
        </p:txBody>
      </p:sp>
      <p:sp>
        <p:nvSpPr>
          <p:cNvPr id="7373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dirty="0" smtClean="0">
                <a:solidFill>
                  <a:srgbClr val="333399"/>
                </a:solidFill>
              </a:rPr>
              <a:t>tvorba </a:t>
            </a:r>
            <a:r>
              <a:rPr lang="cs-CZ" b="1" dirty="0" smtClean="0">
                <a:solidFill>
                  <a:srgbClr val="333399"/>
                </a:solidFill>
              </a:rPr>
              <a:t>koncepce</a:t>
            </a:r>
            <a:r>
              <a:rPr lang="cs-CZ" dirty="0" smtClean="0">
                <a:solidFill>
                  <a:srgbClr val="333399"/>
                </a:solidFill>
              </a:rPr>
              <a:t> systému péče o zdraví</a:t>
            </a:r>
          </a:p>
          <a:p>
            <a:pPr eaLnBrk="1" hangingPunct="1"/>
            <a:r>
              <a:rPr lang="cs-CZ" dirty="0" smtClean="0">
                <a:solidFill>
                  <a:srgbClr val="333399"/>
                </a:solidFill>
              </a:rPr>
              <a:t>zajištění </a:t>
            </a:r>
            <a:r>
              <a:rPr lang="cs-CZ" b="1" dirty="0" smtClean="0">
                <a:solidFill>
                  <a:srgbClr val="333399"/>
                </a:solidFill>
              </a:rPr>
              <a:t>dostupnosti </a:t>
            </a:r>
            <a:r>
              <a:rPr lang="cs-CZ" dirty="0" smtClean="0">
                <a:solidFill>
                  <a:srgbClr val="333399"/>
                </a:solidFill>
              </a:rPr>
              <a:t>zdravotní péče</a:t>
            </a:r>
          </a:p>
          <a:p>
            <a:pPr eaLnBrk="1" hangingPunct="1"/>
            <a:r>
              <a:rPr lang="cs-CZ" b="1" dirty="0" smtClean="0">
                <a:solidFill>
                  <a:srgbClr val="333399"/>
                </a:solidFill>
              </a:rPr>
              <a:t>slaďování zájmů </a:t>
            </a:r>
            <a:r>
              <a:rPr lang="cs-CZ" dirty="0" smtClean="0">
                <a:solidFill>
                  <a:srgbClr val="333399"/>
                </a:solidFill>
              </a:rPr>
              <a:t>různých účastníků zdravotní péče</a:t>
            </a:r>
          </a:p>
          <a:p>
            <a:pPr eaLnBrk="1" hangingPunct="1"/>
            <a:r>
              <a:rPr lang="cs-CZ" dirty="0" smtClean="0">
                <a:solidFill>
                  <a:srgbClr val="333399"/>
                </a:solidFill>
              </a:rPr>
              <a:t>odpovědnost za </a:t>
            </a:r>
            <a:r>
              <a:rPr lang="cs-CZ" b="1" dirty="0" smtClean="0">
                <a:solidFill>
                  <a:srgbClr val="333399"/>
                </a:solidFill>
              </a:rPr>
              <a:t>efektivní využívání prostředků </a:t>
            </a:r>
            <a:r>
              <a:rPr lang="cs-CZ" dirty="0" smtClean="0">
                <a:solidFill>
                  <a:srgbClr val="333399"/>
                </a:solidFill>
              </a:rPr>
              <a:t>určených na zdravotní péči</a:t>
            </a:r>
          </a:p>
        </p:txBody>
      </p:sp>
    </p:spTree>
    <p:extLst>
      <p:ext uri="{BB962C8B-B14F-4D97-AF65-F5344CB8AC3E}">
        <p14:creationId xmlns:p14="http://schemas.microsoft.com/office/powerpoint/2010/main" val="3554042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 build="p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dirty="0" smtClean="0">
                <a:solidFill>
                  <a:srgbClr val="333399"/>
                </a:solidFill>
              </a:rPr>
              <a:t>Role státu v péči o zdraví dle WHO</a:t>
            </a:r>
            <a:endParaRPr lang="cs-CZ" dirty="0" smtClean="0">
              <a:solidFill>
                <a:srgbClr val="333399"/>
              </a:solidFill>
            </a:endParaRPr>
          </a:p>
        </p:txBody>
      </p:sp>
      <p:sp>
        <p:nvSpPr>
          <p:cNvPr id="73731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784725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 smtClean="0">
              <a:solidFill>
                <a:srgbClr val="333399"/>
              </a:solidFill>
            </a:endParaRPr>
          </a:p>
          <a:p>
            <a:pPr marL="457200" indent="-457200" eaLnBrk="1" fontAlgn="auto" hangingPunct="1">
              <a:spcAft>
                <a:spcPts val="0"/>
              </a:spcAft>
              <a:buFont typeface="Wingdings 2" pitchFamily="18" charset="2"/>
              <a:buAutoNum type="arabicParenR"/>
              <a:defRPr/>
            </a:pPr>
            <a:r>
              <a:rPr lang="cs-CZ" b="1" dirty="0">
                <a:solidFill>
                  <a:srgbClr val="333399"/>
                </a:solidFill>
              </a:rPr>
              <a:t>garantuje dostupnost </a:t>
            </a:r>
            <a:r>
              <a:rPr lang="cs-CZ" dirty="0">
                <a:solidFill>
                  <a:srgbClr val="333399"/>
                </a:solidFill>
              </a:rPr>
              <a:t>základní zdravotní péče pro všechny občany a stanoví pravidla za jakých jsou různé druhy péče poskytovány</a:t>
            </a:r>
          </a:p>
          <a:p>
            <a:pPr marL="457200" indent="-457200" eaLnBrk="1" fontAlgn="auto" hangingPunct="1">
              <a:spcAft>
                <a:spcPts val="0"/>
              </a:spcAft>
              <a:buFont typeface="Wingdings 2" pitchFamily="18" charset="2"/>
              <a:buAutoNum type="arabicParenR"/>
              <a:defRPr/>
            </a:pPr>
            <a:r>
              <a:rPr lang="cs-CZ" dirty="0">
                <a:solidFill>
                  <a:srgbClr val="333399"/>
                </a:solidFill>
              </a:rPr>
              <a:t>v různé míře se </a:t>
            </a:r>
            <a:r>
              <a:rPr lang="cs-CZ" b="1" dirty="0">
                <a:solidFill>
                  <a:srgbClr val="333399"/>
                </a:solidFill>
              </a:rPr>
              <a:t>podílí na financování </a:t>
            </a:r>
            <a:r>
              <a:rPr lang="cs-CZ" dirty="0">
                <a:solidFill>
                  <a:srgbClr val="333399"/>
                </a:solidFill>
              </a:rPr>
              <a:t>zdravotní péče</a:t>
            </a:r>
          </a:p>
          <a:p>
            <a:pPr marL="457200" indent="-457200" eaLnBrk="1" fontAlgn="auto" hangingPunct="1">
              <a:spcAft>
                <a:spcPts val="0"/>
              </a:spcAft>
              <a:buFont typeface="Wingdings 2" pitchFamily="18" charset="2"/>
              <a:buAutoNum type="arabicParenR"/>
              <a:defRPr/>
            </a:pPr>
            <a:r>
              <a:rPr lang="cs-CZ" dirty="0">
                <a:solidFill>
                  <a:srgbClr val="333399"/>
                </a:solidFill>
              </a:rPr>
              <a:t>je v různé míře </a:t>
            </a:r>
            <a:r>
              <a:rPr lang="cs-CZ" b="1" dirty="0">
                <a:solidFill>
                  <a:srgbClr val="333399"/>
                </a:solidFill>
              </a:rPr>
              <a:t>vlastníkem </a:t>
            </a:r>
            <a:r>
              <a:rPr lang="cs-CZ" dirty="0">
                <a:solidFill>
                  <a:srgbClr val="333399"/>
                </a:solidFill>
              </a:rPr>
              <a:t>zdravotnických zařízení </a:t>
            </a:r>
          </a:p>
          <a:p>
            <a:pPr marL="457200" indent="-457200" eaLnBrk="1" fontAlgn="auto" hangingPunct="1">
              <a:spcAft>
                <a:spcPts val="0"/>
              </a:spcAft>
              <a:buFont typeface="Wingdings 2" pitchFamily="18" charset="2"/>
              <a:buAutoNum type="arabicParenR"/>
              <a:defRPr/>
            </a:pPr>
            <a:r>
              <a:rPr lang="cs-CZ" b="1" dirty="0">
                <a:solidFill>
                  <a:srgbClr val="333399"/>
                </a:solidFill>
              </a:rPr>
              <a:t>rozhoduje</a:t>
            </a:r>
            <a:r>
              <a:rPr lang="cs-CZ" dirty="0">
                <a:solidFill>
                  <a:srgbClr val="333399"/>
                </a:solidFill>
              </a:rPr>
              <a:t> či spolurozhoduje </a:t>
            </a:r>
            <a:r>
              <a:rPr lang="cs-CZ" b="1" dirty="0">
                <a:solidFill>
                  <a:srgbClr val="333399"/>
                </a:solidFill>
              </a:rPr>
              <a:t>o podmínkách pro výkon lékařského povolání</a:t>
            </a:r>
          </a:p>
          <a:p>
            <a:pPr marL="457200" indent="-457200" eaLnBrk="1" fontAlgn="auto" hangingPunct="1">
              <a:spcAft>
                <a:spcPts val="0"/>
              </a:spcAft>
              <a:buFont typeface="Wingdings 2" pitchFamily="18" charset="2"/>
              <a:buAutoNum type="arabicParenR"/>
              <a:defRPr/>
            </a:pPr>
            <a:r>
              <a:rPr lang="cs-CZ" b="1" dirty="0">
                <a:solidFill>
                  <a:srgbClr val="333399"/>
                </a:solidFill>
              </a:rPr>
              <a:t>reguluje</a:t>
            </a:r>
            <a:r>
              <a:rPr lang="cs-CZ" dirty="0">
                <a:solidFill>
                  <a:srgbClr val="333399"/>
                </a:solidFill>
              </a:rPr>
              <a:t> přímo nebo nepřímo </a:t>
            </a:r>
            <a:r>
              <a:rPr lang="cs-CZ" b="1" dirty="0">
                <a:solidFill>
                  <a:srgbClr val="333399"/>
                </a:solidFill>
              </a:rPr>
              <a:t>ceny</a:t>
            </a:r>
            <a:r>
              <a:rPr lang="cs-CZ" dirty="0">
                <a:solidFill>
                  <a:srgbClr val="333399"/>
                </a:solidFill>
              </a:rPr>
              <a:t> lékařských služeb </a:t>
            </a:r>
            <a:r>
              <a:rPr lang="cs-CZ" dirty="0" smtClean="0">
                <a:solidFill>
                  <a:srgbClr val="333399"/>
                </a:solidFill>
              </a:rPr>
              <a:t>a usměrňuje </a:t>
            </a:r>
            <a:r>
              <a:rPr lang="cs-CZ" dirty="0">
                <a:solidFill>
                  <a:srgbClr val="333399"/>
                </a:solidFill>
              </a:rPr>
              <a:t>konkurenci 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 smtClean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27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 build="p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dirty="0" smtClean="0">
                <a:solidFill>
                  <a:srgbClr val="333399"/>
                </a:solidFill>
              </a:rPr>
              <a:t>Role státu v péči o zdraví dle WHO</a:t>
            </a:r>
            <a:endParaRPr lang="cs-CZ" dirty="0" smtClean="0">
              <a:solidFill>
                <a:srgbClr val="333399"/>
              </a:solidFill>
            </a:endParaRPr>
          </a:p>
        </p:txBody>
      </p:sp>
      <p:sp>
        <p:nvSpPr>
          <p:cNvPr id="73731" name="Zástupný symbol pro obsah 2"/>
          <p:cNvSpPr>
            <a:spLocks noGrp="1"/>
          </p:cNvSpPr>
          <p:nvPr>
            <p:ph idx="1"/>
          </p:nvPr>
        </p:nvSpPr>
        <p:spPr>
          <a:xfrm>
            <a:off x="395536" y="1844824"/>
            <a:ext cx="8229600" cy="4824536"/>
          </a:xfrm>
        </p:spPr>
        <p:txBody>
          <a:bodyPr rtlCol="0">
            <a:normAutofit fontScale="85000" lnSpcReduction="20000"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arenR" startAt="6"/>
              <a:defRPr/>
            </a:pPr>
            <a:r>
              <a:rPr lang="cs-CZ" b="1" dirty="0">
                <a:solidFill>
                  <a:srgbClr val="333399"/>
                </a:solidFill>
              </a:rPr>
              <a:t>zajišťuje protiepidemickou službu </a:t>
            </a:r>
            <a:r>
              <a:rPr lang="cs-CZ" dirty="0">
                <a:solidFill>
                  <a:srgbClr val="333399"/>
                </a:solidFill>
              </a:rPr>
              <a:t>a významně se podílí na snižování environmentálních rizik 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arenR" startAt="6"/>
              <a:defRPr/>
            </a:pPr>
            <a:r>
              <a:rPr lang="cs-CZ" dirty="0">
                <a:solidFill>
                  <a:srgbClr val="333399"/>
                </a:solidFill>
              </a:rPr>
              <a:t>významně </a:t>
            </a:r>
            <a:r>
              <a:rPr lang="cs-CZ" b="1" dirty="0">
                <a:solidFill>
                  <a:srgbClr val="333399"/>
                </a:solidFill>
              </a:rPr>
              <a:t>podílí na výchově lékařů a ostatních odborníků </a:t>
            </a:r>
            <a:r>
              <a:rPr lang="cs-CZ" dirty="0">
                <a:solidFill>
                  <a:srgbClr val="333399"/>
                </a:solidFill>
              </a:rPr>
              <a:t>ve zdravotnictví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arenR" startAt="6"/>
              <a:defRPr/>
            </a:pPr>
            <a:r>
              <a:rPr lang="cs-CZ" dirty="0">
                <a:solidFill>
                  <a:srgbClr val="333399"/>
                </a:solidFill>
              </a:rPr>
              <a:t>prostřednictvím různých orgánů </a:t>
            </a:r>
            <a:r>
              <a:rPr lang="cs-CZ" b="1" dirty="0">
                <a:solidFill>
                  <a:srgbClr val="333399"/>
                </a:solidFill>
              </a:rPr>
              <a:t>monitoruje zdravotní stav populace</a:t>
            </a:r>
            <a:r>
              <a:rPr lang="cs-CZ" dirty="0">
                <a:solidFill>
                  <a:srgbClr val="333399"/>
                </a:solidFill>
              </a:rPr>
              <a:t>, aktuální problémy populačního zdraví řeší ve spolupráci s odborníky a občanskými sdruženími, či samosprávnými orgán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arenR" startAt="6"/>
              <a:defRPr/>
            </a:pPr>
            <a:r>
              <a:rPr lang="cs-CZ" dirty="0">
                <a:solidFill>
                  <a:srgbClr val="333399"/>
                </a:solidFill>
              </a:rPr>
              <a:t>přímo nebo nepřímo </a:t>
            </a:r>
            <a:r>
              <a:rPr lang="cs-CZ" b="1" dirty="0">
                <a:solidFill>
                  <a:srgbClr val="333399"/>
                </a:solidFill>
              </a:rPr>
              <a:t>podporuje lékařský výzkum 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arenR" startAt="6"/>
              <a:defRPr/>
            </a:pPr>
            <a:r>
              <a:rPr lang="cs-CZ" dirty="0">
                <a:solidFill>
                  <a:srgbClr val="333399"/>
                </a:solidFill>
              </a:rPr>
              <a:t>prostřednictvím svých orgánů </a:t>
            </a:r>
            <a:r>
              <a:rPr lang="cs-CZ" b="1" dirty="0">
                <a:solidFill>
                  <a:srgbClr val="333399"/>
                </a:solidFill>
              </a:rPr>
              <a:t>spolupracuje s WHO </a:t>
            </a:r>
            <a:r>
              <a:rPr lang="cs-CZ" dirty="0" smtClean="0">
                <a:solidFill>
                  <a:srgbClr val="333399"/>
                </a:solidFill>
              </a:rPr>
              <a:t>v oblasti </a:t>
            </a:r>
            <a:r>
              <a:rPr lang="cs-CZ" dirty="0">
                <a:solidFill>
                  <a:srgbClr val="333399"/>
                </a:solidFill>
              </a:rPr>
              <a:t>ochrany zdraví mezi zeměmi  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 smtClean="0">
              <a:solidFill>
                <a:srgbClr val="333399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 smtClean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698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 build="p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sz="4000" b="1" dirty="0" smtClean="0">
                <a:solidFill>
                  <a:srgbClr val="333399"/>
                </a:solidFill>
              </a:rPr>
              <a:t>ZDRAVOTNÍ POLITIKA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8546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7388" y="476672"/>
            <a:ext cx="9029700" cy="1143000"/>
          </a:xfrm>
        </p:spPr>
        <p:txBody>
          <a:bodyPr/>
          <a:lstStyle/>
          <a:p>
            <a:r>
              <a:rPr lang="cs-CZ" sz="4000" b="1" dirty="0">
                <a:solidFill>
                  <a:schemeClr val="accent2"/>
                </a:solidFill>
              </a:rPr>
              <a:t>INDIVIDUÁLNÍ HODNOTA ZDRAVÍ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628800"/>
            <a:ext cx="8543925" cy="5762625"/>
          </a:xfrm>
        </p:spPr>
        <p:txBody>
          <a:bodyPr/>
          <a:lstStyle/>
          <a:p>
            <a:pPr marL="361950" indent="-361950">
              <a:spcAft>
                <a:spcPts val="1200"/>
              </a:spcAft>
            </a:pPr>
            <a:r>
              <a:rPr lang="cs-CZ" dirty="0" smtClean="0">
                <a:solidFill>
                  <a:srgbClr val="333399"/>
                </a:solidFill>
              </a:rPr>
              <a:t>důležit</a:t>
            </a:r>
            <a:r>
              <a:rPr lang="cs-CZ" dirty="0" smtClean="0">
                <a:solidFill>
                  <a:schemeClr val="accent2"/>
                </a:solidFill>
              </a:rPr>
              <a:t>á, ale nikoliv nejdůležitější hodnota</a:t>
            </a:r>
          </a:p>
          <a:p>
            <a:pPr marL="361950" indent="-361950">
              <a:spcAft>
                <a:spcPts val="1200"/>
              </a:spcAft>
            </a:pPr>
            <a:r>
              <a:rPr lang="cs-CZ" dirty="0" smtClean="0">
                <a:solidFill>
                  <a:schemeClr val="accent2"/>
                </a:solidFill>
              </a:rPr>
              <a:t>pud sebezáchovy </a:t>
            </a:r>
            <a:endParaRPr lang="cs-CZ" sz="1000" dirty="0" smtClean="0">
              <a:solidFill>
                <a:schemeClr val="accent2"/>
              </a:solidFill>
            </a:endParaRPr>
          </a:p>
          <a:p>
            <a:pPr marL="361950" indent="-361950">
              <a:spcAft>
                <a:spcPts val="1200"/>
              </a:spcAft>
            </a:pPr>
            <a:r>
              <a:rPr lang="cs-CZ" dirty="0" smtClean="0">
                <a:solidFill>
                  <a:schemeClr val="accent2"/>
                </a:solidFill>
              </a:rPr>
              <a:t>mnoho </a:t>
            </a:r>
            <a:r>
              <a:rPr lang="cs-CZ" dirty="0">
                <a:solidFill>
                  <a:schemeClr val="accent2"/>
                </a:solidFill>
              </a:rPr>
              <a:t>lidí hodnotu zdraví </a:t>
            </a:r>
            <a:r>
              <a:rPr lang="cs-CZ" dirty="0" smtClean="0">
                <a:solidFill>
                  <a:schemeClr val="accent2"/>
                </a:solidFill>
              </a:rPr>
              <a:t>podceňuje </a:t>
            </a:r>
            <a:endParaRPr lang="cs-CZ" sz="900" dirty="0" smtClean="0">
              <a:solidFill>
                <a:schemeClr val="accent2"/>
              </a:solidFill>
            </a:endParaRPr>
          </a:p>
          <a:p>
            <a:pPr marL="361950" indent="-361950">
              <a:spcAft>
                <a:spcPts val="1200"/>
              </a:spcAft>
            </a:pPr>
            <a:r>
              <a:rPr lang="cs-CZ" dirty="0" smtClean="0">
                <a:solidFill>
                  <a:schemeClr val="accent2"/>
                </a:solidFill>
              </a:rPr>
              <a:t>je důležité </a:t>
            </a:r>
            <a:r>
              <a:rPr lang="cs-CZ" b="1" dirty="0">
                <a:solidFill>
                  <a:schemeClr val="accent2"/>
                </a:solidFill>
              </a:rPr>
              <a:t>pomáhat</a:t>
            </a:r>
            <a:r>
              <a:rPr lang="cs-CZ" dirty="0">
                <a:solidFill>
                  <a:schemeClr val="accent2"/>
                </a:solidFill>
              </a:rPr>
              <a:t> občanům, aby si hodnotu svého zdraví uvědomili, když jsou ještě zdraví, aby si zdraví vážili a naučili se je účinně </a:t>
            </a:r>
            <a:r>
              <a:rPr lang="cs-CZ" dirty="0" smtClean="0">
                <a:solidFill>
                  <a:schemeClr val="accent2"/>
                </a:solidFill>
              </a:rPr>
              <a:t>chránit </a:t>
            </a:r>
          </a:p>
        </p:txBody>
      </p:sp>
    </p:spTree>
    <p:extLst>
      <p:ext uri="{BB962C8B-B14F-4D97-AF65-F5344CB8AC3E}">
        <p14:creationId xmlns:p14="http://schemas.microsoft.com/office/powerpoint/2010/main" val="915042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dirty="0" smtClean="0">
                <a:solidFill>
                  <a:srgbClr val="333399"/>
                </a:solidFill>
              </a:rPr>
              <a:t>Zdravotní politika</a:t>
            </a:r>
            <a:endParaRPr lang="cs-CZ" dirty="0" smtClean="0">
              <a:solidFill>
                <a:srgbClr val="333399"/>
              </a:solidFill>
            </a:endParaRPr>
          </a:p>
        </p:txBody>
      </p:sp>
      <p:sp>
        <p:nvSpPr>
          <p:cNvPr id="3584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dirty="0" smtClean="0">
                <a:solidFill>
                  <a:srgbClr val="333399"/>
                </a:solidFill>
              </a:rPr>
              <a:t>projev </a:t>
            </a:r>
            <a:r>
              <a:rPr lang="cs-CZ" b="1" dirty="0" smtClean="0">
                <a:solidFill>
                  <a:srgbClr val="333399"/>
                </a:solidFill>
              </a:rPr>
              <a:t>zájmu</a:t>
            </a:r>
            <a:r>
              <a:rPr lang="cs-CZ" dirty="0" smtClean="0">
                <a:solidFill>
                  <a:srgbClr val="333399"/>
                </a:solidFill>
              </a:rPr>
              <a:t> a </a:t>
            </a:r>
            <a:r>
              <a:rPr lang="cs-CZ" b="1" dirty="0" smtClean="0">
                <a:solidFill>
                  <a:srgbClr val="333399"/>
                </a:solidFill>
              </a:rPr>
              <a:t>odpovědnosti</a:t>
            </a:r>
            <a:r>
              <a:rPr lang="cs-CZ" dirty="0" smtClean="0">
                <a:solidFill>
                  <a:srgbClr val="333399"/>
                </a:solidFill>
              </a:rPr>
              <a:t> za zdraví lidí a výraz touhy po </a:t>
            </a:r>
            <a:r>
              <a:rPr lang="cs-CZ" b="1" dirty="0" smtClean="0">
                <a:solidFill>
                  <a:srgbClr val="333399"/>
                </a:solidFill>
              </a:rPr>
              <a:t>spravedlnosti</a:t>
            </a:r>
            <a:r>
              <a:rPr lang="cs-CZ" dirty="0" smtClean="0">
                <a:solidFill>
                  <a:srgbClr val="333399"/>
                </a:solidFill>
              </a:rPr>
              <a:t> při spravování záležitostí obce.</a:t>
            </a:r>
          </a:p>
          <a:p>
            <a:pPr lvl="1" algn="r" eaLnBrk="1" hangingPunct="1">
              <a:buFont typeface="Arial" charset="0"/>
              <a:buNone/>
            </a:pPr>
            <a:r>
              <a:rPr lang="cs-CZ" dirty="0" smtClean="0">
                <a:solidFill>
                  <a:srgbClr val="333399"/>
                </a:solidFill>
              </a:rPr>
              <a:t>(</a:t>
            </a:r>
            <a:r>
              <a:rPr lang="cs-CZ" i="1" dirty="0" smtClean="0">
                <a:solidFill>
                  <a:srgbClr val="333399"/>
                </a:solidFill>
              </a:rPr>
              <a:t>Konference SZO v Adelaide 1988</a:t>
            </a:r>
            <a:r>
              <a:rPr lang="cs-CZ" dirty="0" smtClean="0">
                <a:solidFill>
                  <a:srgbClr val="333399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1549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dirty="0" smtClean="0">
                <a:solidFill>
                  <a:srgbClr val="333399"/>
                </a:solidFill>
              </a:rPr>
              <a:t>Zdravotní politika</a:t>
            </a:r>
            <a:endParaRPr lang="cs-CZ" dirty="0" smtClean="0">
              <a:solidFill>
                <a:srgbClr val="333399"/>
              </a:solidFill>
            </a:endParaRPr>
          </a:p>
        </p:txBody>
      </p:sp>
      <p:sp>
        <p:nvSpPr>
          <p:cNvPr id="7373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dirty="0" smtClean="0">
                <a:solidFill>
                  <a:srgbClr val="333399"/>
                </a:solidFill>
              </a:rPr>
              <a:t>opatření, která se navrhují, realizují a hodnotí v oblasti péče o zdraví.</a:t>
            </a:r>
          </a:p>
          <a:p>
            <a:pPr eaLnBrk="1" hangingPunct="1"/>
            <a:endParaRPr lang="cs-CZ" dirty="0" smtClean="0">
              <a:solidFill>
                <a:srgbClr val="333399"/>
              </a:solidFill>
            </a:endParaRPr>
          </a:p>
          <a:p>
            <a:pPr eaLnBrk="1" hangingPunct="1"/>
            <a:r>
              <a:rPr lang="cs-CZ" dirty="0" smtClean="0">
                <a:solidFill>
                  <a:srgbClr val="333399"/>
                </a:solidFill>
              </a:rPr>
              <a:t>není jen to, co se udělá, ale i to, co se neudělá</a:t>
            </a:r>
          </a:p>
        </p:txBody>
      </p:sp>
    </p:spTree>
    <p:extLst>
      <p:ext uri="{BB962C8B-B14F-4D97-AF65-F5344CB8AC3E}">
        <p14:creationId xmlns:p14="http://schemas.microsoft.com/office/powerpoint/2010/main" val="1272968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dirty="0" smtClean="0">
                <a:solidFill>
                  <a:srgbClr val="333399"/>
                </a:solidFill>
              </a:rPr>
              <a:t>Hlavní cíl zdravotní politiky</a:t>
            </a:r>
            <a:endParaRPr lang="cs-CZ" dirty="0" smtClean="0">
              <a:solidFill>
                <a:srgbClr val="333399"/>
              </a:solidFill>
            </a:endParaRPr>
          </a:p>
        </p:txBody>
      </p:sp>
      <p:sp>
        <p:nvSpPr>
          <p:cNvPr id="3891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dirty="0" smtClean="0">
                <a:solidFill>
                  <a:srgbClr val="333399"/>
                </a:solidFill>
              </a:rPr>
              <a:t>vytvořit a rozvíjet </a:t>
            </a:r>
            <a:r>
              <a:rPr lang="cs-CZ" b="1" dirty="0" smtClean="0">
                <a:solidFill>
                  <a:srgbClr val="333399"/>
                </a:solidFill>
              </a:rPr>
              <a:t>příznivé zdravotní prostředí</a:t>
            </a:r>
            <a:r>
              <a:rPr lang="cs-CZ" dirty="0" smtClean="0">
                <a:solidFill>
                  <a:srgbClr val="333399"/>
                </a:solidFill>
              </a:rPr>
              <a:t>, v němž by lidé mohli žít zdravě: </a:t>
            </a:r>
          </a:p>
          <a:p>
            <a:pPr lvl="1" eaLnBrk="1" hangingPunct="1"/>
            <a:r>
              <a:rPr lang="cs-CZ" dirty="0" smtClean="0">
                <a:solidFill>
                  <a:srgbClr val="333399"/>
                </a:solidFill>
              </a:rPr>
              <a:t>usnadnění správné volby zdravého způsobu života</a:t>
            </a:r>
          </a:p>
          <a:p>
            <a:pPr lvl="1" eaLnBrk="1" hangingPunct="1"/>
            <a:r>
              <a:rPr lang="cs-CZ" dirty="0" smtClean="0">
                <a:solidFill>
                  <a:srgbClr val="333399"/>
                </a:solidFill>
              </a:rPr>
              <a:t>důraz na příznivé přírodní a sociální prostředí</a:t>
            </a:r>
          </a:p>
          <a:p>
            <a:pPr lvl="1" eaLnBrk="1" hangingPunct="1"/>
            <a:r>
              <a:rPr lang="cs-CZ" dirty="0" smtClean="0">
                <a:solidFill>
                  <a:srgbClr val="333399"/>
                </a:solidFill>
              </a:rPr>
              <a:t>odpovědnost všech rezortů za zdravotní důsledky jejich rozhodnutí</a:t>
            </a:r>
          </a:p>
        </p:txBody>
      </p:sp>
    </p:spTree>
    <p:extLst>
      <p:ext uri="{BB962C8B-B14F-4D97-AF65-F5344CB8AC3E}">
        <p14:creationId xmlns:p14="http://schemas.microsoft.com/office/powerpoint/2010/main" val="373432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sz="4000" b="1" dirty="0" smtClean="0">
                <a:solidFill>
                  <a:srgbClr val="333399"/>
                </a:solidFill>
              </a:rPr>
              <a:t>KONCEPCE ZDRAVOTNÍ POLITIKY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6822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solidFill>
                  <a:srgbClr val="333399"/>
                </a:solidFill>
              </a:rPr>
              <a:t>Základy pro vytváření koncepce zdravotní politiky</a:t>
            </a:r>
            <a:endParaRPr lang="cs-CZ" dirty="0" smtClean="0">
              <a:solidFill>
                <a:srgbClr val="333399"/>
              </a:solidFill>
            </a:endParaRPr>
          </a:p>
        </p:txBody>
      </p:sp>
      <p:sp>
        <p:nvSpPr>
          <p:cNvPr id="73731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589240"/>
          </a:xfrm>
        </p:spPr>
        <p:txBody>
          <a:bodyPr rtlCol="0">
            <a:normAutofit fontScale="4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3300" dirty="0" smtClean="0"/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4400" dirty="0" smtClean="0">
                <a:solidFill>
                  <a:srgbClr val="333399"/>
                </a:solidFill>
              </a:rPr>
              <a:t>Východiska: popis a analýza současného stavu, vymezení problémů a posouzení možností jejich zvládnutí</a:t>
            </a:r>
          </a:p>
          <a:p>
            <a:pPr marL="0" indent="0" eaLnBrk="1" fontAlgn="auto" hangingPunct="1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cs-CZ" sz="4400" dirty="0" smtClean="0">
              <a:solidFill>
                <a:srgbClr val="333399"/>
              </a:solidFill>
            </a:endParaRP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4400" dirty="0" smtClean="0">
                <a:solidFill>
                  <a:srgbClr val="333399"/>
                </a:solidFill>
              </a:rPr>
              <a:t>Hodnoty, záměry a cíle péče o zdraví a zdravotnictví</a:t>
            </a:r>
            <a:endParaRPr lang="cs-CZ" sz="4400" dirty="0">
              <a:solidFill>
                <a:srgbClr val="333399"/>
              </a:solidFill>
            </a:endParaRPr>
          </a:p>
          <a:p>
            <a:pPr lvl="1" eaLnBrk="1" fontAlgn="auto" hangingPunct="1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cs-CZ" sz="4400" dirty="0">
                <a:solidFill>
                  <a:srgbClr val="333399"/>
                </a:solidFill>
              </a:rPr>
              <a:t>Orientace na občana, svébytnost, spravedlnost, demokratické principy, hodnota zdraví, </a:t>
            </a:r>
          </a:p>
          <a:p>
            <a:pPr lvl="1" eaLnBrk="1" fontAlgn="auto" hangingPunct="1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cs-CZ" sz="4400" dirty="0">
                <a:solidFill>
                  <a:srgbClr val="333399"/>
                </a:solidFill>
              </a:rPr>
              <a:t>zdravotní péče jako individuální i sociální hodnota, politické, ekonomické, kulturní a sociální okolnosti  </a:t>
            </a:r>
            <a:endParaRPr lang="cs-CZ" sz="4400" dirty="0" smtClean="0">
              <a:solidFill>
                <a:srgbClr val="333399"/>
              </a:solidFill>
            </a:endParaRPr>
          </a:p>
          <a:p>
            <a:pPr marL="457200" lvl="1" indent="0" eaLnBrk="1" fontAlgn="auto" hangingPunct="1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cs-CZ" sz="4400" dirty="0" smtClean="0">
              <a:solidFill>
                <a:srgbClr val="333399"/>
              </a:solidFill>
            </a:endParaRP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4400" dirty="0" smtClean="0">
                <a:solidFill>
                  <a:srgbClr val="333399"/>
                </a:solidFill>
              </a:rPr>
              <a:t>Teorie péče o zdraví a zdravotnictví, systémové interdisciplinární pojetí</a:t>
            </a:r>
            <a:endParaRPr lang="cs-CZ" sz="4400" dirty="0">
              <a:solidFill>
                <a:srgbClr val="333399"/>
              </a:solidFill>
            </a:endParaRPr>
          </a:p>
          <a:p>
            <a:pPr lvl="1" eaLnBrk="1" fontAlgn="auto" hangingPunct="1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cs-CZ" sz="4400" dirty="0">
                <a:solidFill>
                  <a:srgbClr val="333399"/>
                </a:solidFill>
              </a:rPr>
              <a:t>Jaké je zdraví? Proč je takové? Čím lze přispět k jeho zlepšení?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3400" dirty="0">
              <a:solidFill>
                <a:srgbClr val="333399"/>
              </a:solidFill>
            </a:endParaRPr>
          </a:p>
          <a:p>
            <a:pPr marL="0" indent="0" eaLnBrk="1" fontAlgn="auto" hangingPunct="1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cs-CZ" sz="3400" dirty="0" smtClean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596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 build="p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solidFill>
                  <a:srgbClr val="333399"/>
                </a:solidFill>
              </a:rPr>
              <a:t>Nástroje pro realizaci koncepce zdravotní politiky</a:t>
            </a:r>
            <a:endParaRPr lang="cs-CZ" dirty="0" smtClean="0">
              <a:solidFill>
                <a:srgbClr val="333399"/>
              </a:solidFill>
            </a:endParaRPr>
          </a:p>
        </p:txBody>
      </p:sp>
      <p:sp>
        <p:nvSpPr>
          <p:cNvPr id="73731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7338"/>
            <a:ext cx="8229600" cy="482441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600" dirty="0" smtClean="0">
                <a:solidFill>
                  <a:srgbClr val="333399"/>
                </a:solidFill>
              </a:rPr>
              <a:t>Financování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600" dirty="0" smtClean="0">
                <a:solidFill>
                  <a:srgbClr val="333399"/>
                </a:solidFill>
              </a:rPr>
              <a:t>Legislativa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600" dirty="0" smtClean="0">
                <a:solidFill>
                  <a:srgbClr val="333399"/>
                </a:solidFill>
              </a:rPr>
              <a:t>Lidé a jejich výchova ke zdraví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600" dirty="0" smtClean="0">
                <a:solidFill>
                  <a:srgbClr val="333399"/>
                </a:solidFill>
              </a:rPr>
              <a:t>Dobré řízení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600" dirty="0" smtClean="0">
                <a:solidFill>
                  <a:srgbClr val="333399"/>
                </a:solidFill>
              </a:rPr>
              <a:t>Informace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600" dirty="0" smtClean="0">
                <a:solidFill>
                  <a:srgbClr val="333399"/>
                </a:solidFill>
              </a:rPr>
              <a:t>Věda, výzkum a rozvoj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sz="2600" dirty="0" smtClean="0">
              <a:solidFill>
                <a:srgbClr val="333399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600" dirty="0" smtClean="0">
                <a:solidFill>
                  <a:srgbClr val="333399"/>
                </a:solidFill>
              </a:rPr>
              <a:t>Regionalizace</a:t>
            </a:r>
            <a:r>
              <a:rPr lang="cs-CZ" sz="2600" dirty="0">
                <a:solidFill>
                  <a:srgbClr val="333399"/>
                </a:solidFill>
              </a:rPr>
              <a:t>, decentralizace, recenetralizace, komunikace, tvůrčí partnerství, podíl </a:t>
            </a:r>
            <a:r>
              <a:rPr lang="cs-CZ" sz="2600" dirty="0" smtClean="0">
                <a:solidFill>
                  <a:srgbClr val="333399"/>
                </a:solidFill>
              </a:rPr>
              <a:t>odborné a široké </a:t>
            </a:r>
            <a:r>
              <a:rPr lang="cs-CZ" sz="2600" dirty="0">
                <a:solidFill>
                  <a:srgbClr val="333399"/>
                </a:solidFill>
              </a:rPr>
              <a:t>občanské veřejnosti na rozvoji péče o zdraví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sz="2600" dirty="0" smtClean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42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dirty="0" smtClean="0">
                <a:solidFill>
                  <a:srgbClr val="333399"/>
                </a:solidFill>
              </a:rPr>
              <a:t>Cíle koncepce zdravotní politiky</a:t>
            </a:r>
            <a:endParaRPr lang="cs-CZ" dirty="0" smtClean="0">
              <a:solidFill>
                <a:srgbClr val="333399"/>
              </a:solidFill>
            </a:endParaRPr>
          </a:p>
        </p:txBody>
      </p:sp>
      <p:sp>
        <p:nvSpPr>
          <p:cNvPr id="73731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solidFill>
                  <a:srgbClr val="333399"/>
                </a:solidFill>
              </a:rPr>
              <a:t>Dobrá péče o zdraví a výkonný systém zdravotnictví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 smtClean="0">
              <a:solidFill>
                <a:srgbClr val="333399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solidFill>
                  <a:srgbClr val="333399"/>
                </a:solidFill>
              </a:rPr>
              <a:t>ZDRAVÍ LIDÉ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48241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b="1" dirty="0" smtClean="0">
                <a:solidFill>
                  <a:srgbClr val="333399"/>
                </a:solidFill>
              </a:rPr>
              <a:t>EVROPSKÁ ZDRAVOTNÍ POLITIKA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0184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dirty="0" smtClean="0">
                <a:solidFill>
                  <a:srgbClr val="333399"/>
                </a:solidFill>
              </a:rPr>
              <a:t>Evropská zdravotní politika</a:t>
            </a:r>
            <a:endParaRPr lang="cs-CZ" dirty="0" smtClean="0">
              <a:solidFill>
                <a:srgbClr val="333399"/>
              </a:solidFill>
            </a:endParaRPr>
          </a:p>
        </p:txBody>
      </p:sp>
      <p:sp>
        <p:nvSpPr>
          <p:cNvPr id="7373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dirty="0" smtClean="0">
                <a:solidFill>
                  <a:srgbClr val="333399"/>
                </a:solidFill>
              </a:rPr>
              <a:t>mnoho rozličných podkladových materiálů</a:t>
            </a:r>
          </a:p>
          <a:p>
            <a:pPr eaLnBrk="1" hangingPunct="1"/>
            <a:r>
              <a:rPr lang="cs-CZ" dirty="0" smtClean="0">
                <a:solidFill>
                  <a:srgbClr val="333399"/>
                </a:solidFill>
              </a:rPr>
              <a:t>principy a hodnoty</a:t>
            </a:r>
          </a:p>
          <a:p>
            <a:pPr eaLnBrk="1" hangingPunct="1"/>
            <a:r>
              <a:rPr lang="cs-CZ" dirty="0" smtClean="0">
                <a:solidFill>
                  <a:srgbClr val="333399"/>
                </a:solidFill>
              </a:rPr>
              <a:t>inspirace pro jednotlivé státy a jejich specifickou situaci</a:t>
            </a:r>
          </a:p>
          <a:p>
            <a:pPr eaLnBrk="1" hangingPunct="1"/>
            <a:r>
              <a:rPr lang="cs-CZ" dirty="0" smtClean="0">
                <a:solidFill>
                  <a:srgbClr val="333399"/>
                </a:solidFill>
              </a:rPr>
              <a:t>důraz na participaci občanů (jednotlivců, rodin, sociálních skupin, dobrovolných a zájmových organizací)</a:t>
            </a:r>
          </a:p>
          <a:p>
            <a:pPr eaLnBrk="1" hangingPunct="1">
              <a:buFont typeface="Arial" charset="0"/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351409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 build="p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solidFill>
                  <a:srgbClr val="333399"/>
                </a:solidFill>
              </a:rPr>
              <a:t>Historický vývoj evropské zdravotní politiky</a:t>
            </a:r>
            <a:endParaRPr lang="cs-CZ" dirty="0" smtClean="0">
              <a:solidFill>
                <a:srgbClr val="333399"/>
              </a:solidFill>
            </a:endParaRPr>
          </a:p>
        </p:txBody>
      </p:sp>
      <p:sp>
        <p:nvSpPr>
          <p:cNvPr id="73731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marL="0" indent="0" eaLnBrk="1" fontAlgn="auto" hangingPunct="1">
              <a:spcBef>
                <a:spcPts val="4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3000" b="1" dirty="0" smtClean="0">
                <a:solidFill>
                  <a:srgbClr val="333399"/>
                </a:solidFill>
              </a:rPr>
              <a:t>1851</a:t>
            </a:r>
          </a:p>
          <a:p>
            <a:pPr eaLnBrk="1" fontAlgn="auto" hangingPunct="1">
              <a:spcBef>
                <a:spcPts val="4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3000" dirty="0" smtClean="0">
                <a:solidFill>
                  <a:srgbClr val="333399"/>
                </a:solidFill>
              </a:rPr>
              <a:t> I. evropská zdravotní konference v Paříži</a:t>
            </a:r>
          </a:p>
          <a:p>
            <a:pPr marL="0" indent="0" eaLnBrk="1" fontAlgn="auto" hangingPunct="1">
              <a:spcBef>
                <a:spcPts val="4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cs-CZ" sz="3000" dirty="0" smtClean="0">
              <a:solidFill>
                <a:srgbClr val="333399"/>
              </a:solidFill>
            </a:endParaRPr>
          </a:p>
          <a:p>
            <a:pPr marL="0" indent="0" eaLnBrk="1" fontAlgn="auto" hangingPunct="1">
              <a:spcBef>
                <a:spcPts val="4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3000" b="1" dirty="0" smtClean="0">
                <a:solidFill>
                  <a:srgbClr val="333399"/>
                </a:solidFill>
              </a:rPr>
              <a:t>1907</a:t>
            </a:r>
          </a:p>
          <a:p>
            <a:pPr eaLnBrk="1" fontAlgn="auto" hangingPunct="1">
              <a:spcBef>
                <a:spcPts val="4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3000" dirty="0" smtClean="0">
                <a:solidFill>
                  <a:srgbClr val="333399"/>
                </a:solidFill>
              </a:rPr>
              <a:t>založen Mezinárodní úřad veřejné hygieny v Paříži</a:t>
            </a:r>
          </a:p>
          <a:p>
            <a:pPr marL="0" indent="0" eaLnBrk="1" fontAlgn="auto" hangingPunct="1">
              <a:spcBef>
                <a:spcPts val="4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cs-CZ" sz="3000" dirty="0" smtClean="0">
              <a:solidFill>
                <a:srgbClr val="333399"/>
              </a:solidFill>
            </a:endParaRPr>
          </a:p>
          <a:p>
            <a:pPr marL="0" indent="0" eaLnBrk="1" fontAlgn="auto" hangingPunct="1">
              <a:spcBef>
                <a:spcPts val="4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3000" b="1" dirty="0" smtClean="0">
                <a:solidFill>
                  <a:srgbClr val="333399"/>
                </a:solidFill>
              </a:rPr>
              <a:t>1948</a:t>
            </a:r>
          </a:p>
          <a:p>
            <a:pPr eaLnBrk="1" fontAlgn="auto" hangingPunct="1">
              <a:spcBef>
                <a:spcPts val="4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3000" dirty="0" smtClean="0">
                <a:solidFill>
                  <a:srgbClr val="333399"/>
                </a:solidFill>
              </a:rPr>
              <a:t>založení Světové zdravotnické organizace</a:t>
            </a:r>
          </a:p>
          <a:p>
            <a:pPr eaLnBrk="1" fontAlgn="auto" hangingPunct="1">
              <a:spcBef>
                <a:spcPts val="4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3000" dirty="0" smtClean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9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/>
          <a:lstStyle/>
          <a:p>
            <a:r>
              <a:rPr lang="cs-CZ" sz="4000" b="1" dirty="0">
                <a:solidFill>
                  <a:schemeClr val="accent2"/>
                </a:solidFill>
              </a:rPr>
              <a:t>SOCIÁLNÍ HODNOTA </a:t>
            </a:r>
            <a:r>
              <a:rPr lang="cs-CZ" sz="4000" b="1" dirty="0" smtClean="0">
                <a:solidFill>
                  <a:schemeClr val="accent2"/>
                </a:solidFill>
              </a:rPr>
              <a:t>ZDRAVÍ</a:t>
            </a:r>
            <a:endParaRPr lang="cs-CZ" sz="4000" b="1" dirty="0">
              <a:solidFill>
                <a:schemeClr val="accent2"/>
              </a:solidFill>
            </a:endParaRP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495425"/>
            <a:ext cx="8229600" cy="5362575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cs-CZ" dirty="0">
                <a:solidFill>
                  <a:schemeClr val="accent2"/>
                </a:solidFill>
              </a:rPr>
              <a:t>Historicky </a:t>
            </a:r>
            <a:r>
              <a:rPr lang="cs-CZ" dirty="0" smtClean="0">
                <a:solidFill>
                  <a:schemeClr val="accent2"/>
                </a:solidFill>
              </a:rPr>
              <a:t>-</a:t>
            </a:r>
            <a:r>
              <a:rPr lang="cs-CZ" dirty="0">
                <a:solidFill>
                  <a:schemeClr val="accent2"/>
                </a:solidFill>
              </a:rPr>
              <a:t> </a:t>
            </a:r>
            <a:r>
              <a:rPr lang="cs-CZ" b="1" dirty="0" smtClean="0">
                <a:solidFill>
                  <a:schemeClr val="accent2"/>
                </a:solidFill>
              </a:rPr>
              <a:t>vojenské hledisko </a:t>
            </a:r>
            <a:r>
              <a:rPr lang="cs-CZ" dirty="0">
                <a:solidFill>
                  <a:schemeClr val="accent2"/>
                </a:solidFill>
              </a:rPr>
              <a:t>– armáda potřebovala zdravé muže. </a:t>
            </a:r>
          </a:p>
          <a:p>
            <a:pPr>
              <a:spcAft>
                <a:spcPts val="1200"/>
              </a:spcAft>
            </a:pPr>
            <a:r>
              <a:rPr lang="cs-CZ" b="1" dirty="0">
                <a:solidFill>
                  <a:schemeClr val="accent2"/>
                </a:solidFill>
              </a:rPr>
              <a:t>Ekonomický aspekt </a:t>
            </a:r>
            <a:r>
              <a:rPr lang="cs-CZ" dirty="0">
                <a:solidFill>
                  <a:schemeClr val="accent2"/>
                </a:solidFill>
              </a:rPr>
              <a:t>- výrobní organizace potřebovaly zdravé pracovníky. </a:t>
            </a:r>
          </a:p>
          <a:p>
            <a:pPr>
              <a:spcAft>
                <a:spcPts val="1200"/>
              </a:spcAft>
            </a:pPr>
            <a:r>
              <a:rPr lang="cs-CZ" b="1" dirty="0">
                <a:solidFill>
                  <a:schemeClr val="accent2"/>
                </a:solidFill>
              </a:rPr>
              <a:t>Sociální hodnota</a:t>
            </a:r>
            <a:r>
              <a:rPr lang="cs-CZ" dirty="0">
                <a:solidFill>
                  <a:schemeClr val="accent2"/>
                </a:solidFill>
              </a:rPr>
              <a:t> zdraví je ovšem mnohem bohatší. Jde o bezpečnost </a:t>
            </a:r>
            <a:r>
              <a:rPr lang="cs-CZ" dirty="0" smtClean="0">
                <a:solidFill>
                  <a:schemeClr val="accent2"/>
                </a:solidFill>
              </a:rPr>
              <a:t>a spokojenost </a:t>
            </a:r>
            <a:r>
              <a:rPr lang="cs-CZ" dirty="0">
                <a:solidFill>
                  <a:schemeClr val="accent2"/>
                </a:solidFill>
              </a:rPr>
              <a:t>lidí, o právo žít ve zdravém prostředí a ve zdravé společnosti. </a:t>
            </a:r>
          </a:p>
          <a:p>
            <a:endParaRPr lang="cs-CZ" dirty="0">
              <a:solidFill>
                <a:srgbClr val="24559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3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solidFill>
                  <a:srgbClr val="333399"/>
                </a:solidFill>
              </a:rPr>
              <a:t>Základní programové dokumenty evropské zdravotní politiky</a:t>
            </a:r>
            <a:endParaRPr lang="cs-CZ" dirty="0" smtClean="0">
              <a:solidFill>
                <a:srgbClr val="333399"/>
              </a:solidFill>
            </a:endParaRPr>
          </a:p>
        </p:txBody>
      </p:sp>
      <p:sp>
        <p:nvSpPr>
          <p:cNvPr id="73731" name="Zástupný symbol pro obsah 2"/>
          <p:cNvSpPr>
            <a:spLocks noGrp="1"/>
          </p:cNvSpPr>
          <p:nvPr>
            <p:ph idx="1"/>
          </p:nvPr>
        </p:nvSpPr>
        <p:spPr>
          <a:xfrm>
            <a:off x="500063" y="1928813"/>
            <a:ext cx="8229600" cy="4525962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b="1" dirty="0" smtClean="0">
                <a:solidFill>
                  <a:srgbClr val="333399"/>
                </a:solidFill>
              </a:rPr>
              <a:t>SZO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>
                <a:solidFill>
                  <a:srgbClr val="333399"/>
                </a:solidFill>
              </a:rPr>
              <a:t>nová strategie </a:t>
            </a:r>
            <a:r>
              <a:rPr lang="cs-CZ" b="1" dirty="0" smtClean="0">
                <a:solidFill>
                  <a:srgbClr val="333399"/>
                </a:solidFill>
              </a:rPr>
              <a:t>Zdraví 2020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b="1" dirty="0" smtClean="0">
                <a:solidFill>
                  <a:srgbClr val="333399"/>
                </a:solidFill>
              </a:rPr>
              <a:t>EU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solidFill>
                  <a:srgbClr val="333399"/>
                </a:solidFill>
              </a:rPr>
              <a:t>Společně pro zdraví </a:t>
            </a:r>
            <a:r>
              <a:rPr lang="cs-CZ" dirty="0" smtClean="0">
                <a:solidFill>
                  <a:srgbClr val="333399"/>
                </a:solidFill>
              </a:rPr>
              <a:t>(součást komplexní strategie rozvoje EU Evropa 2020)</a:t>
            </a:r>
            <a:endParaRPr lang="cs-CZ" b="1" dirty="0" smtClean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56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79388" y="2133600"/>
            <a:ext cx="8964612" cy="2592388"/>
          </a:xfrm>
        </p:spPr>
        <p:txBody>
          <a:bodyPr/>
          <a:lstStyle/>
          <a:p>
            <a:pPr eaLnBrk="1" hangingPunct="1"/>
            <a:r>
              <a:rPr lang="cs-CZ" sz="4000" b="1" smtClean="0">
                <a:solidFill>
                  <a:schemeClr val="accent2"/>
                </a:solidFill>
              </a:rPr>
              <a:t>  </a:t>
            </a:r>
            <a:br>
              <a:rPr lang="cs-CZ" sz="4000" b="1" smtClean="0">
                <a:solidFill>
                  <a:schemeClr val="accent2"/>
                </a:solidFill>
              </a:rPr>
            </a:br>
            <a:r>
              <a:rPr lang="cs-CZ" sz="4000" b="1" smtClean="0">
                <a:solidFill>
                  <a:schemeClr val="accent2"/>
                </a:solidFill>
              </a:rPr>
              <a:t>Příprava nové </a:t>
            </a:r>
            <a:br>
              <a:rPr lang="cs-CZ" sz="4000" b="1" smtClean="0">
                <a:solidFill>
                  <a:schemeClr val="accent2"/>
                </a:solidFill>
              </a:rPr>
            </a:br>
            <a:r>
              <a:rPr lang="cs-CZ" sz="4000" b="1" smtClean="0">
                <a:solidFill>
                  <a:schemeClr val="accent2"/>
                </a:solidFill>
              </a:rPr>
              <a:t>evropské zdravotní politiky</a:t>
            </a:r>
            <a:br>
              <a:rPr lang="cs-CZ" sz="4000" b="1" smtClean="0">
                <a:solidFill>
                  <a:schemeClr val="accent2"/>
                </a:solidFill>
              </a:rPr>
            </a:br>
            <a:r>
              <a:rPr lang="cs-CZ" sz="4100" b="1" smtClean="0">
                <a:solidFill>
                  <a:schemeClr val="accent2"/>
                </a:solidFill>
              </a:rPr>
              <a:t>ZDRAVÍ 2020</a:t>
            </a:r>
            <a:br>
              <a:rPr lang="cs-CZ" sz="4100" b="1" smtClean="0">
                <a:solidFill>
                  <a:schemeClr val="accent2"/>
                </a:solidFill>
              </a:rPr>
            </a:br>
            <a:r>
              <a:rPr lang="cs-CZ" sz="4100" b="1" smtClean="0">
                <a:solidFill>
                  <a:schemeClr val="accent2"/>
                </a:solidFill>
              </a:rPr>
              <a:t>a koncepční představa rozvoje</a:t>
            </a:r>
          </a:p>
        </p:txBody>
      </p:sp>
    </p:spTree>
    <p:extLst>
      <p:ext uri="{BB962C8B-B14F-4D97-AF65-F5344CB8AC3E}">
        <p14:creationId xmlns:p14="http://schemas.microsoft.com/office/powerpoint/2010/main" val="121403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948488" cy="465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4019" name="Text Box 3"/>
          <p:cNvSpPr txBox="1">
            <a:spLocks noChangeArrowheads="1"/>
          </p:cNvSpPr>
          <p:nvPr/>
        </p:nvSpPr>
        <p:spPr bwMode="auto">
          <a:xfrm>
            <a:off x="1166813" y="4745038"/>
            <a:ext cx="72215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cs-CZ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214020" name="Rectangle 4"/>
          <p:cNvSpPr>
            <a:spLocks noChangeArrowheads="1"/>
          </p:cNvSpPr>
          <p:nvPr/>
        </p:nvSpPr>
        <p:spPr bwMode="auto">
          <a:xfrm>
            <a:off x="0" y="4149725"/>
            <a:ext cx="9144000" cy="2708275"/>
          </a:xfrm>
          <a:prstGeom prst="rect">
            <a:avLst/>
          </a:prstGeom>
          <a:solidFill>
            <a:srgbClr val="2F5F8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cs-CZ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214021" name="Rectangle 5"/>
          <p:cNvSpPr>
            <a:spLocks noChangeArrowheads="1"/>
          </p:cNvSpPr>
          <p:nvPr/>
        </p:nvSpPr>
        <p:spPr bwMode="auto">
          <a:xfrm>
            <a:off x="582613" y="4221163"/>
            <a:ext cx="8102600" cy="157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cs-CZ" sz="2400" b="1" dirty="0">
                <a:solidFill>
                  <a:srgbClr val="FFFFFF"/>
                </a:solidFill>
                <a:latin typeface="Arial" charset="0"/>
                <a:cs typeface="+mn-cs"/>
              </a:rPr>
              <a:t>60. zasedání Evropského regionálního výboru SZO</a:t>
            </a:r>
            <a:r>
              <a:rPr lang="cs-CZ" sz="2400" b="1" dirty="0">
                <a:solidFill>
                  <a:srgbClr val="000000"/>
                </a:solidFill>
                <a:latin typeface="Arial" charset="0"/>
                <a:cs typeface="+mn-cs"/>
              </a:rPr>
              <a:t> </a:t>
            </a:r>
            <a:r>
              <a:rPr lang="cs-CZ" sz="2400" b="1" dirty="0">
                <a:solidFill>
                  <a:srgbClr val="FFFFFF"/>
                </a:solidFill>
                <a:latin typeface="Arial" charset="0"/>
                <a:cs typeface="+mn-cs"/>
              </a:rPr>
              <a:t>(září 2010)</a:t>
            </a:r>
            <a:r>
              <a:rPr lang="cs-CZ" sz="2400" b="1" dirty="0">
                <a:solidFill>
                  <a:srgbClr val="000000"/>
                </a:solidFill>
                <a:latin typeface="Arial" charset="0"/>
                <a:cs typeface="+mn-cs"/>
              </a:rPr>
              <a:t> </a:t>
            </a:r>
            <a:endParaRPr lang="cs-CZ" sz="2400" b="1" dirty="0">
              <a:solidFill>
                <a:srgbClr val="FFFFFF"/>
              </a:solidFill>
              <a:latin typeface="Arial" charset="0"/>
              <a:cs typeface="+mn-cs"/>
            </a:endParaRP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cs-CZ" sz="2400" b="1" dirty="0">
                <a:solidFill>
                  <a:srgbClr val="FFFFFF"/>
                </a:solidFill>
                <a:latin typeface="Arial" charset="0"/>
                <a:cs typeface="+mn-cs"/>
              </a:rPr>
              <a:t>Evropská úřadovna SZO - připravit novou evropskou zdravotní politiku, </a:t>
            </a:r>
            <a:r>
              <a:rPr lang="cs-CZ" sz="2400" b="1" dirty="0">
                <a:solidFill>
                  <a:srgbClr val="FFFFCC"/>
                </a:solidFill>
                <a:latin typeface="Arial" charset="0"/>
                <a:cs typeface="+mn-cs"/>
              </a:rPr>
              <a:t>ZDRAVÍ 2020.</a:t>
            </a:r>
          </a:p>
        </p:txBody>
      </p:sp>
      <p:sp>
        <p:nvSpPr>
          <p:cNvPr id="214022" name="Rectangle 6"/>
          <p:cNvSpPr>
            <a:spLocks noChangeArrowheads="1"/>
          </p:cNvSpPr>
          <p:nvPr/>
        </p:nvSpPr>
        <p:spPr bwMode="auto">
          <a:xfrm>
            <a:off x="6948488" y="0"/>
            <a:ext cx="2195512" cy="4149725"/>
          </a:xfrm>
          <a:prstGeom prst="rect">
            <a:avLst/>
          </a:prstGeom>
          <a:solidFill>
            <a:srgbClr val="2F5F8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cs-CZ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pic>
        <p:nvPicPr>
          <p:cNvPr id="4915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476250"/>
            <a:ext cx="1655763" cy="159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4024" name="Rectangle 8"/>
          <p:cNvSpPr>
            <a:spLocks noChangeArrowheads="1"/>
          </p:cNvSpPr>
          <p:nvPr/>
        </p:nvSpPr>
        <p:spPr bwMode="auto">
          <a:xfrm>
            <a:off x="0" y="2636838"/>
            <a:ext cx="684213" cy="1584325"/>
          </a:xfrm>
          <a:prstGeom prst="rect">
            <a:avLst/>
          </a:prstGeom>
          <a:solidFill>
            <a:srgbClr val="2F5F8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cs-CZ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49161" name="WordArt 9"/>
          <p:cNvSpPr>
            <a:spLocks noChangeArrowheads="1" noChangeShapeType="1" noTextEdit="1"/>
          </p:cNvSpPr>
          <p:nvPr/>
        </p:nvSpPr>
        <p:spPr bwMode="auto">
          <a:xfrm>
            <a:off x="7221538" y="3005138"/>
            <a:ext cx="1728787" cy="92233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b="1" kern="10">
                <a:solidFill>
                  <a:srgbClr val="FFFFFF"/>
                </a:solidFill>
                <a:latin typeface="Arial"/>
                <a:cs typeface="Arial"/>
              </a:rPr>
              <a:t>HEALTH</a:t>
            </a:r>
          </a:p>
          <a:p>
            <a:pPr algn="ctr"/>
            <a:r>
              <a:rPr lang="cs-CZ" sz="3600" b="1" kern="10">
                <a:solidFill>
                  <a:srgbClr val="FFFFFF"/>
                </a:solidFill>
                <a:latin typeface="Arial"/>
                <a:cs typeface="Arial"/>
              </a:rPr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333003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2F5F8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cs-CZ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title"/>
          </p:nvPr>
        </p:nvSpPr>
        <p:spPr>
          <a:xfrm>
            <a:off x="914400" y="569913"/>
            <a:ext cx="8229600" cy="1143000"/>
          </a:xfrm>
        </p:spPr>
        <p:txBody>
          <a:bodyPr/>
          <a:lstStyle/>
          <a:p>
            <a:pPr algn="l" eaLnBrk="1" hangingPunct="1"/>
            <a:r>
              <a:rPr lang="cs-CZ" b="1" smtClean="0">
                <a:solidFill>
                  <a:schemeClr val="bg1"/>
                </a:solidFill>
              </a:rPr>
              <a:t>ZDRAVÍ 2020  </a:t>
            </a:r>
            <a:br>
              <a:rPr lang="cs-CZ" b="1" smtClean="0">
                <a:solidFill>
                  <a:schemeClr val="bg1"/>
                </a:solidFill>
              </a:rPr>
            </a:br>
            <a:r>
              <a:rPr lang="cs-CZ" b="1" smtClean="0">
                <a:solidFill>
                  <a:schemeClr val="bg1"/>
                </a:solidFill>
              </a:rPr>
              <a:t>HISTORICKÁ NÁVAZNOST</a:t>
            </a:r>
            <a:r>
              <a:rPr lang="cs-CZ" sz="4000" smtClean="0"/>
              <a:t> </a:t>
            </a:r>
          </a:p>
        </p:txBody>
      </p:sp>
      <p:pic>
        <p:nvPicPr>
          <p:cNvPr id="50180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16650" y="2128838"/>
            <a:ext cx="2133600" cy="1897062"/>
          </a:xfrm>
        </p:spPr>
      </p:pic>
      <p:sp>
        <p:nvSpPr>
          <p:cNvPr id="215045" name="Text Box 5"/>
          <p:cNvSpPr txBox="1">
            <a:spLocks noChangeArrowheads="1"/>
          </p:cNvSpPr>
          <p:nvPr/>
        </p:nvSpPr>
        <p:spPr bwMode="auto">
          <a:xfrm>
            <a:off x="876300" y="2495550"/>
            <a:ext cx="5924550" cy="163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 sz="4400" b="1">
                <a:solidFill>
                  <a:srgbClr val="FFFFFF"/>
                </a:solidFill>
                <a:latin typeface="Arial" charset="0"/>
                <a:cs typeface="+mn-cs"/>
              </a:rPr>
              <a:t>1977</a:t>
            </a:r>
            <a:r>
              <a:rPr lang="cs-CZ" sz="2000" b="1">
                <a:solidFill>
                  <a:srgbClr val="FFFFFF"/>
                </a:solidFill>
                <a:latin typeface="Arial" charset="0"/>
                <a:cs typeface="+mn-cs"/>
              </a:rPr>
              <a:t> </a:t>
            </a:r>
          </a:p>
          <a:p>
            <a:pPr>
              <a:lnSpc>
                <a:spcPct val="90000"/>
              </a:lnSpc>
              <a:defRPr/>
            </a:pPr>
            <a:r>
              <a:rPr lang="cs-CZ" sz="3200" b="1">
                <a:solidFill>
                  <a:srgbClr val="FFFFFF"/>
                </a:solidFill>
                <a:latin typeface="Arial" charset="0"/>
                <a:cs typeface="+mn-cs"/>
              </a:rPr>
              <a:t>ZDRAVÍ PRO VŠECHNY </a:t>
            </a:r>
          </a:p>
          <a:p>
            <a:pPr>
              <a:lnSpc>
                <a:spcPct val="90000"/>
              </a:lnSpc>
              <a:defRPr/>
            </a:pPr>
            <a:r>
              <a:rPr lang="cs-CZ" sz="3200" b="1">
                <a:solidFill>
                  <a:srgbClr val="FFFFFF"/>
                </a:solidFill>
                <a:latin typeface="Arial" charset="0"/>
                <a:cs typeface="+mn-cs"/>
              </a:rPr>
              <a:t>DO ROKU 2000</a:t>
            </a:r>
          </a:p>
        </p:txBody>
      </p:sp>
      <p:sp>
        <p:nvSpPr>
          <p:cNvPr id="215046" name="Text Box 6"/>
          <p:cNvSpPr txBox="1">
            <a:spLocks noChangeArrowheads="1"/>
          </p:cNvSpPr>
          <p:nvPr/>
        </p:nvSpPr>
        <p:spPr bwMode="auto">
          <a:xfrm>
            <a:off x="952500" y="4819650"/>
            <a:ext cx="6181725" cy="15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cs-CZ" sz="4400" b="1">
                <a:solidFill>
                  <a:srgbClr val="FFFFFF"/>
                </a:solidFill>
                <a:latin typeface="Arial" charset="0"/>
                <a:cs typeface="+mn-cs"/>
              </a:rPr>
              <a:t>1986</a:t>
            </a:r>
            <a:r>
              <a:rPr lang="cs-CZ" sz="2000" b="1">
                <a:solidFill>
                  <a:srgbClr val="FFFFFF"/>
                </a:solidFill>
                <a:latin typeface="Arial" charset="0"/>
                <a:cs typeface="+mn-cs"/>
              </a:rPr>
              <a:t> </a:t>
            </a:r>
          </a:p>
          <a:p>
            <a:pPr>
              <a:lnSpc>
                <a:spcPct val="90000"/>
              </a:lnSpc>
              <a:defRPr/>
            </a:pPr>
            <a:r>
              <a:rPr lang="cs-CZ" sz="3200" b="1">
                <a:solidFill>
                  <a:srgbClr val="FFFFFF"/>
                </a:solidFill>
                <a:latin typeface="Arial" charset="0"/>
                <a:cs typeface="+mn-cs"/>
              </a:rPr>
              <a:t>OTTAWSKÁ CHARTA </a:t>
            </a:r>
          </a:p>
          <a:p>
            <a:pPr>
              <a:lnSpc>
                <a:spcPct val="90000"/>
              </a:lnSpc>
              <a:defRPr/>
            </a:pPr>
            <a:r>
              <a:rPr lang="cs-CZ" sz="3200" b="1">
                <a:solidFill>
                  <a:srgbClr val="FFFFFF"/>
                </a:solidFill>
                <a:latin typeface="Arial" charset="0"/>
                <a:cs typeface="+mn-cs"/>
              </a:rPr>
              <a:t>PODPORY ZDRAVÍ</a:t>
            </a:r>
          </a:p>
        </p:txBody>
      </p:sp>
      <p:pic>
        <p:nvPicPr>
          <p:cNvPr id="50183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08713" y="4478338"/>
            <a:ext cx="2144712" cy="1897062"/>
          </a:xfrm>
        </p:spPr>
      </p:pic>
    </p:spTree>
    <p:extLst>
      <p:ext uri="{BB962C8B-B14F-4D97-AF65-F5344CB8AC3E}">
        <p14:creationId xmlns:p14="http://schemas.microsoft.com/office/powerpoint/2010/main" val="324087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2F5F8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cs-CZ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title"/>
          </p:nvPr>
        </p:nvSpPr>
        <p:spPr>
          <a:xfrm>
            <a:off x="1238250" y="360363"/>
            <a:ext cx="8334375" cy="1943100"/>
          </a:xfrm>
        </p:spPr>
        <p:txBody>
          <a:bodyPr/>
          <a:lstStyle/>
          <a:p>
            <a:pPr algn="l" eaLnBrk="1" hangingPunct="1"/>
            <a:r>
              <a:rPr lang="cs-CZ" b="1" smtClean="0">
                <a:solidFill>
                  <a:schemeClr val="bg1"/>
                </a:solidFill>
              </a:rPr>
              <a:t>ZDRAVÍ 2020  </a:t>
            </a:r>
            <a:br>
              <a:rPr lang="cs-CZ" b="1" smtClean="0">
                <a:solidFill>
                  <a:schemeClr val="bg1"/>
                </a:solidFill>
              </a:rPr>
            </a:br>
            <a:r>
              <a:rPr lang="cs-CZ" b="1" smtClean="0">
                <a:solidFill>
                  <a:schemeClr val="bg1"/>
                </a:solidFill>
              </a:rPr>
              <a:t>HISTORICKÁ </a:t>
            </a:r>
            <a:br>
              <a:rPr lang="cs-CZ" b="1" smtClean="0">
                <a:solidFill>
                  <a:schemeClr val="bg1"/>
                </a:solidFill>
              </a:rPr>
            </a:br>
            <a:r>
              <a:rPr lang="cs-CZ" b="1" smtClean="0">
                <a:solidFill>
                  <a:schemeClr val="bg1"/>
                </a:solidFill>
              </a:rPr>
              <a:t>NÁVAZNOST</a:t>
            </a:r>
            <a:r>
              <a:rPr lang="cs-CZ" sz="4000" smtClean="0"/>
              <a:t> </a:t>
            </a:r>
          </a:p>
        </p:txBody>
      </p:sp>
      <p:pic>
        <p:nvPicPr>
          <p:cNvPr id="51204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91225" y="1268413"/>
            <a:ext cx="2052638" cy="2473325"/>
          </a:xfrm>
        </p:spPr>
      </p:pic>
      <p:sp>
        <p:nvSpPr>
          <p:cNvPr id="216069" name="Text Box 5"/>
          <p:cNvSpPr txBox="1">
            <a:spLocks noChangeArrowheads="1"/>
          </p:cNvSpPr>
          <p:nvPr/>
        </p:nvSpPr>
        <p:spPr bwMode="auto">
          <a:xfrm>
            <a:off x="1285875" y="2638425"/>
            <a:ext cx="4124325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 sz="4400" b="1">
                <a:solidFill>
                  <a:srgbClr val="FFFFFF"/>
                </a:solidFill>
                <a:latin typeface="Arial" charset="0"/>
                <a:cs typeface="+mn-cs"/>
              </a:rPr>
              <a:t>1998</a:t>
            </a:r>
            <a:r>
              <a:rPr lang="cs-CZ" sz="2000" b="1">
                <a:solidFill>
                  <a:srgbClr val="FFFFFF"/>
                </a:solidFill>
                <a:latin typeface="Arial" charset="0"/>
                <a:cs typeface="+mn-cs"/>
              </a:rPr>
              <a:t> </a:t>
            </a:r>
          </a:p>
          <a:p>
            <a:pPr>
              <a:lnSpc>
                <a:spcPct val="90000"/>
              </a:lnSpc>
              <a:defRPr/>
            </a:pPr>
            <a:r>
              <a:rPr lang="cs-CZ" sz="3200" b="1">
                <a:solidFill>
                  <a:srgbClr val="FFFFFF"/>
                </a:solidFill>
                <a:latin typeface="Arial" charset="0"/>
                <a:cs typeface="+mn-cs"/>
              </a:rPr>
              <a:t>ZDRAVÍ 21</a:t>
            </a:r>
          </a:p>
        </p:txBody>
      </p:sp>
      <p:sp>
        <p:nvSpPr>
          <p:cNvPr id="216070" name="Text Box 6"/>
          <p:cNvSpPr txBox="1">
            <a:spLocks noChangeArrowheads="1"/>
          </p:cNvSpPr>
          <p:nvPr/>
        </p:nvSpPr>
        <p:spPr bwMode="auto">
          <a:xfrm>
            <a:off x="1333500" y="4505325"/>
            <a:ext cx="6181725" cy="15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cs-CZ" sz="4400" b="1">
                <a:solidFill>
                  <a:srgbClr val="FFFFFF"/>
                </a:solidFill>
                <a:latin typeface="Arial" charset="0"/>
                <a:cs typeface="+mn-cs"/>
              </a:rPr>
              <a:t>2008</a:t>
            </a:r>
            <a:r>
              <a:rPr lang="cs-CZ" sz="2000" b="1">
                <a:solidFill>
                  <a:srgbClr val="FFFFFF"/>
                </a:solidFill>
                <a:latin typeface="Arial" charset="0"/>
                <a:cs typeface="+mn-cs"/>
              </a:rPr>
              <a:t> </a:t>
            </a:r>
          </a:p>
          <a:p>
            <a:pPr>
              <a:lnSpc>
                <a:spcPct val="90000"/>
              </a:lnSpc>
              <a:defRPr/>
            </a:pPr>
            <a:r>
              <a:rPr lang="cs-CZ" sz="3200" b="1">
                <a:solidFill>
                  <a:srgbClr val="FFFFFF"/>
                </a:solidFill>
                <a:latin typeface="Arial" charset="0"/>
                <a:cs typeface="+mn-cs"/>
              </a:rPr>
              <a:t>TALLINNSKÁ </a:t>
            </a:r>
          </a:p>
          <a:p>
            <a:pPr>
              <a:lnSpc>
                <a:spcPct val="90000"/>
              </a:lnSpc>
              <a:defRPr/>
            </a:pPr>
            <a:r>
              <a:rPr lang="cs-CZ" sz="3200" b="1">
                <a:solidFill>
                  <a:srgbClr val="FFFFFF"/>
                </a:solidFill>
                <a:latin typeface="Arial" charset="0"/>
                <a:cs typeface="+mn-cs"/>
              </a:rPr>
              <a:t>KONFERENCE</a:t>
            </a:r>
          </a:p>
        </p:txBody>
      </p:sp>
      <p:pic>
        <p:nvPicPr>
          <p:cNvPr id="51207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88050" y="4014788"/>
            <a:ext cx="2065338" cy="2574925"/>
          </a:xfrm>
        </p:spPr>
      </p:pic>
      <p:sp>
        <p:nvSpPr>
          <p:cNvPr id="216072" name="Rectangle 8"/>
          <p:cNvSpPr>
            <a:spLocks noChangeArrowheads="1"/>
          </p:cNvSpPr>
          <p:nvPr/>
        </p:nvSpPr>
        <p:spPr bwMode="auto">
          <a:xfrm>
            <a:off x="5991225" y="4029075"/>
            <a:ext cx="2047875" cy="254317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cs-CZ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216073" name="Rectangle 9"/>
          <p:cNvSpPr>
            <a:spLocks noChangeArrowheads="1"/>
          </p:cNvSpPr>
          <p:nvPr/>
        </p:nvSpPr>
        <p:spPr bwMode="auto">
          <a:xfrm>
            <a:off x="5999163" y="1246188"/>
            <a:ext cx="2047875" cy="254317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cs-CZ">
              <a:solidFill>
                <a:srgbClr val="000000"/>
              </a:solidFill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0073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cs-CZ" sz="4000" b="1" smtClean="0">
                <a:solidFill>
                  <a:srgbClr val="CC3300"/>
                </a:solidFill>
              </a:rPr>
              <a:t>ZDRAVÍ 2020</a:t>
            </a:r>
            <a:r>
              <a:rPr lang="cs-CZ" sz="4000" b="1" smtClean="0">
                <a:solidFill>
                  <a:srgbClr val="2F5F8F"/>
                </a:solidFill>
              </a:rPr>
              <a:t> – VÝCHOZÍ HODNOTY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04925" y="1676400"/>
            <a:ext cx="6372225" cy="4267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r>
              <a:rPr lang="cs-CZ" sz="2800" b="1" dirty="0" smtClean="0">
                <a:solidFill>
                  <a:srgbClr val="2F5F8F"/>
                </a:solidFill>
              </a:rPr>
              <a:t>VŠEOBECNÉ PRÁVO NA ZDRAVÍ A NA ZDRAVOTNÍ PÉČI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r>
              <a:rPr lang="cs-CZ" sz="2800" b="1" dirty="0" smtClean="0">
                <a:solidFill>
                  <a:srgbClr val="2F5F8F"/>
                </a:solidFill>
              </a:rPr>
              <a:t>SPRAVEDLNOST (EKVITA)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r>
              <a:rPr lang="cs-CZ" sz="2800" b="1" dirty="0" smtClean="0">
                <a:solidFill>
                  <a:srgbClr val="2F5F8F"/>
                </a:solidFill>
              </a:rPr>
              <a:t>SOLIDARITA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r>
              <a:rPr lang="cs-CZ" sz="2800" b="1" dirty="0" smtClean="0">
                <a:solidFill>
                  <a:srgbClr val="2F5F8F"/>
                </a:solidFill>
              </a:rPr>
              <a:t>TRVALÁ UDRŽITELNOST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r>
              <a:rPr lang="cs-CZ" sz="2800" b="1" dirty="0" smtClean="0">
                <a:solidFill>
                  <a:srgbClr val="2F5F8F"/>
                </a:solidFill>
              </a:rPr>
              <a:t>DŮSTOJNOST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r>
              <a:rPr lang="cs-CZ" sz="2800" b="1" dirty="0" smtClean="0">
                <a:solidFill>
                  <a:srgbClr val="2F5F8F"/>
                </a:solidFill>
              </a:rPr>
              <a:t>PRÁVO PODÍLET SE NA ROZHODOVÁNÍ O VLASTNÍM ZDRAVÍ I O ZDRAVÍ SPOLEČNOSTI, V NÍŽ LIDÉ ŽIJÍ</a:t>
            </a:r>
          </a:p>
        </p:txBody>
      </p:sp>
    </p:spTree>
    <p:extLst>
      <p:ext uri="{BB962C8B-B14F-4D97-AF65-F5344CB8AC3E}">
        <p14:creationId xmlns:p14="http://schemas.microsoft.com/office/powerpoint/2010/main" val="14988683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smtClean="0">
                <a:solidFill>
                  <a:srgbClr val="CC3300"/>
                </a:solidFill>
              </a:rPr>
              <a:t>ZDRAVÍ 2020</a:t>
            </a:r>
            <a:r>
              <a:rPr lang="cs-CZ" b="1" smtClean="0">
                <a:solidFill>
                  <a:srgbClr val="2F5F8F"/>
                </a:solidFill>
              </a:rPr>
              <a:t> – PROBLÉMY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b="1" dirty="0" smtClean="0">
                <a:solidFill>
                  <a:srgbClr val="2F5F8F"/>
                </a:solidFill>
              </a:rPr>
              <a:t>CHRONICKÉ NEINFEKČNÍ NEMOCI JSOU PŘÍČINOU 86% ÚMRTÍ V EVROPSKÉM REGIONU</a:t>
            </a:r>
          </a:p>
          <a:p>
            <a:pPr eaLnBrk="1" hangingPunct="1"/>
            <a:r>
              <a:rPr lang="cs-CZ" b="1" dirty="0" smtClean="0">
                <a:solidFill>
                  <a:srgbClr val="2F5F8F"/>
                </a:solidFill>
              </a:rPr>
              <a:t>POLITICKÉ PRIORITY SE OBVYKLE TÝKAJÍ JEN KRÁTKÉHO VOLEBNÍHO OBDOBÍ</a:t>
            </a:r>
          </a:p>
          <a:p>
            <a:pPr eaLnBrk="1" hangingPunct="1"/>
            <a:r>
              <a:rPr lang="cs-CZ" b="1" dirty="0" smtClean="0">
                <a:solidFill>
                  <a:srgbClr val="2F5F8F"/>
                </a:solidFill>
              </a:rPr>
              <a:t>DLOUHODOBÝ ZDRAVOTNÍ PŘÍNOS NENÍ DOCEŇOVÁN</a:t>
            </a:r>
          </a:p>
        </p:txBody>
      </p:sp>
    </p:spTree>
    <p:extLst>
      <p:ext uri="{BB962C8B-B14F-4D97-AF65-F5344CB8AC3E}">
        <p14:creationId xmlns:p14="http://schemas.microsoft.com/office/powerpoint/2010/main" val="13164611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cs-CZ" b="1" smtClean="0">
                <a:solidFill>
                  <a:srgbClr val="CC3300"/>
                </a:solidFill>
              </a:rPr>
              <a:t>ZDRAVÍ 2020</a:t>
            </a:r>
            <a:r>
              <a:rPr lang="cs-CZ" b="1" smtClean="0">
                <a:solidFill>
                  <a:srgbClr val="2F5F8F"/>
                </a:solidFill>
              </a:rPr>
              <a:t> – HLAVNÍ METODY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1352550"/>
            <a:ext cx="8553450" cy="47910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cs-CZ" sz="2800" b="1" dirty="0" smtClean="0">
                <a:solidFill>
                  <a:srgbClr val="2F5F8F"/>
                </a:solidFill>
              </a:rPr>
              <a:t>HODNOTA ZDRAVÍ MUSÍ BÝT DŮLEŽITÁ PRO VŠECHNY VLÁDNÍ REZORTY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cs-CZ" sz="2800" b="1" dirty="0" smtClean="0">
                <a:solidFill>
                  <a:srgbClr val="2F5F8F"/>
                </a:solidFill>
              </a:rPr>
              <a:t>    (</a:t>
            </a:r>
            <a:r>
              <a:rPr lang="cs-CZ" sz="2800" b="1" dirty="0" err="1" smtClean="0">
                <a:solidFill>
                  <a:srgbClr val="2F5F8F"/>
                </a:solidFill>
              </a:rPr>
              <a:t>whole-of-government</a:t>
            </a:r>
            <a:r>
              <a:rPr lang="cs-CZ" sz="2800" b="1" dirty="0" smtClean="0">
                <a:solidFill>
                  <a:srgbClr val="2F5F8F"/>
                </a:solidFill>
              </a:rPr>
              <a:t> </a:t>
            </a:r>
            <a:r>
              <a:rPr lang="cs-CZ" sz="2800" b="1" dirty="0" err="1" smtClean="0">
                <a:solidFill>
                  <a:srgbClr val="2F5F8F"/>
                </a:solidFill>
              </a:rPr>
              <a:t>approach</a:t>
            </a:r>
            <a:r>
              <a:rPr lang="cs-CZ" sz="2800" b="1" dirty="0" smtClean="0">
                <a:solidFill>
                  <a:srgbClr val="2F5F8F"/>
                </a:solidFill>
              </a:rPr>
              <a:t>)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cs-CZ" sz="2800" b="1" dirty="0" smtClean="0">
                <a:solidFill>
                  <a:srgbClr val="2F5F8F"/>
                </a:solidFill>
              </a:rPr>
              <a:t>ZÁKLADEM JE PARTNERSVÍ A SPOLUPRÁCE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cs-CZ" sz="2800" b="1" dirty="0" smtClean="0">
                <a:solidFill>
                  <a:srgbClr val="2F5F8F"/>
                </a:solidFill>
              </a:rPr>
              <a:t>JE NEZBYTNÉ PRŮBĚŽNÉ SLEDOVÁNÍ A HODNOCENÍ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cs-CZ" sz="2800" b="1" dirty="0" smtClean="0">
                <a:solidFill>
                  <a:srgbClr val="2F5F8F"/>
                </a:solidFill>
              </a:rPr>
              <a:t>OBČANÉ MUSÍ MÍT PODÍL NA ROZHODOVÁNÍ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cs-CZ" sz="2800" b="1" dirty="0" smtClean="0">
                <a:solidFill>
                  <a:srgbClr val="2F5F8F"/>
                </a:solidFill>
              </a:rPr>
              <a:t>DŮRAZ NA PREVENCI A PODPORU ZDRAVÍ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cs-CZ" sz="2800" b="1" dirty="0" smtClean="0">
                <a:solidFill>
                  <a:srgbClr val="2F5F8F"/>
                </a:solidFill>
              </a:rPr>
              <a:t>VÝZNAMNÁ POZORNOST MUSÍ BÝT VĚNOVÁNA SOCIÁLNÍM DETERMINANTÁM ZDRAVÍ A ZDRAVOTNÍM ROZDÍLŮM MEZI SOCIÁLNÍMI SKUPINAMI</a:t>
            </a:r>
          </a:p>
        </p:txBody>
      </p:sp>
    </p:spTree>
    <p:extLst>
      <p:ext uri="{BB962C8B-B14F-4D97-AF65-F5344CB8AC3E}">
        <p14:creationId xmlns:p14="http://schemas.microsoft.com/office/powerpoint/2010/main" val="26830829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819150" y="379413"/>
            <a:ext cx="7486650" cy="1143000"/>
          </a:xfrm>
        </p:spPr>
        <p:txBody>
          <a:bodyPr/>
          <a:lstStyle/>
          <a:p>
            <a:pPr eaLnBrk="1" hangingPunct="1"/>
            <a:r>
              <a:rPr lang="cs-CZ" sz="4000" b="1" smtClean="0">
                <a:solidFill>
                  <a:srgbClr val="CC3300"/>
                </a:solidFill>
              </a:rPr>
              <a:t>ZDRAVÍ 2020</a:t>
            </a:r>
            <a:r>
              <a:rPr lang="cs-CZ" sz="4000" b="1" smtClean="0">
                <a:solidFill>
                  <a:srgbClr val="2F5F8F"/>
                </a:solidFill>
              </a:rPr>
              <a:t> </a:t>
            </a:r>
            <a:br>
              <a:rPr lang="cs-CZ" sz="4000" b="1" smtClean="0">
                <a:solidFill>
                  <a:srgbClr val="2F5F8F"/>
                </a:solidFill>
              </a:rPr>
            </a:br>
            <a:r>
              <a:rPr lang="cs-CZ" sz="4000" b="1" smtClean="0">
                <a:solidFill>
                  <a:srgbClr val="2F5F8F"/>
                </a:solidFill>
              </a:rPr>
              <a:t> </a:t>
            </a:r>
            <a:r>
              <a:rPr lang="cs-CZ" sz="3600" b="1" smtClean="0">
                <a:solidFill>
                  <a:srgbClr val="2F5F8F"/>
                </a:solidFill>
              </a:rPr>
              <a:t>DLOUHODOBÝ PROGRAM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0550" y="1828800"/>
            <a:ext cx="8553450" cy="5029200"/>
          </a:xfrm>
        </p:spPr>
        <p:txBody>
          <a:bodyPr/>
          <a:lstStyle/>
          <a:p>
            <a:pPr eaLnBrk="1" hangingPunct="1">
              <a:spcBef>
                <a:spcPct val="30000"/>
              </a:spcBef>
            </a:pPr>
            <a:r>
              <a:rPr lang="cs-CZ" sz="2800" b="1" dirty="0" smtClean="0">
                <a:solidFill>
                  <a:srgbClr val="2F5F8F"/>
                </a:solidFill>
              </a:rPr>
              <a:t>ZDRAVÍ 2020 MÁ KOŘENY V MINULOSTI.</a:t>
            </a:r>
          </a:p>
          <a:p>
            <a:pPr eaLnBrk="1" hangingPunct="1">
              <a:spcBef>
                <a:spcPct val="30000"/>
              </a:spcBef>
            </a:pPr>
            <a:r>
              <a:rPr lang="cs-CZ" sz="2800" b="1" dirty="0" smtClean="0">
                <a:solidFill>
                  <a:srgbClr val="2F5F8F"/>
                </a:solidFill>
              </a:rPr>
              <a:t>JE PŘIPRAVOVÁN NA ZÁKLADĚ SOUČASNÉ SITUACE S VYUŽITÍM POZNATKŮ O VŠECH OKOLNOSTECH, KTERÉ OVLIVŇUJÍ ZDRAVÍ LIDÍ A PŘEDZNAMENÁVAJÍ DALŠÍ VÝVOJ ZDRAVOTNÍ SITUACE.</a:t>
            </a:r>
          </a:p>
          <a:p>
            <a:pPr eaLnBrk="1" hangingPunct="1">
              <a:spcBef>
                <a:spcPct val="30000"/>
              </a:spcBef>
            </a:pPr>
            <a:r>
              <a:rPr lang="cs-CZ" sz="2800" b="1" dirty="0" smtClean="0">
                <a:solidFill>
                  <a:srgbClr val="2F5F8F"/>
                </a:solidFill>
              </a:rPr>
              <a:t>JEHO DOPAD JE ZAMĚŘEN NA BLIŽŠÍ I VZDÁLENOU BUDOUCNOST.</a:t>
            </a:r>
          </a:p>
          <a:p>
            <a:pPr marL="0" indent="0" eaLnBrk="1" hangingPunct="1">
              <a:spcBef>
                <a:spcPct val="30000"/>
              </a:spcBef>
              <a:buNone/>
            </a:pPr>
            <a:endParaRPr lang="cs-CZ" sz="2800" b="1" dirty="0" smtClean="0">
              <a:solidFill>
                <a:srgbClr val="2F5F8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6674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44863" y="-2032000"/>
            <a:ext cx="15594013" cy="974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323" name="WordArt 3"/>
          <p:cNvSpPr>
            <a:spLocks noChangeArrowheads="1" noChangeShapeType="1" noTextEdit="1"/>
          </p:cNvSpPr>
          <p:nvPr/>
        </p:nvSpPr>
        <p:spPr bwMode="auto">
          <a:xfrm rot="-623008">
            <a:off x="762000" y="2082800"/>
            <a:ext cx="6907213" cy="16208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347"/>
              </a:avLst>
            </a:prstTxWarp>
          </a:bodyPr>
          <a:lstStyle/>
          <a:p>
            <a:r>
              <a:rPr lang="cs-CZ" sz="3600" b="1" kern="10">
                <a:solidFill>
                  <a:srgbClr val="FFFFFF"/>
                </a:solidFill>
                <a:latin typeface="Arial"/>
                <a:cs typeface="Arial"/>
              </a:rPr>
              <a:t>V Evropském regionu, budou všichni</a:t>
            </a:r>
          </a:p>
          <a:p>
            <a:r>
              <a:rPr lang="cs-CZ" sz="3600" b="1" kern="10">
                <a:solidFill>
                  <a:srgbClr val="FFFFFF"/>
                </a:solidFill>
                <a:latin typeface="Arial"/>
                <a:cs typeface="Arial"/>
              </a:rPr>
              <a:t>lidé podporováni v dosahování svého</a:t>
            </a:r>
          </a:p>
          <a:p>
            <a:r>
              <a:rPr lang="cs-CZ" sz="3600" b="1" kern="10">
                <a:solidFill>
                  <a:srgbClr val="FFFFFF"/>
                </a:solidFill>
                <a:latin typeface="Arial"/>
                <a:cs typeface="Arial"/>
              </a:rPr>
              <a:t>plného zdravotního potenciálu</a:t>
            </a:r>
          </a:p>
          <a:p>
            <a:r>
              <a:rPr lang="cs-CZ" sz="3600" b="1" kern="10">
                <a:solidFill>
                  <a:srgbClr val="FFFFFF"/>
                </a:solidFill>
                <a:latin typeface="Arial"/>
                <a:cs typeface="Arial"/>
              </a:rPr>
              <a:t>a země budou individuálně i společně</a:t>
            </a:r>
          </a:p>
          <a:p>
            <a:r>
              <a:rPr lang="cs-CZ" sz="3600" b="1" kern="10">
                <a:solidFill>
                  <a:srgbClr val="FFFFFF"/>
                </a:solidFill>
                <a:latin typeface="Arial"/>
                <a:cs typeface="Arial"/>
              </a:rPr>
              <a:t>usilovat o snížení nerovností ve zdraví</a:t>
            </a:r>
          </a:p>
        </p:txBody>
      </p:sp>
    </p:spTree>
    <p:extLst>
      <p:ext uri="{BB962C8B-B14F-4D97-AF65-F5344CB8AC3E}">
        <p14:creationId xmlns:p14="http://schemas.microsoft.com/office/powerpoint/2010/main" val="15068076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b="1">
                <a:solidFill>
                  <a:schemeClr val="accent2"/>
                </a:solidFill>
              </a:rPr>
              <a:t>EKONOMICKÝ VÝZNAM ZDRAVÍ</a:t>
            </a:r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1314450"/>
            <a:ext cx="8229600" cy="5257800"/>
          </a:xfrm>
        </p:spPr>
        <p:txBody>
          <a:bodyPr/>
          <a:lstStyle/>
          <a:p>
            <a:r>
              <a:rPr lang="cs-CZ">
                <a:solidFill>
                  <a:schemeClr val="accent2"/>
                </a:solidFill>
              </a:rPr>
              <a:t>General Motors – největší výrobce automobilů v USA vydal v roce 2007 na zdraví svých zaměstnanců 4,6 miliardy dolarů. To je více než zaplatil v témže roce za ocel. </a:t>
            </a:r>
          </a:p>
          <a:p>
            <a:r>
              <a:rPr lang="cs-CZ">
                <a:solidFill>
                  <a:schemeClr val="accent2"/>
                </a:solidFill>
              </a:rPr>
              <a:t>Zdraví a vzdělání lidí je základní podmínkou konkurenceschopnosti národní ekonomiky.</a:t>
            </a:r>
          </a:p>
          <a:p>
            <a:r>
              <a:rPr lang="cs-CZ">
                <a:solidFill>
                  <a:schemeClr val="accent2"/>
                </a:solidFill>
              </a:rPr>
              <a:t>Příznivá ekonomika je důležitým východiskem silné sociální politiky.</a:t>
            </a:r>
            <a:r>
              <a:rPr lang="cs-CZ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8090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03588" y="-2000250"/>
            <a:ext cx="15514638" cy="969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91901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smtClean="0">
                <a:solidFill>
                  <a:srgbClr val="CC3300"/>
                </a:solidFill>
              </a:rPr>
              <a:t>EKVITA , </a:t>
            </a:r>
            <a:r>
              <a:rPr lang="cs-CZ" b="1" i="1" smtClean="0">
                <a:solidFill>
                  <a:srgbClr val="CC3300"/>
                </a:solidFill>
              </a:rPr>
              <a:t>EQUITY</a:t>
            </a:r>
            <a:r>
              <a:rPr lang="cs-CZ" b="1" smtClean="0">
                <a:solidFill>
                  <a:srgbClr val="CC3300"/>
                </a:solidFill>
              </a:rPr>
              <a:t> (ekv  ti)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cs-CZ" sz="3600" b="1" smtClean="0">
                <a:solidFill>
                  <a:schemeClr val="accent2"/>
                </a:solidFill>
              </a:rPr>
              <a:t>Spravedlivost, spravedlnost opírající se spíše o lidskou slušnost než o literu zákona, poctivost, slušnost, nestrannost.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cs-CZ" sz="3600" b="1" smtClean="0">
                <a:solidFill>
                  <a:schemeClr val="accent2"/>
                </a:solidFill>
              </a:rPr>
              <a:t>Právo obyčejové, právo slušnosti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cs-CZ" sz="3600" b="1" smtClean="0">
                <a:solidFill>
                  <a:schemeClr val="accent2"/>
                </a:solidFill>
              </a:rPr>
              <a:t>Spravedlivý, ale nikoli zákonitý nárok.</a:t>
            </a:r>
          </a:p>
        </p:txBody>
      </p:sp>
      <p:sp>
        <p:nvSpPr>
          <p:cNvPr id="58372" name="WordArt 4"/>
          <p:cNvSpPr>
            <a:spLocks noChangeArrowheads="1" noChangeShapeType="1" noTextEdit="1"/>
          </p:cNvSpPr>
          <p:nvPr/>
        </p:nvSpPr>
        <p:spPr bwMode="auto">
          <a:xfrm rot="10800000">
            <a:off x="7092950" y="765175"/>
            <a:ext cx="288925" cy="2873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b="1" kern="10">
                <a:solidFill>
                  <a:srgbClr val="CC3300"/>
                </a:solidFill>
                <a:latin typeface="Arial Black"/>
              </a:rPr>
              <a:t>e</a:t>
            </a:r>
          </a:p>
        </p:txBody>
      </p:sp>
      <p:sp>
        <p:nvSpPr>
          <p:cNvPr id="622597" name="Rectangle 5"/>
          <p:cNvSpPr>
            <a:spLocks noChangeArrowheads="1"/>
          </p:cNvSpPr>
          <p:nvPr/>
        </p:nvSpPr>
        <p:spPr bwMode="auto">
          <a:xfrm>
            <a:off x="971550" y="1628775"/>
            <a:ext cx="6408738" cy="647700"/>
          </a:xfrm>
          <a:prstGeom prst="rect">
            <a:avLst/>
          </a:prstGeom>
          <a:noFill/>
          <a:ln w="76200">
            <a:solidFill>
              <a:srgbClr val="CC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cs-CZ" b="1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55608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2597" grpId="0" animBg="1"/>
    </p:bld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52800" y="-2147888"/>
            <a:ext cx="15659100" cy="9786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25083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800" b="1" smtClean="0">
                <a:solidFill>
                  <a:schemeClr val="accent2"/>
                </a:solidFill>
              </a:rPr>
              <a:t>GOVERNANCE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295400"/>
            <a:ext cx="7686675" cy="5562600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cs-CZ" b="1" smtClean="0">
                <a:solidFill>
                  <a:schemeClr val="accent2"/>
                </a:solidFill>
              </a:rPr>
              <a:t>Proces jehož prostřednictvím vlády, všechny jejich rezorty i všechny další organizace i instituce spolupracují a rozhodují v návaznosti na občany. 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endParaRPr lang="cs-CZ" sz="1000" b="1" smtClean="0">
              <a:solidFill>
                <a:schemeClr val="accent2"/>
              </a:solidFill>
            </a:endParaRP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cs-CZ" b="1" smtClean="0">
                <a:solidFill>
                  <a:schemeClr val="accent2"/>
                </a:solidFill>
              </a:rPr>
              <a:t>Zvažují, kdo další by se měl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cs-CZ" b="1" smtClean="0">
                <a:solidFill>
                  <a:schemeClr val="accent2"/>
                </a:solidFill>
              </a:rPr>
              <a:t>na rozhodování a na další činnosti podílet a vytvářejí podmínky pro účinnost, hospodárnost, spravedlnost, humánnost a ekonomickou únosnost navrhovaných opatření. </a:t>
            </a:r>
          </a:p>
        </p:txBody>
      </p:sp>
    </p:spTree>
    <p:extLst>
      <p:ext uri="{BB962C8B-B14F-4D97-AF65-F5344CB8AC3E}">
        <p14:creationId xmlns:p14="http://schemas.microsoft.com/office/powerpoint/2010/main" val="1593826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52788" y="-1981200"/>
            <a:ext cx="15482888" cy="967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8488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1450" y="533400"/>
            <a:ext cx="8972550" cy="6477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cs-CZ" sz="3600" b="1" smtClean="0">
                <a:solidFill>
                  <a:schemeClr val="accent2"/>
                </a:solidFill>
              </a:rPr>
              <a:t>Náklady v důsledku poškozeného zdraví</a:t>
            </a:r>
          </a:p>
          <a:p>
            <a:pPr eaLnBrk="1" hangingPunct="1"/>
            <a:r>
              <a:rPr lang="cs-CZ" sz="2800" b="1" smtClean="0">
                <a:solidFill>
                  <a:schemeClr val="accent2"/>
                </a:solidFill>
              </a:rPr>
              <a:t>Kardiovaskulární nemoci: 168 miliard EUR ročně v 25 evropských zemích, což je 60% nákladů zdravotnictví.</a:t>
            </a:r>
          </a:p>
          <a:p>
            <a:pPr eaLnBrk="1" hangingPunct="1"/>
            <a:r>
              <a:rPr lang="cs-CZ" sz="2800" b="1" smtClean="0">
                <a:solidFill>
                  <a:schemeClr val="accent2"/>
                </a:solidFill>
              </a:rPr>
              <a:t>Nesnáze způsobené alkoholem: 125 miliard EUR ročně (ztráta zaměstnání, násilí a kriminalita).</a:t>
            </a:r>
          </a:p>
          <a:p>
            <a:pPr eaLnBrk="1" hangingPunct="1"/>
            <a:r>
              <a:rPr lang="cs-CZ" sz="2800" b="1" smtClean="0">
                <a:solidFill>
                  <a:schemeClr val="accent2"/>
                </a:solidFill>
              </a:rPr>
              <a:t>Obezita a následné nemoci: více než 1% HDP a více než 4,5% nákladů na zdravotnictví.</a:t>
            </a:r>
          </a:p>
          <a:p>
            <a:pPr eaLnBrk="1" hangingPunct="1"/>
            <a:r>
              <a:rPr lang="cs-CZ" sz="2800" b="1" smtClean="0">
                <a:solidFill>
                  <a:schemeClr val="accent2"/>
                </a:solidFill>
              </a:rPr>
              <a:t>Nádory: 6,5% nákladů na zdravotnictví.</a:t>
            </a:r>
          </a:p>
          <a:p>
            <a:pPr eaLnBrk="1" hangingPunct="1"/>
            <a:r>
              <a:rPr lang="cs-CZ" sz="2800" b="1" smtClean="0">
                <a:solidFill>
                  <a:schemeClr val="accent2"/>
                </a:solidFill>
              </a:rPr>
              <a:t>Zranění v dopravě: 1,5-2% HDP v zemích se středními a vyššími příjmy.</a:t>
            </a:r>
            <a:r>
              <a:rPr lang="cs-CZ" sz="3600" smtClean="0"/>
              <a:t>  </a:t>
            </a:r>
          </a:p>
          <a:p>
            <a:pPr eaLnBrk="1" hangingPunct="1">
              <a:buFontTx/>
              <a:buNone/>
            </a:pPr>
            <a:endParaRPr lang="cs-CZ" sz="2800" smtClean="0"/>
          </a:p>
        </p:txBody>
      </p:sp>
    </p:spTree>
    <p:extLst>
      <p:ext uri="{BB962C8B-B14F-4D97-AF65-F5344CB8AC3E}">
        <p14:creationId xmlns:p14="http://schemas.microsoft.com/office/powerpoint/2010/main" val="25178007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1450" y="381000"/>
            <a:ext cx="8972550" cy="6477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cs-CZ" sz="4000" b="1" smtClean="0">
                <a:solidFill>
                  <a:schemeClr val="accent2"/>
                </a:solidFill>
              </a:rPr>
              <a:t>Přínosy zdravotních opatření</a:t>
            </a:r>
          </a:p>
          <a:p>
            <a:pPr eaLnBrk="1" hangingPunct="1"/>
            <a:r>
              <a:rPr lang="cs-CZ" b="1" smtClean="0">
                <a:solidFill>
                  <a:schemeClr val="accent2"/>
                </a:solidFill>
              </a:rPr>
              <a:t>Výchova k rodičovství, emoční a sociální výchova s cílem přecházet výchovným problémům v dětství má návratnost investic 9:1.</a:t>
            </a:r>
          </a:p>
          <a:p>
            <a:pPr eaLnBrk="1" hangingPunct="1"/>
            <a:r>
              <a:rPr lang="cs-CZ" b="1" smtClean="0">
                <a:solidFill>
                  <a:schemeClr val="accent2"/>
                </a:solidFill>
              </a:rPr>
              <a:t>Alkohol: zdanění, zákaz reklamy a zvýšení počtu kontrol řidičů je vysoce efektivní.</a:t>
            </a:r>
          </a:p>
          <a:p>
            <a:pPr eaLnBrk="1" hangingPunct="1"/>
            <a:r>
              <a:rPr lang="cs-CZ" b="1" smtClean="0">
                <a:solidFill>
                  <a:schemeClr val="accent2"/>
                </a:solidFill>
              </a:rPr>
              <a:t>Podpora diety vedoucí ke zdraví vykazuje vysokou efektivitu.</a:t>
            </a:r>
          </a:p>
          <a:p>
            <a:pPr eaLnBrk="1" hangingPunct="1"/>
            <a:r>
              <a:rPr lang="cs-CZ" b="1" smtClean="0">
                <a:solidFill>
                  <a:schemeClr val="accent2"/>
                </a:solidFill>
              </a:rPr>
              <a:t>Opatření snižující dětskou obezitu jsou rovněž vysoce efektivní.   </a:t>
            </a:r>
          </a:p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12076068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95650" y="-1947863"/>
            <a:ext cx="15487650" cy="9680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74424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cs-CZ" b="1" smtClean="0">
                <a:solidFill>
                  <a:schemeClr val="accent2"/>
                </a:solidFill>
              </a:rPr>
              <a:t>Rozvoj Public Health v Evropě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1722438"/>
            <a:ext cx="8229600" cy="48783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b="1" smtClean="0">
                <a:solidFill>
                  <a:schemeClr val="accent2"/>
                </a:solidFill>
              </a:rPr>
              <a:t>Koncepční práce</a:t>
            </a:r>
          </a:p>
          <a:p>
            <a:pPr eaLnBrk="1" hangingPunct="1">
              <a:lnSpc>
                <a:spcPct val="90000"/>
              </a:lnSpc>
            </a:pPr>
            <a:r>
              <a:rPr lang="cs-CZ" b="1" smtClean="0">
                <a:solidFill>
                  <a:schemeClr val="accent2"/>
                </a:solidFill>
              </a:rPr>
              <a:t>Posílení regulačních mechanizmů</a:t>
            </a:r>
          </a:p>
          <a:p>
            <a:pPr eaLnBrk="1" hangingPunct="1">
              <a:lnSpc>
                <a:spcPct val="90000"/>
              </a:lnSpc>
            </a:pPr>
            <a:r>
              <a:rPr lang="cs-CZ" b="1" smtClean="0">
                <a:solidFill>
                  <a:schemeClr val="accent2"/>
                </a:solidFill>
              </a:rPr>
              <a:t>Zlepšení zdravotních výsledků               v důsledku opatření ochrany zdraví, podpory zdraví a prevence nemocí</a:t>
            </a:r>
          </a:p>
          <a:p>
            <a:pPr eaLnBrk="1" hangingPunct="1">
              <a:lnSpc>
                <a:spcPct val="90000"/>
              </a:lnSpc>
            </a:pPr>
            <a:r>
              <a:rPr lang="cs-CZ" b="1" smtClean="0">
                <a:solidFill>
                  <a:schemeClr val="accent2"/>
                </a:solidFill>
              </a:rPr>
              <a:t>Zajištění kompetentních pracovníků</a:t>
            </a:r>
          </a:p>
          <a:p>
            <a:pPr eaLnBrk="1" hangingPunct="1">
              <a:lnSpc>
                <a:spcPct val="90000"/>
              </a:lnSpc>
            </a:pPr>
            <a:r>
              <a:rPr lang="cs-CZ" b="1" smtClean="0">
                <a:solidFill>
                  <a:schemeClr val="accent2"/>
                </a:solidFill>
              </a:rPr>
              <a:t>Rozvoj výzkumu a znalostí </a:t>
            </a:r>
          </a:p>
          <a:p>
            <a:pPr eaLnBrk="1" hangingPunct="1">
              <a:lnSpc>
                <a:spcPct val="90000"/>
              </a:lnSpc>
            </a:pPr>
            <a:r>
              <a:rPr lang="cs-CZ" b="1" smtClean="0">
                <a:solidFill>
                  <a:schemeClr val="accent2"/>
                </a:solidFill>
              </a:rPr>
              <a:t>Posílení organizační struktury Public Health </a:t>
            </a:r>
          </a:p>
          <a:p>
            <a:pPr eaLnBrk="1" hangingPunct="1">
              <a:lnSpc>
                <a:spcPct val="90000"/>
              </a:lnSpc>
            </a:pPr>
            <a:endParaRPr lang="cs-CZ" b="1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26752966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indent="-742950" eaLnBrk="1" hangingPunct="1"/>
            <a:r>
              <a:rPr lang="cs-CZ" b="1" dirty="0" smtClean="0">
                <a:solidFill>
                  <a:srgbClr val="333399"/>
                </a:solidFill>
              </a:rPr>
              <a:t>Součinnost SZO a EU</a:t>
            </a:r>
            <a:endParaRPr lang="cs-CZ" dirty="0" smtClean="0">
              <a:solidFill>
                <a:srgbClr val="333399"/>
              </a:solidFill>
            </a:endParaRPr>
          </a:p>
        </p:txBody>
      </p:sp>
      <p:sp>
        <p:nvSpPr>
          <p:cNvPr id="69635" name="Zástupný symbol pro obsah 2"/>
          <p:cNvSpPr>
            <a:spLocks noGrp="1"/>
          </p:cNvSpPr>
          <p:nvPr>
            <p:ph idx="1"/>
          </p:nvPr>
        </p:nvSpPr>
        <p:spPr>
          <a:xfrm>
            <a:off x="428625" y="1857375"/>
            <a:ext cx="8229600" cy="4857750"/>
          </a:xfrm>
        </p:spPr>
        <p:txBody>
          <a:bodyPr/>
          <a:lstStyle/>
          <a:p>
            <a:pPr marL="514350" indent="-514350" eaLnBrk="1" hangingPunct="1"/>
            <a:r>
              <a:rPr lang="cs-CZ" dirty="0" smtClean="0">
                <a:solidFill>
                  <a:srgbClr val="333399"/>
                </a:solidFill>
              </a:rPr>
              <a:t>Evropské centrum pro zdravotní politiku v Bruselu (pracoviště SZO)</a:t>
            </a:r>
          </a:p>
          <a:p>
            <a:pPr marL="914400" lvl="1" indent="-514350" eaLnBrk="1" hangingPunct="1"/>
            <a:r>
              <a:rPr lang="cs-CZ" dirty="0" smtClean="0">
                <a:solidFill>
                  <a:srgbClr val="333399"/>
                </a:solidFill>
              </a:rPr>
              <a:t>příprava podkladů pro jednotlivé oblasti zdravotní politiky, jako např. nemocniční systém, primární péče, financování zdravotnictví, zdravotnická legislativa apod.</a:t>
            </a:r>
          </a:p>
        </p:txBody>
      </p:sp>
    </p:spTree>
    <p:extLst>
      <p:ext uri="{BB962C8B-B14F-4D97-AF65-F5344CB8AC3E}">
        <p14:creationId xmlns:p14="http://schemas.microsoft.com/office/powerpoint/2010/main" val="2418337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5613"/>
            <a:ext cx="8229600" cy="1143000"/>
          </a:xfrm>
        </p:spPr>
        <p:txBody>
          <a:bodyPr/>
          <a:lstStyle/>
          <a:p>
            <a:r>
              <a:rPr lang="cs-CZ" b="1">
                <a:solidFill>
                  <a:schemeClr val="accent2"/>
                </a:solidFill>
              </a:rPr>
              <a:t>POLITICKÝ VÝZNAM ZDRAVÍ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1600200"/>
            <a:ext cx="8229600" cy="5257800"/>
          </a:xfrm>
        </p:spPr>
        <p:txBody>
          <a:bodyPr/>
          <a:lstStyle/>
          <a:p>
            <a:r>
              <a:rPr lang="cs-CZ">
                <a:solidFill>
                  <a:schemeClr val="accent2"/>
                </a:solidFill>
              </a:rPr>
              <a:t>V řadě evropských zemí se zdraví lidí  dostalo do popředí zájmu voličů.</a:t>
            </a:r>
          </a:p>
          <a:p>
            <a:r>
              <a:rPr lang="cs-CZ">
                <a:solidFill>
                  <a:schemeClr val="accent2"/>
                </a:solidFill>
              </a:rPr>
              <a:t>Dobrá zdravotní politika orientovaná na zdraví a jeho determinanty a silná sociální politika představuje ve svém důsledku důležitý nástroj růstu ekonomické výkonnosti, konkurenceschopnosti a v neposlední řadě je i podmínkou kulturního a sociálního rozvoje státu.     </a:t>
            </a:r>
          </a:p>
        </p:txBody>
      </p:sp>
    </p:spTree>
    <p:extLst>
      <p:ext uri="{BB962C8B-B14F-4D97-AF65-F5344CB8AC3E}">
        <p14:creationId xmlns:p14="http://schemas.microsoft.com/office/powerpoint/2010/main" val="237382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539552" y="2348880"/>
            <a:ext cx="8136904" cy="1752600"/>
          </a:xfrm>
        </p:spPr>
        <p:txBody>
          <a:bodyPr/>
          <a:lstStyle/>
          <a:p>
            <a:pPr marL="0" indent="0">
              <a:lnSpc>
                <a:spcPct val="80000"/>
              </a:lnSpc>
              <a:buFontTx/>
              <a:buNone/>
            </a:pPr>
            <a:r>
              <a:rPr lang="cs-CZ" sz="6600" b="1" dirty="0" smtClean="0">
                <a:solidFill>
                  <a:srgbClr val="00B0F0"/>
                </a:solidFill>
              </a:rPr>
              <a:t>TYPY ZDRAVOTNICKÝCH SYSTÉMŮ</a:t>
            </a:r>
          </a:p>
          <a:p>
            <a:pPr marL="0" indent="0">
              <a:lnSpc>
                <a:spcPct val="80000"/>
              </a:lnSpc>
              <a:buFontTx/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7944574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Nadpis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066800"/>
          </a:xfrm>
        </p:spPr>
        <p:txBody>
          <a:bodyPr/>
          <a:lstStyle/>
          <a:p>
            <a:pPr eaLnBrk="1" hangingPunct="1"/>
            <a:r>
              <a:rPr lang="cs-CZ" b="1" dirty="0" smtClean="0">
                <a:solidFill>
                  <a:srgbClr val="333399"/>
                </a:solidFill>
              </a:rPr>
              <a:t>Zdravotnické systémy</a:t>
            </a:r>
          </a:p>
        </p:txBody>
      </p:sp>
      <p:sp>
        <p:nvSpPr>
          <p:cNvPr id="131075" name="Zástupný symbol pro obsah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5139580"/>
          </a:xfrm>
        </p:spPr>
        <p:txBody>
          <a:bodyPr/>
          <a:lstStyle/>
          <a:p>
            <a:pPr marL="514350" eaLnBrk="1" hangingPunct="1"/>
            <a:r>
              <a:rPr lang="cs-CZ" sz="2800" dirty="0" smtClean="0">
                <a:solidFill>
                  <a:srgbClr val="333399"/>
                </a:solidFill>
              </a:rPr>
              <a:t>Různost zdravotnických systémů</a:t>
            </a:r>
          </a:p>
          <a:p>
            <a:pPr marL="514350" eaLnBrk="1" hangingPunct="1"/>
            <a:r>
              <a:rPr lang="cs-CZ" sz="2800" dirty="0" smtClean="0">
                <a:solidFill>
                  <a:srgbClr val="333399"/>
                </a:solidFill>
              </a:rPr>
              <a:t>Možnost </a:t>
            </a:r>
            <a:r>
              <a:rPr lang="cs-CZ" sz="2800" b="1" dirty="0" smtClean="0">
                <a:solidFill>
                  <a:srgbClr val="333399"/>
                </a:solidFill>
              </a:rPr>
              <a:t>klasifikace podle</a:t>
            </a:r>
            <a:r>
              <a:rPr lang="cs-CZ" sz="2800" dirty="0" smtClean="0">
                <a:solidFill>
                  <a:srgbClr val="333399"/>
                </a:solidFill>
              </a:rPr>
              <a:t>:</a:t>
            </a:r>
          </a:p>
          <a:p>
            <a:pPr marL="914400" lvl="1" eaLnBrk="1" hangingPunct="1"/>
            <a:r>
              <a:rPr lang="cs-CZ" dirty="0" smtClean="0">
                <a:solidFill>
                  <a:srgbClr val="333399"/>
                </a:solidFill>
              </a:rPr>
              <a:t>míry regulačních zásahů do struktury a funkce zdravotnictví ze strany státu;</a:t>
            </a:r>
          </a:p>
          <a:p>
            <a:pPr marL="914400" lvl="1" eaLnBrk="1" hangingPunct="1"/>
            <a:r>
              <a:rPr lang="cs-CZ" dirty="0" smtClean="0">
                <a:solidFill>
                  <a:srgbClr val="333399"/>
                </a:solidFill>
              </a:rPr>
              <a:t>míry sociální solidarity;</a:t>
            </a:r>
          </a:p>
          <a:p>
            <a:pPr marL="914400" lvl="1" eaLnBrk="1" hangingPunct="1"/>
            <a:r>
              <a:rPr lang="cs-CZ" dirty="0" smtClean="0">
                <a:solidFill>
                  <a:srgbClr val="333399"/>
                </a:solidFill>
              </a:rPr>
              <a:t>způsobu financování zdravotní péče.</a:t>
            </a:r>
          </a:p>
          <a:p>
            <a:pPr marL="914400" lvl="1" eaLnBrk="1" hangingPunct="1"/>
            <a:endParaRPr lang="cs-CZ" sz="2000" dirty="0" smtClean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172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5" grpId="0" build="p"/>
    </p:bld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Nadpis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066800"/>
          </a:xfrm>
        </p:spPr>
        <p:txBody>
          <a:bodyPr/>
          <a:lstStyle/>
          <a:p>
            <a:pPr eaLnBrk="1" hangingPunct="1"/>
            <a:r>
              <a:rPr lang="cs-CZ" b="1" dirty="0" smtClean="0">
                <a:solidFill>
                  <a:srgbClr val="333399"/>
                </a:solidFill>
              </a:rPr>
              <a:t>Základní typy zdravotnických systémů</a:t>
            </a:r>
          </a:p>
        </p:txBody>
      </p:sp>
      <p:sp>
        <p:nvSpPr>
          <p:cNvPr id="131075" name="Zástupný symbol pro obsah 2"/>
          <p:cNvSpPr>
            <a:spLocks noGrp="1"/>
          </p:cNvSpPr>
          <p:nvPr>
            <p:ph idx="1"/>
          </p:nvPr>
        </p:nvSpPr>
        <p:spPr>
          <a:xfrm>
            <a:off x="467544" y="1601788"/>
            <a:ext cx="8229600" cy="5139580"/>
          </a:xfrm>
        </p:spPr>
        <p:txBody>
          <a:bodyPr/>
          <a:lstStyle/>
          <a:p>
            <a:pPr marL="628650" lvl="1" indent="0" eaLnBrk="1" hangingPunct="1">
              <a:buNone/>
            </a:pPr>
            <a:endParaRPr lang="cs-CZ" sz="2000" dirty="0" smtClean="0"/>
          </a:p>
          <a:p>
            <a:pPr marL="914400" lvl="1" eaLnBrk="1" hangingPunct="1"/>
            <a:r>
              <a:rPr lang="cs-CZ" dirty="0" smtClean="0">
                <a:solidFill>
                  <a:srgbClr val="333399"/>
                </a:solidFill>
              </a:rPr>
              <a:t>Komerční</a:t>
            </a:r>
          </a:p>
          <a:p>
            <a:pPr marL="914400" lvl="1" eaLnBrk="1" hangingPunct="1"/>
            <a:r>
              <a:rPr lang="cs-CZ" b="1" dirty="0" smtClean="0">
                <a:solidFill>
                  <a:srgbClr val="333399"/>
                </a:solidFill>
              </a:rPr>
              <a:t>Liberalistický</a:t>
            </a:r>
          </a:p>
          <a:p>
            <a:pPr marL="914400" lvl="1" eaLnBrk="1" hangingPunct="1"/>
            <a:r>
              <a:rPr lang="cs-CZ" b="1" dirty="0" smtClean="0">
                <a:solidFill>
                  <a:srgbClr val="333399"/>
                </a:solidFill>
              </a:rPr>
              <a:t>Pojišťovnický (pluralitní, smíšený, </a:t>
            </a:r>
            <a:r>
              <a:rPr lang="cs-CZ" b="1" dirty="0" err="1" smtClean="0">
                <a:solidFill>
                  <a:srgbClr val="333399"/>
                </a:solidFill>
              </a:rPr>
              <a:t>Bismarckovský</a:t>
            </a:r>
            <a:r>
              <a:rPr lang="cs-CZ" b="1" dirty="0" smtClean="0">
                <a:solidFill>
                  <a:srgbClr val="333399"/>
                </a:solidFill>
              </a:rPr>
              <a:t>) </a:t>
            </a:r>
          </a:p>
          <a:p>
            <a:pPr marL="914400" lvl="1" eaLnBrk="1" hangingPunct="1"/>
            <a:r>
              <a:rPr lang="cs-CZ" b="1" dirty="0" smtClean="0">
                <a:solidFill>
                  <a:srgbClr val="333399"/>
                </a:solidFill>
              </a:rPr>
              <a:t>Národní zdravotní služba (</a:t>
            </a:r>
            <a:r>
              <a:rPr lang="cs-CZ" b="1" dirty="0" err="1" smtClean="0">
                <a:solidFill>
                  <a:srgbClr val="333399"/>
                </a:solidFill>
              </a:rPr>
              <a:t>Beveridgův</a:t>
            </a:r>
            <a:r>
              <a:rPr lang="cs-CZ" b="1" dirty="0" smtClean="0">
                <a:solidFill>
                  <a:srgbClr val="333399"/>
                </a:solidFill>
              </a:rPr>
              <a:t>)</a:t>
            </a:r>
          </a:p>
          <a:p>
            <a:pPr marL="914400" lvl="1" eaLnBrk="1" hangingPunct="1"/>
            <a:r>
              <a:rPr lang="cs-CZ" dirty="0" smtClean="0">
                <a:solidFill>
                  <a:srgbClr val="333399"/>
                </a:solidFill>
              </a:rPr>
              <a:t>Státní</a:t>
            </a:r>
          </a:p>
          <a:p>
            <a:pPr marL="914400" lvl="1" eaLnBrk="1" hangingPunct="1"/>
            <a:r>
              <a:rPr lang="cs-CZ" dirty="0" smtClean="0">
                <a:solidFill>
                  <a:srgbClr val="333399"/>
                </a:solidFill>
              </a:rPr>
              <a:t>Totalitní</a:t>
            </a:r>
          </a:p>
        </p:txBody>
      </p:sp>
    </p:spTree>
    <p:extLst>
      <p:ext uri="{BB962C8B-B14F-4D97-AF65-F5344CB8AC3E}">
        <p14:creationId xmlns:p14="http://schemas.microsoft.com/office/powerpoint/2010/main" val="3785200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5" grpId="0" build="p"/>
    </p:bld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Nadpis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066800"/>
          </a:xfrm>
        </p:spPr>
        <p:txBody>
          <a:bodyPr/>
          <a:lstStyle/>
          <a:p>
            <a:pPr eaLnBrk="1" hangingPunct="1"/>
            <a:r>
              <a:rPr lang="cs-CZ" b="1" dirty="0" smtClean="0">
                <a:solidFill>
                  <a:srgbClr val="333399"/>
                </a:solidFill>
              </a:rPr>
              <a:t>Typy zdravotnických systémů ve světě</a:t>
            </a:r>
          </a:p>
        </p:txBody>
      </p:sp>
      <p:sp>
        <p:nvSpPr>
          <p:cNvPr id="36867" name="Zástupný symbol pro obsah 2"/>
          <p:cNvSpPr>
            <a:spLocks noGrp="1"/>
          </p:cNvSpPr>
          <p:nvPr>
            <p:ph idx="1"/>
          </p:nvPr>
        </p:nvSpPr>
        <p:spPr>
          <a:xfrm>
            <a:off x="539552" y="2420888"/>
            <a:ext cx="8229600" cy="5256212"/>
          </a:xfrm>
        </p:spPr>
        <p:txBody>
          <a:bodyPr/>
          <a:lstStyle/>
          <a:p>
            <a:pPr marL="571500" eaLnBrk="1" hangingPunct="1"/>
            <a:r>
              <a:rPr lang="cs-CZ" sz="2800" dirty="0" smtClean="0">
                <a:solidFill>
                  <a:srgbClr val="333399"/>
                </a:solidFill>
              </a:rPr>
              <a:t>Ani jedna z vyspělých zemí dnes není čistým typem</a:t>
            </a:r>
          </a:p>
          <a:p>
            <a:pPr marL="571500" eaLnBrk="1" hangingPunct="1"/>
            <a:r>
              <a:rPr lang="cs-CZ" sz="2800" dirty="0" smtClean="0">
                <a:solidFill>
                  <a:srgbClr val="333399"/>
                </a:solidFill>
              </a:rPr>
              <a:t>Dochází ke konvergenci jednotlivých typů zdravotnických systémů:</a:t>
            </a:r>
          </a:p>
          <a:p>
            <a:pPr marL="971550" lvl="1" eaLnBrk="1" hangingPunct="1"/>
            <a:r>
              <a:rPr lang="cs-CZ" sz="2400" dirty="0" smtClean="0">
                <a:solidFill>
                  <a:srgbClr val="333399"/>
                </a:solidFill>
              </a:rPr>
              <a:t>Důvodem je prostý fakt, že řeší v zásadě stejný problém, a tím je potřeba zajistit zdravotní péči stále rostoucímu počtu potřebné populace v podmínkách omezených zdrojů.</a:t>
            </a:r>
          </a:p>
        </p:txBody>
      </p:sp>
    </p:spTree>
    <p:extLst>
      <p:ext uri="{BB962C8B-B14F-4D97-AF65-F5344CB8AC3E}">
        <p14:creationId xmlns:p14="http://schemas.microsoft.com/office/powerpoint/2010/main" val="158176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Nadpis 5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8062664" cy="1470025"/>
          </a:xfrm>
        </p:spPr>
        <p:txBody>
          <a:bodyPr/>
          <a:lstStyle/>
          <a:p>
            <a:pPr eaLnBrk="1" hangingPunct="1"/>
            <a:r>
              <a:rPr lang="cs-CZ" sz="6600" b="1" cap="all" dirty="0" smtClean="0">
                <a:solidFill>
                  <a:srgbClr val="00B0F0"/>
                </a:solidFill>
              </a:rPr>
              <a:t>Hodnocení</a:t>
            </a:r>
            <a:br>
              <a:rPr lang="cs-CZ" sz="6600" b="1" cap="all" dirty="0" smtClean="0">
                <a:solidFill>
                  <a:srgbClr val="00B0F0"/>
                </a:solidFill>
              </a:rPr>
            </a:br>
            <a:r>
              <a:rPr lang="cs-CZ" sz="6600" b="1" cap="all" dirty="0" smtClean="0">
                <a:solidFill>
                  <a:srgbClr val="00B0F0"/>
                </a:solidFill>
              </a:rPr>
              <a:t>výkonnosti zdravotnických </a:t>
            </a:r>
            <a:r>
              <a:rPr lang="cs-CZ" sz="6600" b="1" cap="all" dirty="0" err="1" smtClean="0">
                <a:solidFill>
                  <a:srgbClr val="00B0F0"/>
                </a:solidFill>
              </a:rPr>
              <a:t>sYSTÉMŮ</a:t>
            </a:r>
            <a:endParaRPr lang="cs-CZ" sz="6600" b="1" cap="all" dirty="0" smtClean="0">
              <a:solidFill>
                <a:srgbClr val="00B0F0"/>
              </a:solidFill>
            </a:endParaRPr>
          </a:p>
        </p:txBody>
      </p:sp>
      <p:sp>
        <p:nvSpPr>
          <p:cNvPr id="7" name="Podnadpis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93334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solidFill>
                  <a:srgbClr val="333399"/>
                </a:solidFill>
              </a:rPr>
              <a:t>Základní kritéria</a:t>
            </a:r>
            <a:endParaRPr lang="cs-CZ" dirty="0" smtClean="0">
              <a:solidFill>
                <a:srgbClr val="333399"/>
              </a:solidFill>
            </a:endParaRPr>
          </a:p>
        </p:txBody>
      </p:sp>
      <p:sp>
        <p:nvSpPr>
          <p:cNvPr id="7373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333399"/>
                </a:solidFill>
              </a:rPr>
              <a:t>Dostupnost</a:t>
            </a:r>
          </a:p>
          <a:p>
            <a:r>
              <a:rPr lang="cs-CZ" dirty="0" smtClean="0">
                <a:solidFill>
                  <a:srgbClr val="333399"/>
                </a:solidFill>
              </a:rPr>
              <a:t>Produktivita</a:t>
            </a:r>
            <a:endParaRPr lang="cs-CZ" dirty="0">
              <a:solidFill>
                <a:srgbClr val="333399"/>
              </a:solidFill>
            </a:endParaRPr>
          </a:p>
          <a:p>
            <a:r>
              <a:rPr lang="cs-CZ" dirty="0" smtClean="0">
                <a:solidFill>
                  <a:srgbClr val="333399"/>
                </a:solidFill>
              </a:rPr>
              <a:t>Účinnost</a:t>
            </a:r>
          </a:p>
          <a:p>
            <a:r>
              <a:rPr lang="cs-CZ" dirty="0" smtClean="0">
                <a:solidFill>
                  <a:srgbClr val="333399"/>
                </a:solidFill>
              </a:rPr>
              <a:t>Efektivita</a:t>
            </a:r>
          </a:p>
          <a:p>
            <a:r>
              <a:rPr lang="cs-CZ" dirty="0" smtClean="0">
                <a:solidFill>
                  <a:srgbClr val="333399"/>
                </a:solidFill>
              </a:rPr>
              <a:t>Utilita</a:t>
            </a:r>
          </a:p>
          <a:p>
            <a:r>
              <a:rPr lang="cs-CZ" dirty="0" smtClean="0">
                <a:solidFill>
                  <a:srgbClr val="333399"/>
                </a:solidFill>
              </a:rPr>
              <a:t>Kvalita</a:t>
            </a:r>
            <a:endParaRPr lang="cs-CZ" dirty="0">
              <a:solidFill>
                <a:srgbClr val="333399"/>
              </a:solidFill>
            </a:endParaRPr>
          </a:p>
          <a:p>
            <a:pPr marL="0" indent="0">
              <a:buNone/>
            </a:pPr>
            <a:endParaRPr lang="cs-CZ" dirty="0" smtClean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038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Nadpis 5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8062664" cy="1470025"/>
          </a:xfrm>
        </p:spPr>
        <p:txBody>
          <a:bodyPr/>
          <a:lstStyle/>
          <a:p>
            <a:pPr eaLnBrk="1" hangingPunct="1"/>
            <a:r>
              <a:rPr lang="cs-CZ" sz="6600" b="1" cap="all" dirty="0" smtClean="0">
                <a:solidFill>
                  <a:srgbClr val="00B0F0"/>
                </a:solidFill>
              </a:rPr>
              <a:t>Dostupnost zdravotnických služeb </a:t>
            </a:r>
          </a:p>
        </p:txBody>
      </p:sp>
      <p:sp>
        <p:nvSpPr>
          <p:cNvPr id="7" name="Podnadpis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3892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solidFill>
                  <a:srgbClr val="333399"/>
                </a:solidFill>
              </a:rPr>
              <a:t>Dostupnost</a:t>
            </a:r>
            <a:endParaRPr lang="cs-CZ" dirty="0" smtClean="0">
              <a:solidFill>
                <a:srgbClr val="333399"/>
              </a:solidFill>
            </a:endParaRPr>
          </a:p>
        </p:txBody>
      </p:sp>
      <p:sp>
        <p:nvSpPr>
          <p:cNvPr id="7373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rgbClr val="333399"/>
                </a:solidFill>
              </a:rPr>
              <a:t>Je jedním z </a:t>
            </a:r>
            <a:r>
              <a:rPr lang="cs-CZ" b="1" dirty="0">
                <a:solidFill>
                  <a:srgbClr val="333399"/>
                </a:solidFill>
              </a:rPr>
              <a:t>důležitých cílů </a:t>
            </a:r>
            <a:r>
              <a:rPr lang="cs-CZ" dirty="0">
                <a:solidFill>
                  <a:srgbClr val="333399"/>
                </a:solidFill>
              </a:rPr>
              <a:t>všech </a:t>
            </a:r>
            <a:r>
              <a:rPr lang="cs-CZ" dirty="0" smtClean="0">
                <a:solidFill>
                  <a:srgbClr val="333399"/>
                </a:solidFill>
              </a:rPr>
              <a:t>zdravotnických </a:t>
            </a:r>
            <a:r>
              <a:rPr lang="cs-CZ" dirty="0">
                <a:solidFill>
                  <a:srgbClr val="333399"/>
                </a:solidFill>
              </a:rPr>
              <a:t>systémů.</a:t>
            </a:r>
          </a:p>
          <a:p>
            <a:endParaRPr lang="cs-CZ" dirty="0">
              <a:solidFill>
                <a:srgbClr val="333399"/>
              </a:solidFill>
            </a:endParaRPr>
          </a:p>
          <a:p>
            <a:r>
              <a:rPr lang="cs-CZ" dirty="0">
                <a:solidFill>
                  <a:srgbClr val="333399"/>
                </a:solidFill>
              </a:rPr>
              <a:t>Důležité je najít „</a:t>
            </a:r>
            <a:r>
              <a:rPr lang="cs-CZ" b="1" dirty="0">
                <a:solidFill>
                  <a:srgbClr val="333399"/>
                </a:solidFill>
              </a:rPr>
              <a:t>správnou“ míru </a:t>
            </a:r>
            <a:r>
              <a:rPr lang="cs-CZ" dirty="0">
                <a:solidFill>
                  <a:srgbClr val="333399"/>
                </a:solidFill>
              </a:rPr>
              <a:t>dostupnosti (včasná pomoc x plýtvání).  </a:t>
            </a:r>
          </a:p>
          <a:p>
            <a:pPr marL="0" indent="0">
              <a:buNone/>
            </a:pPr>
            <a:endParaRPr lang="cs-CZ" dirty="0" smtClean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34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solidFill>
                  <a:srgbClr val="333399"/>
                </a:solidFill>
              </a:rPr>
              <a:t>Základní dimenze dostupnosti</a:t>
            </a:r>
            <a:endParaRPr lang="cs-CZ" dirty="0" smtClean="0">
              <a:solidFill>
                <a:srgbClr val="333399"/>
              </a:solidFill>
            </a:endParaRPr>
          </a:p>
        </p:txBody>
      </p:sp>
      <p:sp>
        <p:nvSpPr>
          <p:cNvPr id="7373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rgbClr val="333399"/>
                </a:solidFill>
              </a:rPr>
              <a:t>Geografická</a:t>
            </a:r>
          </a:p>
          <a:p>
            <a:r>
              <a:rPr lang="cs-CZ" dirty="0">
                <a:solidFill>
                  <a:srgbClr val="333399"/>
                </a:solidFill>
              </a:rPr>
              <a:t>Ekonomická</a:t>
            </a:r>
          </a:p>
          <a:p>
            <a:r>
              <a:rPr lang="cs-CZ" dirty="0">
                <a:solidFill>
                  <a:srgbClr val="333399"/>
                </a:solidFill>
              </a:rPr>
              <a:t>Organizační</a:t>
            </a:r>
          </a:p>
          <a:p>
            <a:r>
              <a:rPr lang="cs-CZ" dirty="0">
                <a:solidFill>
                  <a:srgbClr val="333399"/>
                </a:solidFill>
              </a:rPr>
              <a:t>Odborně medicínská</a:t>
            </a:r>
          </a:p>
          <a:p>
            <a:r>
              <a:rPr lang="cs-CZ" dirty="0">
                <a:solidFill>
                  <a:srgbClr val="333399"/>
                </a:solidFill>
              </a:rPr>
              <a:t>Časová</a:t>
            </a:r>
          </a:p>
          <a:p>
            <a:r>
              <a:rPr lang="cs-CZ" dirty="0">
                <a:solidFill>
                  <a:srgbClr val="333399"/>
                </a:solidFill>
              </a:rPr>
              <a:t>Psychosociální</a:t>
            </a:r>
          </a:p>
          <a:p>
            <a:r>
              <a:rPr lang="cs-CZ" dirty="0">
                <a:solidFill>
                  <a:srgbClr val="333399"/>
                </a:solidFill>
              </a:rPr>
              <a:t>Sociokulturní</a:t>
            </a:r>
          </a:p>
          <a:p>
            <a:pPr marL="0" indent="0">
              <a:buNone/>
            </a:pPr>
            <a:endParaRPr lang="cs-CZ" dirty="0" smtClean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113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solidFill>
                  <a:srgbClr val="333399"/>
                </a:solidFill>
              </a:rPr>
              <a:t>Geografická dostupnost</a:t>
            </a:r>
            <a:endParaRPr lang="cs-CZ" dirty="0" smtClean="0">
              <a:solidFill>
                <a:srgbClr val="333399"/>
              </a:solidFill>
            </a:endParaRPr>
          </a:p>
        </p:txBody>
      </p:sp>
      <p:sp>
        <p:nvSpPr>
          <p:cNvPr id="7373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rgbClr val="333399"/>
                </a:solidFill>
              </a:rPr>
              <a:t>rozmístění zdravotnických služeb různých specializací</a:t>
            </a:r>
          </a:p>
          <a:p>
            <a:r>
              <a:rPr lang="cs-CZ" dirty="0">
                <a:solidFill>
                  <a:srgbClr val="333399"/>
                </a:solidFill>
              </a:rPr>
              <a:t>jde o zajištění akceptovatelné vzdálenosti od zdroje péče</a:t>
            </a:r>
          </a:p>
          <a:p>
            <a:r>
              <a:rPr lang="cs-CZ" dirty="0">
                <a:solidFill>
                  <a:srgbClr val="333399"/>
                </a:solidFill>
              </a:rPr>
              <a:t>rozmístění obyvatelstva v jednotlivých oblastech</a:t>
            </a:r>
          </a:p>
          <a:p>
            <a:r>
              <a:rPr lang="cs-CZ" dirty="0">
                <a:solidFill>
                  <a:srgbClr val="333399"/>
                </a:solidFill>
              </a:rPr>
              <a:t>dopravní trasy</a:t>
            </a:r>
          </a:p>
          <a:p>
            <a:pPr marL="0" indent="0">
              <a:buNone/>
            </a:pPr>
            <a:endParaRPr lang="cs-CZ" dirty="0" smtClean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80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536" y="548680"/>
            <a:ext cx="8496944" cy="5832648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cs-CZ" sz="6000" b="1" dirty="0" smtClean="0">
                <a:solidFill>
                  <a:schemeClr val="accent2"/>
                </a:solidFill>
              </a:rPr>
              <a:t>Veřejné zdravotnictví</a:t>
            </a:r>
          </a:p>
          <a:p>
            <a:pPr marL="0" indent="0" algn="ctr">
              <a:buNone/>
            </a:pPr>
            <a:r>
              <a:rPr lang="cs-CZ" sz="3600" b="1" dirty="0" smtClean="0">
                <a:solidFill>
                  <a:schemeClr val="accent2"/>
                </a:solidFill>
              </a:rPr>
              <a:t> </a:t>
            </a:r>
            <a:r>
              <a:rPr lang="cs-CZ" sz="3600" b="1" cap="all" dirty="0" smtClean="0">
                <a:solidFill>
                  <a:schemeClr val="accent2"/>
                </a:solidFill>
              </a:rPr>
              <a:t>Hodnotový základ</a:t>
            </a:r>
          </a:p>
          <a:p>
            <a:pPr marL="0" indent="0">
              <a:buNone/>
            </a:pPr>
            <a:endParaRPr lang="cs-CZ" b="1" dirty="0">
              <a:solidFill>
                <a:schemeClr val="accent2"/>
              </a:solidFill>
            </a:endParaRPr>
          </a:p>
          <a:p>
            <a:r>
              <a:rPr lang="cs-CZ" dirty="0">
                <a:solidFill>
                  <a:srgbClr val="333399"/>
                </a:solidFill>
              </a:rPr>
              <a:t>Z</a:t>
            </a:r>
            <a:r>
              <a:rPr lang="cs-CZ" dirty="0" smtClean="0">
                <a:solidFill>
                  <a:srgbClr val="333399"/>
                </a:solidFill>
              </a:rPr>
              <a:t>dravotní strategie WHO „Zdraví pro všechny“</a:t>
            </a:r>
          </a:p>
          <a:p>
            <a:r>
              <a:rPr lang="cs-CZ" dirty="0" smtClean="0">
                <a:solidFill>
                  <a:srgbClr val="333399"/>
                </a:solidFill>
              </a:rPr>
              <a:t>1977: „Zdraví pro všechny do roku 2000“</a:t>
            </a:r>
          </a:p>
          <a:p>
            <a:r>
              <a:rPr lang="cs-CZ" dirty="0" smtClean="0">
                <a:solidFill>
                  <a:srgbClr val="333399"/>
                </a:solidFill>
              </a:rPr>
              <a:t>Zdraví – tělesné, psychické, sociální</a:t>
            </a:r>
          </a:p>
          <a:p>
            <a:r>
              <a:rPr lang="cs-CZ" dirty="0" smtClean="0">
                <a:solidFill>
                  <a:srgbClr val="333399"/>
                </a:solidFill>
              </a:rPr>
              <a:t>Spravedlnost ve zdraví</a:t>
            </a:r>
          </a:p>
          <a:p>
            <a:r>
              <a:rPr lang="cs-CZ" dirty="0" smtClean="0">
                <a:solidFill>
                  <a:srgbClr val="333399"/>
                </a:solidFill>
              </a:rPr>
              <a:t>Hodnoty a ideály</a:t>
            </a:r>
          </a:p>
        </p:txBody>
      </p:sp>
    </p:spTree>
    <p:extLst>
      <p:ext uri="{BB962C8B-B14F-4D97-AF65-F5344CB8AC3E}">
        <p14:creationId xmlns:p14="http://schemas.microsoft.com/office/powerpoint/2010/main" val="8590523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solidFill>
                  <a:srgbClr val="333399"/>
                </a:solidFill>
              </a:rPr>
              <a:t>Časová dostupnost</a:t>
            </a:r>
            <a:endParaRPr lang="cs-CZ" dirty="0" smtClean="0">
              <a:solidFill>
                <a:srgbClr val="333399"/>
              </a:solidFill>
            </a:endParaRPr>
          </a:p>
        </p:txBody>
      </p:sp>
      <p:sp>
        <p:nvSpPr>
          <p:cNvPr id="7373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rgbClr val="333399"/>
                </a:solidFill>
              </a:rPr>
              <a:t>zdravotní péče by měla být </a:t>
            </a:r>
            <a:r>
              <a:rPr lang="cs-CZ" b="1" dirty="0">
                <a:solidFill>
                  <a:srgbClr val="333399"/>
                </a:solidFill>
              </a:rPr>
              <a:t>VČASNÁ</a:t>
            </a:r>
            <a:r>
              <a:rPr lang="cs-CZ" dirty="0">
                <a:solidFill>
                  <a:srgbClr val="333399"/>
                </a:solidFill>
              </a:rPr>
              <a:t>, tedy ne nutně co nejrychlejší</a:t>
            </a:r>
          </a:p>
          <a:p>
            <a:r>
              <a:rPr lang="cs-CZ" dirty="0">
                <a:solidFill>
                  <a:srgbClr val="333399"/>
                </a:solidFill>
              </a:rPr>
              <a:t>je ovlivněna vzdáleností mezi místem bydliště a zdravotnickým zařízením, cestovní vzdáleností, </a:t>
            </a:r>
            <a:r>
              <a:rPr lang="cs-CZ" b="1" dirty="0">
                <a:solidFill>
                  <a:srgbClr val="333399"/>
                </a:solidFill>
              </a:rPr>
              <a:t>cestovním časem</a:t>
            </a:r>
            <a:r>
              <a:rPr lang="cs-CZ" dirty="0">
                <a:solidFill>
                  <a:srgbClr val="333399"/>
                </a:solidFill>
              </a:rPr>
              <a:t> – jde </a:t>
            </a:r>
            <a:r>
              <a:rPr lang="cs-CZ" dirty="0" smtClean="0">
                <a:solidFill>
                  <a:srgbClr val="333399"/>
                </a:solidFill>
              </a:rPr>
              <a:t>o </a:t>
            </a:r>
            <a:r>
              <a:rPr lang="cs-CZ" dirty="0">
                <a:solidFill>
                  <a:srgbClr val="333399"/>
                </a:solidFill>
              </a:rPr>
              <a:t>celkovou dobu až k poskytnutí péče</a:t>
            </a:r>
          </a:p>
          <a:p>
            <a:r>
              <a:rPr lang="cs-CZ" dirty="0">
                <a:solidFill>
                  <a:srgbClr val="333399"/>
                </a:solidFill>
              </a:rPr>
              <a:t>čekací listy (na operaci)</a:t>
            </a:r>
          </a:p>
          <a:p>
            <a:r>
              <a:rPr lang="cs-CZ" dirty="0">
                <a:solidFill>
                  <a:srgbClr val="333399"/>
                </a:solidFill>
              </a:rPr>
              <a:t>záchranná a pohotovostní služba</a:t>
            </a:r>
          </a:p>
          <a:p>
            <a:endParaRPr lang="cs-CZ" dirty="0"/>
          </a:p>
          <a:p>
            <a:pPr marL="0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62462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9" name="Picture 5" descr="MBB457df8_zdravotnictvi_dojezd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2111375" y="0"/>
            <a:ext cx="5700713" cy="6858000"/>
          </a:xfrm>
        </p:spPr>
      </p:pic>
    </p:spTree>
    <p:extLst>
      <p:ext uri="{BB962C8B-B14F-4D97-AF65-F5344CB8AC3E}">
        <p14:creationId xmlns:p14="http://schemas.microsoft.com/office/powerpoint/2010/main" val="307550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solidFill>
                  <a:srgbClr val="333399"/>
                </a:solidFill>
              </a:rPr>
              <a:t>Ekonomická dostupnost</a:t>
            </a:r>
            <a:endParaRPr lang="cs-CZ" dirty="0" smtClean="0">
              <a:solidFill>
                <a:srgbClr val="333399"/>
              </a:solidFill>
            </a:endParaRPr>
          </a:p>
        </p:txBody>
      </p:sp>
      <p:sp>
        <p:nvSpPr>
          <p:cNvPr id="7373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rgbClr val="333399"/>
                </a:solidFill>
              </a:rPr>
              <a:t>Je dána úhradou nákladů, typem pojištění </a:t>
            </a:r>
            <a:br>
              <a:rPr lang="cs-CZ" dirty="0">
                <a:solidFill>
                  <a:srgbClr val="333399"/>
                </a:solidFill>
              </a:rPr>
            </a:br>
            <a:r>
              <a:rPr lang="cs-CZ" dirty="0">
                <a:solidFill>
                  <a:srgbClr val="333399"/>
                </a:solidFill>
              </a:rPr>
              <a:t>a mírou spoluúčasti.</a:t>
            </a:r>
          </a:p>
          <a:p>
            <a:r>
              <a:rPr lang="cs-CZ" dirty="0">
                <a:solidFill>
                  <a:srgbClr val="333399"/>
                </a:solidFill>
              </a:rPr>
              <a:t>Ve všech vyspělých zemích existuje zdravotní pojištění.</a:t>
            </a:r>
          </a:p>
          <a:p>
            <a:r>
              <a:rPr lang="cs-CZ" dirty="0">
                <a:solidFill>
                  <a:srgbClr val="333399"/>
                </a:solidFill>
              </a:rPr>
              <a:t>Hodnotí se jaká část obyvatelstva je pojištěna a jaká péče se z pojištění hradí.</a:t>
            </a:r>
          </a:p>
          <a:p>
            <a:pPr marL="0" indent="0">
              <a:buNone/>
            </a:pPr>
            <a:endParaRPr lang="cs-CZ" dirty="0" smtClean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278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333399"/>
                </a:solidFill>
              </a:rPr>
              <a:t>Odborně medicínská dostupnost</a:t>
            </a:r>
            <a:endParaRPr lang="cs-CZ" dirty="0" smtClean="0">
              <a:solidFill>
                <a:srgbClr val="333399"/>
              </a:solidFill>
            </a:endParaRPr>
          </a:p>
        </p:txBody>
      </p:sp>
      <p:sp>
        <p:nvSpPr>
          <p:cNvPr id="7373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rgbClr val="333399"/>
                </a:solidFill>
              </a:rPr>
              <a:t>Dostupnost různých typů zdravotnických služeb (specializace)</a:t>
            </a:r>
          </a:p>
          <a:p>
            <a:endParaRPr lang="cs-CZ" dirty="0">
              <a:solidFill>
                <a:srgbClr val="333399"/>
              </a:solidFill>
            </a:endParaRPr>
          </a:p>
          <a:p>
            <a:r>
              <a:rPr lang="cs-CZ" dirty="0">
                <a:solidFill>
                  <a:srgbClr val="333399"/>
                </a:solidFill>
              </a:rPr>
              <a:t>Vysoce specializované zdravotnické služby jsou obvykle velmi nákladné a jsou koncentrovány do velkých měst</a:t>
            </a:r>
          </a:p>
          <a:p>
            <a:pPr marL="0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73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solidFill>
                  <a:srgbClr val="333399"/>
                </a:solidFill>
              </a:rPr>
              <a:t>Organizační dostupnost</a:t>
            </a:r>
            <a:endParaRPr lang="cs-CZ" dirty="0" smtClean="0">
              <a:solidFill>
                <a:srgbClr val="333399"/>
              </a:solidFill>
            </a:endParaRPr>
          </a:p>
        </p:txBody>
      </p:sp>
      <p:sp>
        <p:nvSpPr>
          <p:cNvPr id="7373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rgbClr val="333399"/>
                </a:solidFill>
              </a:rPr>
              <a:t>Překážky administrativního rázu – potřeba doporučení od praktického lékaře k návštěvě specialisty.</a:t>
            </a:r>
          </a:p>
          <a:p>
            <a:r>
              <a:rPr lang="cs-CZ" dirty="0">
                <a:solidFill>
                  <a:srgbClr val="333399"/>
                </a:solidFill>
              </a:rPr>
              <a:t>Vytvoření spádových oblastí.</a:t>
            </a:r>
          </a:p>
          <a:p>
            <a:pPr marL="0" indent="0">
              <a:buNone/>
            </a:pPr>
            <a:endParaRPr lang="cs-CZ" dirty="0" smtClean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88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solidFill>
                  <a:srgbClr val="333399"/>
                </a:solidFill>
              </a:rPr>
              <a:t>Psychosociální dostupnost</a:t>
            </a:r>
            <a:endParaRPr lang="cs-CZ" dirty="0" smtClean="0">
              <a:solidFill>
                <a:srgbClr val="333399"/>
              </a:solidFill>
            </a:endParaRPr>
          </a:p>
        </p:txBody>
      </p:sp>
      <p:sp>
        <p:nvSpPr>
          <p:cNvPr id="7373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rgbClr val="333399"/>
                </a:solidFill>
              </a:rPr>
              <a:t>Motivace k vyhledání zdravotnické služby</a:t>
            </a:r>
          </a:p>
          <a:p>
            <a:pPr lvl="1"/>
            <a:r>
              <a:rPr lang="cs-CZ" dirty="0">
                <a:solidFill>
                  <a:srgbClr val="333399"/>
                </a:solidFill>
              </a:rPr>
              <a:t>důvěra (v medicínu, ke zdravotnickým pracovníkům a zdravotnickým zařízením)</a:t>
            </a:r>
          </a:p>
          <a:p>
            <a:pPr lvl="1"/>
            <a:r>
              <a:rPr lang="cs-CZ" dirty="0">
                <a:solidFill>
                  <a:srgbClr val="333399"/>
                </a:solidFill>
              </a:rPr>
              <a:t>zájem o zdraví</a:t>
            </a:r>
          </a:p>
          <a:p>
            <a:pPr lvl="1"/>
            <a:r>
              <a:rPr lang="cs-CZ" dirty="0">
                <a:solidFill>
                  <a:srgbClr val="333399"/>
                </a:solidFill>
              </a:rPr>
              <a:t>vnímání hrozby nemoci</a:t>
            </a:r>
          </a:p>
          <a:p>
            <a:pPr lvl="1"/>
            <a:r>
              <a:rPr lang="cs-CZ" dirty="0">
                <a:solidFill>
                  <a:srgbClr val="333399"/>
                </a:solidFill>
              </a:rPr>
              <a:t>ochota spolupracovat</a:t>
            </a:r>
          </a:p>
          <a:p>
            <a:endParaRPr lang="cs-CZ" dirty="0"/>
          </a:p>
          <a:p>
            <a:pPr marL="0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68334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solidFill>
                  <a:srgbClr val="333399"/>
                </a:solidFill>
              </a:rPr>
              <a:t>Sociokulturní dostupnost</a:t>
            </a:r>
            <a:endParaRPr lang="cs-CZ" dirty="0" smtClean="0">
              <a:solidFill>
                <a:srgbClr val="333399"/>
              </a:solidFill>
            </a:endParaRPr>
          </a:p>
        </p:txBody>
      </p:sp>
      <p:sp>
        <p:nvSpPr>
          <p:cNvPr id="7373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dirty="0">
                <a:solidFill>
                  <a:srgbClr val="333399"/>
                </a:solidFill>
              </a:rPr>
              <a:t>Sociokulturní faktory, které mohou ovlivňovat orientaci občanů ve zdravotním systému </a:t>
            </a:r>
            <a:r>
              <a:rPr lang="cs-CZ" dirty="0" smtClean="0">
                <a:solidFill>
                  <a:srgbClr val="333399"/>
                </a:solidFill>
              </a:rPr>
              <a:t>a </a:t>
            </a:r>
            <a:r>
              <a:rPr lang="cs-CZ" dirty="0">
                <a:solidFill>
                  <a:srgbClr val="333399"/>
                </a:solidFill>
              </a:rPr>
              <a:t>tím i poptávku po adekvátní péči.</a:t>
            </a:r>
          </a:p>
          <a:p>
            <a:pPr>
              <a:lnSpc>
                <a:spcPct val="90000"/>
              </a:lnSpc>
            </a:pPr>
            <a:endParaRPr lang="cs-CZ" dirty="0">
              <a:solidFill>
                <a:srgbClr val="333399"/>
              </a:solidFill>
            </a:endParaRPr>
          </a:p>
          <a:p>
            <a:pPr>
              <a:lnSpc>
                <a:spcPct val="90000"/>
              </a:lnSpc>
            </a:pPr>
            <a:r>
              <a:rPr lang="cs-CZ" dirty="0">
                <a:solidFill>
                  <a:srgbClr val="333399"/>
                </a:solidFill>
              </a:rPr>
              <a:t>Patří sem vzdělání, etnická příslušnost, odlišné náboženské normy ve vztahu k tělu, jazykové problémy apod.</a:t>
            </a:r>
          </a:p>
          <a:p>
            <a:pPr marL="0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8077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Nadpis 5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8062664" cy="1470025"/>
          </a:xfrm>
        </p:spPr>
        <p:txBody>
          <a:bodyPr/>
          <a:lstStyle/>
          <a:p>
            <a:pPr eaLnBrk="1" hangingPunct="1"/>
            <a:r>
              <a:rPr lang="cs-CZ" sz="6600" b="1" cap="all" dirty="0" smtClean="0">
                <a:solidFill>
                  <a:srgbClr val="00B0F0"/>
                </a:solidFill>
              </a:rPr>
              <a:t>Účinnost a efektivita</a:t>
            </a:r>
          </a:p>
        </p:txBody>
      </p:sp>
      <p:sp>
        <p:nvSpPr>
          <p:cNvPr id="7" name="Podnadpis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1685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Nadpis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1143000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rgbClr val="333399"/>
                </a:solidFill>
              </a:rPr>
              <a:t>Účinnost </a:t>
            </a:r>
            <a:r>
              <a:rPr lang="cs-CZ" i="1" dirty="0" smtClean="0">
                <a:solidFill>
                  <a:srgbClr val="333399"/>
                </a:solidFill>
              </a:rPr>
              <a:t>(effectiveness</a:t>
            </a:r>
            <a:r>
              <a:rPr lang="cs-CZ" i="1" dirty="0">
                <a:solidFill>
                  <a:srgbClr val="333399"/>
                </a:solidFill>
              </a:rPr>
              <a:t>)</a:t>
            </a:r>
            <a:endParaRPr lang="cs-CZ" i="1" dirty="0" smtClean="0">
              <a:solidFill>
                <a:srgbClr val="333399"/>
              </a:solidFill>
            </a:endParaRPr>
          </a:p>
        </p:txBody>
      </p:sp>
      <p:sp>
        <p:nvSpPr>
          <p:cNvPr id="73731" name="Zástupný symbol pro obsah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400600"/>
          </a:xfrm>
        </p:spPr>
        <p:txBody>
          <a:bodyPr>
            <a:normAutofit/>
          </a:bodyPr>
          <a:lstStyle/>
          <a:p>
            <a:r>
              <a:rPr lang="cs-CZ" sz="2800" dirty="0" smtClean="0">
                <a:solidFill>
                  <a:srgbClr val="333399"/>
                </a:solidFill>
              </a:rPr>
              <a:t>Definujeme jako </a:t>
            </a:r>
            <a:r>
              <a:rPr lang="cs-CZ" sz="2800" b="1" dirty="0" smtClean="0">
                <a:solidFill>
                  <a:srgbClr val="333399"/>
                </a:solidFill>
              </a:rPr>
              <a:t>míru dosažené změny </a:t>
            </a:r>
            <a:r>
              <a:rPr lang="cs-CZ" sz="2800" dirty="0" smtClean="0">
                <a:solidFill>
                  <a:srgbClr val="333399"/>
                </a:solidFill>
              </a:rPr>
              <a:t>ve srovnání s výchozím stavem nebo s předem stanoveným cílem.</a:t>
            </a:r>
          </a:p>
          <a:p>
            <a:pPr marL="0" indent="0">
              <a:buNone/>
            </a:pPr>
            <a:endParaRPr lang="cs-CZ" sz="2800" dirty="0" smtClean="0">
              <a:solidFill>
                <a:srgbClr val="333399"/>
              </a:solidFill>
            </a:endParaRPr>
          </a:p>
          <a:p>
            <a:r>
              <a:rPr lang="cs-CZ" sz="2800" dirty="0" smtClean="0">
                <a:solidFill>
                  <a:srgbClr val="333399"/>
                </a:solidFill>
              </a:rPr>
              <a:t>Změnou ve zdravotnictví je obvykle </a:t>
            </a:r>
            <a:r>
              <a:rPr lang="cs-CZ" sz="2800" b="1" dirty="0" smtClean="0">
                <a:solidFill>
                  <a:srgbClr val="333399"/>
                </a:solidFill>
              </a:rPr>
              <a:t>zlepšení zdravotního stavu</a:t>
            </a:r>
          </a:p>
          <a:p>
            <a:pPr lvl="1"/>
            <a:r>
              <a:rPr lang="cs-CZ" sz="2400" b="1" dirty="0" smtClean="0">
                <a:solidFill>
                  <a:srgbClr val="333399"/>
                </a:solidFill>
              </a:rPr>
              <a:t>objektivně</a:t>
            </a:r>
            <a:r>
              <a:rPr lang="cs-CZ" sz="2400" dirty="0" smtClean="0">
                <a:solidFill>
                  <a:srgbClr val="333399"/>
                </a:solidFill>
              </a:rPr>
              <a:t> (vyléčení, prodloužení života, redukce symptomů, navrácení pracovní schopnosti)</a:t>
            </a:r>
          </a:p>
          <a:p>
            <a:pPr lvl="1"/>
            <a:r>
              <a:rPr lang="cs-CZ" sz="2400" b="1" dirty="0">
                <a:solidFill>
                  <a:srgbClr val="333399"/>
                </a:solidFill>
              </a:rPr>
              <a:t>s</a:t>
            </a:r>
            <a:r>
              <a:rPr lang="cs-CZ" sz="2400" b="1" dirty="0" smtClean="0">
                <a:solidFill>
                  <a:srgbClr val="333399"/>
                </a:solidFill>
              </a:rPr>
              <a:t>ubjektivně</a:t>
            </a:r>
            <a:r>
              <a:rPr lang="cs-CZ" sz="2400" dirty="0" smtClean="0">
                <a:solidFill>
                  <a:srgbClr val="333399"/>
                </a:solidFill>
              </a:rPr>
              <a:t> (spokojenost s výsledkem ošetření)</a:t>
            </a:r>
          </a:p>
          <a:p>
            <a:endParaRPr lang="cs-CZ" dirty="0" smtClean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02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Nadpis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1143000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rgbClr val="333399"/>
                </a:solidFill>
              </a:rPr>
              <a:t>Účinnost </a:t>
            </a:r>
            <a:r>
              <a:rPr lang="cs-CZ" i="1" dirty="0" smtClean="0">
                <a:solidFill>
                  <a:srgbClr val="333399"/>
                </a:solidFill>
              </a:rPr>
              <a:t>(effectiveness</a:t>
            </a:r>
            <a:r>
              <a:rPr lang="cs-CZ" i="1" dirty="0">
                <a:solidFill>
                  <a:srgbClr val="333399"/>
                </a:solidFill>
              </a:rPr>
              <a:t>)</a:t>
            </a:r>
            <a:endParaRPr lang="cs-CZ" i="1" dirty="0" smtClean="0">
              <a:solidFill>
                <a:srgbClr val="333399"/>
              </a:solidFill>
            </a:endParaRPr>
          </a:p>
        </p:txBody>
      </p:sp>
      <p:sp>
        <p:nvSpPr>
          <p:cNvPr id="73731" name="Zástupný symbol pro obsah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400600"/>
          </a:xfrm>
        </p:spPr>
        <p:txBody>
          <a:bodyPr>
            <a:normAutofit fontScale="85000" lnSpcReduction="10000"/>
          </a:bodyPr>
          <a:lstStyle/>
          <a:p>
            <a:r>
              <a:rPr lang="cs-CZ" sz="2800" b="1" dirty="0" smtClean="0">
                <a:solidFill>
                  <a:srgbClr val="333399"/>
                </a:solidFill>
              </a:rPr>
              <a:t>Individuální úroveň </a:t>
            </a:r>
            <a:r>
              <a:rPr lang="cs-CZ" sz="2800" dirty="0" smtClean="0">
                <a:solidFill>
                  <a:srgbClr val="333399"/>
                </a:solidFill>
              </a:rPr>
              <a:t>– </a:t>
            </a:r>
            <a:r>
              <a:rPr lang="cs-CZ" sz="2800" b="1" dirty="0" smtClean="0">
                <a:solidFill>
                  <a:srgbClr val="333399"/>
                </a:solidFill>
              </a:rPr>
              <a:t>účinnost terapie </a:t>
            </a:r>
            <a:r>
              <a:rPr lang="cs-CZ" sz="2800" dirty="0" smtClean="0">
                <a:solidFill>
                  <a:srgbClr val="333399"/>
                </a:solidFill>
              </a:rPr>
              <a:t>(postupy, léky)</a:t>
            </a:r>
          </a:p>
          <a:p>
            <a:pPr marL="0" indent="0">
              <a:buNone/>
            </a:pPr>
            <a:endParaRPr lang="cs-CZ" sz="2800" dirty="0" smtClean="0">
              <a:solidFill>
                <a:srgbClr val="333399"/>
              </a:solidFill>
            </a:endParaRPr>
          </a:p>
          <a:p>
            <a:r>
              <a:rPr lang="cs-CZ" sz="2800" b="1" dirty="0" smtClean="0">
                <a:solidFill>
                  <a:srgbClr val="333399"/>
                </a:solidFill>
              </a:rPr>
              <a:t>Populační úroveň </a:t>
            </a:r>
            <a:r>
              <a:rPr lang="cs-CZ" sz="2800" dirty="0" smtClean="0">
                <a:solidFill>
                  <a:srgbClr val="333399"/>
                </a:solidFill>
              </a:rPr>
              <a:t>– </a:t>
            </a:r>
            <a:r>
              <a:rPr lang="cs-CZ" sz="2800" b="1" dirty="0" smtClean="0">
                <a:solidFill>
                  <a:srgbClr val="333399"/>
                </a:solidFill>
              </a:rPr>
              <a:t>účinnost zdravotnického programu </a:t>
            </a:r>
            <a:r>
              <a:rPr lang="cs-CZ" sz="2800" dirty="0" smtClean="0">
                <a:solidFill>
                  <a:srgbClr val="333399"/>
                </a:solidFill>
              </a:rPr>
              <a:t>(preventivní programy)</a:t>
            </a:r>
          </a:p>
          <a:p>
            <a:pPr marL="0" indent="0">
              <a:buNone/>
            </a:pPr>
            <a:endParaRPr lang="cs-CZ" sz="2800" dirty="0">
              <a:solidFill>
                <a:srgbClr val="333399"/>
              </a:solidFill>
            </a:endParaRPr>
          </a:p>
          <a:p>
            <a:r>
              <a:rPr lang="cs-CZ" sz="2800" b="1" dirty="0" smtClean="0">
                <a:solidFill>
                  <a:srgbClr val="333399"/>
                </a:solidFill>
              </a:rPr>
              <a:t>Obtíže s hodnocením účinnosti</a:t>
            </a:r>
          </a:p>
          <a:p>
            <a:pPr lvl="1"/>
            <a:r>
              <a:rPr lang="cs-CZ" sz="2600" dirty="0">
                <a:solidFill>
                  <a:srgbClr val="333399"/>
                </a:solidFill>
              </a:rPr>
              <a:t>z</a:t>
            </a:r>
            <a:r>
              <a:rPr lang="cs-CZ" sz="2600" dirty="0" smtClean="0">
                <a:solidFill>
                  <a:srgbClr val="333399"/>
                </a:solidFill>
              </a:rPr>
              <a:t>vláště u populačních opatření – mnoho intervenujících faktorů, dlouhá doba od zavedení programu do prvních výsledků</a:t>
            </a:r>
          </a:p>
          <a:p>
            <a:pPr marL="0" indent="0">
              <a:buNone/>
            </a:pPr>
            <a:endParaRPr lang="cs-CZ" sz="2800" dirty="0" smtClean="0">
              <a:solidFill>
                <a:srgbClr val="333399"/>
              </a:solidFill>
            </a:endParaRPr>
          </a:p>
          <a:p>
            <a:pPr marL="0" indent="0">
              <a:buNone/>
            </a:pPr>
            <a:endParaRPr lang="cs-CZ" sz="2600" dirty="0" smtClean="0">
              <a:solidFill>
                <a:srgbClr val="333399"/>
              </a:solidFill>
            </a:endParaRPr>
          </a:p>
          <a:p>
            <a:pPr marL="0" indent="0">
              <a:buNone/>
            </a:pPr>
            <a:r>
              <a:rPr lang="cs-CZ" sz="2600" dirty="0" smtClean="0">
                <a:solidFill>
                  <a:srgbClr val="333399"/>
                </a:solidFill>
              </a:rPr>
              <a:t>Skutečná účinnost nových léčiv a terapeutických procedur (prověřená dlouhodobými epidemiologickými studiemi) je „neznámá“</a:t>
            </a:r>
            <a:r>
              <a:rPr lang="cs-CZ" sz="2600" dirty="0" smtClean="0">
                <a:solidFill>
                  <a:srgbClr val="333399"/>
                </a:solidFill>
                <a:sym typeface="Wingdings"/>
              </a:rPr>
              <a:t> intuitivní, manipulovatelná polypragmazie  nízká efektivita léčebné medicíny.</a:t>
            </a:r>
            <a:endParaRPr lang="cs-CZ" sz="2600" dirty="0" smtClean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17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7544" y="548680"/>
            <a:ext cx="8229600" cy="5832648"/>
          </a:xfrm>
        </p:spPr>
        <p:txBody>
          <a:bodyPr/>
          <a:lstStyle/>
          <a:p>
            <a:pPr marL="0" indent="0" algn="ctr">
              <a:buNone/>
            </a:pPr>
            <a:r>
              <a:rPr lang="cs-CZ" sz="6000" b="1" dirty="0" smtClean="0">
                <a:solidFill>
                  <a:schemeClr val="accent2"/>
                </a:solidFill>
              </a:rPr>
              <a:t>Veřejné zdravotnictví</a:t>
            </a:r>
          </a:p>
          <a:p>
            <a:pPr marL="0" indent="0" algn="ctr">
              <a:buNone/>
            </a:pPr>
            <a:r>
              <a:rPr lang="cs-CZ" sz="3600" b="1" cap="all" dirty="0" smtClean="0">
                <a:solidFill>
                  <a:schemeClr val="accent2"/>
                </a:solidFill>
              </a:rPr>
              <a:t>Výzkum</a:t>
            </a:r>
          </a:p>
          <a:p>
            <a:endParaRPr lang="cs-CZ" sz="2800" b="1" dirty="0" smtClean="0">
              <a:solidFill>
                <a:schemeClr val="accent2"/>
              </a:solidFill>
            </a:endParaRPr>
          </a:p>
          <a:p>
            <a:r>
              <a:rPr lang="cs-CZ" sz="2800" dirty="0" smtClean="0">
                <a:solidFill>
                  <a:srgbClr val="333399"/>
                </a:solidFill>
              </a:rPr>
              <a:t>Dominantní zdravotní problémy a možnosti jejich řešení</a:t>
            </a:r>
          </a:p>
          <a:p>
            <a:r>
              <a:rPr lang="cs-CZ" sz="2800" dirty="0" smtClean="0">
                <a:solidFill>
                  <a:srgbClr val="333399"/>
                </a:solidFill>
              </a:rPr>
              <a:t>Analýza a hodnocení zdravotní politiky</a:t>
            </a:r>
          </a:p>
          <a:p>
            <a:r>
              <a:rPr lang="cs-CZ" sz="2800" dirty="0" smtClean="0">
                <a:solidFill>
                  <a:srgbClr val="333399"/>
                </a:solidFill>
              </a:rPr>
              <a:t>Hodnocení účinnosti, hospodárnosti a kvality péče, včetně otázek spravedlnosti při poskytování zdravotnických služeb</a:t>
            </a:r>
          </a:p>
          <a:p>
            <a:pPr marL="0" indent="0">
              <a:buNone/>
            </a:pPr>
            <a:endParaRPr lang="cs-CZ" sz="2800" b="1" dirty="0" smtClean="0">
              <a:solidFill>
                <a:srgbClr val="333399"/>
              </a:solidFill>
            </a:endParaRPr>
          </a:p>
          <a:p>
            <a:endParaRPr lang="cs-CZ" sz="28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8112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Nadpis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1143000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rgbClr val="333399"/>
                </a:solidFill>
              </a:rPr>
              <a:t>Efektivita </a:t>
            </a:r>
            <a:r>
              <a:rPr lang="cs-CZ" i="1" dirty="0" smtClean="0">
                <a:solidFill>
                  <a:srgbClr val="333399"/>
                </a:solidFill>
              </a:rPr>
              <a:t>(efficiency)</a:t>
            </a:r>
          </a:p>
        </p:txBody>
      </p:sp>
      <p:sp>
        <p:nvSpPr>
          <p:cNvPr id="73731" name="Zástupný symbol pro obsah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400600"/>
          </a:xfrm>
        </p:spPr>
        <p:txBody>
          <a:bodyPr>
            <a:normAutofit lnSpcReduction="10000"/>
          </a:bodyPr>
          <a:lstStyle/>
          <a:p>
            <a:r>
              <a:rPr lang="cs-CZ" sz="2800" dirty="0" smtClean="0">
                <a:solidFill>
                  <a:srgbClr val="333399"/>
                </a:solidFill>
              </a:rPr>
              <a:t>Efektivita je snaha </a:t>
            </a:r>
            <a:r>
              <a:rPr lang="cs-CZ" sz="2800" b="1" dirty="0" smtClean="0">
                <a:solidFill>
                  <a:srgbClr val="333399"/>
                </a:solidFill>
              </a:rPr>
              <a:t>s minimálními prostředky </a:t>
            </a:r>
            <a:r>
              <a:rPr lang="cs-CZ" sz="2800" dirty="0" smtClean="0">
                <a:solidFill>
                  <a:srgbClr val="333399"/>
                </a:solidFill>
              </a:rPr>
              <a:t>dosáhnout</a:t>
            </a:r>
            <a:r>
              <a:rPr lang="cs-CZ" sz="2800" b="1" dirty="0" smtClean="0">
                <a:solidFill>
                  <a:srgbClr val="333399"/>
                </a:solidFill>
              </a:rPr>
              <a:t> maximálního prospěchu</a:t>
            </a:r>
            <a:r>
              <a:rPr lang="cs-CZ" sz="2800" dirty="0" smtClean="0">
                <a:solidFill>
                  <a:srgbClr val="333399"/>
                </a:solidFill>
              </a:rPr>
              <a:t>.</a:t>
            </a:r>
          </a:p>
          <a:p>
            <a:r>
              <a:rPr lang="cs-CZ" sz="2800" dirty="0" smtClean="0">
                <a:solidFill>
                  <a:srgbClr val="333399"/>
                </a:solidFill>
              </a:rPr>
              <a:t>Je to </a:t>
            </a:r>
            <a:r>
              <a:rPr lang="cs-CZ" sz="2800" b="1" dirty="0" smtClean="0">
                <a:solidFill>
                  <a:srgbClr val="333399"/>
                </a:solidFill>
              </a:rPr>
              <a:t>vztah mezi vstupními náklady a výstupním cílem</a:t>
            </a:r>
            <a:r>
              <a:rPr lang="cs-CZ" sz="2800" dirty="0" smtClean="0">
                <a:solidFill>
                  <a:srgbClr val="333399"/>
                </a:solidFill>
              </a:rPr>
              <a:t>.</a:t>
            </a:r>
          </a:p>
          <a:p>
            <a:r>
              <a:rPr lang="cs-CZ" sz="2800" dirty="0" smtClean="0">
                <a:solidFill>
                  <a:srgbClr val="333399"/>
                </a:solidFill>
              </a:rPr>
              <a:t>Ve zdravotnictví jde o to organizovat zdravotní péči tak, abychom dosahovali zlepšení zdravotního stavu a uspokojování zdravotních potřeb s nejmenšími finančními náklady.</a:t>
            </a:r>
          </a:p>
          <a:p>
            <a:r>
              <a:rPr lang="cs-CZ" sz="2800" dirty="0" smtClean="0">
                <a:solidFill>
                  <a:srgbClr val="333399"/>
                </a:solidFill>
              </a:rPr>
              <a:t>Při hodnocení efektivity se nikdy nesmí ztrácet ze zřetele, že </a:t>
            </a:r>
            <a:r>
              <a:rPr lang="cs-CZ" sz="2800" b="1" dirty="0" smtClean="0">
                <a:solidFill>
                  <a:srgbClr val="333399"/>
                </a:solidFill>
              </a:rPr>
              <a:t>nejde primárně o zisk, ale o humánní hodnoty</a:t>
            </a:r>
            <a:r>
              <a:rPr lang="cs-CZ" sz="2800" dirty="0" smtClean="0">
                <a:solidFill>
                  <a:srgbClr val="333399"/>
                </a:solidFill>
              </a:rPr>
              <a:t>, o zdraví lidí a celé společnosti.</a:t>
            </a:r>
            <a:endParaRPr lang="cs-CZ" sz="2400" dirty="0" smtClean="0">
              <a:solidFill>
                <a:srgbClr val="333399"/>
              </a:solidFill>
            </a:endParaRP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37974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Nadpis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1143000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rgbClr val="333399"/>
                </a:solidFill>
              </a:rPr>
              <a:t>Metody stanovení efektivity</a:t>
            </a:r>
            <a:endParaRPr lang="cs-CZ" i="1" dirty="0" smtClean="0">
              <a:solidFill>
                <a:srgbClr val="333399"/>
              </a:solidFill>
            </a:endParaRPr>
          </a:p>
        </p:txBody>
      </p:sp>
      <p:sp>
        <p:nvSpPr>
          <p:cNvPr id="73731" name="Zástupný symbol pro obsah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4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i="1" dirty="0" smtClean="0"/>
          </a:p>
          <a:p>
            <a:r>
              <a:rPr lang="cs-CZ" dirty="0" smtClean="0">
                <a:solidFill>
                  <a:srgbClr val="333399"/>
                </a:solidFill>
              </a:rPr>
              <a:t>Metoda „cena – výkon“</a:t>
            </a:r>
          </a:p>
          <a:p>
            <a:pPr marL="0" indent="0">
              <a:buNone/>
            </a:pPr>
            <a:r>
              <a:rPr lang="cs-CZ" dirty="0" smtClean="0">
                <a:solidFill>
                  <a:srgbClr val="333399"/>
                </a:solidFill>
              </a:rPr>
              <a:t>--------------------------------------</a:t>
            </a:r>
          </a:p>
          <a:p>
            <a:r>
              <a:rPr lang="cs-CZ" dirty="0" smtClean="0">
                <a:solidFill>
                  <a:srgbClr val="333399"/>
                </a:solidFill>
              </a:rPr>
              <a:t>Metoda </a:t>
            </a:r>
            <a:r>
              <a:rPr lang="cs-CZ" dirty="0">
                <a:solidFill>
                  <a:srgbClr val="333399"/>
                </a:solidFill>
              </a:rPr>
              <a:t>„cena – </a:t>
            </a:r>
            <a:r>
              <a:rPr lang="cs-CZ" dirty="0" smtClean="0">
                <a:solidFill>
                  <a:srgbClr val="333399"/>
                </a:solidFill>
              </a:rPr>
              <a:t>zisk“ </a:t>
            </a:r>
            <a:r>
              <a:rPr lang="cs-CZ" i="1" dirty="0">
                <a:solidFill>
                  <a:srgbClr val="333399"/>
                </a:solidFill>
              </a:rPr>
              <a:t>(</a:t>
            </a:r>
            <a:r>
              <a:rPr lang="cs-CZ" i="1" dirty="0" smtClean="0">
                <a:solidFill>
                  <a:srgbClr val="333399"/>
                </a:solidFill>
              </a:rPr>
              <a:t>cost–benefit)</a:t>
            </a:r>
            <a:endParaRPr lang="cs-CZ" i="1" dirty="0">
              <a:solidFill>
                <a:srgbClr val="333399"/>
              </a:solidFill>
            </a:endParaRPr>
          </a:p>
          <a:p>
            <a:r>
              <a:rPr lang="cs-CZ" dirty="0">
                <a:solidFill>
                  <a:srgbClr val="333399"/>
                </a:solidFill>
              </a:rPr>
              <a:t>Metoda „cena – </a:t>
            </a:r>
            <a:r>
              <a:rPr lang="cs-CZ" dirty="0" smtClean="0">
                <a:solidFill>
                  <a:srgbClr val="333399"/>
                </a:solidFill>
              </a:rPr>
              <a:t>účinnost“ </a:t>
            </a:r>
            <a:r>
              <a:rPr lang="cs-CZ" i="1" dirty="0">
                <a:solidFill>
                  <a:srgbClr val="333399"/>
                </a:solidFill>
              </a:rPr>
              <a:t>(</a:t>
            </a:r>
            <a:r>
              <a:rPr lang="cs-CZ" i="1" dirty="0" smtClean="0">
                <a:solidFill>
                  <a:srgbClr val="333399"/>
                </a:solidFill>
              </a:rPr>
              <a:t>cost–effectiveness)</a:t>
            </a:r>
            <a:endParaRPr lang="cs-CZ" i="1" dirty="0">
              <a:solidFill>
                <a:srgbClr val="333399"/>
              </a:solidFill>
            </a:endParaRPr>
          </a:p>
          <a:p>
            <a:r>
              <a:rPr lang="cs-CZ" dirty="0">
                <a:solidFill>
                  <a:srgbClr val="333399"/>
                </a:solidFill>
              </a:rPr>
              <a:t>Metoda „cena – </a:t>
            </a:r>
            <a:r>
              <a:rPr lang="cs-CZ" dirty="0" smtClean="0">
                <a:solidFill>
                  <a:srgbClr val="333399"/>
                </a:solidFill>
              </a:rPr>
              <a:t>utilita“ </a:t>
            </a:r>
            <a:r>
              <a:rPr lang="cs-CZ" i="1" dirty="0">
                <a:solidFill>
                  <a:srgbClr val="333399"/>
                </a:solidFill>
              </a:rPr>
              <a:t>(</a:t>
            </a:r>
            <a:r>
              <a:rPr lang="cs-CZ" i="1" dirty="0" smtClean="0">
                <a:solidFill>
                  <a:srgbClr val="333399"/>
                </a:solidFill>
              </a:rPr>
              <a:t>cost–utility</a:t>
            </a:r>
            <a:r>
              <a:rPr lang="cs-CZ" i="1" dirty="0">
                <a:solidFill>
                  <a:srgbClr val="333399"/>
                </a:solidFill>
              </a:rPr>
              <a:t>)</a:t>
            </a:r>
          </a:p>
          <a:p>
            <a:endParaRPr lang="cs-CZ" i="1" dirty="0" smtClean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90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Nadpis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1143000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rgbClr val="333399"/>
                </a:solidFill>
              </a:rPr>
              <a:t>Metoda </a:t>
            </a:r>
            <a:r>
              <a:rPr lang="cs-CZ" b="1" dirty="0">
                <a:solidFill>
                  <a:srgbClr val="333399"/>
                </a:solidFill>
              </a:rPr>
              <a:t>„cena – </a:t>
            </a:r>
            <a:r>
              <a:rPr lang="cs-CZ" b="1" dirty="0" smtClean="0">
                <a:solidFill>
                  <a:srgbClr val="333399"/>
                </a:solidFill>
              </a:rPr>
              <a:t>zisk“ </a:t>
            </a:r>
            <a:endParaRPr lang="cs-CZ" i="1" dirty="0" smtClean="0">
              <a:solidFill>
                <a:srgbClr val="333399"/>
              </a:solidFill>
            </a:endParaRPr>
          </a:p>
        </p:txBody>
      </p:sp>
      <p:sp>
        <p:nvSpPr>
          <p:cNvPr id="73731" name="Zástupný symbol pro obsah 2"/>
          <p:cNvSpPr>
            <a:spLocks noGrp="1"/>
          </p:cNvSpPr>
          <p:nvPr>
            <p:ph idx="1"/>
          </p:nvPr>
        </p:nvSpPr>
        <p:spPr>
          <a:xfrm>
            <a:off x="467544" y="1052736"/>
            <a:ext cx="8424936" cy="5688632"/>
          </a:xfrm>
        </p:spPr>
        <p:txBody>
          <a:bodyPr>
            <a:normAutofit/>
          </a:bodyPr>
          <a:lstStyle/>
          <a:p>
            <a:r>
              <a:rPr lang="cs-CZ" sz="2800" dirty="0" smtClean="0">
                <a:solidFill>
                  <a:srgbClr val="333399"/>
                </a:solidFill>
              </a:rPr>
              <a:t>Užívá se, pokud lze </a:t>
            </a:r>
            <a:r>
              <a:rPr lang="cs-CZ" sz="2800" b="1" dirty="0" smtClean="0">
                <a:solidFill>
                  <a:srgbClr val="333399"/>
                </a:solidFill>
              </a:rPr>
              <a:t>výstup zdravotní péče měřit ve stejných jednotkách jako náklady, tj. v korunách </a:t>
            </a:r>
          </a:p>
          <a:p>
            <a:pPr lvl="1"/>
            <a:r>
              <a:rPr lang="cs-CZ" sz="2400" i="1" dirty="0" smtClean="0">
                <a:solidFill>
                  <a:srgbClr val="333399"/>
                </a:solidFill>
              </a:rPr>
              <a:t>Zkrátíme-li účinnou léčbou dobu hospitalizace, zisk lze vyjádřit </a:t>
            </a:r>
            <a:r>
              <a:rPr lang="cs-CZ" sz="2400" b="1" i="1" dirty="0" smtClean="0">
                <a:solidFill>
                  <a:srgbClr val="333399"/>
                </a:solidFill>
              </a:rPr>
              <a:t>ušetřenými provozními náklady </a:t>
            </a:r>
            <a:r>
              <a:rPr lang="cs-CZ" sz="2400" i="1" dirty="0" smtClean="0">
                <a:solidFill>
                  <a:srgbClr val="333399"/>
                </a:solidFill>
              </a:rPr>
              <a:t>v korunách.</a:t>
            </a:r>
          </a:p>
          <a:p>
            <a:pPr lvl="1"/>
            <a:r>
              <a:rPr lang="cs-CZ" sz="2400" i="1" dirty="0" smtClean="0">
                <a:solidFill>
                  <a:srgbClr val="333399"/>
                </a:solidFill>
              </a:rPr>
              <a:t>Zkrácení doby pracovní neschopnosti lze přibližně ocenit </a:t>
            </a:r>
            <a:r>
              <a:rPr lang="cs-CZ" sz="2400" b="1" i="1" dirty="0" smtClean="0">
                <a:solidFill>
                  <a:srgbClr val="333399"/>
                </a:solidFill>
              </a:rPr>
              <a:t>přínosem vyléčeného člověka </a:t>
            </a:r>
            <a:r>
              <a:rPr lang="cs-CZ" sz="2400" i="1" dirty="0" smtClean="0">
                <a:solidFill>
                  <a:srgbClr val="333399"/>
                </a:solidFill>
              </a:rPr>
              <a:t>pro národní hospodářství v korunách.</a:t>
            </a:r>
          </a:p>
          <a:p>
            <a:r>
              <a:rPr lang="cs-CZ" sz="2800" b="1" dirty="0" smtClean="0">
                <a:solidFill>
                  <a:srgbClr val="333399"/>
                </a:solidFill>
              </a:rPr>
              <a:t>Analýza:</a:t>
            </a:r>
            <a:r>
              <a:rPr lang="cs-CZ" sz="2800" dirty="0" smtClean="0">
                <a:solidFill>
                  <a:srgbClr val="333399"/>
                </a:solidFill>
              </a:rPr>
              <a:t> Cenu a zisk porovnáváme pomocí podílu (kolikrát) nebo rozdílu (o kolik) je cena větší nebo menší než zisk.</a:t>
            </a:r>
          </a:p>
          <a:p>
            <a:r>
              <a:rPr lang="cs-CZ" sz="2800" b="1" dirty="0" smtClean="0">
                <a:solidFill>
                  <a:srgbClr val="333399"/>
                </a:solidFill>
              </a:rPr>
              <a:t>Obtíže: </a:t>
            </a:r>
            <a:r>
              <a:rPr lang="cs-CZ" sz="2800" dirty="0" smtClean="0">
                <a:solidFill>
                  <a:srgbClr val="333399"/>
                </a:solidFill>
              </a:rPr>
              <a:t>Převedení výstupu na peníze. (Jak penězi vyjádřit např. záchranu života?)</a:t>
            </a:r>
            <a:endParaRPr lang="cs-CZ" sz="2800" b="1" dirty="0" smtClean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018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Nadpis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1143000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rgbClr val="333399"/>
                </a:solidFill>
              </a:rPr>
              <a:t>Metoda </a:t>
            </a:r>
            <a:r>
              <a:rPr lang="cs-CZ" b="1" dirty="0">
                <a:solidFill>
                  <a:srgbClr val="333399"/>
                </a:solidFill>
              </a:rPr>
              <a:t>„cena – </a:t>
            </a:r>
            <a:r>
              <a:rPr lang="cs-CZ" b="1" dirty="0" smtClean="0">
                <a:solidFill>
                  <a:srgbClr val="333399"/>
                </a:solidFill>
              </a:rPr>
              <a:t>účinnost“ </a:t>
            </a:r>
            <a:endParaRPr lang="cs-CZ" i="1" dirty="0" smtClean="0">
              <a:solidFill>
                <a:srgbClr val="333399"/>
              </a:solidFill>
            </a:endParaRPr>
          </a:p>
        </p:txBody>
      </p:sp>
      <p:sp>
        <p:nvSpPr>
          <p:cNvPr id="73731" name="Zástupný symbol pro obsah 2"/>
          <p:cNvSpPr>
            <a:spLocks noGrp="1"/>
          </p:cNvSpPr>
          <p:nvPr>
            <p:ph idx="1"/>
          </p:nvPr>
        </p:nvSpPr>
        <p:spPr>
          <a:xfrm>
            <a:off x="467544" y="1052736"/>
            <a:ext cx="8424936" cy="5688632"/>
          </a:xfrm>
        </p:spPr>
        <p:txBody>
          <a:bodyPr>
            <a:normAutofit lnSpcReduction="10000"/>
          </a:bodyPr>
          <a:lstStyle/>
          <a:p>
            <a:r>
              <a:rPr lang="cs-CZ" sz="2800" b="1" dirty="0" smtClean="0">
                <a:solidFill>
                  <a:srgbClr val="333399"/>
                </a:solidFill>
              </a:rPr>
              <a:t>Výstup</a:t>
            </a:r>
            <a:r>
              <a:rPr lang="cs-CZ" sz="2800" dirty="0" smtClean="0">
                <a:solidFill>
                  <a:srgbClr val="333399"/>
                </a:solidFill>
              </a:rPr>
              <a:t> zdravotní péče můžeme vyjadřovat </a:t>
            </a:r>
            <a:r>
              <a:rPr lang="cs-CZ" sz="2800" b="1" dirty="0" smtClean="0">
                <a:solidFill>
                  <a:srgbClr val="333399"/>
                </a:solidFill>
              </a:rPr>
              <a:t>obvyklými biomedicínskými ukazateli</a:t>
            </a:r>
            <a:r>
              <a:rPr lang="cs-CZ" sz="2800" dirty="0" smtClean="0">
                <a:solidFill>
                  <a:srgbClr val="333399"/>
                </a:solidFill>
              </a:rPr>
              <a:t>, úmrtností, nemocností apod.</a:t>
            </a:r>
          </a:p>
          <a:p>
            <a:r>
              <a:rPr lang="cs-CZ" sz="2800" b="1" dirty="0" smtClean="0">
                <a:solidFill>
                  <a:srgbClr val="333399"/>
                </a:solidFill>
              </a:rPr>
              <a:t>Analýza:</a:t>
            </a:r>
            <a:r>
              <a:rPr lang="cs-CZ" sz="2800" dirty="0" smtClean="0">
                <a:solidFill>
                  <a:srgbClr val="333399"/>
                </a:solidFill>
              </a:rPr>
              <a:t> Srovnávání několika léčebných postupů (nebo preventivních programů), u kterých se sleduje cena a </a:t>
            </a:r>
            <a:r>
              <a:rPr lang="cs-CZ" sz="2800" b="1" dirty="0" smtClean="0">
                <a:solidFill>
                  <a:srgbClr val="333399"/>
                </a:solidFill>
              </a:rPr>
              <a:t>účinnost, vyjádřená např. počtem odvrácených úmrtí nebo počtem dnů rekonvalescence</a:t>
            </a:r>
            <a:r>
              <a:rPr lang="cs-CZ" sz="2800" dirty="0" smtClean="0">
                <a:solidFill>
                  <a:srgbClr val="333399"/>
                </a:solidFill>
              </a:rPr>
              <a:t>.</a:t>
            </a:r>
          </a:p>
          <a:p>
            <a:r>
              <a:rPr lang="cs-CZ" sz="2800" b="1" dirty="0" smtClean="0">
                <a:solidFill>
                  <a:srgbClr val="333399"/>
                </a:solidFill>
              </a:rPr>
              <a:t>Obtíže: </a:t>
            </a:r>
          </a:p>
          <a:p>
            <a:pPr lvl="1"/>
            <a:r>
              <a:rPr lang="cs-CZ" sz="2400" dirty="0" smtClean="0">
                <a:solidFill>
                  <a:srgbClr val="333399"/>
                </a:solidFill>
              </a:rPr>
              <a:t>Metoda je vhodná, když máme rozhodnout mezi postupy (programy), jsou-li </a:t>
            </a:r>
            <a:r>
              <a:rPr lang="cs-CZ" sz="2400" b="1" dirty="0" smtClean="0">
                <a:solidFill>
                  <a:srgbClr val="333399"/>
                </a:solidFill>
              </a:rPr>
              <a:t>stejně velké buď ceny, nebo náklady</a:t>
            </a:r>
            <a:r>
              <a:rPr lang="cs-CZ" sz="2400" dirty="0" smtClean="0">
                <a:solidFill>
                  <a:srgbClr val="333399"/>
                </a:solidFill>
              </a:rPr>
              <a:t>. Avšak jsou-li cena i náklady srovnávaných postupů (programů) rozdílné, nejde o ekonomické, ale sociálně-etické rozhodnutí.</a:t>
            </a:r>
          </a:p>
        </p:txBody>
      </p:sp>
    </p:spTree>
    <p:extLst>
      <p:ext uri="{BB962C8B-B14F-4D97-AF65-F5344CB8AC3E}">
        <p14:creationId xmlns:p14="http://schemas.microsoft.com/office/powerpoint/2010/main" val="1503139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Nadpis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1143000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rgbClr val="000099"/>
                </a:solidFill>
              </a:rPr>
              <a:t>Metoda </a:t>
            </a:r>
            <a:r>
              <a:rPr lang="cs-CZ" b="1" dirty="0">
                <a:solidFill>
                  <a:srgbClr val="000099"/>
                </a:solidFill>
              </a:rPr>
              <a:t>„cena – </a:t>
            </a:r>
            <a:r>
              <a:rPr lang="cs-CZ" b="1" dirty="0" smtClean="0">
                <a:solidFill>
                  <a:srgbClr val="000099"/>
                </a:solidFill>
              </a:rPr>
              <a:t>utilita“ </a:t>
            </a:r>
            <a:endParaRPr lang="cs-CZ" i="1" dirty="0" smtClean="0">
              <a:solidFill>
                <a:srgbClr val="000099"/>
              </a:solidFill>
            </a:endParaRPr>
          </a:p>
        </p:txBody>
      </p:sp>
      <p:sp>
        <p:nvSpPr>
          <p:cNvPr id="73731" name="Zástupný symbol pro obsah 2"/>
          <p:cNvSpPr>
            <a:spLocks noGrp="1"/>
          </p:cNvSpPr>
          <p:nvPr>
            <p:ph idx="1"/>
          </p:nvPr>
        </p:nvSpPr>
        <p:spPr>
          <a:xfrm>
            <a:off x="467544" y="1052736"/>
            <a:ext cx="8424936" cy="5688632"/>
          </a:xfrm>
        </p:spPr>
        <p:txBody>
          <a:bodyPr>
            <a:normAutofit/>
          </a:bodyPr>
          <a:lstStyle/>
          <a:p>
            <a:r>
              <a:rPr lang="cs-CZ" sz="2800" b="1" dirty="0" smtClean="0">
                <a:solidFill>
                  <a:srgbClr val="333399"/>
                </a:solidFill>
              </a:rPr>
              <a:t>Výstupem </a:t>
            </a:r>
            <a:r>
              <a:rPr lang="cs-CZ" sz="2800" dirty="0" smtClean="0">
                <a:solidFill>
                  <a:srgbClr val="333399"/>
                </a:solidFill>
              </a:rPr>
              <a:t>je míra subjektivně pociťovaného zdraví. Používají se standardizované dotazníky. Oblíbenou mírou utility je QALY </a:t>
            </a:r>
            <a:r>
              <a:rPr lang="cs-CZ" sz="2800" i="1" dirty="0" smtClean="0">
                <a:solidFill>
                  <a:srgbClr val="333399"/>
                </a:solidFill>
              </a:rPr>
              <a:t>(Quality Adjusted Life Years).</a:t>
            </a:r>
            <a:endParaRPr lang="cs-CZ" sz="2800" b="1" i="1" dirty="0" smtClean="0">
              <a:solidFill>
                <a:srgbClr val="333399"/>
              </a:solidFill>
            </a:endParaRPr>
          </a:p>
          <a:p>
            <a:r>
              <a:rPr lang="cs-CZ" sz="2800" dirty="0" smtClean="0">
                <a:solidFill>
                  <a:srgbClr val="333399"/>
                </a:solidFill>
              </a:rPr>
              <a:t> </a:t>
            </a:r>
            <a:r>
              <a:rPr lang="cs-CZ" sz="2800" b="1" dirty="0" smtClean="0">
                <a:solidFill>
                  <a:srgbClr val="333399"/>
                </a:solidFill>
              </a:rPr>
              <a:t>Analýza:</a:t>
            </a:r>
            <a:r>
              <a:rPr lang="cs-CZ" sz="2800" dirty="0" smtClean="0">
                <a:solidFill>
                  <a:srgbClr val="333399"/>
                </a:solidFill>
              </a:rPr>
              <a:t> Srovnávání efektivity různých operačních výkonů. </a:t>
            </a:r>
          </a:p>
          <a:p>
            <a:pPr marL="400050" lvl="1" indent="0">
              <a:buNone/>
            </a:pPr>
            <a:endParaRPr lang="cs-CZ" sz="2400" i="1" dirty="0" smtClean="0">
              <a:solidFill>
                <a:srgbClr val="333399"/>
              </a:solidFill>
            </a:endParaRPr>
          </a:p>
          <a:p>
            <a:pPr marL="400050" lvl="1" indent="0">
              <a:buNone/>
            </a:pPr>
            <a:r>
              <a:rPr lang="cs-CZ" sz="2400" i="1" dirty="0" smtClean="0">
                <a:solidFill>
                  <a:srgbClr val="333399"/>
                </a:solidFill>
              </a:rPr>
              <a:t>Po operaci jsou pacienti dlouhodobě sledováni – počítají se dny, po které se cítí bez potíží. Součet dnů se dělí 365, čímž dostaneme upravené roky QALY.  Známe-li cenu operačního výkonu, lze stanovit cenu za jeden rok QALY  a následně určit, která intervence poskytne jeden rok QALY za nejnižší cenu.</a:t>
            </a:r>
          </a:p>
        </p:txBody>
      </p:sp>
    </p:spTree>
    <p:extLst>
      <p:ext uri="{BB962C8B-B14F-4D97-AF65-F5344CB8AC3E}">
        <p14:creationId xmlns:p14="http://schemas.microsoft.com/office/powerpoint/2010/main" val="3787276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Nadpis 5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8062664" cy="1470025"/>
          </a:xfrm>
        </p:spPr>
        <p:txBody>
          <a:bodyPr/>
          <a:lstStyle/>
          <a:p>
            <a:pPr eaLnBrk="1" hangingPunct="1"/>
            <a:r>
              <a:rPr lang="cs-CZ" sz="6600" b="1" cap="all" dirty="0" smtClean="0">
                <a:solidFill>
                  <a:srgbClr val="00B0F0"/>
                </a:solidFill>
              </a:rPr>
              <a:t>Kvalita zdravotní péče</a:t>
            </a:r>
          </a:p>
        </p:txBody>
      </p:sp>
      <p:sp>
        <p:nvSpPr>
          <p:cNvPr id="7" name="Podnadpis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9570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solidFill>
                  <a:srgbClr val="333399"/>
                </a:solidFill>
              </a:rPr>
              <a:t>Kvalita</a:t>
            </a:r>
            <a:endParaRPr lang="cs-CZ" dirty="0" smtClean="0">
              <a:solidFill>
                <a:srgbClr val="333399"/>
              </a:solidFill>
            </a:endParaRPr>
          </a:p>
        </p:txBody>
      </p:sp>
      <p:sp>
        <p:nvSpPr>
          <p:cNvPr id="7373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 smtClean="0">
                <a:solidFill>
                  <a:srgbClr val="333399"/>
                </a:solidFill>
              </a:rPr>
              <a:t>Intuitivně chápaný pojem</a:t>
            </a:r>
          </a:p>
          <a:p>
            <a:r>
              <a:rPr lang="cs-CZ" sz="2800" dirty="0" smtClean="0">
                <a:solidFill>
                  <a:srgbClr val="333399"/>
                </a:solidFill>
              </a:rPr>
              <a:t>Subjektivita</a:t>
            </a:r>
          </a:p>
          <a:p>
            <a:r>
              <a:rPr lang="cs-CZ" sz="2800" dirty="0" smtClean="0">
                <a:solidFill>
                  <a:srgbClr val="333399"/>
                </a:solidFill>
              </a:rPr>
              <a:t>Z toho plyne i nespočetné množství výkladů a definic:</a:t>
            </a:r>
          </a:p>
          <a:p>
            <a:pPr lvl="1"/>
            <a:r>
              <a:rPr lang="cs-CZ" sz="2400" i="1" dirty="0" smtClean="0">
                <a:solidFill>
                  <a:srgbClr val="333399"/>
                </a:solidFill>
              </a:rPr>
              <a:t>Dělat správné věci správným způsobem.</a:t>
            </a:r>
          </a:p>
          <a:p>
            <a:pPr lvl="1"/>
            <a:r>
              <a:rPr lang="cs-CZ" sz="2400" i="1" dirty="0" smtClean="0">
                <a:solidFill>
                  <a:srgbClr val="333399"/>
                </a:solidFill>
              </a:rPr>
              <a:t>… způsob provedení výkonu podle platných odborně technických norem.</a:t>
            </a:r>
            <a:endParaRPr lang="cs-CZ" sz="2400" i="1" dirty="0">
              <a:solidFill>
                <a:srgbClr val="333399"/>
              </a:solidFill>
            </a:endParaRPr>
          </a:p>
          <a:p>
            <a:pPr lvl="1"/>
            <a:r>
              <a:rPr lang="cs-CZ" sz="2400" i="1" dirty="0" smtClean="0">
                <a:solidFill>
                  <a:srgbClr val="333399"/>
                </a:solidFill>
              </a:rPr>
              <a:t>Souhrn všech možných hodnotících kritérií, jako jsou: odbornost, účinnost, efektivita, utilita, potřebnost, neškodnost, spravedlnost, lidská důstojnost.</a:t>
            </a:r>
          </a:p>
        </p:txBody>
      </p:sp>
    </p:spTree>
    <p:extLst>
      <p:ext uri="{BB962C8B-B14F-4D97-AF65-F5344CB8AC3E}">
        <p14:creationId xmlns:p14="http://schemas.microsoft.com/office/powerpoint/2010/main" val="3466329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solidFill>
                  <a:srgbClr val="333399"/>
                </a:solidFill>
              </a:rPr>
              <a:t>Kvalita zdravotní péče</a:t>
            </a:r>
            <a:endParaRPr lang="cs-CZ" dirty="0" smtClean="0">
              <a:solidFill>
                <a:srgbClr val="333399"/>
              </a:solidFill>
            </a:endParaRPr>
          </a:p>
        </p:txBody>
      </p:sp>
      <p:sp>
        <p:nvSpPr>
          <p:cNvPr id="7373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333399"/>
                </a:solidFill>
              </a:rPr>
              <a:t>Hodnocení kvality péče znamená měření a posuzování </a:t>
            </a:r>
          </a:p>
          <a:p>
            <a:pPr lvl="1"/>
            <a:r>
              <a:rPr lang="cs-CZ" dirty="0" smtClean="0">
                <a:solidFill>
                  <a:srgbClr val="333399"/>
                </a:solidFill>
              </a:rPr>
              <a:t>medicínských</a:t>
            </a:r>
          </a:p>
          <a:p>
            <a:pPr lvl="1"/>
            <a:r>
              <a:rPr lang="cs-CZ" dirty="0" smtClean="0">
                <a:solidFill>
                  <a:srgbClr val="333399"/>
                </a:solidFill>
              </a:rPr>
              <a:t>technických</a:t>
            </a:r>
          </a:p>
          <a:p>
            <a:pPr lvl="1"/>
            <a:r>
              <a:rPr lang="cs-CZ" dirty="0" smtClean="0">
                <a:solidFill>
                  <a:srgbClr val="333399"/>
                </a:solidFill>
              </a:rPr>
              <a:t>ekonomických</a:t>
            </a:r>
          </a:p>
          <a:p>
            <a:pPr lvl="1"/>
            <a:r>
              <a:rPr lang="cs-CZ" dirty="0" smtClean="0">
                <a:solidFill>
                  <a:srgbClr val="333399"/>
                </a:solidFill>
              </a:rPr>
              <a:t>interpersonálních</a:t>
            </a:r>
          </a:p>
          <a:p>
            <a:pPr lvl="1"/>
            <a:r>
              <a:rPr lang="cs-CZ" dirty="0" smtClean="0">
                <a:solidFill>
                  <a:srgbClr val="333399"/>
                </a:solidFill>
              </a:rPr>
              <a:t>psychologických </a:t>
            </a:r>
          </a:p>
          <a:p>
            <a:pPr marL="457200" lvl="1" indent="0">
              <a:buNone/>
            </a:pPr>
            <a:r>
              <a:rPr lang="cs-CZ" dirty="0" smtClean="0">
                <a:solidFill>
                  <a:srgbClr val="333399"/>
                </a:solidFill>
              </a:rPr>
              <a:t>a jiných aspektů zdravotnických služeb.</a:t>
            </a:r>
          </a:p>
        </p:txBody>
      </p:sp>
    </p:spTree>
    <p:extLst>
      <p:ext uri="{BB962C8B-B14F-4D97-AF65-F5344CB8AC3E}">
        <p14:creationId xmlns:p14="http://schemas.microsoft.com/office/powerpoint/2010/main" val="15525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solidFill>
                  <a:srgbClr val="333399"/>
                </a:solidFill>
              </a:rPr>
              <a:t>Kvalita zdravotní péče</a:t>
            </a:r>
            <a:endParaRPr lang="cs-CZ" dirty="0" smtClean="0">
              <a:solidFill>
                <a:srgbClr val="333399"/>
              </a:solidFill>
            </a:endParaRPr>
          </a:p>
        </p:txBody>
      </p:sp>
      <p:sp>
        <p:nvSpPr>
          <p:cNvPr id="73731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cs-CZ" dirty="0" smtClean="0">
                <a:solidFill>
                  <a:srgbClr val="333399"/>
                </a:solidFill>
              </a:rPr>
              <a:t>Posuzování podléhají všechny 3 články systému:</a:t>
            </a:r>
          </a:p>
          <a:p>
            <a:pPr marL="514350" indent="-514350">
              <a:buFont typeface="+mj-lt"/>
              <a:buAutoNum type="arabicPeriod"/>
            </a:pPr>
            <a:r>
              <a:rPr lang="cs-CZ" b="1" dirty="0" smtClean="0">
                <a:solidFill>
                  <a:srgbClr val="333399"/>
                </a:solidFill>
              </a:rPr>
              <a:t>struktura</a:t>
            </a:r>
          </a:p>
          <a:p>
            <a:pPr marL="914400" lvl="1" indent="-514350"/>
            <a:r>
              <a:rPr lang="cs-CZ" dirty="0" smtClean="0">
                <a:solidFill>
                  <a:srgbClr val="333399"/>
                </a:solidFill>
              </a:rPr>
              <a:t>zařízení a jejich vybavení, odborná způsobilost pracovníků, organizace práce aj.</a:t>
            </a:r>
          </a:p>
          <a:p>
            <a:pPr marL="514350" indent="-514350">
              <a:buFont typeface="+mj-lt"/>
              <a:buAutoNum type="arabicPeriod"/>
            </a:pPr>
            <a:r>
              <a:rPr lang="cs-CZ" b="1" dirty="0" smtClean="0">
                <a:solidFill>
                  <a:srgbClr val="333399"/>
                </a:solidFill>
              </a:rPr>
              <a:t>proces</a:t>
            </a:r>
          </a:p>
          <a:p>
            <a:pPr marL="914400" lvl="1" indent="-514350"/>
            <a:r>
              <a:rPr lang="cs-CZ" dirty="0" smtClean="0">
                <a:solidFill>
                  <a:srgbClr val="333399"/>
                </a:solidFill>
              </a:rPr>
              <a:t>styk pacienta s lékařem, aktivity všeho druhu, řízení aj.</a:t>
            </a:r>
          </a:p>
          <a:p>
            <a:pPr marL="514350" indent="-514350">
              <a:buFont typeface="+mj-lt"/>
              <a:buAutoNum type="arabicPeriod"/>
            </a:pPr>
            <a:r>
              <a:rPr lang="cs-CZ" b="1" dirty="0" smtClean="0">
                <a:solidFill>
                  <a:srgbClr val="333399"/>
                </a:solidFill>
              </a:rPr>
              <a:t>výsledky</a:t>
            </a:r>
          </a:p>
          <a:p>
            <a:pPr marL="914400" lvl="1" indent="-514350"/>
            <a:r>
              <a:rPr lang="cs-CZ" dirty="0" smtClean="0">
                <a:solidFill>
                  <a:srgbClr val="333399"/>
                </a:solidFill>
              </a:rPr>
              <a:t>objektivně měřitelné výstupy, spokojenost pacientů apod.</a:t>
            </a:r>
          </a:p>
        </p:txBody>
      </p:sp>
    </p:spTree>
    <p:extLst>
      <p:ext uri="{BB962C8B-B14F-4D97-AF65-F5344CB8AC3E}">
        <p14:creationId xmlns:p14="http://schemas.microsoft.com/office/powerpoint/2010/main" val="44687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Nadpis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333399"/>
                </a:solidFill>
              </a:rPr>
              <a:t>Kvalita zdravotní péče z hlediska jednotlivých aktérů</a:t>
            </a:r>
            <a:endParaRPr lang="cs-CZ" dirty="0" smtClean="0">
              <a:solidFill>
                <a:srgbClr val="333399"/>
              </a:solidFill>
            </a:endParaRPr>
          </a:p>
        </p:txBody>
      </p:sp>
      <p:sp>
        <p:nvSpPr>
          <p:cNvPr id="73731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cs-CZ" b="1" dirty="0" smtClean="0">
              <a:solidFill>
                <a:srgbClr val="333399"/>
              </a:solidFill>
            </a:endParaRPr>
          </a:p>
          <a:p>
            <a:pPr marL="0" indent="0">
              <a:buNone/>
            </a:pPr>
            <a:r>
              <a:rPr lang="cs-CZ" b="1" dirty="0" smtClean="0">
                <a:solidFill>
                  <a:srgbClr val="333399"/>
                </a:solidFill>
              </a:rPr>
              <a:t>PACIENT:</a:t>
            </a:r>
          </a:p>
          <a:p>
            <a:r>
              <a:rPr lang="cs-CZ" dirty="0" smtClean="0">
                <a:solidFill>
                  <a:srgbClr val="333399"/>
                </a:solidFill>
              </a:rPr>
              <a:t>navrácení zdraví, </a:t>
            </a:r>
          </a:p>
          <a:p>
            <a:r>
              <a:rPr lang="cs-CZ" dirty="0" smtClean="0">
                <a:solidFill>
                  <a:srgbClr val="333399"/>
                </a:solidFill>
              </a:rPr>
              <a:t>fyziologické, pracovní a jiné sociální funkce,</a:t>
            </a:r>
          </a:p>
          <a:p>
            <a:r>
              <a:rPr lang="cs-CZ" dirty="0" smtClean="0">
                <a:solidFill>
                  <a:srgbClr val="333399"/>
                </a:solidFill>
              </a:rPr>
              <a:t>spokojenost se službami a zacházením</a:t>
            </a:r>
          </a:p>
          <a:p>
            <a:pPr marL="0" indent="0">
              <a:buNone/>
            </a:pPr>
            <a:endParaRPr lang="cs-CZ" b="1" dirty="0" smtClean="0">
              <a:solidFill>
                <a:srgbClr val="333399"/>
              </a:solidFill>
            </a:endParaRPr>
          </a:p>
          <a:p>
            <a:pPr marL="0" indent="0">
              <a:buNone/>
            </a:pPr>
            <a:r>
              <a:rPr lang="cs-CZ" b="1" dirty="0" smtClean="0">
                <a:solidFill>
                  <a:srgbClr val="333399"/>
                </a:solidFill>
              </a:rPr>
              <a:t>LÉKAŘ:</a:t>
            </a:r>
          </a:p>
          <a:p>
            <a:r>
              <a:rPr lang="cs-CZ" dirty="0">
                <a:solidFill>
                  <a:srgbClr val="333399"/>
                </a:solidFill>
              </a:rPr>
              <a:t>dobré provedení odborně technické stránky ošetření</a:t>
            </a:r>
          </a:p>
          <a:p>
            <a:pPr marL="0" indent="0">
              <a:buNone/>
            </a:pPr>
            <a:endParaRPr lang="cs-CZ" b="1" dirty="0" smtClean="0">
              <a:solidFill>
                <a:srgbClr val="333399"/>
              </a:solidFill>
            </a:endParaRPr>
          </a:p>
          <a:p>
            <a:pPr marL="0" indent="0">
              <a:buNone/>
            </a:pPr>
            <a:r>
              <a:rPr lang="cs-CZ" b="1" dirty="0" smtClean="0">
                <a:solidFill>
                  <a:srgbClr val="333399"/>
                </a:solidFill>
              </a:rPr>
              <a:t>MANAGEMENT:</a:t>
            </a:r>
          </a:p>
          <a:p>
            <a:r>
              <a:rPr lang="cs-CZ" dirty="0">
                <a:solidFill>
                  <a:srgbClr val="333399"/>
                </a:solidFill>
              </a:rPr>
              <a:t>ekonomická stránky provozu a bezkonfliktnost vztahů</a:t>
            </a:r>
          </a:p>
          <a:p>
            <a:pPr marL="0" indent="0">
              <a:buNone/>
            </a:pPr>
            <a:endParaRPr lang="cs-CZ" b="1" dirty="0" smtClean="0">
              <a:solidFill>
                <a:srgbClr val="333399"/>
              </a:solidFill>
            </a:endParaRPr>
          </a:p>
          <a:p>
            <a:pPr marL="0" indent="0">
              <a:buNone/>
            </a:pPr>
            <a:endParaRPr lang="cs-CZ" b="1" dirty="0" smtClean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87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7544" y="548680"/>
            <a:ext cx="8229600" cy="5832648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cs-CZ" sz="6000" b="1" dirty="0" smtClean="0">
                <a:solidFill>
                  <a:schemeClr val="accent2"/>
                </a:solidFill>
              </a:rPr>
              <a:t>Veřejné zdravotnictví</a:t>
            </a:r>
          </a:p>
          <a:p>
            <a:pPr marL="114300" indent="0" algn="ctr">
              <a:buNone/>
            </a:pPr>
            <a:r>
              <a:rPr lang="cs-CZ" sz="3600" b="1" cap="all" dirty="0" smtClean="0">
                <a:solidFill>
                  <a:schemeClr val="accent2"/>
                </a:solidFill>
              </a:rPr>
              <a:t>Praxe</a:t>
            </a:r>
          </a:p>
          <a:p>
            <a:pPr marL="571500" indent="-457200"/>
            <a:endParaRPr lang="cs-CZ" b="1" dirty="0" smtClean="0">
              <a:solidFill>
                <a:schemeClr val="accent2"/>
              </a:solidFill>
            </a:endParaRPr>
          </a:p>
          <a:p>
            <a:pPr marL="114300" indent="0">
              <a:buNone/>
            </a:pPr>
            <a:r>
              <a:rPr lang="cs-CZ" b="1" dirty="0" smtClean="0">
                <a:solidFill>
                  <a:srgbClr val="333399"/>
                </a:solidFill>
              </a:rPr>
              <a:t>Veřejné zdravotnictví jako typ zdravotnického systému</a:t>
            </a:r>
          </a:p>
          <a:p>
            <a:pPr marL="571500" indent="-457200"/>
            <a:r>
              <a:rPr lang="cs-CZ" b="1" dirty="0" smtClean="0">
                <a:solidFill>
                  <a:srgbClr val="333399"/>
                </a:solidFill>
              </a:rPr>
              <a:t> systém dostupné zdravotnické péče.</a:t>
            </a:r>
          </a:p>
          <a:p>
            <a:pPr marL="1371600" lvl="2" indent="-457200"/>
            <a:r>
              <a:rPr lang="cs-CZ" dirty="0" smtClean="0">
                <a:solidFill>
                  <a:srgbClr val="333399"/>
                </a:solidFill>
              </a:rPr>
              <a:t>systém institucí, které svou činností reagují na základní sociálně zdravotní problémy a přispívají k jejich zvládnutí.</a:t>
            </a:r>
          </a:p>
        </p:txBody>
      </p:sp>
    </p:spTree>
    <p:extLst>
      <p:ext uri="{BB962C8B-B14F-4D97-AF65-F5344CB8AC3E}">
        <p14:creationId xmlns:p14="http://schemas.microsoft.com/office/powerpoint/2010/main" val="34070927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Nadpis 5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8062664" cy="1470025"/>
          </a:xfrm>
        </p:spPr>
        <p:txBody>
          <a:bodyPr/>
          <a:lstStyle/>
          <a:p>
            <a:pPr eaLnBrk="1" hangingPunct="1"/>
            <a:r>
              <a:rPr lang="cs-CZ" sz="4800" b="1" cap="all" dirty="0" smtClean="0">
                <a:solidFill>
                  <a:srgbClr val="00B0F0"/>
                </a:solidFill>
              </a:rPr>
              <a:t>Další možná kritéria pro Hodnocení výkonnosti zdravotnických systémů</a:t>
            </a:r>
          </a:p>
        </p:txBody>
      </p:sp>
      <p:sp>
        <p:nvSpPr>
          <p:cNvPr id="7" name="Podnadpis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7721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730250" y="884238"/>
            <a:ext cx="7772400" cy="1143000"/>
          </a:xfrm>
        </p:spPr>
        <p:txBody>
          <a:bodyPr/>
          <a:lstStyle/>
          <a:p>
            <a:r>
              <a:rPr lang="cs-CZ" sz="4000" b="1">
                <a:solidFill>
                  <a:schemeClr val="accent2"/>
                </a:solidFill>
              </a:rPr>
              <a:t>JAKÝ SYSTÉM HODNOTIT?</a:t>
            </a:r>
            <a:br>
              <a:rPr lang="cs-CZ" sz="4000" b="1">
                <a:solidFill>
                  <a:schemeClr val="accent2"/>
                </a:solidFill>
              </a:rPr>
            </a:br>
            <a:r>
              <a:rPr lang="cs-CZ" sz="2400" b="1">
                <a:solidFill>
                  <a:schemeClr val="accent2"/>
                </a:solidFill>
              </a:rPr>
              <a:t>World Health Report 2000</a:t>
            </a:r>
            <a:br>
              <a:rPr lang="cs-CZ" sz="2400" b="1">
                <a:solidFill>
                  <a:schemeClr val="accent2"/>
                </a:solidFill>
              </a:rPr>
            </a:br>
            <a:r>
              <a:rPr lang="cs-CZ" sz="2800" b="1">
                <a:solidFill>
                  <a:schemeClr val="accent2"/>
                </a:solidFill>
              </a:rPr>
              <a:t>Health System Improving Performance</a:t>
            </a:r>
            <a:endParaRPr lang="en-GB" sz="2800" b="1">
              <a:solidFill>
                <a:schemeClr val="accent2"/>
              </a:solidFill>
            </a:endParaRP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286000"/>
            <a:ext cx="7620000" cy="4114800"/>
          </a:xfrm>
        </p:spPr>
        <p:txBody>
          <a:bodyPr/>
          <a:lstStyle/>
          <a:p>
            <a:r>
              <a:rPr lang="cs-CZ" b="1">
                <a:solidFill>
                  <a:schemeClr val="accent2"/>
                </a:solidFill>
              </a:rPr>
              <a:t>Systém (health system) - celek sestávající ze všech organizací, institucí a zdrojů, které jsou určeny k výkonu zdravotnických činností.</a:t>
            </a:r>
          </a:p>
          <a:p>
            <a:r>
              <a:rPr lang="cs-CZ" b="1">
                <a:solidFill>
                  <a:schemeClr val="accent2"/>
                </a:solidFill>
              </a:rPr>
              <a:t>Zdravotnické činnosti jsou takové aktivity, jejichž primárním účelem je zlepšení zdraví.</a:t>
            </a:r>
          </a:p>
          <a:p>
            <a:endParaRPr lang="en-GB" sz="280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1947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3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6" grpId="0"/>
      <p:bldP spid="123907" grpId="0" build="p"/>
    </p:bld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477838" y="492125"/>
            <a:ext cx="8458200" cy="1143000"/>
          </a:xfrm>
        </p:spPr>
        <p:txBody>
          <a:bodyPr/>
          <a:lstStyle/>
          <a:p>
            <a:r>
              <a:rPr lang="cs-CZ" sz="4000" b="1" dirty="0" smtClean="0">
                <a:solidFill>
                  <a:schemeClr val="accent2"/>
                </a:solidFill>
              </a:rPr>
              <a:t>JAKÉ </a:t>
            </a:r>
            <a:r>
              <a:rPr lang="cs-CZ" sz="4000" b="1" dirty="0">
                <a:solidFill>
                  <a:schemeClr val="accent2"/>
                </a:solidFill>
              </a:rPr>
              <a:t>ASPEKTY HODNOTIT? </a:t>
            </a:r>
            <a:br>
              <a:rPr lang="cs-CZ" sz="4000" b="1" dirty="0">
                <a:solidFill>
                  <a:schemeClr val="accent2"/>
                </a:solidFill>
              </a:rPr>
            </a:br>
            <a:r>
              <a:rPr lang="cs-CZ" sz="3200" b="1" dirty="0">
                <a:solidFill>
                  <a:schemeClr val="accent2"/>
                </a:solidFill>
              </a:rPr>
              <a:t>CÍLE A KRITÉRIA</a:t>
            </a:r>
            <a:endParaRPr lang="en-GB" sz="3200" b="1" dirty="0">
              <a:solidFill>
                <a:schemeClr val="accent2"/>
              </a:solidFill>
            </a:endParaRPr>
          </a:p>
        </p:txBody>
      </p:sp>
      <p:graphicFrame>
        <p:nvGraphicFramePr>
          <p:cNvPr id="124931" name="Object 3"/>
          <p:cNvGraphicFramePr>
            <a:graphicFrameLocks noChangeAspect="1"/>
          </p:cNvGraphicFramePr>
          <p:nvPr/>
        </p:nvGraphicFramePr>
        <p:xfrm>
          <a:off x="1525588" y="1393825"/>
          <a:ext cx="6240462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Dokument" r:id="rId3" imgW="6240600" imgH="4064040" progId="Word.Document.8">
                  <p:embed/>
                </p:oleObj>
              </mc:Choice>
              <mc:Fallback>
                <p:oleObj name="Dokument" r:id="rId3" imgW="6240600" imgH="406404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5588" y="1393825"/>
                        <a:ext cx="6240462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932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7665915"/>
              </p:ext>
            </p:extLst>
          </p:nvPr>
        </p:nvGraphicFramePr>
        <p:xfrm>
          <a:off x="1460500" y="1857375"/>
          <a:ext cx="6096000" cy="4106672"/>
        </p:xfrm>
        <a:graphic>
          <a:graphicData uri="http://schemas.openxmlformats.org/drawingml/2006/table">
            <a:tbl>
              <a:tblPr/>
              <a:tblGrid>
                <a:gridCol w="2225675"/>
                <a:gridCol w="1938338"/>
                <a:gridCol w="1931987"/>
              </a:tblGrid>
              <a:tr h="1000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Kritéria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cíle</a:t>
                      </a:r>
                      <a:endParaRPr kumimoji="0" lang="en-GB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Průměrná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úroveň</a:t>
                      </a:r>
                      <a:endParaRPr kumimoji="0" lang="en-GB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Rozložení</a:t>
                      </a:r>
                      <a:endParaRPr kumimoji="0" lang="en-GB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Zlepšení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zdraví</a:t>
                      </a:r>
                      <a:endParaRPr kumimoji="0" lang="en-GB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sym typeface="Wingdings" pitchFamily="2" charset="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</a:t>
                      </a:r>
                      <a:endParaRPr kumimoji="0" lang="en-GB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sym typeface="Wingdings" pitchFamily="2" charset="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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Respon-zivnost</a:t>
                      </a:r>
                      <a:endParaRPr kumimoji="0" lang="en-GB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sym typeface="Wingdings" pitchFamily="2" charset="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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sym typeface="Wingdings" pitchFamily="2" charset="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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Slušnost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financování</a:t>
                      </a:r>
                      <a:endParaRPr kumimoji="0" lang="en-GB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sym typeface="Wingdings" pitchFamily="2" charset="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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709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673100" y="1090613"/>
            <a:ext cx="7772400" cy="1143000"/>
          </a:xfrm>
        </p:spPr>
        <p:txBody>
          <a:bodyPr/>
          <a:lstStyle/>
          <a:p>
            <a:r>
              <a:rPr lang="cs-CZ" sz="4000" b="1" dirty="0" smtClean="0">
                <a:solidFill>
                  <a:schemeClr val="accent2"/>
                </a:solidFill>
              </a:rPr>
              <a:t> </a:t>
            </a:r>
            <a:r>
              <a:rPr lang="cs-CZ" sz="4000" b="1" dirty="0">
                <a:solidFill>
                  <a:schemeClr val="accent2"/>
                </a:solidFill>
              </a:rPr>
              <a:t>NĚKTERÉ ZÁKLADNÍ </a:t>
            </a:r>
            <a:br>
              <a:rPr lang="cs-CZ" sz="4000" b="1" dirty="0">
                <a:solidFill>
                  <a:schemeClr val="accent2"/>
                </a:solidFill>
              </a:rPr>
            </a:br>
            <a:r>
              <a:rPr lang="cs-CZ" sz="4000" b="1" dirty="0">
                <a:solidFill>
                  <a:schemeClr val="accent2"/>
                </a:solidFill>
              </a:rPr>
              <a:t>NOVÉ POJMY</a:t>
            </a:r>
            <a:endParaRPr lang="en-GB" sz="4000" b="1" dirty="0">
              <a:solidFill>
                <a:schemeClr val="accent2"/>
              </a:solidFill>
            </a:endParaRP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3375" y="2703513"/>
            <a:ext cx="6051550" cy="3771900"/>
          </a:xfrm>
        </p:spPr>
        <p:txBody>
          <a:bodyPr/>
          <a:lstStyle/>
          <a:p>
            <a:pPr>
              <a:buFontTx/>
              <a:buNone/>
            </a:pPr>
            <a:r>
              <a:rPr lang="en-US" sz="3600" b="1">
                <a:solidFill>
                  <a:schemeClr val="accent2"/>
                </a:solidFill>
              </a:rPr>
              <a:t>A. </a:t>
            </a:r>
            <a:r>
              <a:rPr lang="cs-CZ" sz="3600" b="1">
                <a:solidFill>
                  <a:schemeClr val="accent2"/>
                </a:solidFill>
              </a:rPr>
              <a:t>Performance</a:t>
            </a:r>
          </a:p>
          <a:p>
            <a:pPr>
              <a:buFontTx/>
              <a:buNone/>
            </a:pPr>
            <a:r>
              <a:rPr lang="en-US" sz="3600" b="1">
                <a:solidFill>
                  <a:schemeClr val="accent2"/>
                </a:solidFill>
              </a:rPr>
              <a:t>B. </a:t>
            </a:r>
            <a:r>
              <a:rPr lang="cs-CZ" sz="3600" b="1">
                <a:solidFill>
                  <a:schemeClr val="accent2"/>
                </a:solidFill>
              </a:rPr>
              <a:t>Responzivnost </a:t>
            </a:r>
          </a:p>
          <a:p>
            <a:pPr>
              <a:buFontTx/>
              <a:buNone/>
            </a:pPr>
            <a:r>
              <a:rPr lang="en-US" sz="3600" b="1">
                <a:solidFill>
                  <a:schemeClr val="accent2"/>
                </a:solidFill>
              </a:rPr>
              <a:t>C. </a:t>
            </a:r>
            <a:r>
              <a:rPr lang="cs-CZ" sz="3600" b="1">
                <a:solidFill>
                  <a:schemeClr val="accent2"/>
                </a:solidFill>
              </a:rPr>
              <a:t>Stewardship</a:t>
            </a:r>
          </a:p>
          <a:p>
            <a:pPr>
              <a:buFontTx/>
              <a:buNone/>
            </a:pPr>
            <a:r>
              <a:rPr lang="en-US" sz="3600" b="1">
                <a:solidFill>
                  <a:schemeClr val="accent2"/>
                </a:solidFill>
              </a:rPr>
              <a:t>D. </a:t>
            </a:r>
            <a:r>
              <a:rPr lang="cs-CZ" sz="3600" b="1">
                <a:solidFill>
                  <a:schemeClr val="accent2"/>
                </a:solidFill>
              </a:rPr>
              <a:t>Slušné financování</a:t>
            </a:r>
          </a:p>
          <a:p>
            <a:endParaRPr lang="cs-CZ"/>
          </a:p>
          <a:p>
            <a:pPr>
              <a:buFontTx/>
              <a:buNone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667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5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5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5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4" grpId="0"/>
      <p:bldP spid="125955" grpId="0" build="p"/>
    </p:bld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558800" y="685800"/>
            <a:ext cx="7862888" cy="1362075"/>
          </a:xfrm>
        </p:spPr>
        <p:txBody>
          <a:bodyPr/>
          <a:lstStyle/>
          <a:p>
            <a:r>
              <a:rPr lang="cs-CZ" sz="4000" b="1" dirty="0" smtClean="0">
                <a:solidFill>
                  <a:schemeClr val="accent2"/>
                </a:solidFill>
              </a:rPr>
              <a:t>NĚKTERÉ </a:t>
            </a:r>
            <a:r>
              <a:rPr lang="cs-CZ" sz="4000" b="1" dirty="0">
                <a:solidFill>
                  <a:schemeClr val="accent2"/>
                </a:solidFill>
              </a:rPr>
              <a:t>ZÁKLADNÍ </a:t>
            </a:r>
            <a:br>
              <a:rPr lang="cs-CZ" sz="4000" b="1" dirty="0">
                <a:solidFill>
                  <a:schemeClr val="accent2"/>
                </a:solidFill>
              </a:rPr>
            </a:br>
            <a:r>
              <a:rPr lang="cs-CZ" sz="4000" b="1" dirty="0">
                <a:solidFill>
                  <a:schemeClr val="accent2"/>
                </a:solidFill>
              </a:rPr>
              <a:t>NOVÉ POJMY </a:t>
            </a:r>
            <a:br>
              <a:rPr lang="cs-CZ" sz="4000" b="1" dirty="0">
                <a:solidFill>
                  <a:schemeClr val="accent2"/>
                </a:solidFill>
              </a:rPr>
            </a:br>
            <a:r>
              <a:rPr lang="en-US" sz="4000" b="1" dirty="0">
                <a:solidFill>
                  <a:srgbClr val="00B0F0"/>
                </a:solidFill>
              </a:rPr>
              <a:t> </a:t>
            </a:r>
            <a:r>
              <a:rPr lang="cs-CZ" sz="4000" b="1" dirty="0">
                <a:solidFill>
                  <a:srgbClr val="00B0F0"/>
                </a:solidFill>
              </a:rPr>
              <a:t> </a:t>
            </a:r>
            <a:r>
              <a:rPr lang="en-US" sz="3200" b="1" dirty="0">
                <a:solidFill>
                  <a:srgbClr val="00B0F0"/>
                </a:solidFill>
              </a:rPr>
              <a:t>A. </a:t>
            </a:r>
            <a:r>
              <a:rPr lang="cs-CZ" sz="3200" b="1" dirty="0">
                <a:solidFill>
                  <a:srgbClr val="00B0F0"/>
                </a:solidFill>
              </a:rPr>
              <a:t>PERFORMANCE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2398713"/>
            <a:ext cx="8230939" cy="3962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sz="2800" b="1" dirty="0">
                <a:solidFill>
                  <a:schemeClr val="accent2"/>
                </a:solidFill>
              </a:rPr>
              <a:t>Jak jsou využívány </a:t>
            </a:r>
            <a:r>
              <a:rPr lang="cs-CZ" sz="2800" b="1" dirty="0" smtClean="0">
                <a:solidFill>
                  <a:schemeClr val="accent2"/>
                </a:solidFill>
              </a:rPr>
              <a:t>zdroje</a:t>
            </a:r>
          </a:p>
          <a:p>
            <a:pPr>
              <a:lnSpc>
                <a:spcPct val="80000"/>
              </a:lnSpc>
            </a:pPr>
            <a:r>
              <a:rPr lang="cs-CZ" sz="2800" b="1" dirty="0" smtClean="0">
                <a:solidFill>
                  <a:schemeClr val="accent2"/>
                </a:solidFill>
              </a:rPr>
              <a:t>Performance </a:t>
            </a:r>
            <a:r>
              <a:rPr lang="cs-CZ" sz="2800" b="1" dirty="0">
                <a:solidFill>
                  <a:schemeClr val="accent2"/>
                </a:solidFill>
              </a:rPr>
              <a:t>– činnost a její </a:t>
            </a:r>
            <a:r>
              <a:rPr lang="cs-CZ" sz="2800" b="1" dirty="0" smtClean="0">
                <a:solidFill>
                  <a:schemeClr val="accent2"/>
                </a:solidFill>
              </a:rPr>
              <a:t>výsledek, výkon</a:t>
            </a:r>
            <a:r>
              <a:rPr lang="cs-CZ" sz="2800" b="1" dirty="0">
                <a:solidFill>
                  <a:schemeClr val="accent2"/>
                </a:solidFill>
              </a:rPr>
              <a:t>, výkonnost</a:t>
            </a:r>
          </a:p>
          <a:p>
            <a:pPr>
              <a:lnSpc>
                <a:spcPct val="80000"/>
              </a:lnSpc>
            </a:pPr>
            <a:r>
              <a:rPr lang="cs-CZ" sz="2800" b="1" dirty="0">
                <a:solidFill>
                  <a:schemeClr val="accent2"/>
                </a:solidFill>
              </a:rPr>
              <a:t>Schopnost systému dosáhnout co nejlepších výsledků v daných podmínkách</a:t>
            </a:r>
          </a:p>
          <a:p>
            <a:pPr>
              <a:lnSpc>
                <a:spcPct val="80000"/>
              </a:lnSpc>
            </a:pPr>
            <a:r>
              <a:rPr lang="cs-CZ" sz="2800" b="1" dirty="0">
                <a:solidFill>
                  <a:schemeClr val="accent2"/>
                </a:solidFill>
              </a:rPr>
              <a:t>Co jsou nejlepší výsledky?</a:t>
            </a:r>
          </a:p>
          <a:p>
            <a:pPr marL="457200" lvl="1" indent="0">
              <a:lnSpc>
                <a:spcPct val="80000"/>
              </a:lnSpc>
              <a:buNone/>
            </a:pPr>
            <a:r>
              <a:rPr lang="cs-CZ" sz="2400" b="1" dirty="0">
                <a:solidFill>
                  <a:schemeClr val="accent2"/>
                </a:solidFill>
              </a:rPr>
              <a:t>Co nejlepší zdraví</a:t>
            </a:r>
          </a:p>
          <a:p>
            <a:pPr marL="457200" lvl="1" indent="0">
              <a:lnSpc>
                <a:spcPct val="80000"/>
              </a:lnSpc>
              <a:buNone/>
            </a:pPr>
            <a:r>
              <a:rPr lang="cs-CZ" sz="2400" b="1" dirty="0">
                <a:solidFill>
                  <a:schemeClr val="accent2"/>
                </a:solidFill>
              </a:rPr>
              <a:t>Co nejvyšší </a:t>
            </a:r>
            <a:r>
              <a:rPr lang="cs-CZ" sz="2400" b="1" dirty="0" err="1">
                <a:solidFill>
                  <a:schemeClr val="accent2"/>
                </a:solidFill>
              </a:rPr>
              <a:t>responzivnost</a:t>
            </a:r>
            <a:endParaRPr lang="cs-CZ" sz="2400" b="1" dirty="0">
              <a:solidFill>
                <a:schemeClr val="accent2"/>
              </a:solidFill>
            </a:endParaRPr>
          </a:p>
          <a:p>
            <a:pPr marL="457200" lvl="1" indent="0">
              <a:lnSpc>
                <a:spcPct val="80000"/>
              </a:lnSpc>
              <a:buNone/>
            </a:pPr>
            <a:r>
              <a:rPr lang="cs-CZ" sz="2400" b="1" dirty="0">
                <a:solidFill>
                  <a:schemeClr val="accent2"/>
                </a:solidFill>
              </a:rPr>
              <a:t>Co nejslušnější financování</a:t>
            </a:r>
          </a:p>
          <a:p>
            <a:pPr marL="0" indent="0">
              <a:lnSpc>
                <a:spcPct val="80000"/>
              </a:lnSpc>
              <a:buNone/>
            </a:pPr>
            <a:endParaRPr lang="cs-CZ" sz="28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335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6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6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6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6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6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6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269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78" grpId="0"/>
      <p:bldP spid="126979" grpId="0" build="p"/>
    </p:bld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8938" y="284163"/>
            <a:ext cx="8248650" cy="1730375"/>
          </a:xfrm>
        </p:spPr>
        <p:txBody>
          <a:bodyPr/>
          <a:lstStyle/>
          <a:p>
            <a:r>
              <a:rPr lang="cs-CZ" sz="4000" b="1" dirty="0" smtClean="0">
                <a:solidFill>
                  <a:schemeClr val="accent2"/>
                </a:solidFill>
              </a:rPr>
              <a:t>NĚKTERÉ </a:t>
            </a:r>
            <a:r>
              <a:rPr lang="cs-CZ" sz="4000" b="1" dirty="0">
                <a:solidFill>
                  <a:schemeClr val="accent2"/>
                </a:solidFill>
              </a:rPr>
              <a:t>ZÁKLADNÍ </a:t>
            </a:r>
            <a:br>
              <a:rPr lang="cs-CZ" sz="4000" b="1" dirty="0">
                <a:solidFill>
                  <a:schemeClr val="accent2"/>
                </a:solidFill>
              </a:rPr>
            </a:br>
            <a:r>
              <a:rPr lang="cs-CZ" sz="4000" b="1" dirty="0">
                <a:solidFill>
                  <a:schemeClr val="accent2"/>
                </a:solidFill>
              </a:rPr>
              <a:t>NOVÉ POJMY </a:t>
            </a:r>
            <a:r>
              <a:rPr lang="en-US" sz="4000" b="1" dirty="0">
                <a:solidFill>
                  <a:schemeClr val="accent2"/>
                </a:solidFill>
              </a:rPr>
              <a:t/>
            </a:r>
            <a:br>
              <a:rPr lang="en-US" sz="4000" b="1" dirty="0">
                <a:solidFill>
                  <a:schemeClr val="accent2"/>
                </a:solidFill>
              </a:rPr>
            </a:br>
            <a:r>
              <a:rPr lang="en-US" sz="3200" b="1" dirty="0">
                <a:solidFill>
                  <a:srgbClr val="00B0F0"/>
                </a:solidFill>
              </a:rPr>
              <a:t>B.  </a:t>
            </a:r>
            <a:r>
              <a:rPr lang="cs-CZ" sz="3200" b="1" dirty="0">
                <a:solidFill>
                  <a:srgbClr val="00B0F0"/>
                </a:solidFill>
              </a:rPr>
              <a:t>RESPONZIVNOST</a:t>
            </a:r>
            <a:r>
              <a:rPr lang="en-US" sz="4000" dirty="0">
                <a:solidFill>
                  <a:srgbClr val="00B0F0"/>
                </a:solidFill>
              </a:rPr>
              <a:t> </a:t>
            </a:r>
            <a:endParaRPr lang="en-GB" sz="4000" dirty="0">
              <a:solidFill>
                <a:srgbClr val="00B0F0"/>
              </a:solidFill>
            </a:endParaRP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9700" y="2089150"/>
            <a:ext cx="9004300" cy="45926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2800" b="1">
                <a:solidFill>
                  <a:schemeClr val="accent2"/>
                </a:solidFill>
              </a:rPr>
              <a:t>Projev úcty, vážnosti a odpovědnosti k člověku</a:t>
            </a:r>
          </a:p>
          <a:p>
            <a:pPr>
              <a:lnSpc>
                <a:spcPct val="90000"/>
              </a:lnSpc>
            </a:pPr>
            <a:r>
              <a:rPr lang="cs-CZ" sz="2800" b="1">
                <a:solidFill>
                  <a:schemeClr val="accent2"/>
                </a:solidFill>
              </a:rPr>
              <a:t>Zachování důvěrnosti osobních informací ve věcech zdraví</a:t>
            </a:r>
          </a:p>
          <a:p>
            <a:pPr>
              <a:lnSpc>
                <a:spcPct val="90000"/>
              </a:lnSpc>
            </a:pPr>
            <a:r>
              <a:rPr lang="cs-CZ" sz="2800" b="1">
                <a:solidFill>
                  <a:schemeClr val="accent2"/>
                </a:solidFill>
              </a:rPr>
              <a:t>Právo na rozhodování o vlastním zdraví</a:t>
            </a:r>
          </a:p>
          <a:p>
            <a:pPr>
              <a:lnSpc>
                <a:spcPct val="90000"/>
              </a:lnSpc>
            </a:pPr>
            <a:r>
              <a:rPr lang="cs-CZ" sz="2800" b="1">
                <a:solidFill>
                  <a:schemeClr val="accent2"/>
                </a:solidFill>
              </a:rPr>
              <a:t>Bezodkladná pomoc ve stavech ohrožení života</a:t>
            </a:r>
          </a:p>
          <a:p>
            <a:pPr>
              <a:lnSpc>
                <a:spcPct val="90000"/>
              </a:lnSpc>
            </a:pPr>
            <a:r>
              <a:rPr lang="cs-CZ" sz="2800" b="1">
                <a:solidFill>
                  <a:schemeClr val="accent2"/>
                </a:solidFill>
              </a:rPr>
              <a:t>Pohodlné prostředí (čistota, prostor, strava apod.</a:t>
            </a:r>
          </a:p>
          <a:p>
            <a:pPr>
              <a:lnSpc>
                <a:spcPct val="90000"/>
              </a:lnSpc>
            </a:pPr>
            <a:r>
              <a:rPr lang="cs-CZ" sz="2800" b="1">
                <a:solidFill>
                  <a:schemeClr val="accent2"/>
                </a:solidFill>
              </a:rPr>
              <a:t>Sociální opora pacientů (rodina, přátelé, sociální péče)</a:t>
            </a:r>
          </a:p>
          <a:p>
            <a:pPr>
              <a:lnSpc>
                <a:spcPct val="90000"/>
              </a:lnSpc>
            </a:pPr>
            <a:r>
              <a:rPr lang="cs-CZ" sz="2800" b="1">
                <a:solidFill>
                  <a:schemeClr val="accent2"/>
                </a:solidFill>
              </a:rPr>
              <a:t>Svobodná volba ve výběru poskytovatele zdravotní péče</a:t>
            </a:r>
          </a:p>
          <a:p>
            <a:pPr>
              <a:lnSpc>
                <a:spcPct val="90000"/>
              </a:lnSpc>
            </a:pPr>
            <a:endParaRPr lang="en-GB" sz="2800" b="1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5268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8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8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8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8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8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8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80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80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2" grpId="0"/>
      <p:bldP spid="128003" grpId="0" build="p"/>
    </p:bld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41350"/>
            <a:ext cx="8170863" cy="1433513"/>
          </a:xfrm>
        </p:spPr>
        <p:txBody>
          <a:bodyPr/>
          <a:lstStyle/>
          <a:p>
            <a:r>
              <a:rPr lang="cs-CZ" sz="4000" b="1" dirty="0" smtClean="0">
                <a:solidFill>
                  <a:schemeClr val="accent2"/>
                </a:solidFill>
              </a:rPr>
              <a:t>NĚKTERÉ </a:t>
            </a:r>
            <a:r>
              <a:rPr lang="cs-CZ" sz="4000" b="1" dirty="0">
                <a:solidFill>
                  <a:schemeClr val="accent2"/>
                </a:solidFill>
              </a:rPr>
              <a:t>ZÁKLADNÍ </a:t>
            </a:r>
            <a:br>
              <a:rPr lang="cs-CZ" sz="4000" b="1" dirty="0">
                <a:solidFill>
                  <a:schemeClr val="accent2"/>
                </a:solidFill>
              </a:rPr>
            </a:br>
            <a:r>
              <a:rPr lang="cs-CZ" sz="4000" b="1" dirty="0">
                <a:solidFill>
                  <a:schemeClr val="accent2"/>
                </a:solidFill>
              </a:rPr>
              <a:t>NOVÉ POJMY </a:t>
            </a:r>
            <a:br>
              <a:rPr lang="cs-CZ" sz="4000" b="1" dirty="0">
                <a:solidFill>
                  <a:schemeClr val="accent2"/>
                </a:solidFill>
              </a:rPr>
            </a:br>
            <a:r>
              <a:rPr lang="en-US" sz="3200" b="1" dirty="0">
                <a:solidFill>
                  <a:srgbClr val="00B0F0"/>
                </a:solidFill>
              </a:rPr>
              <a:t>C. </a:t>
            </a:r>
            <a:r>
              <a:rPr lang="cs-CZ" sz="3200" b="1" dirty="0">
                <a:solidFill>
                  <a:srgbClr val="00B0F0"/>
                </a:solidFill>
              </a:rPr>
              <a:t>STEWARDSHIP</a:t>
            </a:r>
            <a:endParaRPr lang="en-GB" sz="3200" b="1" dirty="0">
              <a:solidFill>
                <a:srgbClr val="00B0F0"/>
              </a:solidFill>
            </a:endParaRP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9738" y="2363788"/>
            <a:ext cx="8348662" cy="4114800"/>
          </a:xfrm>
        </p:spPr>
        <p:txBody>
          <a:bodyPr/>
          <a:lstStyle/>
          <a:p>
            <a:pPr marL="0" indent="0">
              <a:buNone/>
            </a:pPr>
            <a:r>
              <a:rPr lang="cs-CZ" sz="2800" b="1" dirty="0">
                <a:solidFill>
                  <a:schemeClr val="accent2"/>
                </a:solidFill>
              </a:rPr>
              <a:t>DOBRÉ ŘÍZENÍ (pečlivá a odpovědná správa něčeho, co je komu svěřeno do péče) </a:t>
            </a:r>
          </a:p>
          <a:p>
            <a:pPr marL="609600" indent="-609600">
              <a:buFontTx/>
              <a:buAutoNum type="arabicPeriod"/>
            </a:pPr>
            <a:r>
              <a:rPr lang="cs-CZ" sz="2800" b="1" dirty="0">
                <a:solidFill>
                  <a:schemeClr val="accent2"/>
                </a:solidFill>
              </a:rPr>
              <a:t>Formulace zdravotní politiky (definování vize a záměru zdravotnického systému)</a:t>
            </a:r>
          </a:p>
          <a:p>
            <a:pPr marL="609600" indent="-609600">
              <a:buFontTx/>
              <a:buAutoNum type="arabicPeriod"/>
            </a:pPr>
            <a:r>
              <a:rPr lang="cs-CZ" sz="2800" b="1" dirty="0">
                <a:solidFill>
                  <a:schemeClr val="accent2"/>
                </a:solidFill>
              </a:rPr>
              <a:t>Regulace (stanovení spravedlivých pravidel hry v jednotlivých oblastech)</a:t>
            </a:r>
          </a:p>
          <a:p>
            <a:pPr marL="609600" indent="-609600">
              <a:buFontTx/>
              <a:buAutoNum type="arabicPeriod"/>
            </a:pPr>
            <a:r>
              <a:rPr lang="cs-CZ" sz="2800" b="1" dirty="0">
                <a:solidFill>
                  <a:schemeClr val="accent2"/>
                </a:solidFill>
              </a:rPr>
              <a:t>Informační a analytická práce (hodnocení výkonnosti a poskytování informací)</a:t>
            </a:r>
          </a:p>
          <a:p>
            <a:pPr marL="609600" indent="-609600"/>
            <a:endParaRPr lang="en-GB" sz="28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339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9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9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9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9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6" grpId="0"/>
      <p:bldP spid="129027" grpId="0" build="p"/>
    </p:bld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>
          <a:xfrm>
            <a:off x="646113" y="0"/>
            <a:ext cx="8001000" cy="2705100"/>
          </a:xfrm>
        </p:spPr>
        <p:txBody>
          <a:bodyPr/>
          <a:lstStyle/>
          <a:p>
            <a:r>
              <a:rPr lang="cs-CZ" sz="4000" b="1" dirty="0" smtClean="0">
                <a:solidFill>
                  <a:schemeClr val="accent2"/>
                </a:solidFill>
              </a:rPr>
              <a:t>NĚKTERÉ </a:t>
            </a:r>
            <a:r>
              <a:rPr lang="cs-CZ" sz="4000" b="1" dirty="0">
                <a:solidFill>
                  <a:schemeClr val="accent2"/>
                </a:solidFill>
              </a:rPr>
              <a:t>ZÁKLADNÍ </a:t>
            </a:r>
            <a:br>
              <a:rPr lang="cs-CZ" sz="4000" b="1" dirty="0">
                <a:solidFill>
                  <a:schemeClr val="accent2"/>
                </a:solidFill>
              </a:rPr>
            </a:br>
            <a:r>
              <a:rPr lang="cs-CZ" sz="4000" b="1" dirty="0">
                <a:solidFill>
                  <a:schemeClr val="accent2"/>
                </a:solidFill>
              </a:rPr>
              <a:t>NOVÉ POJMY </a:t>
            </a:r>
            <a:br>
              <a:rPr lang="cs-CZ" sz="4000" b="1" dirty="0">
                <a:solidFill>
                  <a:schemeClr val="accent2"/>
                </a:solidFill>
              </a:rPr>
            </a:br>
            <a:r>
              <a:rPr lang="en-US" sz="3200" b="1" dirty="0">
                <a:solidFill>
                  <a:srgbClr val="00B0F0"/>
                </a:solidFill>
              </a:rPr>
              <a:t>D. </a:t>
            </a:r>
            <a:r>
              <a:rPr lang="cs-CZ" sz="3200" b="1" dirty="0">
                <a:solidFill>
                  <a:srgbClr val="00B0F0"/>
                </a:solidFill>
              </a:rPr>
              <a:t>SLUŠNÉ FINANCOVÁNÍ</a:t>
            </a:r>
            <a:r>
              <a:rPr lang="cs-CZ" sz="4000" b="1" dirty="0">
                <a:solidFill>
                  <a:srgbClr val="00B0F0"/>
                </a:solidFill>
              </a:rPr>
              <a:t/>
            </a:r>
            <a:br>
              <a:rPr lang="cs-CZ" sz="4000" b="1" dirty="0">
                <a:solidFill>
                  <a:srgbClr val="00B0F0"/>
                </a:solidFill>
              </a:rPr>
            </a:br>
            <a:r>
              <a:rPr lang="cs-CZ" sz="2800" b="1" dirty="0">
                <a:solidFill>
                  <a:schemeClr val="accent2"/>
                </a:solidFill>
              </a:rPr>
              <a:t>(fair </a:t>
            </a:r>
            <a:r>
              <a:rPr lang="cs-CZ" sz="2800" b="1" dirty="0" err="1">
                <a:solidFill>
                  <a:schemeClr val="accent2"/>
                </a:solidFill>
              </a:rPr>
              <a:t>financing</a:t>
            </a:r>
            <a:r>
              <a:rPr lang="cs-CZ" sz="2800" b="1" dirty="0">
                <a:solidFill>
                  <a:schemeClr val="accent2"/>
                </a:solidFill>
              </a:rPr>
              <a:t>)</a:t>
            </a:r>
            <a:endParaRPr lang="en-GB" sz="2800" b="1" dirty="0">
              <a:solidFill>
                <a:schemeClr val="accent2"/>
              </a:solidFill>
            </a:endParaRP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8925" y="2541588"/>
            <a:ext cx="8855075" cy="4054475"/>
          </a:xfrm>
        </p:spPr>
        <p:txBody>
          <a:bodyPr/>
          <a:lstStyle/>
          <a:p>
            <a:r>
              <a:rPr lang="cs-CZ" b="1">
                <a:solidFill>
                  <a:schemeClr val="accent2"/>
                </a:solidFill>
              </a:rPr>
              <a:t>Rizika velkých nákladů na zdravotní výdaje jsou odvozena spíše od schopnosti placení, než od rizika onemocnění.</a:t>
            </a:r>
          </a:p>
          <a:p>
            <a:r>
              <a:rPr lang="cs-CZ" b="1">
                <a:solidFill>
                  <a:schemeClr val="accent2"/>
                </a:solidFill>
              </a:rPr>
              <a:t>Slušný systém poskytuje finanční ochranu.</a:t>
            </a:r>
          </a:p>
          <a:p>
            <a:r>
              <a:rPr lang="cs-CZ" b="1">
                <a:solidFill>
                  <a:schemeClr val="accent2"/>
                </a:solidFill>
              </a:rPr>
              <a:t>Řešení může přinést zdravotní pojištění odvozené od výše příjmu.   </a:t>
            </a:r>
            <a:endParaRPr lang="en-GB" b="1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075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0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0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0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0" grpId="0"/>
      <p:bldP spid="130051" grpId="0" build="p"/>
    </p:bld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Nadpis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sz="6600" b="1" cap="all" dirty="0" smtClean="0">
                <a:solidFill>
                  <a:srgbClr val="00B0F0"/>
                </a:solidFill>
              </a:rPr>
              <a:t>Státní správa a samospráva</a:t>
            </a:r>
            <a:br>
              <a:rPr lang="cs-CZ" sz="6600" b="1" cap="all" dirty="0" smtClean="0">
                <a:solidFill>
                  <a:srgbClr val="00B0F0"/>
                </a:solidFill>
              </a:rPr>
            </a:br>
            <a:r>
              <a:rPr lang="cs-CZ" sz="6600" b="1" cap="all" dirty="0" smtClean="0">
                <a:solidFill>
                  <a:srgbClr val="00B0F0"/>
                </a:solidFill>
              </a:rPr>
              <a:t>ve zdravotnictví </a:t>
            </a:r>
          </a:p>
        </p:txBody>
      </p:sp>
      <p:sp>
        <p:nvSpPr>
          <p:cNvPr id="7" name="Podnadpis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0224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000" y="692695"/>
            <a:ext cx="4758824" cy="6048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16632"/>
            <a:ext cx="9036496" cy="792088"/>
          </a:xfrm>
        </p:spPr>
        <p:txBody>
          <a:bodyPr>
            <a:normAutofit fontScale="90000"/>
          </a:bodyPr>
          <a:lstStyle/>
          <a:p>
            <a:r>
              <a:rPr lang="cs-CZ" sz="3200" b="1" cap="all" dirty="0" smtClean="0">
                <a:solidFill>
                  <a:srgbClr val="333399"/>
                </a:solidFill>
              </a:rPr>
              <a:t>Subjekty zdravotnického systému v ČR</a:t>
            </a:r>
            <a:endParaRPr lang="cs-CZ" sz="3200" b="1" cap="all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50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cs-CZ" sz="6600" b="1" cap="all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determinanty </a:t>
            </a:r>
            <a:r>
              <a:rPr lang="cs-CZ" sz="6600" b="1" cap="all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zdraví</a:t>
            </a:r>
            <a:endParaRPr lang="cs-CZ" sz="6600" b="1" cap="all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58787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Nadpis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sz="6600" b="1" cap="all" dirty="0" smtClean="0">
                <a:solidFill>
                  <a:srgbClr val="00B0F0"/>
                </a:solidFill>
              </a:rPr>
              <a:t>VÝCHOVNÝ PROGRAM</a:t>
            </a:r>
          </a:p>
        </p:txBody>
      </p:sp>
      <p:sp>
        <p:nvSpPr>
          <p:cNvPr id="7" name="Podnadpis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8507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229600" cy="1143000"/>
          </a:xfrm>
        </p:spPr>
        <p:txBody>
          <a:bodyPr/>
          <a:lstStyle/>
          <a:p>
            <a:r>
              <a:rPr lang="cs-CZ" sz="4000" b="1">
                <a:solidFill>
                  <a:schemeClr val="accent2"/>
                </a:solidFill>
              </a:rPr>
              <a:t>ZDRAVOTNĚ VÝCHOVNÉ PROGRAMY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0798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>
                <a:solidFill>
                  <a:schemeClr val="accent2"/>
                </a:solidFill>
              </a:rPr>
              <a:t>Metoda PRECEDE-PROCEED (</a:t>
            </a:r>
            <a:r>
              <a:rPr lang="cs-CZ" i="1">
                <a:solidFill>
                  <a:schemeClr val="accent2"/>
                </a:solidFill>
              </a:rPr>
              <a:t>Predisposing, Reinforcing, and Enabling Constructs in Educational/Ecological Diagnosis and Evaluation – Policy, Regulatory, and Organizational Constructs in Educational and Environmental Development</a:t>
            </a:r>
            <a:r>
              <a:rPr lang="cs-CZ">
                <a:solidFill>
                  <a:schemeClr val="accent2"/>
                </a:solidFill>
              </a:rPr>
              <a:t>). </a:t>
            </a:r>
          </a:p>
          <a:p>
            <a:pPr>
              <a:lnSpc>
                <a:spcPct val="90000"/>
              </a:lnSpc>
            </a:pPr>
            <a:r>
              <a:rPr lang="cs-CZ">
                <a:solidFill>
                  <a:schemeClr val="accent2"/>
                </a:solidFill>
              </a:rPr>
              <a:t>Metoda má devět základních fází. </a:t>
            </a: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317500" y="5470525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cs-CZ" sz="3200" b="1">
                <a:solidFill>
                  <a:schemeClr val="accent2"/>
                </a:solidFill>
              </a:rPr>
              <a:t>Precede (pri:</a:t>
            </a:r>
            <a:r>
              <a:rPr lang="en-US" sz="3200" b="1">
                <a:solidFill>
                  <a:schemeClr val="accent2"/>
                </a:solidFill>
                <a:cs typeface="Arial" charset="0"/>
              </a:rPr>
              <a:t>'</a:t>
            </a:r>
            <a:r>
              <a:rPr lang="cs-CZ" sz="3200" b="1">
                <a:solidFill>
                  <a:schemeClr val="accent2"/>
                </a:solidFill>
              </a:rPr>
              <a:t>si:d)   </a:t>
            </a:r>
            <a:r>
              <a:rPr lang="cs-CZ" sz="3200" b="1" i="1">
                <a:solidFill>
                  <a:schemeClr val="accent2"/>
                </a:solidFill>
              </a:rPr>
              <a:t>předcházet, uvést</a:t>
            </a:r>
            <a:br>
              <a:rPr lang="cs-CZ" sz="3200" b="1" i="1">
                <a:solidFill>
                  <a:schemeClr val="accent2"/>
                </a:solidFill>
              </a:rPr>
            </a:br>
            <a:r>
              <a:rPr lang="cs-CZ" sz="3200" b="1">
                <a:solidFill>
                  <a:schemeClr val="accent2"/>
                </a:solidFill>
              </a:rPr>
              <a:t>Proceed (pr  </a:t>
            </a:r>
            <a:r>
              <a:rPr lang="en-US" sz="3200" b="1">
                <a:solidFill>
                  <a:schemeClr val="accent2"/>
                </a:solidFill>
                <a:cs typeface="Arial" charset="0"/>
              </a:rPr>
              <a:t>'</a:t>
            </a:r>
            <a:r>
              <a:rPr lang="cs-CZ" sz="3200" b="1">
                <a:solidFill>
                  <a:schemeClr val="accent2"/>
                </a:solidFill>
              </a:rPr>
              <a:t>si:d)   </a:t>
            </a:r>
            <a:r>
              <a:rPr lang="cs-CZ" sz="3200" b="1" i="1">
                <a:solidFill>
                  <a:schemeClr val="accent2"/>
                </a:solidFill>
              </a:rPr>
              <a:t>pokračovat</a:t>
            </a:r>
          </a:p>
        </p:txBody>
      </p:sp>
      <p:sp>
        <p:nvSpPr>
          <p:cNvPr id="14341" name="WordArt 5"/>
          <p:cNvSpPr>
            <a:spLocks noChangeArrowheads="1" noChangeShapeType="1" noTextEdit="1"/>
          </p:cNvSpPr>
          <p:nvPr/>
        </p:nvSpPr>
        <p:spPr bwMode="auto">
          <a:xfrm rot="10800000">
            <a:off x="2714625" y="6224588"/>
            <a:ext cx="200025" cy="2159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b="1" kern="1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Arial"/>
                <a:cs typeface="Arial"/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2408767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</p:bld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b="1">
                <a:solidFill>
                  <a:schemeClr val="accent2"/>
                </a:solidFill>
              </a:rPr>
              <a:t>ZÁKLADNÍ KROKY </a:t>
            </a:r>
            <a:br>
              <a:rPr lang="cs-CZ" sz="4000" b="1">
                <a:solidFill>
                  <a:schemeClr val="accent2"/>
                </a:solidFill>
              </a:rPr>
            </a:br>
            <a:r>
              <a:rPr lang="cs-CZ" sz="4000" b="1">
                <a:solidFill>
                  <a:schemeClr val="accent2"/>
                </a:solidFill>
              </a:rPr>
              <a:t>VÝCHOVNÉHO PROGRAMU</a:t>
            </a:r>
            <a:r>
              <a:rPr lang="cs-CZ" sz="4000"/>
              <a:t> 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8888" y="1600200"/>
            <a:ext cx="7427912" cy="5257800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buFontTx/>
              <a:buAutoNum type="alphaLcPeriod"/>
            </a:pPr>
            <a:r>
              <a:rPr lang="cs-CZ" sz="2800" b="1">
                <a:solidFill>
                  <a:schemeClr val="accent2"/>
                </a:solidFill>
              </a:rPr>
              <a:t>Sociální diagnóza</a:t>
            </a:r>
          </a:p>
          <a:p>
            <a:pPr marL="533400" indent="-533400">
              <a:lnSpc>
                <a:spcPct val="90000"/>
              </a:lnSpc>
              <a:buFontTx/>
              <a:buAutoNum type="alphaLcPeriod"/>
            </a:pPr>
            <a:r>
              <a:rPr lang="cs-CZ" sz="2800" b="1">
                <a:solidFill>
                  <a:schemeClr val="accent2"/>
                </a:solidFill>
              </a:rPr>
              <a:t>Epidemiologická diagnóza    </a:t>
            </a:r>
          </a:p>
          <a:p>
            <a:pPr marL="533400" indent="-533400">
              <a:lnSpc>
                <a:spcPct val="90000"/>
              </a:lnSpc>
              <a:buFontTx/>
              <a:buAutoNum type="alphaLcPeriod"/>
            </a:pPr>
            <a:r>
              <a:rPr lang="cs-CZ" sz="2800" b="1">
                <a:solidFill>
                  <a:schemeClr val="accent2"/>
                </a:solidFill>
              </a:rPr>
              <a:t>Behaviorální diagnóza </a:t>
            </a:r>
          </a:p>
          <a:p>
            <a:pPr marL="533400" indent="-533400">
              <a:lnSpc>
                <a:spcPct val="90000"/>
              </a:lnSpc>
              <a:buFontTx/>
              <a:buAutoNum type="alphaLcPeriod"/>
            </a:pPr>
            <a:r>
              <a:rPr lang="cs-CZ" sz="2800" b="1">
                <a:solidFill>
                  <a:schemeClr val="accent2"/>
                </a:solidFill>
              </a:rPr>
              <a:t>Výchovná diagnóza</a:t>
            </a:r>
          </a:p>
          <a:p>
            <a:pPr marL="533400" indent="-533400">
              <a:lnSpc>
                <a:spcPct val="90000"/>
              </a:lnSpc>
              <a:buFontTx/>
              <a:buAutoNum type="alphaLcPeriod"/>
            </a:pPr>
            <a:r>
              <a:rPr lang="cs-CZ" sz="2800" b="1">
                <a:solidFill>
                  <a:schemeClr val="accent2"/>
                </a:solidFill>
              </a:rPr>
              <a:t>Organizační diagnóza</a:t>
            </a:r>
          </a:p>
          <a:p>
            <a:pPr marL="533400" indent="-533400">
              <a:lnSpc>
                <a:spcPct val="90000"/>
              </a:lnSpc>
              <a:buFontTx/>
              <a:buAutoNum type="alphaLcPeriod"/>
            </a:pPr>
            <a:r>
              <a:rPr lang="cs-CZ" sz="2800" b="1">
                <a:solidFill>
                  <a:schemeClr val="accent2"/>
                </a:solidFill>
              </a:rPr>
              <a:t>Realizační fáze</a:t>
            </a:r>
          </a:p>
          <a:p>
            <a:pPr marL="533400" indent="-533400">
              <a:lnSpc>
                <a:spcPct val="90000"/>
              </a:lnSpc>
              <a:buFontTx/>
              <a:buAutoNum type="alphaLcPeriod"/>
            </a:pPr>
            <a:r>
              <a:rPr lang="cs-CZ" sz="2800" b="1">
                <a:solidFill>
                  <a:schemeClr val="accent2"/>
                </a:solidFill>
              </a:rPr>
              <a:t>Hodnocení průběhu programu</a:t>
            </a:r>
          </a:p>
          <a:p>
            <a:pPr marL="533400" indent="-533400">
              <a:lnSpc>
                <a:spcPct val="90000"/>
              </a:lnSpc>
              <a:buFontTx/>
              <a:buAutoNum type="alphaLcPeriod"/>
            </a:pPr>
            <a:r>
              <a:rPr lang="cs-CZ" sz="2800" b="1">
                <a:solidFill>
                  <a:schemeClr val="accent2"/>
                </a:solidFill>
              </a:rPr>
              <a:t>Hodnocení bezprostředních výsledků programu   </a:t>
            </a:r>
          </a:p>
          <a:p>
            <a:pPr marL="533400" indent="-533400">
              <a:lnSpc>
                <a:spcPct val="90000"/>
              </a:lnSpc>
              <a:buFontTx/>
              <a:buAutoNum type="alphaLcPeriod"/>
            </a:pPr>
            <a:r>
              <a:rPr lang="cs-CZ" sz="2800" b="1">
                <a:solidFill>
                  <a:schemeClr val="accent2"/>
                </a:solidFill>
              </a:rPr>
              <a:t>Zhodnocení dlouhodobých důsledků programu</a:t>
            </a:r>
            <a:r>
              <a:rPr lang="cs-CZ" sz="2800" i="1"/>
              <a:t> </a:t>
            </a:r>
            <a:endParaRPr lang="cs-CZ" sz="2800"/>
          </a:p>
        </p:txBody>
      </p:sp>
    </p:spTree>
    <p:extLst>
      <p:ext uri="{BB962C8B-B14F-4D97-AF65-F5344CB8AC3E}">
        <p14:creationId xmlns:p14="http://schemas.microsoft.com/office/powerpoint/2010/main" val="280856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76250"/>
            <a:ext cx="8229600" cy="1143000"/>
          </a:xfrm>
        </p:spPr>
        <p:txBody>
          <a:bodyPr/>
          <a:lstStyle/>
          <a:p>
            <a:r>
              <a:rPr lang="cs-CZ" b="1">
                <a:solidFill>
                  <a:schemeClr val="accent2"/>
                </a:solidFill>
              </a:rPr>
              <a:t>a. Sociální diagnóza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700213"/>
            <a:ext cx="8229600" cy="4525962"/>
          </a:xfrm>
        </p:spPr>
        <p:txBody>
          <a:bodyPr/>
          <a:lstStyle/>
          <a:p>
            <a:r>
              <a:rPr lang="cs-CZ" b="1" dirty="0" smtClean="0">
                <a:solidFill>
                  <a:schemeClr val="accent2"/>
                </a:solidFill>
              </a:rPr>
              <a:t>popis </a:t>
            </a:r>
            <a:r>
              <a:rPr lang="cs-CZ" b="1" dirty="0">
                <a:solidFill>
                  <a:schemeClr val="accent2"/>
                </a:solidFill>
              </a:rPr>
              <a:t>a </a:t>
            </a:r>
            <a:r>
              <a:rPr lang="cs-CZ" b="1" dirty="0" smtClean="0">
                <a:solidFill>
                  <a:schemeClr val="accent2"/>
                </a:solidFill>
              </a:rPr>
              <a:t>analýza </a:t>
            </a:r>
            <a:r>
              <a:rPr lang="cs-CZ" b="1" dirty="0">
                <a:solidFill>
                  <a:schemeClr val="accent2"/>
                </a:solidFill>
              </a:rPr>
              <a:t>hlavních sociálně zdravotních problémů v populaci, které lidé chtějí a mohou ovlivnit, </a:t>
            </a:r>
            <a:endParaRPr lang="cs-CZ" b="1" dirty="0" smtClean="0">
              <a:solidFill>
                <a:schemeClr val="accent2"/>
              </a:solidFill>
            </a:endParaRPr>
          </a:p>
          <a:p>
            <a:r>
              <a:rPr lang="cs-CZ" b="1" dirty="0" smtClean="0">
                <a:solidFill>
                  <a:schemeClr val="accent2"/>
                </a:solidFill>
              </a:rPr>
              <a:t> </a:t>
            </a:r>
            <a:r>
              <a:rPr lang="cs-CZ" b="1" dirty="0">
                <a:solidFill>
                  <a:schemeClr val="accent2"/>
                </a:solidFill>
              </a:rPr>
              <a:t>stanovení vhodných indikátorů, jimiž lze měřit výsledky aktivit. </a:t>
            </a:r>
            <a:endParaRPr lang="cs-CZ" b="1" dirty="0" smtClean="0">
              <a:solidFill>
                <a:schemeClr val="accent2"/>
              </a:solidFill>
            </a:endParaRPr>
          </a:p>
          <a:p>
            <a:endParaRPr lang="cs-CZ" b="1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cs-CZ" sz="2400" b="1" dirty="0" smtClean="0">
                <a:solidFill>
                  <a:schemeClr val="accent2"/>
                </a:solidFill>
              </a:rPr>
              <a:t>Může </a:t>
            </a:r>
            <a:r>
              <a:rPr lang="cs-CZ" sz="2400" b="1" dirty="0">
                <a:solidFill>
                  <a:schemeClr val="accent2"/>
                </a:solidFill>
              </a:rPr>
              <a:t>jít např. o sociálně zdravotní problémy, které se týkají životního stylu, nezaměstnanosti, bydlení, zločinnosti, násilí, devastace prostředí apod.</a:t>
            </a:r>
          </a:p>
        </p:txBody>
      </p:sp>
    </p:spTree>
    <p:extLst>
      <p:ext uri="{BB962C8B-B14F-4D97-AF65-F5344CB8AC3E}">
        <p14:creationId xmlns:p14="http://schemas.microsoft.com/office/powerpoint/2010/main" val="36573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b="1">
                <a:solidFill>
                  <a:schemeClr val="accent2"/>
                </a:solidFill>
              </a:rPr>
              <a:t>b. Epidemiologická diagnóza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600200"/>
            <a:ext cx="8002587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b="1" dirty="0" smtClean="0">
                <a:solidFill>
                  <a:schemeClr val="accent2"/>
                </a:solidFill>
              </a:rPr>
              <a:t>popis </a:t>
            </a:r>
            <a:r>
              <a:rPr lang="cs-CZ" b="1" dirty="0">
                <a:solidFill>
                  <a:schemeClr val="accent2"/>
                </a:solidFill>
              </a:rPr>
              <a:t>a rozbor epidemiologických dat o nemocnosti a úmrtnosti (úroveň, rozložení, příčiny a možnosti jejich ovlivnění v konkrétní populaci). </a:t>
            </a:r>
            <a:endParaRPr lang="cs-CZ" b="1" dirty="0" smtClean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</a:pPr>
            <a:r>
              <a:rPr lang="cs-CZ" b="1" dirty="0" smtClean="0">
                <a:solidFill>
                  <a:schemeClr val="accent2"/>
                </a:solidFill>
              </a:rPr>
              <a:t>posuzovat jejich </a:t>
            </a:r>
            <a:r>
              <a:rPr lang="cs-CZ" b="1" dirty="0">
                <a:solidFill>
                  <a:schemeClr val="accent2"/>
                </a:solidFill>
              </a:rPr>
              <a:t> </a:t>
            </a:r>
            <a:r>
              <a:rPr lang="cs-CZ" b="1" dirty="0" smtClean="0">
                <a:solidFill>
                  <a:schemeClr val="accent2"/>
                </a:solidFill>
              </a:rPr>
              <a:t>souvislost </a:t>
            </a:r>
          </a:p>
          <a:p>
            <a:pPr lvl="1">
              <a:lnSpc>
                <a:spcPct val="90000"/>
              </a:lnSpc>
            </a:pPr>
            <a:r>
              <a:rPr lang="cs-CZ" b="1" dirty="0" smtClean="0">
                <a:solidFill>
                  <a:schemeClr val="accent2"/>
                </a:solidFill>
              </a:rPr>
              <a:t>s</a:t>
            </a:r>
            <a:r>
              <a:rPr lang="cs-CZ" b="1" dirty="0">
                <a:solidFill>
                  <a:schemeClr val="accent2"/>
                </a:solidFill>
              </a:rPr>
              <a:t> životním stylem a životním prostředím dané populace </a:t>
            </a:r>
            <a:endParaRPr lang="cs-CZ" b="1" dirty="0" smtClean="0">
              <a:solidFill>
                <a:schemeClr val="accent2"/>
              </a:solidFill>
            </a:endParaRPr>
          </a:p>
          <a:p>
            <a:pPr lvl="1">
              <a:lnSpc>
                <a:spcPct val="90000"/>
              </a:lnSpc>
            </a:pPr>
            <a:r>
              <a:rPr lang="cs-CZ" b="1" dirty="0" smtClean="0">
                <a:solidFill>
                  <a:schemeClr val="accent2"/>
                </a:solidFill>
              </a:rPr>
              <a:t>i </a:t>
            </a:r>
            <a:r>
              <a:rPr lang="cs-CZ" b="1" dirty="0">
                <a:solidFill>
                  <a:schemeClr val="accent2"/>
                </a:solidFill>
              </a:rPr>
              <a:t>v návaznosti na charakteristiky jednotlivých osob (věk, pohlaví, vzdělání apod.).</a:t>
            </a:r>
            <a:r>
              <a:rPr lang="cs-CZ" dirty="0">
                <a:solidFill>
                  <a:schemeClr val="accent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12401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b="1">
                <a:solidFill>
                  <a:schemeClr val="accent2"/>
                </a:solidFill>
              </a:rPr>
              <a:t>c. Behaviorální diagnóza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628775"/>
            <a:ext cx="8229600" cy="4525963"/>
          </a:xfrm>
        </p:spPr>
        <p:txBody>
          <a:bodyPr/>
          <a:lstStyle/>
          <a:p>
            <a:pPr marL="0" indent="0">
              <a:buFontTx/>
              <a:buNone/>
              <a:tabLst>
                <a:tab pos="355600" algn="l"/>
              </a:tabLst>
            </a:pPr>
            <a:r>
              <a:rPr lang="cs-CZ" b="1" dirty="0">
                <a:solidFill>
                  <a:schemeClr val="accent2"/>
                </a:solidFill>
              </a:rPr>
              <a:t>Jde o zhodnocení chování lidí a jeho vztah jak k existujícím zdravotním problémům, tak k možnostem příznivé změny. Je nutné stanovit žádoucí způsob chování a zvolit metody jak pomoci lidem, aby se pro něj rozhodli. V této souvislosti se zvažují ekonomické, legislativní a organizačně politické možnosti.</a:t>
            </a:r>
            <a:r>
              <a:rPr lang="cs-CZ" dirty="0">
                <a:solidFill>
                  <a:schemeClr val="accent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9570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549275"/>
            <a:ext cx="8291512" cy="1498600"/>
          </a:xfrm>
        </p:spPr>
        <p:txBody>
          <a:bodyPr/>
          <a:lstStyle/>
          <a:p>
            <a:r>
              <a:rPr lang="cs-CZ" b="1">
                <a:solidFill>
                  <a:schemeClr val="accent2"/>
                </a:solidFill>
              </a:rPr>
              <a:t>ODPOVĚDNOST JEDINCE </a:t>
            </a:r>
            <a:br>
              <a:rPr lang="cs-CZ" b="1">
                <a:solidFill>
                  <a:schemeClr val="accent2"/>
                </a:solidFill>
              </a:rPr>
            </a:br>
            <a:r>
              <a:rPr lang="cs-CZ" b="1">
                <a:solidFill>
                  <a:schemeClr val="accent2"/>
                </a:solidFill>
              </a:rPr>
              <a:t>V PÉČI O ZDRAVÍ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2205038"/>
            <a:ext cx="8229600" cy="4103687"/>
          </a:xfrm>
        </p:spPr>
        <p:txBody>
          <a:bodyPr/>
          <a:lstStyle/>
          <a:p>
            <a:r>
              <a:rPr lang="cs-CZ" sz="4000" b="1">
                <a:solidFill>
                  <a:schemeClr val="accent2"/>
                </a:solidFill>
              </a:rPr>
              <a:t>Lidé jsou nadáni svobodnou vůlí a jsou odpovědni za své činy. </a:t>
            </a:r>
          </a:p>
          <a:p>
            <a:r>
              <a:rPr lang="cs-CZ" sz="4000" b="1">
                <a:solidFill>
                  <a:schemeClr val="accent2"/>
                </a:solidFill>
              </a:rPr>
              <a:t>Je ovšem nutné připustit, že většina lidí jedná tak a jen tak, jak jim to okolnosti dovolí. </a:t>
            </a:r>
          </a:p>
        </p:txBody>
      </p:sp>
    </p:spTree>
    <p:extLst>
      <p:ext uri="{BB962C8B-B14F-4D97-AF65-F5344CB8AC3E}">
        <p14:creationId xmlns:p14="http://schemas.microsoft.com/office/powerpoint/2010/main" val="3883479010"/>
      </p:ext>
    </p:extLst>
  </p:cSld>
  <p:clrMapOvr>
    <a:masterClrMapping/>
  </p:clrMapOvr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15888"/>
            <a:ext cx="8229600" cy="1143000"/>
          </a:xfrm>
        </p:spPr>
        <p:txBody>
          <a:bodyPr/>
          <a:lstStyle/>
          <a:p>
            <a:pPr marL="838200" indent="-838200"/>
            <a:r>
              <a:rPr lang="cs-CZ" b="1">
                <a:solidFill>
                  <a:schemeClr val="accent2"/>
                </a:solidFill>
              </a:rPr>
              <a:t>d. Výchovná diagnóza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435975" cy="5545138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cs-CZ" sz="2800"/>
              <a:t>   </a:t>
            </a:r>
            <a:r>
              <a:rPr lang="cs-CZ" sz="2800" b="1">
                <a:solidFill>
                  <a:schemeClr val="accent2"/>
                </a:solidFill>
              </a:rPr>
              <a:t>Předmětem pozornosti jsou zde zejména okolnosti, které mohou ovlivnit výchovný proces a jeho výsledky. Jsou to:</a:t>
            </a:r>
            <a:endParaRPr lang="cs-CZ" sz="2800" b="1" u="sng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</a:pPr>
            <a:r>
              <a:rPr lang="cs-CZ" sz="2800" b="1" u="sng">
                <a:solidFill>
                  <a:srgbClr val="CC3300"/>
                </a:solidFill>
              </a:rPr>
              <a:t>Predisponující faktory</a:t>
            </a:r>
            <a:r>
              <a:rPr lang="cs-CZ" sz="2800" b="1">
                <a:solidFill>
                  <a:schemeClr val="accent2"/>
                </a:solidFill>
              </a:rPr>
              <a:t> – všechny charakteristiky lidí, které je motivují k náležité změně chování. Ta je tím snazší, čím více si lidé uvědomují užitečnost a bezprostřední přínos změny. </a:t>
            </a:r>
            <a:endParaRPr lang="cs-CZ" sz="2800" b="1" u="sng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</a:pPr>
            <a:r>
              <a:rPr lang="cs-CZ" sz="2800" b="1" u="sng">
                <a:solidFill>
                  <a:srgbClr val="CC3300"/>
                </a:solidFill>
              </a:rPr>
              <a:t>Umožňující faktory</a:t>
            </a:r>
            <a:r>
              <a:rPr lang="cs-CZ" sz="2800" b="1">
                <a:solidFill>
                  <a:schemeClr val="accent2"/>
                </a:solidFill>
              </a:rPr>
              <a:t> – všechny vlastnosti prostředí, dovednosti lidí a dostupné zdroje, které umožňují navodit žádoucí chování.</a:t>
            </a:r>
            <a:endParaRPr lang="cs-CZ" sz="2800" b="1" u="sng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</a:pPr>
            <a:r>
              <a:rPr lang="cs-CZ" sz="2800" b="1" u="sng">
                <a:solidFill>
                  <a:srgbClr val="CC3300"/>
                </a:solidFill>
              </a:rPr>
              <a:t>Posilující faktory</a:t>
            </a:r>
            <a:r>
              <a:rPr lang="cs-CZ" sz="2800" b="1">
                <a:solidFill>
                  <a:schemeClr val="accent2"/>
                </a:solidFill>
              </a:rPr>
              <a:t> – odměny, tresty a další okolnosti, které pomáhají motivovat občany k náležitému chování, popřípadě je odrazovat od chování nežádoucího. </a:t>
            </a:r>
          </a:p>
        </p:txBody>
      </p:sp>
    </p:spTree>
    <p:extLst>
      <p:ext uri="{BB962C8B-B14F-4D97-AF65-F5344CB8AC3E}">
        <p14:creationId xmlns:p14="http://schemas.microsoft.com/office/powerpoint/2010/main" val="160252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b="1">
                <a:solidFill>
                  <a:schemeClr val="accent2"/>
                </a:solidFill>
              </a:rPr>
              <a:t>e. Organizační diagnóza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450" y="1600200"/>
            <a:ext cx="7499350" cy="4525963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cs-CZ" sz="4000" b="1">
                <a:solidFill>
                  <a:schemeClr val="accent2"/>
                </a:solidFill>
              </a:rPr>
              <a:t>Návrh a analýza metod a opatření (harmonogram, koordinace, možné překážky), zvážení zdrojů (finance, lidé, zařízení) a organizačních nástrojů, kterými bude program realizován.</a:t>
            </a:r>
          </a:p>
        </p:txBody>
      </p:sp>
    </p:spTree>
    <p:extLst>
      <p:ext uri="{BB962C8B-B14F-4D97-AF65-F5344CB8AC3E}">
        <p14:creationId xmlns:p14="http://schemas.microsoft.com/office/powerpoint/2010/main" val="1515172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838200" indent="-838200"/>
            <a:r>
              <a:rPr lang="cs-CZ" b="1">
                <a:solidFill>
                  <a:schemeClr val="accent2"/>
                </a:solidFill>
              </a:rPr>
              <a:t>f. Realizační fáze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600200"/>
            <a:ext cx="7643812" cy="4525963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cs-CZ" sz="4000" b="1">
                <a:solidFill>
                  <a:schemeClr val="accent2"/>
                </a:solidFill>
              </a:rPr>
              <a:t>Záměry programu jsou prostřednictvím zvolených metod (motivačních, organizačních i regulačních) realizovány v konkrétní populaci. Realizace programu je průběžně sledována.</a:t>
            </a:r>
            <a:r>
              <a:rPr lang="cs-CZ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64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714348" y="548680"/>
            <a:ext cx="7931150" cy="5856861"/>
          </a:xfrm>
        </p:spPr>
        <p:txBody>
          <a:bodyPr>
            <a:normAutofit fontScale="92500" lnSpcReduction="20000"/>
          </a:bodyPr>
          <a:lstStyle/>
          <a:p>
            <a:pPr marL="0" indent="0">
              <a:buFontTx/>
              <a:buNone/>
            </a:pPr>
            <a:r>
              <a:rPr lang="cs-CZ" sz="4800" b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DETERMINANTY ZDRAVÍ</a:t>
            </a:r>
          </a:p>
          <a:p>
            <a:pPr marL="0" indent="0">
              <a:buFontTx/>
              <a:buNone/>
            </a:pPr>
            <a:endParaRPr lang="cs-CZ" sz="4800" b="1" dirty="0" smtClean="0">
              <a:solidFill>
                <a:srgbClr val="333399"/>
              </a:solidFill>
              <a:latin typeface="Arial Black" pitchFamily="34" charset="0"/>
            </a:endParaRPr>
          </a:p>
          <a:p>
            <a:r>
              <a:rPr lang="cs-CZ" sz="2800" b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Determinanty </a:t>
            </a:r>
            <a:r>
              <a:rPr lang="cs-CZ" sz="2800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cs-CZ" sz="280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 všechny okolnosti a faktory, které určitým způsobem posilují a upevňují nebo naopak ohrožují a oslabují zdraví.</a:t>
            </a:r>
          </a:p>
          <a:p>
            <a:pPr marL="0" indent="0">
              <a:buNone/>
            </a:pPr>
            <a:endParaRPr lang="cs-CZ" sz="2800" dirty="0" smtClean="0">
              <a:solidFill>
                <a:srgbClr val="333399"/>
              </a:solidFill>
              <a:latin typeface="Arial" pitchFamily="34" charset="0"/>
              <a:cs typeface="Arial" pitchFamily="34" charset="0"/>
            </a:endParaRPr>
          </a:p>
          <a:p>
            <a:r>
              <a:rPr lang="cs-CZ" sz="2800" b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Zdravotní </a:t>
            </a:r>
            <a:r>
              <a:rPr lang="cs-CZ" sz="2800" b="1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stav  populace </a:t>
            </a:r>
            <a:r>
              <a:rPr lang="cs-CZ" sz="2800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je výsledkem působení celé řady determinant různé povahy a různého </a:t>
            </a:r>
            <a:r>
              <a:rPr lang="cs-CZ" sz="280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původu.</a:t>
            </a:r>
          </a:p>
          <a:p>
            <a:endParaRPr lang="cs-CZ" sz="2800" dirty="0">
              <a:solidFill>
                <a:srgbClr val="333399"/>
              </a:solidFill>
              <a:latin typeface="Arial" pitchFamily="34" charset="0"/>
              <a:cs typeface="Arial" pitchFamily="34" charset="0"/>
            </a:endParaRPr>
          </a:p>
          <a:p>
            <a:r>
              <a:rPr lang="cs-CZ" sz="2800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Tato věta se může zdát banální, ale ještě v </a:t>
            </a:r>
            <a:r>
              <a:rPr lang="cs-CZ" sz="280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70. letech minulého </a:t>
            </a:r>
            <a:r>
              <a:rPr lang="cs-CZ" sz="2800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století převládalo </a:t>
            </a:r>
            <a:r>
              <a:rPr lang="cs-CZ" sz="280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přesvědčení</a:t>
            </a:r>
            <a:r>
              <a:rPr lang="cs-CZ" sz="2800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, že zdravotní stav populace je z naprosto největší části odrazem úrovně zdravotní </a:t>
            </a:r>
            <a:r>
              <a:rPr lang="cs-CZ" sz="280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péče.</a:t>
            </a:r>
          </a:p>
        </p:txBody>
      </p:sp>
    </p:spTree>
    <p:extLst>
      <p:ext uri="{BB962C8B-B14F-4D97-AF65-F5344CB8AC3E}">
        <p14:creationId xmlns:p14="http://schemas.microsoft.com/office/powerpoint/2010/main" val="301648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838200" indent="-838200"/>
            <a:r>
              <a:rPr lang="cs-CZ" sz="4000" b="1">
                <a:solidFill>
                  <a:schemeClr val="accent2"/>
                </a:solidFill>
              </a:rPr>
              <a:t>g. Hodnocení průběhu programu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844675"/>
            <a:ext cx="8229600" cy="4525963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cs-CZ" sz="4000" b="1">
                <a:solidFill>
                  <a:schemeClr val="accent2"/>
                </a:solidFill>
              </a:rPr>
              <a:t>Předmětem hodnocení se stává přípravná fáze, zvolená opatření a jejich realizace, aktivita lidí, kvalita poskytovaných služeb, využití prostředků a zkušeností získaných v průběhu realizace.</a:t>
            </a:r>
          </a:p>
        </p:txBody>
      </p:sp>
    </p:spTree>
    <p:extLst>
      <p:ext uri="{BB962C8B-B14F-4D97-AF65-F5344CB8AC3E}">
        <p14:creationId xmlns:p14="http://schemas.microsoft.com/office/powerpoint/2010/main" val="2210829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620713"/>
            <a:ext cx="8229600" cy="1143000"/>
          </a:xfrm>
        </p:spPr>
        <p:txBody>
          <a:bodyPr/>
          <a:lstStyle/>
          <a:p>
            <a:pPr marL="838200" indent="-838200"/>
            <a:r>
              <a:rPr lang="cs-CZ" sz="4000" b="1">
                <a:solidFill>
                  <a:schemeClr val="accent2"/>
                </a:solidFill>
              </a:rPr>
              <a:t>h. Hodnocení bezprostředních výsledků programu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2060575"/>
            <a:ext cx="8229600" cy="403225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cs-CZ" sz="3600" b="1">
                <a:solidFill>
                  <a:schemeClr val="accent2"/>
                </a:solidFill>
              </a:rPr>
              <a:t>Zhodnocení, zda a do jaké míry byly dosaženy bezprostřední cíle programu, zda se podařilo změnit faktory predisponující, umožňující i posilující a zejména, zda se změnilo chování lidí a kvalita životního prostředí.</a:t>
            </a:r>
            <a:r>
              <a:rPr lang="cs-CZ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81219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836613"/>
            <a:ext cx="8229600" cy="1143000"/>
          </a:xfrm>
        </p:spPr>
        <p:txBody>
          <a:bodyPr/>
          <a:lstStyle/>
          <a:p>
            <a:pPr marL="838200" indent="-838200"/>
            <a:r>
              <a:rPr lang="cs-CZ" sz="4000" b="1">
                <a:solidFill>
                  <a:schemeClr val="accent2"/>
                </a:solidFill>
              </a:rPr>
              <a:t>i. Zhodnocení dlouhodobých důsledků programu</a:t>
            </a:r>
            <a:endParaRPr lang="cs-CZ" sz="400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2420938"/>
            <a:ext cx="8229600" cy="2981325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cs-CZ" sz="3600" b="1">
                <a:solidFill>
                  <a:schemeClr val="accent2"/>
                </a:solidFill>
              </a:rPr>
              <a:t>Zvažuje se dosažení základních cílů programu, tzn., zda se zlepšilo zdraví lidí a kvalita jejich života, jestli byli občané s programem spokojeni a vítají jeho přínos.</a:t>
            </a:r>
            <a:r>
              <a:rPr lang="cs-CZ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7013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Nadpis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sz="6600" b="1" cap="all" dirty="0" smtClean="0">
                <a:solidFill>
                  <a:srgbClr val="00B0F0"/>
                </a:solidFill>
              </a:rPr>
              <a:t>PREVENCE </a:t>
            </a:r>
            <a:br>
              <a:rPr lang="cs-CZ" sz="6600" b="1" cap="all" dirty="0" smtClean="0">
                <a:solidFill>
                  <a:srgbClr val="00B0F0"/>
                </a:solidFill>
              </a:rPr>
            </a:br>
            <a:r>
              <a:rPr lang="cs-CZ" sz="6600" b="1" cap="all" dirty="0" smtClean="0">
                <a:solidFill>
                  <a:srgbClr val="00B0F0"/>
                </a:solidFill>
              </a:rPr>
              <a:t>A JEJÍ PŘEKÁŽKY</a:t>
            </a:r>
          </a:p>
        </p:txBody>
      </p:sp>
      <p:sp>
        <p:nvSpPr>
          <p:cNvPr id="7" name="Podnadpis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9358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cs-CZ" sz="4400" b="1" dirty="0">
                <a:solidFill>
                  <a:schemeClr val="accent2"/>
                </a:solidFill>
              </a:rPr>
              <a:t> </a:t>
            </a:r>
            <a:r>
              <a:rPr lang="cs-CZ" sz="4400" b="1" dirty="0" smtClean="0">
                <a:solidFill>
                  <a:schemeClr val="accent2"/>
                </a:solidFill>
              </a:rPr>
              <a:t>MOTIVACE K </a:t>
            </a:r>
            <a:r>
              <a:rPr lang="cs-CZ" sz="4400" b="1" dirty="0" smtClean="0">
                <a:solidFill>
                  <a:schemeClr val="accent2"/>
                </a:solidFill>
              </a:rPr>
              <a:t>PREVENCI</a:t>
            </a:r>
            <a:endParaRPr lang="cs-CZ" sz="4400" b="1" dirty="0">
              <a:solidFill>
                <a:schemeClr val="accent2"/>
              </a:solidFill>
            </a:endParaRP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683568" y="1557338"/>
            <a:ext cx="7346007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cs-CZ" sz="3200" b="1" dirty="0" smtClean="0">
                <a:solidFill>
                  <a:srgbClr val="333399"/>
                </a:solidFill>
              </a:rPr>
              <a:t>Když něco neexistuje, nejsou s tím starosti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cs-CZ" sz="3200" b="1" dirty="0" smtClean="0">
                <a:solidFill>
                  <a:srgbClr val="333399"/>
                </a:solidFill>
              </a:rPr>
              <a:t>Ekonomické důvody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cs-CZ" sz="3200" b="1" dirty="0" smtClean="0">
                <a:solidFill>
                  <a:srgbClr val="333399"/>
                </a:solidFill>
              </a:rPr>
              <a:t>Malé úspěchy terapie chronických nemocí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cs-CZ" sz="3200" b="1" dirty="0" smtClean="0">
                <a:solidFill>
                  <a:srgbClr val="333399"/>
                </a:solidFill>
              </a:rPr>
              <a:t>Etické a kulturně výchovné důvody – lidé by měli spoléhat více sami na sebe</a:t>
            </a:r>
            <a:endParaRPr lang="cs-CZ" sz="3200" b="1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5808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cs-CZ" sz="4400" b="1" dirty="0">
                <a:solidFill>
                  <a:schemeClr val="accent2"/>
                </a:solidFill>
              </a:rPr>
              <a:t> </a:t>
            </a:r>
            <a:r>
              <a:rPr lang="cs-CZ" sz="4400" b="1" dirty="0" smtClean="0">
                <a:solidFill>
                  <a:schemeClr val="accent2"/>
                </a:solidFill>
              </a:rPr>
              <a:t>KATEGORIZACE </a:t>
            </a:r>
            <a:r>
              <a:rPr lang="cs-CZ" sz="4400" b="1" dirty="0">
                <a:solidFill>
                  <a:schemeClr val="accent2"/>
                </a:solidFill>
              </a:rPr>
              <a:t>PREVENCE </a:t>
            </a: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683568" y="1557338"/>
            <a:ext cx="7346007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cs-CZ" sz="3200" b="1" dirty="0" smtClean="0">
                <a:solidFill>
                  <a:srgbClr val="333399"/>
                </a:solidFill>
              </a:rPr>
              <a:t>Podle času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cs-CZ" sz="3200" b="1" dirty="0" smtClean="0">
                <a:solidFill>
                  <a:srgbClr val="333399"/>
                </a:solidFill>
              </a:rPr>
              <a:t>Podle objektu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cs-CZ" sz="3200" b="1" dirty="0" smtClean="0">
                <a:solidFill>
                  <a:srgbClr val="333399"/>
                </a:solidFill>
              </a:rPr>
              <a:t>Podle subjektu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cs-CZ" sz="3200" b="1" dirty="0" smtClean="0">
                <a:solidFill>
                  <a:srgbClr val="333399"/>
                </a:solidFill>
              </a:rPr>
              <a:t>Podle metody</a:t>
            </a:r>
            <a:endParaRPr lang="cs-CZ" sz="3200" b="1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167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cs-CZ" sz="4400" b="1">
                <a:solidFill>
                  <a:schemeClr val="accent2"/>
                </a:solidFill>
              </a:rPr>
              <a:t> PŘEKÁŽKY PREVENCE </a:t>
            </a: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1476375" y="1557338"/>
            <a:ext cx="65532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cs-CZ" sz="3200" b="1">
                <a:solidFill>
                  <a:schemeClr val="accent2"/>
                </a:solidFill>
              </a:rPr>
              <a:t>NEZNALOST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cs-CZ" sz="3200" b="1">
                <a:solidFill>
                  <a:schemeClr val="accent2"/>
                </a:solidFill>
              </a:rPr>
              <a:t>PODCENĚNÍ ZÁVAŽNOSTI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cs-CZ" sz="3200" b="1">
                <a:solidFill>
                  <a:schemeClr val="accent2"/>
                </a:solidFill>
              </a:rPr>
              <a:t>ZMĚNA ŽIVOTNÍHO STYLU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cs-CZ" sz="3200" b="1">
                <a:solidFill>
                  <a:schemeClr val="accent2"/>
                </a:solidFill>
              </a:rPr>
              <a:t>OMEZENÍ POHODLÍ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cs-CZ" sz="3200" b="1">
                <a:solidFill>
                  <a:schemeClr val="accent2"/>
                </a:solidFill>
              </a:rPr>
              <a:t>EKONOMICKÁ NÁROČNOST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cs-CZ" sz="3200" b="1">
                <a:solidFill>
                  <a:schemeClr val="accent2"/>
                </a:solidFill>
              </a:rPr>
              <a:t>KOGNITIVNÍ DISONANCE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cs-CZ" sz="3200" b="1">
                <a:solidFill>
                  <a:schemeClr val="accent2"/>
                </a:solidFill>
              </a:rPr>
              <a:t>NESTABILITA DOPORUČENÍ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cs-CZ" sz="3200" b="1">
                <a:solidFill>
                  <a:schemeClr val="accent2"/>
                </a:solidFill>
              </a:rPr>
              <a:t>NEVĚROHODNÝ PŘÍNOS</a:t>
            </a:r>
            <a:endParaRPr lang="cs-CZ" sz="3200" b="1"/>
          </a:p>
        </p:txBody>
      </p:sp>
    </p:spTree>
    <p:extLst>
      <p:ext uri="{BB962C8B-B14F-4D97-AF65-F5344CB8AC3E}">
        <p14:creationId xmlns:p14="http://schemas.microsoft.com/office/powerpoint/2010/main" val="18538675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cs-CZ" sz="4400" b="1" dirty="0">
                <a:solidFill>
                  <a:schemeClr val="accent2"/>
                </a:solidFill>
              </a:rPr>
              <a:t> </a:t>
            </a:r>
            <a:r>
              <a:rPr lang="cs-CZ" sz="4400" b="1" dirty="0" smtClean="0">
                <a:solidFill>
                  <a:schemeClr val="accent2"/>
                </a:solidFill>
              </a:rPr>
              <a:t>J. E. PURKYNĚ </a:t>
            </a:r>
            <a:r>
              <a:rPr lang="cs-CZ" sz="4400" b="1" smtClean="0">
                <a:solidFill>
                  <a:schemeClr val="accent2"/>
                </a:solidFill>
              </a:rPr>
              <a:t>O PREVENCI A PODPOŘE ZDRAVÍ </a:t>
            </a:r>
            <a:endParaRPr lang="cs-CZ" sz="4400" b="1" dirty="0">
              <a:solidFill>
                <a:schemeClr val="accent2"/>
              </a:solidFill>
            </a:endParaRP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457200" y="1557338"/>
            <a:ext cx="814724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cs-CZ" sz="3200" b="1" i="1" dirty="0" smtClean="0">
                <a:solidFill>
                  <a:srgbClr val="333399"/>
                </a:solidFill>
              </a:rPr>
              <a:t>„Úkolem lékařovým je život ne pouze obnovovati a na krátkou dobu udržeti, ale od porušení chrániti a k vrcholu obdivuhodné dokonalosti a kráse přiváděti.  Lékařství teprve tehdy bude dokonalé, až bude učit křehkost lidského organismu upevňovati, nákazám předcházet, nemocem brániti, a tyto úkony bude vykonávat tak, aby lidský život dobře byv počat, blaženě a skvěle byl prodloužen až k přirozenému konci.“</a:t>
            </a:r>
            <a:endParaRPr lang="cs-CZ" sz="3200" b="1" i="1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3681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800" b="1" cap="all" dirty="0" smtClean="0">
                <a:solidFill>
                  <a:srgbClr val="333399"/>
                </a:solidFill>
              </a:rPr>
              <a:t>Organizace výuky</a:t>
            </a:r>
            <a:endParaRPr lang="cs-CZ" sz="4800" b="1" cap="all" dirty="0">
              <a:solidFill>
                <a:srgbClr val="333399"/>
              </a:solidFill>
            </a:endParaRPr>
          </a:p>
        </p:txBody>
      </p:sp>
      <p:sp>
        <p:nvSpPr>
          <p:cNvPr id="132098" name="Rectangle 2"/>
          <p:cNvSpPr>
            <a:spLocks noGrp="1" noChangeArrowheads="1"/>
          </p:cNvSpPr>
          <p:nvPr>
            <p:ph idx="1"/>
          </p:nvPr>
        </p:nvSpPr>
        <p:spPr>
          <a:xfrm>
            <a:off x="683568" y="2132856"/>
            <a:ext cx="8208912" cy="3993307"/>
          </a:xfrm>
        </p:spPr>
        <p:txBody>
          <a:bodyPr/>
          <a:lstStyle/>
          <a:p>
            <a:r>
              <a:rPr lang="cs-CZ" sz="3600" b="1" cap="all" dirty="0" smtClean="0">
                <a:solidFill>
                  <a:schemeClr val="accent2"/>
                </a:solidFill>
              </a:rPr>
              <a:t>PŘEDNÁŠKY</a:t>
            </a:r>
          </a:p>
          <a:p>
            <a:endParaRPr lang="cs-CZ" sz="3600" b="1" cap="all" dirty="0" smtClean="0">
              <a:solidFill>
                <a:schemeClr val="accent2"/>
              </a:solidFill>
            </a:endParaRPr>
          </a:p>
          <a:p>
            <a:r>
              <a:rPr lang="cs-CZ" sz="3600" b="1" cap="all" dirty="0" smtClean="0">
                <a:solidFill>
                  <a:schemeClr val="accent2"/>
                </a:solidFill>
              </a:rPr>
              <a:t>SEMINÁŘE</a:t>
            </a:r>
            <a:endParaRPr lang="cs-CZ" sz="3600" b="1" cap="all" dirty="0">
              <a:solidFill>
                <a:schemeClr val="accent2"/>
              </a:solidFill>
            </a:endParaRPr>
          </a:p>
          <a:p>
            <a:endParaRPr lang="cs-CZ" sz="3600" b="1" cap="all" dirty="0">
              <a:solidFill>
                <a:schemeClr val="accent2"/>
              </a:solidFill>
            </a:endParaRPr>
          </a:p>
          <a:p>
            <a:r>
              <a:rPr lang="cs-CZ" sz="3600" b="1" dirty="0" smtClean="0">
                <a:solidFill>
                  <a:srgbClr val="333399"/>
                </a:solidFill>
              </a:rPr>
              <a:t>SRZ </a:t>
            </a:r>
            <a:r>
              <a:rPr lang="cs-CZ" b="1" dirty="0" smtClean="0">
                <a:solidFill>
                  <a:srgbClr val="333399"/>
                </a:solidFill>
              </a:rPr>
              <a:t>Zdraví, prevence, zdravotnictví</a:t>
            </a:r>
          </a:p>
        </p:txBody>
      </p:sp>
    </p:spTree>
    <p:extLst>
      <p:ext uri="{BB962C8B-B14F-4D97-AF65-F5344CB8AC3E}">
        <p14:creationId xmlns:p14="http://schemas.microsoft.com/office/powerpoint/2010/main" val="20148483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714348" y="548680"/>
            <a:ext cx="7931150" cy="5856861"/>
          </a:xfrm>
        </p:spPr>
        <p:txBody>
          <a:bodyPr>
            <a:normAutofit fontScale="92500" lnSpcReduction="20000"/>
          </a:bodyPr>
          <a:lstStyle/>
          <a:p>
            <a:pPr marL="0" indent="0">
              <a:buFontTx/>
              <a:buNone/>
            </a:pPr>
            <a:r>
              <a:rPr lang="cs-CZ" sz="4800" b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ZDRAVOTNICTVÍ JAKO DETRMINANTA ZDRAVÍ</a:t>
            </a:r>
          </a:p>
          <a:p>
            <a:endParaRPr lang="cs-CZ" sz="2800" dirty="0" smtClean="0">
              <a:solidFill>
                <a:srgbClr val="333399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900"/>
              </a:spcBef>
            </a:pPr>
            <a:r>
              <a:rPr lang="cs-CZ" sz="2800" b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Úspěchy medicíny </a:t>
            </a:r>
            <a:r>
              <a:rPr lang="cs-CZ" sz="280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v potlačování infekčních nemocí (hygienická opatření, očkování).</a:t>
            </a:r>
          </a:p>
          <a:p>
            <a:pPr>
              <a:spcBef>
                <a:spcPts val="900"/>
              </a:spcBef>
            </a:pPr>
            <a:r>
              <a:rPr lang="cs-CZ" sz="280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Rozdíly ve zdraví lidí jako odraz rozdílů v </a:t>
            </a:r>
            <a:r>
              <a:rPr lang="cs-CZ" sz="2800" b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dostupnosti zdravotnických služeb</a:t>
            </a:r>
            <a:r>
              <a:rPr lang="cs-CZ" sz="280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spcBef>
                <a:spcPts val="900"/>
              </a:spcBef>
            </a:pPr>
            <a:r>
              <a:rPr lang="cs-CZ" sz="280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Poválečný rozvoj zdravotnických systémů a </a:t>
            </a:r>
            <a:r>
              <a:rPr lang="cs-CZ" sz="2800" b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veřejného zdravotního pojištění </a:t>
            </a:r>
            <a:r>
              <a:rPr lang="cs-CZ" sz="280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v Evropě. </a:t>
            </a:r>
          </a:p>
          <a:p>
            <a:pPr>
              <a:spcBef>
                <a:spcPts val="900"/>
              </a:spcBef>
            </a:pPr>
            <a:r>
              <a:rPr lang="cs-CZ" sz="280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70. léta 20. století – </a:t>
            </a:r>
            <a:r>
              <a:rPr lang="cs-CZ" sz="2800" b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3 základní zdravotní problémy:</a:t>
            </a:r>
          </a:p>
          <a:p>
            <a:pPr lvl="1"/>
            <a:r>
              <a:rPr lang="cs-CZ" sz="240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Růst výdajů na zdravotní péči</a:t>
            </a:r>
          </a:p>
          <a:p>
            <a:pPr lvl="1"/>
            <a:r>
              <a:rPr lang="cs-CZ" sz="240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Stagnace zdravotního stavu obyvatelstva</a:t>
            </a:r>
          </a:p>
          <a:p>
            <a:pPr lvl="1"/>
            <a:r>
              <a:rPr lang="cs-CZ" sz="240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Otázka ovlivnitelnosti známých rizikových faktorů na individuální úrovni</a:t>
            </a:r>
          </a:p>
        </p:txBody>
      </p:sp>
    </p:spTree>
    <p:extLst>
      <p:ext uri="{BB962C8B-B14F-4D97-AF65-F5344CB8AC3E}">
        <p14:creationId xmlns:p14="http://schemas.microsoft.com/office/powerpoint/2010/main" val="288218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683568" y="296652"/>
            <a:ext cx="7931150" cy="6264696"/>
          </a:xfrm>
        </p:spPr>
        <p:txBody>
          <a:bodyPr>
            <a:normAutofit fontScale="85000" lnSpcReduction="20000"/>
          </a:bodyPr>
          <a:lstStyle/>
          <a:p>
            <a:pPr marL="0" indent="0">
              <a:buFontTx/>
              <a:buNone/>
            </a:pPr>
            <a:r>
              <a:rPr lang="cs-CZ" sz="3800" b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ZÁKLADNÍ DETERMINANTY ZDRAVÍ</a:t>
            </a:r>
          </a:p>
          <a:p>
            <a:r>
              <a:rPr lang="cs-CZ" sz="280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Lalondova zpráva – vymezuje čtyři základní okruhy determinant zdraví</a:t>
            </a:r>
          </a:p>
          <a:p>
            <a:endParaRPr lang="cs-CZ" sz="2800" dirty="0">
              <a:solidFill>
                <a:srgbClr val="333399"/>
              </a:solidFill>
              <a:latin typeface="Arial" pitchFamily="34" charset="0"/>
              <a:cs typeface="Arial" pitchFamily="34" charset="0"/>
            </a:endParaRPr>
          </a:p>
          <a:p>
            <a:endParaRPr lang="cs-CZ" sz="2800" dirty="0" smtClean="0">
              <a:solidFill>
                <a:srgbClr val="333399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cs-CZ" sz="2800" dirty="0">
              <a:solidFill>
                <a:srgbClr val="333399"/>
              </a:solidFill>
              <a:latin typeface="Arial" pitchFamily="34" charset="0"/>
              <a:cs typeface="Arial" pitchFamily="34" charset="0"/>
            </a:endParaRPr>
          </a:p>
          <a:p>
            <a:endParaRPr lang="cs-CZ" sz="2800" dirty="0" smtClean="0">
              <a:solidFill>
                <a:srgbClr val="333399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cs-CZ" sz="2800" dirty="0">
              <a:solidFill>
                <a:srgbClr val="333399"/>
              </a:solidFill>
              <a:latin typeface="Arial" pitchFamily="34" charset="0"/>
              <a:cs typeface="Arial" pitchFamily="34" charset="0"/>
            </a:endParaRPr>
          </a:p>
          <a:p>
            <a:endParaRPr lang="cs-CZ" sz="2800" dirty="0" smtClean="0">
              <a:solidFill>
                <a:srgbClr val="333399"/>
              </a:solidFill>
              <a:latin typeface="Arial" pitchFamily="34" charset="0"/>
              <a:cs typeface="Arial" pitchFamily="34" charset="0"/>
            </a:endParaRPr>
          </a:p>
          <a:p>
            <a:endParaRPr lang="cs-CZ" sz="2800" dirty="0">
              <a:solidFill>
                <a:srgbClr val="333399"/>
              </a:solidFill>
              <a:latin typeface="Arial" pitchFamily="34" charset="0"/>
              <a:cs typeface="Arial" pitchFamily="34" charset="0"/>
            </a:endParaRPr>
          </a:p>
          <a:p>
            <a:endParaRPr lang="cs-CZ" sz="2800" dirty="0" smtClean="0">
              <a:solidFill>
                <a:srgbClr val="333399"/>
              </a:solidFill>
              <a:latin typeface="Arial" pitchFamily="34" charset="0"/>
              <a:cs typeface="Arial" pitchFamily="34" charset="0"/>
            </a:endParaRPr>
          </a:p>
          <a:p>
            <a:endParaRPr lang="cs-CZ" sz="2800" dirty="0" smtClean="0">
              <a:solidFill>
                <a:srgbClr val="333399"/>
              </a:solidFill>
              <a:latin typeface="Arial" pitchFamily="34" charset="0"/>
              <a:cs typeface="Arial" pitchFamily="34" charset="0"/>
            </a:endParaRPr>
          </a:p>
          <a:p>
            <a:r>
              <a:rPr lang="cs-CZ" sz="280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Smyslem </a:t>
            </a:r>
            <a:r>
              <a:rPr lang="cs-CZ" sz="2800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této kvantifikace však bylo především ukázat, že kromě vliv zdravotní péče na zdraví populace byl přeceňován. </a:t>
            </a:r>
            <a:endParaRPr lang="cs-CZ" sz="2800" dirty="0" smtClean="0">
              <a:solidFill>
                <a:srgbClr val="333399"/>
              </a:solidFill>
              <a:latin typeface="Arial" pitchFamily="34" charset="0"/>
              <a:cs typeface="Arial" pitchFamily="34" charset="0"/>
            </a:endParaRPr>
          </a:p>
          <a:p>
            <a:r>
              <a:rPr lang="cs-CZ" sz="2800" b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Nejvýznamnější </a:t>
            </a:r>
            <a:r>
              <a:rPr lang="cs-CZ" sz="2800" b="1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determinanty zdraví leží mimo tradičně chápaný sektor </a:t>
            </a:r>
            <a:r>
              <a:rPr lang="cs-CZ" sz="2800" b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zdravotnictví</a:t>
            </a:r>
            <a:endParaRPr lang="cs-CZ" sz="2800" b="1" dirty="0">
              <a:solidFill>
                <a:srgbClr val="333399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0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3468004"/>
              </p:ext>
            </p:extLst>
          </p:nvPr>
        </p:nvGraphicFramePr>
        <p:xfrm>
          <a:off x="1979712" y="1412777"/>
          <a:ext cx="4868862" cy="3263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ovéPole 3"/>
          <p:cNvSpPr txBox="1"/>
          <p:nvPr/>
        </p:nvSpPr>
        <p:spPr>
          <a:xfrm>
            <a:off x="3131840" y="2924944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prstClr val="black"/>
                </a:solidFill>
              </a:rPr>
              <a:t>ZDRAVÍ</a:t>
            </a:r>
            <a:endParaRPr lang="cs-CZ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229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20" grpId="0">
        <p:bldSub>
          <a:bldChart bld="category"/>
        </p:bldSub>
      </p:bldGraphic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743657" y="1052736"/>
            <a:ext cx="770485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66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AKTUÁLNÍ ZDRAVOTNÍ PROBLÉMY</a:t>
            </a:r>
            <a:r>
              <a:rPr kumimoji="0" lang="cs-CZ" sz="66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/>
            </a:r>
            <a:br>
              <a:rPr kumimoji="0" lang="cs-CZ" sz="66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endParaRPr kumimoji="0" lang="cs-CZ" sz="6600" b="0" i="0" u="none" strike="noStrike" kern="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2400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/>
          <a:lstStyle/>
          <a:p>
            <a:r>
              <a:rPr lang="cs-CZ" b="1" dirty="0">
                <a:solidFill>
                  <a:srgbClr val="333399"/>
                </a:solidFill>
              </a:rPr>
              <a:t>AKTUÁLNÍ ZDRAVOTNÍ PROBLÉMY</a:t>
            </a:r>
            <a:r>
              <a:rPr lang="cs-CZ" dirty="0">
                <a:solidFill>
                  <a:srgbClr val="333399"/>
                </a:solidFill>
              </a:rPr>
              <a:t/>
            </a:r>
            <a:br>
              <a:rPr lang="cs-CZ" dirty="0">
                <a:solidFill>
                  <a:srgbClr val="333399"/>
                </a:solidFill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4000" b="1" dirty="0">
              <a:solidFill>
                <a:srgbClr val="333399"/>
              </a:solidFill>
            </a:endParaRPr>
          </a:p>
          <a:p>
            <a:r>
              <a:rPr lang="cs-CZ" b="1" dirty="0" smtClean="0">
                <a:solidFill>
                  <a:srgbClr val="333399"/>
                </a:solidFill>
              </a:rPr>
              <a:t>Zdravotní stav</a:t>
            </a:r>
          </a:p>
          <a:p>
            <a:r>
              <a:rPr lang="cs-CZ" b="1" dirty="0" smtClean="0">
                <a:solidFill>
                  <a:srgbClr val="333399"/>
                </a:solidFill>
              </a:rPr>
              <a:t>Životní styl</a:t>
            </a:r>
          </a:p>
          <a:p>
            <a:r>
              <a:rPr lang="cs-CZ" b="1" dirty="0" smtClean="0">
                <a:solidFill>
                  <a:srgbClr val="333399"/>
                </a:solidFill>
              </a:rPr>
              <a:t>Životní prostředí</a:t>
            </a:r>
          </a:p>
          <a:p>
            <a:r>
              <a:rPr lang="cs-CZ" b="1" dirty="0" smtClean="0">
                <a:solidFill>
                  <a:srgbClr val="333399"/>
                </a:solidFill>
              </a:rPr>
              <a:t>Zdravotnický systém</a:t>
            </a:r>
          </a:p>
        </p:txBody>
      </p:sp>
    </p:spTree>
    <p:extLst>
      <p:ext uri="{BB962C8B-B14F-4D97-AF65-F5344CB8AC3E}">
        <p14:creationId xmlns:p14="http://schemas.microsoft.com/office/powerpoint/2010/main" val="194429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357166"/>
            <a:ext cx="8393978" cy="6048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4400" b="1" dirty="0" smtClean="0">
                <a:solidFill>
                  <a:srgbClr val="333399"/>
                </a:solidFill>
              </a:rPr>
              <a:t>ZDRAVOTNÍ STAV</a:t>
            </a:r>
            <a:endParaRPr lang="cs-CZ" sz="4400" b="1" dirty="0">
              <a:solidFill>
                <a:srgbClr val="333399"/>
              </a:solidFill>
            </a:endParaRPr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cs-CZ" sz="2800" b="1" dirty="0" smtClean="0">
                <a:solidFill>
                  <a:srgbClr val="333399"/>
                </a:solidFill>
              </a:rPr>
              <a:t>Vývoj střední délky života </a:t>
            </a:r>
            <a:r>
              <a:rPr lang="cs-CZ" sz="2800" dirty="0" smtClean="0">
                <a:solidFill>
                  <a:srgbClr val="333399"/>
                </a:solidFill>
              </a:rPr>
              <a:t>je relativně příznivý. Je však patrné zaostávání za vyspělými zeměmi.</a:t>
            </a:r>
          </a:p>
          <a:p>
            <a:pPr marL="0" indent="0">
              <a:lnSpc>
                <a:spcPct val="90000"/>
              </a:lnSpc>
              <a:spcBef>
                <a:spcPts val="1200"/>
              </a:spcBef>
              <a:buNone/>
            </a:pPr>
            <a:endParaRPr lang="cs-CZ" sz="2800" dirty="0" smtClean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73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714348" y="357166"/>
            <a:ext cx="7931150" cy="6048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4000" b="1" dirty="0" smtClean="0">
                <a:solidFill>
                  <a:srgbClr val="333597"/>
                </a:solidFill>
              </a:rPr>
              <a:t>STŘEDNÍ DÉLKA ŽIVOTA</a:t>
            </a:r>
          </a:p>
          <a:p>
            <a:pPr marL="0" indent="0">
              <a:buNone/>
            </a:pPr>
            <a:endParaRPr lang="cs-CZ" sz="2800" b="1" dirty="0">
              <a:solidFill>
                <a:srgbClr val="1B06BA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40768"/>
            <a:ext cx="6611639" cy="5001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15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714348" y="260648"/>
            <a:ext cx="7931150" cy="61448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b="1" dirty="0" smtClean="0">
                <a:solidFill>
                  <a:srgbClr val="333597"/>
                </a:solidFill>
              </a:rPr>
              <a:t>STŘEDNÍ DÉLKA ŽIVOTA – MEZINÁRODNÍ SROVNÁNÍ</a:t>
            </a:r>
          </a:p>
          <a:p>
            <a:pPr marL="0" indent="0">
              <a:buNone/>
            </a:pPr>
            <a:endParaRPr lang="cs-CZ" sz="2800" b="1" dirty="0">
              <a:solidFill>
                <a:srgbClr val="333597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709272"/>
            <a:ext cx="3888432" cy="607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00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333399"/>
                </a:solidFill>
              </a:rPr>
              <a:t>STŘEDNÍ DÉLKA ŽIVOTA</a:t>
            </a:r>
            <a:endParaRPr lang="cs-CZ" dirty="0">
              <a:solidFill>
                <a:srgbClr val="333399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Bef>
                <a:spcPts val="2400"/>
              </a:spcBef>
              <a:buClr>
                <a:srgbClr val="002060"/>
              </a:buClr>
            </a:pPr>
            <a:r>
              <a:rPr lang="cs-CZ" dirty="0" smtClean="0">
                <a:solidFill>
                  <a:srgbClr val="333399"/>
                </a:solidFill>
              </a:rPr>
              <a:t>V posledních 20 letech SDŽ neustále roste.</a:t>
            </a:r>
          </a:p>
          <a:p>
            <a:pPr>
              <a:spcBef>
                <a:spcPts val="2400"/>
              </a:spcBef>
              <a:buClr>
                <a:srgbClr val="002060"/>
              </a:buClr>
            </a:pPr>
            <a:r>
              <a:rPr lang="cs-CZ" b="1" dirty="0" smtClean="0">
                <a:solidFill>
                  <a:srgbClr val="333399"/>
                </a:solidFill>
              </a:rPr>
              <a:t>V r. 2013 </a:t>
            </a:r>
            <a:r>
              <a:rPr lang="cs-CZ" dirty="0" smtClean="0">
                <a:solidFill>
                  <a:srgbClr val="333399"/>
                </a:solidFill>
              </a:rPr>
              <a:t>byla SDŽ pro muže 75,2 let a pro ženy 81,1 let.</a:t>
            </a:r>
          </a:p>
          <a:p>
            <a:pPr>
              <a:spcBef>
                <a:spcPts val="2400"/>
              </a:spcBef>
              <a:buClr>
                <a:srgbClr val="002060"/>
              </a:buClr>
            </a:pPr>
            <a:r>
              <a:rPr lang="cs-CZ" dirty="0" smtClean="0">
                <a:solidFill>
                  <a:srgbClr val="333399"/>
                </a:solidFill>
              </a:rPr>
              <a:t>SDŽ se zvyšuje zejm. v souvislosti s poklesem úmrtnosti na nemoci oběhové soustavy.</a:t>
            </a:r>
          </a:p>
          <a:p>
            <a:pPr>
              <a:spcBef>
                <a:spcPts val="2400"/>
              </a:spcBef>
              <a:buClr>
                <a:srgbClr val="002060"/>
              </a:buClr>
            </a:pPr>
            <a:r>
              <a:rPr lang="cs-CZ" dirty="0" smtClean="0">
                <a:solidFill>
                  <a:srgbClr val="333399"/>
                </a:solidFill>
              </a:rPr>
              <a:t>ČR má nejlepší SDŽ ze zemí S a V Evropy, za západní Evropou však zaostává.</a:t>
            </a:r>
          </a:p>
          <a:p>
            <a:pPr marL="0" indent="0">
              <a:buNone/>
            </a:pPr>
            <a:endParaRPr lang="cs-CZ" sz="2800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666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357166"/>
            <a:ext cx="8393978" cy="6048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4000" b="1" dirty="0" smtClean="0">
                <a:solidFill>
                  <a:srgbClr val="333399"/>
                </a:solidFill>
              </a:rPr>
              <a:t>ZDRAVOTNÍ STAV</a:t>
            </a:r>
            <a:endParaRPr lang="cs-CZ" sz="2800" b="1" dirty="0">
              <a:solidFill>
                <a:srgbClr val="333399"/>
              </a:solidFill>
            </a:endParaRPr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cs-CZ" sz="2800" b="1" dirty="0" smtClean="0">
                <a:solidFill>
                  <a:srgbClr val="333399"/>
                </a:solidFill>
              </a:rPr>
              <a:t>Vývoj střední délky života </a:t>
            </a:r>
            <a:r>
              <a:rPr lang="cs-CZ" sz="2800" dirty="0" smtClean="0">
                <a:solidFill>
                  <a:srgbClr val="333399"/>
                </a:solidFill>
              </a:rPr>
              <a:t>je relativně příznivý. Je však patrné zaostávání za vyspělými zeměmi.</a:t>
            </a:r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cs-CZ" sz="2800" dirty="0" smtClean="0">
                <a:solidFill>
                  <a:srgbClr val="333399"/>
                </a:solidFill>
              </a:rPr>
              <a:t> V ČR je </a:t>
            </a:r>
            <a:r>
              <a:rPr lang="cs-CZ" sz="2800" b="1" dirty="0" smtClean="0">
                <a:solidFill>
                  <a:srgbClr val="333399"/>
                </a:solidFill>
              </a:rPr>
              <a:t>vysoký výskyt chorob</a:t>
            </a:r>
            <a:r>
              <a:rPr lang="cs-CZ" sz="2800" dirty="0" smtClean="0">
                <a:solidFill>
                  <a:srgbClr val="333399"/>
                </a:solidFill>
              </a:rPr>
              <a:t> kardiovaskulárních, nádorových onemocnění, úrazů i psychických nemocí. </a:t>
            </a:r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cs-CZ" sz="2800" dirty="0" smtClean="0">
                <a:solidFill>
                  <a:srgbClr val="333399"/>
                </a:solidFill>
              </a:rPr>
              <a:t>I když je možno doložit některá dílčí zlepšení, </a:t>
            </a:r>
            <a:r>
              <a:rPr lang="cs-CZ" sz="2800" b="1" dirty="0" smtClean="0">
                <a:solidFill>
                  <a:srgbClr val="333399"/>
                </a:solidFill>
              </a:rPr>
              <a:t>zaostávání úrovně zdraví lidí v ČR ve srovnání                s vyspělými zeměmi přetrvává</a:t>
            </a:r>
            <a:r>
              <a:rPr lang="cs-CZ" sz="2800" dirty="0" smtClean="0">
                <a:solidFill>
                  <a:srgbClr val="333399"/>
                </a:solidFill>
              </a:rPr>
              <a:t>. </a:t>
            </a:r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cs-CZ" sz="2800" dirty="0" smtClean="0">
                <a:solidFill>
                  <a:srgbClr val="333399"/>
                </a:solidFill>
              </a:rPr>
              <a:t>Jedním z východisek zlepšení situace by měla být úvaha o determinantách zdraví lidí, prioritách i o možných regulačních mechanismech. </a:t>
            </a:r>
          </a:p>
        </p:txBody>
      </p:sp>
    </p:spTree>
    <p:extLst>
      <p:ext uri="{BB962C8B-B14F-4D97-AF65-F5344CB8AC3E}">
        <p14:creationId xmlns:p14="http://schemas.microsoft.com/office/powerpoint/2010/main" val="253140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23528" y="357166"/>
            <a:ext cx="8321970" cy="6048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4000" b="1" dirty="0" smtClean="0">
                <a:solidFill>
                  <a:srgbClr val="1B06BA"/>
                </a:solidFill>
              </a:rPr>
              <a:t>   </a:t>
            </a:r>
            <a:r>
              <a:rPr lang="cs-CZ" sz="4000" b="1" dirty="0" smtClean="0">
                <a:solidFill>
                  <a:srgbClr val="333399"/>
                </a:solidFill>
              </a:rPr>
              <a:t>ŽIVOTNÍ STYL</a:t>
            </a:r>
          </a:p>
          <a:p>
            <a:pPr marL="0" indent="0">
              <a:buNone/>
            </a:pPr>
            <a:endParaRPr lang="cs-CZ" sz="2800" b="1" dirty="0">
              <a:solidFill>
                <a:srgbClr val="333399"/>
              </a:solidFill>
            </a:endParaRPr>
          </a:p>
          <a:p>
            <a:pPr indent="0">
              <a:lnSpc>
                <a:spcPct val="90000"/>
              </a:lnSpc>
              <a:buNone/>
            </a:pPr>
            <a:r>
              <a:rPr lang="cs-CZ" sz="2800" dirty="0" smtClean="0">
                <a:solidFill>
                  <a:srgbClr val="333399"/>
                </a:solidFill>
              </a:rPr>
              <a:t>K závažným rizikovým faktorům, jejichž vliv roste, patří zejména </a:t>
            </a:r>
          </a:p>
          <a:p>
            <a:pPr marL="800100" indent="-457200">
              <a:lnSpc>
                <a:spcPct val="90000"/>
              </a:lnSpc>
            </a:pPr>
            <a:r>
              <a:rPr lang="cs-CZ" sz="2800" b="1" dirty="0" smtClean="0">
                <a:solidFill>
                  <a:srgbClr val="333399"/>
                </a:solidFill>
              </a:rPr>
              <a:t>kuřáctví,</a:t>
            </a:r>
            <a:r>
              <a:rPr lang="cs-CZ" sz="2800" dirty="0" smtClean="0">
                <a:solidFill>
                  <a:srgbClr val="333399"/>
                </a:solidFill>
              </a:rPr>
              <a:t> </a:t>
            </a:r>
          </a:p>
          <a:p>
            <a:pPr marL="800100" indent="-457200">
              <a:lnSpc>
                <a:spcPct val="90000"/>
              </a:lnSpc>
            </a:pPr>
            <a:r>
              <a:rPr lang="cs-CZ" sz="2800" dirty="0" smtClean="0">
                <a:solidFill>
                  <a:srgbClr val="333399"/>
                </a:solidFill>
              </a:rPr>
              <a:t>energeticky nadměrná a nevhodně složená </a:t>
            </a:r>
            <a:r>
              <a:rPr lang="cs-CZ" sz="2800" b="1" dirty="0" smtClean="0">
                <a:solidFill>
                  <a:srgbClr val="333399"/>
                </a:solidFill>
              </a:rPr>
              <a:t>strava, </a:t>
            </a:r>
          </a:p>
          <a:p>
            <a:pPr marL="800100" indent="-457200">
              <a:lnSpc>
                <a:spcPct val="90000"/>
              </a:lnSpc>
            </a:pPr>
            <a:r>
              <a:rPr lang="cs-CZ" sz="2800" dirty="0" smtClean="0">
                <a:solidFill>
                  <a:srgbClr val="333399"/>
                </a:solidFill>
              </a:rPr>
              <a:t>nízká </a:t>
            </a:r>
            <a:r>
              <a:rPr lang="cs-CZ" sz="2800" b="1" dirty="0" smtClean="0">
                <a:solidFill>
                  <a:srgbClr val="333399"/>
                </a:solidFill>
              </a:rPr>
              <a:t>pohybová aktivita</a:t>
            </a:r>
            <a:r>
              <a:rPr lang="cs-CZ" sz="2800" dirty="0" smtClean="0">
                <a:solidFill>
                  <a:srgbClr val="333399"/>
                </a:solidFill>
              </a:rPr>
              <a:t>, </a:t>
            </a:r>
          </a:p>
          <a:p>
            <a:pPr marL="800100" indent="-457200">
              <a:lnSpc>
                <a:spcPct val="90000"/>
              </a:lnSpc>
            </a:pPr>
            <a:r>
              <a:rPr lang="cs-CZ" sz="2800" dirty="0" smtClean="0">
                <a:solidFill>
                  <a:srgbClr val="333399"/>
                </a:solidFill>
              </a:rPr>
              <a:t>vysoká úroveň psychických tenzí a stresů,</a:t>
            </a:r>
          </a:p>
          <a:p>
            <a:pPr marL="800100" indent="-457200">
              <a:lnSpc>
                <a:spcPct val="90000"/>
              </a:lnSpc>
            </a:pPr>
            <a:r>
              <a:rPr lang="cs-CZ" sz="2800" dirty="0" smtClean="0">
                <a:solidFill>
                  <a:srgbClr val="333399"/>
                </a:solidFill>
              </a:rPr>
              <a:t>zneužívání alkoholu, léků a </a:t>
            </a:r>
            <a:r>
              <a:rPr lang="cs-CZ" sz="2800" b="1" dirty="0" smtClean="0">
                <a:solidFill>
                  <a:srgbClr val="333399"/>
                </a:solidFill>
              </a:rPr>
              <a:t>drog</a:t>
            </a:r>
            <a:r>
              <a:rPr lang="cs-CZ" sz="2800" dirty="0" smtClean="0">
                <a:solidFill>
                  <a:srgbClr val="333399"/>
                </a:solidFill>
              </a:rPr>
              <a:t>, </a:t>
            </a:r>
          </a:p>
          <a:p>
            <a:pPr marL="800100" indent="-457200">
              <a:lnSpc>
                <a:spcPct val="90000"/>
              </a:lnSpc>
            </a:pPr>
            <a:r>
              <a:rPr lang="cs-CZ" sz="2800" dirty="0" smtClean="0">
                <a:solidFill>
                  <a:srgbClr val="333399"/>
                </a:solidFill>
              </a:rPr>
              <a:t>nevhodné </a:t>
            </a:r>
            <a:r>
              <a:rPr lang="cs-CZ" sz="2800" b="1" dirty="0" smtClean="0">
                <a:solidFill>
                  <a:srgbClr val="333399"/>
                </a:solidFill>
              </a:rPr>
              <a:t>sexuální chování </a:t>
            </a:r>
            <a:r>
              <a:rPr lang="cs-CZ" sz="2800" dirty="0" smtClean="0">
                <a:solidFill>
                  <a:srgbClr val="333399"/>
                </a:solidFill>
              </a:rPr>
              <a:t>apod.</a:t>
            </a:r>
          </a:p>
          <a:p>
            <a:pPr indent="0">
              <a:lnSpc>
                <a:spcPct val="90000"/>
              </a:lnSpc>
              <a:buNone/>
            </a:pPr>
            <a:endParaRPr lang="cs-CZ" dirty="0" smtClean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06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800" b="1" cap="all" dirty="0" smtClean="0"/>
              <a:t/>
            </a:r>
            <a:br>
              <a:rPr lang="cs-CZ" sz="4800" b="1" cap="all" dirty="0" smtClean="0"/>
            </a:br>
            <a:r>
              <a:rPr lang="cs-CZ" b="1" cap="all" dirty="0" smtClean="0">
                <a:solidFill>
                  <a:srgbClr val="333399"/>
                </a:solidFill>
              </a:rPr>
              <a:t>Základní </a:t>
            </a:r>
            <a:r>
              <a:rPr lang="cs-CZ" b="1" cap="all" dirty="0">
                <a:solidFill>
                  <a:srgbClr val="333399"/>
                </a:solidFill>
              </a:rPr>
              <a:t>studijní texty</a:t>
            </a:r>
            <a:r>
              <a:rPr lang="cs-CZ" dirty="0">
                <a:solidFill>
                  <a:srgbClr val="333399"/>
                </a:solidFill>
              </a:rPr>
              <a:t/>
            </a:r>
            <a:br>
              <a:rPr lang="cs-CZ" dirty="0">
                <a:solidFill>
                  <a:srgbClr val="333399"/>
                </a:solidFill>
              </a:rPr>
            </a:br>
            <a:endParaRPr lang="cs-CZ" b="1" cap="all" dirty="0">
              <a:solidFill>
                <a:srgbClr val="333399"/>
              </a:solidFill>
            </a:endParaRPr>
          </a:p>
        </p:txBody>
      </p:sp>
      <p:sp>
        <p:nvSpPr>
          <p:cNvPr id="132098" name="Rectangle 2"/>
          <p:cNvSpPr>
            <a:spLocks noGrp="1" noChangeArrowheads="1"/>
          </p:cNvSpPr>
          <p:nvPr>
            <p:ph idx="1"/>
          </p:nvPr>
        </p:nvSpPr>
        <p:spPr>
          <a:xfrm>
            <a:off x="323528" y="1484784"/>
            <a:ext cx="8568952" cy="3993307"/>
          </a:xfrm>
        </p:spPr>
        <p:txBody>
          <a:bodyPr/>
          <a:lstStyle/>
          <a:p>
            <a:pPr lvl="0"/>
            <a:r>
              <a:rPr lang="cs-CZ" sz="2800" dirty="0" smtClean="0">
                <a:solidFill>
                  <a:srgbClr val="333399"/>
                </a:solidFill>
              </a:rPr>
              <a:t>Holčík</a:t>
            </a:r>
            <a:r>
              <a:rPr lang="cs-CZ" sz="2800" dirty="0">
                <a:solidFill>
                  <a:srgbClr val="333399"/>
                </a:solidFill>
              </a:rPr>
              <a:t>, J</a:t>
            </a:r>
            <a:r>
              <a:rPr lang="cs-CZ" sz="2800" dirty="0" smtClean="0">
                <a:solidFill>
                  <a:srgbClr val="333399"/>
                </a:solidFill>
              </a:rPr>
              <a:t>.: </a:t>
            </a:r>
            <a:r>
              <a:rPr lang="cs-CZ" sz="2800" dirty="0">
                <a:solidFill>
                  <a:srgbClr val="333399"/>
                </a:solidFill>
              </a:rPr>
              <a:t>Systém péče o zdraví a zdravotní gramotnost. Brno, MU, 2010, 293 s. </a:t>
            </a:r>
          </a:p>
          <a:p>
            <a:pPr lvl="0"/>
            <a:r>
              <a:rPr lang="cs-CZ" sz="2800" dirty="0">
                <a:solidFill>
                  <a:srgbClr val="333399"/>
                </a:solidFill>
              </a:rPr>
              <a:t>Holčík, J., Žáček, A., Koupilová, I.: Sociální lékařství. Brno, MU 2006, 137 s. </a:t>
            </a:r>
          </a:p>
          <a:p>
            <a:pPr lvl="0"/>
            <a:r>
              <a:rPr lang="cs-CZ" sz="2800" dirty="0">
                <a:solidFill>
                  <a:srgbClr val="333399"/>
                </a:solidFill>
              </a:rPr>
              <a:t>Žáček, A., Holčík, J.: Sociální lékařství II, Úvod do veř. zdravotnictví. Brno, MU, 1992, 130 s. </a:t>
            </a:r>
          </a:p>
          <a:p>
            <a:pPr lvl="0"/>
            <a:r>
              <a:rPr lang="cs-CZ" sz="2800" dirty="0" err="1">
                <a:solidFill>
                  <a:srgbClr val="333399"/>
                </a:solidFill>
              </a:rPr>
              <a:t>Těšinová</a:t>
            </a:r>
            <a:r>
              <a:rPr lang="cs-CZ" sz="2800" dirty="0">
                <a:solidFill>
                  <a:srgbClr val="333399"/>
                </a:solidFill>
              </a:rPr>
              <a:t>, J., Žďárek, R., Policar, R.: Medicínské právo. Praha, C. H. Beck, 2011, 448 s.</a:t>
            </a:r>
          </a:p>
          <a:p>
            <a:pPr lvl="0"/>
            <a:r>
              <a:rPr lang="cs-CZ" sz="2800" dirty="0">
                <a:solidFill>
                  <a:srgbClr val="333399"/>
                </a:solidFill>
              </a:rPr>
              <a:t>Doporučené studijní materiály uvedené v IS MU </a:t>
            </a:r>
            <a:r>
              <a:rPr lang="cs-CZ" sz="2800" dirty="0" smtClean="0">
                <a:solidFill>
                  <a:srgbClr val="333399"/>
                </a:solidFill>
              </a:rPr>
              <a:t>u předmětu </a:t>
            </a:r>
            <a:r>
              <a:rPr lang="cs-CZ" sz="2800" dirty="0">
                <a:solidFill>
                  <a:srgbClr val="333399"/>
                </a:solidFill>
              </a:rPr>
              <a:t>VLVZ9X1p, VLVZ9X1c.</a:t>
            </a:r>
          </a:p>
          <a:p>
            <a:endParaRPr lang="cs-CZ" sz="2800" b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0897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333597"/>
                </a:solidFill>
              </a:rPr>
              <a:t>KOUŘENÍ</a:t>
            </a:r>
            <a:endParaRPr lang="cs-CZ" b="1" dirty="0">
              <a:solidFill>
                <a:srgbClr val="333597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755576" y="1916832"/>
            <a:ext cx="10081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5508104" y="6446901"/>
            <a:ext cx="28803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5220072" y="5517232"/>
            <a:ext cx="10081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78141"/>
          </a:xfrm>
        </p:spPr>
        <p:txBody>
          <a:bodyPr>
            <a:normAutofit lnSpcReduction="10000"/>
          </a:bodyPr>
          <a:lstStyle/>
          <a:p>
            <a:r>
              <a:rPr lang="cs-CZ" dirty="0" smtClean="0">
                <a:solidFill>
                  <a:srgbClr val="333399"/>
                </a:solidFill>
              </a:rPr>
              <a:t>V ČR kouří 30% populace a převažují muži a lidé se základním vzděláním.</a:t>
            </a:r>
          </a:p>
          <a:p>
            <a:r>
              <a:rPr lang="cs-CZ" dirty="0" smtClean="0">
                <a:solidFill>
                  <a:srgbClr val="333399"/>
                </a:solidFill>
              </a:rPr>
              <a:t>Největší podíl kuřáků je ve věk. </a:t>
            </a:r>
            <a:r>
              <a:rPr lang="cs-CZ" dirty="0" err="1">
                <a:solidFill>
                  <a:srgbClr val="333399"/>
                </a:solidFill>
              </a:rPr>
              <a:t>s</a:t>
            </a:r>
            <a:r>
              <a:rPr lang="cs-CZ" dirty="0" err="1" smtClean="0">
                <a:solidFill>
                  <a:srgbClr val="333399"/>
                </a:solidFill>
              </a:rPr>
              <a:t>k</a:t>
            </a:r>
            <a:r>
              <a:rPr lang="cs-CZ" dirty="0" smtClean="0">
                <a:solidFill>
                  <a:srgbClr val="333399"/>
                </a:solidFill>
              </a:rPr>
              <a:t>. 15-24 let (téměř 45%).</a:t>
            </a:r>
          </a:p>
          <a:p>
            <a:r>
              <a:rPr lang="cs-CZ" dirty="0" smtClean="0">
                <a:solidFill>
                  <a:srgbClr val="333399"/>
                </a:solidFill>
              </a:rPr>
              <a:t>V ČR je velkým problémem velký podíl  dětských kuřáků</a:t>
            </a:r>
          </a:p>
          <a:p>
            <a:pPr lvl="1"/>
            <a:r>
              <a:rPr lang="cs-CZ" dirty="0">
                <a:solidFill>
                  <a:srgbClr val="333399"/>
                </a:solidFill>
              </a:rPr>
              <a:t>m</a:t>
            </a:r>
            <a:r>
              <a:rPr lang="cs-CZ" dirty="0" smtClean="0">
                <a:solidFill>
                  <a:srgbClr val="333399"/>
                </a:solidFill>
              </a:rPr>
              <a:t>ezi nimi převažují dívky</a:t>
            </a:r>
          </a:p>
          <a:p>
            <a:r>
              <a:rPr lang="cs-CZ" dirty="0" smtClean="0">
                <a:solidFill>
                  <a:srgbClr val="333399"/>
                </a:solidFill>
              </a:rPr>
              <a:t>Protikuřácká opatření – legislativa, prevence, pomoc při odvykání, zákazy kouření.</a:t>
            </a:r>
            <a:endParaRPr lang="cs-CZ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88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333597"/>
                </a:solidFill>
              </a:rPr>
              <a:t>KOUŘENÍ</a:t>
            </a:r>
            <a:endParaRPr lang="cs-CZ" b="1" dirty="0">
              <a:solidFill>
                <a:srgbClr val="333597"/>
              </a:solidFill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1" y="1556792"/>
            <a:ext cx="8716488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755576" y="1916832"/>
            <a:ext cx="10081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5508104" y="6446901"/>
            <a:ext cx="28803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5220072" y="5517232"/>
            <a:ext cx="10081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1151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333597"/>
                </a:solidFill>
              </a:rPr>
              <a:t>DĚTŠTÍ KUŘÁCI</a:t>
            </a:r>
            <a:endParaRPr lang="cs-CZ" b="1" dirty="0">
              <a:solidFill>
                <a:srgbClr val="333597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08" y="1340768"/>
            <a:ext cx="8500976" cy="5161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899592" y="1484784"/>
            <a:ext cx="93610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4067944" y="6021288"/>
            <a:ext cx="93610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1137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333399"/>
                </a:solidFill>
              </a:rPr>
              <a:t>DŮSLEDKY KOUŘENÍ</a:t>
            </a:r>
            <a:endParaRPr lang="cs-CZ" b="1" dirty="0">
              <a:solidFill>
                <a:srgbClr val="333399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755576" y="1916832"/>
            <a:ext cx="10081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5508104" y="6446901"/>
            <a:ext cx="28803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5220072" y="5517232"/>
            <a:ext cx="10081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539552" y="1484784"/>
            <a:ext cx="8229600" cy="4857403"/>
          </a:xfrm>
        </p:spPr>
        <p:txBody>
          <a:bodyPr>
            <a:normAutofit lnSpcReduction="10000"/>
          </a:bodyPr>
          <a:lstStyle/>
          <a:p>
            <a:r>
              <a:rPr lang="cs-CZ" dirty="0" smtClean="0">
                <a:solidFill>
                  <a:srgbClr val="333399"/>
                </a:solidFill>
              </a:rPr>
              <a:t>V ČR umírá v důsledku kouření každý rok přibližně 18.000 lidí.</a:t>
            </a:r>
          </a:p>
          <a:p>
            <a:pPr marL="0" indent="0">
              <a:buNone/>
            </a:pPr>
            <a:endParaRPr lang="cs-CZ" dirty="0" smtClean="0">
              <a:solidFill>
                <a:srgbClr val="333399"/>
              </a:solidFill>
            </a:endParaRPr>
          </a:p>
          <a:p>
            <a:r>
              <a:rPr lang="cs-CZ" b="1" dirty="0" smtClean="0">
                <a:solidFill>
                  <a:srgbClr val="333399"/>
                </a:solidFill>
              </a:rPr>
              <a:t>Pravidelní kuřáci mají: </a:t>
            </a:r>
          </a:p>
          <a:p>
            <a:pPr lvl="1"/>
            <a:r>
              <a:rPr lang="cs-CZ" dirty="0" smtClean="0">
                <a:solidFill>
                  <a:srgbClr val="333399"/>
                </a:solidFill>
              </a:rPr>
              <a:t>3x vyšší riziko vzniku rakoviny, </a:t>
            </a:r>
          </a:p>
          <a:p>
            <a:pPr lvl="1"/>
            <a:r>
              <a:rPr lang="cs-CZ" dirty="0" smtClean="0">
                <a:solidFill>
                  <a:srgbClr val="333399"/>
                </a:solidFill>
              </a:rPr>
              <a:t>1,6x vyšší riziko úmrtí na NOS</a:t>
            </a:r>
          </a:p>
          <a:p>
            <a:pPr lvl="1"/>
            <a:r>
              <a:rPr lang="cs-CZ" dirty="0" smtClean="0">
                <a:solidFill>
                  <a:srgbClr val="333399"/>
                </a:solidFill>
              </a:rPr>
              <a:t>14x vyšší riziko CHOPN</a:t>
            </a:r>
          </a:p>
          <a:p>
            <a:endParaRPr lang="cs-CZ" dirty="0" smtClean="0">
              <a:solidFill>
                <a:srgbClr val="333399"/>
              </a:solidFill>
            </a:endParaRPr>
          </a:p>
          <a:p>
            <a:r>
              <a:rPr lang="cs-CZ" dirty="0" smtClean="0">
                <a:solidFill>
                  <a:srgbClr val="333399"/>
                </a:solidFill>
              </a:rPr>
              <a:t>Pasivní kouření</a:t>
            </a:r>
          </a:p>
        </p:txBody>
      </p:sp>
    </p:spTree>
    <p:extLst>
      <p:ext uri="{BB962C8B-B14F-4D97-AF65-F5344CB8AC3E}">
        <p14:creationId xmlns:p14="http://schemas.microsoft.com/office/powerpoint/2010/main" val="74062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333597"/>
                </a:solidFill>
              </a:rPr>
              <a:t>ALKOHOL</a:t>
            </a:r>
            <a:endParaRPr lang="cs-CZ" b="1" dirty="0">
              <a:solidFill>
                <a:srgbClr val="333597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256584"/>
          </a:xfrm>
        </p:spPr>
        <p:txBody>
          <a:bodyPr/>
          <a:lstStyle/>
          <a:p>
            <a:pPr>
              <a:spcBef>
                <a:spcPts val="2000"/>
              </a:spcBef>
            </a:pPr>
            <a:r>
              <a:rPr lang="cs-CZ" sz="2800" dirty="0" smtClean="0">
                <a:solidFill>
                  <a:srgbClr val="333399"/>
                </a:solidFill>
              </a:rPr>
              <a:t>V ČR se ročně spotřebuje průměrně </a:t>
            </a:r>
            <a:r>
              <a:rPr lang="cs-CZ" sz="2800" b="1" dirty="0" smtClean="0">
                <a:solidFill>
                  <a:srgbClr val="333399"/>
                </a:solidFill>
              </a:rPr>
              <a:t>16,6l čistého alkoholu na dospělou osobu</a:t>
            </a:r>
            <a:r>
              <a:rPr lang="cs-CZ" sz="2800" dirty="0" smtClean="0">
                <a:solidFill>
                  <a:srgbClr val="333399"/>
                </a:solidFill>
              </a:rPr>
              <a:t>. </a:t>
            </a:r>
          </a:p>
          <a:p>
            <a:pPr>
              <a:spcBef>
                <a:spcPts val="2000"/>
              </a:spcBef>
            </a:pPr>
            <a:r>
              <a:rPr lang="cs-CZ" sz="2800" dirty="0" smtClean="0">
                <a:solidFill>
                  <a:srgbClr val="333399"/>
                </a:solidFill>
              </a:rPr>
              <a:t>Je to nejvíce v Evropě (</a:t>
            </a:r>
            <a:r>
              <a:rPr lang="cs-CZ" sz="2800" b="1" dirty="0" smtClean="0">
                <a:solidFill>
                  <a:srgbClr val="333399"/>
                </a:solidFill>
              </a:rPr>
              <a:t>průměr EU je 12,5l</a:t>
            </a:r>
            <a:r>
              <a:rPr lang="cs-CZ" sz="2800" dirty="0" smtClean="0">
                <a:solidFill>
                  <a:srgbClr val="333399"/>
                </a:solidFill>
              </a:rPr>
              <a:t>).</a:t>
            </a:r>
          </a:p>
          <a:p>
            <a:pPr>
              <a:spcBef>
                <a:spcPts val="2000"/>
              </a:spcBef>
            </a:pPr>
            <a:r>
              <a:rPr lang="cs-CZ" sz="2800" dirty="0" smtClean="0">
                <a:solidFill>
                  <a:srgbClr val="333399"/>
                </a:solidFill>
              </a:rPr>
              <a:t>Rizikoví konzumenti – 26% mužů a 13% žen.</a:t>
            </a:r>
          </a:p>
          <a:p>
            <a:pPr>
              <a:spcBef>
                <a:spcPts val="2000"/>
              </a:spcBef>
            </a:pPr>
            <a:r>
              <a:rPr lang="cs-CZ" sz="2800" dirty="0" smtClean="0">
                <a:solidFill>
                  <a:srgbClr val="333399"/>
                </a:solidFill>
              </a:rPr>
              <a:t>Škodlivé pití -12,5% mužů a 2,7% žen.</a:t>
            </a:r>
          </a:p>
          <a:p>
            <a:pPr>
              <a:spcBef>
                <a:spcPts val="2000"/>
              </a:spcBef>
            </a:pPr>
            <a:r>
              <a:rPr lang="cs-CZ" sz="2800" dirty="0" smtClean="0">
                <a:solidFill>
                  <a:srgbClr val="333399"/>
                </a:solidFill>
              </a:rPr>
              <a:t>Mezi českými dospívajícími je vyšší výskyt pití nadměrných dávek alkoholu než u jejich evropských vrstevníků.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61889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36104"/>
          </a:xfrm>
        </p:spPr>
        <p:txBody>
          <a:bodyPr/>
          <a:lstStyle/>
          <a:p>
            <a:r>
              <a:rPr lang="cs-CZ" b="1" dirty="0" smtClean="0">
                <a:solidFill>
                  <a:srgbClr val="333597"/>
                </a:solidFill>
              </a:rPr>
              <a:t>ALKOHOL</a:t>
            </a:r>
            <a:endParaRPr lang="cs-CZ" b="1" dirty="0">
              <a:solidFill>
                <a:srgbClr val="333597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8176601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539552" y="1556792"/>
            <a:ext cx="864096" cy="3286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14700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333597"/>
                </a:solidFill>
              </a:rPr>
              <a:t>KONZUMACE ALKOHOLU U 16LETÝCH</a:t>
            </a:r>
            <a:endParaRPr lang="cs-CZ" b="1" dirty="0">
              <a:solidFill>
                <a:srgbClr val="333597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8391435" cy="4865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95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smtClean="0"/>
          </a:p>
        </p:txBody>
      </p:sp>
      <p:pic>
        <p:nvPicPr>
          <p:cNvPr id="153603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09538" y="0"/>
            <a:ext cx="9618663" cy="69580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851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smtClean="0"/>
          </a:p>
        </p:txBody>
      </p:sp>
      <p:pic>
        <p:nvPicPr>
          <p:cNvPr id="15462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9525" y="0"/>
            <a:ext cx="9261475" cy="67246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276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714348" y="357166"/>
            <a:ext cx="7931150" cy="6048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4000" b="1" dirty="0" smtClean="0">
                <a:solidFill>
                  <a:srgbClr val="333399"/>
                </a:solidFill>
              </a:rPr>
              <a:t>ŽIVOTNÍ PROSTŘEDÍ</a:t>
            </a:r>
          </a:p>
          <a:p>
            <a:pPr marL="0" indent="0">
              <a:buNone/>
            </a:pPr>
            <a:endParaRPr lang="cs-CZ" sz="2800" b="1" dirty="0">
              <a:solidFill>
                <a:srgbClr val="333399"/>
              </a:solidFill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sz="2800" dirty="0" smtClean="0">
                <a:solidFill>
                  <a:srgbClr val="333399"/>
                </a:solidFill>
              </a:rPr>
              <a:t>K dílčímu zlepšení došlo až v posledním desetiletí. Stav dosud není příznivý, např. pokud jde o znečišťování ovzduší, vody, půdy, potravin, chemizaci zemědělství a škodlivé fyzikální faktory, hluk, záření apod.</a:t>
            </a:r>
          </a:p>
          <a:p>
            <a:pPr indent="0">
              <a:lnSpc>
                <a:spcPct val="90000"/>
              </a:lnSpc>
              <a:buNone/>
            </a:pPr>
            <a:endParaRPr lang="cs-CZ" dirty="0" smtClean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242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200" b="1" dirty="0" smtClean="0">
                <a:solidFill>
                  <a:srgbClr val="333399"/>
                </a:solidFill>
              </a:rPr>
              <a:t>Výuka Veřejného zdravotnictví</a:t>
            </a:r>
            <a:endParaRPr lang="cs-CZ" sz="4200" b="1" dirty="0">
              <a:solidFill>
                <a:srgbClr val="333399"/>
              </a:solidFill>
            </a:endParaRPr>
          </a:p>
        </p:txBody>
      </p:sp>
      <p:sp>
        <p:nvSpPr>
          <p:cNvPr id="132098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/>
          <a:lstStyle/>
          <a:p>
            <a:r>
              <a:rPr lang="cs-CZ" sz="3600" dirty="0" smtClean="0">
                <a:solidFill>
                  <a:srgbClr val="333399"/>
                </a:solidFill>
              </a:rPr>
              <a:t>Ústav sociálního lékařství a veřejného zdravotnictví </a:t>
            </a:r>
          </a:p>
          <a:p>
            <a:endParaRPr lang="cs-CZ" sz="3600" dirty="0">
              <a:solidFill>
                <a:srgbClr val="333399"/>
              </a:solidFill>
            </a:endParaRPr>
          </a:p>
          <a:p>
            <a:r>
              <a:rPr lang="cs-CZ" sz="3600" dirty="0" smtClean="0">
                <a:solidFill>
                  <a:srgbClr val="333399"/>
                </a:solidFill>
              </a:rPr>
              <a:t>Ústav ochrany a podpory zdraví</a:t>
            </a:r>
          </a:p>
          <a:p>
            <a:pPr marL="400050" lvl="1" indent="0">
              <a:buNone/>
            </a:pPr>
            <a:r>
              <a:rPr lang="cs-CZ" dirty="0" smtClean="0">
                <a:solidFill>
                  <a:srgbClr val="333399"/>
                </a:solidFill>
              </a:rPr>
              <a:t>(</a:t>
            </a:r>
            <a:r>
              <a:rPr lang="cs-CZ" dirty="0">
                <a:solidFill>
                  <a:srgbClr val="333399"/>
                </a:solidFill>
              </a:rPr>
              <a:t>Ústav sociálního lékařství a veřejného zdravotnictví </a:t>
            </a:r>
            <a:r>
              <a:rPr lang="cs-CZ" dirty="0" smtClean="0">
                <a:solidFill>
                  <a:srgbClr val="333399"/>
                </a:solidFill>
              </a:rPr>
              <a:t>+ Ústav preventivního lékařství)</a:t>
            </a:r>
            <a:endParaRPr lang="cs-CZ" dirty="0">
              <a:solidFill>
                <a:srgbClr val="333399"/>
              </a:solidFill>
            </a:endParaRPr>
          </a:p>
          <a:p>
            <a:pPr marL="400050" lvl="1" indent="0">
              <a:buNone/>
            </a:pPr>
            <a:endParaRPr lang="cs-CZ" dirty="0" smtClean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931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755576" y="332656"/>
            <a:ext cx="7931150" cy="604837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sz="4000" b="1" dirty="0" smtClean="0">
                <a:solidFill>
                  <a:srgbClr val="333399"/>
                </a:solidFill>
              </a:rPr>
              <a:t>SYSTÉM ZDRAVOTNICTVÍ</a:t>
            </a:r>
          </a:p>
          <a:p>
            <a:pPr marL="0" indent="0">
              <a:buNone/>
            </a:pPr>
            <a:endParaRPr lang="cs-CZ" sz="2800" b="1" dirty="0">
              <a:solidFill>
                <a:srgbClr val="333399"/>
              </a:solidFill>
            </a:endParaRPr>
          </a:p>
          <a:p>
            <a:pPr marL="0" indent="0">
              <a:buNone/>
            </a:pPr>
            <a:r>
              <a:rPr lang="cs-CZ" sz="2800" dirty="0" smtClean="0">
                <a:solidFill>
                  <a:srgbClr val="333399"/>
                </a:solidFill>
              </a:rPr>
              <a:t>Péče o zdraví je dosud pojímána </a:t>
            </a:r>
          </a:p>
          <a:p>
            <a:r>
              <a:rPr lang="cs-CZ" sz="2800" b="1" dirty="0" smtClean="0">
                <a:solidFill>
                  <a:srgbClr val="333399"/>
                </a:solidFill>
              </a:rPr>
              <a:t>resortně</a:t>
            </a:r>
            <a:r>
              <a:rPr lang="cs-CZ" sz="2800" dirty="0" smtClean="0">
                <a:solidFill>
                  <a:srgbClr val="333399"/>
                </a:solidFill>
              </a:rPr>
              <a:t>,</a:t>
            </a:r>
          </a:p>
          <a:p>
            <a:r>
              <a:rPr lang="cs-CZ" sz="2800" b="1" dirty="0" smtClean="0">
                <a:solidFill>
                  <a:srgbClr val="333399"/>
                </a:solidFill>
              </a:rPr>
              <a:t>s nedostatečným důrazem na prevenci, podporu               a rozvoj zdraví </a:t>
            </a:r>
          </a:p>
          <a:p>
            <a:r>
              <a:rPr lang="cs-CZ" sz="2800" b="1" dirty="0" smtClean="0">
                <a:solidFill>
                  <a:srgbClr val="333399"/>
                </a:solidFill>
              </a:rPr>
              <a:t>a na primární zdravotní péči.</a:t>
            </a:r>
          </a:p>
          <a:p>
            <a:pPr marL="0" indent="0">
              <a:buFontTx/>
              <a:buNone/>
            </a:pPr>
            <a:endParaRPr lang="cs-CZ" sz="2800" dirty="0" smtClean="0">
              <a:solidFill>
                <a:srgbClr val="333399"/>
              </a:solidFill>
            </a:endParaRPr>
          </a:p>
          <a:p>
            <a:pPr marL="0" indent="0">
              <a:buNone/>
            </a:pPr>
            <a:r>
              <a:rPr lang="cs-CZ" sz="2800" dirty="0" smtClean="0">
                <a:solidFill>
                  <a:srgbClr val="333399"/>
                </a:solidFill>
              </a:rPr>
              <a:t>V současné době zdravotnictví prochází obtížným obdobím transformace. </a:t>
            </a:r>
          </a:p>
          <a:p>
            <a:pPr marL="0" indent="0">
              <a:buNone/>
            </a:pPr>
            <a:r>
              <a:rPr lang="cs-CZ" sz="2800" dirty="0" smtClean="0">
                <a:solidFill>
                  <a:srgbClr val="333399"/>
                </a:solidFill>
              </a:rPr>
              <a:t>Nesnáze se projevují v oblasti </a:t>
            </a:r>
          </a:p>
          <a:p>
            <a:r>
              <a:rPr lang="cs-CZ" sz="2800" b="1" dirty="0" smtClean="0">
                <a:solidFill>
                  <a:srgbClr val="333399"/>
                </a:solidFill>
              </a:rPr>
              <a:t>zdrojů</a:t>
            </a:r>
            <a:r>
              <a:rPr lang="cs-CZ" sz="2800" dirty="0" smtClean="0">
                <a:solidFill>
                  <a:srgbClr val="333399"/>
                </a:solidFill>
              </a:rPr>
              <a:t> (peníze, lidé, zařízení, znalosti), </a:t>
            </a:r>
          </a:p>
          <a:p>
            <a:r>
              <a:rPr lang="cs-CZ" sz="2800" b="1" dirty="0" smtClean="0">
                <a:solidFill>
                  <a:srgbClr val="333399"/>
                </a:solidFill>
              </a:rPr>
              <a:t>činností </a:t>
            </a:r>
            <a:r>
              <a:rPr lang="cs-CZ" sz="2800" dirty="0" smtClean="0">
                <a:solidFill>
                  <a:srgbClr val="333399"/>
                </a:solidFill>
              </a:rPr>
              <a:t>(účinnost, efektivita a kvalita zdravotnických služeb)           </a:t>
            </a:r>
          </a:p>
          <a:p>
            <a:r>
              <a:rPr lang="cs-CZ" sz="2800" dirty="0" smtClean="0">
                <a:solidFill>
                  <a:srgbClr val="333399"/>
                </a:solidFill>
              </a:rPr>
              <a:t>i </a:t>
            </a:r>
            <a:r>
              <a:rPr lang="cs-CZ" sz="2800" b="1" dirty="0" smtClean="0">
                <a:solidFill>
                  <a:srgbClr val="333399"/>
                </a:solidFill>
              </a:rPr>
              <a:t>výstupů</a:t>
            </a:r>
            <a:r>
              <a:rPr lang="cs-CZ" sz="2800" dirty="0" smtClean="0">
                <a:solidFill>
                  <a:srgbClr val="333399"/>
                </a:solidFill>
              </a:rPr>
              <a:t> a dopadů zdravotní péče (spokojenost občanů a uspokojování zdravotnických potřeb). </a:t>
            </a:r>
          </a:p>
          <a:p>
            <a:pPr marL="0" indent="0">
              <a:buFontTx/>
              <a:buNone/>
            </a:pPr>
            <a:endParaRPr lang="cs-CZ" sz="2800" dirty="0" smtClean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98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714348" y="357166"/>
            <a:ext cx="7931150" cy="6048375"/>
          </a:xfrm>
        </p:spPr>
        <p:txBody>
          <a:bodyPr>
            <a:normAutofit/>
          </a:bodyPr>
          <a:lstStyle/>
          <a:p>
            <a:pPr marL="0" indent="0">
              <a:buFontTx/>
              <a:buNone/>
            </a:pPr>
            <a:endParaRPr lang="cs-CZ" b="1" dirty="0" smtClean="0">
              <a:solidFill>
                <a:schemeClr val="accent2"/>
              </a:solidFill>
            </a:endParaRPr>
          </a:p>
          <a:p>
            <a:pPr marL="0" indent="0">
              <a:buFontTx/>
              <a:buNone/>
            </a:pPr>
            <a:r>
              <a:rPr lang="cs-CZ" b="1" dirty="0" smtClean="0">
                <a:solidFill>
                  <a:srgbClr val="333399"/>
                </a:solidFill>
              </a:rPr>
              <a:t>VÝCHODISKO</a:t>
            </a:r>
            <a:r>
              <a:rPr lang="cs-CZ" dirty="0" smtClean="0">
                <a:solidFill>
                  <a:srgbClr val="333399"/>
                </a:solidFill>
              </a:rPr>
              <a:t> ze současné situace nelze vidět jen v dílčích resortních organizačních opatřeních, ale v novém pojetí zdravotní péče, ve vytvoření a skutečně odborném zvládnutí </a:t>
            </a:r>
            <a:r>
              <a:rPr lang="cs-CZ" b="1" dirty="0" smtClean="0">
                <a:solidFill>
                  <a:srgbClr val="333399"/>
                </a:solidFill>
              </a:rPr>
              <a:t>moderního systému péče o zdraví</a:t>
            </a:r>
            <a:r>
              <a:rPr lang="cs-CZ" dirty="0" smtClean="0">
                <a:solidFill>
                  <a:srgbClr val="333399"/>
                </a:solidFill>
              </a:rPr>
              <a:t>, jehož základním dlouhodobě orientovaným cílem je: </a:t>
            </a:r>
          </a:p>
          <a:p>
            <a:pPr marL="0" indent="0" algn="ctr">
              <a:buFontTx/>
              <a:buNone/>
            </a:pPr>
            <a:r>
              <a:rPr lang="cs-CZ" b="1" dirty="0" smtClean="0">
                <a:solidFill>
                  <a:srgbClr val="333399"/>
                </a:solidFill>
              </a:rPr>
              <a:t>ZLEPŠIT ZDRAVÍ LIDÍ</a:t>
            </a:r>
            <a:r>
              <a:rPr lang="cs-CZ" dirty="0" smtClean="0">
                <a:solidFill>
                  <a:srgbClr val="333399"/>
                </a:solidFill>
              </a:rPr>
              <a:t>. </a:t>
            </a:r>
          </a:p>
          <a:p>
            <a:pPr indent="0">
              <a:lnSpc>
                <a:spcPct val="90000"/>
              </a:lnSpc>
              <a:buNone/>
            </a:pPr>
            <a:endParaRPr lang="cs-CZ" dirty="0" smtClean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74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endParaRPr lang="cs-CZ" sz="6600" b="1" dirty="0">
              <a:solidFill>
                <a:schemeClr val="accent2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cs-CZ" sz="6600" b="1" dirty="0">
                <a:solidFill>
                  <a:srgbClr val="00B0F0"/>
                </a:solidFill>
              </a:rPr>
              <a:t>ZDRAVOTNÍ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cs-CZ" sz="6600" b="1" dirty="0">
                <a:solidFill>
                  <a:srgbClr val="00B0F0"/>
                </a:solidFill>
              </a:rPr>
              <a:t>POTŘEBA</a:t>
            </a:r>
            <a:endParaRPr lang="en-GB" sz="66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8986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95350" y="952500"/>
            <a:ext cx="8248650" cy="5383213"/>
          </a:xfrm>
        </p:spPr>
        <p:txBody>
          <a:bodyPr/>
          <a:lstStyle/>
          <a:p>
            <a:pPr marL="0" indent="0">
              <a:lnSpc>
                <a:spcPct val="90000"/>
              </a:lnSpc>
              <a:buFontTx/>
              <a:buNone/>
            </a:pPr>
            <a:r>
              <a:rPr lang="cs-CZ" sz="4400" b="1">
                <a:solidFill>
                  <a:schemeClr val="accent2"/>
                </a:solidFill>
              </a:rPr>
              <a:t>Zdravotní potřeba vychází z konkrétního zdravotního problému, který může existovat objektivně, je subjektivně vnímán a řešen, např. prostřednictvím poskytnuté zdravotnické služby.</a:t>
            </a:r>
            <a:r>
              <a:rPr lang="cs-CZ" b="1">
                <a:solidFill>
                  <a:schemeClr val="accent2"/>
                </a:solidFill>
              </a:rPr>
              <a:t> </a:t>
            </a:r>
            <a:endParaRPr lang="en-GB" b="1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4587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Oval 2"/>
          <p:cNvSpPr>
            <a:spLocks noChangeArrowheads="1"/>
          </p:cNvSpPr>
          <p:nvPr/>
        </p:nvSpPr>
        <p:spPr bwMode="auto">
          <a:xfrm>
            <a:off x="1657350" y="2609850"/>
            <a:ext cx="3905250" cy="3676650"/>
          </a:xfrm>
          <a:prstGeom prst="ellipse">
            <a:avLst/>
          </a:prstGeom>
          <a:noFill/>
          <a:ln w="38100">
            <a:solidFill>
              <a:srgbClr val="4A548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8915" name="Oval 3"/>
          <p:cNvSpPr>
            <a:spLocks noChangeArrowheads="1"/>
          </p:cNvSpPr>
          <p:nvPr/>
        </p:nvSpPr>
        <p:spPr bwMode="auto">
          <a:xfrm>
            <a:off x="4094163" y="2647950"/>
            <a:ext cx="3905250" cy="3676650"/>
          </a:xfrm>
          <a:prstGeom prst="ellipse">
            <a:avLst/>
          </a:prstGeom>
          <a:noFill/>
          <a:ln w="38100">
            <a:solidFill>
              <a:srgbClr val="4A548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8916" name="Oval 4"/>
          <p:cNvSpPr>
            <a:spLocks noChangeArrowheads="1"/>
          </p:cNvSpPr>
          <p:nvPr/>
        </p:nvSpPr>
        <p:spPr bwMode="auto">
          <a:xfrm>
            <a:off x="2894013" y="855663"/>
            <a:ext cx="3905250" cy="3676650"/>
          </a:xfrm>
          <a:prstGeom prst="ellipse">
            <a:avLst/>
          </a:prstGeom>
          <a:noFill/>
          <a:ln w="38100">
            <a:solidFill>
              <a:srgbClr val="4A548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GB" b="1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sp>
        <p:nvSpPr>
          <p:cNvPr id="38917" name="WordArt 5"/>
          <p:cNvSpPr>
            <a:spLocks noChangeArrowheads="1" noChangeShapeType="1" noTextEdit="1"/>
          </p:cNvSpPr>
          <p:nvPr/>
        </p:nvSpPr>
        <p:spPr bwMode="auto">
          <a:xfrm>
            <a:off x="3400425" y="1143000"/>
            <a:ext cx="2819400" cy="18669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cs-CZ" sz="3600" b="1" kern="10">
                <a:ln w="3175">
                  <a:solidFill>
                    <a:srgbClr val="003366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Arial"/>
                <a:cs typeface="Arial"/>
              </a:rPr>
              <a:t>OBJEKTIVNÍ POTŘEBA</a:t>
            </a:r>
          </a:p>
        </p:txBody>
      </p:sp>
      <p:sp>
        <p:nvSpPr>
          <p:cNvPr id="38918" name="WordArt 6"/>
          <p:cNvSpPr>
            <a:spLocks noChangeArrowheads="1" noChangeShapeType="1" noTextEdit="1"/>
          </p:cNvSpPr>
          <p:nvPr/>
        </p:nvSpPr>
        <p:spPr bwMode="auto">
          <a:xfrm rot="13535245" flipH="1" flipV="1">
            <a:off x="1724025" y="3552825"/>
            <a:ext cx="3038475" cy="23399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Down">
              <a:avLst>
                <a:gd name="adj" fmla="val 21592310"/>
              </a:avLst>
            </a:prstTxWarp>
          </a:bodyPr>
          <a:lstStyle/>
          <a:p>
            <a:pPr algn="ctr"/>
            <a:r>
              <a:rPr lang="cs-CZ" sz="3600" b="1" kern="10">
                <a:ln w="3175">
                  <a:solidFill>
                    <a:srgbClr val="434C77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Arial"/>
                <a:cs typeface="Arial"/>
              </a:rPr>
              <a:t>SUBJEKTIVNÍ POTŘEBA</a:t>
            </a:r>
          </a:p>
        </p:txBody>
      </p:sp>
      <p:sp>
        <p:nvSpPr>
          <p:cNvPr id="38919" name="WordArt 7"/>
          <p:cNvSpPr>
            <a:spLocks noChangeArrowheads="1" noChangeShapeType="1" noTextEdit="1"/>
          </p:cNvSpPr>
          <p:nvPr/>
        </p:nvSpPr>
        <p:spPr bwMode="auto">
          <a:xfrm rot="-45937826">
            <a:off x="4830762" y="3452813"/>
            <a:ext cx="3044825" cy="24447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Down">
              <a:avLst>
                <a:gd name="adj" fmla="val 0"/>
              </a:avLst>
            </a:prstTxWarp>
          </a:bodyPr>
          <a:lstStyle/>
          <a:p>
            <a:pPr algn="ctr"/>
            <a:r>
              <a:rPr lang="cs-CZ" sz="3600" b="1" kern="10">
                <a:ln w="3175">
                  <a:solidFill>
                    <a:srgbClr val="434C77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Arial"/>
                <a:cs typeface="Arial"/>
              </a:rPr>
              <a:t>USPOKOJOVANÁ POTŘEBA</a:t>
            </a:r>
          </a:p>
        </p:txBody>
      </p:sp>
      <p:sp>
        <p:nvSpPr>
          <p:cNvPr id="38920" name="Rectangle 8"/>
          <p:cNvSpPr>
            <a:spLocks noChangeArrowheads="1"/>
          </p:cNvSpPr>
          <p:nvPr/>
        </p:nvSpPr>
        <p:spPr bwMode="auto">
          <a:xfrm>
            <a:off x="895350" y="419100"/>
            <a:ext cx="7600950" cy="6172200"/>
          </a:xfrm>
          <a:prstGeom prst="rect">
            <a:avLst/>
          </a:prstGeom>
          <a:noFill/>
          <a:ln w="57150">
            <a:solidFill>
              <a:srgbClr val="4A5484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8921" name="Text Box 9"/>
          <p:cNvSpPr txBox="1">
            <a:spLocks noChangeArrowheads="1"/>
          </p:cNvSpPr>
          <p:nvPr/>
        </p:nvSpPr>
        <p:spPr bwMode="auto">
          <a:xfrm>
            <a:off x="4591050" y="3581400"/>
            <a:ext cx="6477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3200" b="1">
                <a:solidFill>
                  <a:schemeClr val="accent2"/>
                </a:solidFill>
              </a:rPr>
              <a:t>1</a:t>
            </a:r>
            <a:endParaRPr lang="en-GB" sz="3200" b="1">
              <a:solidFill>
                <a:schemeClr val="accent2"/>
              </a:solidFill>
            </a:endParaRPr>
          </a:p>
        </p:txBody>
      </p:sp>
      <p:sp>
        <p:nvSpPr>
          <p:cNvPr id="38922" name="Text Box 10"/>
          <p:cNvSpPr txBox="1">
            <a:spLocks noChangeArrowheads="1"/>
          </p:cNvSpPr>
          <p:nvPr/>
        </p:nvSpPr>
        <p:spPr bwMode="auto">
          <a:xfrm>
            <a:off x="4572000" y="4457700"/>
            <a:ext cx="704850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cs-CZ" b="1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  <a:p>
            <a:pPr>
              <a:spcBef>
                <a:spcPct val="50000"/>
              </a:spcBef>
            </a:pPr>
            <a:r>
              <a:rPr lang="cs-CZ" sz="3200" b="1">
                <a:solidFill>
                  <a:schemeClr val="accent2"/>
                </a:solidFill>
              </a:rPr>
              <a:t>2</a:t>
            </a:r>
            <a:endParaRPr lang="en-GB" sz="3200" b="1">
              <a:solidFill>
                <a:schemeClr val="accent2"/>
              </a:solidFill>
            </a:endParaRPr>
          </a:p>
        </p:txBody>
      </p:sp>
      <p:sp>
        <p:nvSpPr>
          <p:cNvPr id="38923" name="Text Box 11"/>
          <p:cNvSpPr txBox="1">
            <a:spLocks noChangeArrowheads="1"/>
          </p:cNvSpPr>
          <p:nvPr/>
        </p:nvSpPr>
        <p:spPr bwMode="auto">
          <a:xfrm>
            <a:off x="5829300" y="2857500"/>
            <a:ext cx="1047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3200" b="1">
                <a:solidFill>
                  <a:schemeClr val="accent2"/>
                </a:solidFill>
              </a:rPr>
              <a:t>3</a:t>
            </a:r>
            <a:endParaRPr lang="en-GB" sz="3200" b="1">
              <a:solidFill>
                <a:schemeClr val="accent2"/>
              </a:solidFill>
            </a:endParaRPr>
          </a:p>
        </p:txBody>
      </p:sp>
      <p:sp>
        <p:nvSpPr>
          <p:cNvPr id="38924" name="Text Box 12"/>
          <p:cNvSpPr txBox="1">
            <a:spLocks noChangeArrowheads="1"/>
          </p:cNvSpPr>
          <p:nvPr/>
        </p:nvSpPr>
        <p:spPr bwMode="auto">
          <a:xfrm>
            <a:off x="3409950" y="2876550"/>
            <a:ext cx="1066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3200" b="1">
                <a:solidFill>
                  <a:schemeClr val="accent2"/>
                </a:solidFill>
              </a:rPr>
              <a:t>4</a:t>
            </a:r>
            <a:endParaRPr lang="en-GB" sz="3200" b="1">
              <a:solidFill>
                <a:schemeClr val="accent2"/>
              </a:solidFill>
            </a:endParaRPr>
          </a:p>
        </p:txBody>
      </p:sp>
      <p:sp>
        <p:nvSpPr>
          <p:cNvPr id="38925" name="Text Box 13"/>
          <p:cNvSpPr txBox="1">
            <a:spLocks noChangeArrowheads="1"/>
          </p:cNvSpPr>
          <p:nvPr/>
        </p:nvSpPr>
        <p:spPr bwMode="auto">
          <a:xfrm>
            <a:off x="2609850" y="4495800"/>
            <a:ext cx="9525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3200" b="1">
                <a:solidFill>
                  <a:schemeClr val="accent2"/>
                </a:solidFill>
              </a:rPr>
              <a:t>5</a:t>
            </a:r>
            <a:endParaRPr lang="en-GB" sz="3200" b="1">
              <a:solidFill>
                <a:schemeClr val="accent2"/>
              </a:solidFill>
            </a:endParaRPr>
          </a:p>
        </p:txBody>
      </p:sp>
      <p:sp>
        <p:nvSpPr>
          <p:cNvPr id="38926" name="Text Box 14"/>
          <p:cNvSpPr txBox="1">
            <a:spLocks noChangeArrowheads="1"/>
          </p:cNvSpPr>
          <p:nvPr/>
        </p:nvSpPr>
        <p:spPr bwMode="auto">
          <a:xfrm>
            <a:off x="6553200" y="4533900"/>
            <a:ext cx="4762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3200" b="1">
                <a:solidFill>
                  <a:schemeClr val="accent2"/>
                </a:solidFill>
              </a:rPr>
              <a:t>6</a:t>
            </a:r>
            <a:endParaRPr lang="en-GB" sz="3200" b="1">
              <a:solidFill>
                <a:schemeClr val="accent2"/>
              </a:solidFill>
            </a:endParaRPr>
          </a:p>
        </p:txBody>
      </p:sp>
      <p:sp>
        <p:nvSpPr>
          <p:cNvPr id="38927" name="Text Box 15"/>
          <p:cNvSpPr txBox="1">
            <a:spLocks noChangeArrowheads="1"/>
          </p:cNvSpPr>
          <p:nvPr/>
        </p:nvSpPr>
        <p:spPr bwMode="auto">
          <a:xfrm>
            <a:off x="4552950" y="1676400"/>
            <a:ext cx="9525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3200" b="1">
                <a:solidFill>
                  <a:schemeClr val="accent2"/>
                </a:solidFill>
              </a:rPr>
              <a:t>7</a:t>
            </a:r>
            <a:endParaRPr lang="en-GB" sz="3200" b="1">
              <a:solidFill>
                <a:schemeClr val="accent2"/>
              </a:solidFill>
            </a:endParaRPr>
          </a:p>
        </p:txBody>
      </p:sp>
      <p:sp>
        <p:nvSpPr>
          <p:cNvPr id="38928" name="Text Box 16"/>
          <p:cNvSpPr txBox="1">
            <a:spLocks noChangeArrowheads="1"/>
          </p:cNvSpPr>
          <p:nvPr/>
        </p:nvSpPr>
        <p:spPr bwMode="auto">
          <a:xfrm>
            <a:off x="1371600" y="800100"/>
            <a:ext cx="13906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3200" b="1">
                <a:solidFill>
                  <a:schemeClr val="accent2"/>
                </a:solidFill>
              </a:rPr>
              <a:t>8</a:t>
            </a:r>
            <a:endParaRPr lang="en-GB" sz="3200" b="1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869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AutoShape 2"/>
          <p:cNvSpPr>
            <a:spLocks noChangeArrowheads="1"/>
          </p:cNvSpPr>
          <p:nvPr/>
        </p:nvSpPr>
        <p:spPr bwMode="auto">
          <a:xfrm>
            <a:off x="3905250" y="342900"/>
            <a:ext cx="1238250" cy="438150"/>
          </a:xfrm>
          <a:prstGeom prst="flowChartProcess">
            <a:avLst/>
          </a:prstGeom>
          <a:noFill/>
          <a:ln w="38100">
            <a:solidFill>
              <a:srgbClr val="4A5484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3524250" y="0"/>
            <a:ext cx="28575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b="1">
                <a:solidFill>
                  <a:srgbClr val="CC3300"/>
                </a:solidFill>
              </a:rPr>
              <a:t>zdravá populace</a:t>
            </a:r>
            <a:endParaRPr lang="en-GB" b="1">
              <a:solidFill>
                <a:srgbClr val="CC3300"/>
              </a:solidFill>
            </a:endParaRPr>
          </a:p>
        </p:txBody>
      </p:sp>
      <p:sp>
        <p:nvSpPr>
          <p:cNvPr id="39940" name="Line 4"/>
          <p:cNvSpPr>
            <a:spLocks noChangeShapeType="1"/>
          </p:cNvSpPr>
          <p:nvPr/>
        </p:nvSpPr>
        <p:spPr bwMode="auto">
          <a:xfrm>
            <a:off x="4533900" y="790575"/>
            <a:ext cx="0" cy="190500"/>
          </a:xfrm>
          <a:prstGeom prst="line">
            <a:avLst/>
          </a:prstGeom>
          <a:noFill/>
          <a:ln w="38100">
            <a:solidFill>
              <a:srgbClr val="4A5484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5208588" y="989013"/>
            <a:ext cx="28575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b="1">
                <a:solidFill>
                  <a:srgbClr val="CC3300"/>
                </a:solidFill>
              </a:rPr>
              <a:t>porucha zdraví</a:t>
            </a:r>
            <a:endParaRPr lang="en-GB" b="1">
              <a:solidFill>
                <a:srgbClr val="CC3300"/>
              </a:solidFill>
            </a:endParaRPr>
          </a:p>
        </p:txBody>
      </p:sp>
      <p:sp>
        <p:nvSpPr>
          <p:cNvPr id="39942" name="Line 6"/>
          <p:cNvSpPr>
            <a:spLocks noChangeShapeType="1"/>
          </p:cNvSpPr>
          <p:nvPr/>
        </p:nvSpPr>
        <p:spPr bwMode="auto">
          <a:xfrm>
            <a:off x="4541838" y="1436688"/>
            <a:ext cx="0" cy="190500"/>
          </a:xfrm>
          <a:prstGeom prst="line">
            <a:avLst/>
          </a:prstGeom>
          <a:noFill/>
          <a:ln w="38100">
            <a:solidFill>
              <a:srgbClr val="4A5484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9943" name="AutoShape 7"/>
          <p:cNvSpPr>
            <a:spLocks noChangeArrowheads="1"/>
          </p:cNvSpPr>
          <p:nvPr/>
        </p:nvSpPr>
        <p:spPr bwMode="auto">
          <a:xfrm>
            <a:off x="3762375" y="1619250"/>
            <a:ext cx="1543050" cy="819150"/>
          </a:xfrm>
          <a:prstGeom prst="flowChartDecision">
            <a:avLst/>
          </a:prstGeom>
          <a:noFill/>
          <a:ln w="38100">
            <a:solidFill>
              <a:srgbClr val="4A5484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9944" name="Text Box 8"/>
          <p:cNvSpPr txBox="1">
            <a:spLocks noChangeArrowheads="1"/>
          </p:cNvSpPr>
          <p:nvPr/>
        </p:nvSpPr>
        <p:spPr bwMode="auto">
          <a:xfrm>
            <a:off x="4054475" y="1825625"/>
            <a:ext cx="1352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b="1">
                <a:solidFill>
                  <a:srgbClr val="CC3300"/>
                </a:solidFill>
              </a:rPr>
              <a:t>jedinec</a:t>
            </a:r>
            <a:endParaRPr lang="en-GB" b="1">
              <a:solidFill>
                <a:srgbClr val="CC3300"/>
              </a:solidFill>
            </a:endParaRPr>
          </a:p>
        </p:txBody>
      </p:sp>
      <p:sp>
        <p:nvSpPr>
          <p:cNvPr id="39945" name="Line 9"/>
          <p:cNvSpPr>
            <a:spLocks noChangeShapeType="1"/>
          </p:cNvSpPr>
          <p:nvPr/>
        </p:nvSpPr>
        <p:spPr bwMode="auto">
          <a:xfrm flipH="1" flipV="1">
            <a:off x="3286125" y="2019300"/>
            <a:ext cx="476250" cy="0"/>
          </a:xfrm>
          <a:prstGeom prst="line">
            <a:avLst/>
          </a:prstGeom>
          <a:noFill/>
          <a:ln w="38100">
            <a:solidFill>
              <a:srgbClr val="4A5484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9946" name="Line 10"/>
          <p:cNvSpPr>
            <a:spLocks noChangeShapeType="1"/>
          </p:cNvSpPr>
          <p:nvPr/>
        </p:nvSpPr>
        <p:spPr bwMode="auto">
          <a:xfrm>
            <a:off x="5295900" y="2019300"/>
            <a:ext cx="438150" cy="0"/>
          </a:xfrm>
          <a:prstGeom prst="line">
            <a:avLst/>
          </a:prstGeom>
          <a:noFill/>
          <a:ln w="38100">
            <a:solidFill>
              <a:srgbClr val="4A5484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9947" name="Text Box 11"/>
          <p:cNvSpPr txBox="1">
            <a:spLocks noChangeArrowheads="1"/>
          </p:cNvSpPr>
          <p:nvPr/>
        </p:nvSpPr>
        <p:spPr bwMode="auto">
          <a:xfrm>
            <a:off x="1895475" y="2206625"/>
            <a:ext cx="1504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b="1">
                <a:solidFill>
                  <a:srgbClr val="CC3300"/>
                </a:solidFill>
              </a:rPr>
              <a:t>agravace</a:t>
            </a:r>
            <a:endParaRPr lang="en-GB" b="1">
              <a:solidFill>
                <a:srgbClr val="CC3300"/>
              </a:solidFill>
            </a:endParaRPr>
          </a:p>
        </p:txBody>
      </p:sp>
      <p:sp>
        <p:nvSpPr>
          <p:cNvPr id="39948" name="Text Box 12"/>
          <p:cNvSpPr txBox="1">
            <a:spLocks noChangeArrowheads="1"/>
          </p:cNvSpPr>
          <p:nvPr/>
        </p:nvSpPr>
        <p:spPr bwMode="auto">
          <a:xfrm>
            <a:off x="6643688" y="566738"/>
            <a:ext cx="1276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b="1">
                <a:solidFill>
                  <a:srgbClr val="CC3300"/>
                </a:solidFill>
              </a:rPr>
              <a:t>simulace</a:t>
            </a:r>
            <a:endParaRPr lang="en-GB" b="1">
              <a:solidFill>
                <a:srgbClr val="CC3300"/>
              </a:solidFill>
            </a:endParaRPr>
          </a:p>
        </p:txBody>
      </p:sp>
      <p:sp>
        <p:nvSpPr>
          <p:cNvPr id="39949" name="Text Box 13"/>
          <p:cNvSpPr txBox="1">
            <a:spLocks noChangeArrowheads="1"/>
          </p:cNvSpPr>
          <p:nvPr/>
        </p:nvSpPr>
        <p:spPr bwMode="auto">
          <a:xfrm>
            <a:off x="5613400" y="1670050"/>
            <a:ext cx="16383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b="1">
                <a:solidFill>
                  <a:srgbClr val="CC3300"/>
                </a:solidFill>
              </a:rPr>
              <a:t>ignorování </a:t>
            </a:r>
          </a:p>
          <a:p>
            <a:r>
              <a:rPr lang="cs-CZ" b="1">
                <a:solidFill>
                  <a:srgbClr val="CC3300"/>
                </a:solidFill>
              </a:rPr>
              <a:t>a disimulace</a:t>
            </a:r>
            <a:endParaRPr lang="en-GB" b="1">
              <a:solidFill>
                <a:srgbClr val="CC3300"/>
              </a:solidFill>
            </a:endParaRPr>
          </a:p>
        </p:txBody>
      </p:sp>
      <p:sp>
        <p:nvSpPr>
          <p:cNvPr id="39950" name="Text Box 14"/>
          <p:cNvSpPr txBox="1">
            <a:spLocks noChangeArrowheads="1"/>
          </p:cNvSpPr>
          <p:nvPr/>
        </p:nvSpPr>
        <p:spPr bwMode="auto">
          <a:xfrm>
            <a:off x="5307013" y="2525713"/>
            <a:ext cx="243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b="1">
                <a:solidFill>
                  <a:srgbClr val="CC3300"/>
                </a:solidFill>
              </a:rPr>
              <a:t>požadavky na zdravotnické služby</a:t>
            </a:r>
            <a:endParaRPr lang="en-GB" b="1">
              <a:solidFill>
                <a:srgbClr val="CC3300"/>
              </a:solidFill>
            </a:endParaRPr>
          </a:p>
        </p:txBody>
      </p:sp>
      <p:sp>
        <p:nvSpPr>
          <p:cNvPr id="39951" name="Text Box 15"/>
          <p:cNvSpPr txBox="1">
            <a:spLocks noChangeArrowheads="1"/>
          </p:cNvSpPr>
          <p:nvPr/>
        </p:nvSpPr>
        <p:spPr bwMode="auto">
          <a:xfrm>
            <a:off x="1914525" y="1809750"/>
            <a:ext cx="1733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b="1">
                <a:solidFill>
                  <a:srgbClr val="CC3300"/>
                </a:solidFill>
              </a:rPr>
              <a:t>samoléčení</a:t>
            </a:r>
            <a:endParaRPr lang="en-GB" b="1">
              <a:solidFill>
                <a:srgbClr val="CC3300"/>
              </a:solidFill>
            </a:endParaRPr>
          </a:p>
        </p:txBody>
      </p:sp>
      <p:sp>
        <p:nvSpPr>
          <p:cNvPr id="39952" name="AutoShape 16"/>
          <p:cNvSpPr>
            <a:spLocks noChangeArrowheads="1"/>
          </p:cNvSpPr>
          <p:nvPr/>
        </p:nvSpPr>
        <p:spPr bwMode="auto">
          <a:xfrm>
            <a:off x="3760788" y="3265488"/>
            <a:ext cx="1543050" cy="819150"/>
          </a:xfrm>
          <a:prstGeom prst="flowChartDecision">
            <a:avLst/>
          </a:prstGeom>
          <a:noFill/>
          <a:ln w="38100">
            <a:solidFill>
              <a:srgbClr val="4A5484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9953" name="AutoShape 17"/>
          <p:cNvSpPr>
            <a:spLocks noChangeArrowheads="1"/>
          </p:cNvSpPr>
          <p:nvPr/>
        </p:nvSpPr>
        <p:spPr bwMode="auto">
          <a:xfrm>
            <a:off x="3751263" y="4951413"/>
            <a:ext cx="1543050" cy="819150"/>
          </a:xfrm>
          <a:prstGeom prst="flowChartDecision">
            <a:avLst/>
          </a:prstGeom>
          <a:noFill/>
          <a:ln w="38100">
            <a:solidFill>
              <a:srgbClr val="4A5484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9954" name="Line 18"/>
          <p:cNvSpPr>
            <a:spLocks noChangeShapeType="1"/>
          </p:cNvSpPr>
          <p:nvPr/>
        </p:nvSpPr>
        <p:spPr bwMode="auto">
          <a:xfrm>
            <a:off x="3048000" y="2447925"/>
            <a:ext cx="4743450" cy="0"/>
          </a:xfrm>
          <a:prstGeom prst="line">
            <a:avLst/>
          </a:prstGeom>
          <a:noFill/>
          <a:ln w="38100">
            <a:solidFill>
              <a:srgbClr val="4A548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9955" name="Line 19"/>
          <p:cNvSpPr>
            <a:spLocks noChangeShapeType="1"/>
          </p:cNvSpPr>
          <p:nvPr/>
        </p:nvSpPr>
        <p:spPr bwMode="auto">
          <a:xfrm>
            <a:off x="3063875" y="2425700"/>
            <a:ext cx="0" cy="190500"/>
          </a:xfrm>
          <a:prstGeom prst="line">
            <a:avLst/>
          </a:prstGeom>
          <a:noFill/>
          <a:ln w="38100">
            <a:solidFill>
              <a:srgbClr val="4A5484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9956" name="Line 20"/>
          <p:cNvSpPr>
            <a:spLocks noChangeShapeType="1"/>
          </p:cNvSpPr>
          <p:nvPr/>
        </p:nvSpPr>
        <p:spPr bwMode="auto">
          <a:xfrm>
            <a:off x="4549775" y="2425700"/>
            <a:ext cx="0" cy="190500"/>
          </a:xfrm>
          <a:prstGeom prst="line">
            <a:avLst/>
          </a:prstGeom>
          <a:noFill/>
          <a:ln w="38100">
            <a:solidFill>
              <a:srgbClr val="4A5484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9957" name="Line 21"/>
          <p:cNvSpPr>
            <a:spLocks noChangeShapeType="1"/>
          </p:cNvSpPr>
          <p:nvPr/>
        </p:nvSpPr>
        <p:spPr bwMode="auto">
          <a:xfrm>
            <a:off x="5143500" y="609600"/>
            <a:ext cx="2667000" cy="0"/>
          </a:xfrm>
          <a:prstGeom prst="line">
            <a:avLst/>
          </a:prstGeom>
          <a:noFill/>
          <a:ln w="38100">
            <a:solidFill>
              <a:srgbClr val="4A548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9958" name="Line 22"/>
          <p:cNvSpPr>
            <a:spLocks noChangeShapeType="1"/>
          </p:cNvSpPr>
          <p:nvPr/>
        </p:nvSpPr>
        <p:spPr bwMode="auto">
          <a:xfrm>
            <a:off x="7810500" y="596900"/>
            <a:ext cx="0" cy="1860550"/>
          </a:xfrm>
          <a:prstGeom prst="line">
            <a:avLst/>
          </a:prstGeom>
          <a:noFill/>
          <a:ln w="38100">
            <a:solidFill>
              <a:srgbClr val="4A548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9959" name="Text Box 23"/>
          <p:cNvSpPr txBox="1">
            <a:spLocks noChangeArrowheads="1"/>
          </p:cNvSpPr>
          <p:nvPr/>
        </p:nvSpPr>
        <p:spPr bwMode="auto">
          <a:xfrm>
            <a:off x="854075" y="2511425"/>
            <a:ext cx="17145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b="1">
                <a:solidFill>
                  <a:srgbClr val="CC3300"/>
                </a:solidFill>
              </a:rPr>
              <a:t>neoprávněné požadavky</a:t>
            </a:r>
            <a:endParaRPr lang="en-GB" b="1">
              <a:solidFill>
                <a:srgbClr val="CC3300"/>
              </a:solidFill>
            </a:endParaRPr>
          </a:p>
        </p:txBody>
      </p:sp>
      <p:sp>
        <p:nvSpPr>
          <p:cNvPr id="39960" name="Text Box 24"/>
          <p:cNvSpPr txBox="1">
            <a:spLocks noChangeArrowheads="1"/>
          </p:cNvSpPr>
          <p:nvPr/>
        </p:nvSpPr>
        <p:spPr bwMode="auto">
          <a:xfrm>
            <a:off x="4168775" y="3482975"/>
            <a:ext cx="990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b="1">
                <a:solidFill>
                  <a:srgbClr val="CC3300"/>
                </a:solidFill>
              </a:rPr>
              <a:t>lékař</a:t>
            </a:r>
            <a:endParaRPr lang="en-GB" b="1">
              <a:solidFill>
                <a:srgbClr val="CC3300"/>
              </a:solidFill>
            </a:endParaRPr>
          </a:p>
        </p:txBody>
      </p:sp>
      <p:sp>
        <p:nvSpPr>
          <p:cNvPr id="39961" name="Text Box 25"/>
          <p:cNvSpPr txBox="1">
            <a:spLocks noChangeArrowheads="1"/>
          </p:cNvSpPr>
          <p:nvPr/>
        </p:nvSpPr>
        <p:spPr bwMode="auto">
          <a:xfrm>
            <a:off x="4667250" y="1368425"/>
            <a:ext cx="1371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b="1">
                <a:solidFill>
                  <a:srgbClr val="CC3300"/>
                </a:solidFill>
              </a:rPr>
              <a:t>vnímaná</a:t>
            </a:r>
            <a:endParaRPr lang="en-GB" b="1">
              <a:solidFill>
                <a:srgbClr val="CC3300"/>
              </a:solidFill>
            </a:endParaRPr>
          </a:p>
        </p:txBody>
      </p:sp>
      <p:sp>
        <p:nvSpPr>
          <p:cNvPr id="39962" name="Text Box 26"/>
          <p:cNvSpPr txBox="1">
            <a:spLocks noChangeArrowheads="1"/>
          </p:cNvSpPr>
          <p:nvPr/>
        </p:nvSpPr>
        <p:spPr bwMode="auto">
          <a:xfrm>
            <a:off x="2305050" y="873125"/>
            <a:ext cx="16383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b="1">
                <a:solidFill>
                  <a:srgbClr val="CC3300"/>
                </a:solidFill>
              </a:rPr>
              <a:t>nevnímaná</a:t>
            </a:r>
            <a:endParaRPr lang="en-GB" b="1">
              <a:solidFill>
                <a:srgbClr val="CC3300"/>
              </a:solidFill>
            </a:endParaRPr>
          </a:p>
        </p:txBody>
      </p:sp>
      <p:sp>
        <p:nvSpPr>
          <p:cNvPr id="39963" name="Text Box 27"/>
          <p:cNvSpPr txBox="1">
            <a:spLocks noChangeArrowheads="1"/>
          </p:cNvSpPr>
          <p:nvPr/>
        </p:nvSpPr>
        <p:spPr bwMode="auto">
          <a:xfrm>
            <a:off x="939800" y="976313"/>
            <a:ext cx="1276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b="1">
                <a:solidFill>
                  <a:srgbClr val="CC3300"/>
                </a:solidFill>
              </a:rPr>
              <a:t>skríning</a:t>
            </a:r>
            <a:endParaRPr lang="en-GB" b="1">
              <a:solidFill>
                <a:srgbClr val="CC3300"/>
              </a:solidFill>
            </a:endParaRPr>
          </a:p>
        </p:txBody>
      </p:sp>
      <p:sp>
        <p:nvSpPr>
          <p:cNvPr id="39964" name="Line 28"/>
          <p:cNvSpPr>
            <a:spLocks noChangeShapeType="1"/>
          </p:cNvSpPr>
          <p:nvPr/>
        </p:nvSpPr>
        <p:spPr bwMode="auto">
          <a:xfrm flipH="1" flipV="1">
            <a:off x="3294063" y="3684588"/>
            <a:ext cx="476250" cy="0"/>
          </a:xfrm>
          <a:prstGeom prst="line">
            <a:avLst/>
          </a:prstGeom>
          <a:noFill/>
          <a:ln w="38100">
            <a:solidFill>
              <a:srgbClr val="4A5484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9965" name="Line 29"/>
          <p:cNvSpPr>
            <a:spLocks noChangeShapeType="1"/>
          </p:cNvSpPr>
          <p:nvPr/>
        </p:nvSpPr>
        <p:spPr bwMode="auto">
          <a:xfrm flipH="1">
            <a:off x="2095500" y="1209675"/>
            <a:ext cx="1809750" cy="0"/>
          </a:xfrm>
          <a:prstGeom prst="line">
            <a:avLst/>
          </a:prstGeom>
          <a:noFill/>
          <a:ln w="38100">
            <a:solidFill>
              <a:srgbClr val="4A5484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9966" name="Line 30"/>
          <p:cNvSpPr>
            <a:spLocks noChangeShapeType="1"/>
          </p:cNvSpPr>
          <p:nvPr/>
        </p:nvSpPr>
        <p:spPr bwMode="auto">
          <a:xfrm flipH="1">
            <a:off x="1504950" y="609600"/>
            <a:ext cx="2381250" cy="0"/>
          </a:xfrm>
          <a:prstGeom prst="line">
            <a:avLst/>
          </a:prstGeom>
          <a:noFill/>
          <a:ln w="38100">
            <a:solidFill>
              <a:srgbClr val="4A548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9967" name="Line 31"/>
          <p:cNvSpPr>
            <a:spLocks noChangeShapeType="1"/>
          </p:cNvSpPr>
          <p:nvPr/>
        </p:nvSpPr>
        <p:spPr bwMode="auto">
          <a:xfrm flipH="1">
            <a:off x="1485900" y="590550"/>
            <a:ext cx="0" cy="371475"/>
          </a:xfrm>
          <a:prstGeom prst="line">
            <a:avLst/>
          </a:prstGeom>
          <a:noFill/>
          <a:ln w="38100">
            <a:solidFill>
              <a:srgbClr val="4A5484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9968" name="Line 32"/>
          <p:cNvSpPr>
            <a:spLocks noChangeShapeType="1"/>
          </p:cNvSpPr>
          <p:nvPr/>
        </p:nvSpPr>
        <p:spPr bwMode="auto">
          <a:xfrm>
            <a:off x="1485900" y="1419225"/>
            <a:ext cx="0" cy="190500"/>
          </a:xfrm>
          <a:prstGeom prst="line">
            <a:avLst/>
          </a:prstGeom>
          <a:noFill/>
          <a:ln w="38100">
            <a:solidFill>
              <a:srgbClr val="4A548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9969" name="Line 33"/>
          <p:cNvSpPr>
            <a:spLocks noChangeShapeType="1"/>
          </p:cNvSpPr>
          <p:nvPr/>
        </p:nvSpPr>
        <p:spPr bwMode="auto">
          <a:xfrm>
            <a:off x="1485900" y="1600200"/>
            <a:ext cx="3028950" cy="0"/>
          </a:xfrm>
          <a:prstGeom prst="line">
            <a:avLst/>
          </a:prstGeom>
          <a:noFill/>
          <a:ln w="38100">
            <a:solidFill>
              <a:srgbClr val="4A5484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9970" name="Text Box 34"/>
          <p:cNvSpPr txBox="1">
            <a:spLocks noChangeArrowheads="1"/>
          </p:cNvSpPr>
          <p:nvPr/>
        </p:nvSpPr>
        <p:spPr bwMode="auto">
          <a:xfrm>
            <a:off x="3671888" y="5089525"/>
            <a:ext cx="1695450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cs-CZ" sz="1400" b="1">
                <a:solidFill>
                  <a:srgbClr val="CC3300"/>
                </a:solidFill>
              </a:rPr>
              <a:t>uspokojení pacienta</a:t>
            </a:r>
          </a:p>
          <a:p>
            <a:pPr algn="ctr"/>
            <a:r>
              <a:rPr lang="cs-CZ" sz="1400" b="1">
                <a:solidFill>
                  <a:srgbClr val="CC3300"/>
                </a:solidFill>
              </a:rPr>
              <a:t>?</a:t>
            </a:r>
            <a:endParaRPr lang="en-GB" sz="1400" b="1">
              <a:solidFill>
                <a:srgbClr val="CC3300"/>
              </a:solidFill>
            </a:endParaRPr>
          </a:p>
        </p:txBody>
      </p:sp>
      <p:sp>
        <p:nvSpPr>
          <p:cNvPr id="39971" name="Text Box 35"/>
          <p:cNvSpPr txBox="1">
            <a:spLocks noChangeArrowheads="1"/>
          </p:cNvSpPr>
          <p:nvPr/>
        </p:nvSpPr>
        <p:spPr bwMode="auto">
          <a:xfrm>
            <a:off x="2109788" y="3489325"/>
            <a:ext cx="1276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b="1">
                <a:solidFill>
                  <a:srgbClr val="CC3300"/>
                </a:solidFill>
              </a:rPr>
              <a:t>odmítnutí</a:t>
            </a:r>
            <a:endParaRPr lang="en-GB" b="1">
              <a:solidFill>
                <a:srgbClr val="CC3300"/>
              </a:solidFill>
            </a:endParaRPr>
          </a:p>
        </p:txBody>
      </p:sp>
      <p:sp>
        <p:nvSpPr>
          <p:cNvPr id="39972" name="Text Box 36"/>
          <p:cNvSpPr txBox="1">
            <a:spLocks noChangeArrowheads="1"/>
          </p:cNvSpPr>
          <p:nvPr/>
        </p:nvSpPr>
        <p:spPr bwMode="auto">
          <a:xfrm>
            <a:off x="3862388" y="4337050"/>
            <a:ext cx="1276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b="1">
                <a:solidFill>
                  <a:srgbClr val="CC3300"/>
                </a:solidFill>
              </a:rPr>
              <a:t>ošetření</a:t>
            </a:r>
            <a:endParaRPr lang="en-GB" b="1">
              <a:solidFill>
                <a:srgbClr val="CC3300"/>
              </a:solidFill>
            </a:endParaRPr>
          </a:p>
        </p:txBody>
      </p:sp>
      <p:sp>
        <p:nvSpPr>
          <p:cNvPr id="39973" name="Text Box 37"/>
          <p:cNvSpPr txBox="1">
            <a:spLocks noChangeArrowheads="1"/>
          </p:cNvSpPr>
          <p:nvPr/>
        </p:nvSpPr>
        <p:spPr bwMode="auto">
          <a:xfrm>
            <a:off x="2509838" y="4318000"/>
            <a:ext cx="1276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b="1">
                <a:solidFill>
                  <a:srgbClr val="CC3300"/>
                </a:solidFill>
              </a:rPr>
              <a:t>zbytečné</a:t>
            </a:r>
            <a:endParaRPr lang="en-GB" b="1">
              <a:solidFill>
                <a:srgbClr val="CC3300"/>
              </a:solidFill>
            </a:endParaRPr>
          </a:p>
        </p:txBody>
      </p:sp>
      <p:sp>
        <p:nvSpPr>
          <p:cNvPr id="39974" name="Oval 38"/>
          <p:cNvSpPr>
            <a:spLocks noChangeArrowheads="1"/>
          </p:cNvSpPr>
          <p:nvPr/>
        </p:nvSpPr>
        <p:spPr bwMode="auto">
          <a:xfrm>
            <a:off x="4019550" y="5972175"/>
            <a:ext cx="1028700" cy="533400"/>
          </a:xfrm>
          <a:prstGeom prst="ellipse">
            <a:avLst/>
          </a:prstGeom>
          <a:noFill/>
          <a:ln w="38100">
            <a:solidFill>
              <a:srgbClr val="4A548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9975" name="AutoShape 39"/>
          <p:cNvSpPr>
            <a:spLocks noChangeArrowheads="1"/>
          </p:cNvSpPr>
          <p:nvPr/>
        </p:nvSpPr>
        <p:spPr bwMode="auto">
          <a:xfrm>
            <a:off x="3913188" y="979488"/>
            <a:ext cx="1238250" cy="438150"/>
          </a:xfrm>
          <a:prstGeom prst="flowChartProcess">
            <a:avLst/>
          </a:prstGeom>
          <a:noFill/>
          <a:ln w="38100">
            <a:solidFill>
              <a:srgbClr val="4A5484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9976" name="AutoShape 40"/>
          <p:cNvSpPr>
            <a:spLocks noChangeArrowheads="1"/>
          </p:cNvSpPr>
          <p:nvPr/>
        </p:nvSpPr>
        <p:spPr bwMode="auto">
          <a:xfrm>
            <a:off x="874713" y="969963"/>
            <a:ext cx="1238250" cy="438150"/>
          </a:xfrm>
          <a:prstGeom prst="flowChartProcess">
            <a:avLst/>
          </a:prstGeom>
          <a:noFill/>
          <a:ln w="38100">
            <a:solidFill>
              <a:srgbClr val="4A5484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9977" name="AutoShape 41"/>
          <p:cNvSpPr>
            <a:spLocks noChangeArrowheads="1"/>
          </p:cNvSpPr>
          <p:nvPr/>
        </p:nvSpPr>
        <p:spPr bwMode="auto">
          <a:xfrm>
            <a:off x="2463800" y="2625725"/>
            <a:ext cx="1238250" cy="438150"/>
          </a:xfrm>
          <a:prstGeom prst="flowChartProcess">
            <a:avLst/>
          </a:prstGeom>
          <a:noFill/>
          <a:ln w="38100">
            <a:solidFill>
              <a:srgbClr val="4A5484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9978" name="AutoShape 42"/>
          <p:cNvSpPr>
            <a:spLocks noChangeArrowheads="1"/>
          </p:cNvSpPr>
          <p:nvPr/>
        </p:nvSpPr>
        <p:spPr bwMode="auto">
          <a:xfrm>
            <a:off x="3892550" y="2625725"/>
            <a:ext cx="1238250" cy="438150"/>
          </a:xfrm>
          <a:prstGeom prst="flowChartProcess">
            <a:avLst/>
          </a:prstGeom>
          <a:noFill/>
          <a:ln w="38100">
            <a:solidFill>
              <a:srgbClr val="4A5484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9979" name="Line 43"/>
          <p:cNvSpPr>
            <a:spLocks noChangeShapeType="1"/>
          </p:cNvSpPr>
          <p:nvPr/>
        </p:nvSpPr>
        <p:spPr bwMode="auto">
          <a:xfrm>
            <a:off x="4529138" y="3071813"/>
            <a:ext cx="0" cy="190500"/>
          </a:xfrm>
          <a:prstGeom prst="line">
            <a:avLst/>
          </a:prstGeom>
          <a:noFill/>
          <a:ln w="38100">
            <a:solidFill>
              <a:srgbClr val="4A5484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9980" name="Line 44"/>
          <p:cNvSpPr>
            <a:spLocks noChangeShapeType="1"/>
          </p:cNvSpPr>
          <p:nvPr/>
        </p:nvSpPr>
        <p:spPr bwMode="auto">
          <a:xfrm>
            <a:off x="4538663" y="4100513"/>
            <a:ext cx="0" cy="190500"/>
          </a:xfrm>
          <a:prstGeom prst="line">
            <a:avLst/>
          </a:prstGeom>
          <a:noFill/>
          <a:ln w="38100">
            <a:solidFill>
              <a:srgbClr val="4A5484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9981" name="Line 45"/>
          <p:cNvSpPr>
            <a:spLocks noChangeShapeType="1"/>
          </p:cNvSpPr>
          <p:nvPr/>
        </p:nvSpPr>
        <p:spPr bwMode="auto">
          <a:xfrm>
            <a:off x="4538663" y="4748213"/>
            <a:ext cx="0" cy="190500"/>
          </a:xfrm>
          <a:prstGeom prst="line">
            <a:avLst/>
          </a:prstGeom>
          <a:noFill/>
          <a:ln w="38100">
            <a:solidFill>
              <a:srgbClr val="4A5484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9982" name="Line 46"/>
          <p:cNvSpPr>
            <a:spLocks noChangeShapeType="1"/>
          </p:cNvSpPr>
          <p:nvPr/>
        </p:nvSpPr>
        <p:spPr bwMode="auto">
          <a:xfrm>
            <a:off x="4529138" y="5776913"/>
            <a:ext cx="0" cy="190500"/>
          </a:xfrm>
          <a:prstGeom prst="line">
            <a:avLst/>
          </a:prstGeom>
          <a:noFill/>
          <a:ln w="38100">
            <a:solidFill>
              <a:srgbClr val="4A5484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9983" name="AutoShape 47"/>
          <p:cNvSpPr>
            <a:spLocks noChangeArrowheads="1"/>
          </p:cNvSpPr>
          <p:nvPr/>
        </p:nvSpPr>
        <p:spPr bwMode="auto">
          <a:xfrm>
            <a:off x="3919538" y="4291013"/>
            <a:ext cx="1238250" cy="438150"/>
          </a:xfrm>
          <a:prstGeom prst="flowChartProcess">
            <a:avLst/>
          </a:prstGeom>
          <a:noFill/>
          <a:ln w="38100">
            <a:solidFill>
              <a:srgbClr val="4A5484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9984" name="AutoShape 48"/>
          <p:cNvSpPr>
            <a:spLocks noChangeArrowheads="1"/>
          </p:cNvSpPr>
          <p:nvPr/>
        </p:nvSpPr>
        <p:spPr bwMode="auto">
          <a:xfrm>
            <a:off x="2481263" y="4291013"/>
            <a:ext cx="1238250" cy="438150"/>
          </a:xfrm>
          <a:prstGeom prst="flowChartProcess">
            <a:avLst/>
          </a:prstGeom>
          <a:noFill/>
          <a:ln w="38100">
            <a:solidFill>
              <a:srgbClr val="4A5484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9985" name="Arc 49"/>
          <p:cNvSpPr>
            <a:spLocks/>
          </p:cNvSpPr>
          <p:nvPr/>
        </p:nvSpPr>
        <p:spPr bwMode="auto">
          <a:xfrm rot="19188587" flipH="1">
            <a:off x="7586663" y="977900"/>
            <a:ext cx="425450" cy="382588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4978 w 37901"/>
              <a:gd name="T1" fmla="*/ 35394 h 35394"/>
              <a:gd name="T2" fmla="*/ 37901 w 37901"/>
              <a:gd name="T3" fmla="*/ 7428 h 35394"/>
              <a:gd name="T4" fmla="*/ 21600 w 37901"/>
              <a:gd name="T5" fmla="*/ 21600 h 353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7901" h="35394" fill="none" extrusionOk="0">
                <a:moveTo>
                  <a:pt x="4978" y="35393"/>
                </a:moveTo>
                <a:cubicBezTo>
                  <a:pt x="1760" y="31517"/>
                  <a:pt x="0" y="2663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7852" y="-1"/>
                  <a:pt x="33798" y="2709"/>
                  <a:pt x="37900" y="7428"/>
                </a:cubicBezTo>
              </a:path>
              <a:path w="37901" h="35394" stroke="0" extrusionOk="0">
                <a:moveTo>
                  <a:pt x="4978" y="35393"/>
                </a:moveTo>
                <a:cubicBezTo>
                  <a:pt x="1760" y="31517"/>
                  <a:pt x="0" y="2663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7852" y="-1"/>
                  <a:pt x="33798" y="2709"/>
                  <a:pt x="37900" y="7428"/>
                </a:cubicBezTo>
                <a:lnTo>
                  <a:pt x="21600" y="21600"/>
                </a:lnTo>
                <a:close/>
              </a:path>
            </a:pathLst>
          </a:cu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9986" name="Text Box 50"/>
          <p:cNvSpPr txBox="1">
            <a:spLocks noChangeArrowheads="1"/>
          </p:cNvSpPr>
          <p:nvPr/>
        </p:nvSpPr>
        <p:spPr bwMode="auto">
          <a:xfrm>
            <a:off x="5856288" y="4440238"/>
            <a:ext cx="1809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cs-CZ" b="1">
                <a:solidFill>
                  <a:srgbClr val="CC3300"/>
                </a:solidFill>
              </a:rPr>
              <a:t>neuspokojená</a:t>
            </a:r>
          </a:p>
          <a:p>
            <a:pPr algn="ctr"/>
            <a:r>
              <a:rPr lang="cs-CZ" b="1">
                <a:solidFill>
                  <a:srgbClr val="CC3300"/>
                </a:solidFill>
              </a:rPr>
              <a:t>potřeba</a:t>
            </a:r>
            <a:endParaRPr lang="en-GB" b="1">
              <a:solidFill>
                <a:srgbClr val="CC3300"/>
              </a:solidFill>
            </a:endParaRPr>
          </a:p>
        </p:txBody>
      </p:sp>
      <p:sp>
        <p:nvSpPr>
          <p:cNvPr id="39987" name="Text Box 51"/>
          <p:cNvSpPr txBox="1">
            <a:spLocks noChangeArrowheads="1"/>
          </p:cNvSpPr>
          <p:nvPr/>
        </p:nvSpPr>
        <p:spPr bwMode="auto">
          <a:xfrm>
            <a:off x="5919788" y="3462338"/>
            <a:ext cx="1371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b="1">
                <a:solidFill>
                  <a:srgbClr val="CC3300"/>
                </a:solidFill>
              </a:rPr>
              <a:t>vyčkávání</a:t>
            </a:r>
            <a:endParaRPr lang="en-GB" b="1">
              <a:solidFill>
                <a:srgbClr val="CC3300"/>
              </a:solidFill>
            </a:endParaRPr>
          </a:p>
        </p:txBody>
      </p:sp>
      <p:sp>
        <p:nvSpPr>
          <p:cNvPr id="39988" name="Text Box 52"/>
          <p:cNvSpPr txBox="1">
            <a:spLocks noChangeArrowheads="1"/>
          </p:cNvSpPr>
          <p:nvPr/>
        </p:nvSpPr>
        <p:spPr bwMode="auto">
          <a:xfrm>
            <a:off x="5462588" y="4986338"/>
            <a:ext cx="609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b="1">
                <a:solidFill>
                  <a:srgbClr val="CC3300"/>
                </a:solidFill>
              </a:rPr>
              <a:t>ne</a:t>
            </a:r>
            <a:endParaRPr lang="en-GB" b="1">
              <a:solidFill>
                <a:srgbClr val="CC3300"/>
              </a:solidFill>
            </a:endParaRPr>
          </a:p>
        </p:txBody>
      </p:sp>
      <p:sp>
        <p:nvSpPr>
          <p:cNvPr id="39989" name="Text Box 53"/>
          <p:cNvSpPr txBox="1">
            <a:spLocks noChangeArrowheads="1"/>
          </p:cNvSpPr>
          <p:nvPr/>
        </p:nvSpPr>
        <p:spPr bwMode="auto">
          <a:xfrm>
            <a:off x="4167188" y="6015038"/>
            <a:ext cx="7239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b="1">
                <a:solidFill>
                  <a:srgbClr val="CC3300"/>
                </a:solidFill>
              </a:rPr>
              <a:t>ano</a:t>
            </a:r>
            <a:endParaRPr lang="en-GB" b="1">
              <a:solidFill>
                <a:srgbClr val="CC3300"/>
              </a:solidFill>
            </a:endParaRPr>
          </a:p>
        </p:txBody>
      </p:sp>
      <p:sp>
        <p:nvSpPr>
          <p:cNvPr id="39990" name="AutoShape 54"/>
          <p:cNvSpPr>
            <a:spLocks noChangeArrowheads="1"/>
          </p:cNvSpPr>
          <p:nvPr/>
        </p:nvSpPr>
        <p:spPr bwMode="auto">
          <a:xfrm>
            <a:off x="6062663" y="5157788"/>
            <a:ext cx="1238250" cy="438150"/>
          </a:xfrm>
          <a:prstGeom prst="flowChartProcess">
            <a:avLst/>
          </a:prstGeom>
          <a:noFill/>
          <a:ln w="38100">
            <a:solidFill>
              <a:srgbClr val="4A5484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9991" name="Line 55"/>
          <p:cNvSpPr>
            <a:spLocks noChangeShapeType="1"/>
          </p:cNvSpPr>
          <p:nvPr/>
        </p:nvSpPr>
        <p:spPr bwMode="auto">
          <a:xfrm>
            <a:off x="5257800" y="5372100"/>
            <a:ext cx="8001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9992" name="Line 56"/>
          <p:cNvSpPr>
            <a:spLocks noChangeShapeType="1"/>
          </p:cNvSpPr>
          <p:nvPr/>
        </p:nvSpPr>
        <p:spPr bwMode="auto">
          <a:xfrm flipH="1">
            <a:off x="6972300" y="1200150"/>
            <a:ext cx="59055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9993" name="Line 57"/>
          <p:cNvSpPr>
            <a:spLocks noChangeShapeType="1"/>
          </p:cNvSpPr>
          <p:nvPr/>
        </p:nvSpPr>
        <p:spPr bwMode="auto">
          <a:xfrm>
            <a:off x="3048000" y="3067050"/>
            <a:ext cx="6350" cy="18415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9994" name="Line 58"/>
          <p:cNvSpPr>
            <a:spLocks noChangeShapeType="1"/>
          </p:cNvSpPr>
          <p:nvPr/>
        </p:nvSpPr>
        <p:spPr bwMode="auto">
          <a:xfrm>
            <a:off x="3048000" y="3238500"/>
            <a:ext cx="146685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9995" name="Line 59"/>
          <p:cNvSpPr>
            <a:spLocks noChangeShapeType="1"/>
          </p:cNvSpPr>
          <p:nvPr/>
        </p:nvSpPr>
        <p:spPr bwMode="auto">
          <a:xfrm flipH="1">
            <a:off x="8020050" y="1219200"/>
            <a:ext cx="19050" cy="417195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9996" name="Line 60"/>
          <p:cNvSpPr>
            <a:spLocks noChangeShapeType="1"/>
          </p:cNvSpPr>
          <p:nvPr/>
        </p:nvSpPr>
        <p:spPr bwMode="auto">
          <a:xfrm flipV="1">
            <a:off x="5276850" y="3657600"/>
            <a:ext cx="6858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9997" name="Line 61"/>
          <p:cNvSpPr>
            <a:spLocks noChangeShapeType="1"/>
          </p:cNvSpPr>
          <p:nvPr/>
        </p:nvSpPr>
        <p:spPr bwMode="auto">
          <a:xfrm>
            <a:off x="7296150" y="5372100"/>
            <a:ext cx="7239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9998" name="Line 62"/>
          <p:cNvSpPr>
            <a:spLocks noChangeShapeType="1"/>
          </p:cNvSpPr>
          <p:nvPr/>
        </p:nvSpPr>
        <p:spPr bwMode="auto">
          <a:xfrm flipH="1" flipV="1">
            <a:off x="3028950" y="4064000"/>
            <a:ext cx="1504950" cy="127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9999" name="Line 63"/>
          <p:cNvSpPr>
            <a:spLocks noChangeShapeType="1"/>
          </p:cNvSpPr>
          <p:nvPr/>
        </p:nvSpPr>
        <p:spPr bwMode="auto">
          <a:xfrm>
            <a:off x="3040063" y="4065588"/>
            <a:ext cx="6350" cy="228600"/>
          </a:xfrm>
          <a:prstGeom prst="line">
            <a:avLst/>
          </a:prstGeom>
          <a:noFill/>
          <a:ln w="38100">
            <a:solidFill>
              <a:srgbClr val="4A5484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0000" name="Line 64"/>
          <p:cNvSpPr>
            <a:spLocks noChangeShapeType="1"/>
          </p:cNvSpPr>
          <p:nvPr/>
        </p:nvSpPr>
        <p:spPr bwMode="auto">
          <a:xfrm>
            <a:off x="3067050" y="4737100"/>
            <a:ext cx="6350" cy="177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0001" name="Line 65"/>
          <p:cNvSpPr>
            <a:spLocks noChangeShapeType="1"/>
          </p:cNvSpPr>
          <p:nvPr/>
        </p:nvSpPr>
        <p:spPr bwMode="auto">
          <a:xfrm>
            <a:off x="3060700" y="4902200"/>
            <a:ext cx="1441450" cy="635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0002" name="AutoShape 66"/>
          <p:cNvSpPr>
            <a:spLocks noChangeArrowheads="1"/>
          </p:cNvSpPr>
          <p:nvPr/>
        </p:nvSpPr>
        <p:spPr bwMode="auto">
          <a:xfrm>
            <a:off x="455613" y="3313113"/>
            <a:ext cx="1238250" cy="666750"/>
          </a:xfrm>
          <a:prstGeom prst="flowChartProcess">
            <a:avLst/>
          </a:prstGeom>
          <a:noFill/>
          <a:ln w="38100">
            <a:solidFill>
              <a:srgbClr val="4A5484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40003" name="Text Box 67"/>
          <p:cNvSpPr txBox="1">
            <a:spLocks noChangeArrowheads="1"/>
          </p:cNvSpPr>
          <p:nvPr/>
        </p:nvSpPr>
        <p:spPr bwMode="auto">
          <a:xfrm>
            <a:off x="285750" y="3309938"/>
            <a:ext cx="16383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b="1">
                <a:solidFill>
                  <a:srgbClr val="CC3300"/>
                </a:solidFill>
              </a:rPr>
              <a:t>zdravotní výchova</a:t>
            </a:r>
            <a:endParaRPr lang="en-GB" b="1">
              <a:solidFill>
                <a:srgbClr val="CC3300"/>
              </a:solidFill>
            </a:endParaRPr>
          </a:p>
        </p:txBody>
      </p:sp>
      <p:sp>
        <p:nvSpPr>
          <p:cNvPr id="40004" name="Line 68"/>
          <p:cNvSpPr>
            <a:spLocks noChangeShapeType="1"/>
          </p:cNvSpPr>
          <p:nvPr/>
        </p:nvSpPr>
        <p:spPr bwMode="auto">
          <a:xfrm>
            <a:off x="1638300" y="3314700"/>
            <a:ext cx="276225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0005" name="Line 69"/>
          <p:cNvSpPr>
            <a:spLocks noChangeShapeType="1"/>
          </p:cNvSpPr>
          <p:nvPr/>
        </p:nvSpPr>
        <p:spPr bwMode="auto">
          <a:xfrm flipH="1">
            <a:off x="609600" y="5353050"/>
            <a:ext cx="31623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0006" name="Line 70"/>
          <p:cNvSpPr>
            <a:spLocks noChangeShapeType="1"/>
          </p:cNvSpPr>
          <p:nvPr/>
        </p:nvSpPr>
        <p:spPr bwMode="auto">
          <a:xfrm flipV="1">
            <a:off x="628650" y="3962400"/>
            <a:ext cx="0" cy="139065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0007" name="Line 71"/>
          <p:cNvSpPr>
            <a:spLocks noChangeShapeType="1"/>
          </p:cNvSpPr>
          <p:nvPr/>
        </p:nvSpPr>
        <p:spPr bwMode="auto">
          <a:xfrm>
            <a:off x="609600" y="438150"/>
            <a:ext cx="0" cy="28575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0008" name="Text Box 72"/>
          <p:cNvSpPr txBox="1">
            <a:spLocks noChangeArrowheads="1"/>
          </p:cNvSpPr>
          <p:nvPr/>
        </p:nvSpPr>
        <p:spPr bwMode="auto">
          <a:xfrm>
            <a:off x="1727200" y="4984750"/>
            <a:ext cx="60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b="1">
                <a:solidFill>
                  <a:srgbClr val="CC3300"/>
                </a:solidFill>
              </a:rPr>
              <a:t>ne</a:t>
            </a:r>
            <a:endParaRPr lang="en-GB" b="1">
              <a:solidFill>
                <a:srgbClr val="CC3300"/>
              </a:solidFill>
            </a:endParaRPr>
          </a:p>
        </p:txBody>
      </p:sp>
      <p:sp>
        <p:nvSpPr>
          <p:cNvPr id="40009" name="Line 73"/>
          <p:cNvSpPr>
            <a:spLocks noChangeShapeType="1"/>
          </p:cNvSpPr>
          <p:nvPr/>
        </p:nvSpPr>
        <p:spPr bwMode="auto">
          <a:xfrm>
            <a:off x="609600" y="457200"/>
            <a:ext cx="32766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0010" name="Line 74"/>
          <p:cNvSpPr>
            <a:spLocks noChangeShapeType="1"/>
          </p:cNvSpPr>
          <p:nvPr/>
        </p:nvSpPr>
        <p:spPr bwMode="auto">
          <a:xfrm>
            <a:off x="819150" y="1771650"/>
            <a:ext cx="337185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0011" name="Line 75"/>
          <p:cNvSpPr>
            <a:spLocks noChangeShapeType="1"/>
          </p:cNvSpPr>
          <p:nvPr/>
        </p:nvSpPr>
        <p:spPr bwMode="auto">
          <a:xfrm>
            <a:off x="838200" y="1771650"/>
            <a:ext cx="0" cy="151765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91757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395288" y="2130425"/>
            <a:ext cx="8353425" cy="14700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solidFill>
                  <a:srgbClr val="1B06BA"/>
                </a:solidFill>
              </a:rPr>
              <a:t> </a:t>
            </a:r>
            <a:r>
              <a:rPr lang="cs-CZ" sz="4900" b="1" dirty="0" smtClean="0">
                <a:solidFill>
                  <a:srgbClr val="00B0F0"/>
                </a:solidFill>
              </a:rPr>
              <a:t>DEMOGRAFICKÝ TRANZIT                          A EPIDEMIOLOGICKÁ TRANSFORMACE</a:t>
            </a:r>
            <a:endParaRPr lang="cs-CZ" sz="4900" b="1" dirty="0">
              <a:solidFill>
                <a:srgbClr val="00B0F0"/>
              </a:solidFill>
            </a:endParaRP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3745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title"/>
          </p:nvPr>
        </p:nvSpPr>
        <p:spPr>
          <a:xfrm>
            <a:off x="179388" y="188913"/>
            <a:ext cx="8518525" cy="1143000"/>
          </a:xfrm>
        </p:spPr>
        <p:txBody>
          <a:bodyPr/>
          <a:lstStyle/>
          <a:p>
            <a:r>
              <a:rPr lang="cs-CZ" altLang="cs-CZ" b="1" dirty="0" smtClean="0">
                <a:solidFill>
                  <a:srgbClr val="333399"/>
                </a:solidFill>
                <a:latin typeface="Arial" charset="0"/>
              </a:rPr>
              <a:t>Demografický vývoj a populační zdraví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8313" y="1628800"/>
            <a:ext cx="8229600" cy="4752950"/>
          </a:xfrm>
        </p:spPr>
        <p:txBody>
          <a:bodyPr/>
          <a:lstStyle/>
          <a:p>
            <a:pPr>
              <a:spcAft>
                <a:spcPts val="1200"/>
              </a:spcAft>
              <a:defRPr/>
            </a:pPr>
            <a:r>
              <a:rPr lang="cs-CZ" sz="2400" b="1" dirty="0" smtClean="0">
                <a:solidFill>
                  <a:srgbClr val="333399"/>
                </a:solidFill>
              </a:rPr>
              <a:t>Systém péče o zdraví i zdravotnictví </a:t>
            </a:r>
            <a:r>
              <a:rPr lang="cs-CZ" sz="2400" dirty="0" smtClean="0">
                <a:solidFill>
                  <a:srgbClr val="333399"/>
                </a:solidFill>
              </a:rPr>
              <a:t>jako systém poskytující odborné zdravotnické služby reaguje na </a:t>
            </a:r>
            <a:r>
              <a:rPr lang="cs-CZ" sz="2400" b="1" dirty="0" smtClean="0">
                <a:solidFill>
                  <a:srgbClr val="333399"/>
                </a:solidFill>
              </a:rPr>
              <a:t>zdravotní potřeby </a:t>
            </a:r>
            <a:r>
              <a:rPr lang="cs-CZ" sz="2400" dirty="0" smtClean="0">
                <a:solidFill>
                  <a:srgbClr val="333399"/>
                </a:solidFill>
              </a:rPr>
              <a:t>populace.</a:t>
            </a:r>
          </a:p>
          <a:p>
            <a:pPr>
              <a:spcAft>
                <a:spcPts val="0"/>
              </a:spcAft>
              <a:defRPr/>
            </a:pPr>
            <a:r>
              <a:rPr lang="cs-CZ" sz="2400" b="1" dirty="0" smtClean="0">
                <a:solidFill>
                  <a:srgbClr val="333399"/>
                </a:solidFill>
              </a:rPr>
              <a:t>Zdravotní potřeby se mění </a:t>
            </a:r>
            <a:r>
              <a:rPr lang="cs-CZ" sz="2400" dirty="0" smtClean="0">
                <a:solidFill>
                  <a:srgbClr val="333399"/>
                </a:solidFill>
              </a:rPr>
              <a:t>v souvislosti</a:t>
            </a:r>
          </a:p>
          <a:p>
            <a:pPr lvl="1">
              <a:spcAft>
                <a:spcPts val="0"/>
              </a:spcAft>
              <a:defRPr/>
            </a:pPr>
            <a:r>
              <a:rPr lang="cs-CZ" sz="2400" dirty="0" smtClean="0">
                <a:solidFill>
                  <a:srgbClr val="333399"/>
                </a:solidFill>
              </a:rPr>
              <a:t>se změnou velikosti a složení populace</a:t>
            </a:r>
          </a:p>
          <a:p>
            <a:pPr lvl="1">
              <a:spcAft>
                <a:spcPts val="1200"/>
              </a:spcAft>
              <a:defRPr/>
            </a:pPr>
            <a:r>
              <a:rPr lang="cs-CZ" sz="2400" dirty="0" smtClean="0">
                <a:solidFill>
                  <a:srgbClr val="333399"/>
                </a:solidFill>
              </a:rPr>
              <a:t>se změnami ve vzorcích nemocnosti a příčin smrt</a:t>
            </a:r>
          </a:p>
          <a:p>
            <a:pPr marL="514350" indent="-457200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cs-CZ" sz="2400" dirty="0" smtClean="0">
                <a:solidFill>
                  <a:srgbClr val="333399"/>
                </a:solidFill>
              </a:rPr>
              <a:t>K demografickým a epidemiologickým změnám v populaci dochází v důsledku </a:t>
            </a:r>
            <a:r>
              <a:rPr lang="cs-CZ" sz="2400" b="1" dirty="0" smtClean="0">
                <a:solidFill>
                  <a:srgbClr val="333399"/>
                </a:solidFill>
              </a:rPr>
              <a:t>proměny socioekonomických a kulturních podmínek</a:t>
            </a:r>
            <a:r>
              <a:rPr lang="cs-CZ" sz="2400" dirty="0" smtClean="0">
                <a:solidFill>
                  <a:srgbClr val="333399"/>
                </a:solidFill>
              </a:rPr>
              <a:t>, které byly, jsou a budou významnými determinantami zdraví populace. </a:t>
            </a:r>
            <a:endParaRPr lang="cs-CZ" sz="2400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496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/>
          <p:cNvSpPr>
            <a:spLocks noGrp="1"/>
          </p:cNvSpPr>
          <p:nvPr>
            <p:ph type="title"/>
          </p:nvPr>
        </p:nvSpPr>
        <p:spPr>
          <a:xfrm>
            <a:off x="323528" y="836712"/>
            <a:ext cx="8518525" cy="1143000"/>
          </a:xfrm>
        </p:spPr>
        <p:txBody>
          <a:bodyPr/>
          <a:lstStyle/>
          <a:p>
            <a:r>
              <a:rPr lang="cs-CZ" altLang="cs-CZ" b="1" dirty="0" smtClean="0">
                <a:solidFill>
                  <a:srgbClr val="333399"/>
                </a:solidFill>
                <a:latin typeface="Arial" charset="0"/>
              </a:rPr>
              <a:t>Demografický tranzit, epidemiologická transformace, determinanty zdraví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8313" y="2924944"/>
            <a:ext cx="8229600" cy="3456806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cs-CZ" altLang="cs-CZ" sz="2400" b="1" dirty="0" smtClean="0">
                <a:solidFill>
                  <a:srgbClr val="333399"/>
                </a:solidFill>
                <a:latin typeface="Arial" charset="0"/>
              </a:rPr>
              <a:t>Zdravotnictví</a:t>
            </a:r>
            <a:r>
              <a:rPr lang="cs-CZ" altLang="cs-CZ" sz="2400" dirty="0" smtClean="0">
                <a:solidFill>
                  <a:srgbClr val="333399"/>
                </a:solidFill>
                <a:latin typeface="Arial" charset="0"/>
              </a:rPr>
              <a:t> jako systém poskytující odborné zdravotnické služby  je závislý na stavu veřejných financí</a:t>
            </a:r>
          </a:p>
          <a:p>
            <a:pPr lvl="1"/>
            <a:r>
              <a:rPr lang="cs-CZ" altLang="cs-CZ" sz="2400" b="1" dirty="0" smtClean="0">
                <a:solidFill>
                  <a:srgbClr val="333399"/>
                </a:solidFill>
                <a:latin typeface="Arial" charset="0"/>
              </a:rPr>
              <a:t>růst nákladů </a:t>
            </a:r>
            <a:r>
              <a:rPr lang="cs-CZ" altLang="cs-CZ" sz="2400" dirty="0" smtClean="0">
                <a:solidFill>
                  <a:srgbClr val="333399"/>
                </a:solidFill>
                <a:latin typeface="Arial" charset="0"/>
              </a:rPr>
              <a:t>v souvislosti se stárnutím populace (často přeceňovaná příčina růstu nákladů)</a:t>
            </a:r>
          </a:p>
          <a:p>
            <a:pPr lvl="1">
              <a:spcAft>
                <a:spcPts val="1200"/>
              </a:spcAft>
            </a:pPr>
            <a:r>
              <a:rPr lang="cs-CZ" altLang="cs-CZ" sz="2400" dirty="0" smtClean="0">
                <a:solidFill>
                  <a:srgbClr val="333399"/>
                </a:solidFill>
                <a:latin typeface="Arial" charset="0"/>
              </a:rPr>
              <a:t>otázka </a:t>
            </a:r>
            <a:r>
              <a:rPr lang="cs-CZ" altLang="cs-CZ" sz="2400" b="1" dirty="0" smtClean="0">
                <a:solidFill>
                  <a:srgbClr val="333399"/>
                </a:solidFill>
                <a:latin typeface="Arial" charset="0"/>
              </a:rPr>
              <a:t>způsobu financování </a:t>
            </a:r>
            <a:r>
              <a:rPr lang="cs-CZ" altLang="cs-CZ" sz="2400" dirty="0" smtClean="0">
                <a:solidFill>
                  <a:srgbClr val="333399"/>
                </a:solidFill>
                <a:latin typeface="Arial" charset="0"/>
              </a:rPr>
              <a:t>veřejných zdravotnických služeb (snižování počtu přispěvatelů)</a:t>
            </a:r>
          </a:p>
        </p:txBody>
      </p:sp>
    </p:spTree>
    <p:extLst>
      <p:ext uri="{BB962C8B-B14F-4D97-AF65-F5344CB8AC3E}">
        <p14:creationId xmlns:p14="http://schemas.microsoft.com/office/powerpoint/2010/main" val="3893372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836712"/>
            <a:ext cx="7772400" cy="2190105"/>
          </a:xfrm>
        </p:spPr>
        <p:txBody>
          <a:bodyPr>
            <a:normAutofit fontScale="90000"/>
          </a:bodyPr>
          <a:lstStyle/>
          <a:p>
            <a:r>
              <a:rPr lang="cs-CZ" sz="5800" b="1" dirty="0" smtClean="0">
                <a:solidFill>
                  <a:srgbClr val="1B06BA"/>
                </a:solidFill>
              </a:rPr>
              <a:t/>
            </a:r>
            <a:br>
              <a:rPr lang="cs-CZ" sz="5800" b="1" dirty="0" smtClean="0">
                <a:solidFill>
                  <a:srgbClr val="1B06BA"/>
                </a:solidFill>
              </a:rPr>
            </a:br>
            <a:r>
              <a:rPr lang="cs-CZ" sz="7300" b="1" dirty="0" smtClean="0">
                <a:solidFill>
                  <a:srgbClr val="00B0F0"/>
                </a:solidFill>
              </a:rPr>
              <a:t>EKONOMIKA</a:t>
            </a:r>
            <a:br>
              <a:rPr lang="cs-CZ" sz="7300" b="1" dirty="0" smtClean="0">
                <a:solidFill>
                  <a:srgbClr val="00B0F0"/>
                </a:solidFill>
              </a:rPr>
            </a:br>
            <a:r>
              <a:rPr lang="cs-CZ" sz="7300" b="1" dirty="0" smtClean="0">
                <a:solidFill>
                  <a:srgbClr val="00B0F0"/>
                </a:solidFill>
              </a:rPr>
              <a:t>ZDRAVOTNICTVÍ</a:t>
            </a:r>
            <a:endParaRPr lang="cs-CZ" sz="7300" dirty="0">
              <a:solidFill>
                <a:srgbClr val="00B0F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872808" cy="3096344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99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7544" y="836712"/>
            <a:ext cx="8229600" cy="4525963"/>
          </a:xfrm>
        </p:spPr>
        <p:txBody>
          <a:bodyPr/>
          <a:lstStyle/>
          <a:p>
            <a:pPr marL="0" indent="0" algn="ctr">
              <a:buFontTx/>
              <a:buNone/>
            </a:pPr>
            <a:endParaRPr lang="cs-CZ" sz="6600" b="1" dirty="0">
              <a:solidFill>
                <a:schemeClr val="accent2"/>
              </a:solidFill>
            </a:endParaRPr>
          </a:p>
          <a:p>
            <a:pPr marL="0" indent="0" algn="ctr">
              <a:buFontTx/>
              <a:buNone/>
            </a:pPr>
            <a:r>
              <a:rPr lang="cs-CZ" sz="6600" b="1" dirty="0" smtClean="0">
                <a:solidFill>
                  <a:srgbClr val="00B0F0"/>
                </a:solidFill>
              </a:rPr>
              <a:t>VEŘEJNÉ ZDRAVOTNICTVÍ</a:t>
            </a:r>
            <a:endParaRPr lang="en-GB" sz="40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0529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706090"/>
          </a:xfrm>
        </p:spPr>
        <p:txBody>
          <a:bodyPr>
            <a:noAutofit/>
          </a:bodyPr>
          <a:lstStyle/>
          <a:p>
            <a:r>
              <a:rPr lang="cs-CZ" b="1" dirty="0" smtClean="0">
                <a:solidFill>
                  <a:srgbClr val="333399"/>
                </a:solidFill>
              </a:rPr>
              <a:t>Ekonomie a zdravotnictví</a:t>
            </a:r>
            <a:endParaRPr lang="cs-CZ" dirty="0">
              <a:solidFill>
                <a:srgbClr val="333399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rgbClr val="333399"/>
                </a:solidFill>
              </a:rPr>
              <a:t>Zdravotnictví – významný sektor NH</a:t>
            </a:r>
          </a:p>
          <a:p>
            <a:pPr lvl="1"/>
            <a:r>
              <a:rPr lang="cs-CZ" dirty="0" smtClean="0">
                <a:solidFill>
                  <a:srgbClr val="333399"/>
                </a:solidFill>
              </a:rPr>
              <a:t>cca 250 000 pracovníků</a:t>
            </a:r>
          </a:p>
          <a:p>
            <a:pPr lvl="1"/>
            <a:r>
              <a:rPr lang="cs-CZ" dirty="0">
                <a:solidFill>
                  <a:srgbClr val="333399"/>
                </a:solidFill>
              </a:rPr>
              <a:t>n</a:t>
            </a:r>
            <a:r>
              <a:rPr lang="cs-CZ" dirty="0" smtClean="0">
                <a:solidFill>
                  <a:srgbClr val="333399"/>
                </a:solidFill>
              </a:rPr>
              <a:t>ecelých  </a:t>
            </a:r>
            <a:r>
              <a:rPr lang="cs-CZ" dirty="0">
                <a:solidFill>
                  <a:srgbClr val="333399"/>
                </a:solidFill>
              </a:rPr>
              <a:t>8</a:t>
            </a:r>
            <a:r>
              <a:rPr lang="cs-CZ" dirty="0" smtClean="0">
                <a:solidFill>
                  <a:srgbClr val="333399"/>
                </a:solidFill>
              </a:rPr>
              <a:t>% HDP = 290 mld. Kč</a:t>
            </a:r>
          </a:p>
          <a:p>
            <a:pPr marL="914400" lvl="2" indent="0">
              <a:buNone/>
            </a:pPr>
            <a:r>
              <a:rPr lang="cs-CZ" dirty="0" smtClean="0">
                <a:solidFill>
                  <a:srgbClr val="333399"/>
                </a:solidFill>
              </a:rPr>
              <a:t>Efekt vynakládaných peněz není lineární</a:t>
            </a:r>
          </a:p>
          <a:p>
            <a:pPr lvl="1"/>
            <a:r>
              <a:rPr lang="cs-CZ" dirty="0" smtClean="0">
                <a:solidFill>
                  <a:srgbClr val="333399"/>
                </a:solidFill>
              </a:rPr>
              <a:t>sektor</a:t>
            </a:r>
            <a:r>
              <a:rPr lang="cs-CZ" dirty="0">
                <a:solidFill>
                  <a:srgbClr val="333399"/>
                </a:solidFill>
              </a:rPr>
              <a:t>, spojený s veřejnými penězi, ve kterém jdou proti sobě zájmy jednotlivých aktérů – to je ideální prostor pro korupci na různých </a:t>
            </a:r>
            <a:r>
              <a:rPr lang="cs-CZ" dirty="0" smtClean="0">
                <a:solidFill>
                  <a:srgbClr val="333399"/>
                </a:solidFill>
              </a:rPr>
              <a:t>úrovních (otázka plýtvání zdroji). </a:t>
            </a:r>
          </a:p>
          <a:p>
            <a:pPr marL="914400" lvl="2" indent="0">
              <a:buNone/>
            </a:pPr>
            <a:endParaRPr lang="cs-CZ" dirty="0" smtClean="0">
              <a:solidFill>
                <a:srgbClr val="333399"/>
              </a:solidFill>
            </a:endParaRPr>
          </a:p>
          <a:p>
            <a:pPr marL="571500" indent="-457200"/>
            <a:endParaRPr lang="cs-CZ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3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706090"/>
          </a:xfrm>
        </p:spPr>
        <p:txBody>
          <a:bodyPr>
            <a:noAutofit/>
          </a:bodyPr>
          <a:lstStyle/>
          <a:p>
            <a:r>
              <a:rPr lang="cs-CZ" b="1" dirty="0" smtClean="0">
                <a:solidFill>
                  <a:srgbClr val="333399"/>
                </a:solidFill>
              </a:rPr>
              <a:t>Ekonomická teorie a zdravotnictví</a:t>
            </a:r>
            <a:r>
              <a:rPr lang="cs-CZ" b="1" dirty="0">
                <a:solidFill>
                  <a:srgbClr val="333399"/>
                </a:solidFill>
              </a:rPr>
              <a:t/>
            </a:r>
            <a:br>
              <a:rPr lang="cs-CZ" b="1" dirty="0">
                <a:solidFill>
                  <a:srgbClr val="333399"/>
                </a:solidFill>
              </a:rPr>
            </a:br>
            <a:endParaRPr lang="cs-CZ" dirty="0">
              <a:solidFill>
                <a:srgbClr val="333399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>
                <a:solidFill>
                  <a:srgbClr val="333399"/>
                </a:solidFill>
              </a:rPr>
              <a:t>e</a:t>
            </a:r>
            <a:r>
              <a:rPr lang="cs-CZ" b="1" dirty="0" smtClean="0">
                <a:solidFill>
                  <a:srgbClr val="333399"/>
                </a:solidFill>
              </a:rPr>
              <a:t>konomie - medicína</a:t>
            </a:r>
          </a:p>
          <a:p>
            <a:pPr marL="857250" lvl="2" indent="0">
              <a:buNone/>
            </a:pPr>
            <a:r>
              <a:rPr lang="cs-CZ" sz="3200" b="1" dirty="0">
                <a:solidFill>
                  <a:srgbClr val="333399"/>
                </a:solidFill>
              </a:rPr>
              <a:t>f</a:t>
            </a:r>
            <a:r>
              <a:rPr lang="cs-CZ" sz="3200" b="1" dirty="0" smtClean="0">
                <a:solidFill>
                  <a:srgbClr val="333399"/>
                </a:solidFill>
              </a:rPr>
              <a:t>inance - zdravotnictví</a:t>
            </a:r>
          </a:p>
          <a:p>
            <a:pPr marL="1371600" lvl="3" indent="0">
              <a:buNone/>
            </a:pPr>
            <a:r>
              <a:rPr lang="cs-CZ" sz="3200" b="1" dirty="0">
                <a:solidFill>
                  <a:srgbClr val="333399"/>
                </a:solidFill>
              </a:rPr>
              <a:t>p</a:t>
            </a:r>
            <a:r>
              <a:rPr lang="cs-CZ" sz="3200" b="1" dirty="0" smtClean="0">
                <a:solidFill>
                  <a:srgbClr val="333399"/>
                </a:solidFill>
              </a:rPr>
              <a:t>eníze - zdravotní péče</a:t>
            </a:r>
          </a:p>
          <a:p>
            <a:pPr marL="1371600" lvl="3" indent="0">
              <a:buNone/>
            </a:pPr>
            <a:endParaRPr lang="cs-CZ" sz="3200" b="1" dirty="0">
              <a:solidFill>
                <a:srgbClr val="333399"/>
              </a:solidFill>
            </a:endParaRPr>
          </a:p>
          <a:p>
            <a:pPr lvl="1"/>
            <a:r>
              <a:rPr lang="cs-CZ" dirty="0" smtClean="0">
                <a:solidFill>
                  <a:srgbClr val="333399"/>
                </a:solidFill>
              </a:rPr>
              <a:t>potenciální konflikt</a:t>
            </a:r>
          </a:p>
          <a:p>
            <a:pPr lvl="1"/>
            <a:r>
              <a:rPr lang="cs-CZ" dirty="0">
                <a:solidFill>
                  <a:srgbClr val="333399"/>
                </a:solidFill>
              </a:rPr>
              <a:t>o</a:t>
            </a:r>
            <a:r>
              <a:rPr lang="cs-CZ" dirty="0" smtClean="0">
                <a:solidFill>
                  <a:srgbClr val="333399"/>
                </a:solidFill>
              </a:rPr>
              <a:t>mezené zdroje x  všeobecně uznávané lidské hodnoty</a:t>
            </a:r>
          </a:p>
          <a:p>
            <a:pPr lvl="1"/>
            <a:r>
              <a:rPr lang="cs-CZ" dirty="0">
                <a:solidFill>
                  <a:srgbClr val="333399"/>
                </a:solidFill>
              </a:rPr>
              <a:t>o</a:t>
            </a:r>
            <a:r>
              <a:rPr lang="cs-CZ" dirty="0" smtClean="0">
                <a:solidFill>
                  <a:srgbClr val="333399"/>
                </a:solidFill>
              </a:rPr>
              <a:t>btížnost hodnocení dopadů různých variant alokace zdrojů</a:t>
            </a:r>
          </a:p>
          <a:p>
            <a:pPr marL="400050" lvl="1" indent="0">
              <a:buNone/>
            </a:pPr>
            <a:endParaRPr lang="cs-CZ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47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333399"/>
                </a:solidFill>
              </a:rPr>
              <a:t>Trh a zdraví</a:t>
            </a:r>
            <a:r>
              <a:rPr lang="cs-CZ" b="1" dirty="0">
                <a:solidFill>
                  <a:srgbClr val="333399"/>
                </a:solidFill>
              </a:rPr>
              <a:t/>
            </a:r>
            <a:br>
              <a:rPr lang="cs-CZ" b="1" dirty="0">
                <a:solidFill>
                  <a:srgbClr val="333399"/>
                </a:solidFill>
              </a:rPr>
            </a:br>
            <a:endParaRPr lang="cs-CZ" dirty="0">
              <a:solidFill>
                <a:srgbClr val="333399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268760"/>
            <a:ext cx="8229600" cy="5073427"/>
          </a:xfrm>
        </p:spPr>
        <p:txBody>
          <a:bodyPr/>
          <a:lstStyle/>
          <a:p>
            <a:pPr marL="457200" indent="-457200"/>
            <a:r>
              <a:rPr lang="cs-CZ" dirty="0" smtClean="0">
                <a:solidFill>
                  <a:srgbClr val="333399"/>
                </a:solidFill>
              </a:rPr>
              <a:t>Trh jako standardní řešení omezených zdrojů v oblasti péče o zdraví</a:t>
            </a:r>
          </a:p>
          <a:p>
            <a:pPr marL="857250" lvl="1" indent="-457200"/>
            <a:r>
              <a:rPr lang="cs-CZ" dirty="0" smtClean="0">
                <a:solidFill>
                  <a:srgbClr val="333399"/>
                </a:solidFill>
              </a:rPr>
              <a:t>Nakolik je tržní mechanismus vhodný?</a:t>
            </a:r>
          </a:p>
          <a:p>
            <a:pPr marL="857250" lvl="1" indent="-457200"/>
            <a:r>
              <a:rPr lang="cs-CZ" dirty="0" smtClean="0">
                <a:solidFill>
                  <a:srgbClr val="333399"/>
                </a:solidFill>
              </a:rPr>
              <a:t>Kde, kdy a proč selhává?</a:t>
            </a:r>
          </a:p>
          <a:p>
            <a:pPr marL="857250" lvl="1" indent="-457200"/>
            <a:r>
              <a:rPr lang="cs-CZ" dirty="0" smtClean="0">
                <a:solidFill>
                  <a:srgbClr val="333399"/>
                </a:solidFill>
              </a:rPr>
              <a:t>Mohou být tržní selhání napravena státními zásahy?</a:t>
            </a:r>
          </a:p>
          <a:p>
            <a:pPr marL="400050" lvl="1" indent="0">
              <a:buNone/>
            </a:pPr>
            <a:endParaRPr lang="cs-CZ" dirty="0" smtClean="0">
              <a:solidFill>
                <a:srgbClr val="333399"/>
              </a:solidFill>
            </a:endParaRPr>
          </a:p>
          <a:p>
            <a:pPr marL="457200" indent="-457200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92086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1196752"/>
            <a:ext cx="8229600" cy="706090"/>
          </a:xfrm>
        </p:spPr>
        <p:txBody>
          <a:bodyPr>
            <a:noAutofit/>
          </a:bodyPr>
          <a:lstStyle/>
          <a:p>
            <a:r>
              <a:rPr lang="cs-CZ" b="1" dirty="0" smtClean="0">
                <a:solidFill>
                  <a:srgbClr val="333399"/>
                </a:solidFill>
              </a:rPr>
              <a:t>Financování zdravotnických služeb</a:t>
            </a:r>
            <a:r>
              <a:rPr lang="cs-CZ" b="1" dirty="0">
                <a:solidFill>
                  <a:srgbClr val="333399"/>
                </a:solidFill>
              </a:rPr>
              <a:t/>
            </a:r>
            <a:br>
              <a:rPr lang="cs-CZ" b="1" dirty="0">
                <a:solidFill>
                  <a:srgbClr val="333399"/>
                </a:solidFill>
              </a:rPr>
            </a:br>
            <a:endParaRPr lang="cs-CZ" dirty="0">
              <a:solidFill>
                <a:srgbClr val="333399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560" y="2132856"/>
            <a:ext cx="8229600" cy="5073427"/>
          </a:xfrm>
        </p:spPr>
        <p:txBody>
          <a:bodyPr/>
          <a:lstStyle/>
          <a:p>
            <a:pPr marL="457200" indent="-457200"/>
            <a:r>
              <a:rPr lang="cs-CZ" dirty="0" smtClean="0">
                <a:solidFill>
                  <a:srgbClr val="333399"/>
                </a:solidFill>
              </a:rPr>
              <a:t>Formy financování</a:t>
            </a:r>
          </a:p>
          <a:p>
            <a:pPr marL="457200" indent="-457200"/>
            <a:r>
              <a:rPr lang="cs-CZ" dirty="0" smtClean="0">
                <a:solidFill>
                  <a:srgbClr val="333399"/>
                </a:solidFill>
              </a:rPr>
              <a:t>Typy zdravotnických systémů</a:t>
            </a:r>
          </a:p>
          <a:p>
            <a:pPr marL="457200" indent="-457200"/>
            <a:r>
              <a:rPr lang="cs-CZ" dirty="0" smtClean="0">
                <a:solidFill>
                  <a:srgbClr val="333399"/>
                </a:solidFill>
              </a:rPr>
              <a:t>Platby za zdravotnické služby</a:t>
            </a:r>
          </a:p>
        </p:txBody>
      </p:sp>
    </p:spTree>
    <p:extLst>
      <p:ext uri="{BB962C8B-B14F-4D97-AF65-F5344CB8AC3E}">
        <p14:creationId xmlns:p14="http://schemas.microsoft.com/office/powerpoint/2010/main" val="3847211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333399"/>
                </a:solidFill>
              </a:rPr>
              <a:t>Hodnocení zdravotní péče</a:t>
            </a:r>
            <a:r>
              <a:rPr lang="cs-CZ" b="1" dirty="0">
                <a:solidFill>
                  <a:srgbClr val="333399"/>
                </a:solidFill>
              </a:rPr>
              <a:t/>
            </a:r>
            <a:br>
              <a:rPr lang="cs-CZ" b="1" dirty="0">
                <a:solidFill>
                  <a:srgbClr val="333399"/>
                </a:solidFill>
              </a:rPr>
            </a:br>
            <a:endParaRPr lang="cs-CZ" dirty="0">
              <a:solidFill>
                <a:srgbClr val="333399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5073427"/>
          </a:xfrm>
        </p:spPr>
        <p:txBody>
          <a:bodyPr/>
          <a:lstStyle/>
          <a:p>
            <a:pPr marL="457200" indent="-457200"/>
            <a:r>
              <a:rPr lang="cs-CZ" dirty="0" smtClean="0">
                <a:solidFill>
                  <a:srgbClr val="333399"/>
                </a:solidFill>
              </a:rPr>
              <a:t>Ekonomická efektivnost je pouze jedním z mnoha aspektů hodnocení zdravotnických služeb.</a:t>
            </a:r>
          </a:p>
          <a:p>
            <a:pPr marL="457200" indent="-457200"/>
            <a:r>
              <a:rPr lang="cs-CZ" dirty="0" smtClean="0">
                <a:solidFill>
                  <a:srgbClr val="333399"/>
                </a:solidFill>
              </a:rPr>
              <a:t>Ekonomická efektivnost = poměr mezi vstupy a výstupy</a:t>
            </a:r>
          </a:p>
          <a:p>
            <a:pPr marL="857250" lvl="1" indent="-457200"/>
            <a:r>
              <a:rPr lang="cs-CZ" dirty="0">
                <a:solidFill>
                  <a:srgbClr val="333399"/>
                </a:solidFill>
              </a:rPr>
              <a:t>p</a:t>
            </a:r>
            <a:r>
              <a:rPr lang="cs-CZ" dirty="0" smtClean="0">
                <a:solidFill>
                  <a:srgbClr val="333399"/>
                </a:solidFill>
              </a:rPr>
              <a:t>roblémy porovnávání</a:t>
            </a:r>
          </a:p>
          <a:p>
            <a:pPr marL="457200" indent="-457200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94551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dirty="0" smtClean="0">
                <a:solidFill>
                  <a:srgbClr val="000099"/>
                </a:solidFill>
              </a:rPr>
              <a:t>Ekonomie</a:t>
            </a:r>
          </a:p>
        </p:txBody>
      </p:sp>
      <p:sp>
        <p:nvSpPr>
          <p:cNvPr id="12595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z="2800" dirty="0" smtClean="0">
                <a:solidFill>
                  <a:srgbClr val="333399"/>
                </a:solidFill>
              </a:rPr>
              <a:t>zkoumá </a:t>
            </a:r>
            <a:r>
              <a:rPr lang="cs-CZ" sz="2800" b="1" dirty="0" smtClean="0">
                <a:solidFill>
                  <a:srgbClr val="333399"/>
                </a:solidFill>
              </a:rPr>
              <a:t>hospodaření s materiálními zdroji</a:t>
            </a:r>
            <a:r>
              <a:rPr lang="cs-CZ" sz="2800" dirty="0" smtClean="0">
                <a:solidFill>
                  <a:srgbClr val="333399"/>
                </a:solidFill>
              </a:rPr>
              <a:t>, </a:t>
            </a:r>
          </a:p>
          <a:p>
            <a:pPr lvl="1" eaLnBrk="1" hangingPunct="1"/>
            <a:r>
              <a:rPr lang="cs-CZ" sz="2400" dirty="0" smtClean="0">
                <a:solidFill>
                  <a:srgbClr val="333399"/>
                </a:solidFill>
              </a:rPr>
              <a:t>vytváření a rozdělování bohatství, </a:t>
            </a:r>
          </a:p>
          <a:p>
            <a:pPr lvl="1" eaLnBrk="1" hangingPunct="1"/>
            <a:r>
              <a:rPr lang="cs-CZ" sz="2400" dirty="0" smtClean="0">
                <a:solidFill>
                  <a:srgbClr val="333399"/>
                </a:solidFill>
              </a:rPr>
              <a:t>výrobu a spotřebu zboží a služeb.</a:t>
            </a:r>
          </a:p>
          <a:p>
            <a:pPr eaLnBrk="1" hangingPunct="1"/>
            <a:r>
              <a:rPr lang="cs-CZ" sz="2800" dirty="0" smtClean="0">
                <a:solidFill>
                  <a:srgbClr val="333399"/>
                </a:solidFill>
              </a:rPr>
              <a:t>Základní pojmy: „</a:t>
            </a:r>
            <a:r>
              <a:rPr lang="cs-CZ" sz="2800" b="1" dirty="0" smtClean="0">
                <a:solidFill>
                  <a:srgbClr val="333399"/>
                </a:solidFill>
              </a:rPr>
              <a:t>nedostatek</a:t>
            </a:r>
            <a:r>
              <a:rPr lang="cs-CZ" sz="2800" dirty="0" smtClean="0">
                <a:solidFill>
                  <a:srgbClr val="333399"/>
                </a:solidFill>
              </a:rPr>
              <a:t>“ a „</a:t>
            </a:r>
            <a:r>
              <a:rPr lang="cs-CZ" sz="2800" b="1" dirty="0" smtClean="0">
                <a:solidFill>
                  <a:srgbClr val="333399"/>
                </a:solidFill>
              </a:rPr>
              <a:t>volba</a:t>
            </a:r>
            <a:r>
              <a:rPr lang="cs-CZ" sz="2800" dirty="0" smtClean="0">
                <a:solidFill>
                  <a:srgbClr val="333399"/>
                </a:solidFill>
              </a:rPr>
              <a:t>“.</a:t>
            </a:r>
          </a:p>
          <a:p>
            <a:pPr lvl="1" eaLnBrk="1" hangingPunct="1"/>
            <a:r>
              <a:rPr lang="cs-CZ" sz="2400" dirty="0" smtClean="0">
                <a:solidFill>
                  <a:srgbClr val="333399"/>
                </a:solidFill>
              </a:rPr>
              <a:t>V podmínkách </a:t>
            </a:r>
            <a:r>
              <a:rPr lang="cs-CZ" sz="2400" b="1" dirty="0" smtClean="0">
                <a:solidFill>
                  <a:srgbClr val="333399"/>
                </a:solidFill>
              </a:rPr>
              <a:t>omezených zdrojů </a:t>
            </a:r>
            <a:r>
              <a:rPr lang="cs-CZ" sz="2400" dirty="0" smtClean="0">
                <a:solidFill>
                  <a:srgbClr val="333399"/>
                </a:solidFill>
              </a:rPr>
              <a:t>je nutno provádět </a:t>
            </a:r>
            <a:r>
              <a:rPr lang="cs-CZ" sz="2400" b="1" dirty="0" smtClean="0">
                <a:solidFill>
                  <a:srgbClr val="333399"/>
                </a:solidFill>
              </a:rPr>
              <a:t>volbu (výběr) mezi konkurenčními požadavky</a:t>
            </a:r>
            <a:r>
              <a:rPr lang="cs-CZ" sz="2400" dirty="0" smtClean="0">
                <a:solidFill>
                  <a:srgbClr val="333399"/>
                </a:solidFill>
              </a:rPr>
              <a:t> souvisejícími se spotřebou zdrojů.</a:t>
            </a:r>
          </a:p>
          <a:p>
            <a:pPr lvl="1" eaLnBrk="1" hangingPunct="1"/>
            <a:r>
              <a:rPr lang="cs-CZ" sz="2400" dirty="0" smtClean="0">
                <a:solidFill>
                  <a:srgbClr val="333399"/>
                </a:solidFill>
              </a:rPr>
              <a:t>Kdyby všechny zdroje byly v potřebné míře k dispozici, ztratil by ekonomický přístup své opodstatnění.</a:t>
            </a:r>
          </a:p>
        </p:txBody>
      </p:sp>
    </p:spTree>
    <p:extLst>
      <p:ext uri="{BB962C8B-B14F-4D97-AF65-F5344CB8AC3E}">
        <p14:creationId xmlns:p14="http://schemas.microsoft.com/office/powerpoint/2010/main" val="789440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Nadpis 1"/>
          <p:cNvSpPr>
            <a:spLocks noGrp="1"/>
          </p:cNvSpPr>
          <p:nvPr>
            <p:ph type="title"/>
          </p:nvPr>
        </p:nvSpPr>
        <p:spPr>
          <a:xfrm>
            <a:off x="323850" y="404813"/>
            <a:ext cx="8229600" cy="1143000"/>
          </a:xfrm>
        </p:spPr>
        <p:txBody>
          <a:bodyPr/>
          <a:lstStyle/>
          <a:p>
            <a:pPr eaLnBrk="1" hangingPunct="1"/>
            <a:r>
              <a:rPr lang="cs-CZ" b="1" dirty="0" smtClean="0">
                <a:solidFill>
                  <a:srgbClr val="000099"/>
                </a:solidFill>
              </a:rPr>
              <a:t>Ekonomie a zdraví</a:t>
            </a:r>
          </a:p>
        </p:txBody>
      </p:sp>
      <p:sp>
        <p:nvSpPr>
          <p:cNvPr id="41987" name="Zástupný symbol pro obsah 2"/>
          <p:cNvSpPr>
            <a:spLocks noGrp="1"/>
          </p:cNvSpPr>
          <p:nvPr>
            <p:ph idx="1"/>
          </p:nvPr>
        </p:nvSpPr>
        <p:spPr>
          <a:xfrm>
            <a:off x="539750" y="1484313"/>
            <a:ext cx="8229600" cy="5373687"/>
          </a:xfrm>
        </p:spPr>
        <p:txBody>
          <a:bodyPr/>
          <a:lstStyle/>
          <a:p>
            <a:pPr eaLnBrk="1" hangingPunct="1"/>
            <a:endParaRPr lang="cs-CZ" sz="2400" dirty="0" smtClean="0"/>
          </a:p>
          <a:p>
            <a:pPr eaLnBrk="1" hangingPunct="1"/>
            <a:r>
              <a:rPr lang="cs-CZ" sz="2400" dirty="0" smtClean="0">
                <a:solidFill>
                  <a:srgbClr val="333399"/>
                </a:solidFill>
              </a:rPr>
              <a:t>Chceme-li charakterizovat ekonomické aspekty systému péče o zdraví a analyzovat jej jako systém hospodářský, je třeba rozlišit dva základní pojmy:</a:t>
            </a:r>
          </a:p>
          <a:p>
            <a:pPr lvl="1" eaLnBrk="1" hangingPunct="1"/>
            <a:r>
              <a:rPr lang="cs-CZ" sz="2000" b="1" dirty="0" smtClean="0">
                <a:solidFill>
                  <a:srgbClr val="333399"/>
                </a:solidFill>
              </a:rPr>
              <a:t>ekonomiku péče o zdraví </a:t>
            </a:r>
            <a:r>
              <a:rPr lang="cs-CZ" sz="2000" dirty="0" smtClean="0">
                <a:solidFill>
                  <a:srgbClr val="333399"/>
                </a:solidFill>
              </a:rPr>
              <a:t>a</a:t>
            </a:r>
          </a:p>
          <a:p>
            <a:pPr lvl="1" eaLnBrk="1" hangingPunct="1"/>
            <a:r>
              <a:rPr lang="cs-CZ" sz="2000" b="1" dirty="0" smtClean="0">
                <a:solidFill>
                  <a:srgbClr val="333399"/>
                </a:solidFill>
              </a:rPr>
              <a:t>ekonomiku</a:t>
            </a:r>
            <a:r>
              <a:rPr lang="cs-CZ" sz="2000" dirty="0" smtClean="0">
                <a:solidFill>
                  <a:srgbClr val="333399"/>
                </a:solidFill>
              </a:rPr>
              <a:t> </a:t>
            </a:r>
            <a:r>
              <a:rPr lang="cs-CZ" sz="2000" b="1" dirty="0" smtClean="0">
                <a:solidFill>
                  <a:srgbClr val="333399"/>
                </a:solidFill>
              </a:rPr>
              <a:t>zdravotnictví</a:t>
            </a:r>
            <a:r>
              <a:rPr lang="cs-CZ" sz="2000" dirty="0" smtClean="0">
                <a:solidFill>
                  <a:srgbClr val="333399"/>
                </a:solidFill>
              </a:rPr>
              <a:t> (jakožto součásti systému péče o zdraví)</a:t>
            </a:r>
          </a:p>
          <a:p>
            <a:pPr eaLnBrk="1" hangingPunct="1"/>
            <a:endParaRPr lang="cs-CZ" sz="2400" dirty="0" smtClean="0">
              <a:solidFill>
                <a:srgbClr val="333399"/>
              </a:solidFill>
            </a:endParaRPr>
          </a:p>
          <a:p>
            <a:pPr eaLnBrk="1" hangingPunct="1"/>
            <a:r>
              <a:rPr lang="cs-CZ" sz="2400" dirty="0" smtClean="0">
                <a:solidFill>
                  <a:srgbClr val="333399"/>
                </a:solidFill>
              </a:rPr>
              <a:t>Ekonomika péče o zdraví se zabývá vynakládáním vzácných zdrojů do širokého systému péče o zdraví a jejich výnosem.</a:t>
            </a:r>
          </a:p>
          <a:p>
            <a:pPr lvl="1" eaLnBrk="1" hangingPunct="1"/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12734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Nadpis 1"/>
          <p:cNvSpPr>
            <a:spLocks noGrp="1"/>
          </p:cNvSpPr>
          <p:nvPr>
            <p:ph type="title"/>
          </p:nvPr>
        </p:nvSpPr>
        <p:spPr>
          <a:xfrm>
            <a:off x="323850" y="404813"/>
            <a:ext cx="8229600" cy="1143000"/>
          </a:xfrm>
        </p:spPr>
        <p:txBody>
          <a:bodyPr/>
          <a:lstStyle/>
          <a:p>
            <a:pPr eaLnBrk="1" hangingPunct="1"/>
            <a:r>
              <a:rPr lang="cs-CZ" b="1" smtClean="0">
                <a:solidFill>
                  <a:srgbClr val="000099"/>
                </a:solidFill>
              </a:rPr>
              <a:t>Ekonomika péče o zdraví</a:t>
            </a:r>
          </a:p>
        </p:txBody>
      </p:sp>
      <p:sp>
        <p:nvSpPr>
          <p:cNvPr id="43011" name="Zástupný symbol pro obsah 2"/>
          <p:cNvSpPr>
            <a:spLocks noGrp="1"/>
          </p:cNvSpPr>
          <p:nvPr>
            <p:ph idx="1"/>
          </p:nvPr>
        </p:nvSpPr>
        <p:spPr>
          <a:xfrm>
            <a:off x="539750" y="1412875"/>
            <a:ext cx="8229600" cy="5445125"/>
          </a:xfrm>
        </p:spPr>
        <p:txBody>
          <a:bodyPr/>
          <a:lstStyle/>
          <a:p>
            <a:pPr eaLnBrk="1" hangingPunct="1"/>
            <a:r>
              <a:rPr lang="cs-CZ" sz="2400" dirty="0" smtClean="0">
                <a:solidFill>
                  <a:srgbClr val="333399"/>
                </a:solidFill>
              </a:rPr>
              <a:t>Souhrn mnoha různorodých </a:t>
            </a:r>
            <a:r>
              <a:rPr lang="cs-CZ" sz="2400" b="1" dirty="0" smtClean="0">
                <a:solidFill>
                  <a:srgbClr val="333399"/>
                </a:solidFill>
              </a:rPr>
              <a:t>nákladů do všech vstupů </a:t>
            </a:r>
            <a:r>
              <a:rPr lang="cs-CZ" sz="2400" dirty="0" smtClean="0">
                <a:solidFill>
                  <a:srgbClr val="333399"/>
                </a:solidFill>
              </a:rPr>
              <a:t>tvořících systém péče o zdraví, tedy i nákladů vložených např. do životního a pracovního prostředí, do vědy a výzkumu, do vzdělání apod.</a:t>
            </a:r>
          </a:p>
          <a:p>
            <a:pPr lvl="1" eaLnBrk="1" hangingPunct="1"/>
            <a:r>
              <a:rPr lang="cs-CZ" sz="2000" dirty="0" smtClean="0">
                <a:solidFill>
                  <a:srgbClr val="333399"/>
                </a:solidFill>
              </a:rPr>
              <a:t>Jsou to náklady vynakládané do takových oblastí, které na první pohled nemusí mít souvislost se zdravím populace.</a:t>
            </a:r>
          </a:p>
          <a:p>
            <a:pPr eaLnBrk="1" hangingPunct="1"/>
            <a:r>
              <a:rPr lang="cs-CZ" sz="2400" dirty="0" smtClean="0">
                <a:solidFill>
                  <a:srgbClr val="333399"/>
                </a:solidFill>
              </a:rPr>
              <a:t>Náklady vynaložené do péče o zdraví jsou obvykle </a:t>
            </a:r>
            <a:r>
              <a:rPr lang="cs-CZ" sz="2400" b="1" dirty="0" smtClean="0">
                <a:solidFill>
                  <a:srgbClr val="333399"/>
                </a:solidFill>
              </a:rPr>
              <a:t>dlouhodobými investicemi </a:t>
            </a:r>
            <a:r>
              <a:rPr lang="cs-CZ" sz="2400" dirty="0" smtClean="0">
                <a:solidFill>
                  <a:srgbClr val="333399"/>
                </a:solidFill>
              </a:rPr>
              <a:t>bez okamžité či krátkodobé návratnosti.</a:t>
            </a:r>
          </a:p>
          <a:p>
            <a:pPr eaLnBrk="1" hangingPunct="1"/>
            <a:r>
              <a:rPr lang="cs-CZ" sz="2400" dirty="0" smtClean="0">
                <a:solidFill>
                  <a:srgbClr val="333399"/>
                </a:solidFill>
              </a:rPr>
              <a:t>Při </a:t>
            </a:r>
            <a:r>
              <a:rPr lang="cs-CZ" sz="2400" b="1" dirty="0" smtClean="0">
                <a:solidFill>
                  <a:srgbClr val="333399"/>
                </a:solidFill>
              </a:rPr>
              <a:t>hodnocení výstupu je obtížné </a:t>
            </a:r>
            <a:r>
              <a:rPr lang="cs-CZ" sz="2400" dirty="0" smtClean="0">
                <a:solidFill>
                  <a:srgbClr val="333399"/>
                </a:solidFill>
              </a:rPr>
              <a:t>dopředu stanovit, kdy a zda se očekávaný přínos dostaví, kdo z něj bude těžit a v jakém rozsahu bude užitečný.</a:t>
            </a:r>
          </a:p>
        </p:txBody>
      </p:sp>
    </p:spTree>
    <p:extLst>
      <p:ext uri="{BB962C8B-B14F-4D97-AF65-F5344CB8AC3E}">
        <p14:creationId xmlns:p14="http://schemas.microsoft.com/office/powerpoint/2010/main" val="41567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Nadpis 1"/>
          <p:cNvSpPr>
            <a:spLocks noGrp="1"/>
          </p:cNvSpPr>
          <p:nvPr>
            <p:ph type="title"/>
          </p:nvPr>
        </p:nvSpPr>
        <p:spPr>
          <a:xfrm>
            <a:off x="447675" y="44450"/>
            <a:ext cx="8229600" cy="1143000"/>
          </a:xfrm>
        </p:spPr>
        <p:txBody>
          <a:bodyPr/>
          <a:lstStyle/>
          <a:p>
            <a:pPr eaLnBrk="1" hangingPunct="1"/>
            <a:r>
              <a:rPr lang="cs-CZ" b="1" dirty="0" smtClean="0">
                <a:solidFill>
                  <a:srgbClr val="333399"/>
                </a:solidFill>
              </a:rPr>
              <a:t>Ekonomika zdravotnictví</a:t>
            </a:r>
          </a:p>
        </p:txBody>
      </p:sp>
      <p:sp>
        <p:nvSpPr>
          <p:cNvPr id="89091" name="Zástupný symbol pro obsah 2"/>
          <p:cNvSpPr>
            <a:spLocks noGrp="1"/>
          </p:cNvSpPr>
          <p:nvPr>
            <p:ph idx="1"/>
          </p:nvPr>
        </p:nvSpPr>
        <p:spPr>
          <a:xfrm>
            <a:off x="971550" y="1196975"/>
            <a:ext cx="7488238" cy="5327650"/>
          </a:xfrm>
        </p:spPr>
        <p:txBody>
          <a:bodyPr/>
          <a:lstStyle/>
          <a:p>
            <a:pPr eaLnBrk="1" hangingPunct="1">
              <a:defRPr/>
            </a:pPr>
            <a:r>
              <a:rPr lang="cs-CZ" sz="2800" b="1" dirty="0" smtClean="0">
                <a:solidFill>
                  <a:srgbClr val="333399"/>
                </a:solidFill>
              </a:rPr>
              <a:t>je jednou z aplikovaných ekonomických disciplín; </a:t>
            </a:r>
          </a:p>
          <a:p>
            <a:pPr marL="0" indent="0" eaLnBrk="1" hangingPunct="1">
              <a:buNone/>
              <a:defRPr/>
            </a:pPr>
            <a:endParaRPr lang="cs-CZ" sz="2800" b="1" dirty="0" smtClean="0">
              <a:solidFill>
                <a:srgbClr val="333399"/>
              </a:solidFill>
            </a:endParaRPr>
          </a:p>
          <a:p>
            <a:pPr eaLnBrk="1" hangingPunct="1">
              <a:defRPr/>
            </a:pPr>
            <a:r>
              <a:rPr lang="cs-CZ" sz="2800" b="1" dirty="0" smtClean="0">
                <a:solidFill>
                  <a:srgbClr val="333399"/>
                </a:solidFill>
              </a:rPr>
              <a:t>zabývá se studiem možností optimální alokace omezených lidských, hmotných a peněžních zdrojů s cílem dosáhnout integrace medicínské, organizační a ekonomické racionality v oblasti poskytování zdravotnických služeb.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cs-CZ" sz="2800" dirty="0" smtClean="0">
              <a:solidFill>
                <a:srgbClr val="333399"/>
              </a:solidFill>
            </a:endParaRPr>
          </a:p>
          <a:p>
            <a:pPr eaLnBrk="1" hangingPunct="1">
              <a:defRPr/>
            </a:pPr>
            <a:endParaRPr lang="cs-CZ" sz="2800" dirty="0" smtClean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457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Nadpis 1"/>
          <p:cNvSpPr>
            <a:spLocks noGrp="1"/>
          </p:cNvSpPr>
          <p:nvPr>
            <p:ph type="title"/>
          </p:nvPr>
        </p:nvSpPr>
        <p:spPr>
          <a:xfrm>
            <a:off x="447675" y="44450"/>
            <a:ext cx="8229600" cy="1143000"/>
          </a:xfrm>
        </p:spPr>
        <p:txBody>
          <a:bodyPr/>
          <a:lstStyle/>
          <a:p>
            <a:pPr eaLnBrk="1" hangingPunct="1"/>
            <a:r>
              <a:rPr lang="cs-CZ" b="1" dirty="0" smtClean="0">
                <a:solidFill>
                  <a:srgbClr val="333399"/>
                </a:solidFill>
              </a:rPr>
              <a:t>Ekonomika zdravotnictví</a:t>
            </a:r>
          </a:p>
        </p:txBody>
      </p:sp>
      <p:sp>
        <p:nvSpPr>
          <p:cNvPr id="89091" name="Zástupný symbol pro obsah 2"/>
          <p:cNvSpPr>
            <a:spLocks noGrp="1"/>
          </p:cNvSpPr>
          <p:nvPr>
            <p:ph idx="1"/>
          </p:nvPr>
        </p:nvSpPr>
        <p:spPr>
          <a:xfrm>
            <a:off x="431800" y="1196975"/>
            <a:ext cx="8229600" cy="5327650"/>
          </a:xfrm>
        </p:spPr>
        <p:txBody>
          <a:bodyPr/>
          <a:lstStyle/>
          <a:p>
            <a:pPr eaLnBrk="1" hangingPunct="1">
              <a:defRPr/>
            </a:pPr>
            <a:r>
              <a:rPr lang="cs-CZ" sz="2400" dirty="0" smtClean="0">
                <a:solidFill>
                  <a:srgbClr val="333399"/>
                </a:solidFill>
              </a:rPr>
              <a:t>… řeší problematiku alokace (rozhodování komu, kam, kolik bude přiděleno) nedostatkových zdrojů (lidé, materiál, peníze) ve zdravotnickém systému…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cs-CZ" sz="2400" dirty="0" smtClean="0">
              <a:solidFill>
                <a:srgbClr val="333399"/>
              </a:solidFill>
            </a:endParaRPr>
          </a:p>
          <a:p>
            <a:pPr eaLnBrk="1" hangingPunct="1">
              <a:defRPr/>
            </a:pPr>
            <a:r>
              <a:rPr lang="cs-CZ" sz="2400" dirty="0" smtClean="0">
                <a:solidFill>
                  <a:srgbClr val="333399"/>
                </a:solidFill>
              </a:rPr>
              <a:t>… aby bylo dosaženo lepšího zdravotního stavu (u jedinců i populačních skupin) při minimálních nákladech…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cs-CZ" sz="2400" dirty="0">
              <a:solidFill>
                <a:srgbClr val="333399"/>
              </a:solidFill>
            </a:endParaRPr>
          </a:p>
          <a:p>
            <a:pPr eaLnBrk="1" hangingPunct="1">
              <a:defRPr/>
            </a:pPr>
            <a:r>
              <a:rPr lang="cs-CZ" sz="2400" dirty="0" smtClean="0">
                <a:solidFill>
                  <a:srgbClr val="333399"/>
                </a:solidFill>
              </a:rPr>
              <a:t>… jen velmi zřídka jsou rozhodnutí činěna pouze na základě ekonomických úvah, při rozhodování je třeba brát v úvahu další aspekty – medicínské, etické, organizační aj.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cs-CZ" sz="2400" dirty="0" smtClean="0"/>
          </a:p>
          <a:p>
            <a:pPr eaLnBrk="1" hangingPunct="1">
              <a:defRPr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78921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7544" y="548680"/>
            <a:ext cx="8229600" cy="5832648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cs-CZ" sz="6000" b="1" dirty="0" smtClean="0">
                <a:solidFill>
                  <a:schemeClr val="accent2"/>
                </a:solidFill>
              </a:rPr>
              <a:t>Veřejné zdravotnictví</a:t>
            </a:r>
            <a:endParaRPr lang="cs-CZ" sz="3600" b="1" cap="all" dirty="0" smtClean="0">
              <a:solidFill>
                <a:schemeClr val="accent2"/>
              </a:solidFill>
            </a:endParaRPr>
          </a:p>
          <a:p>
            <a:pPr marL="0" indent="0" algn="ctr">
              <a:buNone/>
            </a:pPr>
            <a:r>
              <a:rPr lang="cs-CZ" sz="3600" b="1" cap="all" dirty="0" smtClean="0">
                <a:solidFill>
                  <a:schemeClr val="accent2"/>
                </a:solidFill>
              </a:rPr>
              <a:t>Interdisciplinární obor</a:t>
            </a:r>
          </a:p>
          <a:p>
            <a:pPr marL="0" indent="0" algn="ctr">
              <a:buNone/>
            </a:pPr>
            <a:endParaRPr lang="cs-CZ" sz="3600" b="1" cap="all" dirty="0" smtClean="0">
              <a:solidFill>
                <a:schemeClr val="accent2"/>
              </a:solidFill>
            </a:endParaRPr>
          </a:p>
          <a:p>
            <a:r>
              <a:rPr lang="cs-CZ" dirty="0">
                <a:solidFill>
                  <a:srgbClr val="333399"/>
                </a:solidFill>
              </a:rPr>
              <a:t>z</a:t>
            </a:r>
            <a:r>
              <a:rPr lang="cs-CZ" dirty="0" smtClean="0">
                <a:solidFill>
                  <a:srgbClr val="333399"/>
                </a:solidFill>
              </a:rPr>
              <a:t>draví lidí (populační přístup)</a:t>
            </a:r>
          </a:p>
          <a:p>
            <a:r>
              <a:rPr lang="cs-CZ" dirty="0" smtClean="0">
                <a:solidFill>
                  <a:srgbClr val="333399"/>
                </a:solidFill>
              </a:rPr>
              <a:t>péče o zdraví</a:t>
            </a:r>
          </a:p>
          <a:p>
            <a:r>
              <a:rPr lang="cs-CZ" dirty="0" smtClean="0">
                <a:solidFill>
                  <a:srgbClr val="333399"/>
                </a:solidFill>
              </a:rPr>
              <a:t>zdravotnictví</a:t>
            </a:r>
          </a:p>
          <a:p>
            <a:pPr marL="457200" lvl="1" indent="0">
              <a:buNone/>
            </a:pPr>
            <a:endParaRPr lang="cs-CZ" sz="2400" dirty="0" smtClean="0">
              <a:solidFill>
                <a:srgbClr val="333399"/>
              </a:solidFill>
            </a:endParaRPr>
          </a:p>
          <a:p>
            <a:r>
              <a:rPr lang="cs-CZ" sz="2800" dirty="0" smtClean="0">
                <a:solidFill>
                  <a:srgbClr val="333399"/>
                </a:solidFill>
              </a:rPr>
              <a:t>Integrace poznatků a metod různých vědních oborů s cílem přispět ke zlepšení zdraví lidí.</a:t>
            </a:r>
          </a:p>
          <a:p>
            <a:pPr marL="514350" indent="-457200"/>
            <a:endParaRPr lang="cs-CZ" b="1" dirty="0">
              <a:solidFill>
                <a:schemeClr val="accent2"/>
              </a:solidFill>
            </a:endParaRPr>
          </a:p>
          <a:p>
            <a:pPr lvl="2"/>
            <a:endParaRPr lang="cs-CZ" sz="2800" b="1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2925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dirty="0" smtClean="0">
                <a:solidFill>
                  <a:srgbClr val="333399"/>
                </a:solidFill>
              </a:rPr>
              <a:t>Hlavní oblasti ekonomiky zdravotnictví</a:t>
            </a:r>
          </a:p>
        </p:txBody>
      </p:sp>
      <p:sp>
        <p:nvSpPr>
          <p:cNvPr id="131075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752528"/>
          </a:xfrm>
        </p:spPr>
        <p:txBody>
          <a:bodyPr/>
          <a:lstStyle/>
          <a:p>
            <a:pPr eaLnBrk="1" hangingPunct="1"/>
            <a:r>
              <a:rPr lang="cs-CZ" sz="2400" dirty="0" smtClean="0">
                <a:solidFill>
                  <a:srgbClr val="333399"/>
                </a:solidFill>
              </a:rPr>
              <a:t>faktory nabídky a poptávky po zdravotních službách</a:t>
            </a:r>
            <a:endParaRPr lang="cs-CZ" sz="2400" dirty="0">
              <a:solidFill>
                <a:srgbClr val="333399"/>
              </a:solidFill>
            </a:endParaRPr>
          </a:p>
          <a:p>
            <a:pPr eaLnBrk="1" hangingPunct="1"/>
            <a:r>
              <a:rPr lang="cs-CZ" sz="2400" dirty="0" smtClean="0">
                <a:solidFill>
                  <a:srgbClr val="333399"/>
                </a:solidFill>
              </a:rPr>
              <a:t>zdravotní potřeby, </a:t>
            </a:r>
          </a:p>
          <a:p>
            <a:pPr eaLnBrk="1" hangingPunct="1"/>
            <a:r>
              <a:rPr lang="cs-CZ" sz="2400" dirty="0" smtClean="0">
                <a:solidFill>
                  <a:srgbClr val="333399"/>
                </a:solidFill>
              </a:rPr>
              <a:t>financování zdravotní péče, </a:t>
            </a:r>
          </a:p>
          <a:p>
            <a:pPr eaLnBrk="1" hangingPunct="1"/>
            <a:r>
              <a:rPr lang="cs-CZ" sz="2400" dirty="0" smtClean="0">
                <a:solidFill>
                  <a:srgbClr val="333399"/>
                </a:solidFill>
              </a:rPr>
              <a:t>náklady zdravotní péče, </a:t>
            </a:r>
          </a:p>
          <a:p>
            <a:pPr eaLnBrk="1" hangingPunct="1"/>
            <a:r>
              <a:rPr lang="cs-CZ" sz="2400" dirty="0" smtClean="0">
                <a:solidFill>
                  <a:srgbClr val="333399"/>
                </a:solidFill>
              </a:rPr>
              <a:t>měření výsledků a výstupů zdravotní péče, </a:t>
            </a:r>
          </a:p>
          <a:p>
            <a:pPr eaLnBrk="1" hangingPunct="1"/>
            <a:r>
              <a:rPr lang="cs-CZ" sz="2400" dirty="0" smtClean="0">
                <a:solidFill>
                  <a:srgbClr val="333399"/>
                </a:solidFill>
              </a:rPr>
              <a:t>měření produktivity, účinnosti a ekonomické efektivity zdravotnických služeb, </a:t>
            </a:r>
          </a:p>
          <a:p>
            <a:pPr eaLnBrk="1" hangingPunct="1"/>
            <a:r>
              <a:rPr lang="cs-CZ" sz="2400" dirty="0" smtClean="0">
                <a:solidFill>
                  <a:srgbClr val="333399"/>
                </a:solidFill>
              </a:rPr>
              <a:t>vliv ekonomického prostředí na ekonomiku zdravotnických organizací, </a:t>
            </a:r>
          </a:p>
          <a:p>
            <a:pPr eaLnBrk="1" hangingPunct="1"/>
            <a:r>
              <a:rPr lang="cs-CZ" sz="2400" dirty="0" smtClean="0">
                <a:solidFill>
                  <a:srgbClr val="333399"/>
                </a:solidFill>
              </a:rPr>
              <a:t>analýza efektivnosti různých zdravotnických systémů, </a:t>
            </a:r>
          </a:p>
          <a:p>
            <a:pPr eaLnBrk="1" hangingPunct="1"/>
            <a:r>
              <a:rPr lang="cs-CZ" sz="2400" dirty="0" smtClean="0">
                <a:solidFill>
                  <a:srgbClr val="333399"/>
                </a:solidFill>
              </a:rPr>
              <a:t>ekonomické vyhodnocování medicínských intervencí. </a:t>
            </a:r>
          </a:p>
        </p:txBody>
      </p:sp>
    </p:spTree>
    <p:extLst>
      <p:ext uri="{BB962C8B-B14F-4D97-AF65-F5344CB8AC3E}">
        <p14:creationId xmlns:p14="http://schemas.microsoft.com/office/powerpoint/2010/main" val="1665130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5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Nadpis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sz="6600" b="1" cap="all" dirty="0" smtClean="0">
                <a:solidFill>
                  <a:srgbClr val="00B0F0"/>
                </a:solidFill>
              </a:rPr>
              <a:t>Příčiny Nárůstu výdajů na zdravotní péči</a:t>
            </a:r>
          </a:p>
        </p:txBody>
      </p:sp>
      <p:sp>
        <p:nvSpPr>
          <p:cNvPr id="7" name="Podnadpis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810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smtClean="0">
                <a:solidFill>
                  <a:srgbClr val="000099"/>
                </a:solidFill>
              </a:rPr>
              <a:t>Zájem ekonomie o zdravotní péči</a:t>
            </a:r>
          </a:p>
        </p:txBody>
      </p:sp>
      <p:sp>
        <p:nvSpPr>
          <p:cNvPr id="16998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cs-CZ" dirty="0" smtClean="0">
                <a:solidFill>
                  <a:srgbClr val="333399"/>
                </a:solidFill>
              </a:rPr>
              <a:t>Systematický zájem o ekonomickou problematiku zdravotnictví od 60. let 20. století.</a:t>
            </a:r>
          </a:p>
          <a:p>
            <a:pPr lvl="1" eaLnBrk="1" hangingPunct="1">
              <a:buFont typeface="Arial" charset="0"/>
              <a:buChar char="•"/>
            </a:pPr>
            <a:r>
              <a:rPr lang="cs-CZ" dirty="0" smtClean="0">
                <a:solidFill>
                  <a:srgbClr val="333399"/>
                </a:solidFill>
              </a:rPr>
              <a:t>Zdravotnictví se stalo významným hospodářským odvětvím</a:t>
            </a:r>
          </a:p>
          <a:p>
            <a:pPr lvl="1" eaLnBrk="1" hangingPunct="1">
              <a:buFont typeface="Arial" charset="0"/>
              <a:buChar char="•"/>
            </a:pPr>
            <a:r>
              <a:rPr lang="cs-CZ" dirty="0" smtClean="0">
                <a:solidFill>
                  <a:srgbClr val="333399"/>
                </a:solidFill>
              </a:rPr>
              <a:t>Růst výdajů na zdravotnictví (začal předstihovat růst HDP)</a:t>
            </a:r>
          </a:p>
          <a:p>
            <a:pPr lvl="2" eaLnBrk="1" hangingPunct="1"/>
            <a:r>
              <a:rPr lang="cs-CZ" dirty="0" smtClean="0">
                <a:solidFill>
                  <a:srgbClr val="333399"/>
                </a:solidFill>
              </a:rPr>
              <a:t>Začaly být analyzovány hlavní příčiny růstu výdajů na zdravotní péči</a:t>
            </a:r>
          </a:p>
        </p:txBody>
      </p:sp>
    </p:spTree>
    <p:extLst>
      <p:ext uri="{BB962C8B-B14F-4D97-AF65-F5344CB8AC3E}">
        <p14:creationId xmlns:p14="http://schemas.microsoft.com/office/powerpoint/2010/main" val="373050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Nadpis 3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836613"/>
          </a:xfrm>
        </p:spPr>
        <p:txBody>
          <a:bodyPr/>
          <a:lstStyle/>
          <a:p>
            <a:pPr eaLnBrk="1" hangingPunct="1"/>
            <a:r>
              <a:rPr lang="cs-CZ" b="1" dirty="0" smtClean="0">
                <a:solidFill>
                  <a:srgbClr val="333399"/>
                </a:solidFill>
              </a:rPr>
              <a:t>Hlavní příčiny růstu nákladů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107504" y="765175"/>
            <a:ext cx="8856984" cy="5716588"/>
          </a:xfrm>
        </p:spPr>
        <p:txBody>
          <a:bodyPr/>
          <a:lstStyle/>
          <a:p>
            <a:pPr indent="0"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cs-CZ" sz="2400" dirty="0" smtClean="0">
                <a:solidFill>
                  <a:srgbClr val="333399"/>
                </a:solidFill>
              </a:rPr>
              <a:t>Nárůst nákladů na zdravotnictví má několik příčin, které lze jen těžko seřadit podle pořadí nebo je navzájem oddělit.</a:t>
            </a:r>
          </a:p>
          <a:p>
            <a:pPr indent="0" eaLnBrk="1" hangingPunct="1">
              <a:spcBef>
                <a:spcPts val="0"/>
              </a:spcBef>
              <a:buFont typeface="Arial" charset="0"/>
              <a:buNone/>
              <a:defRPr/>
            </a:pPr>
            <a:endParaRPr lang="cs-CZ" sz="2400" dirty="0" smtClean="0">
              <a:solidFill>
                <a:srgbClr val="333399"/>
              </a:solidFill>
            </a:endParaRPr>
          </a:p>
          <a:p>
            <a:pPr indent="-457200" eaLnBrk="1" hangingPunct="1">
              <a:buFont typeface="+mj-lt"/>
              <a:buAutoNum type="arabicPeriod"/>
              <a:defRPr/>
            </a:pPr>
            <a:r>
              <a:rPr lang="cs-CZ" sz="2400" b="1" dirty="0" smtClean="0">
                <a:solidFill>
                  <a:srgbClr val="333399"/>
                </a:solidFill>
              </a:rPr>
              <a:t>Demografické změny</a:t>
            </a:r>
          </a:p>
          <a:p>
            <a:pPr lvl="1" indent="-457200" eaLnBrk="1" hangingPunct="1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cs-CZ" sz="2000" dirty="0" smtClean="0">
                <a:solidFill>
                  <a:srgbClr val="333399"/>
                </a:solidFill>
              </a:rPr>
              <a:t>Stárnutí populace není tak závažným faktorem, jak se obecně myslí (roční růst výdajů v ČR je cca 7% a pouze jeden procentní bod připadá na populační stárnutí, zbylých 6 má příčinu jinde).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cs-CZ" sz="2400" b="1" dirty="0" smtClean="0">
                <a:solidFill>
                  <a:srgbClr val="333399"/>
                </a:solidFill>
              </a:rPr>
              <a:t>Struktura a charakter nemocnosti a úmrtnosti</a:t>
            </a:r>
          </a:p>
          <a:p>
            <a:pPr lvl="1" indent="-457200" eaLnBrk="1" hangingPunct="1">
              <a:buFont typeface="Arial" pitchFamily="34" charset="0"/>
              <a:buChar char="•"/>
              <a:defRPr/>
            </a:pPr>
            <a:r>
              <a:rPr lang="cs-CZ" sz="2200" dirty="0" smtClean="0">
                <a:solidFill>
                  <a:srgbClr val="333399"/>
                </a:solidFill>
              </a:rPr>
              <a:t>Hromadný výskyt chronických nemocí</a:t>
            </a:r>
          </a:p>
          <a:p>
            <a:pPr indent="-457200" eaLnBrk="1" hangingPunct="1">
              <a:buFont typeface="+mj-lt"/>
              <a:buAutoNum type="arabicPeriod"/>
              <a:defRPr/>
            </a:pPr>
            <a:r>
              <a:rPr lang="cs-CZ" sz="2400" b="1" dirty="0" smtClean="0">
                <a:solidFill>
                  <a:srgbClr val="333399"/>
                </a:solidFill>
              </a:rPr>
              <a:t>Nové a staronové choroby</a:t>
            </a:r>
          </a:p>
          <a:p>
            <a:pPr lvl="1" indent="-457200" eaLnBrk="1" hangingPunct="1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cs-CZ" sz="2200" dirty="0" smtClean="0">
                <a:solidFill>
                  <a:srgbClr val="333399"/>
                </a:solidFill>
              </a:rPr>
              <a:t>AIDS, TBC</a:t>
            </a:r>
          </a:p>
          <a:p>
            <a:pPr lvl="1" indent="-457200" eaLnBrk="1" hangingPunct="1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cs-CZ" sz="2200" dirty="0" smtClean="0">
                <a:solidFill>
                  <a:srgbClr val="333399"/>
                </a:solidFill>
              </a:rPr>
              <a:t>závislosti</a:t>
            </a:r>
          </a:p>
          <a:p>
            <a:pPr indent="-457200" eaLnBrk="1" hangingPunct="1">
              <a:buFont typeface="+mj-lt"/>
              <a:buAutoNum type="arabicPeriod"/>
              <a:defRPr/>
            </a:pPr>
            <a:r>
              <a:rPr lang="cs-CZ" sz="2400" b="1" dirty="0" smtClean="0">
                <a:solidFill>
                  <a:srgbClr val="333399"/>
                </a:solidFill>
              </a:rPr>
              <a:t>Léčiva a technologie</a:t>
            </a:r>
          </a:p>
          <a:p>
            <a:pPr lvl="1" indent="-457200" eaLnBrk="1" hangingPunct="1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cs-CZ" sz="2200" dirty="0" smtClean="0">
                <a:solidFill>
                  <a:srgbClr val="333399"/>
                </a:solidFill>
              </a:rPr>
              <a:t>drahý výzkum</a:t>
            </a:r>
          </a:p>
          <a:p>
            <a:pPr lvl="1" indent="-457200" eaLnBrk="1" hangingPunct="1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cs-CZ" sz="2200" dirty="0" smtClean="0">
                <a:solidFill>
                  <a:srgbClr val="333399"/>
                </a:solidFill>
              </a:rPr>
              <a:t>odstraňují následky, nikoli příčiny</a:t>
            </a:r>
          </a:p>
          <a:p>
            <a:pPr lvl="1" indent="-457200" eaLnBrk="1" hangingPunct="1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cs-CZ" sz="2200" dirty="0" smtClean="0">
                <a:solidFill>
                  <a:srgbClr val="333399"/>
                </a:solidFill>
              </a:rPr>
              <a:t>odhalování nemocí v časnějších stádiích = delší život s nemocí</a:t>
            </a:r>
          </a:p>
          <a:p>
            <a:pPr lvl="1" indent="-457200" eaLnBrk="1" hangingPunct="1">
              <a:spcBef>
                <a:spcPts val="0"/>
              </a:spcBef>
              <a:buFont typeface="Arial" pitchFamily="34" charset="0"/>
              <a:buChar char="•"/>
              <a:defRPr/>
            </a:pPr>
            <a:endParaRPr 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1417235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Nadpis 3"/>
          <p:cNvSpPr>
            <a:spLocks noGrp="1"/>
          </p:cNvSpPr>
          <p:nvPr>
            <p:ph type="title"/>
          </p:nvPr>
        </p:nvSpPr>
        <p:spPr>
          <a:xfrm>
            <a:off x="395288" y="115888"/>
            <a:ext cx="8229600" cy="1143000"/>
          </a:xfrm>
        </p:spPr>
        <p:txBody>
          <a:bodyPr/>
          <a:lstStyle/>
          <a:p>
            <a:pPr eaLnBrk="1" hangingPunct="1"/>
            <a:r>
              <a:rPr lang="cs-CZ" b="1" dirty="0" smtClean="0">
                <a:solidFill>
                  <a:srgbClr val="333399"/>
                </a:solidFill>
              </a:rPr>
              <a:t>Hlavní příčiny růstu nákladů</a:t>
            </a:r>
          </a:p>
        </p:txBody>
      </p:sp>
      <p:sp>
        <p:nvSpPr>
          <p:cNvPr id="88067" name="Zástupný symbol pro obsah 4"/>
          <p:cNvSpPr>
            <a:spLocks noGrp="1"/>
          </p:cNvSpPr>
          <p:nvPr>
            <p:ph idx="1"/>
          </p:nvPr>
        </p:nvSpPr>
        <p:spPr>
          <a:xfrm>
            <a:off x="179512" y="1196975"/>
            <a:ext cx="8784976" cy="5232400"/>
          </a:xfrm>
        </p:spPr>
        <p:txBody>
          <a:bodyPr/>
          <a:lstStyle/>
          <a:p>
            <a:pPr indent="-457200" eaLnBrk="1" hangingPunct="1">
              <a:buFont typeface="Calibri" pitchFamily="34" charset="0"/>
              <a:buAutoNum type="arabicPeriod" startAt="5"/>
            </a:pPr>
            <a:r>
              <a:rPr lang="cs-CZ" sz="2400" b="1" dirty="0" smtClean="0">
                <a:solidFill>
                  <a:srgbClr val="333399"/>
                </a:solidFill>
              </a:rPr>
              <a:t>Nárůst výkonů</a:t>
            </a:r>
          </a:p>
          <a:p>
            <a:pPr lvl="1" indent="-457200" eaLnBrk="1" hangingPunct="1">
              <a:buFont typeface="Arial" charset="0"/>
              <a:buChar char="•"/>
            </a:pPr>
            <a:r>
              <a:rPr lang="cs-CZ" sz="2000" dirty="0" smtClean="0">
                <a:solidFill>
                  <a:srgbClr val="333399"/>
                </a:solidFill>
              </a:rPr>
              <a:t>Nové technologie usnadňují  výkony a zkracují hospitalizaci (roste nabídka).</a:t>
            </a:r>
          </a:p>
          <a:p>
            <a:pPr lvl="1" indent="-457200" eaLnBrk="1" hangingPunct="1">
              <a:buFont typeface="Arial" charset="0"/>
              <a:buChar char="•"/>
            </a:pPr>
            <a:r>
              <a:rPr lang="cs-CZ" sz="2000" dirty="0" smtClean="0">
                <a:solidFill>
                  <a:srgbClr val="333399"/>
                </a:solidFill>
              </a:rPr>
              <a:t>Z rizikových metod se stávají metody relativně bezpečné (roste poptávka).</a:t>
            </a:r>
          </a:p>
          <a:p>
            <a:pPr marL="285750" lvl="1" indent="0" eaLnBrk="1" hangingPunct="1">
              <a:buNone/>
            </a:pPr>
            <a:endParaRPr lang="cs-CZ" sz="2000" dirty="0" smtClean="0">
              <a:solidFill>
                <a:srgbClr val="333399"/>
              </a:solidFill>
            </a:endParaRPr>
          </a:p>
          <a:p>
            <a:pPr indent="-457200" eaLnBrk="1" hangingPunct="1">
              <a:buFont typeface="Calibri" pitchFamily="34" charset="0"/>
              <a:buAutoNum type="arabicPeriod" startAt="5"/>
            </a:pPr>
            <a:r>
              <a:rPr lang="cs-CZ" sz="2400" b="1" dirty="0" smtClean="0">
                <a:solidFill>
                  <a:srgbClr val="333399"/>
                </a:solidFill>
              </a:rPr>
              <a:t>Zaměření na nejtěžší stavy a nemoci</a:t>
            </a:r>
          </a:p>
          <a:p>
            <a:pPr lvl="1" indent="-457200" eaLnBrk="1" hangingPunct="1">
              <a:buFont typeface="Arial" charset="0"/>
              <a:buChar char="•"/>
            </a:pPr>
            <a:r>
              <a:rPr lang="cs-CZ" sz="2000" dirty="0" smtClean="0">
                <a:solidFill>
                  <a:srgbClr val="333399"/>
                </a:solidFill>
              </a:rPr>
              <a:t>Jsou léčeny stavy a nemoci dříve považované za beznadějné a kde i dnes je poměr šance na vyléčení a selhání velmi nepříznivý.</a:t>
            </a:r>
          </a:p>
          <a:p>
            <a:pPr lvl="1" indent="-457200" eaLnBrk="1" hangingPunct="1">
              <a:buFont typeface="Arial" charset="0"/>
              <a:buChar char="•"/>
            </a:pPr>
            <a:r>
              <a:rPr lang="cs-CZ" sz="2000" dirty="0" smtClean="0">
                <a:solidFill>
                  <a:srgbClr val="333399"/>
                </a:solidFill>
              </a:rPr>
              <a:t>Přibližně 22% veškerých nákladů na zdravotnictví spotřebovává 5% populace.</a:t>
            </a:r>
          </a:p>
          <a:p>
            <a:pPr lvl="1" indent="-457200" eaLnBrk="1" hangingPunct="1">
              <a:buFont typeface="Arial" charset="0"/>
              <a:buChar char="•"/>
            </a:pPr>
            <a:r>
              <a:rPr lang="cs-CZ" sz="2000" dirty="0" smtClean="0">
                <a:solidFill>
                  <a:srgbClr val="333399"/>
                </a:solidFill>
              </a:rPr>
              <a:t>Chybné zaměření,  lepší by bylo zaměřit se na předcházení nemocem (sociální determinanty zdraví).</a:t>
            </a:r>
          </a:p>
        </p:txBody>
      </p:sp>
    </p:spTree>
    <p:extLst>
      <p:ext uri="{BB962C8B-B14F-4D97-AF65-F5344CB8AC3E}">
        <p14:creationId xmlns:p14="http://schemas.microsoft.com/office/powerpoint/2010/main" val="3377970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88" y="1804988"/>
            <a:ext cx="7210425" cy="324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370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Nadpis 3"/>
          <p:cNvSpPr>
            <a:spLocks noGrp="1"/>
          </p:cNvSpPr>
          <p:nvPr>
            <p:ph type="title"/>
          </p:nvPr>
        </p:nvSpPr>
        <p:spPr>
          <a:xfrm>
            <a:off x="395288" y="115888"/>
            <a:ext cx="8229600" cy="1143000"/>
          </a:xfrm>
        </p:spPr>
        <p:txBody>
          <a:bodyPr/>
          <a:lstStyle/>
          <a:p>
            <a:pPr eaLnBrk="1" hangingPunct="1"/>
            <a:r>
              <a:rPr lang="cs-CZ" b="1" dirty="0" smtClean="0">
                <a:solidFill>
                  <a:srgbClr val="333399"/>
                </a:solidFill>
              </a:rPr>
              <a:t>Hlavní příčiny růstu nákladů</a:t>
            </a:r>
          </a:p>
        </p:txBody>
      </p:sp>
      <p:sp>
        <p:nvSpPr>
          <p:cNvPr id="92163" name="Zástupný symbol pro obsah 4"/>
          <p:cNvSpPr>
            <a:spLocks noGrp="1"/>
          </p:cNvSpPr>
          <p:nvPr>
            <p:ph idx="1"/>
          </p:nvPr>
        </p:nvSpPr>
        <p:spPr>
          <a:xfrm>
            <a:off x="179512" y="1196975"/>
            <a:ext cx="8712968" cy="5232400"/>
          </a:xfrm>
        </p:spPr>
        <p:txBody>
          <a:bodyPr/>
          <a:lstStyle/>
          <a:p>
            <a:pPr indent="-457200" eaLnBrk="1" hangingPunct="1">
              <a:buFont typeface="+mj-lt"/>
              <a:buAutoNum type="arabicPeriod" startAt="5"/>
              <a:defRPr/>
            </a:pPr>
            <a:r>
              <a:rPr lang="cs-CZ" sz="2400" b="1" dirty="0" smtClean="0">
                <a:solidFill>
                  <a:srgbClr val="333399"/>
                </a:solidFill>
              </a:rPr>
              <a:t>Nárůst výkonů</a:t>
            </a:r>
          </a:p>
          <a:p>
            <a:pPr lvl="1" indent="-457200" eaLnBrk="1" hangingPunct="1">
              <a:buFont typeface="Arial" pitchFamily="34" charset="0"/>
              <a:buChar char="•"/>
              <a:defRPr/>
            </a:pPr>
            <a:r>
              <a:rPr lang="cs-CZ" sz="2000" dirty="0" smtClean="0">
                <a:solidFill>
                  <a:srgbClr val="333399"/>
                </a:solidFill>
              </a:rPr>
              <a:t>Nové technologie usnadňují  výkony a zkracují hospitalizaci (roste nabídka).</a:t>
            </a:r>
          </a:p>
          <a:p>
            <a:pPr lvl="1" indent="-457200" eaLnBrk="1" hangingPunct="1">
              <a:buFont typeface="Arial" pitchFamily="34" charset="0"/>
              <a:buChar char="•"/>
              <a:defRPr/>
            </a:pPr>
            <a:r>
              <a:rPr lang="cs-CZ" sz="2000" dirty="0" smtClean="0">
                <a:solidFill>
                  <a:srgbClr val="333399"/>
                </a:solidFill>
              </a:rPr>
              <a:t>Z rizikových metod se stávají metody relativně bezpečné (roste poptávka).</a:t>
            </a:r>
          </a:p>
          <a:p>
            <a:pPr indent="-457200" eaLnBrk="1" hangingPunct="1">
              <a:buFont typeface="+mj-lt"/>
              <a:buAutoNum type="arabicPeriod" startAt="5"/>
              <a:defRPr/>
            </a:pPr>
            <a:r>
              <a:rPr lang="cs-CZ" sz="2400" b="1" dirty="0" smtClean="0">
                <a:solidFill>
                  <a:srgbClr val="333399"/>
                </a:solidFill>
              </a:rPr>
              <a:t>Zaměření na nejtěžší stavy a nemoci</a:t>
            </a:r>
          </a:p>
          <a:p>
            <a:pPr lvl="1" indent="-457200" eaLnBrk="1" hangingPunct="1">
              <a:buFont typeface="Arial" pitchFamily="34" charset="0"/>
              <a:buChar char="•"/>
              <a:defRPr/>
            </a:pPr>
            <a:r>
              <a:rPr lang="cs-CZ" sz="2000" dirty="0" smtClean="0">
                <a:solidFill>
                  <a:srgbClr val="333399"/>
                </a:solidFill>
              </a:rPr>
              <a:t>Jsou léčeny stavy a nemoci dříve považované za beznadějné a kde i dnes je poměr šance na vyléčení a selhání velmi nepříznivý.</a:t>
            </a:r>
          </a:p>
          <a:p>
            <a:pPr lvl="1" indent="-457200" eaLnBrk="1" hangingPunct="1">
              <a:buFont typeface="Arial" pitchFamily="34" charset="0"/>
              <a:buChar char="•"/>
              <a:defRPr/>
            </a:pPr>
            <a:r>
              <a:rPr lang="cs-CZ" sz="2000" dirty="0" smtClean="0">
                <a:solidFill>
                  <a:srgbClr val="333399"/>
                </a:solidFill>
              </a:rPr>
              <a:t>Přibližně 22% veškerých nákladů na zdravotnictví spotřebovává 5% populace.</a:t>
            </a:r>
          </a:p>
          <a:p>
            <a:pPr lvl="1" indent="-457200" eaLnBrk="1" hangingPunct="1">
              <a:buFont typeface="Arial" pitchFamily="34" charset="0"/>
              <a:buChar char="•"/>
              <a:defRPr/>
            </a:pPr>
            <a:r>
              <a:rPr lang="cs-CZ" sz="2000" dirty="0" smtClean="0">
                <a:solidFill>
                  <a:srgbClr val="333399"/>
                </a:solidFill>
              </a:rPr>
              <a:t>Chybné zaměření,  lepší by bylo zaměřit se na předcházení nemocem.</a:t>
            </a:r>
          </a:p>
          <a:p>
            <a:pPr marL="457200" indent="-457200" eaLnBrk="1" hangingPunct="1">
              <a:buFont typeface="+mj-lt"/>
              <a:buAutoNum type="arabicPeriod" startAt="7"/>
              <a:defRPr/>
            </a:pPr>
            <a:r>
              <a:rPr lang="cs-CZ" sz="2400" b="1" dirty="0" smtClean="0">
                <a:solidFill>
                  <a:srgbClr val="333399"/>
                </a:solidFill>
              </a:rPr>
              <a:t>Očekávání lidí</a:t>
            </a:r>
          </a:p>
          <a:p>
            <a:pPr lvl="1" indent="-457200" eaLnBrk="1" hangingPunct="1">
              <a:buFont typeface="Arial" pitchFamily="34" charset="0"/>
              <a:buChar char="•"/>
              <a:defRPr/>
            </a:pPr>
            <a:r>
              <a:rPr lang="cs-CZ" sz="2000" dirty="0" smtClean="0">
                <a:solidFill>
                  <a:srgbClr val="333399"/>
                </a:solidFill>
              </a:rPr>
              <a:t>V informačním věku roste „informovanost“  a očekávání lidí, kteří požadují stále více (z hlediska kvantity i kvality).</a:t>
            </a:r>
          </a:p>
        </p:txBody>
      </p:sp>
    </p:spTree>
    <p:extLst>
      <p:ext uri="{BB962C8B-B14F-4D97-AF65-F5344CB8AC3E}">
        <p14:creationId xmlns:p14="http://schemas.microsoft.com/office/powerpoint/2010/main" val="41892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Nadpis 3"/>
          <p:cNvSpPr>
            <a:spLocks noGrp="1"/>
          </p:cNvSpPr>
          <p:nvPr>
            <p:ph type="title"/>
          </p:nvPr>
        </p:nvSpPr>
        <p:spPr>
          <a:xfrm>
            <a:off x="395288" y="115888"/>
            <a:ext cx="8229600" cy="1143000"/>
          </a:xfrm>
        </p:spPr>
        <p:txBody>
          <a:bodyPr/>
          <a:lstStyle/>
          <a:p>
            <a:pPr eaLnBrk="1" hangingPunct="1"/>
            <a:r>
              <a:rPr lang="cs-CZ" b="1" dirty="0" smtClean="0">
                <a:solidFill>
                  <a:srgbClr val="333399"/>
                </a:solidFill>
              </a:rPr>
              <a:t>Hlavní příčiny růstu nákladů</a:t>
            </a:r>
          </a:p>
        </p:txBody>
      </p:sp>
      <p:sp>
        <p:nvSpPr>
          <p:cNvPr id="92163" name="Zástupný symbol pro obsah 4"/>
          <p:cNvSpPr>
            <a:spLocks noGrp="1"/>
          </p:cNvSpPr>
          <p:nvPr>
            <p:ph idx="1"/>
          </p:nvPr>
        </p:nvSpPr>
        <p:spPr>
          <a:xfrm>
            <a:off x="179512" y="1196975"/>
            <a:ext cx="8640960" cy="52324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endParaRPr lang="cs-CZ" sz="2000" dirty="0" smtClean="0"/>
          </a:p>
          <a:p>
            <a:pPr indent="-457200" eaLnBrk="1" hangingPunct="1">
              <a:buFont typeface="+mj-lt"/>
              <a:buAutoNum type="arabicPeriod" startAt="8"/>
              <a:defRPr/>
            </a:pPr>
            <a:r>
              <a:rPr lang="cs-CZ" sz="2400" b="1" dirty="0" smtClean="0">
                <a:solidFill>
                  <a:srgbClr val="333399"/>
                </a:solidFill>
              </a:rPr>
              <a:t>Chybějící kontrolní mechanismy</a:t>
            </a:r>
          </a:p>
          <a:p>
            <a:pPr marL="457200" indent="-457200" eaLnBrk="1" hangingPunct="1">
              <a:buFont typeface="+mj-lt"/>
              <a:buAutoNum type="arabicPeriod" startAt="9"/>
              <a:defRPr/>
            </a:pPr>
            <a:r>
              <a:rPr lang="cs-CZ" sz="2400" b="1" dirty="0" smtClean="0">
                <a:solidFill>
                  <a:srgbClr val="333399"/>
                </a:solidFill>
              </a:rPr>
              <a:t>Komercionalizace</a:t>
            </a:r>
          </a:p>
          <a:p>
            <a:pPr lvl="1" indent="-457200" eaLnBrk="1" hangingPunct="1">
              <a:buFont typeface="Arial" pitchFamily="34" charset="0"/>
              <a:buChar char="•"/>
              <a:defRPr/>
            </a:pPr>
            <a:r>
              <a:rPr lang="cs-CZ" sz="2000" dirty="0" smtClean="0">
                <a:solidFill>
                  <a:srgbClr val="333399"/>
                </a:solidFill>
              </a:rPr>
              <a:t>vstup komerčních zájmů a podnikatelských aktivit za účelem zisku (výrobci a obchodníci s technikou, materiály, léky, službami)</a:t>
            </a:r>
          </a:p>
          <a:p>
            <a:pPr indent="-457200" eaLnBrk="1" hangingPunct="1">
              <a:buFont typeface="Arial" charset="0"/>
              <a:buNone/>
              <a:defRPr/>
            </a:pPr>
            <a:endParaRPr lang="cs-CZ" sz="2400" dirty="0" smtClean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997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smtClean="0">
                <a:solidFill>
                  <a:srgbClr val="000099"/>
                </a:solidFill>
              </a:rPr>
              <a:t>MOŽNOSTI ŘEŠENÍ</a:t>
            </a:r>
          </a:p>
        </p:txBody>
      </p:sp>
      <p:sp>
        <p:nvSpPr>
          <p:cNvPr id="65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647825"/>
            <a:ext cx="8064500" cy="4525963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cs-CZ" dirty="0" smtClean="0">
                <a:solidFill>
                  <a:srgbClr val="333399"/>
                </a:solidFill>
              </a:rPr>
              <a:t>Další peníze do systému zdravotnictví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cs-CZ" dirty="0" smtClean="0">
                <a:solidFill>
                  <a:srgbClr val="333399"/>
                </a:solidFill>
              </a:rPr>
              <a:t>Zvýšení hospodárnosti zdravotnictví 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cs-CZ" dirty="0" smtClean="0">
                <a:solidFill>
                  <a:srgbClr val="333399"/>
                </a:solidFill>
              </a:rPr>
              <a:t>Omezení dostupnosti zdravotnických služeb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cs-CZ" dirty="0" smtClean="0">
                <a:solidFill>
                  <a:srgbClr val="333399"/>
                </a:solidFill>
              </a:rPr>
              <a:t>Všeobecné zlepšení zdraví lidí</a:t>
            </a:r>
          </a:p>
        </p:txBody>
      </p:sp>
    </p:spTree>
    <p:extLst>
      <p:ext uri="{BB962C8B-B14F-4D97-AF65-F5344CB8AC3E}">
        <p14:creationId xmlns:p14="http://schemas.microsoft.com/office/powerpoint/2010/main" val="158297293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Nadpis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sz="6600" b="1" cap="all" dirty="0" smtClean="0">
                <a:solidFill>
                  <a:srgbClr val="00B0F0"/>
                </a:solidFill>
              </a:rPr>
              <a:t>Financování zdravotnictví</a:t>
            </a:r>
          </a:p>
        </p:txBody>
      </p:sp>
      <p:sp>
        <p:nvSpPr>
          <p:cNvPr id="7" name="Podnadpis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33075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7544" y="548680"/>
            <a:ext cx="8229600" cy="5832648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cs-CZ" sz="6000" b="1" dirty="0" smtClean="0">
                <a:solidFill>
                  <a:schemeClr val="accent2"/>
                </a:solidFill>
              </a:rPr>
              <a:t>Veřejné zdravotnictví</a:t>
            </a:r>
            <a:endParaRPr lang="cs-CZ" sz="3600" b="1" cap="all" dirty="0" smtClean="0">
              <a:solidFill>
                <a:schemeClr val="accent2"/>
              </a:solidFill>
            </a:endParaRPr>
          </a:p>
          <a:p>
            <a:pPr marL="0" indent="0" algn="ctr">
              <a:buNone/>
            </a:pPr>
            <a:r>
              <a:rPr lang="cs-CZ" sz="3600" b="1" cap="all" dirty="0" smtClean="0">
                <a:solidFill>
                  <a:schemeClr val="accent2"/>
                </a:solidFill>
              </a:rPr>
              <a:t>Interdisciplinární obor</a:t>
            </a:r>
          </a:p>
          <a:p>
            <a:pPr marL="0" indent="0" algn="ctr">
              <a:buNone/>
            </a:pPr>
            <a:endParaRPr lang="cs-CZ" sz="3600" b="1" cap="all" dirty="0" smtClean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cs-CZ" b="1" dirty="0" smtClean="0">
                <a:solidFill>
                  <a:srgbClr val="333399"/>
                </a:solidFill>
              </a:rPr>
              <a:t>Sociální lékařství </a:t>
            </a:r>
            <a:r>
              <a:rPr lang="cs-CZ" dirty="0" smtClean="0">
                <a:solidFill>
                  <a:srgbClr val="333399"/>
                </a:solidFill>
              </a:rPr>
              <a:t>– teoretický základ Veřejného zdravotnictví</a:t>
            </a:r>
          </a:p>
          <a:p>
            <a:pPr marL="514350" indent="-457200"/>
            <a:r>
              <a:rPr lang="cs-CZ" b="1" dirty="0" smtClean="0">
                <a:solidFill>
                  <a:schemeClr val="accent2"/>
                </a:solidFill>
              </a:rPr>
              <a:t>Jaké je zdraví?</a:t>
            </a:r>
          </a:p>
          <a:p>
            <a:pPr marL="514350" indent="-457200"/>
            <a:r>
              <a:rPr lang="cs-CZ" b="1" dirty="0" smtClean="0">
                <a:solidFill>
                  <a:schemeClr val="accent2"/>
                </a:solidFill>
              </a:rPr>
              <a:t>Proč je takové?</a:t>
            </a:r>
          </a:p>
          <a:p>
            <a:pPr marL="514350" indent="-457200"/>
            <a:r>
              <a:rPr lang="cs-CZ" b="1" dirty="0" smtClean="0">
                <a:solidFill>
                  <a:schemeClr val="accent2"/>
                </a:solidFill>
              </a:rPr>
              <a:t>Jak ho můžeme zlepšit?</a:t>
            </a:r>
          </a:p>
          <a:p>
            <a:pPr marL="57150" indent="0">
              <a:buNone/>
            </a:pPr>
            <a:r>
              <a:rPr lang="cs-CZ" b="1" dirty="0" smtClean="0">
                <a:solidFill>
                  <a:schemeClr val="accent2"/>
                </a:solidFill>
              </a:rPr>
              <a:t>Preventivní lékařství,</a:t>
            </a:r>
            <a:endParaRPr lang="cs-CZ" b="1" dirty="0">
              <a:solidFill>
                <a:schemeClr val="accent2"/>
              </a:solidFill>
            </a:endParaRPr>
          </a:p>
          <a:p>
            <a:pPr lvl="2"/>
            <a:endParaRPr lang="cs-CZ" sz="2800" b="1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9797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Nadpis 1"/>
          <p:cNvSpPr>
            <a:spLocks noGrp="1"/>
          </p:cNvSpPr>
          <p:nvPr>
            <p:ph type="title"/>
          </p:nvPr>
        </p:nvSpPr>
        <p:spPr>
          <a:xfrm>
            <a:off x="539750" y="23813"/>
            <a:ext cx="8229600" cy="993775"/>
          </a:xfrm>
        </p:spPr>
        <p:txBody>
          <a:bodyPr/>
          <a:lstStyle/>
          <a:p>
            <a:r>
              <a:rPr lang="cs-CZ" b="1" dirty="0" smtClean="0">
                <a:solidFill>
                  <a:srgbClr val="333399"/>
                </a:solidFill>
              </a:rPr>
              <a:t>Finance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14400" y="981075"/>
            <a:ext cx="7545388" cy="5327650"/>
          </a:xfrm>
        </p:spPr>
        <p:txBody>
          <a:bodyPr/>
          <a:lstStyle/>
          <a:p>
            <a:pPr>
              <a:defRPr/>
            </a:pPr>
            <a:r>
              <a:rPr lang="cs-CZ" b="1" dirty="0" smtClean="0">
                <a:solidFill>
                  <a:srgbClr val="333399"/>
                </a:solidFill>
              </a:rPr>
              <a:t>Kolik?</a:t>
            </a:r>
          </a:p>
          <a:p>
            <a:pPr>
              <a:defRPr/>
            </a:pPr>
            <a:r>
              <a:rPr lang="cs-CZ" b="1" dirty="0" smtClean="0">
                <a:solidFill>
                  <a:srgbClr val="333399"/>
                </a:solidFill>
              </a:rPr>
              <a:t>Kdy?</a:t>
            </a:r>
          </a:p>
          <a:p>
            <a:pPr>
              <a:defRPr/>
            </a:pPr>
            <a:r>
              <a:rPr lang="cs-CZ" b="1" dirty="0" smtClean="0">
                <a:solidFill>
                  <a:srgbClr val="333399"/>
                </a:solidFill>
              </a:rPr>
              <a:t>Kam?</a:t>
            </a:r>
          </a:p>
          <a:p>
            <a:pPr>
              <a:defRPr/>
            </a:pPr>
            <a:r>
              <a:rPr lang="cs-CZ" b="1" dirty="0" smtClean="0">
                <a:solidFill>
                  <a:srgbClr val="333399"/>
                </a:solidFill>
              </a:rPr>
              <a:t>Komu?</a:t>
            </a:r>
          </a:p>
          <a:p>
            <a:pPr>
              <a:defRPr/>
            </a:pPr>
            <a:r>
              <a:rPr lang="cs-CZ" b="1" dirty="0" smtClean="0">
                <a:solidFill>
                  <a:srgbClr val="333399"/>
                </a:solidFill>
              </a:rPr>
              <a:t>Za co?</a:t>
            </a:r>
          </a:p>
          <a:p>
            <a:pPr>
              <a:defRPr/>
            </a:pPr>
            <a:r>
              <a:rPr lang="cs-CZ" b="1" dirty="0" smtClean="0">
                <a:solidFill>
                  <a:srgbClr val="333399"/>
                </a:solidFill>
              </a:rPr>
              <a:t>Jak (formy čerpání)?</a:t>
            </a:r>
          </a:p>
          <a:p>
            <a:pPr marL="0" indent="0">
              <a:buFont typeface="Arial" charset="0"/>
              <a:buNone/>
              <a:defRPr/>
            </a:pPr>
            <a:r>
              <a:rPr lang="cs-CZ" b="1" dirty="0" smtClean="0">
                <a:solidFill>
                  <a:srgbClr val="333399"/>
                </a:solidFill>
              </a:rPr>
              <a:t>-------------------------------</a:t>
            </a:r>
          </a:p>
          <a:p>
            <a:pPr>
              <a:defRPr/>
            </a:pPr>
            <a:r>
              <a:rPr lang="cs-CZ" b="1" dirty="0" smtClean="0">
                <a:solidFill>
                  <a:srgbClr val="333399"/>
                </a:solidFill>
              </a:rPr>
              <a:t>Co to přineslo?</a:t>
            </a:r>
          </a:p>
          <a:p>
            <a:pPr>
              <a:defRPr/>
            </a:pPr>
            <a:r>
              <a:rPr lang="cs-CZ" b="1" dirty="0" smtClean="0">
                <a:solidFill>
                  <a:srgbClr val="333399"/>
                </a:solidFill>
              </a:rPr>
              <a:t>Jak lépe?</a:t>
            </a:r>
            <a:endParaRPr lang="cs-CZ" dirty="0" smtClean="0">
              <a:solidFill>
                <a:srgbClr val="333399"/>
              </a:solidFill>
            </a:endParaRPr>
          </a:p>
          <a:p>
            <a:pPr marL="0" indent="0">
              <a:buFont typeface="Arial" charset="0"/>
              <a:buNone/>
              <a:defRPr/>
            </a:pPr>
            <a:endParaRPr lang="cs-CZ" dirty="0" smtClean="0"/>
          </a:p>
          <a:p>
            <a:pPr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3891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>
            <a:noAutofit/>
          </a:bodyPr>
          <a:lstStyle/>
          <a:p>
            <a:r>
              <a:rPr lang="cs-CZ" b="1" dirty="0" smtClean="0">
                <a:solidFill>
                  <a:srgbClr val="333399"/>
                </a:solidFill>
              </a:rPr>
              <a:t>Hlavní zdroje financování zdravotnictví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720105"/>
            <a:ext cx="8229600" cy="5140325"/>
          </a:xfrm>
        </p:spPr>
        <p:txBody>
          <a:bodyPr/>
          <a:lstStyle/>
          <a:p>
            <a:pPr>
              <a:defRPr/>
            </a:pPr>
            <a:r>
              <a:rPr lang="cs-CZ" sz="2400" b="1" dirty="0" smtClean="0">
                <a:solidFill>
                  <a:srgbClr val="333399"/>
                </a:solidFill>
              </a:rPr>
              <a:t>Veřejné zdravotní pojištění </a:t>
            </a:r>
            <a:r>
              <a:rPr lang="cs-CZ" sz="2400" dirty="0" smtClean="0">
                <a:solidFill>
                  <a:srgbClr val="333399"/>
                </a:solidFill>
              </a:rPr>
              <a:t> 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defRPr/>
            </a:pPr>
            <a:r>
              <a:rPr lang="cs-CZ" sz="2000" dirty="0" smtClean="0">
                <a:solidFill>
                  <a:srgbClr val="333399"/>
                </a:solidFill>
              </a:rPr>
              <a:t>občané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defRPr/>
            </a:pPr>
            <a:r>
              <a:rPr lang="cs-CZ" sz="2000" dirty="0" smtClean="0">
                <a:solidFill>
                  <a:srgbClr val="333399"/>
                </a:solidFill>
              </a:rPr>
              <a:t>stát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defRPr/>
            </a:pPr>
            <a:r>
              <a:rPr lang="cs-CZ" sz="2000" dirty="0">
                <a:solidFill>
                  <a:srgbClr val="333399"/>
                </a:solidFill>
              </a:rPr>
              <a:t>z</a:t>
            </a:r>
            <a:r>
              <a:rPr lang="cs-CZ" sz="2000" dirty="0" smtClean="0">
                <a:solidFill>
                  <a:srgbClr val="333399"/>
                </a:solidFill>
              </a:rPr>
              <a:t>aměstnavatelé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defRPr/>
            </a:pPr>
            <a:endParaRPr lang="cs-CZ" sz="2000" dirty="0" smtClean="0">
              <a:solidFill>
                <a:srgbClr val="333399"/>
              </a:solidFill>
            </a:endParaRPr>
          </a:p>
          <a:p>
            <a:pPr>
              <a:defRPr/>
            </a:pPr>
            <a:r>
              <a:rPr lang="cs-CZ" sz="2400" b="1" dirty="0">
                <a:solidFill>
                  <a:srgbClr val="333399"/>
                </a:solidFill>
              </a:rPr>
              <a:t>Státní a místní rozpočty </a:t>
            </a:r>
            <a:endParaRPr lang="cs-CZ" sz="2400" dirty="0">
              <a:solidFill>
                <a:srgbClr val="333399"/>
              </a:solidFill>
            </a:endParaRPr>
          </a:p>
          <a:p>
            <a:pPr lvl="1">
              <a:lnSpc>
                <a:spcPct val="90000"/>
              </a:lnSpc>
              <a:spcBef>
                <a:spcPts val="0"/>
              </a:spcBef>
              <a:defRPr/>
            </a:pPr>
            <a:r>
              <a:rPr lang="cs-CZ" sz="2000" dirty="0" smtClean="0">
                <a:solidFill>
                  <a:srgbClr val="333399"/>
                </a:solidFill>
              </a:rPr>
              <a:t>státní  </a:t>
            </a:r>
            <a:r>
              <a:rPr lang="cs-CZ" sz="2000" dirty="0">
                <a:solidFill>
                  <a:srgbClr val="333399"/>
                </a:solidFill>
              </a:rPr>
              <a:t>(státní rozpočet)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defRPr/>
            </a:pPr>
            <a:r>
              <a:rPr lang="cs-CZ" sz="2000" dirty="0" smtClean="0">
                <a:solidFill>
                  <a:srgbClr val="333399"/>
                </a:solidFill>
              </a:rPr>
              <a:t>krajské </a:t>
            </a:r>
            <a:r>
              <a:rPr lang="cs-CZ" sz="2000" dirty="0">
                <a:solidFill>
                  <a:srgbClr val="333399"/>
                </a:solidFill>
              </a:rPr>
              <a:t>a obecní (krajský, obecní rozpočet</a:t>
            </a:r>
            <a:r>
              <a:rPr lang="cs-CZ" sz="2000" dirty="0" smtClean="0">
                <a:solidFill>
                  <a:srgbClr val="333399"/>
                </a:solidFill>
              </a:rPr>
              <a:t>)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defRPr/>
            </a:pPr>
            <a:endParaRPr lang="cs-CZ" sz="2000" dirty="0">
              <a:solidFill>
                <a:srgbClr val="333399"/>
              </a:solidFill>
            </a:endParaRPr>
          </a:p>
          <a:p>
            <a:pPr>
              <a:defRPr/>
            </a:pPr>
            <a:r>
              <a:rPr lang="cs-CZ" sz="2400" b="1" dirty="0" smtClean="0">
                <a:solidFill>
                  <a:srgbClr val="333399"/>
                </a:solidFill>
              </a:rPr>
              <a:t>Soukromé </a:t>
            </a:r>
            <a:r>
              <a:rPr lang="cs-CZ" sz="2400" b="1" dirty="0">
                <a:solidFill>
                  <a:srgbClr val="333399"/>
                </a:solidFill>
              </a:rPr>
              <a:t>platby </a:t>
            </a:r>
            <a:endParaRPr lang="cs-CZ" sz="2400" dirty="0">
              <a:solidFill>
                <a:srgbClr val="333399"/>
              </a:solidFill>
            </a:endParaRPr>
          </a:p>
          <a:p>
            <a:pPr lvl="1">
              <a:lnSpc>
                <a:spcPct val="90000"/>
              </a:lnSpc>
              <a:spcBef>
                <a:spcPts val="0"/>
              </a:spcBef>
              <a:defRPr/>
            </a:pPr>
            <a:r>
              <a:rPr lang="cs-CZ" sz="2000" dirty="0">
                <a:solidFill>
                  <a:srgbClr val="333399"/>
                </a:solidFill>
              </a:rPr>
              <a:t>přímé platby za péči, léky, pomůcky …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defRPr/>
            </a:pPr>
            <a:r>
              <a:rPr lang="cs-CZ" sz="2000" dirty="0">
                <a:solidFill>
                  <a:srgbClr val="333399"/>
                </a:solidFill>
              </a:rPr>
              <a:t>regulační poplatky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defRPr/>
            </a:pPr>
            <a:r>
              <a:rPr lang="cs-CZ" sz="2000" dirty="0">
                <a:solidFill>
                  <a:srgbClr val="333399"/>
                </a:solidFill>
              </a:rPr>
              <a:t>soukromé zdravotní pojištění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defRPr/>
            </a:pPr>
            <a:r>
              <a:rPr lang="cs-CZ" sz="2000" dirty="0">
                <a:solidFill>
                  <a:srgbClr val="333399"/>
                </a:solidFill>
              </a:rPr>
              <a:t>další soukromé platby (dary, sbírky</a:t>
            </a:r>
            <a:r>
              <a:rPr lang="cs-CZ" sz="2000" dirty="0" smtClean="0">
                <a:solidFill>
                  <a:srgbClr val="333399"/>
                </a:solidFill>
              </a:rPr>
              <a:t>)</a:t>
            </a:r>
            <a:endParaRPr lang="cs-CZ" dirty="0">
              <a:solidFill>
                <a:srgbClr val="333399"/>
              </a:solidFill>
            </a:endParaRPr>
          </a:p>
          <a:p>
            <a:pPr>
              <a:defRPr/>
            </a:pPr>
            <a:endParaRPr lang="cs-CZ" sz="2400" b="1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219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72"/>
            <a:ext cx="8696697" cy="6847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Přímá spojnice 4"/>
          <p:cNvCxnSpPr/>
          <p:nvPr/>
        </p:nvCxnSpPr>
        <p:spPr>
          <a:xfrm>
            <a:off x="323528" y="2780928"/>
            <a:ext cx="828092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7"/>
          <p:cNvCxnSpPr/>
          <p:nvPr/>
        </p:nvCxnSpPr>
        <p:spPr>
          <a:xfrm>
            <a:off x="323528" y="3933056"/>
            <a:ext cx="828092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/>
        </p:nvCxnSpPr>
        <p:spPr>
          <a:xfrm>
            <a:off x="323528" y="4509120"/>
            <a:ext cx="828092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/>
          <p:cNvCxnSpPr/>
          <p:nvPr/>
        </p:nvCxnSpPr>
        <p:spPr>
          <a:xfrm>
            <a:off x="323528" y="5085184"/>
            <a:ext cx="8280920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bdélník 27"/>
          <p:cNvSpPr/>
          <p:nvPr/>
        </p:nvSpPr>
        <p:spPr>
          <a:xfrm>
            <a:off x="7884368" y="4221088"/>
            <a:ext cx="720080" cy="288032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Obdélník 28"/>
          <p:cNvSpPr/>
          <p:nvPr/>
        </p:nvSpPr>
        <p:spPr>
          <a:xfrm>
            <a:off x="7882682" y="2480364"/>
            <a:ext cx="720080" cy="288032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Obdélník 30"/>
          <p:cNvSpPr/>
          <p:nvPr/>
        </p:nvSpPr>
        <p:spPr>
          <a:xfrm>
            <a:off x="7882682" y="4794952"/>
            <a:ext cx="720080" cy="288032"/>
          </a:xfrm>
          <a:prstGeom prst="rect">
            <a:avLst/>
          </a:prstGeom>
          <a:solidFill>
            <a:srgbClr val="00B050">
              <a:alpha val="4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Obdélník 31"/>
          <p:cNvSpPr/>
          <p:nvPr/>
        </p:nvSpPr>
        <p:spPr>
          <a:xfrm>
            <a:off x="7882682" y="3643076"/>
            <a:ext cx="720080" cy="288032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Obdélník 2"/>
          <p:cNvSpPr/>
          <p:nvPr/>
        </p:nvSpPr>
        <p:spPr>
          <a:xfrm>
            <a:off x="1043608" y="4005064"/>
            <a:ext cx="1368152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252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>
            <a:noAutofit/>
          </a:bodyPr>
          <a:lstStyle/>
          <a:p>
            <a:r>
              <a:rPr lang="cs-CZ" b="1" dirty="0" smtClean="0">
                <a:solidFill>
                  <a:srgbClr val="333399"/>
                </a:solidFill>
              </a:rPr>
              <a:t>Hlavní zdroje financování zdravotnictví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8313" y="1412875"/>
            <a:ext cx="8229600" cy="5140325"/>
          </a:xfrm>
        </p:spPr>
        <p:txBody>
          <a:bodyPr/>
          <a:lstStyle/>
          <a:p>
            <a:pPr>
              <a:defRPr/>
            </a:pPr>
            <a:r>
              <a:rPr lang="cs-CZ" sz="2400" b="1" dirty="0" smtClean="0">
                <a:solidFill>
                  <a:srgbClr val="333399"/>
                </a:solidFill>
              </a:rPr>
              <a:t>Veřejné zdravotní pojištění </a:t>
            </a:r>
            <a:r>
              <a:rPr lang="cs-CZ" sz="2400" dirty="0" smtClean="0">
                <a:solidFill>
                  <a:srgbClr val="333399"/>
                </a:solidFill>
              </a:rPr>
              <a:t>(78,8%) 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defRPr/>
            </a:pPr>
            <a:r>
              <a:rPr lang="cs-CZ" sz="2000" dirty="0" smtClean="0">
                <a:solidFill>
                  <a:srgbClr val="333399"/>
                </a:solidFill>
              </a:rPr>
              <a:t>občané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defRPr/>
            </a:pPr>
            <a:r>
              <a:rPr lang="cs-CZ" sz="2000" dirty="0" smtClean="0">
                <a:solidFill>
                  <a:srgbClr val="333399"/>
                </a:solidFill>
              </a:rPr>
              <a:t>stát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defRPr/>
            </a:pPr>
            <a:r>
              <a:rPr lang="cs-CZ" sz="2000" dirty="0">
                <a:solidFill>
                  <a:srgbClr val="333399"/>
                </a:solidFill>
              </a:rPr>
              <a:t>z</a:t>
            </a:r>
            <a:r>
              <a:rPr lang="cs-CZ" sz="2000" dirty="0" smtClean="0">
                <a:solidFill>
                  <a:srgbClr val="333399"/>
                </a:solidFill>
              </a:rPr>
              <a:t>aměstnavatelé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defRPr/>
            </a:pPr>
            <a:endParaRPr lang="cs-CZ" sz="2000" dirty="0" smtClean="0">
              <a:solidFill>
                <a:srgbClr val="333399"/>
              </a:solidFill>
            </a:endParaRPr>
          </a:p>
          <a:p>
            <a:pPr>
              <a:defRPr/>
            </a:pPr>
            <a:r>
              <a:rPr lang="cs-CZ" sz="2400" b="1" dirty="0">
                <a:solidFill>
                  <a:srgbClr val="333399"/>
                </a:solidFill>
              </a:rPr>
              <a:t>Státní a místní rozpočty </a:t>
            </a:r>
            <a:r>
              <a:rPr lang="cs-CZ" sz="2400" dirty="0">
                <a:solidFill>
                  <a:srgbClr val="333399"/>
                </a:solidFill>
              </a:rPr>
              <a:t>(</a:t>
            </a:r>
            <a:r>
              <a:rPr lang="cs-CZ" sz="2400" dirty="0" smtClean="0">
                <a:solidFill>
                  <a:srgbClr val="333399"/>
                </a:solidFill>
              </a:rPr>
              <a:t>5,3%)</a:t>
            </a:r>
            <a:endParaRPr lang="cs-CZ" sz="2400" dirty="0">
              <a:solidFill>
                <a:srgbClr val="333399"/>
              </a:solidFill>
            </a:endParaRPr>
          </a:p>
          <a:p>
            <a:pPr lvl="1">
              <a:lnSpc>
                <a:spcPct val="90000"/>
              </a:lnSpc>
              <a:spcBef>
                <a:spcPts val="0"/>
              </a:spcBef>
              <a:defRPr/>
            </a:pPr>
            <a:r>
              <a:rPr lang="cs-CZ" sz="2000" dirty="0" smtClean="0">
                <a:solidFill>
                  <a:srgbClr val="333399"/>
                </a:solidFill>
              </a:rPr>
              <a:t>státní  </a:t>
            </a:r>
            <a:r>
              <a:rPr lang="cs-CZ" sz="2000" dirty="0">
                <a:solidFill>
                  <a:srgbClr val="333399"/>
                </a:solidFill>
              </a:rPr>
              <a:t>(státní rozpočet)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defRPr/>
            </a:pPr>
            <a:r>
              <a:rPr lang="cs-CZ" sz="2000" dirty="0" smtClean="0">
                <a:solidFill>
                  <a:srgbClr val="333399"/>
                </a:solidFill>
              </a:rPr>
              <a:t>krajské </a:t>
            </a:r>
            <a:r>
              <a:rPr lang="cs-CZ" sz="2000" dirty="0">
                <a:solidFill>
                  <a:srgbClr val="333399"/>
                </a:solidFill>
              </a:rPr>
              <a:t>a obecní (krajský, obecní rozpočet</a:t>
            </a:r>
            <a:r>
              <a:rPr lang="cs-CZ" sz="2000" dirty="0" smtClean="0">
                <a:solidFill>
                  <a:srgbClr val="333399"/>
                </a:solidFill>
              </a:rPr>
              <a:t>)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defRPr/>
            </a:pPr>
            <a:endParaRPr lang="cs-CZ" sz="2000" dirty="0">
              <a:solidFill>
                <a:srgbClr val="333399"/>
              </a:solidFill>
            </a:endParaRPr>
          </a:p>
          <a:p>
            <a:pPr>
              <a:defRPr/>
            </a:pPr>
            <a:r>
              <a:rPr lang="cs-CZ" sz="2400" b="1" dirty="0" smtClean="0">
                <a:solidFill>
                  <a:srgbClr val="333399"/>
                </a:solidFill>
              </a:rPr>
              <a:t>Soukromé </a:t>
            </a:r>
            <a:r>
              <a:rPr lang="cs-CZ" sz="2400" b="1" dirty="0">
                <a:solidFill>
                  <a:srgbClr val="333399"/>
                </a:solidFill>
              </a:rPr>
              <a:t>platby </a:t>
            </a:r>
            <a:r>
              <a:rPr lang="cs-CZ" sz="2400" dirty="0" smtClean="0">
                <a:solidFill>
                  <a:srgbClr val="333399"/>
                </a:solidFill>
              </a:rPr>
              <a:t>(15,9%)</a:t>
            </a:r>
            <a:endParaRPr lang="cs-CZ" sz="2400" dirty="0">
              <a:solidFill>
                <a:srgbClr val="333399"/>
              </a:solidFill>
            </a:endParaRPr>
          </a:p>
          <a:p>
            <a:pPr lvl="1">
              <a:lnSpc>
                <a:spcPct val="90000"/>
              </a:lnSpc>
              <a:spcBef>
                <a:spcPts val="0"/>
              </a:spcBef>
              <a:defRPr/>
            </a:pPr>
            <a:r>
              <a:rPr lang="cs-CZ" sz="2000" dirty="0">
                <a:solidFill>
                  <a:srgbClr val="333399"/>
                </a:solidFill>
              </a:rPr>
              <a:t>přímé platby za péči, léky, pomůcky …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defRPr/>
            </a:pPr>
            <a:r>
              <a:rPr lang="cs-CZ" sz="2000" dirty="0">
                <a:solidFill>
                  <a:srgbClr val="333399"/>
                </a:solidFill>
              </a:rPr>
              <a:t>regulační poplatky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defRPr/>
            </a:pPr>
            <a:r>
              <a:rPr lang="cs-CZ" sz="2000" dirty="0">
                <a:solidFill>
                  <a:srgbClr val="333399"/>
                </a:solidFill>
              </a:rPr>
              <a:t>soukromé zdravotní pojištění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defRPr/>
            </a:pPr>
            <a:r>
              <a:rPr lang="cs-CZ" sz="2000" dirty="0">
                <a:solidFill>
                  <a:srgbClr val="333399"/>
                </a:solidFill>
              </a:rPr>
              <a:t>další soukromé platby (dary, sbírky</a:t>
            </a:r>
            <a:r>
              <a:rPr lang="cs-CZ" sz="2000" dirty="0" smtClean="0">
                <a:solidFill>
                  <a:srgbClr val="333399"/>
                </a:solidFill>
              </a:rPr>
              <a:t>)</a:t>
            </a:r>
            <a:endParaRPr lang="cs-CZ" dirty="0">
              <a:solidFill>
                <a:srgbClr val="333399"/>
              </a:solidFill>
            </a:endParaRPr>
          </a:p>
          <a:p>
            <a:pPr>
              <a:defRPr/>
            </a:pPr>
            <a:endParaRPr lang="cs-CZ" sz="2400" b="1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847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72"/>
            <a:ext cx="8696697" cy="6847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Přímá spojnice 4"/>
          <p:cNvCxnSpPr/>
          <p:nvPr/>
        </p:nvCxnSpPr>
        <p:spPr>
          <a:xfrm>
            <a:off x="323528" y="2780928"/>
            <a:ext cx="8280920" cy="0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7"/>
          <p:cNvCxnSpPr/>
          <p:nvPr/>
        </p:nvCxnSpPr>
        <p:spPr>
          <a:xfrm>
            <a:off x="323528" y="3933056"/>
            <a:ext cx="8280920" cy="0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/>
        </p:nvCxnSpPr>
        <p:spPr>
          <a:xfrm>
            <a:off x="323528" y="4509120"/>
            <a:ext cx="828092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/>
          <p:cNvCxnSpPr/>
          <p:nvPr/>
        </p:nvCxnSpPr>
        <p:spPr>
          <a:xfrm>
            <a:off x="323528" y="5085184"/>
            <a:ext cx="8280920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bdélník 24"/>
          <p:cNvSpPr/>
          <p:nvPr/>
        </p:nvSpPr>
        <p:spPr>
          <a:xfrm>
            <a:off x="7884368" y="1916832"/>
            <a:ext cx="720080" cy="288032"/>
          </a:xfrm>
          <a:prstGeom prst="rect">
            <a:avLst/>
          </a:prstGeom>
          <a:solidFill>
            <a:schemeClr val="accent4">
              <a:lumMod val="60000"/>
              <a:lumOff val="40000"/>
              <a:alpha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Obdélník 27"/>
          <p:cNvSpPr/>
          <p:nvPr/>
        </p:nvSpPr>
        <p:spPr>
          <a:xfrm>
            <a:off x="7884368" y="4221088"/>
            <a:ext cx="720080" cy="288032"/>
          </a:xfrm>
          <a:prstGeom prst="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Obdélník 28"/>
          <p:cNvSpPr/>
          <p:nvPr/>
        </p:nvSpPr>
        <p:spPr>
          <a:xfrm>
            <a:off x="7882682" y="2480364"/>
            <a:ext cx="720080" cy="288032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Obdélník 30"/>
          <p:cNvSpPr/>
          <p:nvPr/>
        </p:nvSpPr>
        <p:spPr>
          <a:xfrm>
            <a:off x="7882682" y="4794952"/>
            <a:ext cx="720080" cy="288032"/>
          </a:xfrm>
          <a:prstGeom prst="rect">
            <a:avLst/>
          </a:prstGeom>
          <a:solidFill>
            <a:srgbClr val="00B050">
              <a:alpha val="4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Obdélník 31"/>
          <p:cNvSpPr/>
          <p:nvPr/>
        </p:nvSpPr>
        <p:spPr>
          <a:xfrm>
            <a:off x="7882682" y="3643076"/>
            <a:ext cx="720080" cy="288032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2" name="Přímá spojnice se šipkou 21"/>
          <p:cNvCxnSpPr/>
          <p:nvPr/>
        </p:nvCxnSpPr>
        <p:spPr>
          <a:xfrm flipH="1" flipV="1">
            <a:off x="8244408" y="2204864"/>
            <a:ext cx="360040" cy="172819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0" name="Přímá spojnice se šipkou 19"/>
          <p:cNvCxnSpPr/>
          <p:nvPr/>
        </p:nvCxnSpPr>
        <p:spPr>
          <a:xfrm flipH="1" flipV="1">
            <a:off x="8244408" y="2204864"/>
            <a:ext cx="360040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5" name="Obdélník 14"/>
          <p:cNvSpPr/>
          <p:nvPr/>
        </p:nvSpPr>
        <p:spPr>
          <a:xfrm>
            <a:off x="539552" y="1916405"/>
            <a:ext cx="1800200" cy="288032"/>
          </a:xfrm>
          <a:prstGeom prst="rect">
            <a:avLst/>
          </a:prstGeom>
          <a:solidFill>
            <a:schemeClr val="accent4">
              <a:lumMod val="60000"/>
              <a:lumOff val="40000"/>
              <a:alpha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bdélník 15"/>
          <p:cNvSpPr/>
          <p:nvPr/>
        </p:nvSpPr>
        <p:spPr>
          <a:xfrm>
            <a:off x="539552" y="4172392"/>
            <a:ext cx="2160240" cy="336727"/>
          </a:xfrm>
          <a:prstGeom prst="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bdélník 16"/>
          <p:cNvSpPr/>
          <p:nvPr/>
        </p:nvSpPr>
        <p:spPr>
          <a:xfrm>
            <a:off x="539552" y="4782846"/>
            <a:ext cx="720080" cy="288032"/>
          </a:xfrm>
          <a:prstGeom prst="rect">
            <a:avLst/>
          </a:prstGeom>
          <a:solidFill>
            <a:srgbClr val="00B050">
              <a:alpha val="4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bdélník 17"/>
          <p:cNvSpPr/>
          <p:nvPr/>
        </p:nvSpPr>
        <p:spPr>
          <a:xfrm>
            <a:off x="1043608" y="4005064"/>
            <a:ext cx="1368152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618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205" y="103103"/>
            <a:ext cx="5233723" cy="6054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5550292" y="5157192"/>
            <a:ext cx="1073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prstClr val="black"/>
                </a:solidFill>
              </a:rPr>
              <a:t>46,7 mld.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5409387" y="5454516"/>
            <a:ext cx="1232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prstClr val="black"/>
                </a:solidFill>
              </a:rPr>
              <a:t> 231,3 mld.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5508104" y="5753154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prstClr val="black"/>
                </a:solidFill>
              </a:rPr>
              <a:t> 15,6 mld.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6623720" y="2224467"/>
            <a:ext cx="25202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prstClr val="black"/>
                </a:solidFill>
              </a:rPr>
              <a:t>2005: </a:t>
            </a:r>
            <a:r>
              <a:rPr lang="cs-CZ" b="1" dirty="0" smtClean="0">
                <a:solidFill>
                  <a:prstClr val="black"/>
                </a:solidFill>
              </a:rPr>
              <a:t>218,8 mld.</a:t>
            </a:r>
            <a:endParaRPr lang="cs-CZ" dirty="0" smtClean="0">
              <a:solidFill>
                <a:prstClr val="black"/>
              </a:solidFill>
            </a:endParaRPr>
          </a:p>
          <a:p>
            <a:r>
              <a:rPr lang="cs-CZ" dirty="0" smtClean="0">
                <a:solidFill>
                  <a:prstClr val="black"/>
                </a:solidFill>
              </a:rPr>
              <a:t>2006: </a:t>
            </a:r>
            <a:r>
              <a:rPr lang="cs-CZ" b="1" dirty="0" smtClean="0">
                <a:solidFill>
                  <a:prstClr val="black"/>
                </a:solidFill>
              </a:rPr>
              <a:t>226,8</a:t>
            </a:r>
          </a:p>
          <a:p>
            <a:r>
              <a:rPr lang="cs-CZ" dirty="0" smtClean="0">
                <a:solidFill>
                  <a:prstClr val="black"/>
                </a:solidFill>
              </a:rPr>
              <a:t>2007: </a:t>
            </a:r>
            <a:r>
              <a:rPr lang="cs-CZ" b="1" dirty="0" smtClean="0">
                <a:solidFill>
                  <a:prstClr val="black"/>
                </a:solidFill>
              </a:rPr>
              <a:t>241,9</a:t>
            </a:r>
          </a:p>
          <a:p>
            <a:r>
              <a:rPr lang="cs-CZ" dirty="0" smtClean="0">
                <a:solidFill>
                  <a:prstClr val="black"/>
                </a:solidFill>
              </a:rPr>
              <a:t>2008: </a:t>
            </a:r>
            <a:r>
              <a:rPr lang="cs-CZ" b="1" dirty="0" smtClean="0">
                <a:solidFill>
                  <a:prstClr val="black"/>
                </a:solidFill>
              </a:rPr>
              <a:t>264,5</a:t>
            </a:r>
          </a:p>
          <a:p>
            <a:r>
              <a:rPr lang="cs-CZ" dirty="0" smtClean="0">
                <a:solidFill>
                  <a:prstClr val="black"/>
                </a:solidFill>
              </a:rPr>
              <a:t>2009: </a:t>
            </a:r>
            <a:r>
              <a:rPr lang="cs-CZ" b="1" dirty="0" smtClean="0">
                <a:solidFill>
                  <a:prstClr val="black"/>
                </a:solidFill>
              </a:rPr>
              <a:t>289,6</a:t>
            </a:r>
          </a:p>
          <a:p>
            <a:r>
              <a:rPr lang="cs-CZ" dirty="0" smtClean="0">
                <a:solidFill>
                  <a:prstClr val="black"/>
                </a:solidFill>
              </a:rPr>
              <a:t>2010: </a:t>
            </a:r>
            <a:r>
              <a:rPr lang="cs-CZ" b="1" dirty="0" smtClean="0">
                <a:solidFill>
                  <a:prstClr val="black"/>
                </a:solidFill>
              </a:rPr>
              <a:t>290,4 </a:t>
            </a:r>
            <a:r>
              <a:rPr lang="cs-CZ" dirty="0" smtClean="0">
                <a:solidFill>
                  <a:prstClr val="black"/>
                </a:solidFill>
              </a:rPr>
              <a:t>(7,7% HDP)</a:t>
            </a:r>
          </a:p>
          <a:p>
            <a:r>
              <a:rPr lang="cs-CZ" dirty="0" smtClean="0">
                <a:solidFill>
                  <a:prstClr val="black"/>
                </a:solidFill>
              </a:rPr>
              <a:t>2011: </a:t>
            </a:r>
            <a:r>
              <a:rPr lang="cs-CZ" b="1" dirty="0" smtClean="0">
                <a:solidFill>
                  <a:prstClr val="black"/>
                </a:solidFill>
              </a:rPr>
              <a:t>288,6 </a:t>
            </a:r>
            <a:r>
              <a:rPr lang="cs-CZ" dirty="0" smtClean="0">
                <a:solidFill>
                  <a:prstClr val="black"/>
                </a:solidFill>
              </a:rPr>
              <a:t>(7,5% HDP) </a:t>
            </a:r>
          </a:p>
          <a:p>
            <a:r>
              <a:rPr lang="cs-CZ" dirty="0" smtClean="0">
                <a:solidFill>
                  <a:prstClr val="black"/>
                </a:solidFill>
              </a:rPr>
              <a:t>2012: </a:t>
            </a:r>
            <a:r>
              <a:rPr lang="cs-CZ" b="1" dirty="0" smtClean="0">
                <a:solidFill>
                  <a:prstClr val="black"/>
                </a:solidFill>
              </a:rPr>
              <a:t>293,6</a:t>
            </a:r>
            <a:endParaRPr lang="cs-CZ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37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4624"/>
            <a:ext cx="5275684" cy="6712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828435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0"/>
            <a:ext cx="5688633" cy="6651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839949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Nadpis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229600" cy="777875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Formy úhrady </a:t>
            </a:r>
            <a:br>
              <a:rPr lang="cs-CZ" b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</a:br>
            <a:endParaRPr lang="cs-CZ" b="1" dirty="0" smtClean="0">
              <a:solidFill>
                <a:srgbClr val="3333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908720"/>
            <a:ext cx="8712968" cy="5257155"/>
          </a:xfrm>
        </p:spPr>
        <p:txBody>
          <a:bodyPr/>
          <a:lstStyle/>
          <a:p>
            <a:pPr>
              <a:defRPr/>
            </a:pPr>
            <a:endParaRPr lang="cs-CZ" sz="2800" dirty="0" smtClean="0"/>
          </a:p>
          <a:p>
            <a:pPr>
              <a:defRPr/>
            </a:pPr>
            <a:r>
              <a:rPr lang="cs-CZ" sz="280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neměly </a:t>
            </a:r>
            <a:r>
              <a:rPr lang="cs-CZ" sz="2800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by motivovat poskytovatele k nabídce </a:t>
            </a:r>
            <a:r>
              <a:rPr lang="cs-CZ" sz="280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„nadbytečných“  zdravotnických výkonů</a:t>
            </a:r>
          </a:p>
          <a:p>
            <a:pPr marL="0" indent="0">
              <a:buNone/>
              <a:defRPr/>
            </a:pPr>
            <a:endParaRPr lang="cs-CZ" sz="2800" dirty="0">
              <a:solidFill>
                <a:srgbClr val="333399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cs-CZ" sz="280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neměly </a:t>
            </a:r>
            <a:r>
              <a:rPr lang="cs-CZ" sz="2800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by motivovat poskytovatele k "</a:t>
            </a:r>
            <a:r>
              <a:rPr lang="cs-CZ" sz="280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nedostatečnému„ poskytování </a:t>
            </a:r>
            <a:r>
              <a:rPr lang="cs-CZ" sz="2800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zdravotní péče (systém paušálních </a:t>
            </a:r>
            <a:r>
              <a:rPr lang="cs-CZ" sz="280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plateb)</a:t>
            </a:r>
          </a:p>
          <a:p>
            <a:pPr marL="0" indent="0">
              <a:buNone/>
              <a:defRPr/>
            </a:pPr>
            <a:endParaRPr lang="cs-CZ" sz="2800" dirty="0">
              <a:solidFill>
                <a:srgbClr val="333399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cs-CZ" sz="280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měly </a:t>
            </a:r>
            <a:r>
              <a:rPr lang="cs-CZ" sz="2800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by garantovat úhradu oprávněných (nutných) nákladů poskytnuté zdravotní </a:t>
            </a:r>
            <a:r>
              <a:rPr lang="cs-CZ" sz="280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péče</a:t>
            </a:r>
            <a:endParaRPr lang="cs-CZ" sz="2800" dirty="0">
              <a:solidFill>
                <a:srgbClr val="333399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cs-CZ" sz="2800" b="1" dirty="0">
              <a:solidFill>
                <a:srgbClr val="333399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5547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Nadpis 1"/>
          <p:cNvSpPr>
            <a:spLocks noGrp="1"/>
          </p:cNvSpPr>
          <p:nvPr>
            <p:ph type="title"/>
          </p:nvPr>
        </p:nvSpPr>
        <p:spPr>
          <a:xfrm>
            <a:off x="323850" y="549275"/>
            <a:ext cx="8229600" cy="777875"/>
          </a:xfrm>
        </p:spPr>
        <p:txBody>
          <a:bodyPr>
            <a:noAutofit/>
          </a:bodyPr>
          <a:lstStyle/>
          <a:p>
            <a:r>
              <a:rPr lang="cs-CZ" b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Formy úhrady </a:t>
            </a:r>
            <a:br>
              <a:rPr lang="cs-CZ" b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</a:br>
            <a:endParaRPr lang="cs-CZ" b="1" dirty="0" smtClean="0">
              <a:solidFill>
                <a:srgbClr val="3333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908720"/>
            <a:ext cx="7920880" cy="5257155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cs-CZ" sz="2800" b="1" dirty="0" err="1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Kapitace</a:t>
            </a:r>
            <a:endParaRPr lang="cs-CZ" sz="2800" b="1" dirty="0" smtClean="0">
              <a:solidFill>
                <a:srgbClr val="333399"/>
              </a:solidFill>
              <a:latin typeface="Arial" pitchFamily="34" charset="0"/>
              <a:cs typeface="Arial" pitchFamily="34" charset="0"/>
            </a:endParaRPr>
          </a:p>
          <a:p>
            <a:pPr lvl="1">
              <a:defRPr/>
            </a:pPr>
            <a:r>
              <a:rPr lang="cs-CZ" sz="240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Platba za registrovaného pacienta</a:t>
            </a:r>
          </a:p>
          <a:p>
            <a:pPr>
              <a:defRPr/>
            </a:pPr>
            <a:r>
              <a:rPr lang="cs-CZ" sz="2800" b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Platba za výkon</a:t>
            </a:r>
          </a:p>
          <a:p>
            <a:pPr lvl="1">
              <a:defRPr/>
            </a:pPr>
            <a:r>
              <a:rPr lang="cs-CZ" sz="240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Bodové hodnoty výkonů v sazebníku „Seznam zdravotních výkonů“</a:t>
            </a:r>
          </a:p>
          <a:p>
            <a:pPr lvl="1">
              <a:defRPr/>
            </a:pPr>
            <a:r>
              <a:rPr lang="cs-CZ" sz="240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Hodnota bodu je výsledkem dohodovacího řízení mezi ZP a ČLK, stanovuje se pro nadcházející čtvrtletí</a:t>
            </a:r>
          </a:p>
          <a:p>
            <a:pPr>
              <a:defRPr/>
            </a:pPr>
            <a:r>
              <a:rPr lang="cs-CZ" sz="2800" b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Paušál</a:t>
            </a:r>
          </a:p>
          <a:p>
            <a:pPr lvl="1">
              <a:defRPr/>
            </a:pPr>
            <a:r>
              <a:rPr lang="cs-CZ" sz="240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Stanovený pro daný typ </a:t>
            </a:r>
            <a:r>
              <a:rPr lang="cs-CZ" sz="2400" dirty="0" err="1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zdr</a:t>
            </a:r>
            <a:r>
              <a:rPr lang="cs-CZ" sz="240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. zařízení na základě veškeré vykázané a uznané péče v předcházejícím roce</a:t>
            </a:r>
          </a:p>
          <a:p>
            <a:pPr>
              <a:defRPr/>
            </a:pPr>
            <a:r>
              <a:rPr lang="cs-CZ" sz="2800" b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DRG</a:t>
            </a:r>
          </a:p>
          <a:p>
            <a:pPr lvl="1">
              <a:defRPr/>
            </a:pPr>
            <a:r>
              <a:rPr lang="cs-CZ" sz="240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Definování skupin </a:t>
            </a:r>
            <a:r>
              <a:rPr lang="cs-CZ" sz="2400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s klinicky a nákladově shodnými případy.</a:t>
            </a:r>
            <a:endParaRPr lang="cs-CZ" sz="2400" b="1" dirty="0">
              <a:solidFill>
                <a:srgbClr val="333399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6312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611560" y="332656"/>
            <a:ext cx="813690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b="1" dirty="0">
                <a:solidFill>
                  <a:srgbClr val="333399"/>
                </a:solidFill>
                <a:latin typeface="+mj-lt"/>
              </a:rPr>
              <a:t>PUBLIC HEALTH </a:t>
            </a:r>
            <a:r>
              <a:rPr lang="cs-CZ" sz="3600" dirty="0">
                <a:solidFill>
                  <a:srgbClr val="333399"/>
                </a:solidFill>
              </a:rPr>
              <a:t>je v odborné literatuře poměrně dobře definováno jako: </a:t>
            </a:r>
            <a:r>
              <a:rPr lang="cs-CZ" sz="3600" i="1" dirty="0">
                <a:solidFill>
                  <a:srgbClr val="333399"/>
                </a:solidFill>
              </a:rPr>
              <a:t>„organizované úsilí společnosti s cílem chránit, rozvíjet a navracet zdraví lidí. Jde o kombinaci vědeckých poznatků, dovedností i názorů směřujících k udržení a zlepšení zdraví lidí prostřednictvím kolektivních anebo sociálních aktivit. PUBLIC HEALTH je instituce, vědecký obor i praxe.“</a:t>
            </a:r>
          </a:p>
        </p:txBody>
      </p:sp>
    </p:spTree>
    <p:extLst>
      <p:ext uri="{BB962C8B-B14F-4D97-AF65-F5344CB8AC3E}">
        <p14:creationId xmlns:p14="http://schemas.microsoft.com/office/powerpoint/2010/main" val="3033411515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Nadpis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777875"/>
          </a:xfrm>
        </p:spPr>
        <p:txBody>
          <a:bodyPr>
            <a:normAutofit fontScale="90000"/>
          </a:bodyPr>
          <a:lstStyle/>
          <a:p>
            <a:r>
              <a:rPr lang="cs-CZ" sz="3600" b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Formy úhrady: </a:t>
            </a:r>
            <a:br>
              <a:rPr lang="cs-CZ" sz="3600" b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</a:br>
            <a:r>
              <a:rPr lang="cs-CZ" sz="3600" b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Ambulantní zdravotní péče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13384"/>
            <a:ext cx="8496944" cy="5544616"/>
          </a:xfrm>
        </p:spPr>
        <p:txBody>
          <a:bodyPr/>
          <a:lstStyle/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r>
              <a:rPr lang="cs-CZ" sz="2400" b="1" dirty="0" smtClean="0">
                <a:solidFill>
                  <a:srgbClr val="333399"/>
                </a:solidFill>
              </a:rPr>
              <a:t>Praktičtí lékaři</a:t>
            </a:r>
          </a:p>
          <a:p>
            <a:pPr>
              <a:spcBef>
                <a:spcPts val="0"/>
              </a:spcBef>
              <a:defRPr/>
            </a:pPr>
            <a:r>
              <a:rPr lang="cs-CZ" sz="2400" b="1" dirty="0" smtClean="0">
                <a:solidFill>
                  <a:srgbClr val="333399"/>
                </a:solidFill>
              </a:rPr>
              <a:t> </a:t>
            </a:r>
            <a:r>
              <a:rPr lang="cs-CZ" sz="2400" dirty="0" err="1" smtClean="0">
                <a:solidFill>
                  <a:srgbClr val="333399"/>
                </a:solidFill>
              </a:rPr>
              <a:t>kapitace</a:t>
            </a:r>
            <a:r>
              <a:rPr lang="cs-CZ" sz="2400" dirty="0" smtClean="0">
                <a:solidFill>
                  <a:srgbClr val="333399"/>
                </a:solidFill>
              </a:rPr>
              <a:t> + platba za výkon 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cs-CZ" sz="2000" b="1" dirty="0" smtClean="0">
              <a:solidFill>
                <a:srgbClr val="333399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cs-CZ" sz="2400" b="1" dirty="0" smtClean="0">
                <a:solidFill>
                  <a:srgbClr val="333399"/>
                </a:solidFill>
              </a:rPr>
              <a:t>Stomatologové</a:t>
            </a:r>
          </a:p>
          <a:p>
            <a:pPr>
              <a:spcBef>
                <a:spcPts val="0"/>
              </a:spcBef>
              <a:defRPr/>
            </a:pPr>
            <a:r>
              <a:rPr lang="cs-CZ" sz="2400" dirty="0" smtClean="0">
                <a:solidFill>
                  <a:srgbClr val="333399"/>
                </a:solidFill>
              </a:rPr>
              <a:t>platba za výkon (zvláštní sazebník, výkony v Kč, </a:t>
            </a:r>
            <a:r>
              <a:rPr lang="cs-CZ" sz="2400" dirty="0">
                <a:solidFill>
                  <a:srgbClr val="333399"/>
                </a:solidFill>
              </a:rPr>
              <a:t>n</a:t>
            </a:r>
            <a:r>
              <a:rPr lang="cs-CZ" sz="2400" dirty="0" smtClean="0">
                <a:solidFill>
                  <a:srgbClr val="333399"/>
                </a:solidFill>
              </a:rPr>
              <a:t>e v bodech)</a:t>
            </a:r>
          </a:p>
          <a:p>
            <a:pPr>
              <a:spcBef>
                <a:spcPts val="0"/>
              </a:spcBef>
              <a:defRPr/>
            </a:pPr>
            <a:r>
              <a:rPr lang="cs-CZ" sz="2400" dirty="0">
                <a:solidFill>
                  <a:srgbClr val="333399"/>
                </a:solidFill>
              </a:rPr>
              <a:t>p</a:t>
            </a:r>
            <a:r>
              <a:rPr lang="cs-CZ" sz="2400" dirty="0" smtClean="0">
                <a:solidFill>
                  <a:srgbClr val="333399"/>
                </a:solidFill>
              </a:rPr>
              <a:t>římé platby (definice nadstandardu)</a:t>
            </a: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endParaRPr lang="cs-CZ" sz="2000" b="1" dirty="0" smtClean="0">
              <a:solidFill>
                <a:srgbClr val="333399"/>
              </a:solidFill>
            </a:endParaRP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r>
              <a:rPr lang="cs-CZ" sz="2400" b="1" dirty="0" smtClean="0">
                <a:solidFill>
                  <a:srgbClr val="333399"/>
                </a:solidFill>
              </a:rPr>
              <a:t>Ambulantní specialisté </a:t>
            </a:r>
          </a:p>
          <a:p>
            <a:pPr>
              <a:spcBef>
                <a:spcPts val="0"/>
              </a:spcBef>
              <a:defRPr/>
            </a:pPr>
            <a:r>
              <a:rPr lang="cs-CZ" sz="2400" dirty="0" smtClean="0">
                <a:solidFill>
                  <a:srgbClr val="333399"/>
                </a:solidFill>
              </a:rPr>
              <a:t>platba za výkon (hodnota bodu dle specializace) </a:t>
            </a:r>
          </a:p>
          <a:p>
            <a:pPr>
              <a:spcBef>
                <a:spcPts val="0"/>
              </a:spcBef>
              <a:defRPr/>
            </a:pPr>
            <a:r>
              <a:rPr lang="cs-CZ" sz="2400" dirty="0" smtClean="0">
                <a:solidFill>
                  <a:srgbClr val="333399"/>
                </a:solidFill>
              </a:rPr>
              <a:t>maximální úhrada na jednoho ošetřeného pacienta</a:t>
            </a: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endParaRPr lang="cs-CZ" sz="2000" b="1" dirty="0" smtClean="0">
              <a:solidFill>
                <a:srgbClr val="333399"/>
              </a:solidFill>
            </a:endParaRP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r>
              <a:rPr lang="cs-CZ" sz="2400" b="1" dirty="0" smtClean="0">
                <a:solidFill>
                  <a:srgbClr val="333399"/>
                </a:solidFill>
              </a:rPr>
              <a:t>Laboratoře a RTG</a:t>
            </a:r>
          </a:p>
          <a:p>
            <a:pPr>
              <a:spcBef>
                <a:spcPts val="0"/>
              </a:spcBef>
              <a:defRPr/>
            </a:pPr>
            <a:r>
              <a:rPr lang="cs-CZ" sz="2400" dirty="0">
                <a:solidFill>
                  <a:srgbClr val="333399"/>
                </a:solidFill>
              </a:rPr>
              <a:t>p</a:t>
            </a:r>
            <a:r>
              <a:rPr lang="cs-CZ" sz="2400" dirty="0" smtClean="0">
                <a:solidFill>
                  <a:srgbClr val="333399"/>
                </a:solidFill>
              </a:rPr>
              <a:t>aušální sazba (odhad potřeby financí na základě referenčního období), výjimečně platba za výkon</a:t>
            </a: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endParaRPr lang="cs-CZ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662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b="1" dirty="0" smtClean="0">
                <a:solidFill>
                  <a:srgbClr val="333399"/>
                </a:solidFill>
              </a:rPr>
              <a:t>Formy úhrady </a:t>
            </a:r>
            <a:br>
              <a:rPr lang="cs-CZ" b="1" dirty="0" smtClean="0">
                <a:solidFill>
                  <a:srgbClr val="333399"/>
                </a:solidFill>
              </a:rPr>
            </a:br>
            <a:r>
              <a:rPr lang="cs-CZ" b="1" dirty="0" smtClean="0">
                <a:solidFill>
                  <a:srgbClr val="333399"/>
                </a:solidFill>
              </a:rPr>
              <a:t>Nemocnice</a:t>
            </a:r>
            <a:endParaRPr lang="cs-CZ" dirty="0" smtClean="0">
              <a:solidFill>
                <a:srgbClr val="333399"/>
              </a:solidFill>
            </a:endParaRPr>
          </a:p>
        </p:txBody>
      </p:sp>
      <p:sp>
        <p:nvSpPr>
          <p:cNvPr id="7373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Od roku 2012 postupný přechod na systém DRG</a:t>
            </a:r>
          </a:p>
          <a:p>
            <a:pPr lvl="1"/>
            <a:r>
              <a:rPr lang="cs-CZ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Definování skupin s klinicky a nákladově shodnými případy.</a:t>
            </a:r>
          </a:p>
          <a:p>
            <a:pPr lvl="1"/>
            <a:r>
              <a:rPr lang="cs-CZ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Platba za </a:t>
            </a:r>
            <a:r>
              <a:rPr lang="cs-CZ" dirty="0" err="1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odléčeného</a:t>
            </a:r>
            <a:r>
              <a:rPr lang="cs-CZ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 pacienta, nikoli za provedené výkony.</a:t>
            </a:r>
          </a:p>
          <a:p>
            <a:r>
              <a:rPr lang="cs-CZ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Platby:  cca 80% péče placeno DRG, 20% hrazeno paušálem</a:t>
            </a:r>
          </a:p>
        </p:txBody>
      </p:sp>
    </p:spTree>
    <p:extLst>
      <p:ext uri="{BB962C8B-B14F-4D97-AF65-F5344CB8AC3E}">
        <p14:creationId xmlns:p14="http://schemas.microsoft.com/office/powerpoint/2010/main" val="394615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Nadpis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sz="6600" b="1" cap="all" dirty="0" smtClean="0">
                <a:solidFill>
                  <a:srgbClr val="00B0F0"/>
                </a:solidFill>
              </a:rPr>
              <a:t>Zdravotní pojištění</a:t>
            </a:r>
          </a:p>
        </p:txBody>
      </p:sp>
      <p:sp>
        <p:nvSpPr>
          <p:cNvPr id="7" name="Podnadpis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054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4000" b="1" dirty="0" smtClean="0">
                <a:solidFill>
                  <a:srgbClr val="333399"/>
                </a:solidFill>
              </a:rPr>
              <a:t>VEŘEJNOPRÁVNÍ POJIŠTĚNÍ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9597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dirty="0" smtClean="0">
                <a:solidFill>
                  <a:srgbClr val="333399"/>
                </a:solidFill>
              </a:rPr>
              <a:t>Veřejné zdravotní pojištění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268413"/>
            <a:ext cx="8229600" cy="4525962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defRPr/>
            </a:pPr>
            <a:endParaRPr lang="cs-CZ" sz="28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cs-CZ" sz="2800" b="1" dirty="0" smtClean="0">
                <a:solidFill>
                  <a:srgbClr val="333399"/>
                </a:solidFill>
              </a:rPr>
              <a:t>Povinné</a:t>
            </a:r>
            <a:r>
              <a:rPr lang="cs-CZ" sz="2800" dirty="0" smtClean="0">
                <a:solidFill>
                  <a:srgbClr val="333399"/>
                </a:solidFill>
              </a:rPr>
              <a:t> (dáno zákonem) pro každého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sz="2800" dirty="0" smtClean="0">
              <a:solidFill>
                <a:srgbClr val="333399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cs-CZ" sz="2800" b="1" dirty="0" smtClean="0">
                <a:solidFill>
                  <a:srgbClr val="333399"/>
                </a:solidFill>
              </a:rPr>
              <a:t>Garance zdravotní péče</a:t>
            </a:r>
            <a:r>
              <a:rPr lang="cs-CZ" sz="2800" dirty="0" smtClean="0">
                <a:solidFill>
                  <a:srgbClr val="333399"/>
                </a:solidFill>
              </a:rPr>
              <a:t> pomocí povinně předplacených služeb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sz="2800" dirty="0" smtClean="0">
              <a:solidFill>
                <a:srgbClr val="333399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cs-CZ" sz="2800" b="1" dirty="0" smtClean="0">
                <a:solidFill>
                  <a:srgbClr val="333399"/>
                </a:solidFill>
              </a:rPr>
              <a:t>Odstranění finančních bariér </a:t>
            </a:r>
            <a:r>
              <a:rPr lang="cs-CZ" sz="2800" dirty="0" smtClean="0">
                <a:solidFill>
                  <a:srgbClr val="333399"/>
                </a:solidFill>
              </a:rPr>
              <a:t>v dostupnosti ZP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sz="2800" dirty="0" smtClean="0">
              <a:solidFill>
                <a:srgbClr val="333399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cs-CZ" sz="2800" dirty="0" smtClean="0">
                <a:solidFill>
                  <a:srgbClr val="333399"/>
                </a:solidFill>
              </a:rPr>
              <a:t>Souvisí s pojetím </a:t>
            </a:r>
            <a:r>
              <a:rPr lang="cs-CZ" sz="2800" b="1" dirty="0" smtClean="0">
                <a:solidFill>
                  <a:srgbClr val="333399"/>
                </a:solidFill>
              </a:rPr>
              <a:t>úlohy státu </a:t>
            </a:r>
            <a:r>
              <a:rPr lang="cs-CZ" sz="2800" dirty="0" smtClean="0">
                <a:solidFill>
                  <a:srgbClr val="333399"/>
                </a:solidFill>
              </a:rPr>
              <a:t>v péči o zdraví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sz="2800" dirty="0" smtClean="0">
              <a:solidFill>
                <a:srgbClr val="333399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cs-CZ" sz="2800" dirty="0" smtClean="0">
                <a:solidFill>
                  <a:srgbClr val="333399"/>
                </a:solidFill>
              </a:rPr>
              <a:t>Základním principem je </a:t>
            </a:r>
            <a:r>
              <a:rPr lang="cs-CZ" sz="2800" b="1" dirty="0" smtClean="0">
                <a:solidFill>
                  <a:srgbClr val="333399"/>
                </a:solidFill>
              </a:rPr>
              <a:t>solidarita</a:t>
            </a:r>
            <a:r>
              <a:rPr lang="cs-CZ" sz="2800" dirty="0" smtClean="0">
                <a:solidFill>
                  <a:srgbClr val="333399"/>
                </a:solidFill>
              </a:rPr>
              <a:t> </a:t>
            </a:r>
          </a:p>
          <a:p>
            <a:pPr marL="0" indent="0" eaLnBrk="1" hangingPunct="1">
              <a:lnSpc>
                <a:spcPct val="110000"/>
              </a:lnSpc>
              <a:buFont typeface="Arial" charset="0"/>
              <a:buNone/>
              <a:defRPr/>
            </a:pPr>
            <a:endParaRPr lang="cs-CZ" sz="2800" dirty="0" smtClean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26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 autoUpdateAnimBg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sz="4000" b="1" dirty="0" smtClean="0">
                <a:solidFill>
                  <a:srgbClr val="333399"/>
                </a:solidFill>
              </a:rPr>
              <a:t>Veřejné zdravotní pojištění </a:t>
            </a:r>
            <a:br>
              <a:rPr lang="cs-CZ" sz="4000" b="1" dirty="0" smtClean="0">
                <a:solidFill>
                  <a:srgbClr val="333399"/>
                </a:solidFill>
              </a:rPr>
            </a:br>
            <a:r>
              <a:rPr lang="cs-CZ" sz="4000" b="1" dirty="0" smtClean="0">
                <a:solidFill>
                  <a:srgbClr val="333399"/>
                </a:solidFill>
              </a:rPr>
              <a:t>– jde o solidaritu: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9138"/>
            <a:ext cx="8229600" cy="413702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cs-CZ" dirty="0" smtClean="0">
                <a:solidFill>
                  <a:srgbClr val="333399"/>
                </a:solidFill>
              </a:rPr>
              <a:t>bohatých s chudými </a:t>
            </a:r>
          </a:p>
          <a:p>
            <a:pPr eaLnBrk="1" hangingPunct="1">
              <a:lnSpc>
                <a:spcPct val="90000"/>
              </a:lnSpc>
            </a:pPr>
            <a:r>
              <a:rPr lang="cs-CZ" dirty="0" smtClean="0">
                <a:solidFill>
                  <a:srgbClr val="333399"/>
                </a:solidFill>
              </a:rPr>
              <a:t>zdravých s nemocnými </a:t>
            </a:r>
          </a:p>
          <a:p>
            <a:pPr eaLnBrk="1" hangingPunct="1">
              <a:lnSpc>
                <a:spcPct val="90000"/>
              </a:lnSpc>
            </a:pPr>
            <a:r>
              <a:rPr lang="cs-CZ" dirty="0" smtClean="0">
                <a:solidFill>
                  <a:srgbClr val="333399"/>
                </a:solidFill>
              </a:rPr>
              <a:t>mladých se staršími </a:t>
            </a:r>
          </a:p>
          <a:p>
            <a:pPr eaLnBrk="1" hangingPunct="1">
              <a:lnSpc>
                <a:spcPct val="90000"/>
              </a:lnSpc>
            </a:pPr>
            <a:r>
              <a:rPr lang="cs-CZ" dirty="0" smtClean="0">
                <a:solidFill>
                  <a:srgbClr val="333399"/>
                </a:solidFill>
              </a:rPr>
              <a:t>jedinců s rodinami </a:t>
            </a:r>
          </a:p>
          <a:p>
            <a:pPr eaLnBrk="1" hangingPunct="1">
              <a:lnSpc>
                <a:spcPct val="90000"/>
              </a:lnSpc>
            </a:pPr>
            <a:r>
              <a:rPr lang="cs-CZ" dirty="0" smtClean="0">
                <a:solidFill>
                  <a:srgbClr val="333399"/>
                </a:solidFill>
              </a:rPr>
              <a:t>ekonomicky aktivních s ekonomicky neaktivními</a:t>
            </a:r>
          </a:p>
          <a:p>
            <a:pPr eaLnBrk="1" hangingPunct="1">
              <a:lnSpc>
                <a:spcPct val="90000"/>
              </a:lnSpc>
            </a:pPr>
            <a:r>
              <a:rPr lang="cs-CZ" dirty="0" smtClean="0">
                <a:solidFill>
                  <a:srgbClr val="333399"/>
                </a:solidFill>
              </a:rPr>
              <a:t>mužů se ženami</a:t>
            </a:r>
          </a:p>
          <a:p>
            <a:pPr eaLnBrk="1" hangingPunct="1">
              <a:lnSpc>
                <a:spcPct val="90000"/>
              </a:lnSpc>
            </a:pPr>
            <a:r>
              <a:rPr lang="cs-CZ" dirty="0" smtClean="0">
                <a:solidFill>
                  <a:srgbClr val="333399"/>
                </a:solidFill>
              </a:rPr>
              <a:t>zodpovědných s nezodpovědnými …</a:t>
            </a:r>
          </a:p>
          <a:p>
            <a:pPr eaLnBrk="1" hangingPunct="1">
              <a:lnSpc>
                <a:spcPct val="90000"/>
              </a:lnSpc>
            </a:pPr>
            <a:endParaRPr lang="cs-CZ" dirty="0" smtClean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884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 autoUpdateAnimBg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dirty="0" smtClean="0">
                <a:solidFill>
                  <a:srgbClr val="333399"/>
                </a:solidFill>
              </a:rPr>
              <a:t>Veřejné zdravotní pojištění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052513"/>
            <a:ext cx="8229600" cy="55451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cs-CZ" dirty="0" smtClean="0"/>
          </a:p>
          <a:p>
            <a:pPr eaLnBrk="1" hangingPunct="1">
              <a:lnSpc>
                <a:spcPct val="90000"/>
              </a:lnSpc>
            </a:pPr>
            <a:r>
              <a:rPr lang="cs-CZ" dirty="0" err="1" smtClean="0">
                <a:solidFill>
                  <a:srgbClr val="333399"/>
                </a:solidFill>
              </a:rPr>
              <a:t>Bismarckovský</a:t>
            </a:r>
            <a:r>
              <a:rPr lang="cs-CZ" dirty="0" smtClean="0">
                <a:solidFill>
                  <a:srgbClr val="333399"/>
                </a:solidFill>
              </a:rPr>
              <a:t> model financování</a:t>
            </a:r>
          </a:p>
          <a:p>
            <a:pPr eaLnBrk="1" hangingPunct="1">
              <a:lnSpc>
                <a:spcPct val="90000"/>
              </a:lnSpc>
            </a:pPr>
            <a:endParaRPr lang="cs-CZ" dirty="0" smtClean="0">
              <a:solidFill>
                <a:srgbClr val="333399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cs-CZ" dirty="0" smtClean="0">
                <a:solidFill>
                  <a:srgbClr val="333399"/>
                </a:solidFill>
              </a:rPr>
              <a:t>Vychází z křesťanských hodnot</a:t>
            </a:r>
          </a:p>
          <a:p>
            <a:pPr eaLnBrk="1" hangingPunct="1">
              <a:lnSpc>
                <a:spcPct val="90000"/>
              </a:lnSpc>
            </a:pPr>
            <a:endParaRPr lang="cs-CZ" dirty="0" smtClean="0">
              <a:solidFill>
                <a:srgbClr val="333399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cs-CZ" dirty="0" smtClean="0">
                <a:solidFill>
                  <a:srgbClr val="333399"/>
                </a:solidFill>
              </a:rPr>
              <a:t>Výraz sociálního cítění a humánních hodnot</a:t>
            </a:r>
          </a:p>
          <a:p>
            <a:pPr eaLnBrk="1" hangingPunct="1">
              <a:lnSpc>
                <a:spcPct val="90000"/>
              </a:lnSpc>
            </a:pPr>
            <a:endParaRPr lang="cs-CZ" dirty="0" smtClean="0">
              <a:solidFill>
                <a:srgbClr val="333399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cs-CZ" dirty="0" smtClean="0">
                <a:solidFill>
                  <a:srgbClr val="333399"/>
                </a:solidFill>
              </a:rPr>
              <a:t>Zdravotní péče jako jedno ze základních lidských práv, jehož garantem je stát</a:t>
            </a:r>
          </a:p>
        </p:txBody>
      </p:sp>
    </p:spTree>
    <p:extLst>
      <p:ext uri="{BB962C8B-B14F-4D97-AF65-F5344CB8AC3E}">
        <p14:creationId xmlns:p14="http://schemas.microsoft.com/office/powerpoint/2010/main" val="694475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 autoUpdateAnimBg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b="1" dirty="0" smtClean="0">
                <a:solidFill>
                  <a:srgbClr val="333399"/>
                </a:solidFill>
              </a:rPr>
              <a:t>Veřejné zdravotní pojištění jako výraz sociální solidarity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341438"/>
            <a:ext cx="8229600" cy="4967287"/>
          </a:xfrm>
        </p:spPr>
        <p:txBody>
          <a:bodyPr/>
          <a:lstStyle/>
          <a:p>
            <a:pPr eaLnBrk="1" hangingPunct="1"/>
            <a:endParaRPr lang="cs-CZ" sz="2800" dirty="0" smtClean="0">
              <a:latin typeface="Arial" charset="0"/>
            </a:endParaRPr>
          </a:p>
          <a:p>
            <a:pPr eaLnBrk="1" hangingPunct="1"/>
            <a:r>
              <a:rPr lang="cs-CZ" sz="2800" b="1" dirty="0" smtClean="0">
                <a:solidFill>
                  <a:srgbClr val="333399"/>
                </a:solidFill>
              </a:rPr>
              <a:t>Odděluje poskytování </a:t>
            </a:r>
            <a:r>
              <a:rPr lang="cs-CZ" sz="2800" dirty="0" smtClean="0">
                <a:solidFill>
                  <a:srgbClr val="333399"/>
                </a:solidFill>
              </a:rPr>
              <a:t>zdravotní péče </a:t>
            </a:r>
            <a:r>
              <a:rPr lang="cs-CZ" sz="2800" b="1" dirty="0" smtClean="0">
                <a:solidFill>
                  <a:srgbClr val="333399"/>
                </a:solidFill>
              </a:rPr>
              <a:t>od schopnosti </a:t>
            </a:r>
            <a:r>
              <a:rPr lang="cs-CZ" sz="2800" dirty="0" smtClean="0">
                <a:solidFill>
                  <a:srgbClr val="333399"/>
                </a:solidFill>
              </a:rPr>
              <a:t>za ni </a:t>
            </a:r>
            <a:r>
              <a:rPr lang="cs-CZ" sz="2800" b="1" dirty="0" smtClean="0">
                <a:solidFill>
                  <a:srgbClr val="333399"/>
                </a:solidFill>
              </a:rPr>
              <a:t>platit</a:t>
            </a:r>
            <a:r>
              <a:rPr lang="cs-CZ" sz="2800" dirty="0" smtClean="0">
                <a:solidFill>
                  <a:srgbClr val="333399"/>
                </a:solidFill>
              </a:rPr>
              <a:t>.</a:t>
            </a:r>
          </a:p>
          <a:p>
            <a:pPr eaLnBrk="1" hangingPunct="1"/>
            <a:endParaRPr lang="cs-CZ" sz="2800" dirty="0" smtClean="0">
              <a:solidFill>
                <a:srgbClr val="333399"/>
              </a:solidFill>
            </a:endParaRPr>
          </a:p>
          <a:p>
            <a:pPr eaLnBrk="1" hangingPunct="1"/>
            <a:r>
              <a:rPr lang="cs-CZ" sz="2800" b="1" dirty="0" smtClean="0">
                <a:solidFill>
                  <a:srgbClr val="333399"/>
                </a:solidFill>
              </a:rPr>
              <a:t>Příspěvky</a:t>
            </a:r>
            <a:r>
              <a:rPr lang="cs-CZ" sz="2800" dirty="0" smtClean="0">
                <a:solidFill>
                  <a:srgbClr val="333399"/>
                </a:solidFill>
              </a:rPr>
              <a:t> na zdravotní péči stanovuje </a:t>
            </a:r>
            <a:r>
              <a:rPr lang="cs-CZ" sz="2800" b="1" dirty="0" smtClean="0">
                <a:solidFill>
                  <a:srgbClr val="333399"/>
                </a:solidFill>
              </a:rPr>
              <a:t>podle finančních možností </a:t>
            </a:r>
            <a:r>
              <a:rPr lang="cs-CZ" sz="2800" dirty="0" smtClean="0">
                <a:solidFill>
                  <a:srgbClr val="333399"/>
                </a:solidFill>
              </a:rPr>
              <a:t>(procentuální částka  </a:t>
            </a:r>
            <a:br>
              <a:rPr lang="cs-CZ" sz="2800" dirty="0" smtClean="0">
                <a:solidFill>
                  <a:srgbClr val="333399"/>
                </a:solidFill>
              </a:rPr>
            </a:br>
            <a:r>
              <a:rPr lang="cs-CZ" sz="2800" dirty="0" smtClean="0">
                <a:solidFill>
                  <a:srgbClr val="333399"/>
                </a:solidFill>
              </a:rPr>
              <a:t>z příjmu, nikoli pevná částka).</a:t>
            </a:r>
          </a:p>
          <a:p>
            <a:pPr eaLnBrk="1" hangingPunct="1"/>
            <a:endParaRPr lang="cs-CZ" sz="2800" dirty="0" smtClean="0">
              <a:solidFill>
                <a:srgbClr val="333399"/>
              </a:solidFill>
            </a:endParaRPr>
          </a:p>
          <a:p>
            <a:pPr eaLnBrk="1" hangingPunct="1"/>
            <a:r>
              <a:rPr lang="cs-CZ" sz="2800" b="1" dirty="0" smtClean="0">
                <a:solidFill>
                  <a:srgbClr val="333399"/>
                </a:solidFill>
              </a:rPr>
              <a:t>Přerozděluje</a:t>
            </a:r>
            <a:r>
              <a:rPr lang="cs-CZ" sz="2800" dirty="0" smtClean="0">
                <a:solidFill>
                  <a:srgbClr val="333399"/>
                </a:solidFill>
              </a:rPr>
              <a:t> shromážděné finance </a:t>
            </a:r>
            <a:br>
              <a:rPr lang="cs-CZ" sz="2800" dirty="0" smtClean="0">
                <a:solidFill>
                  <a:srgbClr val="333399"/>
                </a:solidFill>
              </a:rPr>
            </a:br>
            <a:r>
              <a:rPr lang="cs-CZ" sz="2800" dirty="0" smtClean="0">
                <a:solidFill>
                  <a:srgbClr val="333399"/>
                </a:solidFill>
              </a:rPr>
              <a:t>ve prospěch sociálně slabých a nemocných.</a:t>
            </a:r>
          </a:p>
        </p:txBody>
      </p:sp>
    </p:spTree>
    <p:extLst>
      <p:ext uri="{BB962C8B-B14F-4D97-AF65-F5344CB8AC3E}">
        <p14:creationId xmlns:p14="http://schemas.microsoft.com/office/powerpoint/2010/main" val="2106640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uild="p" autoUpdateAnimBg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smtClean="0">
                <a:solidFill>
                  <a:srgbClr val="1B06BA"/>
                </a:solidFill>
              </a:rPr>
              <a:t>Veřejné zdravotní pojištění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341438"/>
            <a:ext cx="8229600" cy="4525962"/>
          </a:xfrm>
        </p:spPr>
        <p:txBody>
          <a:bodyPr/>
          <a:lstStyle/>
          <a:p>
            <a:pPr eaLnBrk="1" hangingPunct="1">
              <a:defRPr/>
            </a:pPr>
            <a:endParaRPr lang="cs-CZ" dirty="0" smtClean="0"/>
          </a:p>
          <a:p>
            <a:pPr eaLnBrk="1" hangingPunct="1">
              <a:defRPr/>
            </a:pPr>
            <a:r>
              <a:rPr lang="cs-CZ" dirty="0" smtClean="0">
                <a:solidFill>
                  <a:srgbClr val="333399"/>
                </a:solidFill>
              </a:rPr>
              <a:t>Zavedeno </a:t>
            </a:r>
            <a:r>
              <a:rPr lang="cs-CZ" b="1" dirty="0" smtClean="0">
                <a:solidFill>
                  <a:srgbClr val="333399"/>
                </a:solidFill>
              </a:rPr>
              <a:t>v roce 1992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cs-CZ" dirty="0" smtClean="0">
                <a:solidFill>
                  <a:srgbClr val="333399"/>
                </a:solidFill>
              </a:rPr>
              <a:t> </a:t>
            </a:r>
          </a:p>
          <a:p>
            <a:pPr eaLnBrk="1" hangingPunct="1">
              <a:defRPr/>
            </a:pPr>
            <a:r>
              <a:rPr lang="cs-CZ" dirty="0" smtClean="0">
                <a:solidFill>
                  <a:srgbClr val="333399"/>
                </a:solidFill>
              </a:rPr>
              <a:t>Na počátku 90. velký počet zdravotních pojišťoven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cs-CZ" dirty="0" smtClean="0">
              <a:solidFill>
                <a:srgbClr val="333399"/>
              </a:solidFill>
            </a:endParaRPr>
          </a:p>
          <a:p>
            <a:pPr eaLnBrk="1" hangingPunct="1">
              <a:defRPr/>
            </a:pPr>
            <a:r>
              <a:rPr lang="cs-CZ" dirty="0" smtClean="0">
                <a:solidFill>
                  <a:srgbClr val="333399"/>
                </a:solidFill>
              </a:rPr>
              <a:t>V současnosti je v ČR </a:t>
            </a:r>
            <a:r>
              <a:rPr lang="cs-CZ" b="1" dirty="0" smtClean="0">
                <a:solidFill>
                  <a:srgbClr val="333399"/>
                </a:solidFill>
              </a:rPr>
              <a:t>7 zdravotních pojišťoven</a:t>
            </a:r>
          </a:p>
        </p:txBody>
      </p:sp>
    </p:spTree>
    <p:extLst>
      <p:ext uri="{BB962C8B-B14F-4D97-AF65-F5344CB8AC3E}">
        <p14:creationId xmlns:p14="http://schemas.microsoft.com/office/powerpoint/2010/main" val="1106451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 autoUpdateAnimBg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b="1" smtClean="0">
                <a:solidFill>
                  <a:srgbClr val="1B06BA"/>
                </a:solidFill>
              </a:rPr>
              <a:t>Plátci veřejného zdravotního pojištění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dirty="0" smtClean="0"/>
          </a:p>
          <a:p>
            <a:pPr eaLnBrk="1" hangingPunct="1"/>
            <a:r>
              <a:rPr lang="cs-CZ" dirty="0" smtClean="0">
                <a:solidFill>
                  <a:srgbClr val="333399"/>
                </a:solidFill>
              </a:rPr>
              <a:t>Zaměstnavatelé a zaměstnanci</a:t>
            </a:r>
          </a:p>
          <a:p>
            <a:pPr eaLnBrk="1" hangingPunct="1"/>
            <a:endParaRPr lang="cs-CZ" dirty="0" smtClean="0">
              <a:solidFill>
                <a:srgbClr val="333399"/>
              </a:solidFill>
            </a:endParaRPr>
          </a:p>
          <a:p>
            <a:pPr eaLnBrk="1" hangingPunct="1"/>
            <a:r>
              <a:rPr lang="cs-CZ" dirty="0" smtClean="0">
                <a:solidFill>
                  <a:srgbClr val="333399"/>
                </a:solidFill>
              </a:rPr>
              <a:t>Osoby samostatně výdělečně činné</a:t>
            </a:r>
          </a:p>
          <a:p>
            <a:pPr eaLnBrk="1" hangingPunct="1"/>
            <a:endParaRPr lang="cs-CZ" dirty="0" smtClean="0">
              <a:solidFill>
                <a:srgbClr val="333399"/>
              </a:solidFill>
            </a:endParaRPr>
          </a:p>
          <a:p>
            <a:pPr eaLnBrk="1" hangingPunct="1"/>
            <a:r>
              <a:rPr lang="cs-CZ" dirty="0" smtClean="0">
                <a:solidFill>
                  <a:srgbClr val="333399"/>
                </a:solidFill>
              </a:rPr>
              <a:t>Stát</a:t>
            </a:r>
          </a:p>
        </p:txBody>
      </p:sp>
    </p:spTree>
    <p:extLst>
      <p:ext uri="{BB962C8B-B14F-4D97-AF65-F5344CB8AC3E}">
        <p14:creationId xmlns:p14="http://schemas.microsoft.com/office/powerpoint/2010/main" val="69819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23528" y="260648"/>
            <a:ext cx="8496944" cy="6192688"/>
          </a:xfrm>
        </p:spPr>
        <p:txBody>
          <a:bodyPr>
            <a:normAutofit fontScale="92500" lnSpcReduction="20000"/>
          </a:bodyPr>
          <a:lstStyle/>
          <a:p>
            <a:pPr indent="0">
              <a:buNone/>
            </a:pPr>
            <a:r>
              <a:rPr lang="cs-CZ" sz="4400" b="1" cap="all" dirty="0" smtClean="0">
                <a:solidFill>
                  <a:srgbClr val="333399"/>
                </a:solidFill>
                <a:latin typeface="+mj-lt"/>
              </a:rPr>
              <a:t>Public </a:t>
            </a:r>
            <a:r>
              <a:rPr lang="cs-CZ" sz="4400" b="1" cap="all" dirty="0" err="1" smtClean="0">
                <a:solidFill>
                  <a:srgbClr val="333399"/>
                </a:solidFill>
                <a:latin typeface="+mj-lt"/>
              </a:rPr>
              <a:t>Health</a:t>
            </a:r>
            <a:endParaRPr lang="cs-CZ" sz="4400" b="1" cap="all" dirty="0">
              <a:solidFill>
                <a:srgbClr val="333399"/>
              </a:solidFill>
              <a:latin typeface="+mj-lt"/>
            </a:endParaRPr>
          </a:p>
          <a:p>
            <a:pPr indent="0">
              <a:buNone/>
            </a:pPr>
            <a:endParaRPr lang="cs-CZ" sz="2400" i="1" dirty="0">
              <a:solidFill>
                <a:srgbClr val="333399"/>
              </a:solidFill>
            </a:endParaRPr>
          </a:p>
          <a:p>
            <a:pPr indent="0">
              <a:buNone/>
            </a:pPr>
            <a:r>
              <a:rPr lang="cs-CZ" sz="2400" b="1" i="1" dirty="0">
                <a:solidFill>
                  <a:srgbClr val="333399"/>
                </a:solidFill>
              </a:rPr>
              <a:t>„</a:t>
            </a:r>
            <a:r>
              <a:rPr lang="cs-CZ" b="1" i="1" dirty="0">
                <a:solidFill>
                  <a:srgbClr val="333399"/>
                </a:solidFill>
              </a:rPr>
              <a:t>Umění  a věda o předcházení nemocem, prodlužování života, posilování zdraví </a:t>
            </a:r>
            <a:r>
              <a:rPr lang="cs-CZ" b="1" i="1" dirty="0" smtClean="0">
                <a:solidFill>
                  <a:srgbClr val="333399"/>
                </a:solidFill>
              </a:rPr>
              <a:t>a výkonnosti</a:t>
            </a:r>
            <a:r>
              <a:rPr lang="cs-CZ" b="1" i="1" dirty="0">
                <a:solidFill>
                  <a:srgbClr val="333399"/>
                </a:solidFill>
              </a:rPr>
              <a:t>, pomocí organizovaného úsilí komunity, které spočívá v ochraně životního prostředí, kontrole přenosných nemocí, výchově lidí ke zdraví, organizování lékařských </a:t>
            </a:r>
            <a:r>
              <a:rPr lang="cs-CZ" b="1" i="1" dirty="0" smtClean="0">
                <a:solidFill>
                  <a:srgbClr val="333399"/>
                </a:solidFill>
              </a:rPr>
              <a:t>a ošetřovatelských </a:t>
            </a:r>
            <a:r>
              <a:rPr lang="cs-CZ" b="1" i="1" dirty="0">
                <a:solidFill>
                  <a:srgbClr val="333399"/>
                </a:solidFill>
              </a:rPr>
              <a:t>služeb, zajištění včasné diagnostiky </a:t>
            </a:r>
            <a:r>
              <a:rPr lang="cs-CZ" b="1" i="1" dirty="0" smtClean="0">
                <a:solidFill>
                  <a:srgbClr val="333399"/>
                </a:solidFill>
              </a:rPr>
              <a:t>a preventivní </a:t>
            </a:r>
            <a:r>
              <a:rPr lang="cs-CZ" b="1" i="1" dirty="0">
                <a:solidFill>
                  <a:srgbClr val="333399"/>
                </a:solidFill>
              </a:rPr>
              <a:t>léčby a rozvoji společenských mechanismů, které umožní každému členu komunity dosažení životní úrovně potřebné k udržení zdraví</a:t>
            </a:r>
            <a:r>
              <a:rPr lang="cs-CZ" b="1" i="1" dirty="0" smtClean="0">
                <a:solidFill>
                  <a:srgbClr val="333399"/>
                </a:solidFill>
              </a:rPr>
              <a:t>.“ </a:t>
            </a:r>
          </a:p>
          <a:p>
            <a:pPr indent="0" algn="r">
              <a:buNone/>
            </a:pPr>
            <a:r>
              <a:rPr lang="cs-CZ" i="1" dirty="0" smtClean="0">
                <a:solidFill>
                  <a:srgbClr val="333399"/>
                </a:solidFill>
              </a:rPr>
              <a:t>C. E. A. </a:t>
            </a:r>
            <a:r>
              <a:rPr lang="cs-CZ" i="1" dirty="0" err="1" smtClean="0">
                <a:solidFill>
                  <a:srgbClr val="333399"/>
                </a:solidFill>
              </a:rPr>
              <a:t>Winslow</a:t>
            </a:r>
            <a:endParaRPr lang="cs-CZ" i="1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787374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b="1" dirty="0" smtClean="0">
                <a:solidFill>
                  <a:srgbClr val="1B06BA"/>
                </a:solidFill>
                <a:latin typeface="+mn-lt"/>
              </a:rPr>
              <a:t>Z povinného zdravotního pojištění se hradí: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dirty="0" smtClean="0"/>
          </a:p>
          <a:p>
            <a:pPr eaLnBrk="1" hangingPunct="1"/>
            <a:r>
              <a:rPr lang="cs-CZ" dirty="0" smtClean="0">
                <a:solidFill>
                  <a:srgbClr val="333399"/>
                </a:solidFill>
              </a:rPr>
              <a:t>Nezbytné lékařské úkony</a:t>
            </a:r>
          </a:p>
          <a:p>
            <a:pPr eaLnBrk="1" hangingPunct="1"/>
            <a:r>
              <a:rPr lang="cs-CZ" dirty="0" smtClean="0">
                <a:solidFill>
                  <a:srgbClr val="333399"/>
                </a:solidFill>
              </a:rPr>
              <a:t>Zdravotnický materiál</a:t>
            </a:r>
          </a:p>
          <a:p>
            <a:pPr eaLnBrk="1" hangingPunct="1"/>
            <a:r>
              <a:rPr lang="cs-CZ" dirty="0" smtClean="0">
                <a:solidFill>
                  <a:srgbClr val="333399"/>
                </a:solidFill>
              </a:rPr>
              <a:t>Některé léky</a:t>
            </a:r>
          </a:p>
        </p:txBody>
      </p:sp>
    </p:spTree>
    <p:extLst>
      <p:ext uri="{BB962C8B-B14F-4D97-AF65-F5344CB8AC3E}">
        <p14:creationId xmlns:p14="http://schemas.microsoft.com/office/powerpoint/2010/main" val="170625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b="1" dirty="0" smtClean="0">
                <a:solidFill>
                  <a:srgbClr val="333399"/>
                </a:solidFill>
              </a:rPr>
              <a:t>Zaměstnanci a zaměstnavatelé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dirty="0" smtClean="0">
              <a:latin typeface="Arial" charset="0"/>
            </a:endParaRPr>
          </a:p>
          <a:p>
            <a:pPr eaLnBrk="1" hangingPunct="1"/>
            <a:r>
              <a:rPr lang="cs-CZ" b="1" dirty="0" smtClean="0">
                <a:solidFill>
                  <a:srgbClr val="333399"/>
                </a:solidFill>
              </a:rPr>
              <a:t>Zaměstnanec</a:t>
            </a:r>
            <a:r>
              <a:rPr lang="cs-CZ" dirty="0" smtClean="0">
                <a:solidFill>
                  <a:srgbClr val="333399"/>
                </a:solidFill>
              </a:rPr>
              <a:t> platí </a:t>
            </a:r>
            <a:r>
              <a:rPr lang="cs-CZ" b="1" dirty="0" smtClean="0">
                <a:solidFill>
                  <a:srgbClr val="333399"/>
                </a:solidFill>
              </a:rPr>
              <a:t>4,5%</a:t>
            </a:r>
            <a:r>
              <a:rPr lang="cs-CZ" dirty="0" smtClean="0">
                <a:solidFill>
                  <a:srgbClr val="333399"/>
                </a:solidFill>
              </a:rPr>
              <a:t> z hrubé mzdy.</a:t>
            </a:r>
          </a:p>
          <a:p>
            <a:pPr eaLnBrk="1" hangingPunct="1"/>
            <a:endParaRPr lang="cs-CZ" dirty="0" smtClean="0">
              <a:solidFill>
                <a:srgbClr val="333399"/>
              </a:solidFill>
            </a:endParaRPr>
          </a:p>
          <a:p>
            <a:pPr eaLnBrk="1" hangingPunct="1"/>
            <a:r>
              <a:rPr lang="cs-CZ" b="1" dirty="0" smtClean="0">
                <a:solidFill>
                  <a:srgbClr val="333399"/>
                </a:solidFill>
              </a:rPr>
              <a:t>Zaměstnavatel</a:t>
            </a:r>
            <a:r>
              <a:rPr lang="cs-CZ" dirty="0" smtClean="0">
                <a:solidFill>
                  <a:srgbClr val="333399"/>
                </a:solidFill>
              </a:rPr>
              <a:t> platí </a:t>
            </a:r>
            <a:r>
              <a:rPr lang="cs-CZ" b="1" dirty="0" smtClean="0">
                <a:solidFill>
                  <a:srgbClr val="333399"/>
                </a:solidFill>
              </a:rPr>
              <a:t>9% </a:t>
            </a:r>
            <a:r>
              <a:rPr lang="cs-CZ" dirty="0" smtClean="0">
                <a:solidFill>
                  <a:srgbClr val="333399"/>
                </a:solidFill>
              </a:rPr>
              <a:t>z hrubé mzdy – lze to brát jako </a:t>
            </a:r>
            <a:r>
              <a:rPr lang="cs-CZ" b="1" dirty="0" smtClean="0">
                <a:solidFill>
                  <a:srgbClr val="333399"/>
                </a:solidFill>
              </a:rPr>
              <a:t>část nevyplacené mzdy</a:t>
            </a:r>
            <a:r>
              <a:rPr lang="cs-CZ" dirty="0" smtClean="0">
                <a:solidFill>
                  <a:srgbClr val="333399"/>
                </a:solidFill>
              </a:rPr>
              <a:t>.</a:t>
            </a:r>
          </a:p>
          <a:p>
            <a:pPr eaLnBrk="1" hangingPunct="1"/>
            <a:endParaRPr lang="cs-CZ" dirty="0" smtClean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607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 autoUpdateAnimBg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dirty="0" smtClean="0">
                <a:solidFill>
                  <a:srgbClr val="333399"/>
                </a:solidFill>
              </a:rPr>
              <a:t>OSVČ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341438"/>
            <a:ext cx="8229600" cy="4525962"/>
          </a:xfrm>
        </p:spPr>
        <p:txBody>
          <a:bodyPr/>
          <a:lstStyle/>
          <a:p>
            <a:pPr eaLnBrk="1" hangingPunct="1"/>
            <a:endParaRPr lang="cs-CZ" dirty="0" smtClean="0"/>
          </a:p>
          <a:p>
            <a:pPr eaLnBrk="1" hangingPunct="1"/>
            <a:r>
              <a:rPr lang="cs-CZ" b="1" dirty="0" smtClean="0">
                <a:solidFill>
                  <a:srgbClr val="333399"/>
                </a:solidFill>
              </a:rPr>
              <a:t>13,5%</a:t>
            </a:r>
            <a:r>
              <a:rPr lang="cs-CZ" dirty="0" smtClean="0">
                <a:solidFill>
                  <a:srgbClr val="333399"/>
                </a:solidFill>
              </a:rPr>
              <a:t> </a:t>
            </a:r>
            <a:r>
              <a:rPr lang="cs-CZ" b="1" dirty="0" smtClean="0">
                <a:solidFill>
                  <a:srgbClr val="333399"/>
                </a:solidFill>
              </a:rPr>
              <a:t>z vyměřovacího základu</a:t>
            </a:r>
          </a:p>
          <a:p>
            <a:pPr eaLnBrk="1" hangingPunct="1"/>
            <a:r>
              <a:rPr lang="cs-CZ" b="1" dirty="0" smtClean="0">
                <a:solidFill>
                  <a:srgbClr val="333399"/>
                </a:solidFill>
              </a:rPr>
              <a:t>Vyměřovacím základem</a:t>
            </a:r>
            <a:r>
              <a:rPr lang="cs-CZ" dirty="0" smtClean="0">
                <a:solidFill>
                  <a:srgbClr val="333399"/>
                </a:solidFill>
              </a:rPr>
              <a:t> je (od r. 2006) 50% příjmu ze SVČ po odpočtu výdajů nutných na jeho dosažení, zajištění a udržení.</a:t>
            </a:r>
          </a:p>
          <a:p>
            <a:pPr eaLnBrk="1" hangingPunct="1"/>
            <a:r>
              <a:rPr lang="cs-CZ" b="1" dirty="0" smtClean="0">
                <a:solidFill>
                  <a:srgbClr val="333399"/>
                </a:solidFill>
              </a:rPr>
              <a:t>Minimální měsíční záloha </a:t>
            </a:r>
            <a:r>
              <a:rPr lang="cs-CZ" dirty="0" smtClean="0">
                <a:solidFill>
                  <a:srgbClr val="333399"/>
                </a:solidFill>
              </a:rPr>
              <a:t>na zdravotní pojištění je 1 </a:t>
            </a:r>
            <a:r>
              <a:rPr lang="cs-CZ" dirty="0" smtClean="0">
                <a:solidFill>
                  <a:srgbClr val="333399"/>
                </a:solidFill>
              </a:rPr>
              <a:t>752Kč</a:t>
            </a:r>
            <a:endParaRPr lang="cs-CZ" dirty="0" smtClean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07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b="1" dirty="0" smtClean="0">
                <a:solidFill>
                  <a:srgbClr val="1B06BA"/>
                </a:solidFill>
              </a:rPr>
              <a:t>Osoba bez zdanitelných příjmů (OBZP)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12776"/>
            <a:ext cx="8229600" cy="4895949"/>
          </a:xfrm>
        </p:spPr>
        <p:txBody>
          <a:bodyPr>
            <a:normAutofit lnSpcReduction="10000"/>
          </a:bodyPr>
          <a:lstStyle/>
          <a:p>
            <a:pPr eaLnBrk="1" hangingPunct="1">
              <a:spcBef>
                <a:spcPts val="0"/>
              </a:spcBef>
              <a:defRPr/>
            </a:pPr>
            <a:r>
              <a:rPr lang="cs-CZ" sz="2400" dirty="0"/>
              <a:t>O</a:t>
            </a:r>
            <a:r>
              <a:rPr lang="cs-CZ" sz="2400" dirty="0" smtClean="0"/>
              <a:t>soba, která má na území ČR trvalý pobyt, </a:t>
            </a:r>
          </a:p>
          <a:p>
            <a:pPr lvl="1" eaLnBrk="1" hangingPunct="1">
              <a:spcBef>
                <a:spcPts val="0"/>
              </a:spcBef>
              <a:defRPr/>
            </a:pPr>
            <a:r>
              <a:rPr lang="cs-CZ" sz="2400" dirty="0" smtClean="0"/>
              <a:t>není však zaměstnancem, </a:t>
            </a:r>
          </a:p>
          <a:p>
            <a:pPr lvl="1" eaLnBrk="1" hangingPunct="1">
              <a:spcBef>
                <a:spcPts val="0"/>
              </a:spcBef>
              <a:defRPr/>
            </a:pPr>
            <a:r>
              <a:rPr lang="cs-CZ" sz="2400" dirty="0" smtClean="0"/>
              <a:t>nemá příjmy ze samostatné výdělečné činnosti, </a:t>
            </a:r>
          </a:p>
          <a:p>
            <a:pPr lvl="1" eaLnBrk="1" hangingPunct="1">
              <a:spcBef>
                <a:spcPts val="0"/>
              </a:spcBef>
              <a:defRPr/>
            </a:pPr>
            <a:r>
              <a:rPr lang="cs-CZ" sz="2400" dirty="0" smtClean="0"/>
              <a:t>ani nepatří do kategorie, za kterou platí pojistné stát, </a:t>
            </a:r>
          </a:p>
          <a:p>
            <a:pPr marL="0" indent="0"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cs-CZ" sz="2400" dirty="0"/>
              <a:t> </a:t>
            </a:r>
            <a:r>
              <a:rPr lang="cs-CZ" sz="2400" dirty="0" smtClean="0"/>
              <a:t>    a uvedené skutečnosti trvají celý kalendářní   </a:t>
            </a:r>
          </a:p>
          <a:p>
            <a:pPr marL="0" indent="0"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cs-CZ" sz="2400" dirty="0"/>
              <a:t> </a:t>
            </a:r>
            <a:r>
              <a:rPr lang="cs-CZ" sz="2400" dirty="0" smtClean="0"/>
              <a:t>    měsíc.</a:t>
            </a:r>
          </a:p>
          <a:p>
            <a:pPr lvl="1" eaLnBrk="1" hangingPunct="1">
              <a:spcBef>
                <a:spcPts val="0"/>
              </a:spcBef>
              <a:defRPr/>
            </a:pPr>
            <a:r>
              <a:rPr lang="cs-CZ" sz="1800" dirty="0" smtClean="0"/>
              <a:t>Např. žena v domácnosti, student školy, která neposkytuje soustavnou přípravu na budoucí povolání, člen náboženského řádu bez příjmu, nezaměstnaný neevidovaný na ÚP, absolvent SŠ, který ihned po prázdninách nenastoupí do zaměstnání + neeviduje se na ÚP + nezačne podnikat.</a:t>
            </a:r>
          </a:p>
          <a:p>
            <a:pPr lvl="1" eaLnBrk="1" hangingPunct="1">
              <a:spcBef>
                <a:spcPts val="0"/>
              </a:spcBef>
              <a:defRPr/>
            </a:pPr>
            <a:endParaRPr lang="cs-CZ" sz="1800" dirty="0"/>
          </a:p>
          <a:p>
            <a:pPr marL="342000" eaLnBrk="1">
              <a:lnSpc>
                <a:spcPct val="87000"/>
              </a:lnSpc>
              <a:buSzPct val="100000"/>
              <a:tabLst>
                <a:tab pos="192088" algn="l"/>
                <a:tab pos="639763" algn="l"/>
                <a:tab pos="1089025" algn="l"/>
                <a:tab pos="1538288" algn="l"/>
                <a:tab pos="1987550" algn="l"/>
                <a:tab pos="2436813" algn="l"/>
                <a:tab pos="2886075" algn="l"/>
                <a:tab pos="3335338" algn="l"/>
                <a:tab pos="3784600" algn="l"/>
                <a:tab pos="4233863" algn="l"/>
                <a:tab pos="4683125" algn="l"/>
                <a:tab pos="5132388" algn="l"/>
                <a:tab pos="5581650" algn="l"/>
                <a:tab pos="6030913" algn="l"/>
                <a:tab pos="6480175" algn="l"/>
                <a:tab pos="6929438" algn="l"/>
                <a:tab pos="7378700" algn="l"/>
                <a:tab pos="7827963" algn="l"/>
                <a:tab pos="8277225" algn="l"/>
                <a:tab pos="8726488" algn="l"/>
                <a:tab pos="9175750" algn="l"/>
                <a:tab pos="9410700" algn="l"/>
              </a:tabLst>
              <a:defRPr/>
            </a:pPr>
            <a:r>
              <a:rPr lang="en-GB" sz="2400" b="1" dirty="0" smtClean="0">
                <a:solidFill>
                  <a:schemeClr val="accent5">
                    <a:lumMod val="75000"/>
                  </a:schemeClr>
                </a:solidFill>
              </a:rPr>
              <a:t>OBZP </a:t>
            </a:r>
            <a:r>
              <a:rPr lang="cs-CZ" sz="2400" b="1" dirty="0" smtClean="0">
                <a:solidFill>
                  <a:schemeClr val="accent5">
                    <a:lumMod val="75000"/>
                  </a:schemeClr>
                </a:solidFill>
              </a:rPr>
              <a:t>platí 13,5% z</a:t>
            </a:r>
            <a:r>
              <a:rPr lang="en-GB" sz="24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GB" sz="2400" b="1" dirty="0" err="1" smtClean="0">
                <a:solidFill>
                  <a:schemeClr val="accent5">
                    <a:lumMod val="75000"/>
                  </a:schemeClr>
                </a:solidFill>
              </a:rPr>
              <a:t>minimální</a:t>
            </a:r>
            <a:r>
              <a:rPr lang="en-GB" sz="24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GB" sz="2400" b="1" dirty="0" err="1" smtClean="0">
                <a:solidFill>
                  <a:schemeClr val="accent5">
                    <a:lumMod val="75000"/>
                  </a:schemeClr>
                </a:solidFill>
              </a:rPr>
              <a:t>mzd</a:t>
            </a:r>
            <a:r>
              <a:rPr lang="cs-CZ" sz="2400" b="1" dirty="0" smtClean="0">
                <a:solidFill>
                  <a:schemeClr val="accent5">
                    <a:lumMod val="75000"/>
                  </a:schemeClr>
                </a:solidFill>
              </a:rPr>
              <a:t>y</a:t>
            </a:r>
            <a:r>
              <a:rPr lang="cs-CZ" sz="2400" b="1" dirty="0" smtClean="0"/>
              <a:t> </a:t>
            </a:r>
            <a:r>
              <a:rPr lang="cs-CZ" sz="2400" dirty="0" smtClean="0"/>
              <a:t>v měsíci, za které se platí pojistné. </a:t>
            </a:r>
          </a:p>
          <a:p>
            <a:pPr marL="342000" eaLnBrk="1">
              <a:lnSpc>
                <a:spcPct val="87000"/>
              </a:lnSpc>
              <a:buSzPct val="100000"/>
              <a:tabLst>
                <a:tab pos="192088" algn="l"/>
                <a:tab pos="639763" algn="l"/>
                <a:tab pos="1089025" algn="l"/>
                <a:tab pos="1538288" algn="l"/>
                <a:tab pos="1987550" algn="l"/>
                <a:tab pos="2436813" algn="l"/>
                <a:tab pos="2886075" algn="l"/>
                <a:tab pos="3335338" algn="l"/>
                <a:tab pos="3784600" algn="l"/>
                <a:tab pos="4233863" algn="l"/>
                <a:tab pos="4683125" algn="l"/>
                <a:tab pos="5132388" algn="l"/>
                <a:tab pos="5581650" algn="l"/>
                <a:tab pos="6030913" algn="l"/>
                <a:tab pos="6480175" algn="l"/>
                <a:tab pos="6929438" algn="l"/>
                <a:tab pos="7378700" algn="l"/>
                <a:tab pos="7827963" algn="l"/>
                <a:tab pos="8277225" algn="l"/>
                <a:tab pos="8726488" algn="l"/>
                <a:tab pos="9175750" algn="l"/>
                <a:tab pos="9410700" algn="l"/>
              </a:tabLst>
              <a:defRPr/>
            </a:pPr>
            <a:r>
              <a:rPr lang="cs-CZ" sz="2400" dirty="0" smtClean="0"/>
              <a:t>Aktuálně je minimální mzda 8500 Kč (50,60 Kč na hodinu), výše měsíční platby tedy činí </a:t>
            </a:r>
            <a:r>
              <a:rPr lang="cs-CZ" sz="2400" b="1" dirty="0" smtClean="0"/>
              <a:t>1148 Kč</a:t>
            </a:r>
            <a:r>
              <a:rPr lang="cs-CZ" sz="2400" dirty="0" smtClean="0"/>
              <a:t>.</a:t>
            </a:r>
            <a:r>
              <a:rPr lang="en-GB" sz="2400" dirty="0" smtClean="0"/>
              <a:t> </a:t>
            </a:r>
          </a:p>
          <a:p>
            <a:pPr eaLnBrk="1" hangingPunct="1">
              <a:spcBef>
                <a:spcPts val="0"/>
              </a:spcBef>
              <a:defRPr/>
            </a:pPr>
            <a:endParaRPr lang="cs-CZ" sz="2200" dirty="0" smtClean="0"/>
          </a:p>
          <a:p>
            <a:pPr eaLnBrk="1" hangingPunct="1">
              <a:defRPr/>
            </a:pPr>
            <a:endParaRPr 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217581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b="1" smtClean="0">
                <a:solidFill>
                  <a:srgbClr val="1B06BA"/>
                </a:solidFill>
              </a:rPr>
              <a:t>Osoby, za které je plátcem stát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268413"/>
            <a:ext cx="8229600" cy="5184775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cs-CZ" sz="2400" b="1" dirty="0" smtClean="0">
                <a:cs typeface="Arial" charset="0"/>
              </a:rPr>
              <a:t>Nezaopatřené děti</a:t>
            </a:r>
          </a:p>
          <a:p>
            <a:pPr eaLnBrk="1" hangingPunct="1">
              <a:defRPr/>
            </a:pPr>
            <a:r>
              <a:rPr lang="cs-CZ" sz="2400" b="1" dirty="0" smtClean="0">
                <a:cs typeface="Arial" charset="0"/>
              </a:rPr>
              <a:t>Poživatelé důchodů</a:t>
            </a:r>
          </a:p>
          <a:p>
            <a:pPr eaLnBrk="1" hangingPunct="1">
              <a:defRPr/>
            </a:pPr>
            <a:r>
              <a:rPr lang="cs-CZ" sz="2400" b="1" dirty="0" smtClean="0">
                <a:cs typeface="Arial" charset="0"/>
              </a:rPr>
              <a:t>Osoby na mateřské a rodičovské dovolené </a:t>
            </a:r>
          </a:p>
          <a:p>
            <a:pPr eaLnBrk="1" hangingPunct="1">
              <a:defRPr/>
            </a:pPr>
            <a:r>
              <a:rPr lang="cs-CZ" sz="2400" b="1" dirty="0" smtClean="0">
                <a:cs typeface="Arial" charset="0"/>
              </a:rPr>
              <a:t>Uchazeči o zaměstnání</a:t>
            </a:r>
          </a:p>
          <a:p>
            <a:pPr eaLnBrk="1" hangingPunct="1">
              <a:defRPr/>
            </a:pPr>
            <a:r>
              <a:rPr lang="cs-CZ" sz="2400" dirty="0" smtClean="0">
                <a:cs typeface="Arial" charset="0"/>
              </a:rPr>
              <a:t>Osoby pobírající dávky sociální péče 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>
                <a:cs typeface="Arial" charset="0"/>
              </a:rPr>
              <a:t>z důvodu sociální potřebnosti</a:t>
            </a:r>
          </a:p>
          <a:p>
            <a:pPr eaLnBrk="1" hangingPunct="1">
              <a:defRPr/>
            </a:pPr>
            <a:r>
              <a:rPr lang="cs-CZ" sz="2400" dirty="0" smtClean="0">
                <a:cs typeface="Arial" charset="0"/>
              </a:rPr>
              <a:t>Osoby převážně nebo úplně bezmocné</a:t>
            </a:r>
          </a:p>
          <a:p>
            <a:pPr eaLnBrk="1" hangingPunct="1">
              <a:defRPr/>
            </a:pPr>
            <a:r>
              <a:rPr lang="cs-CZ" sz="2400" dirty="0" smtClean="0">
                <a:cs typeface="Arial" charset="0"/>
              </a:rPr>
              <a:t>Osoby pečující o </a:t>
            </a:r>
            <a:r>
              <a:rPr lang="cs-CZ" sz="2400" dirty="0" smtClean="0"/>
              <a:t>blízkou osobu</a:t>
            </a:r>
          </a:p>
          <a:p>
            <a:pPr eaLnBrk="1" hangingPunct="1">
              <a:defRPr/>
            </a:pPr>
            <a:r>
              <a:rPr lang="cs-CZ" sz="2400" dirty="0" smtClean="0">
                <a:cs typeface="Arial" charset="0"/>
              </a:rPr>
              <a:t>Osoby </a:t>
            </a:r>
            <a:r>
              <a:rPr lang="cs-CZ" sz="2400" dirty="0" smtClean="0"/>
              <a:t>ve vazbě nebo ve výkonu trestu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cs-CZ" sz="2400" dirty="0" smtClean="0"/>
              <a:t>Stát za vyjmenované osoby platí zálohu na zdravotní pojištění ve výši </a:t>
            </a:r>
            <a:r>
              <a:rPr lang="cs-CZ" sz="2400" b="1" dirty="0" smtClean="0"/>
              <a:t>845 Kč </a:t>
            </a:r>
            <a:r>
              <a:rPr lang="cs-CZ" sz="2400" dirty="0" smtClean="0"/>
              <a:t>měsíčně </a:t>
            </a:r>
            <a:r>
              <a:rPr lang="cs-CZ" sz="2400" dirty="0" smtClean="0"/>
              <a:t> (od </a:t>
            </a:r>
            <a:r>
              <a:rPr lang="cs-CZ" sz="2400" dirty="0" smtClean="0"/>
              <a:t>1. 7. 2014).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cs-CZ" sz="2400" dirty="0" smtClean="0"/>
              <a:t>Stát platí zdravotní pojištění za cca 6 000 000 obyvatel ČR (5mld </a:t>
            </a:r>
            <a:r>
              <a:rPr lang="cs-CZ" sz="2400" dirty="0" smtClean="0"/>
              <a:t>Kč/měsíc).</a:t>
            </a:r>
            <a:endParaRPr lang="cs-CZ" sz="2400" dirty="0" smtClean="0"/>
          </a:p>
          <a:p>
            <a:pPr eaLnBrk="1" hangingPunct="1">
              <a:defRPr/>
            </a:pPr>
            <a:endParaRPr lang="cs-CZ" sz="2400" dirty="0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4776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 autoUpdateAnimBg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b="1" smtClean="0">
                <a:solidFill>
                  <a:srgbClr val="1B06BA"/>
                </a:solidFill>
              </a:rPr>
              <a:t>Zdravotní pojišťovny v ČR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268413"/>
            <a:ext cx="8229600" cy="5184775"/>
          </a:xfrm>
        </p:spPr>
        <p:txBody>
          <a:bodyPr/>
          <a:lstStyle/>
          <a:p>
            <a:pPr marL="342900" lvl="1" indent="-342900" eaLnBrk="1" hangingPunct="1">
              <a:buFont typeface="Arial" charset="0"/>
              <a:buChar char="•"/>
              <a:defRPr/>
            </a:pPr>
            <a:r>
              <a:rPr lang="cs-CZ" sz="2400" b="1" dirty="0"/>
              <a:t>v</a:t>
            </a:r>
            <a:r>
              <a:rPr lang="cs-CZ" sz="2400" b="1" dirty="0" smtClean="0"/>
              <a:t>eřejnoprávní neziskové organizace</a:t>
            </a:r>
          </a:p>
          <a:p>
            <a:pPr marL="342900" lvl="1" indent="-342900" eaLnBrk="1" hangingPunct="1">
              <a:buFont typeface="Arial" charset="0"/>
              <a:buChar char="•"/>
              <a:defRPr/>
            </a:pPr>
            <a:r>
              <a:rPr lang="en-GB" sz="2400" dirty="0" err="1" smtClean="0"/>
              <a:t>mají</a:t>
            </a:r>
            <a:r>
              <a:rPr lang="en-GB" sz="2400" dirty="0" smtClean="0"/>
              <a:t> </a:t>
            </a:r>
            <a:r>
              <a:rPr lang="en-GB" sz="2400" dirty="0" err="1" smtClean="0"/>
              <a:t>za</a:t>
            </a:r>
            <a:r>
              <a:rPr lang="en-GB" sz="2400" dirty="0" smtClean="0"/>
              <a:t> </a:t>
            </a:r>
            <a:r>
              <a:rPr lang="en-GB" sz="2400" dirty="0" err="1" smtClean="0"/>
              <a:t>úkol</a:t>
            </a:r>
            <a:r>
              <a:rPr lang="en-GB" sz="2400" dirty="0" smtClean="0"/>
              <a:t> </a:t>
            </a:r>
            <a:endParaRPr lang="cs-CZ" sz="2400" dirty="0" smtClean="0"/>
          </a:p>
          <a:p>
            <a:pPr marL="857250" lvl="2" indent="-457200" eaLnBrk="1" hangingPunct="1">
              <a:buFont typeface="+mj-lt"/>
              <a:buAutoNum type="alphaLcParenR"/>
              <a:defRPr/>
            </a:pPr>
            <a:r>
              <a:rPr lang="en-GB" sz="2000" dirty="0" err="1" smtClean="0"/>
              <a:t>vybírat</a:t>
            </a:r>
            <a:r>
              <a:rPr lang="en-GB" sz="2000" dirty="0" smtClean="0"/>
              <a:t> </a:t>
            </a:r>
            <a:r>
              <a:rPr lang="en-GB" sz="2000" dirty="0" err="1" smtClean="0"/>
              <a:t>zdravotní</a:t>
            </a:r>
            <a:r>
              <a:rPr lang="en-GB" sz="2000" dirty="0" smtClean="0"/>
              <a:t> </a:t>
            </a:r>
            <a:r>
              <a:rPr lang="en-GB" sz="2000" dirty="0" err="1" smtClean="0"/>
              <a:t>pojištění</a:t>
            </a:r>
            <a:r>
              <a:rPr lang="en-GB" sz="2000" dirty="0" smtClean="0"/>
              <a:t> v </a:t>
            </a:r>
            <a:r>
              <a:rPr lang="en-GB" sz="2000" dirty="0" err="1" smtClean="0"/>
              <a:t>zákonem</a:t>
            </a:r>
            <a:r>
              <a:rPr lang="en-GB" sz="2000" dirty="0" smtClean="0"/>
              <a:t> </a:t>
            </a:r>
            <a:r>
              <a:rPr lang="en-GB" sz="2000" dirty="0" err="1" smtClean="0"/>
              <a:t>stanovené</a:t>
            </a:r>
            <a:r>
              <a:rPr lang="en-GB" sz="2000" dirty="0" smtClean="0"/>
              <a:t> </a:t>
            </a:r>
            <a:r>
              <a:rPr lang="en-GB" sz="2000" dirty="0" err="1" smtClean="0"/>
              <a:t>výši</a:t>
            </a:r>
            <a:r>
              <a:rPr lang="en-GB" sz="2000" dirty="0" smtClean="0"/>
              <a:t> </a:t>
            </a:r>
            <a:endParaRPr lang="cs-CZ" sz="2000" dirty="0" smtClean="0"/>
          </a:p>
          <a:p>
            <a:pPr marL="857250" lvl="2" indent="-457200" eaLnBrk="1" hangingPunct="1">
              <a:buFont typeface="+mj-lt"/>
              <a:buAutoNum type="alphaLcParenR"/>
              <a:defRPr/>
            </a:pPr>
            <a:r>
              <a:rPr lang="en-GB" sz="2000" dirty="0" smtClean="0"/>
              <a:t>a </a:t>
            </a:r>
            <a:r>
              <a:rPr lang="en-GB" sz="2000" dirty="0" err="1" smtClean="0"/>
              <a:t>zajišťovat</a:t>
            </a:r>
            <a:r>
              <a:rPr lang="en-GB" sz="2000" dirty="0" smtClean="0"/>
              <a:t> </a:t>
            </a:r>
            <a:r>
              <a:rPr lang="en-GB" sz="2000" dirty="0" err="1" smtClean="0"/>
              <a:t>za</a:t>
            </a:r>
            <a:r>
              <a:rPr lang="en-GB" sz="2000" dirty="0" smtClean="0"/>
              <a:t> </a:t>
            </a:r>
            <a:r>
              <a:rPr lang="en-GB" sz="2000" dirty="0" err="1" smtClean="0"/>
              <a:t>vybrané</a:t>
            </a:r>
            <a:r>
              <a:rPr lang="en-GB" sz="2000" dirty="0" smtClean="0"/>
              <a:t> </a:t>
            </a:r>
            <a:r>
              <a:rPr lang="en-GB" sz="2000" dirty="0" err="1" smtClean="0"/>
              <a:t>prostředky</a:t>
            </a:r>
            <a:r>
              <a:rPr lang="en-GB" sz="2000" dirty="0" smtClean="0"/>
              <a:t> </a:t>
            </a:r>
            <a:r>
              <a:rPr lang="en-GB" sz="2000" dirty="0" err="1" smtClean="0"/>
              <a:t>úhrady</a:t>
            </a:r>
            <a:r>
              <a:rPr lang="en-GB" sz="2000" dirty="0" smtClean="0"/>
              <a:t> </a:t>
            </a:r>
            <a:r>
              <a:rPr lang="en-GB" sz="2000" dirty="0" err="1" smtClean="0"/>
              <a:t>zdravotní</a:t>
            </a:r>
            <a:r>
              <a:rPr lang="en-GB" sz="2000" dirty="0" smtClean="0"/>
              <a:t> </a:t>
            </a:r>
            <a:r>
              <a:rPr lang="en-GB" sz="2000" dirty="0" err="1" smtClean="0"/>
              <a:t>péče</a:t>
            </a:r>
            <a:r>
              <a:rPr lang="en-GB" sz="2000" dirty="0" smtClean="0"/>
              <a:t> </a:t>
            </a:r>
            <a:r>
              <a:rPr lang="en-GB" sz="2000" dirty="0" err="1" smtClean="0"/>
              <a:t>tak</a:t>
            </a:r>
            <a:r>
              <a:rPr lang="en-GB" sz="2000" dirty="0" smtClean="0"/>
              <a:t>, </a:t>
            </a:r>
            <a:r>
              <a:rPr lang="en-GB" sz="2000" dirty="0" err="1" smtClean="0"/>
              <a:t>aby</a:t>
            </a:r>
            <a:r>
              <a:rPr lang="en-GB" sz="2000" dirty="0" smtClean="0"/>
              <a:t> </a:t>
            </a:r>
            <a:r>
              <a:rPr lang="en-GB" sz="2000" dirty="0" err="1" smtClean="0"/>
              <a:t>vybrané</a:t>
            </a:r>
            <a:r>
              <a:rPr lang="en-GB" sz="2000" dirty="0" smtClean="0"/>
              <a:t> </a:t>
            </a:r>
            <a:r>
              <a:rPr lang="en-GB" sz="2000" dirty="0" err="1" smtClean="0"/>
              <a:t>pojistné</a:t>
            </a:r>
            <a:r>
              <a:rPr lang="en-GB" sz="2000" dirty="0" smtClean="0"/>
              <a:t> </a:t>
            </a:r>
            <a:r>
              <a:rPr lang="en-GB" sz="2000" dirty="0" err="1" smtClean="0"/>
              <a:t>bylo</a:t>
            </a:r>
            <a:r>
              <a:rPr lang="en-GB" sz="2000" dirty="0" smtClean="0"/>
              <a:t> </a:t>
            </a:r>
            <a:r>
              <a:rPr lang="en-GB" sz="2000" dirty="0" err="1" smtClean="0"/>
              <a:t>vynakládáno</a:t>
            </a:r>
            <a:r>
              <a:rPr lang="en-GB" sz="2000" dirty="0" smtClean="0"/>
              <a:t> </a:t>
            </a:r>
            <a:r>
              <a:rPr lang="en-GB" sz="2000" dirty="0" err="1" smtClean="0"/>
              <a:t>účelně</a:t>
            </a:r>
            <a:r>
              <a:rPr lang="en-GB" sz="2000" dirty="0" smtClean="0"/>
              <a:t> a </a:t>
            </a:r>
            <a:r>
              <a:rPr lang="en-GB" sz="2000" dirty="0" err="1" smtClean="0"/>
              <a:t>fektivně</a:t>
            </a:r>
            <a:r>
              <a:rPr lang="en-GB" sz="2000" dirty="0" smtClean="0"/>
              <a:t>.</a:t>
            </a:r>
          </a:p>
          <a:p>
            <a:pPr eaLnBrk="1" hangingPunct="1">
              <a:defRPr/>
            </a:pPr>
            <a:r>
              <a:rPr lang="cs-CZ" sz="2400" dirty="0" smtClean="0">
                <a:cs typeface="Arial" charset="0"/>
              </a:rPr>
              <a:t>uzavření/neuzavření smlouvy se zdravotnickým zařízením</a:t>
            </a:r>
          </a:p>
          <a:p>
            <a:pPr eaLnBrk="1" hangingPunct="1">
              <a:defRPr/>
            </a:pPr>
            <a:r>
              <a:rPr lang="cs-CZ" sz="2400" dirty="0" smtClean="0">
                <a:cs typeface="Arial" charset="0"/>
              </a:rPr>
              <a:t>výše a forma úhrad (</a:t>
            </a:r>
            <a:r>
              <a:rPr lang="cs-CZ" sz="2400" dirty="0" err="1" smtClean="0">
                <a:cs typeface="Arial" charset="0"/>
              </a:rPr>
              <a:t>kapitace</a:t>
            </a:r>
            <a:r>
              <a:rPr lang="cs-CZ" sz="2400" dirty="0" smtClean="0">
                <a:cs typeface="Arial" charset="0"/>
              </a:rPr>
              <a:t>, výkon, paušál, DRG )</a:t>
            </a:r>
          </a:p>
          <a:p>
            <a:pPr eaLnBrk="1" hangingPunct="1">
              <a:defRPr/>
            </a:pPr>
            <a:r>
              <a:rPr lang="cs-CZ" sz="2400" dirty="0">
                <a:cs typeface="Arial" charset="0"/>
              </a:rPr>
              <a:t>f</a:t>
            </a:r>
            <a:r>
              <a:rPr lang="cs-CZ" sz="2400" dirty="0" smtClean="0">
                <a:cs typeface="Arial" charset="0"/>
              </a:rPr>
              <a:t>inancování zdravotní péče  se stanovuje na základě tzv. dohodovacího řízení </a:t>
            </a:r>
          </a:p>
          <a:p>
            <a:pPr lvl="1" eaLnBrk="1" hangingPunct="1">
              <a:defRPr/>
            </a:pPr>
            <a:r>
              <a:rPr lang="cs-CZ" sz="2000" dirty="0" smtClean="0">
                <a:cs typeface="Arial" charset="0"/>
              </a:rPr>
              <a:t>mezi zdravotními pojišťovnami</a:t>
            </a:r>
          </a:p>
          <a:p>
            <a:pPr lvl="1" eaLnBrk="1" hangingPunct="1">
              <a:defRPr/>
            </a:pPr>
            <a:r>
              <a:rPr lang="cs-CZ" sz="2000" dirty="0" smtClean="0">
                <a:cs typeface="Arial" charset="0"/>
              </a:rPr>
              <a:t>Českou lékařskou komorou</a:t>
            </a:r>
          </a:p>
          <a:p>
            <a:pPr lvl="1" eaLnBrk="1" hangingPunct="1">
              <a:defRPr/>
            </a:pPr>
            <a:r>
              <a:rPr lang="cs-CZ" sz="2000" dirty="0">
                <a:cs typeface="Arial" charset="0"/>
              </a:rPr>
              <a:t>p</a:t>
            </a:r>
            <a:r>
              <a:rPr lang="cs-CZ" sz="2000" dirty="0" smtClean="0">
                <a:cs typeface="Arial" charset="0"/>
              </a:rPr>
              <a:t>říp. vládou  (MZ)</a:t>
            </a:r>
          </a:p>
        </p:txBody>
      </p:sp>
    </p:spTree>
    <p:extLst>
      <p:ext uri="{BB962C8B-B14F-4D97-AF65-F5344CB8AC3E}">
        <p14:creationId xmlns:p14="http://schemas.microsoft.com/office/powerpoint/2010/main" val="3374524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>
            <a:noAutofit/>
          </a:bodyPr>
          <a:lstStyle/>
          <a:p>
            <a:pPr eaLnBrk="1" hangingPunct="1"/>
            <a:r>
              <a:rPr lang="cs-CZ" b="1" dirty="0" smtClean="0">
                <a:solidFill>
                  <a:srgbClr val="333399"/>
                </a:solidFill>
              </a:rPr>
              <a:t>Výběr zdravotní pojišťovny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124744"/>
            <a:ext cx="8229600" cy="5544344"/>
          </a:xfrm>
        </p:spPr>
        <p:txBody>
          <a:bodyPr/>
          <a:lstStyle/>
          <a:p>
            <a:pPr marL="0" indent="-206375" eaLnBrk="1">
              <a:lnSpc>
                <a:spcPct val="87000"/>
              </a:lnSpc>
              <a:buSzPct val="45000"/>
              <a:buFont typeface="Arial" charset="0"/>
              <a:buNone/>
              <a:tabLst>
                <a:tab pos="192088" algn="l"/>
                <a:tab pos="639763" algn="l"/>
                <a:tab pos="1089025" algn="l"/>
                <a:tab pos="1538288" algn="l"/>
                <a:tab pos="1987550" algn="l"/>
                <a:tab pos="2436813" algn="l"/>
                <a:tab pos="2886075" algn="l"/>
                <a:tab pos="3335338" algn="l"/>
                <a:tab pos="3784600" algn="l"/>
                <a:tab pos="4233863" algn="l"/>
                <a:tab pos="4683125" algn="l"/>
                <a:tab pos="5132388" algn="l"/>
                <a:tab pos="5581650" algn="l"/>
                <a:tab pos="6030913" algn="l"/>
                <a:tab pos="6480175" algn="l"/>
                <a:tab pos="6929438" algn="l"/>
                <a:tab pos="7378700" algn="l"/>
                <a:tab pos="7827963" algn="l"/>
                <a:tab pos="8277225" algn="l"/>
                <a:tab pos="8726488" algn="l"/>
                <a:tab pos="9175750" algn="l"/>
              </a:tabLst>
            </a:pPr>
            <a:r>
              <a:rPr lang="en-GB" sz="2800" b="1" dirty="0" err="1" smtClean="0">
                <a:solidFill>
                  <a:srgbClr val="000080"/>
                </a:solidFill>
              </a:rPr>
              <a:t>Volba</a:t>
            </a:r>
            <a:r>
              <a:rPr lang="en-GB" sz="2800" b="1" dirty="0" smtClean="0">
                <a:solidFill>
                  <a:srgbClr val="000080"/>
                </a:solidFill>
              </a:rPr>
              <a:t> </a:t>
            </a:r>
            <a:r>
              <a:rPr lang="en-GB" sz="2800" b="1" dirty="0" err="1" smtClean="0">
                <a:solidFill>
                  <a:srgbClr val="000080"/>
                </a:solidFill>
              </a:rPr>
              <a:t>zdravotní</a:t>
            </a:r>
            <a:r>
              <a:rPr lang="en-GB" sz="2800" b="1" dirty="0" smtClean="0">
                <a:solidFill>
                  <a:srgbClr val="000080"/>
                </a:solidFill>
              </a:rPr>
              <a:t> </a:t>
            </a:r>
            <a:r>
              <a:rPr lang="en-GB" sz="2800" b="1" dirty="0" err="1" smtClean="0">
                <a:solidFill>
                  <a:srgbClr val="000080"/>
                </a:solidFill>
              </a:rPr>
              <a:t>pojišťovny</a:t>
            </a:r>
            <a:endParaRPr lang="en-GB" sz="2800" b="1" dirty="0" smtClean="0">
              <a:solidFill>
                <a:srgbClr val="000080"/>
              </a:solidFill>
            </a:endParaRPr>
          </a:p>
          <a:p>
            <a:pPr marL="534988" lvl="1" indent="-342900" eaLnBrk="1">
              <a:lnSpc>
                <a:spcPct val="87000"/>
              </a:lnSpc>
              <a:buSzPct val="45000"/>
              <a:tabLst>
                <a:tab pos="192088" algn="l"/>
                <a:tab pos="639763" algn="l"/>
                <a:tab pos="1089025" algn="l"/>
                <a:tab pos="1538288" algn="l"/>
                <a:tab pos="1987550" algn="l"/>
                <a:tab pos="2436813" algn="l"/>
                <a:tab pos="2886075" algn="l"/>
                <a:tab pos="3335338" algn="l"/>
                <a:tab pos="3784600" algn="l"/>
                <a:tab pos="4233863" algn="l"/>
                <a:tab pos="4683125" algn="l"/>
                <a:tab pos="5132388" algn="l"/>
                <a:tab pos="5581650" algn="l"/>
                <a:tab pos="6030913" algn="l"/>
                <a:tab pos="6480175" algn="l"/>
                <a:tab pos="6929438" algn="l"/>
                <a:tab pos="7378700" algn="l"/>
                <a:tab pos="7827963" algn="l"/>
                <a:tab pos="8277225" algn="l"/>
                <a:tab pos="8726488" algn="l"/>
                <a:tab pos="9175750" algn="l"/>
              </a:tabLst>
            </a:pPr>
            <a:r>
              <a:rPr lang="en-GB" sz="2400" dirty="0" err="1" smtClean="0"/>
              <a:t>výběr</a:t>
            </a:r>
            <a:r>
              <a:rPr lang="en-GB" sz="2400" dirty="0" smtClean="0"/>
              <a:t> z</a:t>
            </a:r>
            <a:r>
              <a:rPr lang="cs-CZ" sz="2400" dirty="0" smtClean="0"/>
              <a:t>e</a:t>
            </a:r>
            <a:r>
              <a:rPr lang="en-GB" sz="2400" dirty="0" smtClean="0"/>
              <a:t> </a:t>
            </a:r>
            <a:r>
              <a:rPr lang="cs-CZ" sz="2400" dirty="0" smtClean="0"/>
              <a:t>7</a:t>
            </a:r>
            <a:r>
              <a:rPr lang="cs-CZ" sz="2400" dirty="0" smtClean="0">
                <a:cs typeface="Times New Roman" pitchFamily="18" charset="0"/>
              </a:rPr>
              <a:t> </a:t>
            </a:r>
            <a:r>
              <a:rPr lang="en-GB" sz="2400" dirty="0" err="1" smtClean="0"/>
              <a:t>zdravotních</a:t>
            </a:r>
            <a:r>
              <a:rPr lang="en-GB" sz="2400" dirty="0" smtClean="0"/>
              <a:t> </a:t>
            </a:r>
            <a:r>
              <a:rPr lang="en-GB" sz="2400" dirty="0" err="1" smtClean="0"/>
              <a:t>pojišťoven</a:t>
            </a:r>
            <a:r>
              <a:rPr lang="en-GB" sz="2400" dirty="0" smtClean="0"/>
              <a:t> </a:t>
            </a:r>
            <a:endParaRPr lang="cs-CZ" sz="2400" dirty="0" smtClean="0"/>
          </a:p>
          <a:p>
            <a:pPr marL="534988" lvl="1" indent="-342900" eaLnBrk="1">
              <a:lnSpc>
                <a:spcPct val="87000"/>
              </a:lnSpc>
              <a:buSzPct val="45000"/>
              <a:tabLst>
                <a:tab pos="192088" algn="l"/>
                <a:tab pos="639763" algn="l"/>
                <a:tab pos="1089025" algn="l"/>
                <a:tab pos="1538288" algn="l"/>
                <a:tab pos="1987550" algn="l"/>
                <a:tab pos="2436813" algn="l"/>
                <a:tab pos="2886075" algn="l"/>
                <a:tab pos="3335338" algn="l"/>
                <a:tab pos="3784600" algn="l"/>
                <a:tab pos="4233863" algn="l"/>
                <a:tab pos="4683125" algn="l"/>
                <a:tab pos="5132388" algn="l"/>
                <a:tab pos="5581650" algn="l"/>
                <a:tab pos="6030913" algn="l"/>
                <a:tab pos="6480175" algn="l"/>
                <a:tab pos="6929438" algn="l"/>
                <a:tab pos="7378700" algn="l"/>
                <a:tab pos="7827963" algn="l"/>
                <a:tab pos="8277225" algn="l"/>
                <a:tab pos="8726488" algn="l"/>
                <a:tab pos="9175750" algn="l"/>
              </a:tabLst>
            </a:pPr>
            <a:r>
              <a:rPr lang="en-GB" sz="2400" dirty="0" err="1" smtClean="0"/>
              <a:t>novorozenec</a:t>
            </a:r>
            <a:r>
              <a:rPr lang="en-GB" sz="2400" dirty="0" smtClean="0"/>
              <a:t> se </a:t>
            </a:r>
            <a:r>
              <a:rPr lang="en-GB" sz="2400" dirty="0" err="1" smtClean="0"/>
              <a:t>stává</a:t>
            </a:r>
            <a:r>
              <a:rPr lang="en-GB" sz="2400" dirty="0" smtClean="0"/>
              <a:t> </a:t>
            </a:r>
            <a:r>
              <a:rPr lang="en-GB" sz="2400" dirty="0" err="1" smtClean="0"/>
              <a:t>automaticky</a:t>
            </a:r>
            <a:r>
              <a:rPr lang="en-GB" sz="2400" dirty="0" smtClean="0"/>
              <a:t> </a:t>
            </a:r>
            <a:r>
              <a:rPr lang="en-GB" sz="2400" dirty="0" err="1" smtClean="0"/>
              <a:t>pojištěncem</a:t>
            </a:r>
            <a:r>
              <a:rPr lang="en-GB" sz="2400" dirty="0" smtClean="0"/>
              <a:t> </a:t>
            </a:r>
            <a:r>
              <a:rPr lang="en-GB" sz="2400" dirty="0" err="1" smtClean="0"/>
              <a:t>té</a:t>
            </a:r>
            <a:r>
              <a:rPr lang="en-GB" sz="2400" dirty="0" smtClean="0"/>
              <a:t> </a:t>
            </a:r>
            <a:r>
              <a:rPr lang="en-GB" sz="2400" dirty="0" err="1" smtClean="0"/>
              <a:t>zdravotní</a:t>
            </a:r>
            <a:r>
              <a:rPr lang="en-GB" sz="2400" dirty="0" smtClean="0"/>
              <a:t> </a:t>
            </a:r>
            <a:r>
              <a:rPr lang="en-GB" sz="2400" dirty="0" err="1" smtClean="0"/>
              <a:t>pojišťovny</a:t>
            </a:r>
            <a:r>
              <a:rPr lang="en-GB" sz="2400" dirty="0" smtClean="0"/>
              <a:t>, u </a:t>
            </a:r>
            <a:r>
              <a:rPr lang="en-GB" sz="2400" dirty="0" err="1" smtClean="0"/>
              <a:t>níž</a:t>
            </a:r>
            <a:r>
              <a:rPr lang="en-GB" sz="2400" dirty="0" smtClean="0"/>
              <a:t> je </a:t>
            </a:r>
            <a:r>
              <a:rPr lang="en-GB" sz="2400" dirty="0" err="1" smtClean="0"/>
              <a:t>pojištěna</a:t>
            </a:r>
            <a:r>
              <a:rPr lang="en-GB" sz="2400" dirty="0" smtClean="0"/>
              <a:t> </a:t>
            </a:r>
            <a:r>
              <a:rPr lang="en-GB" sz="2400" dirty="0" err="1" smtClean="0"/>
              <a:t>jeho</a:t>
            </a:r>
            <a:r>
              <a:rPr lang="en-GB" sz="2400" dirty="0" smtClean="0"/>
              <a:t> </a:t>
            </a:r>
            <a:r>
              <a:rPr lang="en-GB" sz="2400" dirty="0" err="1" smtClean="0"/>
              <a:t>matka</a:t>
            </a:r>
            <a:endParaRPr lang="en-GB" sz="2400" dirty="0" smtClean="0"/>
          </a:p>
          <a:p>
            <a:pPr marL="0" indent="-206375" eaLnBrk="1">
              <a:lnSpc>
                <a:spcPct val="87000"/>
              </a:lnSpc>
              <a:buSzPct val="45000"/>
              <a:buFont typeface="Arial" charset="0"/>
              <a:buNone/>
              <a:tabLst>
                <a:tab pos="192088" algn="l"/>
                <a:tab pos="639763" algn="l"/>
                <a:tab pos="1089025" algn="l"/>
                <a:tab pos="1538288" algn="l"/>
                <a:tab pos="1987550" algn="l"/>
                <a:tab pos="2436813" algn="l"/>
                <a:tab pos="2886075" algn="l"/>
                <a:tab pos="3335338" algn="l"/>
                <a:tab pos="3784600" algn="l"/>
                <a:tab pos="4233863" algn="l"/>
                <a:tab pos="4683125" algn="l"/>
                <a:tab pos="5132388" algn="l"/>
                <a:tab pos="5581650" algn="l"/>
                <a:tab pos="6030913" algn="l"/>
                <a:tab pos="6480175" algn="l"/>
                <a:tab pos="6929438" algn="l"/>
                <a:tab pos="7378700" algn="l"/>
                <a:tab pos="7827963" algn="l"/>
                <a:tab pos="8277225" algn="l"/>
                <a:tab pos="8726488" algn="l"/>
                <a:tab pos="9175750" algn="l"/>
              </a:tabLst>
            </a:pPr>
            <a:endParaRPr lang="cs-CZ" sz="2800" b="1" dirty="0" smtClean="0">
              <a:solidFill>
                <a:srgbClr val="000080"/>
              </a:solidFill>
            </a:endParaRPr>
          </a:p>
          <a:p>
            <a:pPr marL="0" indent="-206375" eaLnBrk="1">
              <a:lnSpc>
                <a:spcPct val="87000"/>
              </a:lnSpc>
              <a:buSzPct val="45000"/>
              <a:buFont typeface="Arial" charset="0"/>
              <a:buNone/>
              <a:tabLst>
                <a:tab pos="192088" algn="l"/>
                <a:tab pos="639763" algn="l"/>
                <a:tab pos="1089025" algn="l"/>
                <a:tab pos="1538288" algn="l"/>
                <a:tab pos="1987550" algn="l"/>
                <a:tab pos="2436813" algn="l"/>
                <a:tab pos="2886075" algn="l"/>
                <a:tab pos="3335338" algn="l"/>
                <a:tab pos="3784600" algn="l"/>
                <a:tab pos="4233863" algn="l"/>
                <a:tab pos="4683125" algn="l"/>
                <a:tab pos="5132388" algn="l"/>
                <a:tab pos="5581650" algn="l"/>
                <a:tab pos="6030913" algn="l"/>
                <a:tab pos="6480175" algn="l"/>
                <a:tab pos="6929438" algn="l"/>
                <a:tab pos="7378700" algn="l"/>
                <a:tab pos="7827963" algn="l"/>
                <a:tab pos="8277225" algn="l"/>
                <a:tab pos="8726488" algn="l"/>
                <a:tab pos="9175750" algn="l"/>
              </a:tabLst>
            </a:pPr>
            <a:r>
              <a:rPr lang="en-GB" sz="2800" b="1" dirty="0" err="1" smtClean="0">
                <a:solidFill>
                  <a:srgbClr val="000080"/>
                </a:solidFill>
              </a:rPr>
              <a:t>Změna</a:t>
            </a:r>
            <a:r>
              <a:rPr lang="en-GB" sz="2800" b="1" dirty="0" smtClean="0">
                <a:solidFill>
                  <a:srgbClr val="000080"/>
                </a:solidFill>
              </a:rPr>
              <a:t> </a:t>
            </a:r>
            <a:r>
              <a:rPr lang="en-GB" sz="2800" b="1" dirty="0" err="1" smtClean="0">
                <a:solidFill>
                  <a:srgbClr val="000080"/>
                </a:solidFill>
              </a:rPr>
              <a:t>zdravotní</a:t>
            </a:r>
            <a:r>
              <a:rPr lang="en-GB" sz="2800" b="1" dirty="0" smtClean="0">
                <a:solidFill>
                  <a:srgbClr val="000080"/>
                </a:solidFill>
              </a:rPr>
              <a:t> </a:t>
            </a:r>
            <a:r>
              <a:rPr lang="en-GB" sz="2800" b="1" dirty="0" err="1" smtClean="0">
                <a:solidFill>
                  <a:srgbClr val="000080"/>
                </a:solidFill>
              </a:rPr>
              <a:t>pojišťovny</a:t>
            </a:r>
            <a:endParaRPr lang="en-GB" sz="2800" b="1" dirty="0" smtClean="0">
              <a:solidFill>
                <a:srgbClr val="000080"/>
              </a:solidFill>
            </a:endParaRPr>
          </a:p>
          <a:p>
            <a:pPr marL="534988" lvl="1" indent="-342900">
              <a:lnSpc>
                <a:spcPct val="87000"/>
              </a:lnSpc>
              <a:buSzPct val="45000"/>
              <a:tabLst>
                <a:tab pos="192088" algn="l"/>
                <a:tab pos="639763" algn="l"/>
                <a:tab pos="1089025" algn="l"/>
                <a:tab pos="1538288" algn="l"/>
                <a:tab pos="1987550" algn="l"/>
                <a:tab pos="2436813" algn="l"/>
                <a:tab pos="2886075" algn="l"/>
                <a:tab pos="3335338" algn="l"/>
                <a:tab pos="3784600" algn="l"/>
                <a:tab pos="4233863" algn="l"/>
                <a:tab pos="4683125" algn="l"/>
                <a:tab pos="5132388" algn="l"/>
                <a:tab pos="5581650" algn="l"/>
                <a:tab pos="6030913" algn="l"/>
                <a:tab pos="6480175" algn="l"/>
                <a:tab pos="6929438" algn="l"/>
                <a:tab pos="7378700" algn="l"/>
                <a:tab pos="7827963" algn="l"/>
                <a:tab pos="8277225" algn="l"/>
                <a:tab pos="8726488" algn="l"/>
                <a:tab pos="9175750" algn="l"/>
              </a:tabLst>
            </a:pPr>
            <a:r>
              <a:rPr lang="en-GB" sz="2400" dirty="0" err="1" smtClean="0"/>
              <a:t>ze</a:t>
            </a:r>
            <a:r>
              <a:rPr lang="en-GB" sz="2400" dirty="0" smtClean="0"/>
              <a:t> </a:t>
            </a:r>
            <a:r>
              <a:rPr lang="en-GB" sz="2400" dirty="0" err="1" smtClean="0"/>
              <a:t>zákona</a:t>
            </a:r>
            <a:r>
              <a:rPr lang="en-GB" sz="2400" dirty="0" smtClean="0"/>
              <a:t> </a:t>
            </a:r>
            <a:r>
              <a:rPr lang="cs-CZ" sz="2400" dirty="0" smtClean="0"/>
              <a:t>lze </a:t>
            </a:r>
            <a:r>
              <a:rPr lang="en-GB" sz="2400" dirty="0" smtClean="0"/>
              <a:t>1x </a:t>
            </a:r>
            <a:r>
              <a:rPr lang="en-GB" sz="2400" dirty="0" err="1" smtClean="0"/>
              <a:t>za</a:t>
            </a:r>
            <a:r>
              <a:rPr lang="en-GB" sz="2400" dirty="0" smtClean="0"/>
              <a:t> 12 </a:t>
            </a:r>
            <a:r>
              <a:rPr lang="en-GB" sz="2400" dirty="0" err="1" smtClean="0"/>
              <a:t>měsíců</a:t>
            </a:r>
            <a:r>
              <a:rPr lang="cs-CZ" sz="2400" dirty="0" smtClean="0"/>
              <a:t>, a to vždy </a:t>
            </a:r>
            <a:r>
              <a:rPr lang="en-GB" sz="2400" dirty="0" smtClean="0"/>
              <a:t>k 1. </a:t>
            </a:r>
            <a:r>
              <a:rPr lang="cs-CZ" sz="2400" dirty="0" smtClean="0"/>
              <a:t>lednu následujícího kalendářního roku (změna se musí avizovat </a:t>
            </a:r>
            <a:r>
              <a:rPr lang="cs-CZ" sz="2400" dirty="0"/>
              <a:t>min. 6 </a:t>
            </a:r>
            <a:r>
              <a:rPr lang="cs-CZ" sz="2400" dirty="0" smtClean="0"/>
              <a:t>měsíců dopředu).</a:t>
            </a:r>
            <a:endParaRPr lang="en-GB" sz="2400" dirty="0" smtClean="0"/>
          </a:p>
          <a:p>
            <a:pPr marL="0" indent="-206375" eaLnBrk="1">
              <a:lnSpc>
                <a:spcPct val="87000"/>
              </a:lnSpc>
              <a:buSzPct val="45000"/>
              <a:buFont typeface="Arial" charset="0"/>
              <a:buNone/>
              <a:tabLst>
                <a:tab pos="192088" algn="l"/>
                <a:tab pos="639763" algn="l"/>
                <a:tab pos="1089025" algn="l"/>
                <a:tab pos="1538288" algn="l"/>
                <a:tab pos="1987550" algn="l"/>
                <a:tab pos="2436813" algn="l"/>
                <a:tab pos="2886075" algn="l"/>
                <a:tab pos="3335338" algn="l"/>
                <a:tab pos="3784600" algn="l"/>
                <a:tab pos="4233863" algn="l"/>
                <a:tab pos="4683125" algn="l"/>
                <a:tab pos="5132388" algn="l"/>
                <a:tab pos="5581650" algn="l"/>
                <a:tab pos="6030913" algn="l"/>
                <a:tab pos="6480175" algn="l"/>
                <a:tab pos="6929438" algn="l"/>
                <a:tab pos="7378700" algn="l"/>
                <a:tab pos="7827963" algn="l"/>
                <a:tab pos="8277225" algn="l"/>
                <a:tab pos="8726488" algn="l"/>
                <a:tab pos="9175750" algn="l"/>
              </a:tabLst>
            </a:pPr>
            <a:endParaRPr lang="cs-CZ" sz="2800" b="1" dirty="0" smtClean="0">
              <a:solidFill>
                <a:srgbClr val="000080"/>
              </a:solidFill>
            </a:endParaRPr>
          </a:p>
          <a:p>
            <a:pPr marL="0" indent="-206375" eaLnBrk="1">
              <a:lnSpc>
                <a:spcPct val="87000"/>
              </a:lnSpc>
              <a:buSzPct val="45000"/>
              <a:buFont typeface="Arial" charset="0"/>
              <a:buNone/>
              <a:tabLst>
                <a:tab pos="192088" algn="l"/>
                <a:tab pos="639763" algn="l"/>
                <a:tab pos="1089025" algn="l"/>
                <a:tab pos="1538288" algn="l"/>
                <a:tab pos="1987550" algn="l"/>
                <a:tab pos="2436813" algn="l"/>
                <a:tab pos="2886075" algn="l"/>
                <a:tab pos="3335338" algn="l"/>
                <a:tab pos="3784600" algn="l"/>
                <a:tab pos="4233863" algn="l"/>
                <a:tab pos="4683125" algn="l"/>
                <a:tab pos="5132388" algn="l"/>
                <a:tab pos="5581650" algn="l"/>
                <a:tab pos="6030913" algn="l"/>
                <a:tab pos="6480175" algn="l"/>
                <a:tab pos="6929438" algn="l"/>
                <a:tab pos="7378700" algn="l"/>
                <a:tab pos="7827963" algn="l"/>
                <a:tab pos="8277225" algn="l"/>
                <a:tab pos="8726488" algn="l"/>
                <a:tab pos="9175750" algn="l"/>
              </a:tabLst>
            </a:pPr>
            <a:r>
              <a:rPr lang="cs-CZ" sz="2800" b="1" dirty="0" smtClean="0">
                <a:solidFill>
                  <a:srgbClr val="000080"/>
                </a:solidFill>
              </a:rPr>
              <a:t>K</a:t>
            </a:r>
            <a:r>
              <a:rPr lang="en-GB" sz="2800" b="1" dirty="0" err="1" smtClean="0">
                <a:solidFill>
                  <a:srgbClr val="000080"/>
                </a:solidFill>
              </a:rPr>
              <a:t>ritéri</a:t>
            </a:r>
            <a:r>
              <a:rPr lang="cs-CZ" sz="2800" b="1" dirty="0" smtClean="0">
                <a:solidFill>
                  <a:srgbClr val="000080"/>
                </a:solidFill>
              </a:rPr>
              <a:t>a</a:t>
            </a:r>
            <a:endParaRPr lang="en-GB" sz="2800" b="1" dirty="0" smtClean="0">
              <a:solidFill>
                <a:srgbClr val="000080"/>
              </a:solidFill>
            </a:endParaRPr>
          </a:p>
          <a:p>
            <a:pPr marL="534988" lvl="1" indent="-342900" eaLnBrk="1">
              <a:lnSpc>
                <a:spcPct val="87000"/>
              </a:lnSpc>
              <a:buSzPct val="45000"/>
              <a:tabLst>
                <a:tab pos="192088" algn="l"/>
                <a:tab pos="639763" algn="l"/>
                <a:tab pos="1089025" algn="l"/>
                <a:tab pos="1538288" algn="l"/>
                <a:tab pos="1987550" algn="l"/>
                <a:tab pos="2436813" algn="l"/>
                <a:tab pos="2886075" algn="l"/>
                <a:tab pos="3335338" algn="l"/>
                <a:tab pos="3784600" algn="l"/>
                <a:tab pos="4233863" algn="l"/>
                <a:tab pos="4683125" algn="l"/>
                <a:tab pos="5132388" algn="l"/>
                <a:tab pos="5581650" algn="l"/>
                <a:tab pos="6030913" algn="l"/>
                <a:tab pos="6480175" algn="l"/>
                <a:tab pos="6929438" algn="l"/>
                <a:tab pos="7378700" algn="l"/>
                <a:tab pos="7827963" algn="l"/>
                <a:tab pos="8277225" algn="l"/>
                <a:tab pos="8726488" algn="l"/>
                <a:tab pos="9175750" algn="l"/>
              </a:tabLst>
            </a:pPr>
            <a:r>
              <a:rPr lang="en-GB" sz="2400" dirty="0" err="1" smtClean="0"/>
              <a:t>dostupnost</a:t>
            </a:r>
            <a:r>
              <a:rPr lang="en-GB" sz="2400" dirty="0" smtClean="0"/>
              <a:t> </a:t>
            </a:r>
            <a:r>
              <a:rPr lang="en-GB" sz="2400" dirty="0" err="1" smtClean="0"/>
              <a:t>smluvní</a:t>
            </a:r>
            <a:r>
              <a:rPr lang="en-GB" sz="2400" dirty="0" smtClean="0"/>
              <a:t> </a:t>
            </a:r>
            <a:r>
              <a:rPr lang="en-GB" sz="2400" dirty="0" err="1" smtClean="0"/>
              <a:t>lékařské</a:t>
            </a:r>
            <a:r>
              <a:rPr lang="en-GB" sz="2400" dirty="0" smtClean="0"/>
              <a:t> </a:t>
            </a:r>
            <a:r>
              <a:rPr lang="en-GB" sz="2400" dirty="0" err="1" smtClean="0"/>
              <a:t>péče</a:t>
            </a:r>
            <a:r>
              <a:rPr lang="en-GB" sz="2400" dirty="0" smtClean="0"/>
              <a:t> </a:t>
            </a:r>
            <a:r>
              <a:rPr lang="en-GB" sz="2400" dirty="0" err="1" smtClean="0"/>
              <a:t>pojišťovny</a:t>
            </a:r>
            <a:r>
              <a:rPr lang="en-GB" sz="2400" dirty="0" smtClean="0"/>
              <a:t> </a:t>
            </a:r>
            <a:endParaRPr lang="cs-CZ" sz="2400" dirty="0" smtClean="0"/>
          </a:p>
          <a:p>
            <a:pPr marL="534988" lvl="1" indent="-342900" eaLnBrk="1">
              <a:lnSpc>
                <a:spcPct val="87000"/>
              </a:lnSpc>
              <a:buSzPct val="45000"/>
              <a:tabLst>
                <a:tab pos="192088" algn="l"/>
                <a:tab pos="639763" algn="l"/>
                <a:tab pos="1089025" algn="l"/>
                <a:tab pos="1538288" algn="l"/>
                <a:tab pos="1987550" algn="l"/>
                <a:tab pos="2436813" algn="l"/>
                <a:tab pos="2886075" algn="l"/>
                <a:tab pos="3335338" algn="l"/>
                <a:tab pos="3784600" algn="l"/>
                <a:tab pos="4233863" algn="l"/>
                <a:tab pos="4683125" algn="l"/>
                <a:tab pos="5132388" algn="l"/>
                <a:tab pos="5581650" algn="l"/>
                <a:tab pos="6030913" algn="l"/>
                <a:tab pos="6480175" algn="l"/>
                <a:tab pos="6929438" algn="l"/>
                <a:tab pos="7378700" algn="l"/>
                <a:tab pos="7827963" algn="l"/>
                <a:tab pos="8277225" algn="l"/>
                <a:tab pos="8726488" algn="l"/>
                <a:tab pos="9175750" algn="l"/>
              </a:tabLst>
            </a:pPr>
            <a:r>
              <a:rPr lang="en-GB" sz="2400" dirty="0" err="1" smtClean="0"/>
              <a:t>praktická</a:t>
            </a:r>
            <a:r>
              <a:rPr lang="en-GB" sz="2400" dirty="0" smtClean="0"/>
              <a:t> </a:t>
            </a:r>
            <a:r>
              <a:rPr lang="en-GB" sz="2400" dirty="0" err="1" smtClean="0"/>
              <a:t>využitelnost</a:t>
            </a:r>
            <a:r>
              <a:rPr lang="en-GB" sz="2400" dirty="0" smtClean="0"/>
              <a:t> </a:t>
            </a:r>
            <a:r>
              <a:rPr lang="en-GB" sz="2400" dirty="0" err="1" smtClean="0"/>
              <a:t>nabízených</a:t>
            </a:r>
            <a:r>
              <a:rPr lang="en-GB" sz="2400" dirty="0" smtClean="0"/>
              <a:t> </a:t>
            </a:r>
            <a:r>
              <a:rPr lang="en-GB" sz="2400" dirty="0" err="1" smtClean="0"/>
              <a:t>výhod</a:t>
            </a:r>
            <a:r>
              <a:rPr lang="en-GB" sz="2400" dirty="0" smtClean="0"/>
              <a:t> </a:t>
            </a:r>
            <a:r>
              <a:rPr lang="cs-CZ" sz="2400" dirty="0" smtClean="0"/>
              <a:t>z fondu prevence</a:t>
            </a:r>
            <a:endParaRPr lang="cs-CZ" sz="2400" dirty="0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1356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 autoUpdateAnimBg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76250"/>
            <a:ext cx="8229600" cy="7064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sz="4000" b="1" dirty="0" smtClean="0">
                <a:solidFill>
                  <a:srgbClr val="333399"/>
                </a:solidFill>
              </a:rPr>
              <a:t>Zdravotní pojišťovny a počet jejich pojištěnců v lednu 2015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628801"/>
            <a:ext cx="8568952" cy="4680520"/>
          </a:xfrm>
        </p:spPr>
        <p:txBody>
          <a:bodyPr/>
          <a:lstStyle/>
          <a:p>
            <a:pPr marL="342900" lvl="1" indent="-342900" eaLnBrk="1" hangingPunct="1">
              <a:spcBef>
                <a:spcPts val="1800"/>
              </a:spcBef>
              <a:buFont typeface="Arial" charset="0"/>
              <a:buChar char="•"/>
            </a:pPr>
            <a:r>
              <a:rPr lang="cs-CZ" sz="2000" dirty="0" smtClean="0">
                <a:solidFill>
                  <a:srgbClr val="00B0F0"/>
                </a:solidFill>
                <a:cs typeface="Arial" charset="0"/>
              </a:rPr>
              <a:t>Česká průmyslová zdravotní pojišťovna: </a:t>
            </a:r>
            <a:r>
              <a:rPr lang="cs-CZ" sz="2000" dirty="0" smtClean="0">
                <a:solidFill>
                  <a:srgbClr val="333399"/>
                </a:solidFill>
                <a:cs typeface="Arial" charset="0"/>
              </a:rPr>
              <a:t>	</a:t>
            </a:r>
            <a:r>
              <a:rPr lang="cs-CZ" sz="2000" b="1" dirty="0" smtClean="0">
                <a:solidFill>
                  <a:srgbClr val="333399"/>
                </a:solidFill>
                <a:cs typeface="Arial" charset="0"/>
              </a:rPr>
              <a:t>1,21 mil.    (11,6%)</a:t>
            </a:r>
          </a:p>
          <a:p>
            <a:pPr marL="342900" lvl="1" indent="-342900" eaLnBrk="1" hangingPunct="1">
              <a:spcBef>
                <a:spcPts val="1800"/>
              </a:spcBef>
              <a:buFont typeface="Arial" charset="0"/>
              <a:buChar char="•"/>
            </a:pPr>
            <a:r>
              <a:rPr lang="cs-CZ" sz="2000" dirty="0" smtClean="0">
                <a:solidFill>
                  <a:srgbClr val="333399"/>
                </a:solidFill>
                <a:cs typeface="Arial" charset="0"/>
              </a:rPr>
              <a:t>Oborová </a:t>
            </a:r>
            <a:r>
              <a:rPr lang="cs-CZ" sz="2000" dirty="0" err="1" smtClean="0">
                <a:solidFill>
                  <a:srgbClr val="333399"/>
                </a:solidFill>
                <a:cs typeface="Arial" charset="0"/>
              </a:rPr>
              <a:t>zdr</a:t>
            </a:r>
            <a:r>
              <a:rPr lang="cs-CZ" sz="2000" dirty="0" smtClean="0">
                <a:solidFill>
                  <a:srgbClr val="333399"/>
                </a:solidFill>
                <a:cs typeface="Arial" charset="0"/>
              </a:rPr>
              <a:t>. pojišťovna zaměstnanců </a:t>
            </a:r>
          </a:p>
          <a:p>
            <a:pPr marL="0" lvl="1" indent="0" eaLnBrk="1" hangingPunct="1">
              <a:spcBef>
                <a:spcPts val="1800"/>
              </a:spcBef>
              <a:buNone/>
            </a:pPr>
            <a:r>
              <a:rPr lang="cs-CZ" sz="2000" dirty="0" smtClean="0">
                <a:solidFill>
                  <a:srgbClr val="333399"/>
                </a:solidFill>
                <a:cs typeface="Arial" charset="0"/>
              </a:rPr>
              <a:t>     bank, pojišťoven a stavebnictví: 	</a:t>
            </a:r>
            <a:r>
              <a:rPr lang="cs-CZ" sz="2000" dirty="0">
                <a:solidFill>
                  <a:srgbClr val="333399"/>
                </a:solidFill>
                <a:cs typeface="Arial" charset="0"/>
              </a:rPr>
              <a:t>	</a:t>
            </a:r>
            <a:r>
              <a:rPr lang="cs-CZ" sz="2000" dirty="0" smtClean="0">
                <a:solidFill>
                  <a:srgbClr val="333399"/>
                </a:solidFill>
                <a:cs typeface="Arial" charset="0"/>
              </a:rPr>
              <a:t>735 tis.	      (7,1%)	</a:t>
            </a:r>
          </a:p>
          <a:p>
            <a:pPr marL="342900" lvl="1" indent="-342900" eaLnBrk="1" hangingPunct="1">
              <a:spcBef>
                <a:spcPts val="1800"/>
              </a:spcBef>
              <a:buFont typeface="Arial" charset="0"/>
              <a:buChar char="•"/>
            </a:pPr>
            <a:r>
              <a:rPr lang="cs-CZ" sz="2000" dirty="0" smtClean="0">
                <a:solidFill>
                  <a:srgbClr val="00B0F0"/>
                </a:solidFill>
                <a:cs typeface="Arial" charset="0"/>
              </a:rPr>
              <a:t>Revírní bratrská pokladna:</a:t>
            </a:r>
            <a:r>
              <a:rPr lang="cs-CZ" sz="2000" dirty="0" smtClean="0">
                <a:solidFill>
                  <a:srgbClr val="333399"/>
                </a:solidFill>
                <a:cs typeface="Arial" charset="0"/>
              </a:rPr>
              <a:t> 			430 tis.	      (4,1%)</a:t>
            </a:r>
          </a:p>
          <a:p>
            <a:pPr marL="342900" lvl="1" indent="-342900" eaLnBrk="1" hangingPunct="1">
              <a:spcBef>
                <a:spcPts val="1800"/>
              </a:spcBef>
              <a:buFont typeface="Arial" charset="0"/>
              <a:buChar char="•"/>
            </a:pPr>
            <a:r>
              <a:rPr lang="cs-CZ" sz="2000" dirty="0" smtClean="0">
                <a:solidFill>
                  <a:srgbClr val="333399"/>
                </a:solidFill>
                <a:cs typeface="Arial" charset="0"/>
              </a:rPr>
              <a:t>Vojenská zdravotní pojišťovna:		708 tis.      (6,8%)</a:t>
            </a:r>
          </a:p>
          <a:p>
            <a:pPr marL="342900" lvl="1" indent="-342900" eaLnBrk="1" hangingPunct="1">
              <a:spcBef>
                <a:spcPts val="1800"/>
              </a:spcBef>
              <a:buFont typeface="Arial" charset="0"/>
              <a:buChar char="•"/>
            </a:pPr>
            <a:r>
              <a:rPr lang="cs-CZ" sz="2000" dirty="0" smtClean="0">
                <a:solidFill>
                  <a:srgbClr val="333399"/>
                </a:solidFill>
                <a:cs typeface="Arial" charset="0"/>
              </a:rPr>
              <a:t>Všeobecná zdravotní pojišťovna:		</a:t>
            </a:r>
            <a:r>
              <a:rPr lang="cs-CZ" sz="2000" b="1" dirty="0">
                <a:solidFill>
                  <a:srgbClr val="333399"/>
                </a:solidFill>
                <a:cs typeface="Arial" charset="0"/>
              </a:rPr>
              <a:t>5</a:t>
            </a:r>
            <a:r>
              <a:rPr lang="cs-CZ" sz="2000" b="1" dirty="0" smtClean="0">
                <a:solidFill>
                  <a:srgbClr val="333399"/>
                </a:solidFill>
                <a:cs typeface="Arial" charset="0"/>
              </a:rPr>
              <a:t>,93 mil.    (57,0%)	</a:t>
            </a:r>
            <a:r>
              <a:rPr lang="cs-CZ" sz="2000" dirty="0" smtClean="0">
                <a:solidFill>
                  <a:srgbClr val="333399"/>
                </a:solidFill>
                <a:cs typeface="Arial" charset="0"/>
              </a:rPr>
              <a:t>          </a:t>
            </a:r>
          </a:p>
          <a:p>
            <a:pPr marL="342900" lvl="1" indent="-342900" eaLnBrk="1" hangingPunct="1">
              <a:spcBef>
                <a:spcPts val="1800"/>
              </a:spcBef>
              <a:buFont typeface="Arial" charset="0"/>
              <a:buChar char="•"/>
            </a:pPr>
            <a:r>
              <a:rPr lang="cs-CZ" sz="2000" dirty="0" smtClean="0">
                <a:solidFill>
                  <a:srgbClr val="333399"/>
                </a:solidFill>
                <a:cs typeface="Arial" charset="0"/>
              </a:rPr>
              <a:t>Zaměstnanecká pojišťovna Škoda:		139 tis.       (1,3%)</a:t>
            </a:r>
          </a:p>
          <a:p>
            <a:pPr marL="342900" lvl="1" indent="-342900" eaLnBrk="1" hangingPunct="1">
              <a:spcBef>
                <a:spcPts val="1800"/>
              </a:spcBef>
              <a:buFont typeface="Arial" charset="0"/>
              <a:buChar char="•"/>
            </a:pPr>
            <a:r>
              <a:rPr lang="cs-CZ" sz="2000" dirty="0" err="1" smtClean="0">
                <a:solidFill>
                  <a:srgbClr val="333399"/>
                </a:solidFill>
                <a:cs typeface="Arial" charset="0"/>
              </a:rPr>
              <a:t>Zdr</a:t>
            </a:r>
            <a:r>
              <a:rPr lang="cs-CZ" sz="2000" dirty="0" smtClean="0">
                <a:solidFill>
                  <a:srgbClr val="333399"/>
                </a:solidFill>
                <a:cs typeface="Arial" charset="0"/>
              </a:rPr>
              <a:t>. pojišťovna Ministerstva vnitra:             	</a:t>
            </a:r>
            <a:r>
              <a:rPr lang="cs-CZ" sz="2000" b="1" dirty="0" smtClean="0">
                <a:solidFill>
                  <a:srgbClr val="333399"/>
                </a:solidFill>
                <a:cs typeface="Arial" charset="0"/>
              </a:rPr>
              <a:t>1,26 mil. </a:t>
            </a:r>
            <a:r>
              <a:rPr lang="cs-CZ" sz="2000" b="1" dirty="0">
                <a:solidFill>
                  <a:srgbClr val="333399"/>
                </a:solidFill>
                <a:cs typeface="Arial" charset="0"/>
              </a:rPr>
              <a:t> </a:t>
            </a:r>
            <a:r>
              <a:rPr lang="cs-CZ" sz="2000" b="1" dirty="0" smtClean="0">
                <a:solidFill>
                  <a:srgbClr val="333399"/>
                </a:solidFill>
                <a:cs typeface="Arial" charset="0"/>
              </a:rPr>
              <a:t>  (12,1%)</a:t>
            </a:r>
          </a:p>
        </p:txBody>
      </p:sp>
    </p:spTree>
    <p:extLst>
      <p:ext uri="{BB962C8B-B14F-4D97-AF65-F5344CB8AC3E}">
        <p14:creationId xmlns:p14="http://schemas.microsoft.com/office/powerpoint/2010/main" val="2955543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 autoUpdateAnimBg="0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4000" b="1" dirty="0" smtClean="0">
                <a:solidFill>
                  <a:srgbClr val="333399"/>
                </a:solidFill>
              </a:rPr>
              <a:t>SOUKROMOPRÁVNÍ POJIŠTĚNÍ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829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333399"/>
                </a:solidFill>
              </a:rPr>
              <a:t>Co lze pojistit?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288" y="1341438"/>
            <a:ext cx="8229600" cy="5040312"/>
          </a:xfrm>
        </p:spPr>
        <p:txBody>
          <a:bodyPr/>
          <a:lstStyle/>
          <a:p>
            <a:pPr marL="561975" lvl="1" indent="0" eaLnBrk="1">
              <a:lnSpc>
                <a:spcPct val="87000"/>
              </a:lnSpc>
              <a:buFont typeface="Arial" charset="0"/>
              <a:buNone/>
              <a:tabLst>
                <a:tab pos="839788" algn="l"/>
                <a:tab pos="1287463" algn="l"/>
                <a:tab pos="1736725" algn="l"/>
                <a:tab pos="2185988" algn="l"/>
                <a:tab pos="2635250" algn="l"/>
                <a:tab pos="3084513" algn="l"/>
                <a:tab pos="3533775" algn="l"/>
                <a:tab pos="3983038" algn="l"/>
                <a:tab pos="4432300" algn="l"/>
                <a:tab pos="4881563" algn="l"/>
                <a:tab pos="5330825" algn="l"/>
                <a:tab pos="5780088" algn="l"/>
                <a:tab pos="6229350" algn="l"/>
                <a:tab pos="6678613" algn="l"/>
                <a:tab pos="7127875" algn="l"/>
                <a:tab pos="7577138" algn="l"/>
                <a:tab pos="8026400" algn="l"/>
                <a:tab pos="8475663" algn="l"/>
                <a:tab pos="8924925" algn="l"/>
                <a:tab pos="9374188" algn="l"/>
                <a:tab pos="9823450" algn="l"/>
              </a:tabLst>
              <a:defRPr/>
            </a:pPr>
            <a:r>
              <a:rPr lang="en-GB" b="1" dirty="0" err="1" smtClean="0">
                <a:solidFill>
                  <a:srgbClr val="333399"/>
                </a:solidFill>
              </a:rPr>
              <a:t>Typy</a:t>
            </a:r>
            <a:r>
              <a:rPr lang="en-GB" b="1" dirty="0" smtClean="0">
                <a:solidFill>
                  <a:srgbClr val="333399"/>
                </a:solidFill>
              </a:rPr>
              <a:t> </a:t>
            </a:r>
            <a:r>
              <a:rPr lang="en-GB" b="1" dirty="0" err="1" smtClean="0">
                <a:solidFill>
                  <a:srgbClr val="333399"/>
                </a:solidFill>
              </a:rPr>
              <a:t>soukromého</a:t>
            </a:r>
            <a:r>
              <a:rPr lang="en-GB" b="1" dirty="0" smtClean="0">
                <a:solidFill>
                  <a:srgbClr val="333399"/>
                </a:solidFill>
              </a:rPr>
              <a:t> </a:t>
            </a:r>
            <a:r>
              <a:rPr lang="en-GB" b="1" dirty="0" err="1" smtClean="0">
                <a:solidFill>
                  <a:srgbClr val="333399"/>
                </a:solidFill>
              </a:rPr>
              <a:t>zdravotního</a:t>
            </a:r>
            <a:r>
              <a:rPr lang="en-GB" b="1" dirty="0" smtClean="0">
                <a:solidFill>
                  <a:srgbClr val="333399"/>
                </a:solidFill>
              </a:rPr>
              <a:t> </a:t>
            </a:r>
            <a:r>
              <a:rPr lang="en-GB" b="1" dirty="0" err="1" smtClean="0">
                <a:solidFill>
                  <a:srgbClr val="333399"/>
                </a:solidFill>
              </a:rPr>
              <a:t>pojištění</a:t>
            </a:r>
            <a:r>
              <a:rPr lang="en-GB" b="1" dirty="0" smtClean="0">
                <a:solidFill>
                  <a:srgbClr val="333399"/>
                </a:solidFill>
              </a:rPr>
              <a:t>:</a:t>
            </a:r>
          </a:p>
          <a:p>
            <a:pPr marL="561975" lvl="1" indent="0" eaLnBrk="1">
              <a:lnSpc>
                <a:spcPct val="87000"/>
              </a:lnSpc>
              <a:buFont typeface="Arial" charset="0"/>
              <a:buNone/>
              <a:tabLst>
                <a:tab pos="839788" algn="l"/>
                <a:tab pos="1287463" algn="l"/>
                <a:tab pos="1736725" algn="l"/>
                <a:tab pos="2185988" algn="l"/>
                <a:tab pos="2635250" algn="l"/>
                <a:tab pos="3084513" algn="l"/>
                <a:tab pos="3533775" algn="l"/>
                <a:tab pos="3983038" algn="l"/>
                <a:tab pos="4432300" algn="l"/>
                <a:tab pos="4881563" algn="l"/>
                <a:tab pos="5330825" algn="l"/>
                <a:tab pos="5780088" algn="l"/>
                <a:tab pos="6229350" algn="l"/>
                <a:tab pos="6678613" algn="l"/>
                <a:tab pos="7127875" algn="l"/>
                <a:tab pos="7577138" algn="l"/>
                <a:tab pos="8026400" algn="l"/>
                <a:tab pos="8475663" algn="l"/>
                <a:tab pos="8924925" algn="l"/>
                <a:tab pos="9374188" algn="l"/>
                <a:tab pos="9823450" algn="l"/>
              </a:tabLst>
              <a:defRPr/>
            </a:pPr>
            <a:endParaRPr lang="en-GB" sz="2400" b="1" i="1" dirty="0" smtClean="0">
              <a:solidFill>
                <a:srgbClr val="333399"/>
              </a:solidFill>
            </a:endParaRPr>
          </a:p>
          <a:p>
            <a:pPr marL="561975" lvl="1" indent="0" eaLnBrk="1">
              <a:lnSpc>
                <a:spcPct val="87000"/>
              </a:lnSpc>
              <a:buFont typeface="Arial" charset="0"/>
              <a:buNone/>
              <a:tabLst>
                <a:tab pos="839788" algn="l"/>
                <a:tab pos="1287463" algn="l"/>
                <a:tab pos="1736725" algn="l"/>
                <a:tab pos="2185988" algn="l"/>
                <a:tab pos="2635250" algn="l"/>
                <a:tab pos="3084513" algn="l"/>
                <a:tab pos="3533775" algn="l"/>
                <a:tab pos="3983038" algn="l"/>
                <a:tab pos="4432300" algn="l"/>
                <a:tab pos="4881563" algn="l"/>
                <a:tab pos="5330825" algn="l"/>
                <a:tab pos="5780088" algn="l"/>
                <a:tab pos="6229350" algn="l"/>
                <a:tab pos="6678613" algn="l"/>
                <a:tab pos="7127875" algn="l"/>
                <a:tab pos="7577138" algn="l"/>
                <a:tab pos="8026400" algn="l"/>
                <a:tab pos="8475663" algn="l"/>
                <a:tab pos="8924925" algn="l"/>
                <a:tab pos="9374188" algn="l"/>
                <a:tab pos="9823450" algn="l"/>
              </a:tabLst>
              <a:defRPr/>
            </a:pPr>
            <a:r>
              <a:rPr lang="cs-CZ" sz="2400" dirty="0" smtClean="0">
                <a:solidFill>
                  <a:srgbClr val="333399"/>
                </a:solidFill>
              </a:rPr>
              <a:t>-   </a:t>
            </a:r>
            <a:r>
              <a:rPr lang="en-GB" sz="2400" dirty="0" err="1" smtClean="0">
                <a:solidFill>
                  <a:srgbClr val="333399"/>
                </a:solidFill>
              </a:rPr>
              <a:t>Pojištění</a:t>
            </a:r>
            <a:r>
              <a:rPr lang="en-GB" sz="2400" dirty="0" smtClean="0">
                <a:solidFill>
                  <a:srgbClr val="333399"/>
                </a:solidFill>
              </a:rPr>
              <a:t> </a:t>
            </a:r>
            <a:r>
              <a:rPr lang="en-GB" sz="2400" dirty="0" err="1" smtClean="0">
                <a:solidFill>
                  <a:srgbClr val="333399"/>
                </a:solidFill>
              </a:rPr>
              <a:t>denní</a:t>
            </a:r>
            <a:r>
              <a:rPr lang="en-GB" sz="2400" dirty="0" smtClean="0">
                <a:solidFill>
                  <a:srgbClr val="333399"/>
                </a:solidFill>
              </a:rPr>
              <a:t> </a:t>
            </a:r>
            <a:r>
              <a:rPr lang="en-GB" sz="2400" dirty="0" err="1" smtClean="0">
                <a:solidFill>
                  <a:srgbClr val="333399"/>
                </a:solidFill>
              </a:rPr>
              <a:t>dávky</a:t>
            </a:r>
            <a:r>
              <a:rPr lang="en-GB" sz="2400" dirty="0" smtClean="0">
                <a:solidFill>
                  <a:srgbClr val="333399"/>
                </a:solidFill>
              </a:rPr>
              <a:t> </a:t>
            </a:r>
            <a:r>
              <a:rPr lang="en-GB" sz="2400" dirty="0" err="1" smtClean="0">
                <a:solidFill>
                  <a:srgbClr val="333399"/>
                </a:solidFill>
              </a:rPr>
              <a:t>při</a:t>
            </a:r>
            <a:r>
              <a:rPr lang="en-GB" sz="2400" dirty="0" smtClean="0">
                <a:solidFill>
                  <a:srgbClr val="333399"/>
                </a:solidFill>
              </a:rPr>
              <a:t> </a:t>
            </a:r>
            <a:r>
              <a:rPr lang="en-GB" sz="2400" dirty="0" err="1" smtClean="0">
                <a:solidFill>
                  <a:srgbClr val="333399"/>
                </a:solidFill>
              </a:rPr>
              <a:t>pracovní</a:t>
            </a:r>
            <a:r>
              <a:rPr lang="en-GB" sz="2400" dirty="0" smtClean="0">
                <a:solidFill>
                  <a:srgbClr val="333399"/>
                </a:solidFill>
              </a:rPr>
              <a:t> </a:t>
            </a:r>
            <a:r>
              <a:rPr lang="en-GB" sz="2400" dirty="0" err="1" smtClean="0">
                <a:solidFill>
                  <a:srgbClr val="333399"/>
                </a:solidFill>
              </a:rPr>
              <a:t>neschopnosti</a:t>
            </a:r>
            <a:endParaRPr lang="en-GB" sz="2400" dirty="0" smtClean="0">
              <a:solidFill>
                <a:srgbClr val="333399"/>
              </a:solidFill>
            </a:endParaRPr>
          </a:p>
          <a:p>
            <a:pPr marL="904875" lvl="1" indent="-342900" eaLnBrk="1">
              <a:lnSpc>
                <a:spcPct val="87000"/>
              </a:lnSpc>
              <a:buFontTx/>
              <a:buChar char="-"/>
              <a:tabLst>
                <a:tab pos="839788" algn="l"/>
                <a:tab pos="1287463" algn="l"/>
                <a:tab pos="1736725" algn="l"/>
                <a:tab pos="2185988" algn="l"/>
                <a:tab pos="2635250" algn="l"/>
                <a:tab pos="3084513" algn="l"/>
                <a:tab pos="3533775" algn="l"/>
                <a:tab pos="3983038" algn="l"/>
                <a:tab pos="4432300" algn="l"/>
                <a:tab pos="4881563" algn="l"/>
                <a:tab pos="5330825" algn="l"/>
                <a:tab pos="5780088" algn="l"/>
                <a:tab pos="6229350" algn="l"/>
                <a:tab pos="6678613" algn="l"/>
                <a:tab pos="7127875" algn="l"/>
                <a:tab pos="7577138" algn="l"/>
                <a:tab pos="8026400" algn="l"/>
                <a:tab pos="8475663" algn="l"/>
                <a:tab pos="8924925" algn="l"/>
                <a:tab pos="9374188" algn="l"/>
                <a:tab pos="9823450" algn="l"/>
              </a:tabLst>
              <a:defRPr/>
            </a:pPr>
            <a:r>
              <a:rPr lang="en-GB" sz="2400" dirty="0" err="1" smtClean="0">
                <a:solidFill>
                  <a:srgbClr val="333399"/>
                </a:solidFill>
              </a:rPr>
              <a:t>Pojištění</a:t>
            </a:r>
            <a:r>
              <a:rPr lang="en-GB" sz="2400" dirty="0" smtClean="0">
                <a:solidFill>
                  <a:srgbClr val="333399"/>
                </a:solidFill>
              </a:rPr>
              <a:t> </a:t>
            </a:r>
            <a:r>
              <a:rPr lang="en-GB" sz="2400" dirty="0" err="1" smtClean="0">
                <a:solidFill>
                  <a:srgbClr val="333399"/>
                </a:solidFill>
              </a:rPr>
              <a:t>pobytu</a:t>
            </a:r>
            <a:r>
              <a:rPr lang="en-GB" sz="2400" dirty="0" smtClean="0">
                <a:solidFill>
                  <a:srgbClr val="333399"/>
                </a:solidFill>
              </a:rPr>
              <a:t> v </a:t>
            </a:r>
            <a:r>
              <a:rPr lang="en-GB" sz="2400" dirty="0" err="1" smtClean="0">
                <a:solidFill>
                  <a:srgbClr val="333399"/>
                </a:solidFill>
              </a:rPr>
              <a:t>nemocnici</a:t>
            </a:r>
            <a:endParaRPr lang="cs-CZ" sz="2400" dirty="0" smtClean="0">
              <a:solidFill>
                <a:srgbClr val="333399"/>
              </a:solidFill>
            </a:endParaRPr>
          </a:p>
          <a:p>
            <a:pPr marL="1304925" lvl="2" indent="-342900" eaLnBrk="1">
              <a:lnSpc>
                <a:spcPct val="87000"/>
              </a:lnSpc>
              <a:buFontTx/>
              <a:buChar char="-"/>
              <a:tabLst>
                <a:tab pos="839788" algn="l"/>
                <a:tab pos="1287463" algn="l"/>
                <a:tab pos="1736725" algn="l"/>
                <a:tab pos="2185988" algn="l"/>
                <a:tab pos="2635250" algn="l"/>
                <a:tab pos="3084513" algn="l"/>
                <a:tab pos="3533775" algn="l"/>
                <a:tab pos="3983038" algn="l"/>
                <a:tab pos="4432300" algn="l"/>
                <a:tab pos="4881563" algn="l"/>
                <a:tab pos="5330825" algn="l"/>
                <a:tab pos="5780088" algn="l"/>
                <a:tab pos="6229350" algn="l"/>
                <a:tab pos="6678613" algn="l"/>
                <a:tab pos="7127875" algn="l"/>
                <a:tab pos="7577138" algn="l"/>
                <a:tab pos="8026400" algn="l"/>
                <a:tab pos="8475663" algn="l"/>
                <a:tab pos="8924925" algn="l"/>
                <a:tab pos="9374188" algn="l"/>
                <a:tab pos="9823450" algn="l"/>
              </a:tabLst>
              <a:defRPr/>
            </a:pPr>
            <a:r>
              <a:rPr lang="cs-CZ" sz="2000" dirty="0" smtClean="0">
                <a:solidFill>
                  <a:srgbClr val="333399"/>
                </a:solidFill>
              </a:rPr>
              <a:t>Ušlý příjem</a:t>
            </a:r>
          </a:p>
          <a:p>
            <a:pPr marL="1304925" lvl="2" indent="-342900" eaLnBrk="1">
              <a:lnSpc>
                <a:spcPct val="87000"/>
              </a:lnSpc>
              <a:buFontTx/>
              <a:buChar char="-"/>
              <a:tabLst>
                <a:tab pos="839788" algn="l"/>
                <a:tab pos="1287463" algn="l"/>
                <a:tab pos="1736725" algn="l"/>
                <a:tab pos="2185988" algn="l"/>
                <a:tab pos="2635250" algn="l"/>
                <a:tab pos="3084513" algn="l"/>
                <a:tab pos="3533775" algn="l"/>
                <a:tab pos="3983038" algn="l"/>
                <a:tab pos="4432300" algn="l"/>
                <a:tab pos="4881563" algn="l"/>
                <a:tab pos="5330825" algn="l"/>
                <a:tab pos="5780088" algn="l"/>
                <a:tab pos="6229350" algn="l"/>
                <a:tab pos="6678613" algn="l"/>
                <a:tab pos="7127875" algn="l"/>
                <a:tab pos="7577138" algn="l"/>
                <a:tab pos="8026400" algn="l"/>
                <a:tab pos="8475663" algn="l"/>
                <a:tab pos="8924925" algn="l"/>
                <a:tab pos="9374188" algn="l"/>
                <a:tab pos="9823450" algn="l"/>
              </a:tabLst>
              <a:defRPr/>
            </a:pPr>
            <a:r>
              <a:rPr lang="cs-CZ" sz="2000" dirty="0" smtClean="0">
                <a:solidFill>
                  <a:srgbClr val="333399"/>
                </a:solidFill>
              </a:rPr>
              <a:t>Nadstandard</a:t>
            </a:r>
            <a:endParaRPr lang="en-GB" sz="2000" dirty="0" smtClean="0">
              <a:solidFill>
                <a:srgbClr val="333399"/>
              </a:solidFill>
            </a:endParaRPr>
          </a:p>
          <a:p>
            <a:pPr marL="904875" lvl="1" indent="-342900" eaLnBrk="1">
              <a:lnSpc>
                <a:spcPct val="87000"/>
              </a:lnSpc>
              <a:buFontTx/>
              <a:buChar char="-"/>
              <a:tabLst>
                <a:tab pos="839788" algn="l"/>
                <a:tab pos="1287463" algn="l"/>
                <a:tab pos="1736725" algn="l"/>
                <a:tab pos="2185988" algn="l"/>
                <a:tab pos="2635250" algn="l"/>
                <a:tab pos="3084513" algn="l"/>
                <a:tab pos="3533775" algn="l"/>
                <a:tab pos="3983038" algn="l"/>
                <a:tab pos="4432300" algn="l"/>
                <a:tab pos="4881563" algn="l"/>
                <a:tab pos="5330825" algn="l"/>
                <a:tab pos="5780088" algn="l"/>
                <a:tab pos="6229350" algn="l"/>
                <a:tab pos="6678613" algn="l"/>
                <a:tab pos="7127875" algn="l"/>
                <a:tab pos="7577138" algn="l"/>
                <a:tab pos="8026400" algn="l"/>
                <a:tab pos="8475663" algn="l"/>
                <a:tab pos="8924925" algn="l"/>
                <a:tab pos="9374188" algn="l"/>
                <a:tab pos="9823450" algn="l"/>
              </a:tabLst>
              <a:defRPr/>
            </a:pPr>
            <a:r>
              <a:rPr lang="en-GB" sz="2400" dirty="0" err="1" smtClean="0">
                <a:solidFill>
                  <a:srgbClr val="333399"/>
                </a:solidFill>
              </a:rPr>
              <a:t>Pojištění</a:t>
            </a:r>
            <a:r>
              <a:rPr lang="en-GB" sz="2400" dirty="0" smtClean="0">
                <a:solidFill>
                  <a:srgbClr val="333399"/>
                </a:solidFill>
              </a:rPr>
              <a:t> </a:t>
            </a:r>
            <a:r>
              <a:rPr lang="en-GB" sz="2400" dirty="0" err="1" smtClean="0">
                <a:solidFill>
                  <a:srgbClr val="333399"/>
                </a:solidFill>
              </a:rPr>
              <a:t>stomatologické</a:t>
            </a:r>
            <a:r>
              <a:rPr lang="en-GB" sz="2400" dirty="0" smtClean="0">
                <a:solidFill>
                  <a:srgbClr val="333399"/>
                </a:solidFill>
              </a:rPr>
              <a:t> </a:t>
            </a:r>
            <a:r>
              <a:rPr lang="en-GB" sz="2400" dirty="0" err="1" smtClean="0">
                <a:solidFill>
                  <a:srgbClr val="333399"/>
                </a:solidFill>
              </a:rPr>
              <a:t>péče</a:t>
            </a:r>
            <a:endParaRPr lang="cs-CZ" sz="2400" dirty="0" smtClean="0">
              <a:solidFill>
                <a:srgbClr val="333399"/>
              </a:solidFill>
            </a:endParaRPr>
          </a:p>
          <a:p>
            <a:pPr marL="904875" lvl="1" indent="-342900" eaLnBrk="1">
              <a:lnSpc>
                <a:spcPct val="87000"/>
              </a:lnSpc>
              <a:buFontTx/>
              <a:buChar char="-"/>
              <a:tabLst>
                <a:tab pos="839788" algn="l"/>
                <a:tab pos="1287463" algn="l"/>
                <a:tab pos="1736725" algn="l"/>
                <a:tab pos="2185988" algn="l"/>
                <a:tab pos="2635250" algn="l"/>
                <a:tab pos="3084513" algn="l"/>
                <a:tab pos="3533775" algn="l"/>
                <a:tab pos="3983038" algn="l"/>
                <a:tab pos="4432300" algn="l"/>
                <a:tab pos="4881563" algn="l"/>
                <a:tab pos="5330825" algn="l"/>
                <a:tab pos="5780088" algn="l"/>
                <a:tab pos="6229350" algn="l"/>
                <a:tab pos="6678613" algn="l"/>
                <a:tab pos="7127875" algn="l"/>
                <a:tab pos="7577138" algn="l"/>
                <a:tab pos="8026400" algn="l"/>
                <a:tab pos="8475663" algn="l"/>
                <a:tab pos="8924925" algn="l"/>
                <a:tab pos="9374188" algn="l"/>
                <a:tab pos="9823450" algn="l"/>
              </a:tabLst>
              <a:defRPr/>
            </a:pPr>
            <a:r>
              <a:rPr lang="en-GB" sz="2400" dirty="0" err="1" smtClean="0">
                <a:solidFill>
                  <a:srgbClr val="333399"/>
                </a:solidFill>
              </a:rPr>
              <a:t>Pojištění</a:t>
            </a:r>
            <a:r>
              <a:rPr lang="en-GB" sz="2400" dirty="0" smtClean="0">
                <a:solidFill>
                  <a:srgbClr val="333399"/>
                </a:solidFill>
              </a:rPr>
              <a:t> </a:t>
            </a:r>
            <a:r>
              <a:rPr lang="en-GB" sz="2400" dirty="0" err="1" smtClean="0">
                <a:solidFill>
                  <a:srgbClr val="333399"/>
                </a:solidFill>
              </a:rPr>
              <a:t>vážných</a:t>
            </a:r>
            <a:r>
              <a:rPr lang="en-GB" sz="2400" dirty="0" smtClean="0">
                <a:solidFill>
                  <a:srgbClr val="333399"/>
                </a:solidFill>
              </a:rPr>
              <a:t> </a:t>
            </a:r>
            <a:r>
              <a:rPr lang="en-GB" sz="2400" dirty="0" err="1" smtClean="0">
                <a:solidFill>
                  <a:srgbClr val="333399"/>
                </a:solidFill>
              </a:rPr>
              <a:t>onemocněn</a:t>
            </a:r>
            <a:r>
              <a:rPr lang="cs-CZ" sz="2400" dirty="0" smtClean="0">
                <a:solidFill>
                  <a:srgbClr val="333399"/>
                </a:solidFill>
              </a:rPr>
              <a:t>í a </a:t>
            </a:r>
            <a:r>
              <a:rPr lang="en-GB" sz="2400" dirty="0" smtClean="0">
                <a:solidFill>
                  <a:srgbClr val="333399"/>
                </a:solidFill>
              </a:rPr>
              <a:t>invalidity</a:t>
            </a:r>
            <a:endParaRPr lang="cs-CZ" sz="2400" dirty="0">
              <a:solidFill>
                <a:srgbClr val="333399"/>
              </a:solidFill>
            </a:endParaRPr>
          </a:p>
          <a:p>
            <a:pPr marL="1304925" lvl="2" indent="-342900" eaLnBrk="1">
              <a:lnSpc>
                <a:spcPct val="87000"/>
              </a:lnSpc>
              <a:buFontTx/>
              <a:buChar char="-"/>
              <a:tabLst>
                <a:tab pos="839788" algn="l"/>
                <a:tab pos="1287463" algn="l"/>
                <a:tab pos="1736725" algn="l"/>
                <a:tab pos="2185988" algn="l"/>
                <a:tab pos="2635250" algn="l"/>
                <a:tab pos="3084513" algn="l"/>
                <a:tab pos="3533775" algn="l"/>
                <a:tab pos="3983038" algn="l"/>
                <a:tab pos="4432300" algn="l"/>
                <a:tab pos="4881563" algn="l"/>
                <a:tab pos="5330825" algn="l"/>
                <a:tab pos="5780088" algn="l"/>
                <a:tab pos="6229350" algn="l"/>
                <a:tab pos="6678613" algn="l"/>
                <a:tab pos="7127875" algn="l"/>
                <a:tab pos="7577138" algn="l"/>
                <a:tab pos="8026400" algn="l"/>
                <a:tab pos="8475663" algn="l"/>
                <a:tab pos="8924925" algn="l"/>
                <a:tab pos="9374188" algn="l"/>
                <a:tab pos="9823450" algn="l"/>
              </a:tabLst>
              <a:defRPr/>
            </a:pPr>
            <a:r>
              <a:rPr lang="cs-CZ" sz="2000" dirty="0" smtClean="0">
                <a:solidFill>
                  <a:srgbClr val="333399"/>
                </a:solidFill>
              </a:rPr>
              <a:t>Dlouhodobá pracovní neschopnost</a:t>
            </a:r>
          </a:p>
          <a:p>
            <a:pPr marL="1304925" lvl="2" indent="-342900" eaLnBrk="1">
              <a:lnSpc>
                <a:spcPct val="87000"/>
              </a:lnSpc>
              <a:buFontTx/>
              <a:buChar char="-"/>
              <a:tabLst>
                <a:tab pos="839788" algn="l"/>
                <a:tab pos="1287463" algn="l"/>
                <a:tab pos="1736725" algn="l"/>
                <a:tab pos="2185988" algn="l"/>
                <a:tab pos="2635250" algn="l"/>
                <a:tab pos="3084513" algn="l"/>
                <a:tab pos="3533775" algn="l"/>
                <a:tab pos="3983038" algn="l"/>
                <a:tab pos="4432300" algn="l"/>
                <a:tab pos="4881563" algn="l"/>
                <a:tab pos="5330825" algn="l"/>
                <a:tab pos="5780088" algn="l"/>
                <a:tab pos="6229350" algn="l"/>
                <a:tab pos="6678613" algn="l"/>
                <a:tab pos="7127875" algn="l"/>
                <a:tab pos="7577138" algn="l"/>
                <a:tab pos="8026400" algn="l"/>
                <a:tab pos="8475663" algn="l"/>
                <a:tab pos="8924925" algn="l"/>
                <a:tab pos="9374188" algn="l"/>
                <a:tab pos="9823450" algn="l"/>
              </a:tabLst>
              <a:defRPr/>
            </a:pPr>
            <a:r>
              <a:rPr lang="cs-CZ" sz="2000" dirty="0" smtClean="0">
                <a:solidFill>
                  <a:srgbClr val="333399"/>
                </a:solidFill>
              </a:rPr>
              <a:t>Výdaje spojené s léčením, výdaje na nadstandardní péči, na jednorázové splacení závazků např. úvěr, leasing nebo na úpravu prostředí (bezbariérový byt).</a:t>
            </a:r>
            <a:endParaRPr lang="cs-CZ" dirty="0">
              <a:solidFill>
                <a:srgbClr val="333399"/>
              </a:solidFill>
            </a:endParaRPr>
          </a:p>
          <a:p>
            <a:pPr marL="561975" lvl="1" indent="0" eaLnBrk="1">
              <a:lnSpc>
                <a:spcPct val="87000"/>
              </a:lnSpc>
              <a:buFont typeface="Arial" charset="0"/>
              <a:buNone/>
              <a:tabLst>
                <a:tab pos="839788" algn="l"/>
                <a:tab pos="1287463" algn="l"/>
                <a:tab pos="1736725" algn="l"/>
                <a:tab pos="2185988" algn="l"/>
                <a:tab pos="2635250" algn="l"/>
                <a:tab pos="3084513" algn="l"/>
                <a:tab pos="3533775" algn="l"/>
                <a:tab pos="3983038" algn="l"/>
                <a:tab pos="4432300" algn="l"/>
                <a:tab pos="4881563" algn="l"/>
                <a:tab pos="5330825" algn="l"/>
                <a:tab pos="5780088" algn="l"/>
                <a:tab pos="6229350" algn="l"/>
                <a:tab pos="6678613" algn="l"/>
                <a:tab pos="7127875" algn="l"/>
                <a:tab pos="7577138" algn="l"/>
                <a:tab pos="8026400" algn="l"/>
                <a:tab pos="8475663" algn="l"/>
                <a:tab pos="8924925" algn="l"/>
                <a:tab pos="9374188" algn="l"/>
                <a:tab pos="9823450" algn="l"/>
              </a:tabLst>
              <a:defRPr/>
            </a:pPr>
            <a:r>
              <a:rPr lang="cs-CZ" sz="2400" dirty="0" smtClean="0">
                <a:solidFill>
                  <a:srgbClr val="333399"/>
                </a:solidFill>
              </a:rPr>
              <a:t>- </a:t>
            </a:r>
            <a:r>
              <a:rPr lang="en-GB" sz="2400" dirty="0" err="1" smtClean="0">
                <a:solidFill>
                  <a:srgbClr val="333399"/>
                </a:solidFill>
              </a:rPr>
              <a:t>Pojištění</a:t>
            </a:r>
            <a:r>
              <a:rPr lang="en-GB" sz="2400" dirty="0" smtClean="0">
                <a:solidFill>
                  <a:srgbClr val="333399"/>
                </a:solidFill>
              </a:rPr>
              <a:t> </a:t>
            </a:r>
            <a:r>
              <a:rPr lang="en-GB" sz="2400" dirty="0" err="1" smtClean="0">
                <a:solidFill>
                  <a:srgbClr val="333399"/>
                </a:solidFill>
              </a:rPr>
              <a:t>dlouhodobé</a:t>
            </a:r>
            <a:r>
              <a:rPr lang="en-GB" sz="2400" dirty="0" smtClean="0">
                <a:solidFill>
                  <a:srgbClr val="333399"/>
                </a:solidFill>
              </a:rPr>
              <a:t> </a:t>
            </a:r>
            <a:r>
              <a:rPr lang="en-GB" sz="2400" dirty="0" err="1" smtClean="0">
                <a:solidFill>
                  <a:srgbClr val="333399"/>
                </a:solidFill>
              </a:rPr>
              <a:t>péče</a:t>
            </a:r>
            <a:r>
              <a:rPr lang="cs-CZ" sz="2400" dirty="0" smtClean="0">
                <a:solidFill>
                  <a:srgbClr val="333399"/>
                </a:solidFill>
              </a:rPr>
              <a:t> (potřeba pečovatele)</a:t>
            </a:r>
          </a:p>
          <a:p>
            <a:pPr marL="561975" lvl="1" indent="0" eaLnBrk="1">
              <a:lnSpc>
                <a:spcPct val="87000"/>
              </a:lnSpc>
              <a:buFont typeface="Arial" charset="0"/>
              <a:buNone/>
              <a:tabLst>
                <a:tab pos="839788" algn="l"/>
                <a:tab pos="1287463" algn="l"/>
                <a:tab pos="1736725" algn="l"/>
                <a:tab pos="2185988" algn="l"/>
                <a:tab pos="2635250" algn="l"/>
                <a:tab pos="3084513" algn="l"/>
                <a:tab pos="3533775" algn="l"/>
                <a:tab pos="3983038" algn="l"/>
                <a:tab pos="4432300" algn="l"/>
                <a:tab pos="4881563" algn="l"/>
                <a:tab pos="5330825" algn="l"/>
                <a:tab pos="5780088" algn="l"/>
                <a:tab pos="6229350" algn="l"/>
                <a:tab pos="6678613" algn="l"/>
                <a:tab pos="7127875" algn="l"/>
                <a:tab pos="7577138" algn="l"/>
                <a:tab pos="8026400" algn="l"/>
                <a:tab pos="8475663" algn="l"/>
                <a:tab pos="8924925" algn="l"/>
                <a:tab pos="9374188" algn="l"/>
                <a:tab pos="9823450" algn="l"/>
              </a:tabLst>
              <a:defRPr/>
            </a:pPr>
            <a:r>
              <a:rPr lang="cs-CZ" sz="2400" dirty="0" smtClean="0">
                <a:solidFill>
                  <a:srgbClr val="333399"/>
                </a:solidFill>
              </a:rPr>
              <a:t>- Léčebné výlohy při cestách do zahraničí</a:t>
            </a:r>
            <a:endParaRPr lang="en-GB" sz="2400" dirty="0" smtClean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170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1345</TotalTime>
  <Words>5626</Words>
  <Application>Microsoft Office PowerPoint</Application>
  <PresentationFormat>Předvádění na obrazovce (4:3)</PresentationFormat>
  <Paragraphs>1066</Paragraphs>
  <Slides>197</Slides>
  <Notes>18</Notes>
  <HiddenSlides>0</HiddenSlides>
  <MMClips>0</MMClips>
  <ScaleCrop>false</ScaleCrop>
  <HeadingPairs>
    <vt:vector size="8" baseType="variant">
      <vt:variant>
        <vt:lpstr>Použitá písma</vt:lpstr>
      </vt:variant>
      <vt:variant>
        <vt:i4>7</vt:i4>
      </vt:variant>
      <vt:variant>
        <vt:lpstr>Motiv</vt:lpstr>
      </vt:variant>
      <vt:variant>
        <vt:i4>6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197</vt:i4>
      </vt:variant>
    </vt:vector>
  </HeadingPairs>
  <TitlesOfParts>
    <vt:vector size="211" baseType="lpstr">
      <vt:lpstr>Arial</vt:lpstr>
      <vt:lpstr>Arial Black</vt:lpstr>
      <vt:lpstr>Arial CE</vt:lpstr>
      <vt:lpstr>Calibri</vt:lpstr>
      <vt:lpstr>Times New Roman</vt:lpstr>
      <vt:lpstr>Wingdings</vt:lpstr>
      <vt:lpstr>Wingdings 2</vt:lpstr>
      <vt:lpstr>Výchozí návrh</vt:lpstr>
      <vt:lpstr>Motiv systému Office</vt:lpstr>
      <vt:lpstr>1_Motiv systému Office</vt:lpstr>
      <vt:lpstr>2_Motiv systému Office</vt:lpstr>
      <vt:lpstr>1_Výchozí návrh</vt:lpstr>
      <vt:lpstr>3_Motiv systému Office</vt:lpstr>
      <vt:lpstr>Dokument</vt:lpstr>
      <vt:lpstr>VEŘEJNÉ ZDRAVOTNICTVÍ  Jarní semestr 2015    5. ročník VL </vt:lpstr>
      <vt:lpstr>Organizace výuky</vt:lpstr>
      <vt:lpstr> Základní studijní texty </vt:lpstr>
      <vt:lpstr>Výuka Veřejného zdravotnictví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INDIVIDUÁLNÍ HODNOTA ZDRAVÍ</vt:lpstr>
      <vt:lpstr>SOCIÁLNÍ HODNOTA ZDRAVÍ</vt:lpstr>
      <vt:lpstr>EKONOMICKÝ VÝZNAM ZDRAVÍ</vt:lpstr>
      <vt:lpstr>POLITICKÝ VÝZNAM ZDRAVÍ</vt:lpstr>
      <vt:lpstr>Prezentace aplikace PowerPoint</vt:lpstr>
      <vt:lpstr>Prezentace aplikace PowerPoint</vt:lpstr>
      <vt:lpstr>Prezentace aplikace PowerPoint</vt:lpstr>
      <vt:lpstr>determinanty zdraví</vt:lpstr>
      <vt:lpstr>Prezentace aplikace PowerPoint</vt:lpstr>
      <vt:lpstr>Prezentace aplikace PowerPoint</vt:lpstr>
      <vt:lpstr>Prezentace aplikace PowerPoint</vt:lpstr>
      <vt:lpstr>Prezentace aplikace PowerPoint</vt:lpstr>
      <vt:lpstr>AKTUÁLNÍ ZDRAVOTNÍ PROBLÉMY </vt:lpstr>
      <vt:lpstr>Prezentace aplikace PowerPoint</vt:lpstr>
      <vt:lpstr>Prezentace aplikace PowerPoint</vt:lpstr>
      <vt:lpstr>Prezentace aplikace PowerPoint</vt:lpstr>
      <vt:lpstr>STŘEDNÍ DÉLKA ŽIVOTA</vt:lpstr>
      <vt:lpstr>Prezentace aplikace PowerPoint</vt:lpstr>
      <vt:lpstr>Prezentace aplikace PowerPoint</vt:lpstr>
      <vt:lpstr>KOUŘENÍ</vt:lpstr>
      <vt:lpstr>KOUŘENÍ</vt:lpstr>
      <vt:lpstr>DĚTŠTÍ KUŘÁCI</vt:lpstr>
      <vt:lpstr>DŮSLEDKY KOUŘENÍ</vt:lpstr>
      <vt:lpstr>ALKOHOL</vt:lpstr>
      <vt:lpstr>ALKOHOL</vt:lpstr>
      <vt:lpstr>KONZUMACE ALKOHOLU U 16LETÝCH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 DEMOGRAFICKÝ TRANZIT                          A EPIDEMIOLOGICKÁ TRANSFORMACE</vt:lpstr>
      <vt:lpstr>Demografický vývoj a populační zdraví</vt:lpstr>
      <vt:lpstr>Demografický tranzit, epidemiologická transformace, determinanty zdraví</vt:lpstr>
      <vt:lpstr> EKONOMIKA ZDRAVOTNICTVÍ</vt:lpstr>
      <vt:lpstr>Ekonomie a zdravotnictví</vt:lpstr>
      <vt:lpstr>Ekonomická teorie a zdravotnictví </vt:lpstr>
      <vt:lpstr>Trh a zdraví </vt:lpstr>
      <vt:lpstr>Financování zdravotnických služeb </vt:lpstr>
      <vt:lpstr>Hodnocení zdravotní péče </vt:lpstr>
      <vt:lpstr>Ekonomie</vt:lpstr>
      <vt:lpstr>Ekonomie a zdraví</vt:lpstr>
      <vt:lpstr>Ekonomika péče o zdraví</vt:lpstr>
      <vt:lpstr>Ekonomika zdravotnictví</vt:lpstr>
      <vt:lpstr>Ekonomika zdravotnictví</vt:lpstr>
      <vt:lpstr>Hlavní oblasti ekonomiky zdravotnictví</vt:lpstr>
      <vt:lpstr>Příčiny Nárůstu výdajů na zdravotní péči</vt:lpstr>
      <vt:lpstr>Zájem ekonomie o zdravotní péči</vt:lpstr>
      <vt:lpstr>Hlavní příčiny růstu nákladů</vt:lpstr>
      <vt:lpstr>Hlavní příčiny růstu nákladů</vt:lpstr>
      <vt:lpstr>Prezentace aplikace PowerPoint</vt:lpstr>
      <vt:lpstr>Hlavní příčiny růstu nákladů</vt:lpstr>
      <vt:lpstr>Hlavní příčiny růstu nákladů</vt:lpstr>
      <vt:lpstr>MOŽNOSTI ŘEŠENÍ</vt:lpstr>
      <vt:lpstr>Financování zdravotnictví</vt:lpstr>
      <vt:lpstr>Finance</vt:lpstr>
      <vt:lpstr>Hlavní zdroje financování zdravotnictví</vt:lpstr>
      <vt:lpstr>Prezentace aplikace PowerPoint</vt:lpstr>
      <vt:lpstr>Hlavní zdroje financování zdravotnictví</vt:lpstr>
      <vt:lpstr>Prezentace aplikace PowerPoint</vt:lpstr>
      <vt:lpstr>Prezentace aplikace PowerPoint</vt:lpstr>
      <vt:lpstr>Prezentace aplikace PowerPoint</vt:lpstr>
      <vt:lpstr>Prezentace aplikace PowerPoint</vt:lpstr>
      <vt:lpstr>Formy úhrady  </vt:lpstr>
      <vt:lpstr>Formy úhrady  </vt:lpstr>
      <vt:lpstr>Formy úhrady:  Ambulantní zdravotní péče</vt:lpstr>
      <vt:lpstr>Formy úhrady  Nemocnice</vt:lpstr>
      <vt:lpstr>Zdravotní pojištění</vt:lpstr>
      <vt:lpstr>VEŘEJNOPRÁVNÍ POJIŠTĚNÍ</vt:lpstr>
      <vt:lpstr>Veřejné zdravotní pojištění</vt:lpstr>
      <vt:lpstr>Veřejné zdravotní pojištění  – jde o solidaritu:</vt:lpstr>
      <vt:lpstr>Veřejné zdravotní pojištění</vt:lpstr>
      <vt:lpstr>Veřejné zdravotní pojištění jako výraz sociální solidarity</vt:lpstr>
      <vt:lpstr>Veřejné zdravotní pojištění</vt:lpstr>
      <vt:lpstr>Plátci veřejného zdravotního pojištění</vt:lpstr>
      <vt:lpstr>Z povinného zdravotního pojištění se hradí:</vt:lpstr>
      <vt:lpstr>Zaměstnanci a zaměstnavatelé</vt:lpstr>
      <vt:lpstr>OSVČ</vt:lpstr>
      <vt:lpstr>Osoba bez zdanitelných příjmů (OBZP)</vt:lpstr>
      <vt:lpstr>Osoby, za které je plátcem stát</vt:lpstr>
      <vt:lpstr>Zdravotní pojišťovny v ČR</vt:lpstr>
      <vt:lpstr>Výběr zdravotní pojišťovny</vt:lpstr>
      <vt:lpstr>Zdravotní pojišťovny a počet jejich pojištěnců v lednu 2015</vt:lpstr>
      <vt:lpstr>SOUKROMOPRÁVNÍ POJIŠTĚNÍ</vt:lpstr>
      <vt:lpstr>Co lze pojistit?</vt:lpstr>
      <vt:lpstr>Charakteristiky soukromého zdravotního pojištění</vt:lpstr>
      <vt:lpstr>Cizinci odkázáni na komerční ZP</vt:lpstr>
      <vt:lpstr>Cizinci odkázáni na komerční ZP</vt:lpstr>
      <vt:lpstr>Role státu  v péči o zdraví</vt:lpstr>
      <vt:lpstr>Odpovědnost za zdraví</vt:lpstr>
      <vt:lpstr>Právo na zdraví</vt:lpstr>
      <vt:lpstr>Úkoly státu v péči o zdraví</vt:lpstr>
      <vt:lpstr>Role státu v péči o zdraví dle WHO</vt:lpstr>
      <vt:lpstr>Role státu v péči o zdraví dle WHO</vt:lpstr>
      <vt:lpstr>ZDRAVOTNÍ POLITIKA</vt:lpstr>
      <vt:lpstr>Zdravotní politika</vt:lpstr>
      <vt:lpstr>Zdravotní politika</vt:lpstr>
      <vt:lpstr>Hlavní cíl zdravotní politiky</vt:lpstr>
      <vt:lpstr>KONCEPCE ZDRAVOTNÍ POLITIKY</vt:lpstr>
      <vt:lpstr>Základy pro vytváření koncepce zdravotní politiky</vt:lpstr>
      <vt:lpstr>Nástroje pro realizaci koncepce zdravotní politiky</vt:lpstr>
      <vt:lpstr>Cíle koncepce zdravotní politiky</vt:lpstr>
      <vt:lpstr>EVROPSKÁ ZDRAVOTNÍ POLITIKA</vt:lpstr>
      <vt:lpstr>Evropská zdravotní politika</vt:lpstr>
      <vt:lpstr>Historický vývoj evropské zdravotní politiky</vt:lpstr>
      <vt:lpstr>Základní programové dokumenty evropské zdravotní politiky</vt:lpstr>
      <vt:lpstr>   Příprava nové  evropské zdravotní politiky ZDRAVÍ 2020 a koncepční představa rozvoje</vt:lpstr>
      <vt:lpstr>Prezentace aplikace PowerPoint</vt:lpstr>
      <vt:lpstr>ZDRAVÍ 2020   HISTORICKÁ NÁVAZNOST </vt:lpstr>
      <vt:lpstr>ZDRAVÍ 2020   HISTORICKÁ  NÁVAZNOST </vt:lpstr>
      <vt:lpstr>ZDRAVÍ 2020 – VÝCHOZÍ HODNOTY</vt:lpstr>
      <vt:lpstr>ZDRAVÍ 2020 – PROBLÉMY</vt:lpstr>
      <vt:lpstr>ZDRAVÍ 2020 – HLAVNÍ METODY</vt:lpstr>
      <vt:lpstr>ZDRAVÍ 2020   DLOUHODOBÝ PROGRAM</vt:lpstr>
      <vt:lpstr>Prezentace aplikace PowerPoint</vt:lpstr>
      <vt:lpstr>Prezentace aplikace PowerPoint</vt:lpstr>
      <vt:lpstr>EKVITA , EQUITY (ekv  ti)</vt:lpstr>
      <vt:lpstr>Prezentace aplikace PowerPoint</vt:lpstr>
      <vt:lpstr>GOVERNANCE</vt:lpstr>
      <vt:lpstr>Prezentace aplikace PowerPoint</vt:lpstr>
      <vt:lpstr>Prezentace aplikace PowerPoint</vt:lpstr>
      <vt:lpstr>Prezentace aplikace PowerPoint</vt:lpstr>
      <vt:lpstr>Prezentace aplikace PowerPoint</vt:lpstr>
      <vt:lpstr>Rozvoj Public Health v Evropě</vt:lpstr>
      <vt:lpstr>Součinnost SZO a EU</vt:lpstr>
      <vt:lpstr>Prezentace aplikace PowerPoint</vt:lpstr>
      <vt:lpstr>Zdravotnické systémy</vt:lpstr>
      <vt:lpstr>Základní typy zdravotnických systémů</vt:lpstr>
      <vt:lpstr>Typy zdravotnických systémů ve světě</vt:lpstr>
      <vt:lpstr>Hodnocení výkonnosti zdravotnických sYSTÉMŮ</vt:lpstr>
      <vt:lpstr>Základní kritéria</vt:lpstr>
      <vt:lpstr>Dostupnost zdravotnických služeb </vt:lpstr>
      <vt:lpstr>Dostupnost</vt:lpstr>
      <vt:lpstr>Základní dimenze dostupnosti</vt:lpstr>
      <vt:lpstr>Geografická dostupnost</vt:lpstr>
      <vt:lpstr>Časová dostupnost</vt:lpstr>
      <vt:lpstr>Prezentace aplikace PowerPoint</vt:lpstr>
      <vt:lpstr>Ekonomická dostupnost</vt:lpstr>
      <vt:lpstr>Odborně medicínská dostupnost</vt:lpstr>
      <vt:lpstr>Organizační dostupnost</vt:lpstr>
      <vt:lpstr>Psychosociální dostupnost</vt:lpstr>
      <vt:lpstr>Sociokulturní dostupnost</vt:lpstr>
      <vt:lpstr>Účinnost a efektivita</vt:lpstr>
      <vt:lpstr>Účinnost (effectiveness)</vt:lpstr>
      <vt:lpstr>Účinnost (effectiveness)</vt:lpstr>
      <vt:lpstr>Efektivita (efficiency)</vt:lpstr>
      <vt:lpstr>Metody stanovení efektivity</vt:lpstr>
      <vt:lpstr>Metoda „cena – zisk“ </vt:lpstr>
      <vt:lpstr>Metoda „cena – účinnost“ </vt:lpstr>
      <vt:lpstr>Metoda „cena – utilita“ </vt:lpstr>
      <vt:lpstr>Kvalita zdravotní péče</vt:lpstr>
      <vt:lpstr>Kvalita</vt:lpstr>
      <vt:lpstr>Kvalita zdravotní péče</vt:lpstr>
      <vt:lpstr>Kvalita zdravotní péče</vt:lpstr>
      <vt:lpstr>Kvalita zdravotní péče z hlediska jednotlivých aktérů</vt:lpstr>
      <vt:lpstr>Další možná kritéria pro Hodnocení výkonnosti zdravotnických systémů</vt:lpstr>
      <vt:lpstr>JAKÝ SYSTÉM HODNOTIT? World Health Report 2000 Health System Improving Performance</vt:lpstr>
      <vt:lpstr>JAKÉ ASPEKTY HODNOTIT?  CÍLE A KRITÉRIA</vt:lpstr>
      <vt:lpstr> NĚKTERÉ ZÁKLADNÍ  NOVÉ POJMY</vt:lpstr>
      <vt:lpstr>NĚKTERÉ ZÁKLADNÍ  NOVÉ POJMY    A. PERFORMANCE</vt:lpstr>
      <vt:lpstr>NĚKTERÉ ZÁKLADNÍ  NOVÉ POJMY  B.  RESPONZIVNOST </vt:lpstr>
      <vt:lpstr>NĚKTERÉ ZÁKLADNÍ  NOVÉ POJMY  C. STEWARDSHIP</vt:lpstr>
      <vt:lpstr>NĚKTERÉ ZÁKLADNÍ  NOVÉ POJMY  D. SLUŠNÉ FINANCOVÁNÍ (fair financing)</vt:lpstr>
      <vt:lpstr>Státní správa a samospráva ve zdravotnictví </vt:lpstr>
      <vt:lpstr>Subjekty zdravotnického systému v ČR</vt:lpstr>
      <vt:lpstr>VÝCHOVNÝ PROGRAM</vt:lpstr>
      <vt:lpstr>ZDRAVOTNĚ VÝCHOVNÉ PROGRAMY</vt:lpstr>
      <vt:lpstr>ZÁKLADNÍ KROKY  VÝCHOVNÉHO PROGRAMU </vt:lpstr>
      <vt:lpstr>a. Sociální diagnóza</vt:lpstr>
      <vt:lpstr>b. Epidemiologická diagnóza</vt:lpstr>
      <vt:lpstr>c. Behaviorální diagnóza</vt:lpstr>
      <vt:lpstr>ODPOVĚDNOST JEDINCE  V PÉČI O ZDRAVÍ</vt:lpstr>
      <vt:lpstr>d. Výchovná diagnóza</vt:lpstr>
      <vt:lpstr>e. Organizační diagnóza</vt:lpstr>
      <vt:lpstr>f. Realizační fáze</vt:lpstr>
      <vt:lpstr>g. Hodnocení průběhu programu</vt:lpstr>
      <vt:lpstr>h. Hodnocení bezprostředních výsledků programu</vt:lpstr>
      <vt:lpstr>i. Zhodnocení dlouhodobých důsledků programu</vt:lpstr>
      <vt:lpstr>PREVENCE  A JEJÍ PŘEKÁŽKY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UVT MU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Pavlína Kaňová</dc:creator>
  <cp:lastModifiedBy>Pavlína Kaňová</cp:lastModifiedBy>
  <cp:revision>47</cp:revision>
  <dcterms:created xsi:type="dcterms:W3CDTF">2014-02-19T08:35:58Z</dcterms:created>
  <dcterms:modified xsi:type="dcterms:W3CDTF">2015-02-18T11:06:13Z</dcterms:modified>
</cp:coreProperties>
</file>