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8" r:id="rId2"/>
    <p:sldId id="256" r:id="rId3"/>
    <p:sldId id="277" r:id="rId4"/>
    <p:sldId id="329" r:id="rId5"/>
    <p:sldId id="281" r:id="rId6"/>
    <p:sldId id="282" r:id="rId7"/>
    <p:sldId id="283" r:id="rId8"/>
    <p:sldId id="330" r:id="rId9"/>
    <p:sldId id="278" r:id="rId10"/>
    <p:sldId id="331" r:id="rId11"/>
    <p:sldId id="333" r:id="rId12"/>
    <p:sldId id="334" r:id="rId13"/>
    <p:sldId id="335" r:id="rId14"/>
    <p:sldId id="336" r:id="rId15"/>
    <p:sldId id="337" r:id="rId16"/>
    <p:sldId id="338" r:id="rId17"/>
    <p:sldId id="284" r:id="rId18"/>
    <p:sldId id="285" r:id="rId19"/>
    <p:sldId id="286" r:id="rId20"/>
    <p:sldId id="287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2" r:id="rId30"/>
    <p:sldId id="301" r:id="rId31"/>
    <p:sldId id="303" r:id="rId32"/>
    <p:sldId id="304" r:id="rId33"/>
    <p:sldId id="306" r:id="rId34"/>
    <p:sldId id="305" r:id="rId35"/>
    <p:sldId id="307" r:id="rId36"/>
    <p:sldId id="308" r:id="rId37"/>
    <p:sldId id="310" r:id="rId38"/>
    <p:sldId id="311" r:id="rId39"/>
    <p:sldId id="312" r:id="rId40"/>
    <p:sldId id="314" r:id="rId41"/>
    <p:sldId id="313" r:id="rId42"/>
    <p:sldId id="327" r:id="rId43"/>
    <p:sldId id="339" r:id="rId44"/>
  </p:sldIdLst>
  <p:sldSz cx="9144000" cy="6858000" type="screen4x3"/>
  <p:notesSz cx="6858000" cy="9144000"/>
  <p:defaultTextStyle>
    <a:defPPr>
      <a:defRPr lang="cs-CZ"/>
    </a:defPPr>
    <a:lvl1pPr marL="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9" autoAdjust="0"/>
    <p:restoredTop sz="81871" autoAdjust="0"/>
  </p:normalViewPr>
  <p:slideViewPr>
    <p:cSldViewPr>
      <p:cViewPr varScale="1">
        <p:scale>
          <a:sx n="56" d="100"/>
          <a:sy n="56" d="100"/>
        </p:scale>
        <p:origin x="-9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45B09-4704-47A5-843C-7AC5EC058317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56F12-E2EB-4E41-A5BC-10E8429E5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3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11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59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92939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22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9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39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04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34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9446-E11D-4E5B-83AD-8E9EC1DF0A71}" type="datetimeFigureOut">
              <a:rPr lang="cs-CZ" smtClean="0"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0323-C257-44F8-BCDD-F2D65BDC9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0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914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9140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freeman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iki.bits.vib.be/index.php/File:OverviewNGSdataanalysis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924944"/>
            <a:ext cx="9144000" cy="10588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solidFill>
                  <a:schemeClr val="tx1"/>
                </a:solidFill>
                <a:ea typeface="ＭＳ Ｐゴシック" pitchFamily="34" charset="-128"/>
              </a:rPr>
              <a:t>Modern</a:t>
            </a:r>
            <a:r>
              <a:rPr lang="cs-CZ" sz="4400" b="1" dirty="0" smtClean="0">
                <a:solidFill>
                  <a:schemeClr val="tx1"/>
                </a:solidFill>
                <a:ea typeface="ＭＳ Ｐゴシック" pitchFamily="34" charset="-128"/>
              </a:rPr>
              <a:t>í metody analýzy genomu</a:t>
            </a:r>
            <a:endParaRPr lang="cs-CZ" sz="4400" b="1" dirty="0" smtClean="0">
              <a:solidFill>
                <a:schemeClr val="tx1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39552" y="4181018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 smtClean="0">
                <a:solidFill>
                  <a:srgbClr val="7AC143"/>
                </a:solidFill>
                <a:ea typeface="ＭＳ Ｐゴシック" pitchFamily="34" charset="-128"/>
              </a:rPr>
              <a:t>Mgr. </a:t>
            </a:r>
            <a:r>
              <a:rPr lang="en-US" sz="2800" b="1" dirty="0" err="1" smtClean="0">
                <a:solidFill>
                  <a:srgbClr val="7AC143"/>
                </a:solidFill>
                <a:ea typeface="ＭＳ Ｐゴシック" pitchFamily="34" charset="-128"/>
              </a:rPr>
              <a:t>Lenka</a:t>
            </a:r>
            <a:r>
              <a:rPr lang="en-US" sz="2800" b="1" dirty="0" smtClean="0">
                <a:solidFill>
                  <a:srgbClr val="7AC143"/>
                </a:solidFill>
                <a:ea typeface="ＭＳ Ｐゴシック" pitchFamily="34" charset="-128"/>
              </a:rPr>
              <a:t> </a:t>
            </a:r>
            <a:r>
              <a:rPr lang="en-US" sz="2800" b="1" dirty="0" err="1" smtClean="0">
                <a:solidFill>
                  <a:srgbClr val="7AC143"/>
                </a:solidFill>
                <a:ea typeface="ＭＳ Ｐゴシック" pitchFamily="34" charset="-128"/>
              </a:rPr>
              <a:t>Radov</a:t>
            </a:r>
            <a:r>
              <a:rPr lang="cs-CZ" sz="2800" b="1" dirty="0" smtClean="0">
                <a:solidFill>
                  <a:srgbClr val="7AC143"/>
                </a:solidFill>
                <a:ea typeface="ＭＳ Ｐゴシック" pitchFamily="34" charset="-128"/>
              </a:rPr>
              <a:t>á, Ph.D.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39552" y="5013176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7F7F7F"/>
              </a:solidFill>
              <a:ea typeface="ＭＳ Ｐゴシック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7F7F7F"/>
                </a:solidFill>
                <a:ea typeface="ＭＳ Ｐゴシック" pitchFamily="34" charset="-128"/>
              </a:rPr>
              <a:t>Brn</a:t>
            </a:r>
            <a:r>
              <a:rPr lang="cs-CZ" b="1" dirty="0" smtClean="0">
                <a:solidFill>
                  <a:srgbClr val="7F7F7F"/>
                </a:solidFill>
                <a:ea typeface="ＭＳ Ｐゴシック" pitchFamily="34" charset="-128"/>
              </a:rPr>
              <a:t>o</a:t>
            </a:r>
            <a:r>
              <a:rPr lang="en-US" b="1" dirty="0" smtClean="0">
                <a:solidFill>
                  <a:srgbClr val="7F7F7F"/>
                </a:solidFill>
                <a:ea typeface="ＭＳ Ｐゴシック" pitchFamily="34" charset="-128"/>
              </a:rPr>
              <a:t>, </a:t>
            </a:r>
            <a:r>
              <a:rPr lang="cs-CZ" b="1" dirty="0" smtClean="0">
                <a:solidFill>
                  <a:srgbClr val="7F7F7F"/>
                </a:solidFill>
                <a:ea typeface="ＭＳ Ｐゴシック" pitchFamily="34" charset="-128"/>
              </a:rPr>
              <a:t>6.5.2015</a:t>
            </a:r>
          </a:p>
        </p:txBody>
      </p:sp>
    </p:spTree>
    <p:extLst>
      <p:ext uri="{BB962C8B-B14F-4D97-AF65-F5344CB8AC3E}">
        <p14:creationId xmlns:p14="http://schemas.microsoft.com/office/powerpoint/2010/main" val="42262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mutations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dirty="0" err="1" smtClean="0"/>
              <a:t>somatic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dirty="0" err="1" smtClean="0"/>
              <a:t>germinal</a:t>
            </a:r>
            <a:endParaRPr lang="cs-CZ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analyses</a:t>
            </a:r>
            <a:r>
              <a:rPr lang="cs-CZ" dirty="0" smtClean="0"/>
              <a:t> - </a:t>
            </a:r>
            <a:r>
              <a:rPr lang="cs-CZ" dirty="0" err="1" smtClean="0"/>
              <a:t>genes</a:t>
            </a:r>
            <a:r>
              <a:rPr lang="cs-CZ" dirty="0" smtClean="0"/>
              <a:t>, </a:t>
            </a:r>
            <a:r>
              <a:rPr lang="cs-CZ" dirty="0" err="1" smtClean="0"/>
              <a:t>miRNAs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49413"/>
            <a:ext cx="4356222" cy="26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6669940"/>
            <a:ext cx="6732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An Introduction to Genetic Analysis. 7th </a:t>
            </a:r>
            <a:r>
              <a:rPr lang="en-US" sz="800" dirty="0" smtClean="0"/>
              <a:t>edition. Griffiths </a:t>
            </a:r>
            <a:r>
              <a:rPr lang="en-US" sz="800" dirty="0"/>
              <a:t>AJF, Miller JH, Suzuki DT, et </a:t>
            </a:r>
            <a:r>
              <a:rPr lang="en-US" sz="800" dirty="0" smtClean="0"/>
              <a:t>al. New </a:t>
            </a:r>
            <a:r>
              <a:rPr lang="en-US" sz="800" dirty="0"/>
              <a:t>York: </a:t>
            </a:r>
            <a:r>
              <a:rPr lang="en-US" sz="800" dirty="0">
                <a:hlinkClick r:id="rId3"/>
              </a:rPr>
              <a:t>W. H. Freeman</a:t>
            </a:r>
            <a:r>
              <a:rPr lang="en-US" sz="800" dirty="0"/>
              <a:t>; 2000</a:t>
            </a:r>
          </a:p>
        </p:txBody>
      </p:sp>
    </p:spTree>
    <p:extLst>
      <p:ext uri="{BB962C8B-B14F-4D97-AF65-F5344CB8AC3E}">
        <p14:creationId xmlns:p14="http://schemas.microsoft.com/office/powerpoint/2010/main" val="27066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Mutation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exome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genome data, </a:t>
            </a:r>
            <a:r>
              <a:rPr lang="en-US" dirty="0" smtClean="0"/>
              <a:t>            </a:t>
            </a:r>
            <a:r>
              <a:rPr lang="cs-CZ" dirty="0" smtClean="0"/>
              <a:t>ultra-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sequencing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Output: VCF-format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320480" cy="34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8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Mutation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5257797"/>
          </a:xfrm>
        </p:spPr>
        <p:txBody>
          <a:bodyPr>
            <a:normAutofit/>
          </a:bodyPr>
          <a:lstStyle/>
          <a:p>
            <a:r>
              <a:rPr lang="cs-CZ" u="sng" dirty="0" err="1"/>
              <a:t>Aim</a:t>
            </a:r>
            <a:r>
              <a:rPr lang="cs-CZ" dirty="0"/>
              <a:t>: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/>
              <a:t>point </a:t>
            </a:r>
            <a:r>
              <a:rPr lang="cs-CZ" dirty="0" err="1" smtClean="0"/>
              <a:t>mutations</a:t>
            </a:r>
            <a:endParaRPr lang="cs-CZ" dirty="0" smtClean="0"/>
          </a:p>
          <a:p>
            <a:endParaRPr lang="en-US" u="sng" dirty="0" smtClean="0"/>
          </a:p>
          <a:p>
            <a:r>
              <a:rPr lang="cs-CZ" u="sng" dirty="0" err="1" smtClean="0"/>
              <a:t>Application</a:t>
            </a:r>
            <a:r>
              <a:rPr lang="cs-CZ" dirty="0" smtClean="0"/>
              <a:t>: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</a:t>
            </a:r>
            <a:r>
              <a:rPr lang="cs-CZ" dirty="0" err="1" smtClean="0"/>
              <a:t>inherited</a:t>
            </a:r>
            <a:r>
              <a:rPr lang="cs-CZ" dirty="0" smtClean="0"/>
              <a:t> (</a:t>
            </a:r>
            <a:r>
              <a:rPr lang="cs-CZ" dirty="0" err="1" smtClean="0"/>
              <a:t>germinal</a:t>
            </a:r>
            <a:r>
              <a:rPr lang="en-US" dirty="0" smtClean="0"/>
              <a:t>, de-novo</a:t>
            </a:r>
            <a:r>
              <a:rPr lang="cs-CZ" dirty="0" smtClean="0"/>
              <a:t> </a:t>
            </a:r>
            <a:r>
              <a:rPr lang="cs-CZ" dirty="0" err="1" smtClean="0"/>
              <a:t>mutations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dirty="0" err="1" smtClean="0"/>
              <a:t>familiar</a:t>
            </a:r>
            <a:r>
              <a:rPr lang="cs-CZ" sz="2000" dirty="0" smtClean="0"/>
              <a:t> </a:t>
            </a:r>
            <a:r>
              <a:rPr lang="cs-CZ" sz="2000" dirty="0" err="1" smtClean="0"/>
              <a:t>hypercholesterolemia</a:t>
            </a:r>
            <a:r>
              <a:rPr lang="cs-CZ" sz="2000" dirty="0" smtClean="0"/>
              <a:t>, </a:t>
            </a:r>
            <a:r>
              <a:rPr lang="en-US" sz="2000" dirty="0" err="1" smtClean="0"/>
              <a:t>hemophylia</a:t>
            </a:r>
            <a:r>
              <a:rPr lang="en-US" sz="2000" dirty="0" smtClean="0"/>
              <a:t>, cystic fibrosis</a:t>
            </a:r>
            <a:r>
              <a:rPr lang="cs-CZ" sz="2000" dirty="0" smtClean="0"/>
              <a:t>… 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cs-CZ" dirty="0" smtClean="0"/>
              <a:t>- </a:t>
            </a:r>
            <a:r>
              <a:rPr lang="cs-CZ" dirty="0" err="1" smtClean="0"/>
              <a:t>gained</a:t>
            </a:r>
            <a:r>
              <a:rPr lang="cs-CZ" dirty="0" smtClean="0"/>
              <a:t> (</a:t>
            </a:r>
            <a:r>
              <a:rPr lang="cs-CZ" dirty="0" err="1" smtClean="0"/>
              <a:t>somatic</a:t>
            </a:r>
            <a:r>
              <a:rPr lang="cs-CZ" dirty="0" smtClean="0"/>
              <a:t> </a:t>
            </a:r>
            <a:r>
              <a:rPr lang="cs-CZ" dirty="0" err="1" smtClean="0"/>
              <a:t>mutations</a:t>
            </a:r>
            <a:r>
              <a:rPr lang="cs-CZ" dirty="0" smtClean="0"/>
              <a:t>)                                                            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dirty="0" err="1" smtClean="0"/>
              <a:t>cancer</a:t>
            </a:r>
            <a:r>
              <a:rPr lang="cs-CZ" sz="2000" dirty="0" smtClean="0"/>
              <a:t>, </a:t>
            </a:r>
            <a:r>
              <a:rPr lang="cs-CZ" sz="2000" dirty="0" err="1" smtClean="0"/>
              <a:t>leukemia</a:t>
            </a:r>
            <a:r>
              <a:rPr lang="cs-CZ" sz="2000" dirty="0" smtClean="0"/>
              <a:t>, …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6" y="4293096"/>
            <a:ext cx="1562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5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Germinal</a:t>
            </a:r>
            <a:r>
              <a:rPr lang="cs-CZ" dirty="0" smtClean="0"/>
              <a:t> </a:t>
            </a:r>
            <a:r>
              <a:rPr lang="cs-CZ" dirty="0" err="1" smtClean="0"/>
              <a:t>mutations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with reference genome</a:t>
            </a:r>
          </a:p>
          <a:p>
            <a:r>
              <a:rPr lang="cs-CZ" dirty="0" err="1" smtClean="0"/>
              <a:t>Expected</a:t>
            </a:r>
            <a:r>
              <a:rPr lang="cs-CZ" dirty="0" smtClean="0"/>
              <a:t> </a:t>
            </a:r>
            <a:r>
              <a:rPr lang="cs-CZ" dirty="0" err="1" smtClean="0"/>
              <a:t>allele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30-100</a:t>
            </a:r>
            <a:r>
              <a:rPr lang="en-US" dirty="0" smtClean="0"/>
              <a:t>%</a:t>
            </a:r>
          </a:p>
          <a:p>
            <a:r>
              <a:rPr lang="en-US" dirty="0" err="1" smtClean="0"/>
              <a:t>Softwares</a:t>
            </a:r>
            <a:r>
              <a:rPr lang="en-US" dirty="0" smtClean="0"/>
              <a:t>: GATK, </a:t>
            </a:r>
            <a:r>
              <a:rPr lang="en-US" dirty="0" err="1" smtClean="0"/>
              <a:t>VarScan</a:t>
            </a:r>
            <a:r>
              <a:rPr lang="en-US" dirty="0" smtClean="0"/>
              <a:t>, … </a:t>
            </a:r>
          </a:p>
          <a:p>
            <a:r>
              <a:rPr lang="en-US" dirty="0" smtClean="0"/>
              <a:t>Usage: e.g. prenatal diagnostic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91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mutations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3"/>
            <a:ext cx="9001000" cy="5257797"/>
          </a:xfrm>
        </p:spPr>
        <p:txBody>
          <a:bodyPr>
            <a:normAutofit/>
          </a:bodyPr>
          <a:lstStyle/>
          <a:p>
            <a:r>
              <a:rPr lang="en-US" dirty="0"/>
              <a:t>Comparison </a:t>
            </a:r>
            <a:r>
              <a:rPr lang="en-US" dirty="0" smtClean="0"/>
              <a:t>tumor-normal (matched, unmatched)</a:t>
            </a:r>
            <a:endParaRPr lang="en-US" dirty="0"/>
          </a:p>
          <a:p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allele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en-US" smtClean="0"/>
              <a:t>&gt;</a:t>
            </a:r>
            <a:r>
              <a:rPr lang="en-US" smtClean="0"/>
              <a:t>0,2</a:t>
            </a:r>
            <a:r>
              <a:rPr lang="en-US" dirty="0" smtClean="0"/>
              <a:t>%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Softwares</a:t>
            </a:r>
            <a:r>
              <a:rPr lang="en-US" dirty="0"/>
              <a:t>: </a:t>
            </a:r>
            <a:r>
              <a:rPr lang="en-US" dirty="0" err="1" smtClean="0"/>
              <a:t>MuTect</a:t>
            </a:r>
            <a:r>
              <a:rPr lang="en-US" dirty="0" smtClean="0"/>
              <a:t>, </a:t>
            </a:r>
            <a:r>
              <a:rPr lang="en-US" dirty="0" err="1" smtClean="0"/>
              <a:t>FreeBayes</a:t>
            </a:r>
            <a:r>
              <a:rPr lang="en-US" dirty="0" smtClean="0"/>
              <a:t>, </a:t>
            </a:r>
            <a:r>
              <a:rPr lang="en-US" dirty="0" err="1" smtClean="0"/>
              <a:t>deepSNV</a:t>
            </a:r>
            <a:r>
              <a:rPr lang="en-US" dirty="0" smtClean="0"/>
              <a:t>, </a:t>
            </a:r>
            <a:r>
              <a:rPr lang="en-US" dirty="0"/>
              <a:t>… </a:t>
            </a:r>
          </a:p>
          <a:p>
            <a:r>
              <a:rPr lang="en-US" dirty="0"/>
              <a:t>Usage: </a:t>
            </a:r>
            <a:r>
              <a:rPr lang="en-US" dirty="0" smtClean="0"/>
              <a:t>translational research, cancer diagnostic, personalized medicine,…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10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analyses – RNA-</a:t>
            </a:r>
            <a:r>
              <a:rPr lang="en-US" dirty="0" err="1" smtClean="0"/>
              <a:t>seq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925141"/>
          </a:xfrm>
        </p:spPr>
        <p:txBody>
          <a:bodyPr>
            <a:normAutofit/>
          </a:bodyPr>
          <a:lstStyle/>
          <a:p>
            <a:r>
              <a:rPr lang="en-US" dirty="0"/>
              <a:t>characterization of gene expression in cells via measurement of mRNA </a:t>
            </a:r>
            <a:r>
              <a:rPr lang="en-US" dirty="0" smtClean="0"/>
              <a:t>levels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Output: expression level table 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9245"/>
            <a:ext cx="7340302" cy="22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3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5257797"/>
          </a:xfrm>
        </p:spPr>
        <p:txBody>
          <a:bodyPr>
            <a:normAutofit/>
          </a:bodyPr>
          <a:lstStyle/>
          <a:p>
            <a:r>
              <a:rPr lang="cs-CZ" u="sng" dirty="0" err="1"/>
              <a:t>Aim</a:t>
            </a:r>
            <a:r>
              <a:rPr lang="cs-CZ" dirty="0"/>
              <a:t>: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genes differentially expressed in tissues with different conditions</a:t>
            </a:r>
            <a:r>
              <a:rPr lang="cs-CZ" dirty="0" smtClean="0"/>
              <a:t> </a:t>
            </a:r>
            <a:r>
              <a:rPr lang="en-US" dirty="0" smtClean="0"/>
              <a:t>(tumor vs normal, treated vs untreated, different stages of illness, …)</a:t>
            </a:r>
            <a:endParaRPr lang="cs-CZ" dirty="0" smtClean="0"/>
          </a:p>
          <a:p>
            <a:endParaRPr lang="en-US" u="sng" dirty="0" smtClean="0"/>
          </a:p>
          <a:p>
            <a:r>
              <a:rPr lang="cs-CZ" u="sng" dirty="0" err="1" smtClean="0"/>
              <a:t>Application</a:t>
            </a:r>
            <a:r>
              <a:rPr lang="cs-CZ" dirty="0" smtClean="0"/>
              <a:t>: </a:t>
            </a:r>
            <a:r>
              <a:rPr lang="en-US" dirty="0" smtClean="0"/>
              <a:t>translational research,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381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level in RNA-</a:t>
            </a:r>
            <a:r>
              <a:rPr lang="en-US" dirty="0" err="1" smtClean="0"/>
              <a:t>seq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83488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= The </a:t>
            </a:r>
            <a:r>
              <a:rPr lang="en-US" dirty="0"/>
              <a:t>number of reads (counts) mapping to the biological feature </a:t>
            </a:r>
            <a:r>
              <a:rPr lang="en-US" dirty="0" smtClean="0"/>
              <a:t>of interest </a:t>
            </a:r>
            <a:r>
              <a:rPr lang="en-US" dirty="0"/>
              <a:t>(gene, transcript, exon, etc.) is considered to be </a:t>
            </a:r>
            <a:r>
              <a:rPr lang="en-US" dirty="0" smtClean="0"/>
              <a:t>linearly related </a:t>
            </a:r>
            <a:r>
              <a:rPr lang="en-US" dirty="0"/>
              <a:t>to the abundance of the target </a:t>
            </a:r>
            <a:r>
              <a:rPr lang="en-US" dirty="0" smtClean="0"/>
              <a:t>feature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04" y="2058198"/>
            <a:ext cx="3581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85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differential expression?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gene is declared </a:t>
            </a:r>
            <a:r>
              <a:rPr lang="en-US" b="1" dirty="0" smtClean="0">
                <a:solidFill>
                  <a:srgbClr val="FF0000"/>
                </a:solidFill>
              </a:rPr>
              <a:t>differentially </a:t>
            </a:r>
            <a:r>
              <a:rPr lang="en-US" b="1" dirty="0">
                <a:solidFill>
                  <a:srgbClr val="FF0000"/>
                </a:solidFill>
              </a:rPr>
              <a:t>expressed</a:t>
            </a:r>
            <a:r>
              <a:rPr lang="en-US" dirty="0"/>
              <a:t> if an observed </a:t>
            </a:r>
            <a:r>
              <a:rPr lang="en-US" dirty="0" smtClean="0"/>
              <a:t>difference </a:t>
            </a:r>
            <a:r>
              <a:rPr lang="en-US" dirty="0"/>
              <a:t>or change </a:t>
            </a:r>
            <a:r>
              <a:rPr lang="en-US" dirty="0" smtClean="0"/>
              <a:t>in read </a:t>
            </a:r>
            <a:r>
              <a:rPr lang="en-US" dirty="0"/>
              <a:t>counts between two experimental conditions is statistically </a:t>
            </a:r>
            <a:r>
              <a:rPr lang="en-US" dirty="0" smtClean="0"/>
              <a:t>significant</a:t>
            </a:r>
            <a:r>
              <a:rPr lang="en-US" dirty="0"/>
              <a:t>, i.e</a:t>
            </a:r>
            <a:r>
              <a:rPr lang="en-US" dirty="0" smtClean="0"/>
              <a:t>. whether </a:t>
            </a:r>
            <a:r>
              <a:rPr lang="en-US" dirty="0"/>
              <a:t>it is greater than what would be expected just due to natural </a:t>
            </a:r>
            <a:r>
              <a:rPr lang="en-US" dirty="0" smtClean="0"/>
              <a:t>random </a:t>
            </a:r>
            <a:r>
              <a:rPr lang="cs-CZ" dirty="0" err="1" smtClean="0"/>
              <a:t>variation</a:t>
            </a:r>
            <a:r>
              <a:rPr lang="cs-CZ" dirty="0"/>
              <a:t>.</a:t>
            </a:r>
          </a:p>
          <a:p>
            <a:r>
              <a:rPr lang="en-US" dirty="0"/>
              <a:t>Statistical tools are needed to make such a decision by studying </a:t>
            </a:r>
            <a:r>
              <a:rPr lang="en-US" dirty="0" smtClean="0"/>
              <a:t>counts </a:t>
            </a:r>
            <a:r>
              <a:rPr lang="cs-CZ" dirty="0" smtClean="0"/>
              <a:t>probability </a:t>
            </a:r>
            <a:r>
              <a:rPr lang="cs-CZ" dirty="0" err="1"/>
              <a:t>distributions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02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980928"/>
          </a:xfrm>
        </p:spPr>
        <p:txBody>
          <a:bodyPr>
            <a:normAutofit/>
          </a:bodyPr>
          <a:lstStyle/>
          <a:p>
            <a:r>
              <a:rPr lang="en-US" u="sng" dirty="0"/>
              <a:t>Sequencing depth</a:t>
            </a:r>
            <a:r>
              <a:rPr lang="en-US" dirty="0"/>
              <a:t>: Total number of reads mapped to the genome. Library size.</a:t>
            </a:r>
          </a:p>
          <a:p>
            <a:r>
              <a:rPr lang="en-US" u="sng" dirty="0"/>
              <a:t>Gene length</a:t>
            </a:r>
            <a:r>
              <a:rPr lang="en-US" dirty="0"/>
              <a:t>: Number of bases.</a:t>
            </a:r>
          </a:p>
          <a:p>
            <a:r>
              <a:rPr lang="en-US" u="sng" dirty="0"/>
              <a:t>Gene counts</a:t>
            </a:r>
            <a:r>
              <a:rPr lang="en-US" dirty="0"/>
              <a:t>: Number of reads mapping to that gene (expression measurement)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293096"/>
            <a:ext cx="8343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0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workflow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3968" y="1270620"/>
            <a:ext cx="4402832" cy="55873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ffectLst/>
              </a:rPr>
              <a:t>RNA is isolated from cells, fragmented at random positions, and copied into complementary DNA (cDNA). </a:t>
            </a:r>
          </a:p>
          <a:p>
            <a:r>
              <a:rPr lang="en-US" dirty="0" smtClean="0">
                <a:effectLst/>
              </a:rPr>
              <a:t>Fragments meeting a certain size specification (</a:t>
            </a:r>
            <a:r>
              <a:rPr lang="en-US" i="1" dirty="0" smtClean="0">
                <a:effectLst/>
              </a:rPr>
              <a:t>e.g.</a:t>
            </a:r>
            <a:r>
              <a:rPr lang="en-US" dirty="0" smtClean="0">
                <a:effectLst/>
              </a:rPr>
              <a:t>, 200–300 bases long) are retained for amplification using PCR. </a:t>
            </a:r>
          </a:p>
          <a:p>
            <a:r>
              <a:rPr lang="en-US" dirty="0" smtClean="0">
                <a:effectLst/>
              </a:rPr>
              <a:t>After amplification, the cDNA is sequenced using NGS; the resulting reads are aligned to a reference genome, and the number of sequencing reads mapped to each gene in the reference is tabulated. </a:t>
            </a:r>
          </a:p>
          <a:p>
            <a:r>
              <a:rPr lang="en-US" dirty="0" smtClean="0">
                <a:effectLst/>
              </a:rPr>
              <a:t>These gene counts, or digital gene expression (DGE) measures, can be transformed and used to test differential expression </a:t>
            </a:r>
            <a:endParaRPr lang="cs-CZ" dirty="0"/>
          </a:p>
        </p:txBody>
      </p:sp>
      <p:pic>
        <p:nvPicPr>
          <p:cNvPr id="6" name="Picture 2" descr="http://www.seqwright.com/images/mRNA%20Seq%20Work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1918692"/>
            <a:ext cx="4343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188840"/>
          </a:xfrm>
        </p:spPr>
        <p:txBody>
          <a:bodyPr/>
          <a:lstStyle/>
          <a:p>
            <a:r>
              <a:rPr lang="en-US" u="sng" dirty="0"/>
              <a:t>Pairwise comparisons</a:t>
            </a:r>
            <a:r>
              <a:rPr lang="en-US" dirty="0"/>
              <a:t>: Only two experimental conditions or groups are </a:t>
            </a:r>
            <a:r>
              <a:rPr lang="cs-CZ" dirty="0" err="1" smtClean="0"/>
              <a:t>compared</a:t>
            </a:r>
            <a:r>
              <a:rPr lang="cs-CZ" dirty="0"/>
              <a:t>.</a:t>
            </a:r>
          </a:p>
          <a:p>
            <a:r>
              <a:rPr lang="en-US" u="sng" dirty="0"/>
              <a:t>Multiple comparisons</a:t>
            </a:r>
            <a:r>
              <a:rPr lang="en-US" dirty="0"/>
              <a:t>: More than </a:t>
            </a:r>
            <a:r>
              <a:rPr lang="en-US" dirty="0" smtClean="0"/>
              <a:t>2 </a:t>
            </a:r>
            <a:r>
              <a:rPr lang="en-US" dirty="0"/>
              <a:t>conditions or groups.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8" y="4823285"/>
            <a:ext cx="8496944" cy="2062103"/>
          </a:xfrm>
          <a:prstGeom prst="rect">
            <a:avLst/>
          </a:prstGeom>
        </p:spPr>
        <p:txBody>
          <a:bodyPr wrap="square" lIns="91400" tIns="45702" rIns="91400" bIns="45702">
            <a:spAutoFit/>
          </a:bodyPr>
          <a:lstStyle/>
          <a:p>
            <a:pPr marL="457011" indent="-457011">
              <a:buFont typeface="Arial" panose="020B0604020202020204" pitchFamily="34" charset="0"/>
              <a:buChar char="•"/>
            </a:pPr>
            <a:r>
              <a:rPr lang="en-US" sz="3200" u="sng" dirty="0"/>
              <a:t>Biological replicates</a:t>
            </a:r>
            <a:r>
              <a:rPr lang="en-US" sz="3200" dirty="0"/>
              <a:t>. To draw general conclusions: from samples to population.</a:t>
            </a:r>
          </a:p>
          <a:p>
            <a:pPr marL="457011" indent="-457011">
              <a:buFont typeface="Arial" panose="020B0604020202020204" pitchFamily="34" charset="0"/>
              <a:buChar char="•"/>
            </a:pPr>
            <a:r>
              <a:rPr lang="en-US" sz="3200" u="sng" dirty="0"/>
              <a:t>Technical replicates</a:t>
            </a:r>
            <a:r>
              <a:rPr lang="en-US" sz="3200" dirty="0"/>
              <a:t>. Conclusions are only valid for compared samples.</a:t>
            </a:r>
            <a:endParaRPr lang="cs-CZ" sz="32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9" y="379816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Replicates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42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biases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44416"/>
          </a:xfrm>
        </p:spPr>
        <p:txBody>
          <a:bodyPr/>
          <a:lstStyle/>
          <a:p>
            <a:r>
              <a:rPr lang="en-US" dirty="0" smtClean="0"/>
              <a:t>Influence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sequencing depth</a:t>
            </a:r>
            <a:r>
              <a:rPr lang="en-US" dirty="0"/>
              <a:t>: The higher sequencing depth, the higher counts.</a:t>
            </a:r>
          </a:p>
          <a:p>
            <a:r>
              <a:rPr lang="en-US" dirty="0"/>
              <a:t>Dependence on </a:t>
            </a:r>
            <a:r>
              <a:rPr lang="en-US" dirty="0">
                <a:solidFill>
                  <a:srgbClr val="FF0000"/>
                </a:solidFill>
              </a:rPr>
              <a:t>gene length</a:t>
            </a:r>
            <a:r>
              <a:rPr lang="en-US" dirty="0"/>
              <a:t>: Counts are proportional to the transcript </a:t>
            </a:r>
            <a:r>
              <a:rPr lang="en-US" dirty="0" smtClean="0"/>
              <a:t>length times </a:t>
            </a:r>
            <a:r>
              <a:rPr lang="en-US" dirty="0"/>
              <a:t>the mRNA expression level.</a:t>
            </a:r>
          </a:p>
          <a:p>
            <a:r>
              <a:rPr lang="en-US" dirty="0" smtClean="0"/>
              <a:t>Differences </a:t>
            </a:r>
            <a:r>
              <a:rPr lang="en-US" dirty="0"/>
              <a:t>on the </a:t>
            </a:r>
            <a:r>
              <a:rPr lang="en-US" dirty="0">
                <a:solidFill>
                  <a:srgbClr val="FF0000"/>
                </a:solidFill>
              </a:rPr>
              <a:t>counts distribution</a:t>
            </a:r>
            <a:r>
              <a:rPr lang="en-US" dirty="0"/>
              <a:t> among samples.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2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Normalization: Counts should be previously corrected in order to minimize these biases.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Statistical model should take them into account.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0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RPKM</a:t>
            </a:r>
            <a:r>
              <a:rPr lang="en-US" dirty="0"/>
              <a:t> (</a:t>
            </a:r>
            <a:r>
              <a:rPr lang="en-US" dirty="0" err="1"/>
              <a:t>Mortazavi</a:t>
            </a:r>
            <a:r>
              <a:rPr lang="en-US" dirty="0"/>
              <a:t> et al., 2008</a:t>
            </a:r>
            <a:r>
              <a:rPr lang="en-US" dirty="0" smtClean="0"/>
              <a:t>) = </a:t>
            </a:r>
            <a:r>
              <a:rPr lang="it-IT" dirty="0" smtClean="0"/>
              <a:t>Reads </a:t>
            </a:r>
            <a:r>
              <a:rPr lang="it-IT" dirty="0"/>
              <a:t>per kilo base per </a:t>
            </a:r>
            <a:r>
              <a:rPr lang="it-IT" dirty="0" smtClean="0"/>
              <a:t>million</a:t>
            </a:r>
            <a:r>
              <a:rPr lang="en-US" dirty="0" smtClean="0"/>
              <a:t>: </a:t>
            </a:r>
            <a:r>
              <a:rPr lang="en-US" dirty="0"/>
              <a:t>Counts are divided by the transcript </a:t>
            </a:r>
            <a:r>
              <a:rPr lang="en-US" dirty="0" smtClean="0"/>
              <a:t>length (kb</a:t>
            </a:r>
            <a:r>
              <a:rPr lang="en-US" dirty="0"/>
              <a:t>) times the total number of millions of mapped </a:t>
            </a:r>
            <a:r>
              <a:rPr lang="en-US" dirty="0" smtClean="0"/>
              <a:t>reads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Upper-quartile</a:t>
            </a:r>
            <a:r>
              <a:rPr lang="en-US" dirty="0" smtClean="0"/>
              <a:t> </a:t>
            </a:r>
            <a:r>
              <a:rPr lang="en-US" dirty="0"/>
              <a:t>(Bullard et al., 2010): Counts are divided by upper-quartile </a:t>
            </a:r>
            <a:r>
              <a:rPr lang="en-US" dirty="0" smtClean="0"/>
              <a:t>of counts </a:t>
            </a:r>
            <a:r>
              <a:rPr lang="en-US" dirty="0"/>
              <a:t>for transcripts with at least one read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TMM</a:t>
            </a:r>
            <a:r>
              <a:rPr lang="en-US" dirty="0"/>
              <a:t> (Robinson and </a:t>
            </a:r>
            <a:r>
              <a:rPr lang="en-US" dirty="0" err="1"/>
              <a:t>Oshlack</a:t>
            </a:r>
            <a:r>
              <a:rPr lang="en-US" dirty="0"/>
              <a:t>, 2010): Trimmed Mean of M values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/>
              <a:t>Quantiles</a:t>
            </a:r>
            <a:r>
              <a:rPr lang="en-US" dirty="0"/>
              <a:t>, as in microarray normalization (Irizarry et al., 2003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b="1" dirty="0"/>
              <a:t>FPKM</a:t>
            </a:r>
            <a:r>
              <a:rPr lang="en-US" dirty="0"/>
              <a:t> (</a:t>
            </a:r>
            <a:r>
              <a:rPr lang="en-US" dirty="0" err="1"/>
              <a:t>Trapnell</a:t>
            </a:r>
            <a:r>
              <a:rPr lang="en-US" dirty="0"/>
              <a:t> et al., 2010): Instead of counts, </a:t>
            </a:r>
            <a:r>
              <a:rPr lang="en-US" dirty="0" smtClean="0"/>
              <a:t>Cufflinks </a:t>
            </a:r>
            <a:r>
              <a:rPr lang="en-US" dirty="0"/>
              <a:t>software </a:t>
            </a:r>
            <a:r>
              <a:rPr lang="en-US" dirty="0" smtClean="0"/>
              <a:t>generates </a:t>
            </a:r>
            <a:r>
              <a:rPr lang="cs-CZ" dirty="0" smtClean="0"/>
              <a:t>FPKM </a:t>
            </a:r>
            <a:r>
              <a:rPr lang="cs-CZ" dirty="0" err="1"/>
              <a:t>values</a:t>
            </a:r>
            <a:r>
              <a:rPr lang="cs-CZ" dirty="0"/>
              <a:t> (</a:t>
            </a:r>
            <a:r>
              <a:rPr lang="cs-CZ" dirty="0" err="1"/>
              <a:t>Fragments</a:t>
            </a:r>
            <a:r>
              <a:rPr lang="cs-CZ" dirty="0"/>
              <a:t> Per </a:t>
            </a:r>
            <a:r>
              <a:rPr lang="cs-CZ" dirty="0" err="1"/>
              <a:t>Kilobase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exon per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fragments</a:t>
            </a:r>
            <a:r>
              <a:rPr lang="cs-CZ" dirty="0"/>
              <a:t> </a:t>
            </a:r>
            <a:r>
              <a:rPr lang="cs-CZ" dirty="0" err="1"/>
              <a:t>mapped</a:t>
            </a:r>
            <a:r>
              <a:rPr lang="cs-CZ" dirty="0" smtClean="0"/>
              <a:t>)</a:t>
            </a:r>
            <a:r>
              <a:rPr lang="en-US" dirty="0" smtClean="0"/>
              <a:t> to </a:t>
            </a:r>
            <a:r>
              <a:rPr lang="en-US" dirty="0"/>
              <a:t>estimate gene expression, which are analogous to RPKM.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15" y="2276872"/>
            <a:ext cx="3819525" cy="6477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6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expression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Parametric assumptions: Are they </a:t>
            </a:r>
            <a:r>
              <a:rPr lang="en-US" dirty="0" smtClean="0"/>
              <a:t>fulfilled</a:t>
            </a:r>
            <a:r>
              <a:rPr lang="en-US" dirty="0"/>
              <a:t>?</a:t>
            </a:r>
          </a:p>
          <a:p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replicates</a:t>
            </a:r>
            <a:r>
              <a:rPr lang="cs-CZ" dirty="0"/>
              <a:t>.</a:t>
            </a:r>
          </a:p>
          <a:p>
            <a:r>
              <a:rPr lang="en-US" dirty="0"/>
              <a:t>Problems to detect </a:t>
            </a:r>
            <a:r>
              <a:rPr lang="en-US" dirty="0" smtClean="0"/>
              <a:t>differential </a:t>
            </a:r>
            <a:r>
              <a:rPr lang="en-US" dirty="0"/>
              <a:t>expression in genes with low counts.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59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2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Based on a </a:t>
            </a:r>
            <a:r>
              <a:rPr lang="en-US" b="1" dirty="0"/>
              <a:t>count table</a:t>
            </a:r>
            <a:r>
              <a:rPr lang="en-US" dirty="0"/>
              <a:t>, we want to </a:t>
            </a:r>
            <a:r>
              <a:rPr lang="en-US" dirty="0" smtClean="0"/>
              <a:t>detect differentially </a:t>
            </a:r>
            <a:r>
              <a:rPr lang="en-US" dirty="0"/>
              <a:t>expressed genes between </a:t>
            </a:r>
            <a:r>
              <a:rPr lang="en-US" b="1" dirty="0" smtClean="0"/>
              <a:t>conditions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interest</a:t>
            </a:r>
            <a:r>
              <a:rPr lang="cs-CZ" dirty="0"/>
              <a:t>.</a:t>
            </a:r>
          </a:p>
          <a:p>
            <a:r>
              <a:rPr lang="en-US" dirty="0"/>
              <a:t>We will assign to each gene a p-value (0-1), </a:t>
            </a:r>
            <a:r>
              <a:rPr lang="en-US" dirty="0" smtClean="0"/>
              <a:t>which shows </a:t>
            </a:r>
            <a:r>
              <a:rPr lang="en-US" dirty="0"/>
              <a:t>us 'how surprised we should be' to see </a:t>
            </a:r>
            <a:r>
              <a:rPr lang="en-US" dirty="0" smtClean="0"/>
              <a:t>this difference</a:t>
            </a:r>
            <a:r>
              <a:rPr lang="en-US" dirty="0"/>
              <a:t>, when we assume there is no difference.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7" y="4936955"/>
            <a:ext cx="7915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77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" y="1379937"/>
            <a:ext cx="914444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42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Algorithms under active development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85875"/>
            <a:ext cx="6629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2008" y="6474822"/>
            <a:ext cx="9036496" cy="343620"/>
          </a:xfrm>
          <a:prstGeom prst="rect">
            <a:avLst/>
          </a:prstGeom>
        </p:spPr>
        <p:txBody>
          <a:bodyPr wrap="square" lIns="91400" tIns="45702" rIns="91400" bIns="45702">
            <a:spAutoFit/>
          </a:bodyPr>
          <a:lstStyle/>
          <a:p>
            <a:r>
              <a:rPr lang="cs-CZ" sz="1600" dirty="0"/>
              <a:t>http://wiki.bits.vib.be/index.php/RNAseq_toolbox#Detecting_differential_expression_by_count_analysis</a:t>
            </a:r>
          </a:p>
        </p:txBody>
      </p:sp>
    </p:spTree>
    <p:extLst>
      <p:ext uri="{BB962C8B-B14F-4D97-AF65-F5344CB8AC3E}">
        <p14:creationId xmlns:p14="http://schemas.microsoft.com/office/powerpoint/2010/main" val="3498583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- gene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60062"/>
              </p:ext>
            </p:extLst>
          </p:nvPr>
        </p:nvGraphicFramePr>
        <p:xfrm>
          <a:off x="-36512" y="2276876"/>
          <a:ext cx="9174163" cy="1430170"/>
        </p:xfrm>
        <a:graphic>
          <a:graphicData uri="http://schemas.openxmlformats.org/drawingml/2006/table">
            <a:tbl>
              <a:tblPr/>
              <a:tblGrid>
                <a:gridCol w="1252538"/>
                <a:gridCol w="917575"/>
                <a:gridCol w="1022350"/>
                <a:gridCol w="1022350"/>
                <a:gridCol w="1022350"/>
                <a:gridCol w="1022350"/>
                <a:gridCol w="971550"/>
                <a:gridCol w="971550"/>
                <a:gridCol w="971550"/>
              </a:tblGrid>
              <a:tr h="286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3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6"/>
          <p:cNvSpPr/>
          <p:nvPr/>
        </p:nvSpPr>
        <p:spPr>
          <a:xfrm>
            <a:off x="545129" y="2420888"/>
            <a:ext cx="858519" cy="2160240"/>
          </a:xfrm>
          <a:custGeom>
            <a:avLst/>
            <a:gdLst/>
            <a:ahLst/>
            <a:cxnLst/>
            <a:rect l="l" t="t" r="r" b="b"/>
            <a:pathLst>
              <a:path w="858519" h="2024379">
                <a:moveTo>
                  <a:pt x="636269" y="1616709"/>
                </a:moveTo>
                <a:lnTo>
                  <a:pt x="585469" y="1612899"/>
                </a:lnTo>
                <a:lnTo>
                  <a:pt x="534669" y="1604009"/>
                </a:lnTo>
                <a:lnTo>
                  <a:pt x="485139" y="1586229"/>
                </a:lnTo>
                <a:lnTo>
                  <a:pt x="438149" y="1562099"/>
                </a:lnTo>
                <a:lnTo>
                  <a:pt x="392429" y="1531619"/>
                </a:lnTo>
                <a:lnTo>
                  <a:pt x="347979" y="1493519"/>
                </a:lnTo>
                <a:lnTo>
                  <a:pt x="308609" y="1450339"/>
                </a:lnTo>
                <a:lnTo>
                  <a:pt x="270509" y="1400809"/>
                </a:lnTo>
                <a:lnTo>
                  <a:pt x="237489" y="1346199"/>
                </a:lnTo>
                <a:lnTo>
                  <a:pt x="208279" y="1287779"/>
                </a:lnTo>
                <a:lnTo>
                  <a:pt x="181609" y="1225549"/>
                </a:lnTo>
                <a:lnTo>
                  <a:pt x="161289" y="1158239"/>
                </a:lnTo>
                <a:lnTo>
                  <a:pt x="144779" y="1089659"/>
                </a:lnTo>
                <a:lnTo>
                  <a:pt x="134619" y="1019809"/>
                </a:lnTo>
                <a:lnTo>
                  <a:pt x="128269" y="947419"/>
                </a:lnTo>
                <a:lnTo>
                  <a:pt x="126999" y="911859"/>
                </a:lnTo>
                <a:lnTo>
                  <a:pt x="128269" y="875029"/>
                </a:lnTo>
                <a:lnTo>
                  <a:pt x="132079" y="802639"/>
                </a:lnTo>
                <a:lnTo>
                  <a:pt x="140969" y="731519"/>
                </a:lnTo>
                <a:lnTo>
                  <a:pt x="154939" y="662939"/>
                </a:lnTo>
                <a:lnTo>
                  <a:pt x="175259" y="595629"/>
                </a:lnTo>
                <a:lnTo>
                  <a:pt x="185419" y="562609"/>
                </a:lnTo>
                <a:lnTo>
                  <a:pt x="212089" y="500379"/>
                </a:lnTo>
                <a:lnTo>
                  <a:pt x="242569" y="441959"/>
                </a:lnTo>
                <a:lnTo>
                  <a:pt x="276859" y="388619"/>
                </a:lnTo>
                <a:lnTo>
                  <a:pt x="314959" y="340359"/>
                </a:lnTo>
                <a:lnTo>
                  <a:pt x="355599" y="298449"/>
                </a:lnTo>
                <a:lnTo>
                  <a:pt x="400049" y="261619"/>
                </a:lnTo>
                <a:lnTo>
                  <a:pt x="445769" y="232409"/>
                </a:lnTo>
                <a:lnTo>
                  <a:pt x="494029" y="208279"/>
                </a:lnTo>
                <a:lnTo>
                  <a:pt x="543560" y="193039"/>
                </a:lnTo>
                <a:lnTo>
                  <a:pt x="593090" y="184149"/>
                </a:lnTo>
                <a:lnTo>
                  <a:pt x="618490" y="181609"/>
                </a:lnTo>
                <a:lnTo>
                  <a:pt x="615949" y="0"/>
                </a:lnTo>
                <a:lnTo>
                  <a:pt x="552449" y="6349"/>
                </a:lnTo>
                <a:lnTo>
                  <a:pt x="490219" y="21589"/>
                </a:lnTo>
                <a:lnTo>
                  <a:pt x="429259" y="45719"/>
                </a:lnTo>
                <a:lnTo>
                  <a:pt x="369569" y="80009"/>
                </a:lnTo>
                <a:lnTo>
                  <a:pt x="313689" y="120649"/>
                </a:lnTo>
                <a:lnTo>
                  <a:pt x="259079" y="170179"/>
                </a:lnTo>
                <a:lnTo>
                  <a:pt x="209549" y="227329"/>
                </a:lnTo>
                <a:lnTo>
                  <a:pt x="186689" y="259079"/>
                </a:lnTo>
                <a:lnTo>
                  <a:pt x="165099" y="292099"/>
                </a:lnTo>
                <a:lnTo>
                  <a:pt x="143509" y="326389"/>
                </a:lnTo>
                <a:lnTo>
                  <a:pt x="124459" y="361949"/>
                </a:lnTo>
                <a:lnTo>
                  <a:pt x="105409" y="398779"/>
                </a:lnTo>
                <a:lnTo>
                  <a:pt x="88899" y="436879"/>
                </a:lnTo>
                <a:lnTo>
                  <a:pt x="73659" y="477519"/>
                </a:lnTo>
                <a:lnTo>
                  <a:pt x="58419" y="518159"/>
                </a:lnTo>
                <a:lnTo>
                  <a:pt x="46989" y="558799"/>
                </a:lnTo>
                <a:lnTo>
                  <a:pt x="34289" y="601979"/>
                </a:lnTo>
                <a:lnTo>
                  <a:pt x="25399" y="645159"/>
                </a:lnTo>
                <a:lnTo>
                  <a:pt x="16509" y="689609"/>
                </a:lnTo>
                <a:lnTo>
                  <a:pt x="10159" y="732789"/>
                </a:lnTo>
                <a:lnTo>
                  <a:pt x="5079" y="778509"/>
                </a:lnTo>
                <a:lnTo>
                  <a:pt x="1269" y="824229"/>
                </a:lnTo>
                <a:lnTo>
                  <a:pt x="0" y="868679"/>
                </a:lnTo>
                <a:lnTo>
                  <a:pt x="0" y="914399"/>
                </a:lnTo>
                <a:lnTo>
                  <a:pt x="1269" y="960119"/>
                </a:lnTo>
                <a:lnTo>
                  <a:pt x="3809" y="1004569"/>
                </a:lnTo>
                <a:lnTo>
                  <a:pt x="8889" y="1050289"/>
                </a:lnTo>
                <a:lnTo>
                  <a:pt x="15239" y="1094739"/>
                </a:lnTo>
                <a:lnTo>
                  <a:pt x="22859" y="1139189"/>
                </a:lnTo>
                <a:lnTo>
                  <a:pt x="31749" y="1182369"/>
                </a:lnTo>
                <a:lnTo>
                  <a:pt x="41909" y="1225549"/>
                </a:lnTo>
                <a:lnTo>
                  <a:pt x="54609" y="1267459"/>
                </a:lnTo>
                <a:lnTo>
                  <a:pt x="68579" y="1308099"/>
                </a:lnTo>
                <a:lnTo>
                  <a:pt x="83819" y="1348739"/>
                </a:lnTo>
                <a:lnTo>
                  <a:pt x="100329" y="1386839"/>
                </a:lnTo>
                <a:lnTo>
                  <a:pt x="118109" y="1424939"/>
                </a:lnTo>
                <a:lnTo>
                  <a:pt x="137159" y="1460499"/>
                </a:lnTo>
                <a:lnTo>
                  <a:pt x="157479" y="1496059"/>
                </a:lnTo>
                <a:lnTo>
                  <a:pt x="179069" y="1529079"/>
                </a:lnTo>
                <a:lnTo>
                  <a:pt x="201929" y="1560829"/>
                </a:lnTo>
                <a:lnTo>
                  <a:pt x="251459" y="1619249"/>
                </a:lnTo>
                <a:lnTo>
                  <a:pt x="303529" y="1670049"/>
                </a:lnTo>
                <a:lnTo>
                  <a:pt x="359409" y="1713229"/>
                </a:lnTo>
                <a:lnTo>
                  <a:pt x="419099" y="1747520"/>
                </a:lnTo>
                <a:lnTo>
                  <a:pt x="480059" y="1772920"/>
                </a:lnTo>
                <a:lnTo>
                  <a:pt x="542290" y="1790699"/>
                </a:lnTo>
                <a:lnTo>
                  <a:pt x="605790" y="1798320"/>
                </a:lnTo>
                <a:lnTo>
                  <a:pt x="637540" y="1799589"/>
                </a:lnTo>
                <a:lnTo>
                  <a:pt x="638810" y="2024379"/>
                </a:lnTo>
                <a:lnTo>
                  <a:pt x="858519" y="1704339"/>
                </a:lnTo>
                <a:lnTo>
                  <a:pt x="633729" y="1391919"/>
                </a:lnTo>
                <a:lnTo>
                  <a:pt x="636269" y="161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5132" y="3285118"/>
            <a:ext cx="857250" cy="2088098"/>
          </a:xfrm>
          <a:custGeom>
            <a:avLst/>
            <a:gdLst/>
            <a:ahLst/>
            <a:cxnLst/>
            <a:rect l="l" t="t" r="r" b="b"/>
            <a:pathLst>
              <a:path w="857250" h="2226310">
                <a:moveTo>
                  <a:pt x="623569" y="1733550"/>
                </a:moveTo>
                <a:lnTo>
                  <a:pt x="575310" y="1728470"/>
                </a:lnTo>
                <a:lnTo>
                  <a:pt x="529590" y="1717039"/>
                </a:lnTo>
                <a:lnTo>
                  <a:pt x="482599" y="1696720"/>
                </a:lnTo>
                <a:lnTo>
                  <a:pt x="438149" y="1670050"/>
                </a:lnTo>
                <a:lnTo>
                  <a:pt x="396239" y="1637030"/>
                </a:lnTo>
                <a:lnTo>
                  <a:pt x="356869" y="1597660"/>
                </a:lnTo>
                <a:lnTo>
                  <a:pt x="337819" y="1574800"/>
                </a:lnTo>
                <a:lnTo>
                  <a:pt x="318769" y="1551940"/>
                </a:lnTo>
                <a:lnTo>
                  <a:pt x="284479" y="1499870"/>
                </a:lnTo>
                <a:lnTo>
                  <a:pt x="253999" y="1442720"/>
                </a:lnTo>
                <a:lnTo>
                  <a:pt x="227329" y="1381760"/>
                </a:lnTo>
                <a:lnTo>
                  <a:pt x="204469" y="1315720"/>
                </a:lnTo>
                <a:lnTo>
                  <a:pt x="194309" y="1282700"/>
                </a:lnTo>
                <a:lnTo>
                  <a:pt x="185419" y="1247140"/>
                </a:lnTo>
                <a:lnTo>
                  <a:pt x="177799" y="1212850"/>
                </a:lnTo>
                <a:lnTo>
                  <a:pt x="171449" y="1176020"/>
                </a:lnTo>
                <a:lnTo>
                  <a:pt x="165099" y="1140460"/>
                </a:lnTo>
                <a:lnTo>
                  <a:pt x="161289" y="1103630"/>
                </a:lnTo>
                <a:lnTo>
                  <a:pt x="158749" y="1066800"/>
                </a:lnTo>
                <a:lnTo>
                  <a:pt x="156209" y="1029969"/>
                </a:lnTo>
                <a:lnTo>
                  <a:pt x="156209" y="991869"/>
                </a:lnTo>
                <a:lnTo>
                  <a:pt x="156209" y="955040"/>
                </a:lnTo>
                <a:lnTo>
                  <a:pt x="157479" y="916940"/>
                </a:lnTo>
                <a:lnTo>
                  <a:pt x="161289" y="880110"/>
                </a:lnTo>
                <a:lnTo>
                  <a:pt x="165099" y="843280"/>
                </a:lnTo>
                <a:lnTo>
                  <a:pt x="176529" y="770890"/>
                </a:lnTo>
                <a:lnTo>
                  <a:pt x="193039" y="701040"/>
                </a:lnTo>
                <a:lnTo>
                  <a:pt x="213359" y="633730"/>
                </a:lnTo>
                <a:lnTo>
                  <a:pt x="237489" y="570230"/>
                </a:lnTo>
                <a:lnTo>
                  <a:pt x="266699" y="510540"/>
                </a:lnTo>
                <a:lnTo>
                  <a:pt x="298449" y="455930"/>
                </a:lnTo>
                <a:lnTo>
                  <a:pt x="334009" y="406400"/>
                </a:lnTo>
                <a:lnTo>
                  <a:pt x="373379" y="363219"/>
                </a:lnTo>
                <a:lnTo>
                  <a:pt x="414019" y="326390"/>
                </a:lnTo>
                <a:lnTo>
                  <a:pt x="457199" y="295909"/>
                </a:lnTo>
                <a:lnTo>
                  <a:pt x="502919" y="271780"/>
                </a:lnTo>
                <a:lnTo>
                  <a:pt x="548640" y="255269"/>
                </a:lnTo>
                <a:lnTo>
                  <a:pt x="595629" y="246380"/>
                </a:lnTo>
                <a:lnTo>
                  <a:pt x="619760" y="245109"/>
                </a:lnTo>
                <a:lnTo>
                  <a:pt x="615949" y="0"/>
                </a:lnTo>
                <a:lnTo>
                  <a:pt x="553719" y="6350"/>
                </a:lnTo>
                <a:lnTo>
                  <a:pt x="491489" y="22860"/>
                </a:lnTo>
                <a:lnTo>
                  <a:pt x="430529" y="49530"/>
                </a:lnTo>
                <a:lnTo>
                  <a:pt x="370839" y="86360"/>
                </a:lnTo>
                <a:lnTo>
                  <a:pt x="314959" y="130809"/>
                </a:lnTo>
                <a:lnTo>
                  <a:pt x="262889" y="185419"/>
                </a:lnTo>
                <a:lnTo>
                  <a:pt x="237489" y="214630"/>
                </a:lnTo>
                <a:lnTo>
                  <a:pt x="212089" y="246380"/>
                </a:lnTo>
                <a:lnTo>
                  <a:pt x="189229" y="280669"/>
                </a:lnTo>
                <a:lnTo>
                  <a:pt x="167639" y="316230"/>
                </a:lnTo>
                <a:lnTo>
                  <a:pt x="147319" y="353059"/>
                </a:lnTo>
                <a:lnTo>
                  <a:pt x="126999" y="392430"/>
                </a:lnTo>
                <a:lnTo>
                  <a:pt x="109219" y="431800"/>
                </a:lnTo>
                <a:lnTo>
                  <a:pt x="91439" y="473709"/>
                </a:lnTo>
                <a:lnTo>
                  <a:pt x="76199" y="516890"/>
                </a:lnTo>
                <a:lnTo>
                  <a:pt x="60959" y="561340"/>
                </a:lnTo>
                <a:lnTo>
                  <a:pt x="48259" y="605790"/>
                </a:lnTo>
                <a:lnTo>
                  <a:pt x="36829" y="652780"/>
                </a:lnTo>
                <a:lnTo>
                  <a:pt x="26669" y="699769"/>
                </a:lnTo>
                <a:lnTo>
                  <a:pt x="19049" y="748030"/>
                </a:lnTo>
                <a:lnTo>
                  <a:pt x="11429" y="796290"/>
                </a:lnTo>
                <a:lnTo>
                  <a:pt x="6349" y="844550"/>
                </a:lnTo>
                <a:lnTo>
                  <a:pt x="2539" y="894080"/>
                </a:lnTo>
                <a:lnTo>
                  <a:pt x="0" y="943610"/>
                </a:lnTo>
                <a:lnTo>
                  <a:pt x="0" y="993140"/>
                </a:lnTo>
                <a:lnTo>
                  <a:pt x="1269" y="1042669"/>
                </a:lnTo>
                <a:lnTo>
                  <a:pt x="2539" y="1092200"/>
                </a:lnTo>
                <a:lnTo>
                  <a:pt x="7619" y="1141730"/>
                </a:lnTo>
                <a:lnTo>
                  <a:pt x="12699" y="1189990"/>
                </a:lnTo>
                <a:lnTo>
                  <a:pt x="20319" y="1238250"/>
                </a:lnTo>
                <a:lnTo>
                  <a:pt x="29209" y="1286510"/>
                </a:lnTo>
                <a:lnTo>
                  <a:pt x="39369" y="1332230"/>
                </a:lnTo>
                <a:lnTo>
                  <a:pt x="50799" y="1379220"/>
                </a:lnTo>
                <a:lnTo>
                  <a:pt x="63499" y="1423670"/>
                </a:lnTo>
                <a:lnTo>
                  <a:pt x="78739" y="1468120"/>
                </a:lnTo>
                <a:lnTo>
                  <a:pt x="93979" y="1511300"/>
                </a:lnTo>
                <a:lnTo>
                  <a:pt x="111759" y="1551940"/>
                </a:lnTo>
                <a:lnTo>
                  <a:pt x="130809" y="1592580"/>
                </a:lnTo>
                <a:lnTo>
                  <a:pt x="149859" y="1630680"/>
                </a:lnTo>
                <a:lnTo>
                  <a:pt x="171449" y="1667510"/>
                </a:lnTo>
                <a:lnTo>
                  <a:pt x="193039" y="1703070"/>
                </a:lnTo>
                <a:lnTo>
                  <a:pt x="217169" y="1737360"/>
                </a:lnTo>
                <a:lnTo>
                  <a:pt x="241299" y="1767839"/>
                </a:lnTo>
                <a:lnTo>
                  <a:pt x="266699" y="1798320"/>
                </a:lnTo>
                <a:lnTo>
                  <a:pt x="320039" y="1850389"/>
                </a:lnTo>
                <a:lnTo>
                  <a:pt x="375919" y="1896110"/>
                </a:lnTo>
                <a:lnTo>
                  <a:pt x="435609" y="1930400"/>
                </a:lnTo>
                <a:lnTo>
                  <a:pt x="496569" y="1955800"/>
                </a:lnTo>
                <a:lnTo>
                  <a:pt x="558799" y="1972310"/>
                </a:lnTo>
                <a:lnTo>
                  <a:pt x="621029" y="1978660"/>
                </a:lnTo>
                <a:lnTo>
                  <a:pt x="619760" y="2226310"/>
                </a:lnTo>
                <a:lnTo>
                  <a:pt x="857250" y="1861820"/>
                </a:lnTo>
                <a:lnTo>
                  <a:pt x="624840" y="1485900"/>
                </a:lnTo>
                <a:lnTo>
                  <a:pt x="623569" y="17335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75659" y="4161854"/>
            <a:ext cx="1305165" cy="923330"/>
          </a:xfrm>
          <a:prstGeom prst="rect">
            <a:avLst/>
          </a:prstGeom>
          <a:noFill/>
        </p:spPr>
        <p:txBody>
          <a:bodyPr wrap="none" lIns="91400" tIns="45702" rIns="91400" bIns="45702" rtlCol="0">
            <a:spAutoFit/>
          </a:bodyPr>
          <a:lstStyle/>
          <a:p>
            <a:r>
              <a:rPr lang="en-US" dirty="0" smtClean="0"/>
              <a:t>Variability A</a:t>
            </a:r>
          </a:p>
          <a:p>
            <a:endParaRPr lang="en-US" dirty="0"/>
          </a:p>
          <a:p>
            <a:r>
              <a:rPr lang="en-US" dirty="0" smtClean="0"/>
              <a:t>Variability B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347864" y="4221088"/>
            <a:ext cx="5615608" cy="861774"/>
          </a:xfrm>
          <a:prstGeom prst="rect">
            <a:avLst/>
          </a:prstGeom>
        </p:spPr>
        <p:txBody>
          <a:bodyPr wrap="square" lIns="91400" tIns="45702" rIns="91400" bIns="45702">
            <a:spAutoFit/>
          </a:bodyPr>
          <a:lstStyle/>
          <a:p>
            <a:pPr marL="12695" marR="12695">
              <a:lnSpc>
                <a:spcPts val="3020"/>
              </a:lnSpc>
            </a:pPr>
            <a:r>
              <a:rPr lang="en-US" sz="2800" spc="-310" dirty="0">
                <a:cs typeface="Arial"/>
              </a:rPr>
              <a:t>C</a:t>
            </a:r>
            <a:r>
              <a:rPr lang="en-US" sz="2800" spc="85" dirty="0">
                <a:cs typeface="Arial"/>
              </a:rPr>
              <a:t>o</a:t>
            </a:r>
            <a:r>
              <a:rPr lang="en-US" sz="2800" spc="114" dirty="0">
                <a:cs typeface="Arial"/>
              </a:rPr>
              <a:t>m</a:t>
            </a:r>
            <a:r>
              <a:rPr lang="en-US" sz="2800" spc="70" dirty="0">
                <a:cs typeface="Arial"/>
              </a:rPr>
              <a:t>p</a:t>
            </a:r>
            <a:r>
              <a:rPr lang="en-US" sz="2800" spc="55" dirty="0">
                <a:cs typeface="Arial"/>
              </a:rPr>
              <a:t>a</a:t>
            </a:r>
            <a:r>
              <a:rPr lang="en-US" sz="2800" spc="25" dirty="0">
                <a:cs typeface="Arial"/>
              </a:rPr>
              <a:t>r</a:t>
            </a:r>
            <a:r>
              <a:rPr lang="en-US" sz="2800" spc="-60" dirty="0">
                <a:cs typeface="Arial"/>
              </a:rPr>
              <a:t>e</a:t>
            </a:r>
            <a:r>
              <a:rPr lang="en-US" sz="2800" spc="-45" dirty="0">
                <a:cs typeface="Arial"/>
              </a:rPr>
              <a:t> </a:t>
            </a:r>
            <a:r>
              <a:rPr lang="en-US" sz="2800" spc="25" dirty="0">
                <a:cs typeface="Arial"/>
              </a:rPr>
              <a:t>and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spc="10" dirty="0">
                <a:cs typeface="Arial"/>
              </a:rPr>
              <a:t>con</a:t>
            </a:r>
            <a:r>
              <a:rPr lang="en-US" sz="2800" spc="-120" dirty="0">
                <a:cs typeface="Arial"/>
              </a:rPr>
              <a:t>c</a:t>
            </a:r>
            <a:r>
              <a:rPr lang="en-US" sz="2800" spc="95" dirty="0">
                <a:cs typeface="Arial"/>
              </a:rPr>
              <a:t>l</a:t>
            </a:r>
            <a:r>
              <a:rPr lang="en-US" sz="2800" spc="70" dirty="0">
                <a:cs typeface="Arial"/>
              </a:rPr>
              <a:t>ud</a:t>
            </a:r>
            <a:r>
              <a:rPr lang="en-US" sz="2800" spc="-60" dirty="0">
                <a:cs typeface="Arial"/>
              </a:rPr>
              <a:t>e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spc="-114" dirty="0">
                <a:cs typeface="Arial"/>
              </a:rPr>
              <a:t>g</a:t>
            </a:r>
            <a:r>
              <a:rPr lang="en-US" sz="2800" spc="95" dirty="0">
                <a:cs typeface="Arial"/>
              </a:rPr>
              <a:t>i</a:t>
            </a:r>
            <a:r>
              <a:rPr lang="en-US" sz="2800" spc="-75" dirty="0">
                <a:cs typeface="Arial"/>
              </a:rPr>
              <a:t>v</a:t>
            </a:r>
            <a:r>
              <a:rPr lang="en-US" sz="2800" spc="-60" dirty="0">
                <a:cs typeface="Arial"/>
              </a:rPr>
              <a:t>e</a:t>
            </a:r>
            <a:r>
              <a:rPr lang="en-US" sz="2800" spc="70" dirty="0">
                <a:cs typeface="Arial"/>
              </a:rPr>
              <a:t>n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spc="-75" dirty="0">
                <a:cs typeface="Arial"/>
              </a:rPr>
              <a:t>a</a:t>
            </a:r>
            <a:r>
              <a:rPr lang="en-US" sz="2800" spc="-40" dirty="0">
                <a:cs typeface="Arial"/>
              </a:rPr>
              <a:t> </a:t>
            </a:r>
            <a:r>
              <a:rPr lang="en-US" sz="2800" spc="85" dirty="0">
                <a:cs typeface="Arial"/>
              </a:rPr>
              <a:t>M</a:t>
            </a:r>
            <a:r>
              <a:rPr lang="en-US" sz="2800" spc="-15" dirty="0">
                <a:cs typeface="Arial"/>
              </a:rPr>
              <a:t>ean</a:t>
            </a:r>
            <a:r>
              <a:rPr lang="en-US" sz="2800" spc="-50" dirty="0">
                <a:cs typeface="Arial"/>
              </a:rPr>
              <a:t> </a:t>
            </a:r>
            <a:r>
              <a:rPr lang="en-US" sz="2800" spc="20" dirty="0">
                <a:cs typeface="Arial"/>
              </a:rPr>
              <a:t>le</a:t>
            </a:r>
            <a:r>
              <a:rPr lang="en-US" sz="2800" spc="-75" dirty="0">
                <a:cs typeface="Arial"/>
              </a:rPr>
              <a:t>v</a:t>
            </a:r>
            <a:r>
              <a:rPr lang="en-US" sz="2800" spc="-60" dirty="0">
                <a:cs typeface="Arial"/>
              </a:rPr>
              <a:t>e</a:t>
            </a:r>
            <a:r>
              <a:rPr lang="en-US" sz="2800" spc="30" dirty="0">
                <a:cs typeface="Arial"/>
              </a:rPr>
              <a:t>l: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spc="-135" dirty="0">
                <a:cs typeface="Arial"/>
              </a:rPr>
              <a:t>s</a:t>
            </a:r>
            <a:r>
              <a:rPr lang="en-US" sz="2800" spc="120" dirty="0">
                <a:cs typeface="Arial"/>
              </a:rPr>
              <a:t>imi</a:t>
            </a:r>
            <a:r>
              <a:rPr lang="en-US" sz="2800" spc="55" dirty="0">
                <a:cs typeface="Arial"/>
              </a:rPr>
              <a:t>l</a:t>
            </a:r>
            <a:r>
              <a:rPr lang="en-US" sz="2800" spc="45" dirty="0">
                <a:cs typeface="Arial"/>
              </a:rPr>
              <a:t>ar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spc="100" dirty="0">
                <a:cs typeface="Arial"/>
              </a:rPr>
              <a:t>or</a:t>
            </a:r>
            <a:r>
              <a:rPr lang="en-US" sz="2800" spc="-45" dirty="0">
                <a:cs typeface="Arial"/>
              </a:rPr>
              <a:t> </a:t>
            </a:r>
            <a:r>
              <a:rPr lang="en-US" sz="2800" spc="95" dirty="0">
                <a:cs typeface="Arial"/>
              </a:rPr>
              <a:t>not</a:t>
            </a:r>
            <a:r>
              <a:rPr lang="en-US" sz="2800" spc="-350" dirty="0">
                <a:cs typeface="Arial"/>
              </a:rPr>
              <a:t>?</a:t>
            </a:r>
            <a:endParaRPr lang="en-US" sz="2800" dirty="0">
              <a:cs typeface="Arial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80821" y="4005064"/>
            <a:ext cx="450764" cy="1107996"/>
          </a:xfrm>
          <a:prstGeom prst="rect">
            <a:avLst/>
          </a:prstGeom>
          <a:noFill/>
        </p:spPr>
        <p:txBody>
          <a:bodyPr wrap="none" lIns="91400" tIns="45702" rIns="91400" bIns="45702" rtlCol="0">
            <a:spAutoFit/>
          </a:bodyPr>
          <a:lstStyle/>
          <a:p>
            <a:r>
              <a:rPr lang="en-US" sz="6600" dirty="0"/>
              <a:t>}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6050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cs-CZ" dirty="0"/>
          </a:p>
        </p:txBody>
      </p:sp>
      <p:sp>
        <p:nvSpPr>
          <p:cNvPr id="4" name="object 5"/>
          <p:cNvSpPr/>
          <p:nvPr/>
        </p:nvSpPr>
        <p:spPr>
          <a:xfrm>
            <a:off x="1799589" y="2564904"/>
            <a:ext cx="6172200" cy="372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671590" y="3619142"/>
            <a:ext cx="2952750" cy="2231252"/>
          </a:xfrm>
          <a:custGeom>
            <a:avLst/>
            <a:gdLst/>
            <a:ahLst/>
            <a:cxnLst/>
            <a:rect l="l" t="t" r="r" b="b"/>
            <a:pathLst>
              <a:path w="2952750" h="2231252">
                <a:moveTo>
                  <a:pt x="0" y="2231252"/>
                </a:moveTo>
                <a:lnTo>
                  <a:pt x="63202" y="2220046"/>
                </a:lnTo>
                <a:lnTo>
                  <a:pt x="126105" y="2187975"/>
                </a:lnTo>
                <a:lnTo>
                  <a:pt x="188392" y="2137357"/>
                </a:lnTo>
                <a:lnTo>
                  <a:pt x="249742" y="2070511"/>
                </a:lnTo>
                <a:lnTo>
                  <a:pt x="309840" y="1989753"/>
                </a:lnTo>
                <a:lnTo>
                  <a:pt x="368366" y="1897404"/>
                </a:lnTo>
                <a:lnTo>
                  <a:pt x="425002" y="1795782"/>
                </a:lnTo>
                <a:lnTo>
                  <a:pt x="479430" y="1687204"/>
                </a:lnTo>
                <a:lnTo>
                  <a:pt x="531332" y="1573990"/>
                </a:lnTo>
                <a:lnTo>
                  <a:pt x="580389" y="1458457"/>
                </a:lnTo>
                <a:lnTo>
                  <a:pt x="626285" y="1342924"/>
                </a:lnTo>
                <a:lnTo>
                  <a:pt x="668700" y="1229710"/>
                </a:lnTo>
                <a:lnTo>
                  <a:pt x="707317" y="1121132"/>
                </a:lnTo>
                <a:lnTo>
                  <a:pt x="741817" y="1019509"/>
                </a:lnTo>
                <a:lnTo>
                  <a:pt x="771882" y="927160"/>
                </a:lnTo>
                <a:lnTo>
                  <a:pt x="797194" y="846403"/>
                </a:lnTo>
                <a:lnTo>
                  <a:pt x="817435" y="779556"/>
                </a:lnTo>
                <a:lnTo>
                  <a:pt x="832286" y="728938"/>
                </a:lnTo>
                <a:lnTo>
                  <a:pt x="844550" y="685662"/>
                </a:lnTo>
                <a:lnTo>
                  <a:pt x="846131" y="674650"/>
                </a:lnTo>
                <a:lnTo>
                  <a:pt x="850874" y="643931"/>
                </a:lnTo>
                <a:lnTo>
                  <a:pt x="858780" y="596984"/>
                </a:lnTo>
                <a:lnTo>
                  <a:pt x="869848" y="537285"/>
                </a:lnTo>
                <a:lnTo>
                  <a:pt x="884078" y="468313"/>
                </a:lnTo>
                <a:lnTo>
                  <a:pt x="901471" y="393545"/>
                </a:lnTo>
                <a:lnTo>
                  <a:pt x="922026" y="316459"/>
                </a:lnTo>
                <a:lnTo>
                  <a:pt x="945743" y="240532"/>
                </a:lnTo>
                <a:lnTo>
                  <a:pt x="972623" y="169242"/>
                </a:lnTo>
                <a:lnTo>
                  <a:pt x="1002664" y="106066"/>
                </a:lnTo>
                <a:lnTo>
                  <a:pt x="1035869" y="54482"/>
                </a:lnTo>
                <a:lnTo>
                  <a:pt x="1072235" y="17967"/>
                </a:lnTo>
                <a:lnTo>
                  <a:pt x="1111764" y="0"/>
                </a:lnTo>
                <a:lnTo>
                  <a:pt x="1154455" y="4057"/>
                </a:lnTo>
                <a:lnTo>
                  <a:pt x="1200308" y="33616"/>
                </a:lnTo>
                <a:lnTo>
                  <a:pt x="1249324" y="92155"/>
                </a:lnTo>
                <a:lnTo>
                  <a:pt x="1301502" y="183152"/>
                </a:lnTo>
                <a:lnTo>
                  <a:pt x="1356842" y="310083"/>
                </a:lnTo>
                <a:lnTo>
                  <a:pt x="1415345" y="476428"/>
                </a:lnTo>
                <a:lnTo>
                  <a:pt x="1477009" y="685662"/>
                </a:lnTo>
                <a:lnTo>
                  <a:pt x="1544788" y="906102"/>
                </a:lnTo>
                <a:lnTo>
                  <a:pt x="1620789" y="1104517"/>
                </a:lnTo>
                <a:lnTo>
                  <a:pt x="1703746" y="1282066"/>
                </a:lnTo>
                <a:lnTo>
                  <a:pt x="1792396" y="1439910"/>
                </a:lnTo>
                <a:lnTo>
                  <a:pt x="1885473" y="1579206"/>
                </a:lnTo>
                <a:lnTo>
                  <a:pt x="1981713" y="1701114"/>
                </a:lnTo>
                <a:lnTo>
                  <a:pt x="2079849" y="1806794"/>
                </a:lnTo>
                <a:lnTo>
                  <a:pt x="2178618" y="1897404"/>
                </a:lnTo>
                <a:lnTo>
                  <a:pt x="2276755" y="1974104"/>
                </a:lnTo>
                <a:lnTo>
                  <a:pt x="2372995" y="2038053"/>
                </a:lnTo>
                <a:lnTo>
                  <a:pt x="2466072" y="2090410"/>
                </a:lnTo>
                <a:lnTo>
                  <a:pt x="2554721" y="2132334"/>
                </a:lnTo>
                <a:lnTo>
                  <a:pt x="2637679" y="2164985"/>
                </a:lnTo>
                <a:lnTo>
                  <a:pt x="2713680" y="2189521"/>
                </a:lnTo>
                <a:lnTo>
                  <a:pt x="2781458" y="2207102"/>
                </a:lnTo>
                <a:lnTo>
                  <a:pt x="2839750" y="2218887"/>
                </a:lnTo>
                <a:lnTo>
                  <a:pt x="2887290" y="2226035"/>
                </a:lnTo>
                <a:lnTo>
                  <a:pt x="2945055" y="2231059"/>
                </a:lnTo>
                <a:lnTo>
                  <a:pt x="2952750" y="2231252"/>
                </a:lnTo>
              </a:path>
            </a:pathLst>
          </a:custGeom>
          <a:ln w="35941">
            <a:solidFill>
              <a:srgbClr val="DB2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3131840" y="3619142"/>
            <a:ext cx="2952750" cy="2231252"/>
          </a:xfrm>
          <a:custGeom>
            <a:avLst/>
            <a:gdLst/>
            <a:ahLst/>
            <a:cxnLst/>
            <a:rect l="l" t="t" r="r" b="b"/>
            <a:pathLst>
              <a:path w="2952750" h="2231252">
                <a:moveTo>
                  <a:pt x="0" y="2231252"/>
                </a:moveTo>
                <a:lnTo>
                  <a:pt x="63193" y="2220046"/>
                </a:lnTo>
                <a:lnTo>
                  <a:pt x="126070" y="2187975"/>
                </a:lnTo>
                <a:lnTo>
                  <a:pt x="188314" y="2137357"/>
                </a:lnTo>
                <a:lnTo>
                  <a:pt x="249610" y="2070511"/>
                </a:lnTo>
                <a:lnTo>
                  <a:pt x="309641" y="1989753"/>
                </a:lnTo>
                <a:lnTo>
                  <a:pt x="368091" y="1897404"/>
                </a:lnTo>
                <a:lnTo>
                  <a:pt x="424644" y="1795782"/>
                </a:lnTo>
                <a:lnTo>
                  <a:pt x="478983" y="1687204"/>
                </a:lnTo>
                <a:lnTo>
                  <a:pt x="530792" y="1573990"/>
                </a:lnTo>
                <a:lnTo>
                  <a:pt x="579755" y="1458457"/>
                </a:lnTo>
                <a:lnTo>
                  <a:pt x="625555" y="1342924"/>
                </a:lnTo>
                <a:lnTo>
                  <a:pt x="667877" y="1229710"/>
                </a:lnTo>
                <a:lnTo>
                  <a:pt x="706405" y="1121132"/>
                </a:lnTo>
                <a:lnTo>
                  <a:pt x="740821" y="1019509"/>
                </a:lnTo>
                <a:lnTo>
                  <a:pt x="770810" y="927160"/>
                </a:lnTo>
                <a:lnTo>
                  <a:pt x="796056" y="846403"/>
                </a:lnTo>
                <a:lnTo>
                  <a:pt x="816242" y="779556"/>
                </a:lnTo>
                <a:lnTo>
                  <a:pt x="831052" y="728938"/>
                </a:lnTo>
                <a:lnTo>
                  <a:pt x="843280" y="685662"/>
                </a:lnTo>
                <a:lnTo>
                  <a:pt x="844861" y="674650"/>
                </a:lnTo>
                <a:lnTo>
                  <a:pt x="849604" y="643931"/>
                </a:lnTo>
                <a:lnTo>
                  <a:pt x="857510" y="596984"/>
                </a:lnTo>
                <a:lnTo>
                  <a:pt x="868578" y="537285"/>
                </a:lnTo>
                <a:lnTo>
                  <a:pt x="882808" y="468313"/>
                </a:lnTo>
                <a:lnTo>
                  <a:pt x="900201" y="393545"/>
                </a:lnTo>
                <a:lnTo>
                  <a:pt x="920756" y="316459"/>
                </a:lnTo>
                <a:lnTo>
                  <a:pt x="944473" y="240532"/>
                </a:lnTo>
                <a:lnTo>
                  <a:pt x="971353" y="169242"/>
                </a:lnTo>
                <a:lnTo>
                  <a:pt x="1001395" y="106066"/>
                </a:lnTo>
                <a:lnTo>
                  <a:pt x="1034599" y="54482"/>
                </a:lnTo>
                <a:lnTo>
                  <a:pt x="1070965" y="17967"/>
                </a:lnTo>
                <a:lnTo>
                  <a:pt x="1110494" y="0"/>
                </a:lnTo>
                <a:lnTo>
                  <a:pt x="1153185" y="4057"/>
                </a:lnTo>
                <a:lnTo>
                  <a:pt x="1199038" y="33616"/>
                </a:lnTo>
                <a:lnTo>
                  <a:pt x="1248054" y="92155"/>
                </a:lnTo>
                <a:lnTo>
                  <a:pt x="1300232" y="183152"/>
                </a:lnTo>
                <a:lnTo>
                  <a:pt x="1355572" y="310083"/>
                </a:lnTo>
                <a:lnTo>
                  <a:pt x="1414075" y="476428"/>
                </a:lnTo>
                <a:lnTo>
                  <a:pt x="1475740" y="685662"/>
                </a:lnTo>
                <a:lnTo>
                  <a:pt x="1543527" y="906102"/>
                </a:lnTo>
                <a:lnTo>
                  <a:pt x="1619554" y="1104517"/>
                </a:lnTo>
                <a:lnTo>
                  <a:pt x="1702554" y="1282066"/>
                </a:lnTo>
                <a:lnTo>
                  <a:pt x="1791258" y="1439910"/>
                </a:lnTo>
                <a:lnTo>
                  <a:pt x="1884402" y="1579206"/>
                </a:lnTo>
                <a:lnTo>
                  <a:pt x="1980717" y="1701114"/>
                </a:lnTo>
                <a:lnTo>
                  <a:pt x="2078937" y="1806794"/>
                </a:lnTo>
                <a:lnTo>
                  <a:pt x="2177796" y="1897404"/>
                </a:lnTo>
                <a:lnTo>
                  <a:pt x="2276025" y="1974104"/>
                </a:lnTo>
                <a:lnTo>
                  <a:pt x="2372360" y="2038053"/>
                </a:lnTo>
                <a:lnTo>
                  <a:pt x="2465531" y="2090410"/>
                </a:lnTo>
                <a:lnTo>
                  <a:pt x="2554274" y="2132334"/>
                </a:lnTo>
                <a:lnTo>
                  <a:pt x="2637321" y="2164985"/>
                </a:lnTo>
                <a:lnTo>
                  <a:pt x="2713405" y="2189521"/>
                </a:lnTo>
                <a:lnTo>
                  <a:pt x="2781260" y="2207102"/>
                </a:lnTo>
                <a:lnTo>
                  <a:pt x="2839618" y="2218887"/>
                </a:lnTo>
                <a:lnTo>
                  <a:pt x="2887213" y="2226035"/>
                </a:lnTo>
                <a:lnTo>
                  <a:pt x="2945045" y="2231059"/>
                </a:lnTo>
                <a:lnTo>
                  <a:pt x="2952750" y="2231252"/>
                </a:lnTo>
              </a:path>
            </a:pathLst>
          </a:custGeom>
          <a:ln w="35941">
            <a:solidFill>
              <a:srgbClr val="0099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ovéPole 8"/>
          <p:cNvSpPr txBox="1"/>
          <p:nvPr/>
        </p:nvSpPr>
        <p:spPr>
          <a:xfrm>
            <a:off x="1043608" y="1700808"/>
            <a:ext cx="6335452" cy="1077218"/>
          </a:xfrm>
          <a:prstGeom prst="rect">
            <a:avLst/>
          </a:prstGeom>
          <a:noFill/>
        </p:spPr>
        <p:txBody>
          <a:bodyPr wrap="none" lIns="91400" tIns="45702" rIns="91400" bIns="45702" rtlCol="0">
            <a:spAutoFit/>
          </a:bodyPr>
          <a:lstStyle/>
          <a:p>
            <a:r>
              <a:rPr lang="en-US" sz="3200" dirty="0"/>
              <a:t>Difference is quantified and used for </a:t>
            </a:r>
          </a:p>
          <a:p>
            <a:pPr algn="r"/>
            <a:r>
              <a:rPr lang="en-US" sz="3200" dirty="0"/>
              <a:t>p-value computation</a:t>
            </a:r>
            <a:endParaRPr lang="cs-CZ" sz="3200" dirty="0"/>
          </a:p>
        </p:txBody>
      </p:sp>
      <p:sp>
        <p:nvSpPr>
          <p:cNvPr id="11" name="object 17"/>
          <p:cNvSpPr/>
          <p:nvPr/>
        </p:nvSpPr>
        <p:spPr>
          <a:xfrm>
            <a:off x="4248274" y="3428365"/>
            <a:ext cx="539750" cy="360679"/>
          </a:xfrm>
          <a:custGeom>
            <a:avLst/>
            <a:gdLst/>
            <a:ahLst/>
            <a:cxnLst/>
            <a:rect l="l" t="t" r="r" b="b"/>
            <a:pathLst>
              <a:path w="539750" h="360679">
                <a:moveTo>
                  <a:pt x="0" y="180339"/>
                </a:moveTo>
                <a:lnTo>
                  <a:pt x="106680" y="0"/>
                </a:lnTo>
                <a:lnTo>
                  <a:pt x="106680" y="90169"/>
                </a:lnTo>
                <a:lnTo>
                  <a:pt x="431800" y="90169"/>
                </a:lnTo>
                <a:lnTo>
                  <a:pt x="431800" y="0"/>
                </a:lnTo>
                <a:lnTo>
                  <a:pt x="539750" y="180339"/>
                </a:lnTo>
                <a:lnTo>
                  <a:pt x="431800" y="360679"/>
                </a:lnTo>
                <a:lnTo>
                  <a:pt x="431800" y="270509"/>
                </a:lnTo>
                <a:lnTo>
                  <a:pt x="106680" y="270509"/>
                </a:lnTo>
                <a:lnTo>
                  <a:pt x="106680" y="360679"/>
                </a:lnTo>
                <a:lnTo>
                  <a:pt x="0" y="180339"/>
                </a:lnTo>
                <a:close/>
              </a:path>
            </a:pathLst>
          </a:custGeom>
          <a:solidFill>
            <a:srgbClr val="FFC000"/>
          </a:solidFill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9" y="1437084"/>
            <a:ext cx="84677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92080" y="1124744"/>
            <a:ext cx="3851920" cy="2862322"/>
          </a:xfrm>
          <a:prstGeom prst="rect">
            <a:avLst/>
          </a:prstGeom>
        </p:spPr>
        <p:txBody>
          <a:bodyPr wrap="square" lIns="91400" tIns="45702" rIns="91400" bIns="45702">
            <a:spAutoFit/>
          </a:bodyPr>
          <a:lstStyle/>
          <a:p>
            <a:r>
              <a:rPr lang="en-US" sz="3600" dirty="0"/>
              <a:t>many steps in experimental process may introduce errors and biases</a:t>
            </a:r>
          </a:p>
        </p:txBody>
      </p:sp>
    </p:spTree>
    <p:extLst>
      <p:ext uri="{BB962C8B-B14F-4D97-AF65-F5344CB8AC3E}">
        <p14:creationId xmlns:p14="http://schemas.microsoft.com/office/powerpoint/2010/main" val="1259244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estimation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5141168"/>
          </a:xfrm>
        </p:spPr>
        <p:txBody>
          <a:bodyPr>
            <a:normAutofit/>
          </a:bodyPr>
          <a:lstStyle/>
          <a:p>
            <a:r>
              <a:rPr lang="en-US" dirty="0"/>
              <a:t>For every gene, </a:t>
            </a:r>
            <a:r>
              <a:rPr lang="en-US" dirty="0" smtClean="0"/>
              <a:t>a </a:t>
            </a:r>
            <a:r>
              <a:rPr lang="en-US" dirty="0"/>
              <a:t>NB is fitted based on the </a:t>
            </a:r>
            <a:r>
              <a:rPr lang="en-US" u="sng" dirty="0"/>
              <a:t>counts</a:t>
            </a:r>
            <a:r>
              <a:rPr lang="en-US" dirty="0"/>
              <a:t>. The most important factor in that model to be estimated is the dispersion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DESeq2 estimates dispersion by 3 steps:</a:t>
            </a:r>
          </a:p>
          <a:p>
            <a:pPr marL="0" indent="0">
              <a:buNone/>
            </a:pPr>
            <a:r>
              <a:rPr lang="en-US" dirty="0"/>
              <a:t>     1. Estimates dispersion parameter for </a:t>
            </a:r>
            <a:r>
              <a:rPr lang="en-US" dirty="0" smtClean="0"/>
              <a:t>each gene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2. Plots </a:t>
            </a:r>
            <a:r>
              <a:rPr lang="en-US" dirty="0"/>
              <a:t>and fits a curve</a:t>
            </a:r>
          </a:p>
          <a:p>
            <a:pPr marL="0" indent="0">
              <a:buNone/>
            </a:pPr>
            <a:r>
              <a:rPr lang="en-US" dirty="0" smtClean="0"/>
              <a:t>     3. Adjusts </a:t>
            </a:r>
            <a:r>
              <a:rPr lang="en-US" dirty="0"/>
              <a:t>the dispersion parameter towards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curve </a:t>
            </a:r>
            <a:r>
              <a:rPr lang="en-US" dirty="0"/>
              <a:t>('shrinking</a:t>
            </a:r>
            <a:r>
              <a:rPr lang="en-US" dirty="0" smtClean="0"/>
              <a:t>')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587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estimation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99996" y="1600200"/>
            <a:ext cx="4464496" cy="4853136"/>
          </a:xfrm>
        </p:spPr>
        <p:txBody>
          <a:bodyPr anchor="ctr"/>
          <a:lstStyle/>
          <a:p>
            <a:r>
              <a:rPr lang="en-US" dirty="0" smtClean="0"/>
              <a:t>Black dots = estimates from the data</a:t>
            </a:r>
          </a:p>
          <a:p>
            <a:r>
              <a:rPr lang="en-US" dirty="0" smtClean="0"/>
              <a:t>Red line = curve fitted</a:t>
            </a:r>
          </a:p>
          <a:p>
            <a:r>
              <a:rPr lang="en-US" dirty="0" smtClean="0"/>
              <a:t>Blue dots = final assigned dispersion parameter for that gene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Model is fitted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2708"/>
            <a:ext cx="4038600" cy="376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6"/>
          <p:cNvSpPr/>
          <p:nvPr/>
        </p:nvSpPr>
        <p:spPr>
          <a:xfrm>
            <a:off x="6516216" y="4797153"/>
            <a:ext cx="359410" cy="648072"/>
          </a:xfrm>
          <a:custGeom>
            <a:avLst/>
            <a:gdLst/>
            <a:ahLst/>
            <a:cxnLst/>
            <a:rect l="l" t="t" r="r" b="b"/>
            <a:pathLst>
              <a:path w="359410" h="360679">
                <a:moveTo>
                  <a:pt x="359410" y="177800"/>
                </a:moveTo>
                <a:lnTo>
                  <a:pt x="0" y="177800"/>
                </a:lnTo>
                <a:lnTo>
                  <a:pt x="179070" y="360680"/>
                </a:lnTo>
                <a:lnTo>
                  <a:pt x="359410" y="177800"/>
                </a:lnTo>
                <a:close/>
              </a:path>
              <a:path w="359410" h="360679">
                <a:moveTo>
                  <a:pt x="280670" y="0"/>
                </a:moveTo>
                <a:lnTo>
                  <a:pt x="78740" y="0"/>
                </a:lnTo>
                <a:lnTo>
                  <a:pt x="78740" y="177800"/>
                </a:lnTo>
                <a:lnTo>
                  <a:pt x="280670" y="177800"/>
                </a:lnTo>
                <a:lnTo>
                  <a:pt x="28067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01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runs between 2 conditions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3"/>
            <a:ext cx="4316288" cy="4525963"/>
          </a:xfrm>
        </p:spPr>
        <p:txBody>
          <a:bodyPr anchor="ctr"/>
          <a:lstStyle/>
          <a:p>
            <a:r>
              <a:rPr lang="en-US" dirty="0"/>
              <a:t>for each gene 2 NB models (one for each condition) are made, and a </a:t>
            </a:r>
            <a:r>
              <a:rPr lang="en-US" dirty="0" smtClean="0"/>
              <a:t>Wald test </a:t>
            </a:r>
            <a:r>
              <a:rPr lang="en-US" dirty="0"/>
              <a:t>decides whether the difference is significant (red in plot).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75985"/>
            <a:ext cx="4038600" cy="377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07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runs between 2 conditions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3"/>
            <a:ext cx="4316288" cy="4525963"/>
          </a:xfrm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</a:rPr>
              <a:t>for each gene</a:t>
            </a:r>
            <a:r>
              <a:rPr lang="en-US" dirty="0"/>
              <a:t> 2 NB models (one for each condition) are made, and a </a:t>
            </a:r>
            <a:r>
              <a:rPr lang="en-US" dirty="0" smtClean="0"/>
              <a:t>Wald test </a:t>
            </a:r>
            <a:r>
              <a:rPr lang="en-US" dirty="0"/>
              <a:t>decides whether the difference is significant (red in plot).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49580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en-US" i="1" dirty="0" smtClean="0"/>
              <a:t>i.e. we are going to perform thousands of tests…</a:t>
            </a:r>
          </a:p>
          <a:p>
            <a:pPr marL="0" indent="0" algn="ctr">
              <a:buNone/>
            </a:pPr>
            <a:r>
              <a:rPr lang="en-US" i="1" dirty="0" smtClean="0"/>
              <a:t>(if we </a:t>
            </a:r>
            <a:r>
              <a:rPr lang="en-US" i="1" dirty="0"/>
              <a:t>set </a:t>
            </a:r>
            <a:r>
              <a:rPr lang="en-US" i="1" dirty="0" err="1"/>
              <a:t>set</a:t>
            </a:r>
            <a:r>
              <a:rPr lang="en-US" i="1" dirty="0"/>
              <a:t> a cut-off on the p-value of </a:t>
            </a:r>
            <a:r>
              <a:rPr lang="en-US" i="1" dirty="0" smtClean="0"/>
              <a:t>0,05 </a:t>
            </a:r>
            <a:r>
              <a:rPr lang="en-US" i="1" dirty="0"/>
              <a:t>and we have performed 20000 </a:t>
            </a:r>
            <a:r>
              <a:rPr lang="en-US" i="1" dirty="0" smtClean="0"/>
              <a:t>tests, 1000 </a:t>
            </a:r>
            <a:r>
              <a:rPr lang="en-US" i="1" dirty="0"/>
              <a:t>genes will appear significant by chance)</a:t>
            </a:r>
            <a:endParaRPr lang="cs-CZ" i="1" dirty="0"/>
          </a:p>
        </p:txBody>
      </p:sp>
      <p:sp>
        <p:nvSpPr>
          <p:cNvPr id="5" name="Zahnutá šipka dolů 4"/>
          <p:cNvSpPr/>
          <p:nvPr/>
        </p:nvSpPr>
        <p:spPr>
          <a:xfrm>
            <a:off x="1619672" y="1844824"/>
            <a:ext cx="3672408" cy="50405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2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distribution of p-values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the histogram of the p-values does not match a profile as shown </a:t>
            </a:r>
            <a:r>
              <a:rPr lang="en-US" dirty="0" smtClean="0"/>
              <a:t>here, </a:t>
            </a:r>
            <a:r>
              <a:rPr lang="en-US" dirty="0"/>
              <a:t>the test is </a:t>
            </a:r>
            <a:r>
              <a:rPr lang="en-US" u="sng" dirty="0"/>
              <a:t>not reliable</a:t>
            </a:r>
            <a:r>
              <a:rPr lang="en-US" dirty="0"/>
              <a:t>. Perhaps the NB fitting step did not succeed, or confounding variables are present.</a:t>
            </a:r>
          </a:p>
          <a:p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4805"/>
            <a:ext cx="4038600" cy="357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549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test results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28" y="2048886"/>
            <a:ext cx="4038600" cy="362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/>
          <p:cNvSpPr/>
          <p:nvPr/>
        </p:nvSpPr>
        <p:spPr>
          <a:xfrm>
            <a:off x="3995937" y="4869163"/>
            <a:ext cx="3600400" cy="45719"/>
          </a:xfrm>
          <a:custGeom>
            <a:avLst/>
            <a:gdLst/>
            <a:ahLst/>
            <a:cxnLst/>
            <a:rect l="l" t="t" r="r" b="b"/>
            <a:pathLst>
              <a:path w="4320539">
                <a:moveTo>
                  <a:pt x="4320539" y="0"/>
                </a:moveTo>
                <a:lnTo>
                  <a:pt x="0" y="0"/>
                </a:lnTo>
              </a:path>
            </a:pathLst>
          </a:custGeom>
          <a:ln w="3594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ovéPole 12"/>
          <p:cNvSpPr txBox="1"/>
          <p:nvPr/>
        </p:nvSpPr>
        <p:spPr>
          <a:xfrm>
            <a:off x="3851920" y="5445227"/>
            <a:ext cx="838050" cy="646331"/>
          </a:xfrm>
          <a:prstGeom prst="rect">
            <a:avLst/>
          </a:prstGeom>
          <a:noFill/>
        </p:spPr>
        <p:txBody>
          <a:bodyPr wrap="none" lIns="91400" tIns="45702" rIns="91400" bIns="45702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0.05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Cut-off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053680" y="4941168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855596" y="5085184"/>
            <a:ext cx="1492268" cy="646331"/>
          </a:xfrm>
          <a:prstGeom prst="rect">
            <a:avLst/>
          </a:prstGeom>
          <a:noFill/>
        </p:spPr>
        <p:txBody>
          <a:bodyPr wrap="none" lIns="91400" tIns="45702" rIns="91400" bIns="45702" rtlCol="0">
            <a:spAutoFit/>
          </a:bodyPr>
          <a:lstStyle/>
          <a:p>
            <a:r>
              <a:rPr lang="en-US" dirty="0" smtClean="0"/>
              <a:t>False positive </a:t>
            </a:r>
          </a:p>
          <a:p>
            <a:r>
              <a:rPr lang="en-US" dirty="0" smtClean="0"/>
              <a:t>fraction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693640" y="4005068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325492" y="3645028"/>
            <a:ext cx="2040623" cy="646331"/>
          </a:xfrm>
          <a:prstGeom prst="rect">
            <a:avLst/>
          </a:prstGeom>
          <a:noFill/>
        </p:spPr>
        <p:txBody>
          <a:bodyPr wrap="none" lIns="91400" tIns="45702" rIns="91400" bIns="45702" rtlCol="0">
            <a:spAutoFit/>
          </a:bodyPr>
          <a:lstStyle/>
          <a:p>
            <a:pPr algn="ctr"/>
            <a:r>
              <a:rPr lang="en-US" dirty="0" smtClean="0"/>
              <a:t>Correctly identified </a:t>
            </a:r>
          </a:p>
          <a:p>
            <a:pPr algn="ctr"/>
            <a:r>
              <a:rPr lang="en-US" dirty="0" smtClean="0"/>
              <a:t>as 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45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test results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testing </a:t>
            </a:r>
            <a:r>
              <a:rPr lang="en-US" dirty="0"/>
              <a:t>=</a:t>
            </a:r>
            <a:r>
              <a:rPr lang="en-US" dirty="0" smtClean="0"/>
              <a:t> apply a filter before testing, an </a:t>
            </a:r>
            <a:r>
              <a:rPr lang="en-US" u="sng" dirty="0" smtClean="0"/>
              <a:t>independent filtering</a:t>
            </a:r>
          </a:p>
          <a:p>
            <a:endParaRPr lang="en-US" dirty="0" smtClean="0"/>
          </a:p>
          <a:p>
            <a:r>
              <a:rPr lang="en-US" dirty="0" smtClean="0"/>
              <a:t>Apply </a:t>
            </a:r>
            <a:r>
              <a:rPr lang="en-US" u="sng" dirty="0" smtClean="0"/>
              <a:t>multiple testing correction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931764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testing corrections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12695" marR="545238">
              <a:lnSpc>
                <a:spcPts val="3030"/>
              </a:lnSpc>
            </a:pPr>
            <a:r>
              <a:rPr lang="en-US" spc="-135" dirty="0" err="1">
                <a:latin typeface="Arial"/>
                <a:cs typeface="Arial"/>
              </a:rPr>
              <a:t>Bonferroni</a:t>
            </a:r>
            <a:r>
              <a:rPr lang="en-US" spc="-135" dirty="0">
                <a:latin typeface="Arial"/>
                <a:cs typeface="Arial"/>
              </a:rPr>
              <a:t> or </a:t>
            </a:r>
            <a:r>
              <a:rPr lang="en-US" spc="-135" dirty="0" err="1">
                <a:latin typeface="Arial"/>
                <a:cs typeface="Arial"/>
              </a:rPr>
              <a:t>B</a:t>
            </a:r>
            <a:r>
              <a:rPr lang="en-US" spc="-60" dirty="0" err="1">
                <a:latin typeface="Arial"/>
                <a:cs typeface="Arial"/>
              </a:rPr>
              <a:t>e</a:t>
            </a:r>
            <a:r>
              <a:rPr lang="en-US" spc="70" dirty="0" err="1">
                <a:latin typeface="Arial"/>
                <a:cs typeface="Arial"/>
              </a:rPr>
              <a:t>njami</a:t>
            </a:r>
            <a:r>
              <a:rPr lang="en-US" spc="75" dirty="0" err="1">
                <a:latin typeface="Arial"/>
                <a:cs typeface="Arial"/>
              </a:rPr>
              <a:t>n</a:t>
            </a:r>
            <a:r>
              <a:rPr lang="en-US" spc="95" dirty="0" err="1">
                <a:latin typeface="Arial"/>
                <a:cs typeface="Arial"/>
              </a:rPr>
              <a:t>i</a:t>
            </a:r>
            <a:r>
              <a:rPr lang="en-US" spc="95" dirty="0">
                <a:latin typeface="Arial"/>
                <a:cs typeface="Arial"/>
              </a:rPr>
              <a:t>-H</a:t>
            </a:r>
            <a:r>
              <a:rPr lang="en-US" spc="25" dirty="0">
                <a:latin typeface="Arial"/>
                <a:cs typeface="Arial"/>
              </a:rPr>
              <a:t>och</a:t>
            </a:r>
            <a:r>
              <a:rPr lang="en-US" spc="20" dirty="0">
                <a:latin typeface="Arial"/>
                <a:cs typeface="Arial"/>
              </a:rPr>
              <a:t>b</a:t>
            </a:r>
            <a:r>
              <a:rPr lang="en-US" spc="70" dirty="0">
                <a:latin typeface="Arial"/>
                <a:cs typeface="Arial"/>
              </a:rPr>
              <a:t>e</a:t>
            </a:r>
            <a:r>
              <a:rPr lang="en-US" spc="35" dirty="0">
                <a:latin typeface="Arial"/>
                <a:cs typeface="Arial"/>
              </a:rPr>
              <a:t>r</a:t>
            </a:r>
            <a:r>
              <a:rPr lang="en-US" spc="-105" dirty="0">
                <a:latin typeface="Arial"/>
                <a:cs typeface="Arial"/>
              </a:rPr>
              <a:t>g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40" dirty="0">
                <a:latin typeface="Arial"/>
                <a:cs typeface="Arial"/>
              </a:rPr>
              <a:t>co</a:t>
            </a:r>
            <a:r>
              <a:rPr lang="en-US" spc="20" dirty="0">
                <a:latin typeface="Arial"/>
                <a:cs typeface="Arial"/>
              </a:rPr>
              <a:t>r</a:t>
            </a:r>
            <a:r>
              <a:rPr lang="en-US" spc="170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ect</a:t>
            </a:r>
            <a:r>
              <a:rPr lang="en-US" spc="30" dirty="0">
                <a:latin typeface="Arial"/>
                <a:cs typeface="Arial"/>
              </a:rPr>
              <a:t>ion,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95" dirty="0">
                <a:latin typeface="Arial"/>
                <a:cs typeface="Arial"/>
              </a:rPr>
              <a:t>to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-30" dirty="0">
                <a:latin typeface="Arial"/>
                <a:cs typeface="Arial"/>
              </a:rPr>
              <a:t>c</a:t>
            </a:r>
            <a:r>
              <a:rPr lang="en-US" spc="-25" dirty="0">
                <a:latin typeface="Arial"/>
                <a:cs typeface="Arial"/>
              </a:rPr>
              <a:t>o</a:t>
            </a:r>
            <a:r>
              <a:rPr lang="en-US" spc="114" dirty="0">
                <a:latin typeface="Arial"/>
                <a:cs typeface="Arial"/>
              </a:rPr>
              <a:t>nt</a:t>
            </a:r>
            <a:r>
              <a:rPr lang="en-US" spc="160" dirty="0">
                <a:latin typeface="Arial"/>
                <a:cs typeface="Arial"/>
              </a:rPr>
              <a:t>r</a:t>
            </a:r>
            <a:r>
              <a:rPr lang="en-US" spc="70" dirty="0">
                <a:latin typeface="Arial"/>
                <a:cs typeface="Arial"/>
              </a:rPr>
              <a:t>ol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b="1" spc="125" dirty="0">
                <a:latin typeface="Arial"/>
                <a:cs typeface="Arial"/>
              </a:rPr>
              <a:t>f</a:t>
            </a:r>
            <a:r>
              <a:rPr lang="en-US" b="1" spc="40" dirty="0">
                <a:latin typeface="Arial"/>
                <a:cs typeface="Arial"/>
              </a:rPr>
              <a:t>a</a:t>
            </a:r>
            <a:r>
              <a:rPr lang="en-US" b="1" spc="60" dirty="0">
                <a:latin typeface="Arial"/>
                <a:cs typeface="Arial"/>
              </a:rPr>
              <a:t>l</a:t>
            </a:r>
            <a:r>
              <a:rPr lang="en-US" b="1" spc="-75" dirty="0">
                <a:latin typeface="Arial"/>
                <a:cs typeface="Arial"/>
              </a:rPr>
              <a:t>se</a:t>
            </a:r>
            <a:r>
              <a:rPr lang="en-US" b="1" spc="-50" dirty="0">
                <a:latin typeface="Arial"/>
                <a:cs typeface="Arial"/>
              </a:rPr>
              <a:t> </a:t>
            </a:r>
            <a:r>
              <a:rPr lang="en-US" b="1" spc="30" dirty="0">
                <a:latin typeface="Arial"/>
                <a:cs typeface="Arial"/>
              </a:rPr>
              <a:t>d</a:t>
            </a:r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spc="-120" dirty="0">
                <a:latin typeface="Arial"/>
                <a:cs typeface="Arial"/>
              </a:rPr>
              <a:t>sco</a:t>
            </a:r>
            <a:r>
              <a:rPr lang="en-US" b="1" spc="-130" dirty="0">
                <a:latin typeface="Arial"/>
                <a:cs typeface="Arial"/>
              </a:rPr>
              <a:t>v</a:t>
            </a:r>
            <a:r>
              <a:rPr lang="en-US" b="1" spc="35" dirty="0">
                <a:latin typeface="Arial"/>
                <a:cs typeface="Arial"/>
              </a:rPr>
              <a:t>ery</a:t>
            </a:r>
            <a:r>
              <a:rPr lang="en-US" b="1" spc="-50" dirty="0">
                <a:latin typeface="Arial"/>
                <a:cs typeface="Arial"/>
              </a:rPr>
              <a:t> </a:t>
            </a:r>
            <a:r>
              <a:rPr lang="en-US" b="1" spc="70" dirty="0">
                <a:latin typeface="Arial"/>
                <a:cs typeface="Arial"/>
              </a:rPr>
              <a:t>ra</a:t>
            </a:r>
            <a:r>
              <a:rPr lang="en-US" b="1" spc="125" dirty="0">
                <a:latin typeface="Arial"/>
                <a:cs typeface="Arial"/>
              </a:rPr>
              <a:t>te</a:t>
            </a:r>
            <a:r>
              <a:rPr lang="en-US" b="1" spc="-30" dirty="0">
                <a:latin typeface="Arial"/>
                <a:cs typeface="Arial"/>
              </a:rPr>
              <a:t> </a:t>
            </a:r>
            <a:r>
              <a:rPr lang="en-US" spc="-220" dirty="0">
                <a:latin typeface="Arial"/>
                <a:cs typeface="Arial"/>
              </a:rPr>
              <a:t>(FDR</a:t>
            </a:r>
            <a:r>
              <a:rPr lang="en-US" spc="-105" dirty="0">
                <a:latin typeface="Arial"/>
                <a:cs typeface="Arial"/>
              </a:rPr>
              <a:t>)</a:t>
            </a:r>
            <a:r>
              <a:rPr lang="en-US" spc="-30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7"/>
              </a:spcBef>
            </a:pPr>
            <a:endParaRPr lang="en-US" sz="1100" dirty="0"/>
          </a:p>
          <a:p>
            <a:pPr marL="12695" marR="12695">
              <a:lnSpc>
                <a:spcPts val="3020"/>
              </a:lnSpc>
            </a:pPr>
            <a:r>
              <a:rPr lang="en-US" spc="-270" dirty="0">
                <a:latin typeface="Arial"/>
                <a:cs typeface="Arial"/>
              </a:rPr>
              <a:t>FDR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95" dirty="0">
                <a:latin typeface="Arial"/>
                <a:cs typeface="Arial"/>
              </a:rPr>
              <a:t>i</a:t>
            </a:r>
            <a:r>
              <a:rPr lang="en-US" spc="-130" dirty="0">
                <a:latin typeface="Arial"/>
                <a:cs typeface="Arial"/>
              </a:rPr>
              <a:t>s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155" dirty="0">
                <a:latin typeface="Arial"/>
                <a:cs typeface="Arial"/>
              </a:rPr>
              <a:t>t</a:t>
            </a:r>
            <a:r>
              <a:rPr lang="en-US" spc="75" dirty="0">
                <a:latin typeface="Arial"/>
                <a:cs typeface="Arial"/>
              </a:rPr>
              <a:t>h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130" dirty="0">
                <a:latin typeface="Arial"/>
                <a:cs typeface="Arial"/>
              </a:rPr>
              <a:t>f</a:t>
            </a:r>
            <a:r>
              <a:rPr lang="en-US" spc="160" dirty="0">
                <a:latin typeface="Arial"/>
                <a:cs typeface="Arial"/>
              </a:rPr>
              <a:t>r</a:t>
            </a:r>
            <a:r>
              <a:rPr lang="en-US" spc="-15" dirty="0">
                <a:latin typeface="Arial"/>
                <a:cs typeface="Arial"/>
              </a:rPr>
              <a:t>act</a:t>
            </a:r>
            <a:r>
              <a:rPr lang="en-US" spc="65" dirty="0">
                <a:latin typeface="Arial"/>
                <a:cs typeface="Arial"/>
              </a:rPr>
              <a:t>ion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85" dirty="0">
                <a:latin typeface="Arial"/>
                <a:cs typeface="Arial"/>
              </a:rPr>
              <a:t>of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130" dirty="0">
                <a:latin typeface="Arial"/>
                <a:cs typeface="Arial"/>
              </a:rPr>
              <a:t>f</a:t>
            </a:r>
            <a:r>
              <a:rPr lang="en-US" spc="-85" dirty="0">
                <a:latin typeface="Arial"/>
                <a:cs typeface="Arial"/>
              </a:rPr>
              <a:t>a</a:t>
            </a:r>
            <a:r>
              <a:rPr lang="en-US" spc="-20" dirty="0">
                <a:latin typeface="Arial"/>
                <a:cs typeface="Arial"/>
              </a:rPr>
              <a:t>ls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70" dirty="0">
                <a:latin typeface="Arial"/>
                <a:cs typeface="Arial"/>
              </a:rPr>
              <a:t>p</a:t>
            </a:r>
            <a:r>
              <a:rPr lang="en-US" spc="-45" dirty="0">
                <a:latin typeface="Arial"/>
                <a:cs typeface="Arial"/>
              </a:rPr>
              <a:t>os</a:t>
            </a:r>
            <a:r>
              <a:rPr lang="en-US" spc="110" dirty="0">
                <a:latin typeface="Arial"/>
                <a:cs typeface="Arial"/>
              </a:rPr>
              <a:t>iti</a:t>
            </a:r>
            <a:r>
              <a:rPr lang="en-US" spc="-65" dirty="0">
                <a:latin typeface="Arial"/>
                <a:cs typeface="Arial"/>
              </a:rPr>
              <a:t>v</a:t>
            </a:r>
            <a:r>
              <a:rPr lang="en-US" spc="-100" dirty="0">
                <a:latin typeface="Arial"/>
                <a:cs typeface="Arial"/>
              </a:rPr>
              <a:t>es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80" dirty="0">
                <a:latin typeface="Arial"/>
                <a:cs typeface="Arial"/>
              </a:rPr>
              <a:t>in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114" dirty="0">
                <a:latin typeface="Arial"/>
                <a:cs typeface="Arial"/>
              </a:rPr>
              <a:t>th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-30" dirty="0">
                <a:latin typeface="Arial"/>
                <a:cs typeface="Arial"/>
              </a:rPr>
              <a:t>ge</a:t>
            </a:r>
            <a:r>
              <a:rPr lang="en-US" spc="-25" dirty="0">
                <a:latin typeface="Arial"/>
                <a:cs typeface="Arial"/>
              </a:rPr>
              <a:t>n</a:t>
            </a:r>
            <a:r>
              <a:rPr lang="en-US" spc="-100" dirty="0">
                <a:latin typeface="Arial"/>
                <a:cs typeface="Arial"/>
              </a:rPr>
              <a:t>es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114" dirty="0">
                <a:latin typeface="Arial"/>
                <a:cs typeface="Arial"/>
              </a:rPr>
              <a:t>th</a:t>
            </a:r>
            <a:r>
              <a:rPr lang="en-US" spc="40" dirty="0">
                <a:latin typeface="Arial"/>
                <a:cs typeface="Arial"/>
              </a:rPr>
              <a:t>at a</a:t>
            </a:r>
            <a:r>
              <a:rPr lang="en-US" spc="25" dirty="0">
                <a:latin typeface="Arial"/>
                <a:cs typeface="Arial"/>
              </a:rPr>
              <a:t>r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spc="-60" dirty="0">
                <a:latin typeface="Arial"/>
                <a:cs typeface="Arial"/>
              </a:rPr>
              <a:t>cla</a:t>
            </a:r>
            <a:r>
              <a:rPr lang="en-US" spc="-75" dirty="0">
                <a:latin typeface="Arial"/>
                <a:cs typeface="Arial"/>
              </a:rPr>
              <a:t>s</a:t>
            </a:r>
            <a:r>
              <a:rPr lang="en-US" spc="-130" dirty="0">
                <a:latin typeface="Arial"/>
                <a:cs typeface="Arial"/>
              </a:rPr>
              <a:t>s</a:t>
            </a:r>
            <a:r>
              <a:rPr lang="en-US" spc="95" dirty="0">
                <a:latin typeface="Arial"/>
                <a:cs typeface="Arial"/>
              </a:rPr>
              <a:t>i</a:t>
            </a:r>
            <a:r>
              <a:rPr lang="en-US" spc="110" dirty="0">
                <a:latin typeface="Arial"/>
                <a:cs typeface="Arial"/>
              </a:rPr>
              <a:t>f</a:t>
            </a:r>
            <a:r>
              <a:rPr lang="en-US" spc="9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ed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-70" dirty="0">
                <a:latin typeface="Arial"/>
                <a:cs typeface="Arial"/>
              </a:rPr>
              <a:t>a</a:t>
            </a:r>
            <a:r>
              <a:rPr lang="en-US" spc="-130" dirty="0">
                <a:latin typeface="Arial"/>
                <a:cs typeface="Arial"/>
              </a:rPr>
              <a:t>s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-245" dirty="0">
                <a:latin typeface="Arial"/>
                <a:cs typeface="Arial"/>
              </a:rPr>
              <a:t>D</a:t>
            </a:r>
            <a:r>
              <a:rPr lang="en-US" spc="-225" dirty="0">
                <a:latin typeface="Arial"/>
                <a:cs typeface="Arial"/>
              </a:rPr>
              <a:t>E</a:t>
            </a:r>
            <a:r>
              <a:rPr lang="en-US" spc="-30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lang="en-US" sz="1100" dirty="0"/>
          </a:p>
          <a:p>
            <a:pPr>
              <a:lnSpc>
                <a:spcPts val="1000"/>
              </a:lnSpc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>
              <a:lnSpc>
                <a:spcPts val="1000"/>
              </a:lnSpc>
              <a:spcBef>
                <a:spcPts val="29"/>
              </a:spcBef>
            </a:pPr>
            <a:endParaRPr lang="en-US" sz="1100" dirty="0"/>
          </a:p>
          <a:p>
            <a:pPr marL="12695" marR="210732">
              <a:lnSpc>
                <a:spcPts val="3020"/>
              </a:lnSpc>
            </a:pPr>
            <a:r>
              <a:rPr lang="en-US" spc="155" dirty="0">
                <a:latin typeface="Arial"/>
                <a:cs typeface="Arial"/>
              </a:rPr>
              <a:t>I</a:t>
            </a:r>
            <a:r>
              <a:rPr lang="en-US" spc="130" dirty="0">
                <a:latin typeface="Arial"/>
                <a:cs typeface="Arial"/>
              </a:rPr>
              <a:t>f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we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135" dirty="0">
                <a:latin typeface="Arial"/>
                <a:cs typeface="Arial"/>
              </a:rPr>
              <a:t>s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150" dirty="0">
                <a:latin typeface="Arial"/>
                <a:cs typeface="Arial"/>
              </a:rPr>
              <a:t>t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75" dirty="0">
                <a:latin typeface="Arial"/>
                <a:cs typeface="Arial"/>
              </a:rPr>
              <a:t>a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155" dirty="0">
                <a:latin typeface="Arial"/>
                <a:cs typeface="Arial"/>
              </a:rPr>
              <a:t>th</a:t>
            </a:r>
            <a:r>
              <a:rPr lang="en-US" spc="90" dirty="0">
                <a:latin typeface="Arial"/>
                <a:cs typeface="Arial"/>
              </a:rPr>
              <a:t>r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135" dirty="0">
                <a:latin typeface="Arial"/>
                <a:cs typeface="Arial"/>
              </a:rPr>
              <a:t>s</a:t>
            </a:r>
            <a:r>
              <a:rPr lang="en-US" spc="75" dirty="0">
                <a:latin typeface="Arial"/>
                <a:cs typeface="Arial"/>
              </a:rPr>
              <a:t>h</a:t>
            </a:r>
            <a:r>
              <a:rPr lang="en-US" spc="65" dirty="0">
                <a:latin typeface="Arial"/>
                <a:cs typeface="Arial"/>
              </a:rPr>
              <a:t>old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15" dirty="0">
                <a:latin typeface="Arial"/>
                <a:cs typeface="Arial"/>
              </a:rPr>
              <a:t>α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85" dirty="0">
                <a:latin typeface="Arial"/>
                <a:cs typeface="Arial"/>
              </a:rPr>
              <a:t>of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0</a:t>
            </a:r>
            <a:r>
              <a:rPr lang="en-US" spc="-30" dirty="0">
                <a:latin typeface="Arial"/>
                <a:cs typeface="Arial"/>
              </a:rPr>
              <a:t>,</a:t>
            </a:r>
            <a:r>
              <a:rPr lang="en-US" spc="-55" dirty="0">
                <a:latin typeface="Arial"/>
                <a:cs typeface="Arial"/>
              </a:rPr>
              <a:t>0</a:t>
            </a:r>
            <a:r>
              <a:rPr lang="en-US" spc="-10" dirty="0">
                <a:latin typeface="Arial"/>
                <a:cs typeface="Arial"/>
              </a:rPr>
              <a:t>5</a:t>
            </a:r>
            <a:r>
              <a:rPr lang="en-US" spc="-80" dirty="0">
                <a:latin typeface="Arial"/>
                <a:cs typeface="Arial"/>
              </a:rPr>
              <a:t>,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20</a:t>
            </a:r>
            <a:r>
              <a:rPr lang="en-US" b="1" spc="-25" dirty="0">
                <a:latin typeface="Arial"/>
                <a:cs typeface="Arial"/>
              </a:rPr>
              <a:t>%</a:t>
            </a:r>
            <a:r>
              <a:rPr lang="en-US" b="1" spc="-50" dirty="0">
                <a:latin typeface="Arial"/>
                <a:cs typeface="Arial"/>
              </a:rPr>
              <a:t> </a:t>
            </a:r>
            <a:r>
              <a:rPr lang="en-US" spc="85" dirty="0">
                <a:latin typeface="Arial"/>
                <a:cs typeface="Arial"/>
              </a:rPr>
              <a:t>of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114" dirty="0">
                <a:latin typeface="Arial"/>
                <a:cs typeface="Arial"/>
              </a:rPr>
              <a:t>th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-235" dirty="0">
                <a:latin typeface="Arial"/>
                <a:cs typeface="Arial"/>
              </a:rPr>
              <a:t>DE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-45" dirty="0">
                <a:latin typeface="Arial"/>
                <a:cs typeface="Arial"/>
              </a:rPr>
              <a:t>gene</a:t>
            </a:r>
            <a:r>
              <a:rPr lang="en-US" spc="-130" dirty="0">
                <a:latin typeface="Arial"/>
                <a:cs typeface="Arial"/>
              </a:rPr>
              <a:t>s</a:t>
            </a:r>
            <a:r>
              <a:rPr lang="en-US" spc="-75" dirty="0">
                <a:latin typeface="Arial"/>
                <a:cs typeface="Arial"/>
              </a:rPr>
              <a:t> </a:t>
            </a:r>
            <a:r>
              <a:rPr lang="en-US" spc="80" dirty="0">
                <a:latin typeface="Arial"/>
                <a:cs typeface="Arial"/>
              </a:rPr>
              <a:t>wil</a:t>
            </a:r>
            <a:r>
              <a:rPr lang="en-US" spc="90" dirty="0">
                <a:latin typeface="Arial"/>
                <a:cs typeface="Arial"/>
              </a:rPr>
              <a:t>l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be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spc="120" dirty="0">
                <a:latin typeface="Arial"/>
                <a:cs typeface="Arial"/>
              </a:rPr>
              <a:t>f</a:t>
            </a:r>
            <a:r>
              <a:rPr lang="en-US" spc="-35" dirty="0">
                <a:latin typeface="Arial"/>
                <a:cs typeface="Arial"/>
              </a:rPr>
              <a:t>als</a:t>
            </a:r>
            <a:r>
              <a:rPr lang="en-US" spc="-60" dirty="0">
                <a:latin typeface="Arial"/>
                <a:cs typeface="Arial"/>
              </a:rPr>
              <a:t>e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spc="70" dirty="0">
                <a:latin typeface="Arial"/>
                <a:cs typeface="Arial"/>
              </a:rPr>
              <a:t>p</a:t>
            </a:r>
            <a:r>
              <a:rPr lang="en-US" spc="-45" dirty="0">
                <a:latin typeface="Arial"/>
                <a:cs typeface="Arial"/>
              </a:rPr>
              <a:t>os</a:t>
            </a:r>
            <a:r>
              <a:rPr lang="en-US" spc="120" dirty="0">
                <a:latin typeface="Arial"/>
                <a:cs typeface="Arial"/>
              </a:rPr>
              <a:t>it</a:t>
            </a:r>
            <a:r>
              <a:rPr lang="en-US" spc="15" dirty="0">
                <a:latin typeface="Arial"/>
                <a:cs typeface="Arial"/>
              </a:rPr>
              <a:t>iv</a:t>
            </a:r>
            <a:r>
              <a:rPr lang="en-US" spc="-100" dirty="0">
                <a:latin typeface="Arial"/>
                <a:cs typeface="Arial"/>
              </a:rPr>
              <a:t>es</a:t>
            </a:r>
            <a:r>
              <a:rPr lang="en-US" spc="-30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07933"/>
            <a:ext cx="6934122" cy="13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52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to apply multiple testing correction?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Consider </a:t>
            </a:r>
            <a:r>
              <a:rPr lang="en-US" dirty="0"/>
              <a:t>a case where you </a:t>
            </a:r>
            <a:r>
              <a:rPr lang="en-US" dirty="0" smtClean="0"/>
              <a:t>have 20 </a:t>
            </a:r>
            <a:r>
              <a:rPr lang="en-US" dirty="0"/>
              <a:t>hypotheses to test, and a </a:t>
            </a:r>
            <a:r>
              <a:rPr lang="en-US" dirty="0" smtClean="0"/>
              <a:t>significance </a:t>
            </a:r>
            <a:r>
              <a:rPr lang="en-US" dirty="0"/>
              <a:t>level of 0.05.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??? What's </a:t>
            </a:r>
            <a:r>
              <a:rPr lang="en-US" dirty="0"/>
              <a:t>the probability of </a:t>
            </a:r>
            <a:r>
              <a:rPr lang="en-US" dirty="0" smtClean="0"/>
              <a:t>observing at </a:t>
            </a:r>
            <a:r>
              <a:rPr lang="en-US" dirty="0"/>
              <a:t>least one </a:t>
            </a:r>
            <a:r>
              <a:rPr lang="en-US" dirty="0" smtClean="0"/>
              <a:t>significant </a:t>
            </a:r>
            <a:r>
              <a:rPr lang="en-US" dirty="0"/>
              <a:t>result just due to chance</a:t>
            </a:r>
            <a:r>
              <a:rPr lang="en-US" dirty="0" smtClean="0"/>
              <a:t>???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P(at </a:t>
            </a:r>
            <a:r>
              <a:rPr lang="en-US" dirty="0"/>
              <a:t>least one </a:t>
            </a:r>
            <a:r>
              <a:rPr lang="en-US" dirty="0" smtClean="0"/>
              <a:t>significant </a:t>
            </a:r>
            <a:r>
              <a:rPr lang="en-US" dirty="0"/>
              <a:t>result) = 1 </a:t>
            </a:r>
            <a:r>
              <a:rPr lang="en-US" dirty="0" smtClean="0"/>
              <a:t>- </a:t>
            </a:r>
            <a:r>
              <a:rPr lang="en-US" dirty="0"/>
              <a:t>P(no </a:t>
            </a:r>
            <a:r>
              <a:rPr lang="en-US" dirty="0" err="1" smtClean="0"/>
              <a:t>signif</a:t>
            </a:r>
            <a:r>
              <a:rPr lang="en-US" dirty="0" smtClean="0"/>
              <a:t>. </a:t>
            </a:r>
            <a:r>
              <a:rPr lang="en-US" dirty="0"/>
              <a:t>results)</a:t>
            </a:r>
          </a:p>
          <a:p>
            <a:pPr marL="0" indent="0" algn="ctr">
              <a:buNone/>
            </a:pPr>
            <a:r>
              <a:rPr lang="cs-CZ" dirty="0"/>
              <a:t>= 1 </a:t>
            </a:r>
            <a:r>
              <a:rPr lang="en-US" dirty="0" smtClean="0"/>
              <a:t>-</a:t>
            </a:r>
            <a:r>
              <a:rPr lang="cs-CZ" dirty="0" smtClean="0"/>
              <a:t> </a:t>
            </a:r>
            <a:r>
              <a:rPr lang="cs-CZ" dirty="0"/>
              <a:t>(1 </a:t>
            </a:r>
            <a:r>
              <a:rPr lang="en-US" dirty="0" smtClean="0"/>
              <a:t>–</a:t>
            </a:r>
            <a:r>
              <a:rPr lang="cs-CZ" dirty="0" smtClean="0"/>
              <a:t> 0</a:t>
            </a:r>
            <a:r>
              <a:rPr lang="en-US" dirty="0" smtClean="0"/>
              <a:t>.</a:t>
            </a:r>
            <a:r>
              <a:rPr lang="cs-CZ" dirty="0" smtClean="0"/>
              <a:t>05)</a:t>
            </a:r>
            <a:r>
              <a:rPr lang="cs-CZ" baseline="30000" dirty="0" smtClean="0"/>
              <a:t>20</a:t>
            </a:r>
            <a:r>
              <a:rPr lang="en-US" baseline="30000" dirty="0" smtClean="0"/>
              <a:t> </a:t>
            </a:r>
            <a:r>
              <a:rPr lang="en-US" dirty="0" smtClean="0"/>
              <a:t>≈</a:t>
            </a:r>
            <a:r>
              <a:rPr lang="cs-CZ" dirty="0" smtClean="0"/>
              <a:t> </a:t>
            </a:r>
            <a:r>
              <a:rPr lang="cs-CZ" b="1" dirty="0" smtClean="0"/>
              <a:t>0</a:t>
            </a:r>
            <a:r>
              <a:rPr lang="en-US" b="1" dirty="0" smtClean="0"/>
              <a:t>.</a:t>
            </a:r>
            <a:r>
              <a:rPr lang="cs-CZ" b="1" dirty="0" smtClean="0"/>
              <a:t>64</a:t>
            </a:r>
            <a:endParaRPr lang="cs-CZ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</a:t>
            </a:r>
            <a:r>
              <a:rPr lang="en-US" dirty="0"/>
              <a:t>, with 20 tests being considered, we have a 64% chance of observing at least one </a:t>
            </a:r>
            <a:r>
              <a:rPr lang="en-US" dirty="0" smtClean="0"/>
              <a:t>significant </a:t>
            </a:r>
            <a:r>
              <a:rPr lang="en-US" dirty="0"/>
              <a:t>result, even if all of the tests are actually not </a:t>
            </a:r>
            <a:r>
              <a:rPr lang="en-US" dirty="0" smtClean="0"/>
              <a:t>significant.</a:t>
            </a:r>
          </a:p>
        </p:txBody>
      </p:sp>
    </p:spTree>
    <p:extLst>
      <p:ext uri="{BB962C8B-B14F-4D97-AF65-F5344CB8AC3E}">
        <p14:creationId xmlns:p14="http://schemas.microsoft.com/office/powerpoint/2010/main" val="508709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different factors</a:t>
            </a:r>
            <a:endParaRPr lang="cs-CZ" dirty="0"/>
          </a:p>
        </p:txBody>
      </p:sp>
      <p:sp>
        <p:nvSpPr>
          <p:cNvPr id="4" name="object 4"/>
          <p:cNvSpPr/>
          <p:nvPr/>
        </p:nvSpPr>
        <p:spPr>
          <a:xfrm>
            <a:off x="3671573" y="2523208"/>
            <a:ext cx="462279" cy="346709"/>
          </a:xfrm>
          <a:custGeom>
            <a:avLst/>
            <a:gdLst/>
            <a:ahLst/>
            <a:cxnLst/>
            <a:rect l="l" t="t" r="r" b="b"/>
            <a:pathLst>
              <a:path w="462279" h="346709">
                <a:moveTo>
                  <a:pt x="231139" y="0"/>
                </a:moveTo>
                <a:lnTo>
                  <a:pt x="192881" y="2197"/>
                </a:lnTo>
                <a:lnTo>
                  <a:pt x="139838" y="13255"/>
                </a:lnTo>
                <a:lnTo>
                  <a:pt x="93268" y="32715"/>
                </a:lnTo>
                <a:lnTo>
                  <a:pt x="54585" y="59547"/>
                </a:lnTo>
                <a:lnTo>
                  <a:pt x="25203" y="92722"/>
                </a:lnTo>
                <a:lnTo>
                  <a:pt x="6536" y="131213"/>
                </a:lnTo>
                <a:lnTo>
                  <a:pt x="0" y="173990"/>
                </a:lnTo>
                <a:lnTo>
                  <a:pt x="743" y="188480"/>
                </a:lnTo>
                <a:lnTo>
                  <a:pt x="11480" y="229504"/>
                </a:lnTo>
                <a:lnTo>
                  <a:pt x="33876" y="266035"/>
                </a:lnTo>
                <a:lnTo>
                  <a:pt x="66516" y="297021"/>
                </a:lnTo>
                <a:lnTo>
                  <a:pt x="107985" y="321405"/>
                </a:lnTo>
                <a:lnTo>
                  <a:pt x="156870" y="338134"/>
                </a:lnTo>
                <a:lnTo>
                  <a:pt x="211755" y="346154"/>
                </a:lnTo>
                <a:lnTo>
                  <a:pt x="231139" y="346710"/>
                </a:lnTo>
                <a:lnTo>
                  <a:pt x="250524" y="346154"/>
                </a:lnTo>
                <a:lnTo>
                  <a:pt x="305409" y="338134"/>
                </a:lnTo>
                <a:lnTo>
                  <a:pt x="354294" y="321405"/>
                </a:lnTo>
                <a:lnTo>
                  <a:pt x="395763" y="297021"/>
                </a:lnTo>
                <a:lnTo>
                  <a:pt x="428403" y="266035"/>
                </a:lnTo>
                <a:lnTo>
                  <a:pt x="450799" y="229504"/>
                </a:lnTo>
                <a:lnTo>
                  <a:pt x="461536" y="188480"/>
                </a:lnTo>
                <a:lnTo>
                  <a:pt x="462279" y="173990"/>
                </a:lnTo>
                <a:lnTo>
                  <a:pt x="461536" y="159318"/>
                </a:lnTo>
                <a:lnTo>
                  <a:pt x="450799" y="117856"/>
                </a:lnTo>
                <a:lnTo>
                  <a:pt x="428403" y="81022"/>
                </a:lnTo>
                <a:lnTo>
                  <a:pt x="395763" y="49847"/>
                </a:lnTo>
                <a:lnTo>
                  <a:pt x="354294" y="25358"/>
                </a:lnTo>
                <a:lnTo>
                  <a:pt x="305409" y="8585"/>
                </a:lnTo>
                <a:lnTo>
                  <a:pt x="250524" y="555"/>
                </a:lnTo>
                <a:lnTo>
                  <a:pt x="23113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1573" y="2523208"/>
            <a:ext cx="462279" cy="346709"/>
          </a:xfrm>
          <a:custGeom>
            <a:avLst/>
            <a:gdLst/>
            <a:ahLst/>
            <a:cxnLst/>
            <a:rect l="l" t="t" r="r" b="b"/>
            <a:pathLst>
              <a:path w="462279" h="346709">
                <a:moveTo>
                  <a:pt x="231139" y="0"/>
                </a:moveTo>
                <a:lnTo>
                  <a:pt x="269398" y="2197"/>
                </a:lnTo>
                <a:lnTo>
                  <a:pt x="322441" y="13255"/>
                </a:lnTo>
                <a:lnTo>
                  <a:pt x="369011" y="32715"/>
                </a:lnTo>
                <a:lnTo>
                  <a:pt x="407694" y="59547"/>
                </a:lnTo>
                <a:lnTo>
                  <a:pt x="437076" y="92722"/>
                </a:lnTo>
                <a:lnTo>
                  <a:pt x="455743" y="131213"/>
                </a:lnTo>
                <a:lnTo>
                  <a:pt x="462279" y="173990"/>
                </a:lnTo>
                <a:lnTo>
                  <a:pt x="461536" y="188480"/>
                </a:lnTo>
                <a:lnTo>
                  <a:pt x="450799" y="229504"/>
                </a:lnTo>
                <a:lnTo>
                  <a:pt x="428403" y="266035"/>
                </a:lnTo>
                <a:lnTo>
                  <a:pt x="395763" y="297021"/>
                </a:lnTo>
                <a:lnTo>
                  <a:pt x="354294" y="321405"/>
                </a:lnTo>
                <a:lnTo>
                  <a:pt x="305409" y="338134"/>
                </a:lnTo>
                <a:lnTo>
                  <a:pt x="250524" y="346154"/>
                </a:lnTo>
                <a:lnTo>
                  <a:pt x="231139" y="346710"/>
                </a:lnTo>
                <a:lnTo>
                  <a:pt x="211755" y="346154"/>
                </a:lnTo>
                <a:lnTo>
                  <a:pt x="156870" y="338134"/>
                </a:lnTo>
                <a:lnTo>
                  <a:pt x="107985" y="321405"/>
                </a:lnTo>
                <a:lnTo>
                  <a:pt x="66516" y="297021"/>
                </a:lnTo>
                <a:lnTo>
                  <a:pt x="33876" y="266035"/>
                </a:lnTo>
                <a:lnTo>
                  <a:pt x="11480" y="229504"/>
                </a:lnTo>
                <a:lnTo>
                  <a:pt x="743" y="188480"/>
                </a:lnTo>
                <a:lnTo>
                  <a:pt x="0" y="173990"/>
                </a:lnTo>
                <a:lnTo>
                  <a:pt x="743" y="159318"/>
                </a:lnTo>
                <a:lnTo>
                  <a:pt x="11480" y="117855"/>
                </a:lnTo>
                <a:lnTo>
                  <a:pt x="33876" y="81022"/>
                </a:lnTo>
                <a:lnTo>
                  <a:pt x="66516" y="49847"/>
                </a:lnTo>
                <a:lnTo>
                  <a:pt x="107985" y="25358"/>
                </a:lnTo>
                <a:lnTo>
                  <a:pt x="156870" y="8585"/>
                </a:lnTo>
                <a:lnTo>
                  <a:pt x="211755" y="555"/>
                </a:lnTo>
                <a:lnTo>
                  <a:pt x="23113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1570" y="2523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3850" y="2871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8929" y="2660371"/>
            <a:ext cx="121539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 algn="ctr"/>
            <a:r>
              <a:rPr spc="-80" dirty="0">
                <a:latin typeface="Arial"/>
                <a:cs typeface="Arial"/>
              </a:rPr>
              <a:t>W</a:t>
            </a:r>
            <a:r>
              <a:rPr spc="-180" dirty="0"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705" y="2052042"/>
            <a:ext cx="112315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lang="en-US" spc="-185" dirty="0">
                <a:latin typeface="Arial"/>
                <a:cs typeface="Arial"/>
              </a:rPr>
              <a:t>Treatment </a:t>
            </a:r>
            <a:r>
              <a:rPr spc="-95" dirty="0"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029" y="2632430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09" y="95250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029" y="2632430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09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4029" y="2632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0610" y="2824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7508" y="3756125"/>
            <a:ext cx="1626046" cy="5372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374494" marR="12695" indent="-361800" algn="ctr">
              <a:lnSpc>
                <a:spcPts val="2090"/>
              </a:lnSpc>
            </a:pPr>
            <a:r>
              <a:rPr lang="cs-CZ" spc="100" dirty="0">
                <a:latin typeface="Arial"/>
                <a:cs typeface="Arial"/>
              </a:rPr>
              <a:t>M</a:t>
            </a:r>
            <a:r>
              <a:rPr spc="30" dirty="0" err="1">
                <a:latin typeface="Arial"/>
                <a:cs typeface="Arial"/>
              </a:rPr>
              <a:t>ut</a:t>
            </a:r>
            <a:r>
              <a:rPr spc="35" dirty="0" err="1">
                <a:latin typeface="Arial"/>
                <a:cs typeface="Arial"/>
              </a:rPr>
              <a:t>a</a:t>
            </a:r>
            <a:r>
              <a:rPr spc="80" dirty="0" err="1">
                <a:latin typeface="Arial"/>
                <a:cs typeface="Arial"/>
              </a:rPr>
              <a:t>nt</a:t>
            </a:r>
            <a:r>
              <a:rPr lang="en-US" spc="80" dirty="0">
                <a:latin typeface="Arial"/>
                <a:cs typeface="Arial"/>
              </a:rPr>
              <a:t> (UPC) 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1554" y="2052042"/>
            <a:ext cx="178498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lang="en-US" spc="-130" dirty="0">
                <a:latin typeface="Arial"/>
                <a:cs typeface="Arial"/>
              </a:rPr>
              <a:t>Treatment </a:t>
            </a:r>
            <a:r>
              <a:rPr spc="-114" dirty="0">
                <a:latin typeface="Arial"/>
                <a:cs typeface="Arial"/>
              </a:rPr>
              <a:t>A</a:t>
            </a:r>
            <a:r>
              <a:rPr spc="-185" dirty="0"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36033" y="1659608"/>
            <a:ext cx="2256789" cy="309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04248" y="5052030"/>
            <a:ext cx="2280062" cy="537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 marR="12695" algn="ctr">
              <a:lnSpc>
                <a:spcPts val="2090"/>
              </a:lnSpc>
            </a:pPr>
            <a:r>
              <a:rPr spc="-110" dirty="0">
                <a:latin typeface="Arial"/>
                <a:cs typeface="Arial"/>
              </a:rPr>
              <a:t>A</a:t>
            </a:r>
            <a:r>
              <a:rPr spc="40" dirty="0">
                <a:latin typeface="Arial"/>
                <a:cs typeface="Arial"/>
              </a:rPr>
              <a:t>d</a:t>
            </a:r>
            <a:r>
              <a:rPr spc="50" dirty="0">
                <a:latin typeface="Arial"/>
                <a:cs typeface="Arial"/>
              </a:rPr>
              <a:t>d</a:t>
            </a:r>
            <a:r>
              <a:rPr spc="60" dirty="0">
                <a:latin typeface="Arial"/>
                <a:cs typeface="Arial"/>
              </a:rPr>
              <a:t>i</a:t>
            </a:r>
            <a:r>
              <a:rPr spc="85" dirty="0">
                <a:latin typeface="Arial"/>
                <a:cs typeface="Arial"/>
              </a:rPr>
              <a:t>ti</a:t>
            </a:r>
            <a:r>
              <a:rPr spc="10" dirty="0">
                <a:latin typeface="Arial"/>
                <a:cs typeface="Arial"/>
              </a:rPr>
              <a:t>ona</a:t>
            </a:r>
            <a:r>
              <a:rPr spc="60" dirty="0">
                <a:latin typeface="Arial"/>
                <a:cs typeface="Arial"/>
              </a:rPr>
              <a:t>l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100" dirty="0">
                <a:latin typeface="Arial"/>
                <a:cs typeface="Arial"/>
              </a:rPr>
              <a:t>m</a:t>
            </a:r>
            <a:r>
              <a:rPr spc="-45" dirty="0">
                <a:latin typeface="Arial"/>
                <a:cs typeface="Arial"/>
              </a:rPr>
              <a:t>e</a:t>
            </a:r>
            <a:r>
              <a:rPr spc="30" dirty="0">
                <a:latin typeface="Arial"/>
                <a:cs typeface="Arial"/>
              </a:rPr>
              <a:t>ta</a:t>
            </a:r>
            <a:r>
              <a:rPr spc="50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30" dirty="0">
                <a:latin typeface="Arial"/>
                <a:cs typeface="Arial"/>
              </a:rPr>
              <a:t>ta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(b</a:t>
            </a:r>
            <a:r>
              <a:rPr spc="-55" dirty="0">
                <a:latin typeface="Arial"/>
                <a:cs typeface="Arial"/>
              </a:rPr>
              <a:t>a</a:t>
            </a:r>
            <a:r>
              <a:rPr spc="110" dirty="0">
                <a:latin typeface="Arial"/>
                <a:cs typeface="Arial"/>
              </a:rPr>
              <a:t>t</a:t>
            </a:r>
            <a:r>
              <a:rPr spc="-90" dirty="0">
                <a:latin typeface="Arial"/>
                <a:cs typeface="Arial"/>
              </a:rPr>
              <a:t>c</a:t>
            </a:r>
            <a:r>
              <a:rPr spc="50" dirty="0">
                <a:latin typeface="Arial"/>
                <a:cs typeface="Arial"/>
              </a:rPr>
              <a:t>h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f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80" dirty="0">
                <a:latin typeface="Arial"/>
                <a:cs typeface="Arial"/>
              </a:rPr>
              <a:t>c</a:t>
            </a:r>
            <a:r>
              <a:rPr spc="45" dirty="0">
                <a:latin typeface="Arial"/>
                <a:cs typeface="Arial"/>
              </a:rPr>
              <a:t>t</a:t>
            </a:r>
            <a:r>
              <a:rPr spc="95" dirty="0">
                <a:latin typeface="Arial"/>
                <a:cs typeface="Arial"/>
              </a:rPr>
              <a:t>o</a:t>
            </a:r>
            <a:r>
              <a:rPr spc="110" dirty="0">
                <a:latin typeface="Arial"/>
                <a:cs typeface="Arial"/>
              </a:rPr>
              <a:t>r</a:t>
            </a:r>
            <a:r>
              <a:rPr spc="-60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80400" y="4755873"/>
            <a:ext cx="236220" cy="180339"/>
          </a:xfrm>
          <a:custGeom>
            <a:avLst/>
            <a:gdLst/>
            <a:ahLst/>
            <a:cxnLst/>
            <a:rect l="l" t="t" r="r" b="b"/>
            <a:pathLst>
              <a:path w="236220" h="180339">
                <a:moveTo>
                  <a:pt x="236220" y="127000"/>
                </a:moveTo>
                <a:lnTo>
                  <a:pt x="123190" y="127000"/>
                </a:lnTo>
                <a:lnTo>
                  <a:pt x="123190" y="180340"/>
                </a:lnTo>
                <a:lnTo>
                  <a:pt x="236220" y="180340"/>
                </a:lnTo>
                <a:lnTo>
                  <a:pt x="236220" y="127000"/>
                </a:lnTo>
                <a:close/>
              </a:path>
              <a:path w="236220" h="180339">
                <a:moveTo>
                  <a:pt x="179070" y="0"/>
                </a:moveTo>
                <a:lnTo>
                  <a:pt x="0" y="127000"/>
                </a:lnTo>
                <a:lnTo>
                  <a:pt x="359409" y="127000"/>
                </a:lnTo>
                <a:lnTo>
                  <a:pt x="17907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0404" y="4755873"/>
            <a:ext cx="359409" cy="180339"/>
          </a:xfrm>
          <a:custGeom>
            <a:avLst/>
            <a:gdLst/>
            <a:ahLst/>
            <a:cxnLst/>
            <a:rect l="l" t="t" r="r" b="b"/>
            <a:pathLst>
              <a:path w="359409" h="180339">
                <a:moveTo>
                  <a:pt x="123190" y="180340"/>
                </a:moveTo>
                <a:lnTo>
                  <a:pt x="123190" y="127000"/>
                </a:lnTo>
                <a:lnTo>
                  <a:pt x="0" y="127000"/>
                </a:lnTo>
                <a:lnTo>
                  <a:pt x="179070" y="0"/>
                </a:lnTo>
                <a:lnTo>
                  <a:pt x="359409" y="127000"/>
                </a:lnTo>
                <a:lnTo>
                  <a:pt x="236220" y="127000"/>
                </a:lnTo>
                <a:lnTo>
                  <a:pt x="236220" y="180340"/>
                </a:lnTo>
                <a:lnTo>
                  <a:pt x="123190" y="1803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0400" y="47558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39809" y="4936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632" y="2920719"/>
            <a:ext cx="899160" cy="900430"/>
          </a:xfrm>
          <a:custGeom>
            <a:avLst/>
            <a:gdLst/>
            <a:ahLst/>
            <a:cxnLst/>
            <a:rect l="l" t="t" r="r" b="b"/>
            <a:pathLst>
              <a:path w="899160" h="900429">
                <a:moveTo>
                  <a:pt x="558800" y="0"/>
                </a:moveTo>
                <a:lnTo>
                  <a:pt x="558800" y="293370"/>
                </a:lnTo>
                <a:lnTo>
                  <a:pt x="0" y="293370"/>
                </a:lnTo>
                <a:lnTo>
                  <a:pt x="0" y="605790"/>
                </a:lnTo>
                <a:lnTo>
                  <a:pt x="558800" y="605790"/>
                </a:lnTo>
                <a:lnTo>
                  <a:pt x="558800" y="900430"/>
                </a:lnTo>
                <a:lnTo>
                  <a:pt x="899160" y="449580"/>
                </a:lnTo>
                <a:lnTo>
                  <a:pt x="55880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0632" y="2920719"/>
            <a:ext cx="899160" cy="900430"/>
          </a:xfrm>
          <a:custGeom>
            <a:avLst/>
            <a:gdLst/>
            <a:ahLst/>
            <a:cxnLst/>
            <a:rect l="l" t="t" r="r" b="b"/>
            <a:pathLst>
              <a:path w="899160" h="900429">
                <a:moveTo>
                  <a:pt x="0" y="293370"/>
                </a:moveTo>
                <a:lnTo>
                  <a:pt x="558800" y="293370"/>
                </a:lnTo>
                <a:lnTo>
                  <a:pt x="558800" y="0"/>
                </a:lnTo>
                <a:lnTo>
                  <a:pt x="899160" y="449580"/>
                </a:lnTo>
                <a:lnTo>
                  <a:pt x="558800" y="900430"/>
                </a:lnTo>
                <a:lnTo>
                  <a:pt x="558800" y="605790"/>
                </a:lnTo>
                <a:lnTo>
                  <a:pt x="0" y="605790"/>
                </a:lnTo>
                <a:lnTo>
                  <a:pt x="0" y="2933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0629" y="2920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9790" y="38211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4120" y="2632430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4120" y="2632430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4120" y="2632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0700" y="2824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029" y="2919449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19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09" y="96519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64029" y="2919449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09" y="96519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19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64029" y="2919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0610" y="311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4120" y="291944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19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10" y="96519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4120" y="291944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10" y="96519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19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4120" y="2919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0700" y="311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9259" y="2523208"/>
            <a:ext cx="461010" cy="346709"/>
          </a:xfrm>
          <a:custGeom>
            <a:avLst/>
            <a:gdLst/>
            <a:ahLst/>
            <a:cxnLst/>
            <a:rect l="l" t="t" r="r" b="b"/>
            <a:pathLst>
              <a:path w="461010" h="346709">
                <a:moveTo>
                  <a:pt x="229869" y="0"/>
                </a:moveTo>
                <a:lnTo>
                  <a:pt x="191646" y="2197"/>
                </a:lnTo>
                <a:lnTo>
                  <a:pt x="138767" y="13255"/>
                </a:lnTo>
                <a:lnTo>
                  <a:pt x="92445" y="32715"/>
                </a:lnTo>
                <a:lnTo>
                  <a:pt x="54045" y="59547"/>
                </a:lnTo>
                <a:lnTo>
                  <a:pt x="24928" y="92722"/>
                </a:lnTo>
                <a:lnTo>
                  <a:pt x="6459" y="131213"/>
                </a:lnTo>
                <a:lnTo>
                  <a:pt x="0" y="173990"/>
                </a:lnTo>
                <a:lnTo>
                  <a:pt x="734" y="188480"/>
                </a:lnTo>
                <a:lnTo>
                  <a:pt x="11348" y="229504"/>
                </a:lnTo>
                <a:lnTo>
                  <a:pt x="33518" y="266035"/>
                </a:lnTo>
                <a:lnTo>
                  <a:pt x="65881" y="297021"/>
                </a:lnTo>
                <a:lnTo>
                  <a:pt x="107073" y="321405"/>
                </a:lnTo>
                <a:lnTo>
                  <a:pt x="155732" y="338134"/>
                </a:lnTo>
                <a:lnTo>
                  <a:pt x="210495" y="346154"/>
                </a:lnTo>
                <a:lnTo>
                  <a:pt x="229869" y="346710"/>
                </a:lnTo>
                <a:lnTo>
                  <a:pt x="249254" y="346154"/>
                </a:lnTo>
                <a:lnTo>
                  <a:pt x="304139" y="338134"/>
                </a:lnTo>
                <a:lnTo>
                  <a:pt x="353024" y="321405"/>
                </a:lnTo>
                <a:lnTo>
                  <a:pt x="394493" y="297021"/>
                </a:lnTo>
                <a:lnTo>
                  <a:pt x="427133" y="266035"/>
                </a:lnTo>
                <a:lnTo>
                  <a:pt x="449529" y="229504"/>
                </a:lnTo>
                <a:lnTo>
                  <a:pt x="460266" y="188480"/>
                </a:lnTo>
                <a:lnTo>
                  <a:pt x="461010" y="173990"/>
                </a:lnTo>
                <a:lnTo>
                  <a:pt x="460266" y="159318"/>
                </a:lnTo>
                <a:lnTo>
                  <a:pt x="449529" y="117856"/>
                </a:lnTo>
                <a:lnTo>
                  <a:pt x="427133" y="81022"/>
                </a:lnTo>
                <a:lnTo>
                  <a:pt x="394493" y="49847"/>
                </a:lnTo>
                <a:lnTo>
                  <a:pt x="353024" y="25358"/>
                </a:lnTo>
                <a:lnTo>
                  <a:pt x="304139" y="8585"/>
                </a:lnTo>
                <a:lnTo>
                  <a:pt x="249254" y="555"/>
                </a:lnTo>
                <a:lnTo>
                  <a:pt x="22986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9259" y="2523208"/>
            <a:ext cx="461010" cy="346709"/>
          </a:xfrm>
          <a:custGeom>
            <a:avLst/>
            <a:gdLst/>
            <a:ahLst/>
            <a:cxnLst/>
            <a:rect l="l" t="t" r="r" b="b"/>
            <a:pathLst>
              <a:path w="461010" h="346709">
                <a:moveTo>
                  <a:pt x="229869" y="0"/>
                </a:moveTo>
                <a:lnTo>
                  <a:pt x="268128" y="2197"/>
                </a:lnTo>
                <a:lnTo>
                  <a:pt x="321171" y="13255"/>
                </a:lnTo>
                <a:lnTo>
                  <a:pt x="367741" y="32715"/>
                </a:lnTo>
                <a:lnTo>
                  <a:pt x="406424" y="59547"/>
                </a:lnTo>
                <a:lnTo>
                  <a:pt x="435806" y="92722"/>
                </a:lnTo>
                <a:lnTo>
                  <a:pt x="454473" y="131213"/>
                </a:lnTo>
                <a:lnTo>
                  <a:pt x="461010" y="173990"/>
                </a:lnTo>
                <a:lnTo>
                  <a:pt x="460266" y="188480"/>
                </a:lnTo>
                <a:lnTo>
                  <a:pt x="449529" y="229504"/>
                </a:lnTo>
                <a:lnTo>
                  <a:pt x="427133" y="266035"/>
                </a:lnTo>
                <a:lnTo>
                  <a:pt x="394493" y="297021"/>
                </a:lnTo>
                <a:lnTo>
                  <a:pt x="353024" y="321405"/>
                </a:lnTo>
                <a:lnTo>
                  <a:pt x="304139" y="338134"/>
                </a:lnTo>
                <a:lnTo>
                  <a:pt x="249254" y="346154"/>
                </a:lnTo>
                <a:lnTo>
                  <a:pt x="229869" y="346710"/>
                </a:lnTo>
                <a:lnTo>
                  <a:pt x="210495" y="346154"/>
                </a:lnTo>
                <a:lnTo>
                  <a:pt x="155732" y="338134"/>
                </a:lnTo>
                <a:lnTo>
                  <a:pt x="107073" y="321405"/>
                </a:lnTo>
                <a:lnTo>
                  <a:pt x="65881" y="297021"/>
                </a:lnTo>
                <a:lnTo>
                  <a:pt x="33518" y="266035"/>
                </a:lnTo>
                <a:lnTo>
                  <a:pt x="11348" y="229504"/>
                </a:lnTo>
                <a:lnTo>
                  <a:pt x="734" y="188480"/>
                </a:lnTo>
                <a:lnTo>
                  <a:pt x="0" y="173990"/>
                </a:lnTo>
                <a:lnTo>
                  <a:pt x="734" y="159318"/>
                </a:lnTo>
                <a:lnTo>
                  <a:pt x="11348" y="117855"/>
                </a:lnTo>
                <a:lnTo>
                  <a:pt x="33518" y="81022"/>
                </a:lnTo>
                <a:lnTo>
                  <a:pt x="65881" y="49847"/>
                </a:lnTo>
                <a:lnTo>
                  <a:pt x="107073" y="25358"/>
                </a:lnTo>
                <a:lnTo>
                  <a:pt x="155732" y="8585"/>
                </a:lnTo>
                <a:lnTo>
                  <a:pt x="210495" y="555"/>
                </a:lnTo>
                <a:lnTo>
                  <a:pt x="2298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39259" y="2523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0270" y="2871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9259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69" y="0"/>
                </a:moveTo>
                <a:lnTo>
                  <a:pt x="191646" y="2197"/>
                </a:lnTo>
                <a:lnTo>
                  <a:pt x="138767" y="13255"/>
                </a:lnTo>
                <a:lnTo>
                  <a:pt x="92445" y="32715"/>
                </a:lnTo>
                <a:lnTo>
                  <a:pt x="54045" y="59547"/>
                </a:lnTo>
                <a:lnTo>
                  <a:pt x="24928" y="92722"/>
                </a:lnTo>
                <a:lnTo>
                  <a:pt x="6459" y="131213"/>
                </a:lnTo>
                <a:lnTo>
                  <a:pt x="0" y="173990"/>
                </a:lnTo>
                <a:lnTo>
                  <a:pt x="734" y="188480"/>
                </a:lnTo>
                <a:lnTo>
                  <a:pt x="11348" y="229504"/>
                </a:lnTo>
                <a:lnTo>
                  <a:pt x="33518" y="266035"/>
                </a:lnTo>
                <a:lnTo>
                  <a:pt x="65881" y="297021"/>
                </a:lnTo>
                <a:lnTo>
                  <a:pt x="107073" y="321405"/>
                </a:lnTo>
                <a:lnTo>
                  <a:pt x="155732" y="338134"/>
                </a:lnTo>
                <a:lnTo>
                  <a:pt x="210495" y="346154"/>
                </a:lnTo>
                <a:lnTo>
                  <a:pt x="229869" y="346710"/>
                </a:lnTo>
                <a:lnTo>
                  <a:pt x="249254" y="346154"/>
                </a:lnTo>
                <a:lnTo>
                  <a:pt x="304139" y="338134"/>
                </a:lnTo>
                <a:lnTo>
                  <a:pt x="353024" y="321405"/>
                </a:lnTo>
                <a:lnTo>
                  <a:pt x="394493" y="297021"/>
                </a:lnTo>
                <a:lnTo>
                  <a:pt x="427133" y="266035"/>
                </a:lnTo>
                <a:lnTo>
                  <a:pt x="449529" y="229504"/>
                </a:lnTo>
                <a:lnTo>
                  <a:pt x="460266" y="188480"/>
                </a:lnTo>
                <a:lnTo>
                  <a:pt x="461010" y="173990"/>
                </a:lnTo>
                <a:lnTo>
                  <a:pt x="460266" y="159318"/>
                </a:lnTo>
                <a:lnTo>
                  <a:pt x="449529" y="117856"/>
                </a:lnTo>
                <a:lnTo>
                  <a:pt x="427133" y="81022"/>
                </a:lnTo>
                <a:lnTo>
                  <a:pt x="394493" y="49847"/>
                </a:lnTo>
                <a:lnTo>
                  <a:pt x="353024" y="25358"/>
                </a:lnTo>
                <a:lnTo>
                  <a:pt x="304139" y="8585"/>
                </a:lnTo>
                <a:lnTo>
                  <a:pt x="249254" y="555"/>
                </a:lnTo>
                <a:lnTo>
                  <a:pt x="22986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9259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69" y="0"/>
                </a:moveTo>
                <a:lnTo>
                  <a:pt x="268128" y="2197"/>
                </a:lnTo>
                <a:lnTo>
                  <a:pt x="321171" y="13255"/>
                </a:lnTo>
                <a:lnTo>
                  <a:pt x="367741" y="32715"/>
                </a:lnTo>
                <a:lnTo>
                  <a:pt x="406424" y="59547"/>
                </a:lnTo>
                <a:lnTo>
                  <a:pt x="435806" y="92722"/>
                </a:lnTo>
                <a:lnTo>
                  <a:pt x="454473" y="131213"/>
                </a:lnTo>
                <a:lnTo>
                  <a:pt x="461010" y="173990"/>
                </a:lnTo>
                <a:lnTo>
                  <a:pt x="460266" y="188480"/>
                </a:lnTo>
                <a:lnTo>
                  <a:pt x="449529" y="229504"/>
                </a:lnTo>
                <a:lnTo>
                  <a:pt x="427133" y="266035"/>
                </a:lnTo>
                <a:lnTo>
                  <a:pt x="394493" y="297021"/>
                </a:lnTo>
                <a:lnTo>
                  <a:pt x="353024" y="321405"/>
                </a:lnTo>
                <a:lnTo>
                  <a:pt x="304139" y="338134"/>
                </a:lnTo>
                <a:lnTo>
                  <a:pt x="249254" y="346154"/>
                </a:lnTo>
                <a:lnTo>
                  <a:pt x="229869" y="346710"/>
                </a:lnTo>
                <a:lnTo>
                  <a:pt x="210495" y="346154"/>
                </a:lnTo>
                <a:lnTo>
                  <a:pt x="155732" y="338134"/>
                </a:lnTo>
                <a:lnTo>
                  <a:pt x="107073" y="321405"/>
                </a:lnTo>
                <a:lnTo>
                  <a:pt x="65881" y="297021"/>
                </a:lnTo>
                <a:lnTo>
                  <a:pt x="33518" y="266035"/>
                </a:lnTo>
                <a:lnTo>
                  <a:pt x="11348" y="229504"/>
                </a:lnTo>
                <a:lnTo>
                  <a:pt x="734" y="188480"/>
                </a:lnTo>
                <a:lnTo>
                  <a:pt x="0" y="173990"/>
                </a:lnTo>
                <a:lnTo>
                  <a:pt x="734" y="159318"/>
                </a:lnTo>
                <a:lnTo>
                  <a:pt x="11348" y="117855"/>
                </a:lnTo>
                <a:lnTo>
                  <a:pt x="33518" y="81022"/>
                </a:lnTo>
                <a:lnTo>
                  <a:pt x="65881" y="49847"/>
                </a:lnTo>
                <a:lnTo>
                  <a:pt x="107073" y="25358"/>
                </a:lnTo>
                <a:lnTo>
                  <a:pt x="155732" y="8585"/>
                </a:lnTo>
                <a:lnTo>
                  <a:pt x="210495" y="555"/>
                </a:lnTo>
                <a:lnTo>
                  <a:pt x="2298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39259" y="2933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0270" y="328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83000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70" y="0"/>
                </a:moveTo>
                <a:lnTo>
                  <a:pt x="191646" y="2197"/>
                </a:lnTo>
                <a:lnTo>
                  <a:pt x="138767" y="13255"/>
                </a:lnTo>
                <a:lnTo>
                  <a:pt x="92445" y="32715"/>
                </a:lnTo>
                <a:lnTo>
                  <a:pt x="54045" y="59547"/>
                </a:lnTo>
                <a:lnTo>
                  <a:pt x="24928" y="92722"/>
                </a:lnTo>
                <a:lnTo>
                  <a:pt x="6459" y="131213"/>
                </a:lnTo>
                <a:lnTo>
                  <a:pt x="0" y="173990"/>
                </a:lnTo>
                <a:lnTo>
                  <a:pt x="734" y="188480"/>
                </a:lnTo>
                <a:lnTo>
                  <a:pt x="11348" y="229504"/>
                </a:lnTo>
                <a:lnTo>
                  <a:pt x="33518" y="266035"/>
                </a:lnTo>
                <a:lnTo>
                  <a:pt x="65881" y="297021"/>
                </a:lnTo>
                <a:lnTo>
                  <a:pt x="107073" y="321405"/>
                </a:lnTo>
                <a:lnTo>
                  <a:pt x="155732" y="338134"/>
                </a:lnTo>
                <a:lnTo>
                  <a:pt x="210495" y="346154"/>
                </a:lnTo>
                <a:lnTo>
                  <a:pt x="229870" y="346710"/>
                </a:lnTo>
                <a:lnTo>
                  <a:pt x="249254" y="346154"/>
                </a:lnTo>
                <a:lnTo>
                  <a:pt x="304139" y="338134"/>
                </a:lnTo>
                <a:lnTo>
                  <a:pt x="353024" y="321405"/>
                </a:lnTo>
                <a:lnTo>
                  <a:pt x="394493" y="297021"/>
                </a:lnTo>
                <a:lnTo>
                  <a:pt x="427133" y="266035"/>
                </a:lnTo>
                <a:lnTo>
                  <a:pt x="449529" y="229504"/>
                </a:lnTo>
                <a:lnTo>
                  <a:pt x="460266" y="188480"/>
                </a:lnTo>
                <a:lnTo>
                  <a:pt x="461010" y="173990"/>
                </a:lnTo>
                <a:lnTo>
                  <a:pt x="460266" y="159318"/>
                </a:lnTo>
                <a:lnTo>
                  <a:pt x="449529" y="117856"/>
                </a:lnTo>
                <a:lnTo>
                  <a:pt x="427133" y="81022"/>
                </a:lnTo>
                <a:lnTo>
                  <a:pt x="394493" y="49847"/>
                </a:lnTo>
                <a:lnTo>
                  <a:pt x="353024" y="25358"/>
                </a:lnTo>
                <a:lnTo>
                  <a:pt x="304139" y="8585"/>
                </a:lnTo>
                <a:lnTo>
                  <a:pt x="249254" y="555"/>
                </a:lnTo>
                <a:lnTo>
                  <a:pt x="22987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83000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70" y="0"/>
                </a:moveTo>
                <a:lnTo>
                  <a:pt x="268128" y="2197"/>
                </a:lnTo>
                <a:lnTo>
                  <a:pt x="321171" y="13255"/>
                </a:lnTo>
                <a:lnTo>
                  <a:pt x="367741" y="32715"/>
                </a:lnTo>
                <a:lnTo>
                  <a:pt x="406424" y="59547"/>
                </a:lnTo>
                <a:lnTo>
                  <a:pt x="435806" y="92722"/>
                </a:lnTo>
                <a:lnTo>
                  <a:pt x="454473" y="131213"/>
                </a:lnTo>
                <a:lnTo>
                  <a:pt x="461010" y="173990"/>
                </a:lnTo>
                <a:lnTo>
                  <a:pt x="460266" y="188480"/>
                </a:lnTo>
                <a:lnTo>
                  <a:pt x="449529" y="229504"/>
                </a:lnTo>
                <a:lnTo>
                  <a:pt x="427133" y="266035"/>
                </a:lnTo>
                <a:lnTo>
                  <a:pt x="394493" y="297021"/>
                </a:lnTo>
                <a:lnTo>
                  <a:pt x="353024" y="321405"/>
                </a:lnTo>
                <a:lnTo>
                  <a:pt x="304139" y="338134"/>
                </a:lnTo>
                <a:lnTo>
                  <a:pt x="249254" y="346154"/>
                </a:lnTo>
                <a:lnTo>
                  <a:pt x="229870" y="346710"/>
                </a:lnTo>
                <a:lnTo>
                  <a:pt x="210495" y="346154"/>
                </a:lnTo>
                <a:lnTo>
                  <a:pt x="155732" y="338134"/>
                </a:lnTo>
                <a:lnTo>
                  <a:pt x="107073" y="321405"/>
                </a:lnTo>
                <a:lnTo>
                  <a:pt x="65881" y="297021"/>
                </a:lnTo>
                <a:lnTo>
                  <a:pt x="33518" y="266035"/>
                </a:lnTo>
                <a:lnTo>
                  <a:pt x="11348" y="229504"/>
                </a:lnTo>
                <a:lnTo>
                  <a:pt x="734" y="188480"/>
                </a:lnTo>
                <a:lnTo>
                  <a:pt x="0" y="173990"/>
                </a:lnTo>
                <a:lnTo>
                  <a:pt x="734" y="159318"/>
                </a:lnTo>
                <a:lnTo>
                  <a:pt x="11348" y="117855"/>
                </a:lnTo>
                <a:lnTo>
                  <a:pt x="33518" y="81022"/>
                </a:lnTo>
                <a:lnTo>
                  <a:pt x="65881" y="49847"/>
                </a:lnTo>
                <a:lnTo>
                  <a:pt x="107073" y="25358"/>
                </a:lnTo>
                <a:lnTo>
                  <a:pt x="155732" y="8585"/>
                </a:lnTo>
                <a:lnTo>
                  <a:pt x="210495" y="555"/>
                </a:lnTo>
                <a:lnTo>
                  <a:pt x="2298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3000" y="2933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45279" y="328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029" y="3771619"/>
            <a:ext cx="575309" cy="191770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20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70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09" y="96520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4029" y="3771619"/>
            <a:ext cx="575309" cy="191770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09" y="96520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70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20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64029" y="3771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40610" y="3964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84120" y="3772891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49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49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4120" y="3772891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10" y="95249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49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4120" y="3772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60700" y="3964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4029" y="4059908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70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09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4029" y="4059908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09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70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64029" y="40599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40610" y="4251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84120" y="4059908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70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84120" y="4059908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70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4120" y="40599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60700" y="4251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28059" y="374748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19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10" y="96519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28059" y="374748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10" y="96519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19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28059" y="3747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04640" y="394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8154" y="374875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20" y="191770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2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48154" y="374875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20" y="191770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48150" y="37487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24729" y="394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28059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28059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28059" y="4035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04640" y="4227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48154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20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2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48154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20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48150" y="4035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24729" y="4227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75759" y="2452092"/>
            <a:ext cx="0" cy="2519679"/>
          </a:xfrm>
          <a:custGeom>
            <a:avLst/>
            <a:gdLst/>
            <a:ahLst/>
            <a:cxnLst/>
            <a:rect l="l" t="t" r="r" b="b"/>
            <a:pathLst>
              <a:path h="2519679">
                <a:moveTo>
                  <a:pt x="0" y="0"/>
                </a:moveTo>
                <a:lnTo>
                  <a:pt x="0" y="2519679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11729" y="2452092"/>
            <a:ext cx="0" cy="2519679"/>
          </a:xfrm>
          <a:custGeom>
            <a:avLst/>
            <a:gdLst/>
            <a:ahLst/>
            <a:cxnLst/>
            <a:rect l="l" t="t" r="r" b="b"/>
            <a:pathLst>
              <a:path h="2519679">
                <a:moveTo>
                  <a:pt x="0" y="0"/>
                </a:moveTo>
                <a:lnTo>
                  <a:pt x="0" y="2519679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733554" y="4928588"/>
            <a:ext cx="60007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85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97583" y="4928588"/>
            <a:ext cx="60007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85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24764" y="4928588"/>
            <a:ext cx="60071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75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88790" y="4896840"/>
            <a:ext cx="60071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85" dirty="0">
                <a:latin typeface="Arial"/>
                <a:cs typeface="Arial"/>
              </a:rPr>
              <a:t>D</a:t>
            </a:r>
            <a:r>
              <a:rPr spc="-4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5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of genome size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52" y="2044134"/>
            <a:ext cx="4638096" cy="36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007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different factors</a:t>
            </a:r>
            <a:endParaRPr lang="cs-CZ" dirty="0"/>
          </a:p>
        </p:txBody>
      </p:sp>
      <p:sp>
        <p:nvSpPr>
          <p:cNvPr id="4" name="object 4"/>
          <p:cNvSpPr/>
          <p:nvPr/>
        </p:nvSpPr>
        <p:spPr>
          <a:xfrm>
            <a:off x="3671573" y="2523208"/>
            <a:ext cx="462279" cy="346709"/>
          </a:xfrm>
          <a:custGeom>
            <a:avLst/>
            <a:gdLst/>
            <a:ahLst/>
            <a:cxnLst/>
            <a:rect l="l" t="t" r="r" b="b"/>
            <a:pathLst>
              <a:path w="462279" h="346709">
                <a:moveTo>
                  <a:pt x="231139" y="0"/>
                </a:moveTo>
                <a:lnTo>
                  <a:pt x="192881" y="2197"/>
                </a:lnTo>
                <a:lnTo>
                  <a:pt x="139838" y="13255"/>
                </a:lnTo>
                <a:lnTo>
                  <a:pt x="93268" y="32715"/>
                </a:lnTo>
                <a:lnTo>
                  <a:pt x="54585" y="59547"/>
                </a:lnTo>
                <a:lnTo>
                  <a:pt x="25203" y="92722"/>
                </a:lnTo>
                <a:lnTo>
                  <a:pt x="6536" y="131213"/>
                </a:lnTo>
                <a:lnTo>
                  <a:pt x="0" y="173990"/>
                </a:lnTo>
                <a:lnTo>
                  <a:pt x="743" y="188480"/>
                </a:lnTo>
                <a:lnTo>
                  <a:pt x="11480" y="229504"/>
                </a:lnTo>
                <a:lnTo>
                  <a:pt x="33876" y="266035"/>
                </a:lnTo>
                <a:lnTo>
                  <a:pt x="66516" y="297021"/>
                </a:lnTo>
                <a:lnTo>
                  <a:pt x="107985" y="321405"/>
                </a:lnTo>
                <a:lnTo>
                  <a:pt x="156870" y="338134"/>
                </a:lnTo>
                <a:lnTo>
                  <a:pt x="211755" y="346154"/>
                </a:lnTo>
                <a:lnTo>
                  <a:pt x="231139" y="346710"/>
                </a:lnTo>
                <a:lnTo>
                  <a:pt x="250524" y="346154"/>
                </a:lnTo>
                <a:lnTo>
                  <a:pt x="305409" y="338134"/>
                </a:lnTo>
                <a:lnTo>
                  <a:pt x="354294" y="321405"/>
                </a:lnTo>
                <a:lnTo>
                  <a:pt x="395763" y="297021"/>
                </a:lnTo>
                <a:lnTo>
                  <a:pt x="428403" y="266035"/>
                </a:lnTo>
                <a:lnTo>
                  <a:pt x="450799" y="229504"/>
                </a:lnTo>
                <a:lnTo>
                  <a:pt x="461536" y="188480"/>
                </a:lnTo>
                <a:lnTo>
                  <a:pt x="462279" y="173990"/>
                </a:lnTo>
                <a:lnTo>
                  <a:pt x="461536" y="159318"/>
                </a:lnTo>
                <a:lnTo>
                  <a:pt x="450799" y="117856"/>
                </a:lnTo>
                <a:lnTo>
                  <a:pt x="428403" y="81022"/>
                </a:lnTo>
                <a:lnTo>
                  <a:pt x="395763" y="49847"/>
                </a:lnTo>
                <a:lnTo>
                  <a:pt x="354294" y="25358"/>
                </a:lnTo>
                <a:lnTo>
                  <a:pt x="305409" y="8585"/>
                </a:lnTo>
                <a:lnTo>
                  <a:pt x="250524" y="555"/>
                </a:lnTo>
                <a:lnTo>
                  <a:pt x="23113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1573" y="2523208"/>
            <a:ext cx="462279" cy="346709"/>
          </a:xfrm>
          <a:custGeom>
            <a:avLst/>
            <a:gdLst/>
            <a:ahLst/>
            <a:cxnLst/>
            <a:rect l="l" t="t" r="r" b="b"/>
            <a:pathLst>
              <a:path w="462279" h="346709">
                <a:moveTo>
                  <a:pt x="231139" y="0"/>
                </a:moveTo>
                <a:lnTo>
                  <a:pt x="269398" y="2197"/>
                </a:lnTo>
                <a:lnTo>
                  <a:pt x="322441" y="13255"/>
                </a:lnTo>
                <a:lnTo>
                  <a:pt x="369011" y="32715"/>
                </a:lnTo>
                <a:lnTo>
                  <a:pt x="407694" y="59547"/>
                </a:lnTo>
                <a:lnTo>
                  <a:pt x="437076" y="92722"/>
                </a:lnTo>
                <a:lnTo>
                  <a:pt x="455743" y="131213"/>
                </a:lnTo>
                <a:lnTo>
                  <a:pt x="462279" y="173990"/>
                </a:lnTo>
                <a:lnTo>
                  <a:pt x="461536" y="188480"/>
                </a:lnTo>
                <a:lnTo>
                  <a:pt x="450799" y="229504"/>
                </a:lnTo>
                <a:lnTo>
                  <a:pt x="428403" y="266035"/>
                </a:lnTo>
                <a:lnTo>
                  <a:pt x="395763" y="297021"/>
                </a:lnTo>
                <a:lnTo>
                  <a:pt x="354294" y="321405"/>
                </a:lnTo>
                <a:lnTo>
                  <a:pt x="305409" y="338134"/>
                </a:lnTo>
                <a:lnTo>
                  <a:pt x="250524" y="346154"/>
                </a:lnTo>
                <a:lnTo>
                  <a:pt x="231139" y="346710"/>
                </a:lnTo>
                <a:lnTo>
                  <a:pt x="211755" y="346154"/>
                </a:lnTo>
                <a:lnTo>
                  <a:pt x="156870" y="338134"/>
                </a:lnTo>
                <a:lnTo>
                  <a:pt x="107985" y="321405"/>
                </a:lnTo>
                <a:lnTo>
                  <a:pt x="66516" y="297021"/>
                </a:lnTo>
                <a:lnTo>
                  <a:pt x="33876" y="266035"/>
                </a:lnTo>
                <a:lnTo>
                  <a:pt x="11480" y="229504"/>
                </a:lnTo>
                <a:lnTo>
                  <a:pt x="743" y="188480"/>
                </a:lnTo>
                <a:lnTo>
                  <a:pt x="0" y="173990"/>
                </a:lnTo>
                <a:lnTo>
                  <a:pt x="743" y="159318"/>
                </a:lnTo>
                <a:lnTo>
                  <a:pt x="11480" y="117855"/>
                </a:lnTo>
                <a:lnTo>
                  <a:pt x="33876" y="81022"/>
                </a:lnTo>
                <a:lnTo>
                  <a:pt x="66516" y="49847"/>
                </a:lnTo>
                <a:lnTo>
                  <a:pt x="107985" y="25358"/>
                </a:lnTo>
                <a:lnTo>
                  <a:pt x="156870" y="8585"/>
                </a:lnTo>
                <a:lnTo>
                  <a:pt x="211755" y="555"/>
                </a:lnTo>
                <a:lnTo>
                  <a:pt x="23113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1570" y="2523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3850" y="2871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8929" y="2660371"/>
            <a:ext cx="121539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 algn="ctr"/>
            <a:r>
              <a:rPr spc="-80" dirty="0">
                <a:latin typeface="Arial"/>
                <a:cs typeface="Arial"/>
              </a:rPr>
              <a:t>W</a:t>
            </a:r>
            <a:r>
              <a:rPr spc="-180" dirty="0"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705" y="2052042"/>
            <a:ext cx="112315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lang="en-US" spc="-185" dirty="0">
                <a:latin typeface="Arial"/>
                <a:cs typeface="Arial"/>
              </a:rPr>
              <a:t>Treatment </a:t>
            </a:r>
            <a:r>
              <a:rPr spc="-95" dirty="0"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029" y="2632430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09" y="95250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029" y="2632430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09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4029" y="2632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0610" y="2824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7508" y="3756125"/>
            <a:ext cx="1626046" cy="5372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374494" marR="12695" indent="-361800" algn="ctr">
              <a:lnSpc>
                <a:spcPts val="2090"/>
              </a:lnSpc>
            </a:pPr>
            <a:r>
              <a:rPr lang="cs-CZ" spc="100" dirty="0">
                <a:latin typeface="Arial"/>
                <a:cs typeface="Arial"/>
              </a:rPr>
              <a:t>M</a:t>
            </a:r>
            <a:r>
              <a:rPr spc="30" dirty="0" err="1">
                <a:latin typeface="Arial"/>
                <a:cs typeface="Arial"/>
              </a:rPr>
              <a:t>ut</a:t>
            </a:r>
            <a:r>
              <a:rPr spc="35" dirty="0" err="1">
                <a:latin typeface="Arial"/>
                <a:cs typeface="Arial"/>
              </a:rPr>
              <a:t>a</a:t>
            </a:r>
            <a:r>
              <a:rPr spc="80" dirty="0" err="1">
                <a:latin typeface="Arial"/>
                <a:cs typeface="Arial"/>
              </a:rPr>
              <a:t>nt</a:t>
            </a:r>
            <a:r>
              <a:rPr lang="en-US" spc="80" dirty="0">
                <a:latin typeface="Arial"/>
                <a:cs typeface="Arial"/>
              </a:rPr>
              <a:t> (UPC) 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1554" y="2052042"/>
            <a:ext cx="178498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lang="en-US" spc="-130" dirty="0">
                <a:latin typeface="Arial"/>
                <a:cs typeface="Arial"/>
              </a:rPr>
              <a:t>Treatment </a:t>
            </a:r>
            <a:r>
              <a:rPr spc="-114" dirty="0">
                <a:latin typeface="Arial"/>
                <a:cs typeface="Arial"/>
              </a:rPr>
              <a:t>A</a:t>
            </a:r>
            <a:r>
              <a:rPr spc="-185" dirty="0"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36033" y="1659608"/>
            <a:ext cx="2256789" cy="309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04248" y="5052030"/>
            <a:ext cx="2280062" cy="537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 marR="12695" algn="ctr">
              <a:lnSpc>
                <a:spcPts val="2090"/>
              </a:lnSpc>
            </a:pPr>
            <a:r>
              <a:rPr spc="-110" dirty="0">
                <a:latin typeface="Arial"/>
                <a:cs typeface="Arial"/>
              </a:rPr>
              <a:t>A</a:t>
            </a:r>
            <a:r>
              <a:rPr spc="40" dirty="0">
                <a:latin typeface="Arial"/>
                <a:cs typeface="Arial"/>
              </a:rPr>
              <a:t>d</a:t>
            </a:r>
            <a:r>
              <a:rPr spc="50" dirty="0">
                <a:latin typeface="Arial"/>
                <a:cs typeface="Arial"/>
              </a:rPr>
              <a:t>d</a:t>
            </a:r>
            <a:r>
              <a:rPr spc="60" dirty="0">
                <a:latin typeface="Arial"/>
                <a:cs typeface="Arial"/>
              </a:rPr>
              <a:t>i</a:t>
            </a:r>
            <a:r>
              <a:rPr spc="85" dirty="0">
                <a:latin typeface="Arial"/>
                <a:cs typeface="Arial"/>
              </a:rPr>
              <a:t>ti</a:t>
            </a:r>
            <a:r>
              <a:rPr spc="10" dirty="0">
                <a:latin typeface="Arial"/>
                <a:cs typeface="Arial"/>
              </a:rPr>
              <a:t>ona</a:t>
            </a:r>
            <a:r>
              <a:rPr spc="60" dirty="0">
                <a:latin typeface="Arial"/>
                <a:cs typeface="Arial"/>
              </a:rPr>
              <a:t>l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100" dirty="0">
                <a:latin typeface="Arial"/>
                <a:cs typeface="Arial"/>
              </a:rPr>
              <a:t>m</a:t>
            </a:r>
            <a:r>
              <a:rPr spc="-45" dirty="0">
                <a:latin typeface="Arial"/>
                <a:cs typeface="Arial"/>
              </a:rPr>
              <a:t>e</a:t>
            </a:r>
            <a:r>
              <a:rPr spc="30" dirty="0">
                <a:latin typeface="Arial"/>
                <a:cs typeface="Arial"/>
              </a:rPr>
              <a:t>ta</a:t>
            </a:r>
            <a:r>
              <a:rPr spc="50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30" dirty="0">
                <a:latin typeface="Arial"/>
                <a:cs typeface="Arial"/>
              </a:rPr>
              <a:t>ta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(b</a:t>
            </a:r>
            <a:r>
              <a:rPr spc="-55" dirty="0">
                <a:latin typeface="Arial"/>
                <a:cs typeface="Arial"/>
              </a:rPr>
              <a:t>a</a:t>
            </a:r>
            <a:r>
              <a:rPr spc="110" dirty="0">
                <a:latin typeface="Arial"/>
                <a:cs typeface="Arial"/>
              </a:rPr>
              <a:t>t</a:t>
            </a:r>
            <a:r>
              <a:rPr spc="-90" dirty="0">
                <a:latin typeface="Arial"/>
                <a:cs typeface="Arial"/>
              </a:rPr>
              <a:t>c</a:t>
            </a:r>
            <a:r>
              <a:rPr spc="50" dirty="0">
                <a:latin typeface="Arial"/>
                <a:cs typeface="Arial"/>
              </a:rPr>
              <a:t>h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f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80" dirty="0">
                <a:latin typeface="Arial"/>
                <a:cs typeface="Arial"/>
              </a:rPr>
              <a:t>c</a:t>
            </a:r>
            <a:r>
              <a:rPr spc="45" dirty="0">
                <a:latin typeface="Arial"/>
                <a:cs typeface="Arial"/>
              </a:rPr>
              <a:t>t</a:t>
            </a:r>
            <a:r>
              <a:rPr spc="95" dirty="0">
                <a:latin typeface="Arial"/>
                <a:cs typeface="Arial"/>
              </a:rPr>
              <a:t>o</a:t>
            </a:r>
            <a:r>
              <a:rPr spc="110" dirty="0">
                <a:latin typeface="Arial"/>
                <a:cs typeface="Arial"/>
              </a:rPr>
              <a:t>r</a:t>
            </a:r>
            <a:r>
              <a:rPr spc="-60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80400" y="4755873"/>
            <a:ext cx="236220" cy="180339"/>
          </a:xfrm>
          <a:custGeom>
            <a:avLst/>
            <a:gdLst/>
            <a:ahLst/>
            <a:cxnLst/>
            <a:rect l="l" t="t" r="r" b="b"/>
            <a:pathLst>
              <a:path w="236220" h="180339">
                <a:moveTo>
                  <a:pt x="236220" y="127000"/>
                </a:moveTo>
                <a:lnTo>
                  <a:pt x="123190" y="127000"/>
                </a:lnTo>
                <a:lnTo>
                  <a:pt x="123190" y="180340"/>
                </a:lnTo>
                <a:lnTo>
                  <a:pt x="236220" y="180340"/>
                </a:lnTo>
                <a:lnTo>
                  <a:pt x="236220" y="127000"/>
                </a:lnTo>
                <a:close/>
              </a:path>
              <a:path w="236220" h="180339">
                <a:moveTo>
                  <a:pt x="179070" y="0"/>
                </a:moveTo>
                <a:lnTo>
                  <a:pt x="0" y="127000"/>
                </a:lnTo>
                <a:lnTo>
                  <a:pt x="359409" y="127000"/>
                </a:lnTo>
                <a:lnTo>
                  <a:pt x="17907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0404" y="4755873"/>
            <a:ext cx="359409" cy="180339"/>
          </a:xfrm>
          <a:custGeom>
            <a:avLst/>
            <a:gdLst/>
            <a:ahLst/>
            <a:cxnLst/>
            <a:rect l="l" t="t" r="r" b="b"/>
            <a:pathLst>
              <a:path w="359409" h="180339">
                <a:moveTo>
                  <a:pt x="123190" y="180340"/>
                </a:moveTo>
                <a:lnTo>
                  <a:pt x="123190" y="127000"/>
                </a:lnTo>
                <a:lnTo>
                  <a:pt x="0" y="127000"/>
                </a:lnTo>
                <a:lnTo>
                  <a:pt x="179070" y="0"/>
                </a:lnTo>
                <a:lnTo>
                  <a:pt x="359409" y="127000"/>
                </a:lnTo>
                <a:lnTo>
                  <a:pt x="236220" y="127000"/>
                </a:lnTo>
                <a:lnTo>
                  <a:pt x="236220" y="180340"/>
                </a:lnTo>
                <a:lnTo>
                  <a:pt x="123190" y="1803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0400" y="47558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39809" y="4936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632" y="2920719"/>
            <a:ext cx="899160" cy="900430"/>
          </a:xfrm>
          <a:custGeom>
            <a:avLst/>
            <a:gdLst/>
            <a:ahLst/>
            <a:cxnLst/>
            <a:rect l="l" t="t" r="r" b="b"/>
            <a:pathLst>
              <a:path w="899160" h="900429">
                <a:moveTo>
                  <a:pt x="558800" y="0"/>
                </a:moveTo>
                <a:lnTo>
                  <a:pt x="558800" y="293370"/>
                </a:lnTo>
                <a:lnTo>
                  <a:pt x="0" y="293370"/>
                </a:lnTo>
                <a:lnTo>
                  <a:pt x="0" y="605790"/>
                </a:lnTo>
                <a:lnTo>
                  <a:pt x="558800" y="605790"/>
                </a:lnTo>
                <a:lnTo>
                  <a:pt x="558800" y="900430"/>
                </a:lnTo>
                <a:lnTo>
                  <a:pt x="899160" y="449580"/>
                </a:lnTo>
                <a:lnTo>
                  <a:pt x="55880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0632" y="2920719"/>
            <a:ext cx="899160" cy="900430"/>
          </a:xfrm>
          <a:custGeom>
            <a:avLst/>
            <a:gdLst/>
            <a:ahLst/>
            <a:cxnLst/>
            <a:rect l="l" t="t" r="r" b="b"/>
            <a:pathLst>
              <a:path w="899160" h="900429">
                <a:moveTo>
                  <a:pt x="0" y="293370"/>
                </a:moveTo>
                <a:lnTo>
                  <a:pt x="558800" y="293370"/>
                </a:lnTo>
                <a:lnTo>
                  <a:pt x="558800" y="0"/>
                </a:lnTo>
                <a:lnTo>
                  <a:pt x="899160" y="449580"/>
                </a:lnTo>
                <a:lnTo>
                  <a:pt x="558800" y="900430"/>
                </a:lnTo>
                <a:lnTo>
                  <a:pt x="558800" y="605790"/>
                </a:lnTo>
                <a:lnTo>
                  <a:pt x="0" y="605790"/>
                </a:lnTo>
                <a:lnTo>
                  <a:pt x="0" y="2933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0629" y="2920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9790" y="38211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4120" y="2632430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4120" y="2632430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4120" y="2632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0700" y="2824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029" y="2919449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19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09" y="96519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64029" y="2919449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09" y="96519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19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64029" y="2919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0610" y="311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4120" y="291944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19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10" y="96519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4120" y="291944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10" y="96519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19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4120" y="2919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0700" y="3112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9259" y="2523208"/>
            <a:ext cx="461010" cy="346709"/>
          </a:xfrm>
          <a:custGeom>
            <a:avLst/>
            <a:gdLst/>
            <a:ahLst/>
            <a:cxnLst/>
            <a:rect l="l" t="t" r="r" b="b"/>
            <a:pathLst>
              <a:path w="461010" h="346709">
                <a:moveTo>
                  <a:pt x="229869" y="0"/>
                </a:moveTo>
                <a:lnTo>
                  <a:pt x="191646" y="2197"/>
                </a:lnTo>
                <a:lnTo>
                  <a:pt x="138767" y="13255"/>
                </a:lnTo>
                <a:lnTo>
                  <a:pt x="92445" y="32715"/>
                </a:lnTo>
                <a:lnTo>
                  <a:pt x="54045" y="59547"/>
                </a:lnTo>
                <a:lnTo>
                  <a:pt x="24928" y="92722"/>
                </a:lnTo>
                <a:lnTo>
                  <a:pt x="6459" y="131213"/>
                </a:lnTo>
                <a:lnTo>
                  <a:pt x="0" y="173990"/>
                </a:lnTo>
                <a:lnTo>
                  <a:pt x="734" y="188480"/>
                </a:lnTo>
                <a:lnTo>
                  <a:pt x="11348" y="229504"/>
                </a:lnTo>
                <a:lnTo>
                  <a:pt x="33518" y="266035"/>
                </a:lnTo>
                <a:lnTo>
                  <a:pt x="65881" y="297021"/>
                </a:lnTo>
                <a:lnTo>
                  <a:pt x="107073" y="321405"/>
                </a:lnTo>
                <a:lnTo>
                  <a:pt x="155732" y="338134"/>
                </a:lnTo>
                <a:lnTo>
                  <a:pt x="210495" y="346154"/>
                </a:lnTo>
                <a:lnTo>
                  <a:pt x="229869" y="346710"/>
                </a:lnTo>
                <a:lnTo>
                  <a:pt x="249254" y="346154"/>
                </a:lnTo>
                <a:lnTo>
                  <a:pt x="304139" y="338134"/>
                </a:lnTo>
                <a:lnTo>
                  <a:pt x="353024" y="321405"/>
                </a:lnTo>
                <a:lnTo>
                  <a:pt x="394493" y="297021"/>
                </a:lnTo>
                <a:lnTo>
                  <a:pt x="427133" y="266035"/>
                </a:lnTo>
                <a:lnTo>
                  <a:pt x="449529" y="229504"/>
                </a:lnTo>
                <a:lnTo>
                  <a:pt x="460266" y="188480"/>
                </a:lnTo>
                <a:lnTo>
                  <a:pt x="461010" y="173990"/>
                </a:lnTo>
                <a:lnTo>
                  <a:pt x="460266" y="159318"/>
                </a:lnTo>
                <a:lnTo>
                  <a:pt x="449529" y="117856"/>
                </a:lnTo>
                <a:lnTo>
                  <a:pt x="427133" y="81022"/>
                </a:lnTo>
                <a:lnTo>
                  <a:pt x="394493" y="49847"/>
                </a:lnTo>
                <a:lnTo>
                  <a:pt x="353024" y="25358"/>
                </a:lnTo>
                <a:lnTo>
                  <a:pt x="304139" y="8585"/>
                </a:lnTo>
                <a:lnTo>
                  <a:pt x="249254" y="555"/>
                </a:lnTo>
                <a:lnTo>
                  <a:pt x="22986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9259" y="2523208"/>
            <a:ext cx="461010" cy="346709"/>
          </a:xfrm>
          <a:custGeom>
            <a:avLst/>
            <a:gdLst/>
            <a:ahLst/>
            <a:cxnLst/>
            <a:rect l="l" t="t" r="r" b="b"/>
            <a:pathLst>
              <a:path w="461010" h="346709">
                <a:moveTo>
                  <a:pt x="229869" y="0"/>
                </a:moveTo>
                <a:lnTo>
                  <a:pt x="268128" y="2197"/>
                </a:lnTo>
                <a:lnTo>
                  <a:pt x="321171" y="13255"/>
                </a:lnTo>
                <a:lnTo>
                  <a:pt x="367741" y="32715"/>
                </a:lnTo>
                <a:lnTo>
                  <a:pt x="406424" y="59547"/>
                </a:lnTo>
                <a:lnTo>
                  <a:pt x="435806" y="92722"/>
                </a:lnTo>
                <a:lnTo>
                  <a:pt x="454473" y="131213"/>
                </a:lnTo>
                <a:lnTo>
                  <a:pt x="461010" y="173990"/>
                </a:lnTo>
                <a:lnTo>
                  <a:pt x="460266" y="188480"/>
                </a:lnTo>
                <a:lnTo>
                  <a:pt x="449529" y="229504"/>
                </a:lnTo>
                <a:lnTo>
                  <a:pt x="427133" y="266035"/>
                </a:lnTo>
                <a:lnTo>
                  <a:pt x="394493" y="297021"/>
                </a:lnTo>
                <a:lnTo>
                  <a:pt x="353024" y="321405"/>
                </a:lnTo>
                <a:lnTo>
                  <a:pt x="304139" y="338134"/>
                </a:lnTo>
                <a:lnTo>
                  <a:pt x="249254" y="346154"/>
                </a:lnTo>
                <a:lnTo>
                  <a:pt x="229869" y="346710"/>
                </a:lnTo>
                <a:lnTo>
                  <a:pt x="210495" y="346154"/>
                </a:lnTo>
                <a:lnTo>
                  <a:pt x="155732" y="338134"/>
                </a:lnTo>
                <a:lnTo>
                  <a:pt x="107073" y="321405"/>
                </a:lnTo>
                <a:lnTo>
                  <a:pt x="65881" y="297021"/>
                </a:lnTo>
                <a:lnTo>
                  <a:pt x="33518" y="266035"/>
                </a:lnTo>
                <a:lnTo>
                  <a:pt x="11348" y="229504"/>
                </a:lnTo>
                <a:lnTo>
                  <a:pt x="734" y="188480"/>
                </a:lnTo>
                <a:lnTo>
                  <a:pt x="0" y="173990"/>
                </a:lnTo>
                <a:lnTo>
                  <a:pt x="734" y="159318"/>
                </a:lnTo>
                <a:lnTo>
                  <a:pt x="11348" y="117855"/>
                </a:lnTo>
                <a:lnTo>
                  <a:pt x="33518" y="81022"/>
                </a:lnTo>
                <a:lnTo>
                  <a:pt x="65881" y="49847"/>
                </a:lnTo>
                <a:lnTo>
                  <a:pt x="107073" y="25358"/>
                </a:lnTo>
                <a:lnTo>
                  <a:pt x="155732" y="8585"/>
                </a:lnTo>
                <a:lnTo>
                  <a:pt x="210495" y="555"/>
                </a:lnTo>
                <a:lnTo>
                  <a:pt x="2298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39259" y="2523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0270" y="2871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9259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69" y="0"/>
                </a:moveTo>
                <a:lnTo>
                  <a:pt x="191646" y="2197"/>
                </a:lnTo>
                <a:lnTo>
                  <a:pt x="138767" y="13255"/>
                </a:lnTo>
                <a:lnTo>
                  <a:pt x="92445" y="32715"/>
                </a:lnTo>
                <a:lnTo>
                  <a:pt x="54045" y="59547"/>
                </a:lnTo>
                <a:lnTo>
                  <a:pt x="24928" y="92722"/>
                </a:lnTo>
                <a:lnTo>
                  <a:pt x="6459" y="131213"/>
                </a:lnTo>
                <a:lnTo>
                  <a:pt x="0" y="173990"/>
                </a:lnTo>
                <a:lnTo>
                  <a:pt x="734" y="188480"/>
                </a:lnTo>
                <a:lnTo>
                  <a:pt x="11348" y="229504"/>
                </a:lnTo>
                <a:lnTo>
                  <a:pt x="33518" y="266035"/>
                </a:lnTo>
                <a:lnTo>
                  <a:pt x="65881" y="297021"/>
                </a:lnTo>
                <a:lnTo>
                  <a:pt x="107073" y="321405"/>
                </a:lnTo>
                <a:lnTo>
                  <a:pt x="155732" y="338134"/>
                </a:lnTo>
                <a:lnTo>
                  <a:pt x="210495" y="346154"/>
                </a:lnTo>
                <a:lnTo>
                  <a:pt x="229869" y="346710"/>
                </a:lnTo>
                <a:lnTo>
                  <a:pt x="249254" y="346154"/>
                </a:lnTo>
                <a:lnTo>
                  <a:pt x="304139" y="338134"/>
                </a:lnTo>
                <a:lnTo>
                  <a:pt x="353024" y="321405"/>
                </a:lnTo>
                <a:lnTo>
                  <a:pt x="394493" y="297021"/>
                </a:lnTo>
                <a:lnTo>
                  <a:pt x="427133" y="266035"/>
                </a:lnTo>
                <a:lnTo>
                  <a:pt x="449529" y="229504"/>
                </a:lnTo>
                <a:lnTo>
                  <a:pt x="460266" y="188480"/>
                </a:lnTo>
                <a:lnTo>
                  <a:pt x="461010" y="173990"/>
                </a:lnTo>
                <a:lnTo>
                  <a:pt x="460266" y="159318"/>
                </a:lnTo>
                <a:lnTo>
                  <a:pt x="449529" y="117856"/>
                </a:lnTo>
                <a:lnTo>
                  <a:pt x="427133" y="81022"/>
                </a:lnTo>
                <a:lnTo>
                  <a:pt x="394493" y="49847"/>
                </a:lnTo>
                <a:lnTo>
                  <a:pt x="353024" y="25358"/>
                </a:lnTo>
                <a:lnTo>
                  <a:pt x="304139" y="8585"/>
                </a:lnTo>
                <a:lnTo>
                  <a:pt x="249254" y="555"/>
                </a:lnTo>
                <a:lnTo>
                  <a:pt x="22986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9259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69" y="0"/>
                </a:moveTo>
                <a:lnTo>
                  <a:pt x="268128" y="2197"/>
                </a:lnTo>
                <a:lnTo>
                  <a:pt x="321171" y="13255"/>
                </a:lnTo>
                <a:lnTo>
                  <a:pt x="367741" y="32715"/>
                </a:lnTo>
                <a:lnTo>
                  <a:pt x="406424" y="59547"/>
                </a:lnTo>
                <a:lnTo>
                  <a:pt x="435806" y="92722"/>
                </a:lnTo>
                <a:lnTo>
                  <a:pt x="454473" y="131213"/>
                </a:lnTo>
                <a:lnTo>
                  <a:pt x="461010" y="173990"/>
                </a:lnTo>
                <a:lnTo>
                  <a:pt x="460266" y="188480"/>
                </a:lnTo>
                <a:lnTo>
                  <a:pt x="449529" y="229504"/>
                </a:lnTo>
                <a:lnTo>
                  <a:pt x="427133" y="266035"/>
                </a:lnTo>
                <a:lnTo>
                  <a:pt x="394493" y="297021"/>
                </a:lnTo>
                <a:lnTo>
                  <a:pt x="353024" y="321405"/>
                </a:lnTo>
                <a:lnTo>
                  <a:pt x="304139" y="338134"/>
                </a:lnTo>
                <a:lnTo>
                  <a:pt x="249254" y="346154"/>
                </a:lnTo>
                <a:lnTo>
                  <a:pt x="229869" y="346710"/>
                </a:lnTo>
                <a:lnTo>
                  <a:pt x="210495" y="346154"/>
                </a:lnTo>
                <a:lnTo>
                  <a:pt x="155732" y="338134"/>
                </a:lnTo>
                <a:lnTo>
                  <a:pt x="107073" y="321405"/>
                </a:lnTo>
                <a:lnTo>
                  <a:pt x="65881" y="297021"/>
                </a:lnTo>
                <a:lnTo>
                  <a:pt x="33518" y="266035"/>
                </a:lnTo>
                <a:lnTo>
                  <a:pt x="11348" y="229504"/>
                </a:lnTo>
                <a:lnTo>
                  <a:pt x="734" y="188480"/>
                </a:lnTo>
                <a:lnTo>
                  <a:pt x="0" y="173990"/>
                </a:lnTo>
                <a:lnTo>
                  <a:pt x="734" y="159318"/>
                </a:lnTo>
                <a:lnTo>
                  <a:pt x="11348" y="117855"/>
                </a:lnTo>
                <a:lnTo>
                  <a:pt x="33518" y="81022"/>
                </a:lnTo>
                <a:lnTo>
                  <a:pt x="65881" y="49847"/>
                </a:lnTo>
                <a:lnTo>
                  <a:pt x="107073" y="25358"/>
                </a:lnTo>
                <a:lnTo>
                  <a:pt x="155732" y="8585"/>
                </a:lnTo>
                <a:lnTo>
                  <a:pt x="210495" y="555"/>
                </a:lnTo>
                <a:lnTo>
                  <a:pt x="2298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39259" y="2933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00270" y="328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83000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70" y="0"/>
                </a:moveTo>
                <a:lnTo>
                  <a:pt x="191646" y="2197"/>
                </a:lnTo>
                <a:lnTo>
                  <a:pt x="138767" y="13255"/>
                </a:lnTo>
                <a:lnTo>
                  <a:pt x="92445" y="32715"/>
                </a:lnTo>
                <a:lnTo>
                  <a:pt x="54045" y="59547"/>
                </a:lnTo>
                <a:lnTo>
                  <a:pt x="24928" y="92722"/>
                </a:lnTo>
                <a:lnTo>
                  <a:pt x="6459" y="131213"/>
                </a:lnTo>
                <a:lnTo>
                  <a:pt x="0" y="173990"/>
                </a:lnTo>
                <a:lnTo>
                  <a:pt x="734" y="188480"/>
                </a:lnTo>
                <a:lnTo>
                  <a:pt x="11348" y="229504"/>
                </a:lnTo>
                <a:lnTo>
                  <a:pt x="33518" y="266035"/>
                </a:lnTo>
                <a:lnTo>
                  <a:pt x="65881" y="297021"/>
                </a:lnTo>
                <a:lnTo>
                  <a:pt x="107073" y="321405"/>
                </a:lnTo>
                <a:lnTo>
                  <a:pt x="155732" y="338134"/>
                </a:lnTo>
                <a:lnTo>
                  <a:pt x="210495" y="346154"/>
                </a:lnTo>
                <a:lnTo>
                  <a:pt x="229870" y="346710"/>
                </a:lnTo>
                <a:lnTo>
                  <a:pt x="249254" y="346154"/>
                </a:lnTo>
                <a:lnTo>
                  <a:pt x="304139" y="338134"/>
                </a:lnTo>
                <a:lnTo>
                  <a:pt x="353024" y="321405"/>
                </a:lnTo>
                <a:lnTo>
                  <a:pt x="394493" y="297021"/>
                </a:lnTo>
                <a:lnTo>
                  <a:pt x="427133" y="266035"/>
                </a:lnTo>
                <a:lnTo>
                  <a:pt x="449529" y="229504"/>
                </a:lnTo>
                <a:lnTo>
                  <a:pt x="460266" y="188480"/>
                </a:lnTo>
                <a:lnTo>
                  <a:pt x="461010" y="173990"/>
                </a:lnTo>
                <a:lnTo>
                  <a:pt x="460266" y="159318"/>
                </a:lnTo>
                <a:lnTo>
                  <a:pt x="449529" y="117856"/>
                </a:lnTo>
                <a:lnTo>
                  <a:pt x="427133" y="81022"/>
                </a:lnTo>
                <a:lnTo>
                  <a:pt x="394493" y="49847"/>
                </a:lnTo>
                <a:lnTo>
                  <a:pt x="353024" y="25358"/>
                </a:lnTo>
                <a:lnTo>
                  <a:pt x="304139" y="8585"/>
                </a:lnTo>
                <a:lnTo>
                  <a:pt x="249254" y="555"/>
                </a:lnTo>
                <a:lnTo>
                  <a:pt x="22987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83000" y="2933419"/>
            <a:ext cx="461010" cy="346710"/>
          </a:xfrm>
          <a:custGeom>
            <a:avLst/>
            <a:gdLst/>
            <a:ahLst/>
            <a:cxnLst/>
            <a:rect l="l" t="t" r="r" b="b"/>
            <a:pathLst>
              <a:path w="461010" h="346710">
                <a:moveTo>
                  <a:pt x="229870" y="0"/>
                </a:moveTo>
                <a:lnTo>
                  <a:pt x="268128" y="2197"/>
                </a:lnTo>
                <a:lnTo>
                  <a:pt x="321171" y="13255"/>
                </a:lnTo>
                <a:lnTo>
                  <a:pt x="367741" y="32715"/>
                </a:lnTo>
                <a:lnTo>
                  <a:pt x="406424" y="59547"/>
                </a:lnTo>
                <a:lnTo>
                  <a:pt x="435806" y="92722"/>
                </a:lnTo>
                <a:lnTo>
                  <a:pt x="454473" y="131213"/>
                </a:lnTo>
                <a:lnTo>
                  <a:pt x="461010" y="173990"/>
                </a:lnTo>
                <a:lnTo>
                  <a:pt x="460266" y="188480"/>
                </a:lnTo>
                <a:lnTo>
                  <a:pt x="449529" y="229504"/>
                </a:lnTo>
                <a:lnTo>
                  <a:pt x="427133" y="266035"/>
                </a:lnTo>
                <a:lnTo>
                  <a:pt x="394493" y="297021"/>
                </a:lnTo>
                <a:lnTo>
                  <a:pt x="353024" y="321405"/>
                </a:lnTo>
                <a:lnTo>
                  <a:pt x="304139" y="338134"/>
                </a:lnTo>
                <a:lnTo>
                  <a:pt x="249254" y="346154"/>
                </a:lnTo>
                <a:lnTo>
                  <a:pt x="229870" y="346710"/>
                </a:lnTo>
                <a:lnTo>
                  <a:pt x="210495" y="346154"/>
                </a:lnTo>
                <a:lnTo>
                  <a:pt x="155732" y="338134"/>
                </a:lnTo>
                <a:lnTo>
                  <a:pt x="107073" y="321405"/>
                </a:lnTo>
                <a:lnTo>
                  <a:pt x="65881" y="297021"/>
                </a:lnTo>
                <a:lnTo>
                  <a:pt x="33518" y="266035"/>
                </a:lnTo>
                <a:lnTo>
                  <a:pt x="11348" y="229504"/>
                </a:lnTo>
                <a:lnTo>
                  <a:pt x="734" y="188480"/>
                </a:lnTo>
                <a:lnTo>
                  <a:pt x="0" y="173990"/>
                </a:lnTo>
                <a:lnTo>
                  <a:pt x="734" y="159318"/>
                </a:lnTo>
                <a:lnTo>
                  <a:pt x="11348" y="117855"/>
                </a:lnTo>
                <a:lnTo>
                  <a:pt x="33518" y="81022"/>
                </a:lnTo>
                <a:lnTo>
                  <a:pt x="65881" y="49847"/>
                </a:lnTo>
                <a:lnTo>
                  <a:pt x="107073" y="25358"/>
                </a:lnTo>
                <a:lnTo>
                  <a:pt x="155732" y="8585"/>
                </a:lnTo>
                <a:lnTo>
                  <a:pt x="210495" y="555"/>
                </a:lnTo>
                <a:lnTo>
                  <a:pt x="2298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83000" y="2933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45279" y="3280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4029" y="3771619"/>
            <a:ext cx="575309" cy="191770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20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70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09" y="96520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4029" y="3771619"/>
            <a:ext cx="575309" cy="191770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09" y="96520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70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20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64029" y="37716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40610" y="3964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84120" y="3772891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49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49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4120" y="3772891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10" y="95249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49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4120" y="3772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60700" y="3964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4029" y="4059908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70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09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4029" y="4059908"/>
            <a:ext cx="575309" cy="191769"/>
          </a:xfrm>
          <a:custGeom>
            <a:avLst/>
            <a:gdLst/>
            <a:ahLst/>
            <a:cxnLst/>
            <a:rect l="l" t="t" r="r" b="b"/>
            <a:pathLst>
              <a:path w="575309" h="191770">
                <a:moveTo>
                  <a:pt x="287019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09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70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64029" y="40599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40610" y="4251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84120" y="4059908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70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84120" y="4059908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70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4120" y="40599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60700" y="4251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28059" y="374748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8"/>
                </a:lnTo>
                <a:lnTo>
                  <a:pt x="194746" y="4795"/>
                </a:lnTo>
                <a:lnTo>
                  <a:pt x="153334" y="10527"/>
                </a:lnTo>
                <a:lnTo>
                  <a:pt x="115763" y="18247"/>
                </a:lnTo>
                <a:lnTo>
                  <a:pt x="67739" y="33173"/>
                </a:lnTo>
                <a:lnTo>
                  <a:pt x="31272" y="51588"/>
                </a:lnTo>
                <a:lnTo>
                  <a:pt x="3647" y="80547"/>
                </a:lnTo>
                <a:lnTo>
                  <a:pt x="0" y="96519"/>
                </a:lnTo>
                <a:lnTo>
                  <a:pt x="922" y="104431"/>
                </a:lnTo>
                <a:lnTo>
                  <a:pt x="31272" y="140616"/>
                </a:lnTo>
                <a:lnTo>
                  <a:pt x="67739" y="158807"/>
                </a:lnTo>
                <a:lnTo>
                  <a:pt x="115763" y="173603"/>
                </a:lnTo>
                <a:lnTo>
                  <a:pt x="153334" y="181277"/>
                </a:lnTo>
                <a:lnTo>
                  <a:pt x="194746" y="186984"/>
                </a:lnTo>
                <a:lnTo>
                  <a:pt x="239481" y="190543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43"/>
                </a:lnTo>
                <a:lnTo>
                  <a:pt x="401181" y="184388"/>
                </a:lnTo>
                <a:lnTo>
                  <a:pt x="440924" y="177674"/>
                </a:lnTo>
                <a:lnTo>
                  <a:pt x="492601" y="164147"/>
                </a:lnTo>
                <a:lnTo>
                  <a:pt x="533219" y="147019"/>
                </a:lnTo>
                <a:lnTo>
                  <a:pt x="567196" y="119648"/>
                </a:lnTo>
                <a:lnTo>
                  <a:pt x="575310" y="96519"/>
                </a:lnTo>
                <a:lnTo>
                  <a:pt x="574387" y="88427"/>
                </a:lnTo>
                <a:lnTo>
                  <a:pt x="544003" y="51588"/>
                </a:lnTo>
                <a:lnTo>
                  <a:pt x="507454" y="33173"/>
                </a:lnTo>
                <a:lnTo>
                  <a:pt x="459272" y="18247"/>
                </a:lnTo>
                <a:lnTo>
                  <a:pt x="421539" y="10527"/>
                </a:lnTo>
                <a:lnTo>
                  <a:pt x="379912" y="4795"/>
                </a:lnTo>
                <a:lnTo>
                  <a:pt x="334902" y="1228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28059" y="374748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8"/>
                </a:lnTo>
                <a:lnTo>
                  <a:pt x="379912" y="4795"/>
                </a:lnTo>
                <a:lnTo>
                  <a:pt x="421539" y="10527"/>
                </a:lnTo>
                <a:lnTo>
                  <a:pt x="459272" y="18247"/>
                </a:lnTo>
                <a:lnTo>
                  <a:pt x="507454" y="33173"/>
                </a:lnTo>
                <a:lnTo>
                  <a:pt x="544003" y="51588"/>
                </a:lnTo>
                <a:lnTo>
                  <a:pt x="571661" y="80547"/>
                </a:lnTo>
                <a:lnTo>
                  <a:pt x="575310" y="96519"/>
                </a:lnTo>
                <a:lnTo>
                  <a:pt x="574387" y="104431"/>
                </a:lnTo>
                <a:lnTo>
                  <a:pt x="544003" y="140616"/>
                </a:lnTo>
                <a:lnTo>
                  <a:pt x="507454" y="158807"/>
                </a:lnTo>
                <a:lnTo>
                  <a:pt x="459272" y="173603"/>
                </a:lnTo>
                <a:lnTo>
                  <a:pt x="421539" y="181277"/>
                </a:lnTo>
                <a:lnTo>
                  <a:pt x="379912" y="186984"/>
                </a:lnTo>
                <a:lnTo>
                  <a:pt x="334902" y="190543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43"/>
                </a:lnTo>
                <a:lnTo>
                  <a:pt x="173593" y="184388"/>
                </a:lnTo>
                <a:lnTo>
                  <a:pt x="134036" y="177674"/>
                </a:lnTo>
                <a:lnTo>
                  <a:pt x="82550" y="164147"/>
                </a:lnTo>
                <a:lnTo>
                  <a:pt x="42036" y="147019"/>
                </a:lnTo>
                <a:lnTo>
                  <a:pt x="8109" y="119648"/>
                </a:lnTo>
                <a:lnTo>
                  <a:pt x="0" y="96519"/>
                </a:lnTo>
                <a:lnTo>
                  <a:pt x="922" y="88427"/>
                </a:lnTo>
                <a:lnTo>
                  <a:pt x="31272" y="51588"/>
                </a:lnTo>
                <a:lnTo>
                  <a:pt x="67739" y="33173"/>
                </a:lnTo>
                <a:lnTo>
                  <a:pt x="115763" y="18247"/>
                </a:lnTo>
                <a:lnTo>
                  <a:pt x="153334" y="10527"/>
                </a:lnTo>
                <a:lnTo>
                  <a:pt x="194746" y="4795"/>
                </a:lnTo>
                <a:lnTo>
                  <a:pt x="239481" y="1228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28059" y="3747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04640" y="394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8154" y="374875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239481" y="1192"/>
                </a:lnTo>
                <a:lnTo>
                  <a:pt x="194746" y="4663"/>
                </a:lnTo>
                <a:lnTo>
                  <a:pt x="153334" y="10252"/>
                </a:lnTo>
                <a:lnTo>
                  <a:pt x="115763" y="17800"/>
                </a:lnTo>
                <a:lnTo>
                  <a:pt x="67739" y="32443"/>
                </a:lnTo>
                <a:lnTo>
                  <a:pt x="31272" y="50592"/>
                </a:lnTo>
                <a:lnTo>
                  <a:pt x="3647" y="79312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20" y="191770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166"/>
                </a:lnTo>
                <a:lnTo>
                  <a:pt x="544003" y="50592"/>
                </a:lnTo>
                <a:lnTo>
                  <a:pt x="507454" y="32443"/>
                </a:lnTo>
                <a:lnTo>
                  <a:pt x="459272" y="17800"/>
                </a:lnTo>
                <a:lnTo>
                  <a:pt x="421539" y="10252"/>
                </a:lnTo>
                <a:lnTo>
                  <a:pt x="379912" y="4663"/>
                </a:lnTo>
                <a:lnTo>
                  <a:pt x="334902" y="1192"/>
                </a:lnTo>
                <a:lnTo>
                  <a:pt x="28702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48154" y="374875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334902" y="1192"/>
                </a:lnTo>
                <a:lnTo>
                  <a:pt x="379912" y="4663"/>
                </a:lnTo>
                <a:lnTo>
                  <a:pt x="421539" y="10252"/>
                </a:lnTo>
                <a:lnTo>
                  <a:pt x="459272" y="17800"/>
                </a:lnTo>
                <a:lnTo>
                  <a:pt x="507454" y="32443"/>
                </a:lnTo>
                <a:lnTo>
                  <a:pt x="544003" y="50592"/>
                </a:lnTo>
                <a:lnTo>
                  <a:pt x="571661" y="79312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20" y="191770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166"/>
                </a:lnTo>
                <a:lnTo>
                  <a:pt x="31272" y="50592"/>
                </a:lnTo>
                <a:lnTo>
                  <a:pt x="67739" y="32443"/>
                </a:lnTo>
                <a:lnTo>
                  <a:pt x="115763" y="17800"/>
                </a:lnTo>
                <a:lnTo>
                  <a:pt x="153334" y="10252"/>
                </a:lnTo>
                <a:lnTo>
                  <a:pt x="194746" y="4663"/>
                </a:lnTo>
                <a:lnTo>
                  <a:pt x="239481" y="1192"/>
                </a:lnTo>
                <a:lnTo>
                  <a:pt x="2870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48150" y="37487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24729" y="394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28059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19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1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28059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19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19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28059" y="4035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04640" y="4227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48154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239481" y="1226"/>
                </a:lnTo>
                <a:lnTo>
                  <a:pt x="194746" y="4785"/>
                </a:lnTo>
                <a:lnTo>
                  <a:pt x="153334" y="10492"/>
                </a:lnTo>
                <a:lnTo>
                  <a:pt x="115763" y="18166"/>
                </a:lnTo>
                <a:lnTo>
                  <a:pt x="67739" y="32962"/>
                </a:lnTo>
                <a:lnTo>
                  <a:pt x="31272" y="51153"/>
                </a:lnTo>
                <a:lnTo>
                  <a:pt x="3647" y="79621"/>
                </a:lnTo>
                <a:lnTo>
                  <a:pt x="0" y="95250"/>
                </a:lnTo>
                <a:lnTo>
                  <a:pt x="922" y="103342"/>
                </a:lnTo>
                <a:lnTo>
                  <a:pt x="31272" y="140181"/>
                </a:lnTo>
                <a:lnTo>
                  <a:pt x="67739" y="158596"/>
                </a:lnTo>
                <a:lnTo>
                  <a:pt x="115763" y="173522"/>
                </a:lnTo>
                <a:lnTo>
                  <a:pt x="153334" y="181242"/>
                </a:lnTo>
                <a:lnTo>
                  <a:pt x="194746" y="186974"/>
                </a:lnTo>
                <a:lnTo>
                  <a:pt x="239481" y="190541"/>
                </a:lnTo>
                <a:lnTo>
                  <a:pt x="287020" y="191769"/>
                </a:lnTo>
                <a:lnTo>
                  <a:pt x="311288" y="191459"/>
                </a:lnTo>
                <a:lnTo>
                  <a:pt x="357798" y="189039"/>
                </a:lnTo>
                <a:lnTo>
                  <a:pt x="401181" y="184368"/>
                </a:lnTo>
                <a:lnTo>
                  <a:pt x="440924" y="177620"/>
                </a:lnTo>
                <a:lnTo>
                  <a:pt x="492601" y="163988"/>
                </a:lnTo>
                <a:lnTo>
                  <a:pt x="533219" y="146670"/>
                </a:lnTo>
                <a:lnTo>
                  <a:pt x="567196" y="118868"/>
                </a:lnTo>
                <a:lnTo>
                  <a:pt x="575310" y="95250"/>
                </a:lnTo>
                <a:lnTo>
                  <a:pt x="574387" y="87338"/>
                </a:lnTo>
                <a:lnTo>
                  <a:pt x="544003" y="51153"/>
                </a:lnTo>
                <a:lnTo>
                  <a:pt x="507454" y="32962"/>
                </a:lnTo>
                <a:lnTo>
                  <a:pt x="459272" y="18166"/>
                </a:lnTo>
                <a:lnTo>
                  <a:pt x="421539" y="10492"/>
                </a:lnTo>
                <a:lnTo>
                  <a:pt x="379912" y="4785"/>
                </a:lnTo>
                <a:lnTo>
                  <a:pt x="334902" y="1226"/>
                </a:lnTo>
                <a:lnTo>
                  <a:pt x="28702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48154" y="4035779"/>
            <a:ext cx="575310" cy="191769"/>
          </a:xfrm>
          <a:custGeom>
            <a:avLst/>
            <a:gdLst/>
            <a:ahLst/>
            <a:cxnLst/>
            <a:rect l="l" t="t" r="r" b="b"/>
            <a:pathLst>
              <a:path w="575310" h="191770">
                <a:moveTo>
                  <a:pt x="287020" y="0"/>
                </a:moveTo>
                <a:lnTo>
                  <a:pt x="334902" y="1226"/>
                </a:lnTo>
                <a:lnTo>
                  <a:pt x="379912" y="4785"/>
                </a:lnTo>
                <a:lnTo>
                  <a:pt x="421539" y="10492"/>
                </a:lnTo>
                <a:lnTo>
                  <a:pt x="459272" y="18166"/>
                </a:lnTo>
                <a:lnTo>
                  <a:pt x="507454" y="32962"/>
                </a:lnTo>
                <a:lnTo>
                  <a:pt x="544003" y="51153"/>
                </a:lnTo>
                <a:lnTo>
                  <a:pt x="571661" y="79621"/>
                </a:lnTo>
                <a:lnTo>
                  <a:pt x="575310" y="95250"/>
                </a:lnTo>
                <a:lnTo>
                  <a:pt x="574387" y="103342"/>
                </a:lnTo>
                <a:lnTo>
                  <a:pt x="544003" y="140181"/>
                </a:lnTo>
                <a:lnTo>
                  <a:pt x="507454" y="158596"/>
                </a:lnTo>
                <a:lnTo>
                  <a:pt x="459272" y="173522"/>
                </a:lnTo>
                <a:lnTo>
                  <a:pt x="421539" y="181242"/>
                </a:lnTo>
                <a:lnTo>
                  <a:pt x="379912" y="186974"/>
                </a:lnTo>
                <a:lnTo>
                  <a:pt x="334902" y="190541"/>
                </a:lnTo>
                <a:lnTo>
                  <a:pt x="287020" y="191769"/>
                </a:lnTo>
                <a:lnTo>
                  <a:pt x="262932" y="191459"/>
                </a:lnTo>
                <a:lnTo>
                  <a:pt x="216731" y="189039"/>
                </a:lnTo>
                <a:lnTo>
                  <a:pt x="173593" y="184368"/>
                </a:lnTo>
                <a:lnTo>
                  <a:pt x="134036" y="177620"/>
                </a:lnTo>
                <a:lnTo>
                  <a:pt x="82550" y="163988"/>
                </a:lnTo>
                <a:lnTo>
                  <a:pt x="42036" y="146670"/>
                </a:lnTo>
                <a:lnTo>
                  <a:pt x="8109" y="118868"/>
                </a:lnTo>
                <a:lnTo>
                  <a:pt x="0" y="95250"/>
                </a:lnTo>
                <a:lnTo>
                  <a:pt x="922" y="87338"/>
                </a:lnTo>
                <a:lnTo>
                  <a:pt x="31272" y="51153"/>
                </a:lnTo>
                <a:lnTo>
                  <a:pt x="67739" y="32962"/>
                </a:lnTo>
                <a:lnTo>
                  <a:pt x="115763" y="18166"/>
                </a:lnTo>
                <a:lnTo>
                  <a:pt x="153334" y="10492"/>
                </a:lnTo>
                <a:lnTo>
                  <a:pt x="194746" y="4785"/>
                </a:lnTo>
                <a:lnTo>
                  <a:pt x="239481" y="1226"/>
                </a:lnTo>
                <a:lnTo>
                  <a:pt x="2870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48150" y="4035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24729" y="4227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75759" y="2452092"/>
            <a:ext cx="0" cy="2519679"/>
          </a:xfrm>
          <a:custGeom>
            <a:avLst/>
            <a:gdLst/>
            <a:ahLst/>
            <a:cxnLst/>
            <a:rect l="l" t="t" r="r" b="b"/>
            <a:pathLst>
              <a:path h="2519679">
                <a:moveTo>
                  <a:pt x="0" y="0"/>
                </a:moveTo>
                <a:lnTo>
                  <a:pt x="0" y="2519679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11729" y="2452092"/>
            <a:ext cx="0" cy="2519679"/>
          </a:xfrm>
          <a:custGeom>
            <a:avLst/>
            <a:gdLst/>
            <a:ahLst/>
            <a:cxnLst/>
            <a:rect l="l" t="t" r="r" b="b"/>
            <a:pathLst>
              <a:path h="2519679">
                <a:moveTo>
                  <a:pt x="0" y="0"/>
                </a:moveTo>
                <a:lnTo>
                  <a:pt x="0" y="2519679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733554" y="4928588"/>
            <a:ext cx="60007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85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97583" y="4928588"/>
            <a:ext cx="60007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85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24764" y="4928588"/>
            <a:ext cx="60071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75" dirty="0">
                <a:latin typeface="Arial"/>
                <a:cs typeface="Arial"/>
              </a:rPr>
              <a:t>D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88790" y="4896840"/>
            <a:ext cx="600710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/>
            <a:r>
              <a:rPr spc="-85" dirty="0">
                <a:latin typeface="Arial"/>
                <a:cs typeface="Arial"/>
              </a:rPr>
              <a:t>D</a:t>
            </a:r>
            <a:r>
              <a:rPr spc="-40"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</p:txBody>
      </p:sp>
      <p:sp>
        <p:nvSpPr>
          <p:cNvPr id="88" name="object 82"/>
          <p:cNvSpPr txBox="1"/>
          <p:nvPr/>
        </p:nvSpPr>
        <p:spPr>
          <a:xfrm>
            <a:off x="107505" y="5501600"/>
            <a:ext cx="8712968" cy="807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5" marR="12695">
              <a:lnSpc>
                <a:spcPct val="96500"/>
              </a:lnSpc>
            </a:pPr>
            <a:r>
              <a:rPr sz="3200" spc="-35" dirty="0">
                <a:cs typeface="Arial"/>
              </a:rPr>
              <a:t>W</a:t>
            </a:r>
            <a:r>
              <a:rPr sz="3200" spc="20" dirty="0">
                <a:cs typeface="Arial"/>
              </a:rPr>
              <a:t>h</a:t>
            </a:r>
            <a:r>
              <a:rPr sz="3200" spc="-10" dirty="0">
                <a:cs typeface="Arial"/>
              </a:rPr>
              <a:t>ich</a:t>
            </a:r>
            <a:r>
              <a:rPr sz="3200" spc="-35" dirty="0">
                <a:cs typeface="Arial"/>
              </a:rPr>
              <a:t> </a:t>
            </a:r>
            <a:r>
              <a:rPr sz="3200" spc="-114" dirty="0">
                <a:cs typeface="Arial"/>
              </a:rPr>
              <a:t>g</a:t>
            </a:r>
            <a:r>
              <a:rPr sz="3200" spc="40" dirty="0">
                <a:cs typeface="Arial"/>
              </a:rPr>
              <a:t>e</a:t>
            </a:r>
            <a:r>
              <a:rPr sz="3200" spc="10" dirty="0">
                <a:cs typeface="Arial"/>
              </a:rPr>
              <a:t>n</a:t>
            </a:r>
            <a:r>
              <a:rPr sz="3200" spc="40" dirty="0">
                <a:cs typeface="Arial"/>
              </a:rPr>
              <a:t>e</a:t>
            </a:r>
            <a:r>
              <a:rPr sz="3200" spc="-140" dirty="0">
                <a:cs typeface="Arial"/>
              </a:rPr>
              <a:t>s</a:t>
            </a:r>
            <a:r>
              <a:rPr sz="3200" spc="-40" dirty="0">
                <a:cs typeface="Arial"/>
              </a:rPr>
              <a:t> </a:t>
            </a:r>
            <a:r>
              <a:rPr sz="3200" spc="25" dirty="0">
                <a:cs typeface="Arial"/>
              </a:rPr>
              <a:t>a</a:t>
            </a:r>
            <a:r>
              <a:rPr sz="3200" spc="70" dirty="0">
                <a:cs typeface="Arial"/>
              </a:rPr>
              <a:t>r</a:t>
            </a:r>
            <a:r>
              <a:rPr sz="3200" spc="40" dirty="0">
                <a:cs typeface="Arial"/>
              </a:rPr>
              <a:t>e</a:t>
            </a:r>
            <a:r>
              <a:rPr sz="3200" spc="-40" dirty="0">
                <a:cs typeface="Arial"/>
              </a:rPr>
              <a:t> </a:t>
            </a:r>
            <a:r>
              <a:rPr sz="3200" spc="-50" dirty="0">
                <a:cs typeface="Arial"/>
              </a:rPr>
              <a:t>D</a:t>
            </a:r>
            <a:r>
              <a:rPr sz="3200" spc="-204" dirty="0">
                <a:cs typeface="Arial"/>
              </a:rPr>
              <a:t>E</a:t>
            </a:r>
            <a:r>
              <a:rPr sz="3200" spc="-40" dirty="0">
                <a:cs typeface="Arial"/>
              </a:rPr>
              <a:t> </a:t>
            </a:r>
            <a:r>
              <a:rPr sz="3200" spc="-20" dirty="0">
                <a:cs typeface="Arial"/>
              </a:rPr>
              <a:t>b</a:t>
            </a:r>
            <a:r>
              <a:rPr sz="3200" spc="40" dirty="0">
                <a:cs typeface="Arial"/>
              </a:rPr>
              <a:t>e</a:t>
            </a:r>
            <a:r>
              <a:rPr sz="3200" spc="130" dirty="0">
                <a:cs typeface="Arial"/>
              </a:rPr>
              <a:t>t</a:t>
            </a:r>
            <a:r>
              <a:rPr sz="3200" spc="35" dirty="0">
                <a:cs typeface="Arial"/>
              </a:rPr>
              <a:t>we</a:t>
            </a:r>
            <a:r>
              <a:rPr sz="3200" spc="30" dirty="0">
                <a:cs typeface="Arial"/>
              </a:rPr>
              <a:t>e</a:t>
            </a:r>
            <a:r>
              <a:rPr sz="3200" spc="20" dirty="0">
                <a:cs typeface="Arial"/>
              </a:rPr>
              <a:t>n</a:t>
            </a:r>
            <a:r>
              <a:rPr sz="3200" spc="-35" dirty="0">
                <a:cs typeface="Arial"/>
              </a:rPr>
              <a:t> </a:t>
            </a:r>
            <a:r>
              <a:rPr sz="3200" spc="-25" dirty="0">
                <a:cs typeface="Arial"/>
              </a:rPr>
              <a:t>U</a:t>
            </a:r>
            <a:r>
              <a:rPr sz="3200" spc="-135" dirty="0">
                <a:cs typeface="Arial"/>
              </a:rPr>
              <a:t>P</a:t>
            </a:r>
            <a:r>
              <a:rPr sz="3200" spc="-160" dirty="0">
                <a:cs typeface="Arial"/>
              </a:rPr>
              <a:t>C</a:t>
            </a:r>
            <a:r>
              <a:rPr sz="3200" spc="-35" dirty="0">
                <a:cs typeface="Arial"/>
              </a:rPr>
              <a:t> </a:t>
            </a:r>
            <a:r>
              <a:rPr sz="3200" spc="25" dirty="0">
                <a:cs typeface="Arial"/>
              </a:rPr>
              <a:t>a</a:t>
            </a:r>
            <a:r>
              <a:rPr sz="3200" spc="20" dirty="0">
                <a:cs typeface="Arial"/>
              </a:rPr>
              <a:t>n</a:t>
            </a:r>
            <a:r>
              <a:rPr sz="3200" spc="-15" dirty="0">
                <a:cs typeface="Arial"/>
              </a:rPr>
              <a:t>d</a:t>
            </a:r>
            <a:r>
              <a:rPr sz="3200" spc="-40" dirty="0">
                <a:cs typeface="Arial"/>
              </a:rPr>
              <a:t> </a:t>
            </a:r>
            <a:r>
              <a:rPr sz="3200" spc="-35" dirty="0">
                <a:cs typeface="Arial"/>
              </a:rPr>
              <a:t>W</a:t>
            </a:r>
            <a:r>
              <a:rPr sz="3200" spc="-135" dirty="0">
                <a:cs typeface="Arial"/>
              </a:rPr>
              <a:t>T</a:t>
            </a:r>
            <a:r>
              <a:rPr sz="3200" spc="-275" dirty="0">
                <a:cs typeface="Arial"/>
              </a:rPr>
              <a:t>?</a:t>
            </a:r>
            <a:r>
              <a:rPr sz="3200" spc="-125" dirty="0">
                <a:cs typeface="Arial"/>
              </a:rPr>
              <a:t> </a:t>
            </a:r>
            <a:endParaRPr lang="en-US" sz="3200" spc="-125" dirty="0">
              <a:cs typeface="Arial"/>
            </a:endParaRPr>
          </a:p>
          <a:p>
            <a:pPr marL="12695" marR="12695">
              <a:lnSpc>
                <a:spcPct val="96500"/>
              </a:lnSpc>
            </a:pPr>
            <a:r>
              <a:rPr sz="3200" spc="-35" dirty="0">
                <a:cs typeface="Arial"/>
              </a:rPr>
              <a:t>W</a:t>
            </a:r>
            <a:r>
              <a:rPr sz="3200" spc="20" dirty="0">
                <a:cs typeface="Arial"/>
              </a:rPr>
              <a:t>h</a:t>
            </a:r>
            <a:r>
              <a:rPr sz="3200" spc="-10" dirty="0">
                <a:cs typeface="Arial"/>
              </a:rPr>
              <a:t>ich</a:t>
            </a:r>
            <a:r>
              <a:rPr sz="3200" spc="-35" dirty="0">
                <a:cs typeface="Arial"/>
              </a:rPr>
              <a:t> </a:t>
            </a:r>
            <a:r>
              <a:rPr sz="3200" spc="-114" dirty="0">
                <a:cs typeface="Arial"/>
              </a:rPr>
              <a:t>g</a:t>
            </a:r>
            <a:r>
              <a:rPr sz="3200" spc="40" dirty="0">
                <a:cs typeface="Arial"/>
              </a:rPr>
              <a:t>e</a:t>
            </a:r>
            <a:r>
              <a:rPr sz="3200" spc="10" dirty="0">
                <a:cs typeface="Arial"/>
              </a:rPr>
              <a:t>n</a:t>
            </a:r>
            <a:r>
              <a:rPr sz="3200" spc="40" dirty="0">
                <a:cs typeface="Arial"/>
              </a:rPr>
              <a:t>e</a:t>
            </a:r>
            <a:r>
              <a:rPr sz="3200" spc="-140" dirty="0">
                <a:cs typeface="Arial"/>
              </a:rPr>
              <a:t>s</a:t>
            </a:r>
            <a:r>
              <a:rPr sz="3200" spc="-40" dirty="0">
                <a:cs typeface="Arial"/>
              </a:rPr>
              <a:t> </a:t>
            </a:r>
            <a:r>
              <a:rPr sz="3200" spc="25" dirty="0">
                <a:cs typeface="Arial"/>
              </a:rPr>
              <a:t>a</a:t>
            </a:r>
            <a:r>
              <a:rPr sz="3200" spc="70" dirty="0">
                <a:cs typeface="Arial"/>
              </a:rPr>
              <a:t>r</a:t>
            </a:r>
            <a:r>
              <a:rPr sz="3200" spc="40" dirty="0">
                <a:cs typeface="Arial"/>
              </a:rPr>
              <a:t>e</a:t>
            </a:r>
            <a:r>
              <a:rPr sz="3200" spc="-40" dirty="0">
                <a:cs typeface="Arial"/>
              </a:rPr>
              <a:t> </a:t>
            </a:r>
            <a:r>
              <a:rPr sz="3200" spc="-50" dirty="0">
                <a:cs typeface="Arial"/>
              </a:rPr>
              <a:t>D</a:t>
            </a:r>
            <a:r>
              <a:rPr sz="3200" spc="-204" dirty="0">
                <a:cs typeface="Arial"/>
              </a:rPr>
              <a:t>E</a:t>
            </a:r>
            <a:r>
              <a:rPr sz="3200" spc="-40" dirty="0">
                <a:cs typeface="Arial"/>
              </a:rPr>
              <a:t> </a:t>
            </a:r>
            <a:r>
              <a:rPr sz="3200" spc="-20" dirty="0">
                <a:cs typeface="Arial"/>
              </a:rPr>
              <a:t>b</a:t>
            </a:r>
            <a:r>
              <a:rPr sz="3200" spc="40" dirty="0">
                <a:cs typeface="Arial"/>
              </a:rPr>
              <a:t>e</a:t>
            </a:r>
            <a:r>
              <a:rPr sz="3200" spc="130" dirty="0">
                <a:cs typeface="Arial"/>
              </a:rPr>
              <a:t>t</a:t>
            </a:r>
            <a:r>
              <a:rPr sz="3200" spc="35" dirty="0">
                <a:cs typeface="Arial"/>
              </a:rPr>
              <a:t>we</a:t>
            </a:r>
            <a:r>
              <a:rPr sz="3200" spc="30" dirty="0">
                <a:cs typeface="Arial"/>
              </a:rPr>
              <a:t>e</a:t>
            </a:r>
            <a:r>
              <a:rPr sz="3200" spc="20" dirty="0">
                <a:cs typeface="Arial"/>
              </a:rPr>
              <a:t>n</a:t>
            </a:r>
            <a:r>
              <a:rPr sz="3200" spc="-35" dirty="0">
                <a:cs typeface="Arial"/>
              </a:rPr>
              <a:t> </a:t>
            </a:r>
            <a:r>
              <a:rPr sz="3200" spc="-100" dirty="0">
                <a:cs typeface="Arial"/>
              </a:rPr>
              <a:t>G</a:t>
            </a:r>
            <a:r>
              <a:rPr sz="3200" spc="-35" dirty="0">
                <a:cs typeface="Arial"/>
              </a:rPr>
              <a:t> </a:t>
            </a:r>
            <a:r>
              <a:rPr sz="3200" spc="35" dirty="0">
                <a:cs typeface="Arial"/>
              </a:rPr>
              <a:t>a</a:t>
            </a:r>
            <a:r>
              <a:rPr sz="3200" spc="10" dirty="0">
                <a:cs typeface="Arial"/>
              </a:rPr>
              <a:t>n</a:t>
            </a:r>
            <a:r>
              <a:rPr sz="3200" spc="-15" dirty="0">
                <a:cs typeface="Arial"/>
              </a:rPr>
              <a:t>d</a:t>
            </a:r>
            <a:r>
              <a:rPr sz="3200" spc="-40" dirty="0">
                <a:cs typeface="Arial"/>
              </a:rPr>
              <a:t> </a:t>
            </a:r>
            <a:r>
              <a:rPr sz="3200" spc="-120" dirty="0">
                <a:cs typeface="Arial"/>
              </a:rPr>
              <a:t>A</a:t>
            </a:r>
            <a:r>
              <a:rPr sz="3200" spc="-140" dirty="0">
                <a:cs typeface="Arial"/>
              </a:rPr>
              <a:t>G</a:t>
            </a:r>
            <a:r>
              <a:rPr sz="3200" spc="-275" dirty="0">
                <a:cs typeface="Arial"/>
              </a:rPr>
              <a:t>?</a:t>
            </a:r>
            <a:r>
              <a:rPr sz="3200" spc="-125" dirty="0">
                <a:cs typeface="Arial"/>
              </a:rPr>
              <a:t> </a:t>
            </a:r>
            <a:endParaRPr lang="en-US" sz="3200" spc="-125" dirty="0">
              <a:cs typeface="Arial"/>
            </a:endParaRPr>
          </a:p>
          <a:p>
            <a:pPr marL="12695" marR="12695">
              <a:lnSpc>
                <a:spcPct val="96500"/>
              </a:lnSpc>
            </a:pPr>
            <a:r>
              <a:rPr sz="3200" spc="-35" dirty="0">
                <a:cs typeface="Arial"/>
              </a:rPr>
              <a:t>W</a:t>
            </a:r>
            <a:r>
              <a:rPr sz="3200" spc="20" dirty="0">
                <a:cs typeface="Arial"/>
              </a:rPr>
              <a:t>h</a:t>
            </a:r>
            <a:r>
              <a:rPr sz="3200" spc="-10" dirty="0">
                <a:cs typeface="Arial"/>
              </a:rPr>
              <a:t>ich</a:t>
            </a:r>
            <a:r>
              <a:rPr sz="3200" spc="-35" dirty="0">
                <a:cs typeface="Arial"/>
              </a:rPr>
              <a:t> </a:t>
            </a:r>
            <a:r>
              <a:rPr sz="3200" spc="-114" dirty="0">
                <a:cs typeface="Arial"/>
              </a:rPr>
              <a:t>g</a:t>
            </a:r>
            <a:r>
              <a:rPr sz="3200" spc="40" dirty="0">
                <a:cs typeface="Arial"/>
              </a:rPr>
              <a:t>e</a:t>
            </a:r>
            <a:r>
              <a:rPr sz="3200" spc="10" dirty="0">
                <a:cs typeface="Arial"/>
              </a:rPr>
              <a:t>n</a:t>
            </a:r>
            <a:r>
              <a:rPr sz="3200" spc="40" dirty="0">
                <a:cs typeface="Arial"/>
              </a:rPr>
              <a:t>e</a:t>
            </a:r>
            <a:r>
              <a:rPr sz="3200" spc="-140" dirty="0">
                <a:cs typeface="Arial"/>
              </a:rPr>
              <a:t>s</a:t>
            </a:r>
            <a:r>
              <a:rPr sz="3200" spc="-40" dirty="0">
                <a:cs typeface="Arial"/>
              </a:rPr>
              <a:t> </a:t>
            </a:r>
            <a:r>
              <a:rPr sz="3200" spc="25" dirty="0">
                <a:cs typeface="Arial"/>
              </a:rPr>
              <a:t>a</a:t>
            </a:r>
            <a:r>
              <a:rPr sz="3200" spc="70" dirty="0">
                <a:cs typeface="Arial"/>
              </a:rPr>
              <a:t>r</a:t>
            </a:r>
            <a:r>
              <a:rPr sz="3200" spc="40" dirty="0">
                <a:cs typeface="Arial"/>
              </a:rPr>
              <a:t>e</a:t>
            </a:r>
            <a:r>
              <a:rPr sz="3200" spc="-40" dirty="0">
                <a:cs typeface="Arial"/>
              </a:rPr>
              <a:t> </a:t>
            </a:r>
            <a:r>
              <a:rPr sz="3200" spc="-50" dirty="0">
                <a:cs typeface="Arial"/>
              </a:rPr>
              <a:t>D</a:t>
            </a:r>
            <a:r>
              <a:rPr sz="3200" spc="-204" dirty="0">
                <a:cs typeface="Arial"/>
              </a:rPr>
              <a:t>E</a:t>
            </a:r>
            <a:r>
              <a:rPr sz="3200" spc="-40" dirty="0">
                <a:cs typeface="Arial"/>
              </a:rPr>
              <a:t> </a:t>
            </a:r>
            <a:r>
              <a:rPr sz="3200" spc="30" dirty="0">
                <a:cs typeface="Arial"/>
              </a:rPr>
              <a:t>in</a:t>
            </a:r>
            <a:r>
              <a:rPr sz="3200" spc="-35" dirty="0">
                <a:cs typeface="Arial"/>
              </a:rPr>
              <a:t> W</a:t>
            </a:r>
            <a:r>
              <a:rPr sz="3200" spc="-125" dirty="0">
                <a:cs typeface="Arial"/>
              </a:rPr>
              <a:t>T</a:t>
            </a:r>
            <a:r>
              <a:rPr sz="3200" spc="-45" dirty="0">
                <a:cs typeface="Arial"/>
              </a:rPr>
              <a:t> </a:t>
            </a:r>
            <a:r>
              <a:rPr sz="3200" spc="-20" dirty="0">
                <a:cs typeface="Arial"/>
              </a:rPr>
              <a:t>b</a:t>
            </a:r>
            <a:r>
              <a:rPr sz="3200" spc="30" dirty="0">
                <a:cs typeface="Arial"/>
              </a:rPr>
              <a:t>e</a:t>
            </a:r>
            <a:r>
              <a:rPr sz="3200" spc="140" dirty="0">
                <a:cs typeface="Arial"/>
              </a:rPr>
              <a:t>t</a:t>
            </a:r>
            <a:r>
              <a:rPr sz="3200" spc="40" dirty="0">
                <a:cs typeface="Arial"/>
              </a:rPr>
              <a:t>w</a:t>
            </a:r>
            <a:r>
              <a:rPr sz="3200" spc="20" dirty="0">
                <a:cs typeface="Arial"/>
              </a:rPr>
              <a:t>e</a:t>
            </a:r>
            <a:r>
              <a:rPr sz="3200" spc="40" dirty="0">
                <a:cs typeface="Arial"/>
              </a:rPr>
              <a:t>e</a:t>
            </a:r>
            <a:r>
              <a:rPr sz="3200" spc="20" dirty="0">
                <a:cs typeface="Arial"/>
              </a:rPr>
              <a:t>n</a:t>
            </a:r>
            <a:r>
              <a:rPr sz="3200" spc="-35" dirty="0">
                <a:cs typeface="Arial"/>
              </a:rPr>
              <a:t> </a:t>
            </a:r>
            <a:r>
              <a:rPr sz="3200" spc="-100" dirty="0">
                <a:cs typeface="Arial"/>
              </a:rPr>
              <a:t>G</a:t>
            </a:r>
            <a:r>
              <a:rPr sz="3200" spc="-40" dirty="0">
                <a:cs typeface="Arial"/>
              </a:rPr>
              <a:t> </a:t>
            </a:r>
            <a:r>
              <a:rPr sz="3200" spc="25" dirty="0">
                <a:cs typeface="Arial"/>
              </a:rPr>
              <a:t>a</a:t>
            </a:r>
            <a:r>
              <a:rPr sz="3200" spc="20" dirty="0">
                <a:cs typeface="Arial"/>
              </a:rPr>
              <a:t>n</a:t>
            </a:r>
            <a:r>
              <a:rPr sz="3200" spc="-15" dirty="0">
                <a:cs typeface="Arial"/>
              </a:rPr>
              <a:t>d</a:t>
            </a:r>
            <a:r>
              <a:rPr sz="3200" spc="-40" dirty="0">
                <a:cs typeface="Arial"/>
              </a:rPr>
              <a:t> </a:t>
            </a:r>
            <a:r>
              <a:rPr sz="3200" spc="-145" dirty="0">
                <a:cs typeface="Arial"/>
              </a:rPr>
              <a:t>A</a:t>
            </a:r>
            <a:r>
              <a:rPr sz="3200" spc="-95" dirty="0">
                <a:cs typeface="Arial"/>
              </a:rPr>
              <a:t>G</a:t>
            </a:r>
            <a:r>
              <a:rPr sz="3200" spc="-275" dirty="0">
                <a:cs typeface="Arial"/>
              </a:rPr>
              <a:t>?</a:t>
            </a: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75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069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Gene = strain + treatment + day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 export results for unique comparisons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927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" y="1379937"/>
            <a:ext cx="914444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60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results - </a:t>
            </a:r>
            <a:r>
              <a:rPr lang="en-US" dirty="0" err="1" smtClean="0"/>
              <a:t>heatmap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3729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á složená závorka 4"/>
          <p:cNvSpPr/>
          <p:nvPr/>
        </p:nvSpPr>
        <p:spPr>
          <a:xfrm>
            <a:off x="6012160" y="2420888"/>
            <a:ext cx="432048" cy="2736304"/>
          </a:xfrm>
          <a:prstGeom prst="rightBrace">
            <a:avLst>
              <a:gd name="adj1" fmla="val 1189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3429000"/>
            <a:ext cx="230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Differentially expressed miRNAs with adjusted p&lt;0,01</a:t>
            </a:r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3779912" y="4581128"/>
            <a:ext cx="432048" cy="2736304"/>
          </a:xfrm>
          <a:prstGeom prst="rightBrace">
            <a:avLst>
              <a:gd name="adj1" fmla="val 11896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63888" y="623731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0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in Galaxy</a:t>
            </a:r>
            <a:endParaRPr lang="cs-CZ" dirty="0"/>
          </a:p>
        </p:txBody>
      </p:sp>
      <p:pic>
        <p:nvPicPr>
          <p:cNvPr id="1026" name="Picture 2" descr="OverviewNGSdataanalysi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" y="1988841"/>
            <a:ext cx="97413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5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FASTQ format</a:t>
            </a:r>
            <a:endParaRPr lang="cs-CZ" dirty="0"/>
          </a:p>
        </p:txBody>
      </p:sp>
      <p:pic>
        <p:nvPicPr>
          <p:cNvPr id="2050" name="Picture 2" descr="http://drive5.com/usearch/manual/fastq_f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41" y="1196754"/>
            <a:ext cx="52673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4574741"/>
            <a:ext cx="8352928" cy="1446550"/>
          </a:xfrm>
          <a:prstGeom prst="rect">
            <a:avLst/>
          </a:prstGeom>
        </p:spPr>
        <p:txBody>
          <a:bodyPr wrap="square" lIns="91400" tIns="45702" rIns="91400" bIns="45702">
            <a:spAutoFit/>
          </a:bodyPr>
          <a:lstStyle/>
          <a:p>
            <a:pPr marL="342758" indent="-342758">
              <a:buFont typeface="Arial" panose="020B0604020202020204" pitchFamily="34" charset="0"/>
              <a:buChar char="•"/>
            </a:pPr>
            <a:r>
              <a:rPr lang="en-US" sz="2200" dirty="0"/>
              <a:t>The first line starts with '@', followed by the label</a:t>
            </a:r>
          </a:p>
          <a:p>
            <a:pPr marL="342758" indent="-342758">
              <a:buFont typeface="Arial" panose="020B0604020202020204" pitchFamily="34" charset="0"/>
              <a:buChar char="•"/>
            </a:pPr>
            <a:r>
              <a:rPr lang="en-US" sz="2200" dirty="0"/>
              <a:t>The third line starts with '+'. In some variants, the '+' line contains a second copy of the label</a:t>
            </a:r>
          </a:p>
          <a:p>
            <a:pPr marL="342758" indent="-342758">
              <a:buFont typeface="Arial" panose="020B0604020202020204" pitchFamily="34" charset="0"/>
              <a:buChar char="•"/>
            </a:pPr>
            <a:r>
              <a:rPr lang="en-US" sz="2200" dirty="0"/>
              <a:t>The fourth line contains the Q scores represented as ASCII characters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5799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scores of FASTQ</a:t>
            </a:r>
            <a:endParaRPr lang="cs-CZ" dirty="0"/>
          </a:p>
        </p:txBody>
      </p:sp>
      <p:pic>
        <p:nvPicPr>
          <p:cNvPr id="4" name="Picture 4" descr="http://drive5.com/usearch/manual/qscor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15306"/>
            <a:ext cx="7715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4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Q</a:t>
            </a:r>
            <a:r>
              <a:rPr lang="en-US" dirty="0" err="1" smtClean="0"/>
              <a:t>uality</a:t>
            </a:r>
            <a:r>
              <a:rPr lang="en-US" dirty="0" smtClean="0"/>
              <a:t> </a:t>
            </a:r>
            <a:r>
              <a:rPr lang="en-US" dirty="0"/>
              <a:t>control </a:t>
            </a:r>
            <a:r>
              <a:rPr lang="en-US" dirty="0" smtClean="0"/>
              <a:t>tool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cs-CZ" dirty="0" smtClean="0"/>
              <a:t>NGS</a:t>
            </a:r>
            <a:r>
              <a:rPr lang="en-US" dirty="0" smtClean="0"/>
              <a:t>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fastQC</a:t>
            </a:r>
            <a:r>
              <a:rPr lang="cs-CZ" dirty="0" smtClean="0"/>
              <a:t> in </a:t>
            </a:r>
            <a:r>
              <a:rPr lang="cs-CZ" dirty="0" err="1" smtClean="0"/>
              <a:t>Galaxy</a:t>
            </a:r>
            <a:endParaRPr lang="cs-CZ" dirty="0" smtClean="0"/>
          </a:p>
          <a:p>
            <a:r>
              <a:rPr lang="cs-CZ" dirty="0" smtClean="0"/>
              <a:t>QC report in </a:t>
            </a:r>
            <a:r>
              <a:rPr lang="cs-CZ" dirty="0" err="1" smtClean="0"/>
              <a:t>CLCbio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7044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microarrays to NGS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As research transitions from microarrays to sequencing-based approaches, it is essential that we revisit many of the same concerns that the statistical community had at the beginning of the microarray era </a:t>
            </a:r>
          </a:p>
          <a:p>
            <a:r>
              <a:rPr lang="en-US" dirty="0" smtClean="0">
                <a:effectLst/>
              </a:rPr>
              <a:t>series of articles was published elucidating the need for proper experimental design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1551</Words>
  <Application>Microsoft Office PowerPoint</Application>
  <PresentationFormat>Předvádění na obrazovce (4:3)</PresentationFormat>
  <Paragraphs>265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Moderní metody analýzy genomu</vt:lpstr>
      <vt:lpstr>Brief workflow</vt:lpstr>
      <vt:lpstr>But…</vt:lpstr>
      <vt:lpstr>Scales of genome size</vt:lpstr>
      <vt:lpstr>QC in Galaxy</vt:lpstr>
      <vt:lpstr>FASTQ format</vt:lpstr>
      <vt:lpstr>Q scores of FASTQ</vt:lpstr>
      <vt:lpstr>Quality control tools for NGS data</vt:lpstr>
      <vt:lpstr>From microarrays to NGS data</vt:lpstr>
      <vt:lpstr>Basic biological problems</vt:lpstr>
      <vt:lpstr>Mutation identification</vt:lpstr>
      <vt:lpstr>Mutation identification</vt:lpstr>
      <vt:lpstr>Germinal mutations</vt:lpstr>
      <vt:lpstr>Somatic mutations</vt:lpstr>
      <vt:lpstr>Expression analyses – RNA-seq</vt:lpstr>
      <vt:lpstr>RNA-seq</vt:lpstr>
      <vt:lpstr>Expression level in RNA-seq</vt:lpstr>
      <vt:lpstr>What is differential expression?</vt:lpstr>
      <vt:lpstr>Definitions</vt:lpstr>
      <vt:lpstr>Experimental design</vt:lpstr>
      <vt:lpstr>RNA-seq biases</vt:lpstr>
      <vt:lpstr>Options</vt:lpstr>
      <vt:lpstr>Normalization methods</vt:lpstr>
      <vt:lpstr>Differential expression</vt:lpstr>
      <vt:lpstr>Goal</vt:lpstr>
      <vt:lpstr>Goal</vt:lpstr>
      <vt:lpstr>Algorithms under active development</vt:lpstr>
      <vt:lpstr>Intuition - gene</vt:lpstr>
      <vt:lpstr>Intuition</vt:lpstr>
      <vt:lpstr>Dispersion estimation</vt:lpstr>
      <vt:lpstr>Dispersion estimation</vt:lpstr>
      <vt:lpstr>Test runs between 2 conditions </vt:lpstr>
      <vt:lpstr>Test runs between 2 conditions </vt:lpstr>
      <vt:lpstr>Check the distribution of p-values</vt:lpstr>
      <vt:lpstr>Improve test results</vt:lpstr>
      <vt:lpstr>Improve test results</vt:lpstr>
      <vt:lpstr>Multiple testing corrections</vt:lpstr>
      <vt:lpstr>Why to apply multiple testing correction?</vt:lpstr>
      <vt:lpstr>Including different factors</vt:lpstr>
      <vt:lpstr>Including different factors</vt:lpstr>
      <vt:lpstr>Statistical model</vt:lpstr>
      <vt:lpstr>Goal</vt:lpstr>
      <vt:lpstr>Visualization of results - heatmap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workflow</dc:title>
  <dc:creator>admin</dc:creator>
  <cp:lastModifiedBy>admin</cp:lastModifiedBy>
  <cp:revision>88</cp:revision>
  <dcterms:created xsi:type="dcterms:W3CDTF">2014-03-23T15:52:50Z</dcterms:created>
  <dcterms:modified xsi:type="dcterms:W3CDTF">2015-05-11T09:35:51Z</dcterms:modified>
</cp:coreProperties>
</file>