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56" r:id="rId2"/>
    <p:sldId id="311" r:id="rId3"/>
    <p:sldId id="260" r:id="rId4"/>
    <p:sldId id="295" r:id="rId5"/>
    <p:sldId id="307" r:id="rId6"/>
    <p:sldId id="319" r:id="rId7"/>
    <p:sldId id="321" r:id="rId8"/>
    <p:sldId id="309" r:id="rId9"/>
    <p:sldId id="313" r:id="rId10"/>
    <p:sldId id="314" r:id="rId11"/>
    <p:sldId id="315" r:id="rId12"/>
    <p:sldId id="316" r:id="rId13"/>
    <p:sldId id="317" r:id="rId14"/>
    <p:sldId id="318" r:id="rId15"/>
    <p:sldId id="30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32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5DD7-A639-484C-AB8A-9ED9DADA3FCA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AD384-646F-4AE6-A28B-CBDB6C8432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85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852DF1-BEE3-46A8-A559-F46F02A59B07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46667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390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6389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84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54CF14-621A-441B-A4A2-152466C319FA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6739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4A1F9-DBB2-4705-B954-0B9FEE94DAFB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25513" y="695325"/>
            <a:ext cx="50085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Rectangle 3"/>
          <p:cNvSpPr txBox="1">
            <a:spLocks noChangeArrowheads="1"/>
          </p:cNvSpPr>
          <p:nvPr>
            <p:ph type="body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9319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2F2241-E60C-46E2-B1E8-279E8ABB7C2A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2945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0C3ABE-DB32-4792-978F-BB0A5D8FB7ED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46634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5DE2C8-EEB8-4793-8512-8542F0F2CB86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954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122B2D-8D85-4F7D-A6D5-7E9A4B41D7C6}" type="slidenum">
              <a:rPr lang="cs-CZ" altLang="cs-CZ" smtClean="0"/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0039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A3E977-704F-4B2A-8837-E726621B4575}" type="slidenum">
              <a:rPr lang="cs-CZ" altLang="cs-CZ" smtClean="0"/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7570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03D85-B582-4654-8354-42E49A46D43A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2789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482465-3F83-4ACD-A42E-D7EAE7C2BB07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7313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ACE46-032A-45F0-ACE3-B61FDB66E2B7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25513" y="695325"/>
            <a:ext cx="50085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 txBox="1">
            <a:spLocks noChangeArrowheads="1"/>
          </p:cNvSpPr>
          <p:nvPr>
            <p:ph type="body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929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59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E12032-77C8-4D50-B6F0-211EB8B99A58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2742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E63F0-14B2-4A27-B32C-81F81F163D9C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95744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82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903825" y="-12807950"/>
            <a:ext cx="24109363" cy="13562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553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227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9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1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49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8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96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6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6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7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9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4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43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5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42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36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68F3-3AAB-486A-A174-41254BD43E24}" type="datetimeFigureOut">
              <a:rPr lang="cs-CZ" smtClean="0"/>
              <a:t>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920E61-D242-413D-8B66-B51327D89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LARYNX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15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3276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90599" y="-11351"/>
            <a:ext cx="6227763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00B0F0"/>
                </a:solidFill>
              </a:rPr>
              <a:t>2)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Muscles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responsible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for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respiration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and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phonation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position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of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vocal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cords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:</a:t>
            </a:r>
            <a:endParaRPr lang="cs-CZ" altLang="cs-CZ" sz="2000" b="1" u="sng" dirty="0">
              <a:solidFill>
                <a:srgbClr val="00B0F0"/>
              </a:solidFill>
            </a:endParaRPr>
          </a:p>
          <a:p>
            <a:endParaRPr lang="cs-CZ" altLang="cs-CZ" sz="2000" b="1" u="sng" dirty="0">
              <a:solidFill>
                <a:srgbClr val="CC0000"/>
              </a:solidFill>
            </a:endParaRPr>
          </a:p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2200" b="1" u="sng" dirty="0" err="1">
                <a:solidFill>
                  <a:schemeClr val="tx1"/>
                </a:solidFill>
              </a:rPr>
              <a:t>Musculus</a:t>
            </a:r>
            <a:r>
              <a:rPr lang="cs-CZ" altLang="cs-CZ" sz="2200" b="1" u="sng" dirty="0">
                <a:solidFill>
                  <a:schemeClr val="tx1"/>
                </a:solidFill>
              </a:rPr>
              <a:t> </a:t>
            </a:r>
            <a:r>
              <a:rPr lang="cs-CZ" altLang="cs-CZ" sz="2200" b="1" u="sng" dirty="0" err="1">
                <a:solidFill>
                  <a:schemeClr val="tx1"/>
                </a:solidFill>
              </a:rPr>
              <a:t>cricoarytaenoideus</a:t>
            </a:r>
            <a:r>
              <a:rPr lang="cs-CZ" altLang="cs-CZ" sz="2200" b="1" u="sng" dirty="0">
                <a:solidFill>
                  <a:schemeClr val="tx1"/>
                </a:solidFill>
              </a:rPr>
              <a:t> </a:t>
            </a:r>
            <a:r>
              <a:rPr lang="cs-CZ" altLang="cs-CZ" sz="2200" b="1" u="sng" dirty="0" err="1">
                <a:solidFill>
                  <a:schemeClr val="tx1"/>
                </a:solidFill>
              </a:rPr>
              <a:t>lateralis</a:t>
            </a:r>
            <a:endParaRPr lang="cs-CZ" altLang="cs-CZ" sz="2200" b="1" u="sng" dirty="0">
              <a:solidFill>
                <a:schemeClr val="tx1"/>
              </a:solidFill>
            </a:endParaRPr>
          </a:p>
          <a:p>
            <a:r>
              <a:rPr lang="cs-CZ" altLang="cs-CZ" sz="2200" b="1" i="1" dirty="0">
                <a:solidFill>
                  <a:schemeClr val="tx1"/>
                </a:solidFill>
              </a:rPr>
              <a:t>    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narrows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the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rima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glottidis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(</a:t>
            </a:r>
            <a:r>
              <a:rPr lang="cs-CZ" altLang="cs-CZ" sz="2200" b="1" dirty="0" err="1" smtClean="0">
                <a:solidFill>
                  <a:srgbClr val="FF0000"/>
                </a:solidFill>
              </a:rPr>
              <a:t>adduktion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of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cords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) </a:t>
            </a:r>
            <a:r>
              <a:rPr lang="cs-CZ" altLang="cs-CZ" sz="2200" b="1" dirty="0">
                <a:solidFill>
                  <a:schemeClr val="tx1"/>
                </a:solidFill>
              </a:rPr>
              <a:t>-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phonation</a:t>
            </a:r>
            <a:endParaRPr lang="cs-CZ" altLang="cs-CZ" sz="2200" b="1" dirty="0">
              <a:solidFill>
                <a:schemeClr val="tx1"/>
              </a:solidFill>
            </a:endParaRPr>
          </a:p>
          <a:p>
            <a:r>
              <a:rPr lang="cs-CZ" altLang="cs-CZ" sz="2200" b="1" i="1" dirty="0">
                <a:solidFill>
                  <a:schemeClr val="tx1"/>
                </a:solidFill>
              </a:rPr>
              <a:t>b) </a:t>
            </a:r>
            <a:r>
              <a:rPr lang="cs-CZ" altLang="cs-CZ" sz="2200" b="1" u="sng" dirty="0" err="1">
                <a:solidFill>
                  <a:schemeClr val="tx1"/>
                </a:solidFill>
              </a:rPr>
              <a:t>Musculus</a:t>
            </a:r>
            <a:r>
              <a:rPr lang="cs-CZ" altLang="cs-CZ" sz="2200" b="1" u="sng" dirty="0">
                <a:solidFill>
                  <a:schemeClr val="tx1"/>
                </a:solidFill>
              </a:rPr>
              <a:t> </a:t>
            </a:r>
            <a:r>
              <a:rPr lang="cs-CZ" altLang="cs-CZ" sz="2200" b="1" u="sng" dirty="0" err="1">
                <a:solidFill>
                  <a:schemeClr val="tx1"/>
                </a:solidFill>
              </a:rPr>
              <a:t>cricoarytaenoideus</a:t>
            </a:r>
            <a:r>
              <a:rPr lang="cs-CZ" altLang="cs-CZ" sz="2200" b="1" u="sng" dirty="0">
                <a:solidFill>
                  <a:schemeClr val="tx1"/>
                </a:solidFill>
              </a:rPr>
              <a:t> </a:t>
            </a:r>
            <a:r>
              <a:rPr lang="cs-CZ" altLang="cs-CZ" sz="2200" b="1" u="sng" dirty="0" err="1">
                <a:solidFill>
                  <a:schemeClr val="tx1"/>
                </a:solidFill>
              </a:rPr>
              <a:t>posterior</a:t>
            </a:r>
            <a:r>
              <a:rPr lang="cs-CZ" altLang="cs-CZ" sz="2200" b="1" dirty="0">
                <a:solidFill>
                  <a:schemeClr val="tx1"/>
                </a:solidFill>
              </a:rPr>
              <a:t> (</a:t>
            </a:r>
            <a:r>
              <a:rPr lang="cs-CZ" altLang="cs-CZ" sz="2200" b="1" dirty="0" err="1">
                <a:solidFill>
                  <a:schemeClr val="tx1"/>
                </a:solidFill>
              </a:rPr>
              <a:t>musculus</a:t>
            </a:r>
            <a:r>
              <a:rPr lang="cs-CZ" altLang="cs-CZ" sz="2200" b="1" dirty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>
                <a:solidFill>
                  <a:schemeClr val="tx1"/>
                </a:solidFill>
              </a:rPr>
              <a:t>posticus</a:t>
            </a:r>
            <a:r>
              <a:rPr lang="cs-CZ" altLang="cs-CZ" sz="2200" b="1" dirty="0">
                <a:solidFill>
                  <a:schemeClr val="tx1"/>
                </a:solidFill>
              </a:rPr>
              <a:t>)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opens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rima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glottidis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>
                <a:solidFill>
                  <a:schemeClr val="tx1"/>
                </a:solidFill>
              </a:rPr>
              <a:t>– </a:t>
            </a:r>
            <a:r>
              <a:rPr lang="cs-CZ" altLang="cs-CZ" sz="2200" b="1" dirty="0" err="1" smtClean="0">
                <a:solidFill>
                  <a:srgbClr val="FF0000"/>
                </a:solidFill>
              </a:rPr>
              <a:t>abduktion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of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cords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>
                <a:solidFill>
                  <a:schemeClr val="tx1"/>
                </a:solidFill>
              </a:rPr>
              <a:t>(</a:t>
            </a:r>
            <a:r>
              <a:rPr lang="cs-CZ" altLang="cs-CZ" sz="2200" b="1" dirty="0" err="1">
                <a:solidFill>
                  <a:schemeClr val="tx1"/>
                </a:solidFill>
              </a:rPr>
              <a:t>ligg</a:t>
            </a:r>
            <a:r>
              <a:rPr lang="cs-CZ" altLang="cs-CZ" sz="2200" b="1" dirty="0">
                <a:solidFill>
                  <a:schemeClr val="tx1"/>
                </a:solidFill>
              </a:rPr>
              <a:t>. </a:t>
            </a:r>
            <a:r>
              <a:rPr lang="cs-CZ" altLang="cs-CZ" sz="2200" b="1" dirty="0" err="1">
                <a:solidFill>
                  <a:schemeClr val="tx1"/>
                </a:solidFill>
              </a:rPr>
              <a:t>vocalia</a:t>
            </a:r>
            <a:r>
              <a:rPr lang="cs-CZ" altLang="cs-CZ" sz="2200" b="1" dirty="0">
                <a:solidFill>
                  <a:schemeClr val="tx1"/>
                </a:solidFill>
              </a:rPr>
              <a:t>) 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–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respiration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position</a:t>
            </a:r>
            <a:endParaRPr lang="cs-CZ" altLang="cs-CZ" sz="2200" b="1" dirty="0">
              <a:solidFill>
                <a:schemeClr val="tx1"/>
              </a:solidFill>
            </a:endParaRPr>
          </a:p>
          <a:p>
            <a:r>
              <a:rPr lang="cs-CZ" altLang="cs-CZ" sz="2200" b="1" i="1" dirty="0">
                <a:solidFill>
                  <a:schemeClr val="tx1"/>
                </a:solidFill>
              </a:rPr>
              <a:t>c) </a:t>
            </a:r>
            <a:r>
              <a:rPr lang="cs-CZ" altLang="cs-CZ" sz="2200" b="1" u="sng" dirty="0" err="1">
                <a:solidFill>
                  <a:schemeClr val="tx1"/>
                </a:solidFill>
              </a:rPr>
              <a:t>Musculus</a:t>
            </a:r>
            <a:r>
              <a:rPr lang="cs-CZ" altLang="cs-CZ" sz="2200" b="1" u="sng" dirty="0">
                <a:solidFill>
                  <a:schemeClr val="tx1"/>
                </a:solidFill>
              </a:rPr>
              <a:t> </a:t>
            </a:r>
            <a:r>
              <a:rPr lang="cs-CZ" altLang="cs-CZ" sz="2200" b="1" u="sng" dirty="0" err="1">
                <a:solidFill>
                  <a:schemeClr val="tx1"/>
                </a:solidFill>
              </a:rPr>
              <a:t>arytaenoideus</a:t>
            </a:r>
            <a:r>
              <a:rPr lang="cs-CZ" altLang="cs-CZ" sz="2200" b="1" i="1" dirty="0">
                <a:solidFill>
                  <a:schemeClr val="tx1"/>
                </a:solidFill>
              </a:rPr>
              <a:t> </a:t>
            </a:r>
          </a:p>
          <a:p>
            <a:r>
              <a:rPr lang="cs-CZ" altLang="cs-CZ" sz="2200" b="1" i="1" dirty="0" smtClean="0">
                <a:solidFill>
                  <a:schemeClr val="tx1"/>
                </a:solidFill>
              </a:rPr>
              <a:t>     </a:t>
            </a:r>
            <a:r>
              <a:rPr lang="cs-CZ" altLang="cs-CZ" sz="2200" b="1" i="1" dirty="0" err="1" smtClean="0">
                <a:solidFill>
                  <a:schemeClr val="tx1"/>
                </a:solidFill>
              </a:rPr>
              <a:t>Strongest</a:t>
            </a:r>
            <a:r>
              <a:rPr lang="cs-CZ" altLang="cs-CZ" sz="2200" b="1" i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adduktor -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phonation</a:t>
            </a:r>
            <a:endParaRPr lang="cs-CZ" altLang="cs-CZ" sz="2200" b="1" dirty="0">
              <a:solidFill>
                <a:schemeClr val="tx1"/>
              </a:solidFill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" b="1056"/>
          <a:stretch>
            <a:fillRect/>
          </a:stretch>
        </p:blipFill>
        <p:spPr bwMode="auto">
          <a:xfrm>
            <a:off x="1199357" y="4767263"/>
            <a:ext cx="22320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r="3065" b="4494"/>
          <a:stretch>
            <a:fillRect/>
          </a:stretch>
        </p:blipFill>
        <p:spPr bwMode="auto">
          <a:xfrm>
            <a:off x="3719512" y="4767263"/>
            <a:ext cx="2376488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724400"/>
            <a:ext cx="215900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054895" y="4148932"/>
            <a:ext cx="2520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 dirty="0">
                <a:solidFill>
                  <a:srgbClr val="FF0000"/>
                </a:solidFill>
              </a:rPr>
              <a:t>m. </a:t>
            </a:r>
            <a:r>
              <a:rPr lang="cs-CZ" altLang="cs-CZ" sz="1600" b="1" dirty="0" err="1">
                <a:solidFill>
                  <a:srgbClr val="FF0000"/>
                </a:solidFill>
              </a:rPr>
              <a:t>cricoarytaenoideus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lateralis</a:t>
            </a:r>
            <a:endParaRPr lang="cs-CZ" altLang="cs-CZ" sz="1600" b="1" dirty="0">
              <a:solidFill>
                <a:srgbClr val="FF0000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863975" y="4137027"/>
            <a:ext cx="2736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 dirty="0">
                <a:solidFill>
                  <a:srgbClr val="FF0000"/>
                </a:solidFill>
              </a:rPr>
              <a:t>m. </a:t>
            </a:r>
            <a:r>
              <a:rPr lang="cs-CZ" altLang="cs-CZ" sz="1600" b="1" dirty="0" err="1">
                <a:solidFill>
                  <a:srgbClr val="FF0000"/>
                </a:solidFill>
              </a:rPr>
              <a:t>cricoarytaenoideus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posterior</a:t>
            </a:r>
            <a:endParaRPr lang="cs-CZ" altLang="cs-CZ" sz="1600" b="1" dirty="0">
              <a:solidFill>
                <a:srgbClr val="FF0000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383339" y="4221163"/>
            <a:ext cx="1859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 dirty="0">
                <a:solidFill>
                  <a:srgbClr val="FF0000"/>
                </a:solidFill>
              </a:rPr>
              <a:t>m. </a:t>
            </a:r>
            <a:r>
              <a:rPr lang="cs-CZ" altLang="cs-CZ" sz="1600" b="1" dirty="0" err="1">
                <a:solidFill>
                  <a:srgbClr val="FF0000"/>
                </a:solidFill>
              </a:rPr>
              <a:t>arytaenoideus</a:t>
            </a:r>
            <a:endParaRPr lang="cs-CZ" altLang="cs-CZ" sz="1600" b="1" dirty="0">
              <a:solidFill>
                <a:srgbClr val="FF0000"/>
              </a:solidFill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9264651" y="3429001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L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688388" y="36449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46800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>
            <a:fillRect/>
          </a:stretch>
        </p:blipFill>
        <p:spPr bwMode="auto">
          <a:xfrm>
            <a:off x="5463334" y="0"/>
            <a:ext cx="24320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81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81071" y="41276"/>
            <a:ext cx="411010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B0F0"/>
                </a:solidFill>
              </a:rPr>
              <a:t>3)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Muscles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responsible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for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the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tension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of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the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vocal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rgbClr val="00B0F0"/>
                </a:solidFill>
              </a:rPr>
              <a:t>cords</a:t>
            </a:r>
            <a:r>
              <a:rPr lang="cs-CZ" altLang="cs-CZ" sz="2000" b="1" u="sng" dirty="0" smtClean="0">
                <a:solidFill>
                  <a:srgbClr val="00B0F0"/>
                </a:solidFill>
              </a:rPr>
              <a:t>:</a:t>
            </a:r>
            <a:endParaRPr lang="cs-CZ" altLang="cs-CZ" sz="2000" b="1" u="sng" dirty="0">
              <a:solidFill>
                <a:srgbClr val="00B0F0"/>
              </a:solidFill>
            </a:endParaRPr>
          </a:p>
          <a:p>
            <a:endParaRPr lang="cs-CZ" altLang="cs-CZ" sz="2000" b="1" u="sng" dirty="0">
              <a:solidFill>
                <a:srgbClr val="CC0000"/>
              </a:solidFill>
            </a:endParaRPr>
          </a:p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2000" b="1" u="sng" dirty="0" err="1">
                <a:solidFill>
                  <a:schemeClr val="tx1"/>
                </a:solidFill>
              </a:rPr>
              <a:t>Musculus</a:t>
            </a:r>
            <a:r>
              <a:rPr lang="cs-CZ" altLang="cs-CZ" sz="2000" b="1" u="sng" dirty="0">
                <a:solidFill>
                  <a:schemeClr val="tx1"/>
                </a:solidFill>
              </a:rPr>
              <a:t> </a:t>
            </a:r>
            <a:r>
              <a:rPr lang="cs-CZ" altLang="cs-CZ" sz="2000" b="1" u="sng" dirty="0" err="1">
                <a:solidFill>
                  <a:schemeClr val="tx1"/>
                </a:solidFill>
              </a:rPr>
              <a:t>cricothyroideus</a:t>
            </a:r>
            <a:r>
              <a:rPr lang="cs-CZ" altLang="cs-CZ" sz="2000" b="1" i="1" u="sng" dirty="0">
                <a:solidFill>
                  <a:schemeClr val="tx1"/>
                </a:solidFill>
              </a:rPr>
              <a:t> 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tenses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cords</a:t>
            </a:r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i="1" dirty="0" smtClean="0">
              <a:solidFill>
                <a:schemeClr val="tx1"/>
              </a:solidFill>
            </a:endParaRPr>
          </a:p>
          <a:p>
            <a:r>
              <a:rPr lang="cs-CZ" altLang="cs-CZ" sz="2000" b="1" i="1" dirty="0" smtClean="0">
                <a:solidFill>
                  <a:schemeClr val="tx1"/>
                </a:solidFill>
              </a:rPr>
              <a:t>b</a:t>
            </a:r>
            <a:r>
              <a:rPr lang="cs-CZ" altLang="cs-CZ" sz="2000" b="1" i="1" dirty="0">
                <a:solidFill>
                  <a:schemeClr val="tx1"/>
                </a:solidFill>
              </a:rPr>
              <a:t>) </a:t>
            </a:r>
            <a:r>
              <a:rPr lang="cs-CZ" altLang="cs-CZ" sz="2000" b="1" u="sng" dirty="0" err="1">
                <a:solidFill>
                  <a:schemeClr val="tx1"/>
                </a:solidFill>
              </a:rPr>
              <a:t>Musculus</a:t>
            </a:r>
            <a:r>
              <a:rPr lang="cs-CZ" altLang="cs-CZ" sz="2000" b="1" u="sng" dirty="0">
                <a:solidFill>
                  <a:schemeClr val="tx1"/>
                </a:solidFill>
              </a:rPr>
              <a:t> </a:t>
            </a:r>
            <a:r>
              <a:rPr lang="cs-CZ" altLang="cs-CZ" sz="2000" b="1" u="sng" dirty="0" err="1" smtClean="0">
                <a:solidFill>
                  <a:schemeClr val="tx1"/>
                </a:solidFill>
              </a:rPr>
              <a:t>thyroarytaenoideus</a:t>
            </a:r>
            <a:r>
              <a:rPr lang="cs-CZ" altLang="cs-CZ" sz="2000" b="1" i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relaxes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tension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of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cords</a:t>
            </a:r>
            <a:endParaRPr lang="cs-CZ" altLang="cs-CZ" sz="2000" b="1" dirty="0">
              <a:solidFill>
                <a:schemeClr val="tx1"/>
              </a:solidFill>
            </a:endParaRPr>
          </a:p>
          <a:p>
            <a:endParaRPr lang="cs-CZ" altLang="cs-CZ" sz="2000" b="1" dirty="0">
              <a:solidFill>
                <a:schemeClr val="tx1"/>
              </a:solidFill>
            </a:endParaRPr>
          </a:p>
          <a:p>
            <a:r>
              <a:rPr lang="cs-CZ" altLang="cs-CZ" sz="2000" b="1" i="1" dirty="0">
                <a:solidFill>
                  <a:schemeClr val="tx1"/>
                </a:solidFill>
              </a:rPr>
              <a:t>c) </a:t>
            </a:r>
            <a:r>
              <a:rPr lang="cs-CZ" altLang="cs-CZ" sz="2000" b="1" u="sng" dirty="0" err="1">
                <a:solidFill>
                  <a:schemeClr val="tx1"/>
                </a:solidFill>
              </a:rPr>
              <a:t>Musculus</a:t>
            </a:r>
            <a:r>
              <a:rPr lang="cs-CZ" altLang="cs-CZ" sz="2000" b="1" u="sng" dirty="0">
                <a:solidFill>
                  <a:schemeClr val="tx1"/>
                </a:solidFill>
              </a:rPr>
              <a:t> </a:t>
            </a:r>
            <a:r>
              <a:rPr lang="cs-CZ" altLang="cs-CZ" sz="2000" b="1" u="sng" dirty="0" err="1">
                <a:solidFill>
                  <a:schemeClr val="tx1"/>
                </a:solidFill>
              </a:rPr>
              <a:t>vocalis</a:t>
            </a:r>
            <a:r>
              <a:rPr lang="cs-CZ" altLang="cs-CZ" sz="2000" b="1" i="1" dirty="0">
                <a:solidFill>
                  <a:schemeClr val="tx1"/>
                </a:solidFill>
              </a:rPr>
              <a:t> </a:t>
            </a:r>
          </a:p>
          <a:p>
            <a:r>
              <a:rPr lang="cs-CZ" altLang="cs-CZ" sz="2000" b="1" i="1" dirty="0">
                <a:solidFill>
                  <a:schemeClr val="tx1"/>
                </a:solidFill>
              </a:rPr>
              <a:t>   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fine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regulation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of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cord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tension</a:t>
            </a:r>
            <a:endParaRPr lang="cs-CZ" altLang="cs-CZ" sz="2000" b="1" dirty="0">
              <a:solidFill>
                <a:schemeClr val="tx1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1305" b="9488"/>
          <a:stretch>
            <a:fillRect/>
          </a:stretch>
        </p:blipFill>
        <p:spPr bwMode="auto">
          <a:xfrm>
            <a:off x="7931150" y="2178050"/>
            <a:ext cx="27368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 descr="Obrázek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1585" r="31107" b="69954"/>
          <a:stretch>
            <a:fillRect/>
          </a:stretch>
        </p:blipFill>
        <p:spPr bwMode="auto">
          <a:xfrm>
            <a:off x="2476046" y="1786731"/>
            <a:ext cx="1992313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" r="1733" b="131"/>
          <a:stretch>
            <a:fillRect/>
          </a:stretch>
        </p:blipFill>
        <p:spPr bwMode="auto">
          <a:xfrm>
            <a:off x="5664201" y="4508501"/>
            <a:ext cx="24479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8" name="Freeform 12"/>
          <p:cNvSpPr>
            <a:spLocks/>
          </p:cNvSpPr>
          <p:nvPr/>
        </p:nvSpPr>
        <p:spPr bwMode="auto">
          <a:xfrm>
            <a:off x="6672263" y="5229226"/>
            <a:ext cx="334962" cy="1152525"/>
          </a:xfrm>
          <a:custGeom>
            <a:avLst/>
            <a:gdLst>
              <a:gd name="T0" fmla="*/ 0 w 256"/>
              <a:gd name="T1" fmla="*/ 26 h 892"/>
              <a:gd name="T2" fmla="*/ 65 w 256"/>
              <a:gd name="T3" fmla="*/ 26 h 892"/>
              <a:gd name="T4" fmla="*/ 71 w 256"/>
              <a:gd name="T5" fmla="*/ 6 h 892"/>
              <a:gd name="T6" fmla="*/ 91 w 256"/>
              <a:gd name="T7" fmla="*/ 0 h 892"/>
              <a:gd name="T8" fmla="*/ 162 w 256"/>
              <a:gd name="T9" fmla="*/ 272 h 892"/>
              <a:gd name="T10" fmla="*/ 194 w 256"/>
              <a:gd name="T11" fmla="*/ 543 h 892"/>
              <a:gd name="T12" fmla="*/ 214 w 256"/>
              <a:gd name="T13" fmla="*/ 815 h 892"/>
              <a:gd name="T14" fmla="*/ 207 w 256"/>
              <a:gd name="T15" fmla="*/ 886 h 892"/>
              <a:gd name="T16" fmla="*/ 188 w 256"/>
              <a:gd name="T17" fmla="*/ 880 h 892"/>
              <a:gd name="T18" fmla="*/ 143 w 256"/>
              <a:gd name="T19" fmla="*/ 835 h 892"/>
              <a:gd name="T20" fmla="*/ 123 w 256"/>
              <a:gd name="T21" fmla="*/ 615 h 892"/>
              <a:gd name="T22" fmla="*/ 104 w 256"/>
              <a:gd name="T23" fmla="*/ 556 h 892"/>
              <a:gd name="T24" fmla="*/ 71 w 256"/>
              <a:gd name="T25" fmla="*/ 414 h 892"/>
              <a:gd name="T26" fmla="*/ 52 w 256"/>
              <a:gd name="T27" fmla="*/ 194 h 892"/>
              <a:gd name="T28" fmla="*/ 20 w 256"/>
              <a:gd name="T29" fmla="*/ 58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6" h="892">
                <a:moveTo>
                  <a:pt x="0" y="26"/>
                </a:moveTo>
                <a:cubicBezTo>
                  <a:pt x="23" y="33"/>
                  <a:pt x="37" y="40"/>
                  <a:pt x="65" y="26"/>
                </a:cubicBezTo>
                <a:cubicBezTo>
                  <a:pt x="71" y="23"/>
                  <a:pt x="66" y="11"/>
                  <a:pt x="71" y="6"/>
                </a:cubicBezTo>
                <a:cubicBezTo>
                  <a:pt x="76" y="1"/>
                  <a:pt x="84" y="2"/>
                  <a:pt x="91" y="0"/>
                </a:cubicBezTo>
                <a:cubicBezTo>
                  <a:pt x="256" y="19"/>
                  <a:pt x="84" y="152"/>
                  <a:pt x="162" y="272"/>
                </a:cubicBezTo>
                <a:cubicBezTo>
                  <a:pt x="164" y="325"/>
                  <a:pt x="147" y="474"/>
                  <a:pt x="194" y="543"/>
                </a:cubicBezTo>
                <a:cubicBezTo>
                  <a:pt x="198" y="636"/>
                  <a:pt x="202" y="724"/>
                  <a:pt x="214" y="815"/>
                </a:cubicBezTo>
                <a:cubicBezTo>
                  <a:pt x="212" y="839"/>
                  <a:pt x="216" y="864"/>
                  <a:pt x="207" y="886"/>
                </a:cubicBezTo>
                <a:cubicBezTo>
                  <a:pt x="205" y="892"/>
                  <a:pt x="193" y="885"/>
                  <a:pt x="188" y="880"/>
                </a:cubicBezTo>
                <a:cubicBezTo>
                  <a:pt x="137" y="829"/>
                  <a:pt x="186" y="849"/>
                  <a:pt x="143" y="835"/>
                </a:cubicBezTo>
                <a:cubicBezTo>
                  <a:pt x="93" y="758"/>
                  <a:pt x="136" y="831"/>
                  <a:pt x="123" y="615"/>
                </a:cubicBezTo>
                <a:cubicBezTo>
                  <a:pt x="122" y="596"/>
                  <a:pt x="109" y="575"/>
                  <a:pt x="104" y="556"/>
                </a:cubicBezTo>
                <a:cubicBezTo>
                  <a:pt x="92" y="509"/>
                  <a:pt x="84" y="461"/>
                  <a:pt x="71" y="414"/>
                </a:cubicBezTo>
                <a:cubicBezTo>
                  <a:pt x="63" y="341"/>
                  <a:pt x="59" y="267"/>
                  <a:pt x="52" y="194"/>
                </a:cubicBezTo>
                <a:cubicBezTo>
                  <a:pt x="47" y="145"/>
                  <a:pt x="20" y="108"/>
                  <a:pt x="20" y="58"/>
                </a:cubicBezTo>
              </a:path>
            </a:pathLst>
          </a:custGeom>
          <a:solidFill>
            <a:srgbClr val="33CC33">
              <a:alpha val="22000"/>
            </a:srgbClr>
          </a:solidFill>
          <a:ln w="31750">
            <a:solidFill>
              <a:srgbClr val="33CC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4" t="46561" r="3716" b="2959"/>
          <a:stretch>
            <a:fillRect/>
          </a:stretch>
        </p:blipFill>
        <p:spPr bwMode="auto">
          <a:xfrm>
            <a:off x="8543926" y="44450"/>
            <a:ext cx="21113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9480551" y="4724401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264878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56" y="2605087"/>
            <a:ext cx="216217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" r="1733" b="131"/>
          <a:stretch>
            <a:fillRect/>
          </a:stretch>
        </p:blipFill>
        <p:spPr bwMode="auto">
          <a:xfrm>
            <a:off x="5519739" y="4724401"/>
            <a:ext cx="2376487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" b="1056"/>
          <a:stretch>
            <a:fillRect/>
          </a:stretch>
        </p:blipFill>
        <p:spPr bwMode="auto">
          <a:xfrm>
            <a:off x="8256588" y="476250"/>
            <a:ext cx="2303462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r="3065" b="4494"/>
          <a:stretch>
            <a:fillRect/>
          </a:stretch>
        </p:blipFill>
        <p:spPr bwMode="auto">
          <a:xfrm>
            <a:off x="5519738" y="549276"/>
            <a:ext cx="2303462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4" name="Picture 20" descr="Obrázek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r="31107" b="69954"/>
          <a:stretch>
            <a:fillRect/>
          </a:stretch>
        </p:blipFill>
        <p:spPr bwMode="auto">
          <a:xfrm>
            <a:off x="8256588" y="4600576"/>
            <a:ext cx="1998662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03389" y="333376"/>
            <a:ext cx="3779837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 err="1" smtClean="0">
                <a:solidFill>
                  <a:schemeClr val="tx1"/>
                </a:solidFill>
              </a:rPr>
              <a:t>Respiration</a:t>
            </a:r>
            <a:r>
              <a:rPr lang="cs-CZ" altLang="cs-CZ" sz="2200" b="1" u="sng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u="sng" dirty="0" err="1" smtClean="0">
                <a:solidFill>
                  <a:schemeClr val="tx1"/>
                </a:solidFill>
              </a:rPr>
              <a:t>position</a:t>
            </a:r>
            <a:endParaRPr lang="cs-CZ" altLang="cs-CZ" sz="2200" b="1" u="sng" dirty="0">
              <a:solidFill>
                <a:schemeClr val="tx1"/>
              </a:solidFill>
            </a:endParaRPr>
          </a:p>
          <a:p>
            <a:r>
              <a:rPr lang="cs-CZ" altLang="cs-CZ" sz="2200" b="1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cords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in </a:t>
            </a:r>
            <a:r>
              <a:rPr lang="cs-CZ" altLang="cs-CZ" sz="2200" b="1" dirty="0" err="1" smtClean="0">
                <a:solidFill>
                  <a:srgbClr val="CC0000"/>
                </a:solidFill>
              </a:rPr>
              <a:t>abduktion</a:t>
            </a:r>
            <a:endParaRPr lang="cs-CZ" altLang="cs-CZ" sz="2200" b="1" dirty="0">
              <a:solidFill>
                <a:srgbClr val="CC0000"/>
              </a:solidFill>
            </a:endParaRPr>
          </a:p>
          <a:p>
            <a:endParaRPr lang="cs-CZ" altLang="cs-CZ" sz="2200" b="1" dirty="0">
              <a:solidFill>
                <a:schemeClr val="tx1"/>
              </a:solidFill>
            </a:endParaRPr>
          </a:p>
          <a:p>
            <a:r>
              <a:rPr lang="cs-CZ" altLang="cs-CZ" sz="2200" b="1" u="sng" dirty="0" err="1" smtClean="0">
                <a:solidFill>
                  <a:schemeClr val="tx1"/>
                </a:solidFill>
              </a:rPr>
              <a:t>Phonation</a:t>
            </a:r>
            <a:r>
              <a:rPr lang="cs-CZ" altLang="cs-CZ" sz="2200" b="1" u="sng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u="sng" dirty="0" err="1" smtClean="0">
                <a:solidFill>
                  <a:schemeClr val="tx1"/>
                </a:solidFill>
              </a:rPr>
              <a:t>position</a:t>
            </a:r>
            <a:endParaRPr lang="cs-CZ" altLang="cs-CZ" sz="2200" b="1" u="sng" dirty="0">
              <a:solidFill>
                <a:schemeClr val="tx1"/>
              </a:solidFill>
            </a:endParaRPr>
          </a:p>
          <a:p>
            <a:r>
              <a:rPr lang="cs-CZ" altLang="cs-CZ" sz="2200" b="1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cords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in </a:t>
            </a:r>
            <a:r>
              <a:rPr lang="cs-CZ" altLang="cs-CZ" sz="2200" b="1" dirty="0" err="1" smtClean="0">
                <a:solidFill>
                  <a:schemeClr val="accent2"/>
                </a:solidFill>
              </a:rPr>
              <a:t>adduktion</a:t>
            </a:r>
            <a:endParaRPr lang="cs-CZ" altLang="cs-CZ" sz="2200" b="1" u="sng" dirty="0">
              <a:solidFill>
                <a:schemeClr val="tx1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8040689" y="115888"/>
            <a:ext cx="2592387" cy="2449512"/>
          </a:xfrm>
          <a:prstGeom prst="rect">
            <a:avLst/>
          </a:prstGeom>
          <a:solidFill>
            <a:srgbClr val="99CCFF">
              <a:alpha val="16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448301" y="115889"/>
            <a:ext cx="2519363" cy="2447925"/>
          </a:xfrm>
          <a:prstGeom prst="rect">
            <a:avLst/>
          </a:prstGeom>
          <a:solidFill>
            <a:srgbClr val="FF0000">
              <a:alpha val="6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524000" y="2349500"/>
            <a:ext cx="3132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24000" y="2708276"/>
            <a:ext cx="576103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u="sng" dirty="0" err="1" smtClean="0">
                <a:solidFill>
                  <a:srgbClr val="33CC33"/>
                </a:solidFill>
              </a:rPr>
              <a:t>Relaxation</a:t>
            </a:r>
            <a:r>
              <a:rPr lang="cs-CZ" altLang="cs-CZ" sz="2200" b="1" u="sng" dirty="0" smtClean="0"/>
              <a:t> </a:t>
            </a:r>
            <a:r>
              <a:rPr lang="cs-CZ" altLang="cs-CZ" sz="2200" b="1" u="sng" dirty="0" err="1" smtClean="0"/>
              <a:t>of</a:t>
            </a:r>
            <a:r>
              <a:rPr lang="cs-CZ" altLang="cs-CZ" sz="2200" b="1" u="sng" dirty="0" smtClean="0"/>
              <a:t> </a:t>
            </a:r>
            <a:r>
              <a:rPr lang="cs-CZ" altLang="cs-CZ" sz="2200" b="1" u="sng" dirty="0" err="1" smtClean="0"/>
              <a:t>vocal</a:t>
            </a:r>
            <a:r>
              <a:rPr lang="cs-CZ" altLang="cs-CZ" sz="2200" b="1" u="sng" dirty="0" smtClean="0"/>
              <a:t> </a:t>
            </a:r>
            <a:r>
              <a:rPr lang="cs-CZ" altLang="cs-CZ" sz="2200" b="1" u="sng" dirty="0" err="1" smtClean="0"/>
              <a:t>cords</a:t>
            </a:r>
            <a:r>
              <a:rPr lang="cs-CZ" altLang="cs-CZ" sz="2200" b="1" u="sng" dirty="0" smtClean="0"/>
              <a:t> </a:t>
            </a:r>
            <a:r>
              <a:rPr lang="cs-CZ" altLang="cs-CZ" sz="2200" b="1" dirty="0" smtClean="0"/>
              <a:t>m</a:t>
            </a:r>
            <a:r>
              <a:rPr lang="cs-CZ" altLang="cs-CZ" sz="2200" b="1" dirty="0"/>
              <a:t>. </a:t>
            </a:r>
            <a:r>
              <a:rPr lang="cs-CZ" altLang="cs-CZ" sz="2200" b="1" dirty="0" err="1" smtClean="0"/>
              <a:t>thyroarytenoideus</a:t>
            </a:r>
            <a:r>
              <a:rPr lang="cs-CZ" altLang="cs-CZ" sz="2200" b="1" dirty="0" smtClean="0"/>
              <a:t> and </a:t>
            </a:r>
            <a:r>
              <a:rPr lang="cs-CZ" altLang="cs-CZ" sz="2200" b="1" dirty="0" err="1" smtClean="0"/>
              <a:t>vocalis</a:t>
            </a:r>
            <a:endParaRPr lang="cs-CZ" altLang="cs-CZ" sz="2200" b="1" dirty="0"/>
          </a:p>
          <a:p>
            <a:pPr>
              <a:spcBef>
                <a:spcPct val="50000"/>
              </a:spcBef>
            </a:pPr>
            <a:r>
              <a:rPr lang="cs-CZ" altLang="cs-CZ" sz="2200" b="1" u="sng" dirty="0" err="1" smtClean="0">
                <a:solidFill>
                  <a:srgbClr val="FF6600"/>
                </a:solidFill>
              </a:rPr>
              <a:t>Tension</a:t>
            </a:r>
            <a:r>
              <a:rPr lang="cs-CZ" altLang="cs-CZ" sz="2200" b="1" u="sng" dirty="0" smtClean="0"/>
              <a:t> </a:t>
            </a:r>
            <a:r>
              <a:rPr lang="cs-CZ" altLang="cs-CZ" sz="2200" b="1" u="sng" dirty="0" err="1" smtClean="0"/>
              <a:t>of</a:t>
            </a:r>
            <a:r>
              <a:rPr lang="cs-CZ" altLang="cs-CZ" sz="2200" b="1" u="sng" dirty="0" smtClean="0"/>
              <a:t> </a:t>
            </a:r>
            <a:r>
              <a:rPr lang="cs-CZ" altLang="cs-CZ" sz="2200" b="1" u="sng" dirty="0" err="1" smtClean="0"/>
              <a:t>v.c</a:t>
            </a:r>
            <a:r>
              <a:rPr lang="cs-CZ" altLang="cs-CZ" sz="2200" b="1" u="sng" dirty="0" smtClean="0"/>
              <a:t>. </a:t>
            </a:r>
            <a:r>
              <a:rPr lang="cs-CZ" altLang="cs-CZ" sz="2200" b="1" dirty="0"/>
              <a:t>m. </a:t>
            </a:r>
            <a:r>
              <a:rPr lang="cs-CZ" altLang="cs-CZ" sz="2200" b="1" dirty="0" err="1"/>
              <a:t>cricothyroideus</a:t>
            </a:r>
            <a:endParaRPr lang="cs-CZ" altLang="cs-CZ" sz="2200" b="1" dirty="0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448300" y="4508500"/>
            <a:ext cx="2520950" cy="2305050"/>
          </a:xfrm>
          <a:prstGeom prst="rect">
            <a:avLst/>
          </a:prstGeom>
          <a:solidFill>
            <a:srgbClr val="33CC33">
              <a:alpha val="14999"/>
            </a:srgbClr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8183563" y="4508500"/>
            <a:ext cx="2305050" cy="2305050"/>
          </a:xfrm>
          <a:prstGeom prst="rect">
            <a:avLst/>
          </a:prstGeom>
          <a:solidFill>
            <a:srgbClr val="FF6600">
              <a:alpha val="19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607975" y="4252686"/>
            <a:ext cx="3132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8183563" y="4508500"/>
            <a:ext cx="1959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m. cricothyroideus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375276" y="50800"/>
            <a:ext cx="269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m. cricoarytaenoideus posterior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8040689" y="50800"/>
            <a:ext cx="2632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m. cricoarytaenoideus lateralis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7038062" y="2619460"/>
            <a:ext cx="1856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m. </a:t>
            </a:r>
            <a:r>
              <a:rPr lang="cs-CZ" altLang="cs-CZ" b="1" dirty="0" err="1"/>
              <a:t>arytaenoideus</a:t>
            </a:r>
            <a:endParaRPr lang="cs-CZ" altLang="cs-CZ" b="1" dirty="0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5375276" y="4508500"/>
            <a:ext cx="23673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u="sng"/>
              <a:t>m. thyroarytaenoideus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963856" y="2659147"/>
            <a:ext cx="2162175" cy="1808162"/>
          </a:xfrm>
          <a:prstGeom prst="rect">
            <a:avLst/>
          </a:prstGeom>
          <a:solidFill>
            <a:srgbClr val="99CCFF">
              <a:alpha val="16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592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39749" y="1367196"/>
            <a:ext cx="47529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 dirty="0" err="1" smtClean="0"/>
              <a:t>Inervation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of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laryngeal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muscles</a:t>
            </a:r>
            <a:r>
              <a:rPr lang="cs-CZ" altLang="cs-CZ" sz="2400" b="1" dirty="0" smtClean="0"/>
              <a:t> </a:t>
            </a:r>
            <a:r>
              <a:rPr lang="cs-CZ" altLang="cs-CZ" sz="2800" b="1" i="1" u="sng" dirty="0" err="1" smtClean="0"/>
              <a:t>nervus</a:t>
            </a:r>
            <a:r>
              <a:rPr lang="cs-CZ" altLang="cs-CZ" sz="2800" b="1" i="1" u="sng" dirty="0" smtClean="0"/>
              <a:t> </a:t>
            </a:r>
            <a:r>
              <a:rPr lang="cs-CZ" altLang="cs-CZ" sz="2800" b="1" i="1" u="sng" dirty="0"/>
              <a:t>vagus</a:t>
            </a:r>
            <a:r>
              <a:rPr lang="cs-CZ" altLang="cs-CZ" sz="2400" b="1" i="1" dirty="0"/>
              <a:t> </a:t>
            </a:r>
            <a:r>
              <a:rPr lang="cs-CZ" altLang="cs-CZ" sz="2400" b="1" dirty="0" smtClean="0"/>
              <a:t>via:</a:t>
            </a:r>
            <a:endParaRPr lang="cs-CZ" altLang="cs-CZ" sz="2400" b="1" dirty="0"/>
          </a:p>
          <a:p>
            <a:endParaRPr lang="cs-CZ" altLang="cs-CZ" sz="2400" b="1" dirty="0"/>
          </a:p>
          <a:p>
            <a:r>
              <a:rPr lang="cs-CZ" altLang="cs-CZ" sz="2400" b="1" i="1" dirty="0" err="1"/>
              <a:t>nervus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laryngeus</a:t>
            </a:r>
            <a:r>
              <a:rPr lang="cs-CZ" altLang="cs-CZ" sz="2400" b="1" i="1" dirty="0"/>
              <a:t> superior </a:t>
            </a:r>
          </a:p>
          <a:p>
            <a:r>
              <a:rPr lang="cs-CZ" altLang="cs-CZ" sz="2400" b="1" i="1" dirty="0"/>
              <a:t>(</a:t>
            </a:r>
            <a:r>
              <a:rPr lang="cs-CZ" altLang="cs-CZ" sz="2400" b="1" i="1" dirty="0" err="1">
                <a:solidFill>
                  <a:srgbClr val="CC0000"/>
                </a:solidFill>
              </a:rPr>
              <a:t>musculus</a:t>
            </a:r>
            <a:r>
              <a:rPr lang="cs-CZ" altLang="cs-CZ" sz="2400" b="1" i="1" dirty="0">
                <a:solidFill>
                  <a:srgbClr val="CC0000"/>
                </a:solidFill>
              </a:rPr>
              <a:t> </a:t>
            </a:r>
            <a:r>
              <a:rPr lang="cs-CZ" altLang="cs-CZ" sz="2400" b="1" i="1" dirty="0" err="1">
                <a:solidFill>
                  <a:srgbClr val="CC0000"/>
                </a:solidFill>
              </a:rPr>
              <a:t>cricothyroideus</a:t>
            </a:r>
            <a:r>
              <a:rPr lang="cs-CZ" altLang="cs-CZ" sz="2400" b="1" i="1" dirty="0"/>
              <a:t>) </a:t>
            </a:r>
          </a:p>
          <a:p>
            <a:endParaRPr lang="cs-CZ" altLang="cs-CZ" sz="2400" b="1" dirty="0"/>
          </a:p>
          <a:p>
            <a:r>
              <a:rPr lang="cs-CZ" altLang="cs-CZ" sz="2400" b="1" i="1" dirty="0" err="1"/>
              <a:t>nervus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laryngeus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 smtClean="0"/>
              <a:t>inferior</a:t>
            </a:r>
            <a:endParaRPr lang="cs-CZ" altLang="cs-CZ" sz="2400" b="1" i="1" dirty="0" smtClean="0"/>
          </a:p>
          <a:p>
            <a:r>
              <a:rPr lang="cs-CZ" altLang="cs-CZ" sz="2400" b="1" i="1" dirty="0" smtClean="0"/>
              <a:t>(n. </a:t>
            </a:r>
            <a:r>
              <a:rPr lang="cs-CZ" altLang="cs-CZ" sz="2400" b="1" i="1" dirty="0" err="1" smtClean="0"/>
              <a:t>laryngeus</a:t>
            </a:r>
            <a:r>
              <a:rPr lang="cs-CZ" altLang="cs-CZ" sz="2400" b="1" i="1" dirty="0" smtClean="0"/>
              <a:t> </a:t>
            </a:r>
            <a:r>
              <a:rPr lang="cs-CZ" altLang="cs-CZ" sz="2400" b="1" i="1" dirty="0" err="1" smtClean="0"/>
              <a:t>recurrens</a:t>
            </a:r>
            <a:r>
              <a:rPr lang="cs-CZ" altLang="cs-CZ" sz="2400" b="1" i="1" dirty="0" smtClean="0"/>
              <a:t>)</a:t>
            </a:r>
            <a:endParaRPr lang="cs-CZ" altLang="cs-CZ" sz="2400" b="1" i="1" dirty="0"/>
          </a:p>
          <a:p>
            <a:r>
              <a:rPr lang="cs-CZ" altLang="cs-CZ" sz="2400" b="1" dirty="0" smtClean="0"/>
              <a:t>(</a:t>
            </a:r>
            <a:r>
              <a:rPr lang="cs-CZ" altLang="cs-CZ" sz="2400" b="1" dirty="0" err="1" smtClean="0"/>
              <a:t>all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others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86" y="871120"/>
            <a:ext cx="5759337" cy="50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83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0"/>
            <a:ext cx="3762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0" y="692150"/>
            <a:ext cx="49462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cs-CZ" altLang="cs-CZ" sz="2400"/>
              <a:t>laryngea sup. - A. thyroidea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A. laryngea inf. – A. thyroidea inf.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631951" y="3306764"/>
            <a:ext cx="45005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200" b="1" u="sng" dirty="0" err="1" smtClean="0"/>
              <a:t>Subcutaneous</a:t>
            </a:r>
            <a:r>
              <a:rPr lang="cs-CZ" altLang="cs-CZ" sz="2200" b="1" u="sng" dirty="0" smtClean="0"/>
              <a:t> </a:t>
            </a:r>
            <a:r>
              <a:rPr lang="cs-CZ" altLang="cs-CZ" sz="2200" b="1" u="sng" dirty="0" err="1" smtClean="0"/>
              <a:t>tissue</a:t>
            </a:r>
            <a:r>
              <a:rPr lang="cs-CZ" altLang="cs-CZ" sz="2200" b="1" dirty="0" smtClean="0"/>
              <a:t>– </a:t>
            </a:r>
            <a:r>
              <a:rPr lang="cs-CZ" altLang="cs-CZ" sz="2200" b="1" dirty="0" err="1" smtClean="0"/>
              <a:t>oedema</a:t>
            </a:r>
            <a:endParaRPr lang="cs-CZ" altLang="cs-CZ" sz="2200" b="1" dirty="0"/>
          </a:p>
          <a:p>
            <a:endParaRPr lang="cs-CZ" altLang="cs-CZ" sz="2200" b="1" dirty="0"/>
          </a:p>
          <a:p>
            <a:r>
              <a:rPr lang="cs-CZ" altLang="cs-CZ" sz="2200" b="1" u="sng" dirty="0" err="1"/>
              <a:t>Folliculi</a:t>
            </a:r>
            <a:r>
              <a:rPr lang="cs-CZ" altLang="cs-CZ" sz="2200" b="1" u="sng" dirty="0"/>
              <a:t> </a:t>
            </a:r>
            <a:r>
              <a:rPr lang="cs-CZ" altLang="cs-CZ" sz="2200" b="1" u="sng" dirty="0" err="1"/>
              <a:t>lymph</a:t>
            </a:r>
            <a:r>
              <a:rPr lang="cs-CZ" altLang="cs-CZ" sz="2200" b="1" u="sng" dirty="0"/>
              <a:t>. </a:t>
            </a:r>
            <a:r>
              <a:rPr lang="cs-CZ" altLang="cs-CZ" sz="2200" b="1" u="sng" dirty="0" err="1"/>
              <a:t>laryngei</a:t>
            </a:r>
            <a:endParaRPr lang="cs-CZ" altLang="cs-CZ" sz="2200" b="1" u="sng" dirty="0"/>
          </a:p>
          <a:p>
            <a:r>
              <a:rPr lang="cs-CZ" altLang="cs-CZ" sz="2200" b="1" u="sng" dirty="0" err="1"/>
              <a:t>Tonsilla</a:t>
            </a:r>
            <a:r>
              <a:rPr lang="cs-CZ" altLang="cs-CZ" sz="2200" b="1" u="sng" dirty="0"/>
              <a:t> </a:t>
            </a:r>
            <a:r>
              <a:rPr lang="cs-CZ" altLang="cs-CZ" sz="2200" b="1" u="sng" dirty="0" err="1"/>
              <a:t>laryngea</a:t>
            </a:r>
            <a:endParaRPr lang="cs-CZ" altLang="cs-CZ" sz="2200" b="1" u="sng" dirty="0"/>
          </a:p>
          <a:p>
            <a:endParaRPr lang="cs-CZ" altLang="cs-CZ" sz="2200" b="1" u="sng" dirty="0"/>
          </a:p>
          <a:p>
            <a:r>
              <a:rPr lang="cs-CZ" altLang="cs-CZ" sz="2200" b="1" dirty="0" err="1" smtClean="0"/>
              <a:t>Posterior</a:t>
            </a:r>
            <a:r>
              <a:rPr lang="cs-CZ" altLang="cs-CZ" sz="2200" b="1" dirty="0" smtClean="0"/>
              <a:t> </a:t>
            </a:r>
            <a:r>
              <a:rPr lang="cs-CZ" altLang="cs-CZ" sz="2200" b="1" dirty="0" err="1" smtClean="0"/>
              <a:t>side</a:t>
            </a:r>
            <a:r>
              <a:rPr lang="cs-CZ" altLang="cs-CZ" sz="2200" b="1" dirty="0" smtClean="0"/>
              <a:t> </a:t>
            </a:r>
            <a:r>
              <a:rPr lang="cs-CZ" altLang="cs-CZ" sz="2200" b="1" dirty="0" err="1" smtClean="0"/>
              <a:t>of</a:t>
            </a:r>
            <a:r>
              <a:rPr lang="cs-CZ" altLang="cs-CZ" sz="2200" b="1" dirty="0" smtClean="0"/>
              <a:t> </a:t>
            </a:r>
            <a:r>
              <a:rPr lang="cs-CZ" altLang="cs-CZ" sz="2200" b="1" dirty="0" err="1" smtClean="0"/>
              <a:t>epiglotis</a:t>
            </a:r>
            <a:r>
              <a:rPr lang="cs-CZ" altLang="cs-CZ" sz="2200" b="1" dirty="0" smtClean="0"/>
              <a:t>- </a:t>
            </a:r>
          </a:p>
          <a:p>
            <a:r>
              <a:rPr lang="cs-CZ" altLang="cs-CZ" sz="2200" b="1" u="sng" dirty="0"/>
              <a:t>t</a:t>
            </a:r>
            <a:r>
              <a:rPr lang="cs-CZ" altLang="cs-CZ" sz="2200" b="1" u="sng" dirty="0" smtClean="0"/>
              <a:t>aste </a:t>
            </a:r>
            <a:r>
              <a:rPr lang="cs-CZ" altLang="cs-CZ" sz="2200" b="1" u="sng" dirty="0" err="1" smtClean="0"/>
              <a:t>buds</a:t>
            </a:r>
            <a:endParaRPr lang="cs-CZ" altLang="cs-CZ" sz="2200" b="1" u="sng" dirty="0"/>
          </a:p>
        </p:txBody>
      </p:sp>
    </p:spTree>
    <p:extLst>
      <p:ext uri="{BB962C8B-B14F-4D97-AF65-F5344CB8AC3E}">
        <p14:creationId xmlns:p14="http://schemas.microsoft.com/office/powerpoint/2010/main" val="42677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75" y="296672"/>
            <a:ext cx="2316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4" y="1039814"/>
            <a:ext cx="13874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735013"/>
            <a:ext cx="1546225" cy="23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724401"/>
            <a:ext cx="18970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724401"/>
            <a:ext cx="20272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971800" y="4572001"/>
            <a:ext cx="1447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-CZ" altLang="cs-CZ" sz="1600" b="1">
                <a:solidFill>
                  <a:schemeClr val="bg1"/>
                </a:solidFill>
                <a:latin typeface="Times New Roman" panose="02020603050405020304" pitchFamily="18" charset="0"/>
              </a:rPr>
              <a:t>laryngoskopie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824163" y="735013"/>
            <a:ext cx="2209800" cy="4572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2353725" y="2027238"/>
            <a:ext cx="2680238" cy="652462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486400" y="4343400"/>
            <a:ext cx="42100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cs-CZ" altLang="cs-CZ" sz="1600" b="1">
                <a:solidFill>
                  <a:schemeClr val="bg1"/>
                </a:solidFill>
                <a:latin typeface="Times New Roman" panose="02020603050405020304" pitchFamily="18" charset="0"/>
              </a:rPr>
              <a:t>respirační postavení</a:t>
            </a:r>
            <a:r>
              <a:rPr lang="cs-CZ" altLang="cs-CZ" sz="160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cs-CZ" altLang="cs-CZ" sz="1600" b="1">
                <a:solidFill>
                  <a:schemeClr val="bg1"/>
                </a:solidFill>
                <a:latin typeface="Times New Roman" panose="02020603050405020304" pitchFamily="18" charset="0"/>
              </a:rPr>
              <a:t>fonační postavení</a:t>
            </a:r>
            <a:r>
              <a:rPr lang="cs-CZ" altLang="cs-CZ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8763000" y="4568825"/>
            <a:ext cx="1066800" cy="996950"/>
          </a:xfrm>
          <a:prstGeom prst="line">
            <a:avLst/>
          </a:prstGeom>
          <a:noFill/>
          <a:ln w="19080">
            <a:solidFill>
              <a:srgbClr val="66FF33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9625014" y="4221163"/>
            <a:ext cx="966787" cy="93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cs-CZ" altLang="cs-CZ" sz="1200" b="1" dirty="0" err="1" smtClean="0">
                <a:latin typeface="Times New Roman" panose="02020603050405020304" pitchFamily="18" charset="0"/>
              </a:rPr>
              <a:t>True</a:t>
            </a:r>
            <a:r>
              <a:rPr lang="cs-CZ" altLang="cs-CZ" sz="12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200" b="1" dirty="0" err="1" smtClean="0">
                <a:latin typeface="Times New Roman" panose="02020603050405020304" pitchFamily="18" charset="0"/>
              </a:rPr>
              <a:t>vocal</a:t>
            </a:r>
            <a:r>
              <a:rPr lang="cs-CZ" altLang="cs-CZ" sz="12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200" b="1" dirty="0" err="1" smtClean="0">
                <a:latin typeface="Times New Roman" panose="02020603050405020304" pitchFamily="18" charset="0"/>
              </a:rPr>
              <a:t>cords</a:t>
            </a:r>
            <a:endParaRPr lang="cs-CZ" altLang="cs-CZ" sz="1200" b="1" dirty="0">
              <a:latin typeface="Times New Roman" panose="02020603050405020304" pitchFamily="18" charset="0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cs-CZ" altLang="cs-CZ" sz="1200" b="1" dirty="0">
                <a:latin typeface="Times New Roman" panose="02020603050405020304" pitchFamily="18" charset="0"/>
              </a:rPr>
              <a:t>(</a:t>
            </a:r>
            <a:r>
              <a:rPr lang="cs-CZ" altLang="cs-CZ" sz="1200" b="1" dirty="0" err="1">
                <a:latin typeface="Times New Roman" panose="02020603050405020304" pitchFamily="18" charset="0"/>
              </a:rPr>
              <a:t>ligg</a:t>
            </a:r>
            <a:r>
              <a:rPr lang="cs-CZ" altLang="cs-CZ" sz="1200" b="1" dirty="0">
                <a:latin typeface="Times New Roman" panose="02020603050405020304" pitchFamily="18" charset="0"/>
              </a:rPr>
              <a:t>. </a:t>
            </a:r>
            <a:r>
              <a:rPr lang="cs-CZ" altLang="cs-CZ" sz="1200" b="1" dirty="0" err="1">
                <a:latin typeface="Times New Roman" panose="02020603050405020304" pitchFamily="18" charset="0"/>
              </a:rPr>
              <a:t>vocalia</a:t>
            </a:r>
            <a:r>
              <a:rPr lang="cs-CZ" altLang="cs-CZ" sz="12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9551989" y="5734050"/>
            <a:ext cx="1258887" cy="93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cs-CZ" altLang="cs-CZ" sz="1200" b="1" dirty="0" err="1" smtClean="0">
                <a:latin typeface="Times New Roman" panose="02020603050405020304" pitchFamily="18" charset="0"/>
              </a:rPr>
              <a:t>False</a:t>
            </a:r>
            <a:r>
              <a:rPr lang="cs-CZ" altLang="cs-CZ" sz="12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200" b="1" dirty="0" err="1" smtClean="0">
                <a:latin typeface="Times New Roman" panose="02020603050405020304" pitchFamily="18" charset="0"/>
              </a:rPr>
              <a:t>vocal</a:t>
            </a:r>
            <a:r>
              <a:rPr lang="cs-CZ" altLang="cs-CZ" sz="12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200" b="1" dirty="0" err="1" smtClean="0">
                <a:latin typeface="Times New Roman" panose="02020603050405020304" pitchFamily="18" charset="0"/>
              </a:rPr>
              <a:t>cords</a:t>
            </a:r>
            <a:endParaRPr lang="cs-CZ" altLang="cs-CZ" sz="1200" b="1" dirty="0">
              <a:latin typeface="Times New Roman" panose="02020603050405020304" pitchFamily="18" charset="0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cs-CZ" altLang="cs-CZ" sz="1200" b="1" dirty="0">
                <a:latin typeface="Times New Roman" panose="02020603050405020304" pitchFamily="18" charset="0"/>
              </a:rPr>
              <a:t>(</a:t>
            </a:r>
            <a:r>
              <a:rPr lang="cs-CZ" altLang="cs-CZ" sz="1200" b="1" dirty="0" err="1">
                <a:latin typeface="Times New Roman" panose="02020603050405020304" pitchFamily="18" charset="0"/>
              </a:rPr>
              <a:t>ligg</a:t>
            </a:r>
            <a:r>
              <a:rPr lang="cs-CZ" altLang="cs-CZ" sz="1200" b="1" dirty="0">
                <a:latin typeface="Times New Roman" panose="02020603050405020304" pitchFamily="18" charset="0"/>
              </a:rPr>
              <a:t>. </a:t>
            </a:r>
            <a:r>
              <a:rPr lang="cs-CZ" altLang="cs-CZ" sz="1200" b="1" dirty="0" err="1">
                <a:latin typeface="Times New Roman" panose="02020603050405020304" pitchFamily="18" charset="0"/>
              </a:rPr>
              <a:t>ventricularia</a:t>
            </a:r>
            <a:r>
              <a:rPr lang="cs-CZ" altLang="cs-CZ" sz="12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 flipV="1">
            <a:off x="8901113" y="5586413"/>
            <a:ext cx="869950" cy="582612"/>
          </a:xfrm>
          <a:prstGeom prst="line">
            <a:avLst/>
          </a:prstGeom>
          <a:noFill/>
          <a:ln w="19080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3071813" y="1555750"/>
            <a:ext cx="18542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5033963" y="1265238"/>
            <a:ext cx="1371600" cy="311150"/>
          </a:xfrm>
          <a:prstGeom prst="line">
            <a:avLst/>
          </a:prstGeom>
          <a:noFill/>
          <a:ln w="19080">
            <a:solidFill>
              <a:srgbClr val="66FF33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6405563" y="1268413"/>
            <a:ext cx="1524000" cy="533400"/>
          </a:xfrm>
          <a:prstGeom prst="line">
            <a:avLst/>
          </a:prstGeom>
          <a:noFill/>
          <a:ln w="19080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110163" y="1649413"/>
            <a:ext cx="1219200" cy="381000"/>
          </a:xfrm>
          <a:prstGeom prst="line">
            <a:avLst/>
          </a:prstGeom>
          <a:noFill/>
          <a:ln w="19080">
            <a:solidFill>
              <a:srgbClr val="66FF33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6329363" y="1930400"/>
            <a:ext cx="1447800" cy="103188"/>
          </a:xfrm>
          <a:prstGeom prst="line">
            <a:avLst/>
          </a:prstGeom>
          <a:noFill/>
          <a:ln w="19080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311900" y="2133601"/>
            <a:ext cx="1066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25"/>
              </a:spcBef>
              <a:buClr>
                <a:srgbClr val="000000"/>
              </a:buClr>
              <a:buSzPct val="100000"/>
            </a:pPr>
            <a:r>
              <a:rPr lang="cs-CZ" altLang="cs-CZ" sz="1000" b="1" dirty="0" err="1" smtClean="0">
                <a:latin typeface="Times New Roman" panose="02020603050405020304" pitchFamily="18" charset="0"/>
              </a:rPr>
              <a:t>True</a:t>
            </a:r>
            <a:r>
              <a:rPr lang="cs-CZ" altLang="cs-CZ" sz="10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000" b="1" dirty="0" err="1" smtClean="0">
                <a:latin typeface="Times New Roman" panose="02020603050405020304" pitchFamily="18" charset="0"/>
              </a:rPr>
              <a:t>cords</a:t>
            </a:r>
            <a:r>
              <a:rPr lang="cs-CZ" altLang="cs-CZ" sz="1000" b="1" dirty="0" smtClean="0">
                <a:latin typeface="Times New Roman" panose="02020603050405020304" pitchFamily="18" charset="0"/>
              </a:rPr>
              <a:t> (</a:t>
            </a:r>
            <a:r>
              <a:rPr lang="cs-CZ" altLang="cs-CZ" sz="1000" b="1" dirty="0" err="1" smtClean="0">
                <a:latin typeface="Times New Roman" panose="02020603050405020304" pitchFamily="18" charset="0"/>
              </a:rPr>
              <a:t>ligg</a:t>
            </a:r>
            <a:r>
              <a:rPr lang="cs-CZ" altLang="cs-CZ" sz="1000" b="1" dirty="0">
                <a:latin typeface="Times New Roman" panose="02020603050405020304" pitchFamily="18" charset="0"/>
              </a:rPr>
              <a:t>. </a:t>
            </a:r>
            <a:r>
              <a:rPr lang="cs-CZ" altLang="cs-CZ" sz="1000" b="1" dirty="0" err="1">
                <a:latin typeface="Times New Roman" panose="02020603050405020304" pitchFamily="18" charset="0"/>
              </a:rPr>
              <a:t>vocalia</a:t>
            </a:r>
            <a:r>
              <a:rPr lang="cs-CZ" altLang="cs-CZ" sz="10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167439" y="836613"/>
            <a:ext cx="13557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25"/>
              </a:spcBef>
              <a:buClr>
                <a:srgbClr val="000000"/>
              </a:buClr>
              <a:buSzPct val="100000"/>
            </a:pPr>
            <a:r>
              <a:rPr lang="cs-CZ" altLang="cs-CZ" sz="1000" b="1" dirty="0" err="1" smtClean="0">
                <a:latin typeface="Times New Roman" panose="02020603050405020304" pitchFamily="18" charset="0"/>
              </a:rPr>
              <a:t>False</a:t>
            </a:r>
            <a:r>
              <a:rPr lang="cs-CZ" altLang="cs-CZ" sz="10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1000" b="1" dirty="0" err="1" smtClean="0">
                <a:latin typeface="Times New Roman" panose="02020603050405020304" pitchFamily="18" charset="0"/>
              </a:rPr>
              <a:t>cords</a:t>
            </a:r>
            <a:r>
              <a:rPr lang="cs-CZ" altLang="cs-CZ" sz="1000" b="1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1000" b="1" dirty="0" err="1" smtClean="0">
                <a:latin typeface="Times New Roman" panose="02020603050405020304" pitchFamily="18" charset="0"/>
              </a:rPr>
              <a:t>ligg</a:t>
            </a:r>
            <a:r>
              <a:rPr lang="cs-CZ" altLang="cs-CZ" sz="1000" b="1" dirty="0">
                <a:latin typeface="Times New Roman" panose="02020603050405020304" pitchFamily="18" charset="0"/>
              </a:rPr>
              <a:t>. </a:t>
            </a:r>
            <a:r>
              <a:rPr lang="cs-CZ" altLang="cs-CZ" sz="1000" b="1" dirty="0" err="1">
                <a:latin typeface="Times New Roman" panose="02020603050405020304" pitchFamily="18" charset="0"/>
              </a:rPr>
              <a:t>ventricularia</a:t>
            </a:r>
            <a:r>
              <a:rPr lang="cs-CZ" altLang="cs-CZ" sz="1000" b="1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717925"/>
            <a:ext cx="14017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355851" y="3429000"/>
            <a:ext cx="14721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cs-CZ" altLang="cs-CZ" sz="1200" b="1" dirty="0" err="1" smtClean="0"/>
              <a:t>False</a:t>
            </a:r>
            <a:r>
              <a:rPr lang="cs-CZ" altLang="cs-CZ" sz="1200" b="1" dirty="0" smtClean="0"/>
              <a:t> </a:t>
            </a:r>
            <a:r>
              <a:rPr lang="cs-CZ" altLang="cs-CZ" sz="1200" b="1" dirty="0" err="1" smtClean="0"/>
              <a:t>vocal</a:t>
            </a:r>
            <a:r>
              <a:rPr lang="cs-CZ" altLang="cs-CZ" sz="1200" b="1" dirty="0" smtClean="0"/>
              <a:t> </a:t>
            </a:r>
            <a:r>
              <a:rPr lang="cs-CZ" altLang="cs-CZ" sz="1200" b="1" dirty="0" err="1" smtClean="0"/>
              <a:t>cords</a:t>
            </a:r>
            <a:endParaRPr lang="cs-CZ" altLang="cs-CZ" sz="1200" b="1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200" b="1" dirty="0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479675" y="6042025"/>
            <a:ext cx="14044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cs-CZ" altLang="cs-CZ" sz="1200" b="1" dirty="0" err="1" smtClean="0"/>
              <a:t>True</a:t>
            </a:r>
            <a:r>
              <a:rPr lang="cs-CZ" altLang="cs-CZ" sz="1200" b="1" dirty="0" smtClean="0"/>
              <a:t> </a:t>
            </a:r>
            <a:r>
              <a:rPr lang="cs-CZ" altLang="cs-CZ" sz="1200" b="1" dirty="0" err="1" smtClean="0"/>
              <a:t>vocal</a:t>
            </a:r>
            <a:r>
              <a:rPr lang="cs-CZ" altLang="cs-CZ" sz="1200" b="1" dirty="0" smtClean="0"/>
              <a:t> </a:t>
            </a:r>
            <a:r>
              <a:rPr lang="cs-CZ" altLang="cs-CZ" sz="1200" b="1" dirty="0" err="1" smtClean="0"/>
              <a:t>cords</a:t>
            </a:r>
            <a:endParaRPr lang="cs-CZ" altLang="cs-CZ" sz="1200" b="1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200" b="1" dirty="0">
              <a:solidFill>
                <a:srgbClr val="FFFF00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010026" y="5373688"/>
            <a:ext cx="174468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cs-CZ" altLang="cs-CZ" sz="1200" b="1" dirty="0" err="1" smtClean="0"/>
              <a:t>Aerytaenoid</a:t>
            </a:r>
            <a:r>
              <a:rPr lang="cs-CZ" altLang="cs-CZ" sz="1200" b="1" dirty="0" smtClean="0"/>
              <a:t> </a:t>
            </a:r>
            <a:r>
              <a:rPr lang="cs-CZ" altLang="cs-CZ" sz="1200" b="1" dirty="0" err="1" smtClean="0"/>
              <a:t>cartilage</a:t>
            </a:r>
            <a:endParaRPr lang="cs-CZ" altLang="cs-CZ" sz="1200" b="1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200" b="1" dirty="0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2568576" y="3644901"/>
            <a:ext cx="792163" cy="1152525"/>
          </a:xfrm>
          <a:prstGeom prst="line">
            <a:avLst/>
          </a:prstGeom>
          <a:noFill/>
          <a:ln w="9360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640014" y="4938713"/>
            <a:ext cx="649287" cy="1230312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H="1" flipV="1">
            <a:off x="3644901" y="4867275"/>
            <a:ext cx="727075" cy="654050"/>
          </a:xfrm>
          <a:prstGeom prst="line">
            <a:avLst/>
          </a:prstGeom>
          <a:noFill/>
          <a:ln w="9360">
            <a:solidFill>
              <a:srgbClr val="FFCC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41301" y="575283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1600" b="1" dirty="0" smtClean="0">
                <a:solidFill>
                  <a:schemeClr val="tx1"/>
                </a:solidFill>
              </a:rPr>
              <a:t>1) </a:t>
            </a:r>
            <a:r>
              <a:rPr lang="cs-CZ" altLang="cs-CZ" sz="1600" b="1" u="sng" dirty="0" smtClean="0">
                <a:solidFill>
                  <a:schemeClr val="tx1"/>
                </a:solidFill>
              </a:rPr>
              <a:t>Vestibulum </a:t>
            </a:r>
            <a:r>
              <a:rPr lang="cs-CZ" altLang="cs-CZ" sz="1600" b="1" u="sng" dirty="0" err="1" smtClean="0">
                <a:solidFill>
                  <a:schemeClr val="tx1"/>
                </a:solidFill>
              </a:rPr>
              <a:t>laryngis</a:t>
            </a:r>
            <a:endParaRPr lang="cs-CZ" altLang="cs-CZ" sz="1600" b="1" u="sng" dirty="0" smtClean="0">
              <a:solidFill>
                <a:schemeClr val="tx1"/>
              </a:solidFill>
            </a:endParaRPr>
          </a:p>
          <a:p>
            <a:r>
              <a:rPr lang="cs-CZ" altLang="cs-CZ" sz="1400" b="1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cs-CZ" altLang="cs-CZ" sz="1400" dirty="0" smtClean="0">
                <a:solidFill>
                  <a:schemeClr val="tx1"/>
                </a:solidFill>
              </a:rPr>
              <a:t>epiglottis (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aditus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laryngis</a:t>
            </a:r>
            <a:r>
              <a:rPr lang="cs-CZ" altLang="cs-CZ" sz="1400" dirty="0" smtClean="0">
                <a:solidFill>
                  <a:schemeClr val="tx1"/>
                </a:solidFill>
              </a:rPr>
              <a:t>) -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plicae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vestibulares</a:t>
            </a:r>
            <a:endParaRPr lang="cs-CZ" altLang="cs-CZ" sz="1400" dirty="0" smtClean="0">
              <a:solidFill>
                <a:schemeClr val="tx1"/>
              </a:solidFill>
            </a:endParaRPr>
          </a:p>
          <a:p>
            <a:endParaRPr lang="cs-CZ" altLang="cs-CZ" sz="1400" b="1" dirty="0" smtClean="0">
              <a:solidFill>
                <a:schemeClr val="tx1"/>
              </a:solidFill>
            </a:endParaRPr>
          </a:p>
          <a:p>
            <a:r>
              <a:rPr lang="cs-CZ" altLang="cs-CZ" sz="1400" b="1" dirty="0" smtClean="0">
                <a:solidFill>
                  <a:schemeClr val="tx1"/>
                </a:solidFill>
              </a:rPr>
              <a:t>2) </a:t>
            </a:r>
            <a:r>
              <a:rPr lang="cs-CZ" altLang="cs-CZ" sz="1400" b="1" u="sng" dirty="0" smtClean="0">
                <a:solidFill>
                  <a:schemeClr val="tx1"/>
                </a:solidFill>
              </a:rPr>
              <a:t>Glottis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altLang="cs-CZ" sz="1400" b="1" dirty="0" smtClean="0">
                <a:solidFill>
                  <a:schemeClr val="tx1"/>
                </a:solidFill>
              </a:rPr>
              <a:t>    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plicae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vestibulares</a:t>
            </a:r>
            <a:r>
              <a:rPr lang="cs-CZ" altLang="cs-CZ" sz="1400" dirty="0" smtClean="0">
                <a:solidFill>
                  <a:schemeClr val="tx1"/>
                </a:solidFill>
              </a:rPr>
              <a:t> -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plicae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vocales</a:t>
            </a:r>
            <a:endParaRPr lang="cs-CZ" altLang="cs-CZ" sz="1400" dirty="0" smtClean="0">
              <a:solidFill>
                <a:schemeClr val="tx1"/>
              </a:solidFill>
            </a:endParaRPr>
          </a:p>
          <a:p>
            <a:r>
              <a:rPr lang="cs-CZ" altLang="cs-CZ" sz="1400" dirty="0" smtClean="0">
                <a:solidFill>
                  <a:schemeClr val="tx1"/>
                </a:solidFill>
              </a:rPr>
              <a:t>     </a:t>
            </a:r>
            <a:r>
              <a:rPr lang="cs-CZ" altLang="cs-CZ" sz="1400" b="1" dirty="0" err="1" smtClean="0">
                <a:solidFill>
                  <a:schemeClr val="tx1"/>
                </a:solidFill>
              </a:rPr>
              <a:t>rima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 </a:t>
            </a:r>
            <a:r>
              <a:rPr lang="cs-CZ" altLang="cs-CZ" sz="1400" b="1" dirty="0" err="1" smtClean="0">
                <a:solidFill>
                  <a:schemeClr val="tx1"/>
                </a:solidFill>
              </a:rPr>
              <a:t>glottidis</a:t>
            </a:r>
            <a:r>
              <a:rPr lang="cs-CZ" altLang="cs-CZ" sz="1400" dirty="0" smtClean="0">
                <a:solidFill>
                  <a:schemeClr val="tx1"/>
                </a:solidFill>
              </a:rPr>
              <a:t> –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saggital</a:t>
            </a:r>
            <a:r>
              <a:rPr lang="cs-CZ" altLang="cs-CZ" sz="1400" dirty="0" smtClean="0">
                <a:solidFill>
                  <a:schemeClr val="tx1"/>
                </a:solidFill>
              </a:rPr>
              <a:t> slit </a:t>
            </a:r>
          </a:p>
          <a:p>
            <a:r>
              <a:rPr lang="cs-CZ" altLang="cs-CZ" sz="1400" dirty="0"/>
              <a:t> </a:t>
            </a:r>
            <a:r>
              <a:rPr lang="cs-CZ" altLang="cs-CZ" sz="1400" dirty="0" smtClean="0"/>
              <a:t>                          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between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vocal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cords</a:t>
            </a:r>
            <a:endParaRPr lang="cs-CZ" altLang="cs-CZ" sz="1400" dirty="0" smtClean="0">
              <a:solidFill>
                <a:schemeClr val="tx1"/>
              </a:solidFill>
            </a:endParaRPr>
          </a:p>
          <a:p>
            <a:endParaRPr lang="cs-CZ" altLang="cs-CZ" sz="1400" dirty="0" smtClean="0">
              <a:solidFill>
                <a:schemeClr val="tx1"/>
              </a:solidFill>
            </a:endParaRPr>
          </a:p>
          <a:p>
            <a:r>
              <a:rPr lang="cs-CZ" altLang="cs-CZ" sz="1400" b="1" dirty="0" smtClean="0">
                <a:solidFill>
                  <a:schemeClr val="tx1"/>
                </a:solidFill>
              </a:rPr>
              <a:t>3) </a:t>
            </a:r>
            <a:r>
              <a:rPr lang="cs-CZ" altLang="cs-CZ" sz="1400" b="1" u="sng" dirty="0" err="1" smtClean="0">
                <a:solidFill>
                  <a:schemeClr val="tx1"/>
                </a:solidFill>
              </a:rPr>
              <a:t>Cavitas</a:t>
            </a:r>
            <a:r>
              <a:rPr lang="cs-CZ" altLang="cs-CZ" sz="1400" b="1" u="sng" dirty="0" smtClean="0">
                <a:solidFill>
                  <a:schemeClr val="tx1"/>
                </a:solidFill>
              </a:rPr>
              <a:t> </a:t>
            </a:r>
            <a:r>
              <a:rPr lang="cs-CZ" altLang="cs-CZ" sz="1400" b="1" u="sng" dirty="0" err="1" smtClean="0">
                <a:solidFill>
                  <a:schemeClr val="tx1"/>
                </a:solidFill>
              </a:rPr>
              <a:t>infraglottica</a:t>
            </a:r>
            <a:endParaRPr lang="cs-CZ" altLang="cs-CZ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11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0"/>
            <a:ext cx="5213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47938" y="855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43114" y="566738"/>
            <a:ext cx="311174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CAVITAS LARYNGIS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vestibulum </a:t>
            </a:r>
            <a:r>
              <a:rPr lang="cs-CZ" altLang="cs-CZ" sz="2400" dirty="0" err="1"/>
              <a:t>laryngis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plicae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vestibulares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rima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vestibuli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plicae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vocales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rima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glottidis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-glottis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-</a:t>
            </a:r>
            <a:r>
              <a:rPr lang="cs-CZ" altLang="cs-CZ" sz="2400" dirty="0" err="1"/>
              <a:t>ventriculus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laryngis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sacculus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laryngis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cavum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infraglotticum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4126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981076"/>
            <a:ext cx="4002087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0" y="0"/>
            <a:ext cx="91069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CAVITAS LARYNGIS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aditus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laryngis-plicae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aryepiglotticae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tuberculum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cuneiforme</a:t>
            </a:r>
            <a:r>
              <a:rPr lang="cs-CZ" altLang="cs-CZ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et </a:t>
            </a:r>
            <a:r>
              <a:rPr lang="cs-CZ" altLang="cs-CZ" sz="2400" dirty="0" err="1"/>
              <a:t>corniculatum</a:t>
            </a:r>
            <a:r>
              <a:rPr lang="cs-CZ" altLang="cs-CZ" sz="2400" dirty="0"/>
              <a:t>), </a:t>
            </a:r>
            <a:r>
              <a:rPr lang="cs-CZ" altLang="cs-CZ" sz="2400" dirty="0" err="1"/>
              <a:t>plica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interarytenoidea,incisura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interarytenoidea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25538"/>
            <a:ext cx="5307013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159376" y="4005264"/>
            <a:ext cx="2911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plicae vestibulares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plicae vocales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016500" y="4581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5001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171700"/>
            <a:ext cx="54356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900238" y="423863"/>
            <a:ext cx="283443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Rima glottidis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pars inter-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membranacea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pars inter-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cartilaginea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8808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0"/>
            <a:ext cx="3592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0"/>
            <a:ext cx="41100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"/>
            <a:ext cx="52197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25538"/>
            <a:ext cx="38258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55776" y="13493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LARYNX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932488" y="5751513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ADULT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448301" y="594995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804151" y="4456113"/>
            <a:ext cx="167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NEONATE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8616950" y="42211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0326"/>
            <a:ext cx="91440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656138" y="188913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LARYNGOSCOPY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690813" y="2008189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indirect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183564" y="1989139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direct</a:t>
            </a:r>
          </a:p>
        </p:txBody>
      </p:sp>
    </p:spTree>
    <p:extLst>
      <p:ext uri="{BB962C8B-B14F-4D97-AF65-F5344CB8AC3E}">
        <p14:creationId xmlns:p14="http://schemas.microsoft.com/office/powerpoint/2010/main" val="10814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754314"/>
            <a:ext cx="3744913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779714"/>
            <a:ext cx="38163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782888" y="1628775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RESPIRATION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959600" y="1628775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PHONATION</a:t>
            </a:r>
          </a:p>
        </p:txBody>
      </p:sp>
    </p:spTree>
    <p:extLst>
      <p:ext uri="{BB962C8B-B14F-4D97-AF65-F5344CB8AC3E}">
        <p14:creationId xmlns:p14="http://schemas.microsoft.com/office/powerpoint/2010/main" val="5729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15680" y="3356992"/>
            <a:ext cx="4910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Vocal Cords up close while singing</a:t>
            </a:r>
            <a:endParaRPr lang="cs-CZ" dirty="0"/>
          </a:p>
          <a:p>
            <a:r>
              <a:rPr lang="en-US" dirty="0"/>
              <a:t>http://www.youtube.com/watch?v=-XGds2GAvGQ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4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63216" y="76969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Illustrations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and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photographs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were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copied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from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:</a:t>
            </a:r>
          </a:p>
          <a:p>
            <a:pPr>
              <a:spcBef>
                <a:spcPct val="0"/>
              </a:spcBef>
            </a:pP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Atlas der Anatomie des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Menschen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/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Sobotta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Putz,R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.,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und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Pabst,R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. 20.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Auflage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. M</a:t>
            </a:r>
            <a:r>
              <a:rPr lang="en-US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ü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nchen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Urban </a:t>
            </a:r>
            <a:r>
              <a:rPr lang="en-US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&amp;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Schwarzenberg, 1993</a:t>
            </a:r>
          </a:p>
          <a:p>
            <a:pPr>
              <a:spcBef>
                <a:spcPct val="0"/>
              </a:spcBef>
            </a:pP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Netter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: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Interactive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Atlas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of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Human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Anatomy. </a:t>
            </a:r>
          </a:p>
          <a:p>
            <a:pPr>
              <a:spcBef>
                <a:spcPct val="0"/>
              </a:spcBef>
            </a:pP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Windows </a:t>
            </a:r>
            <a:r>
              <a:rPr lang="cs-CZ" altLang="cs-CZ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Version</a:t>
            </a:r>
            <a:r>
              <a:rPr lang="cs-CZ" altLang="cs-CZ" dirty="0" smtClean="0">
                <a:solidFill>
                  <a:srgbClr val="000000"/>
                </a:solidFill>
                <a:ea typeface="SimSun" panose="02010600030101010101" pitchFamily="2" charset="-122"/>
              </a:rPr>
              <a:t> 2.0</a:t>
            </a:r>
            <a:endParaRPr lang="cs-CZ" altLang="cs-CZ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19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58" y="886408"/>
            <a:ext cx="3173963" cy="585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80" y="886408"/>
            <a:ext cx="3969825" cy="565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05473" y="304185"/>
            <a:ext cx="747037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                                        </a:t>
            </a:r>
            <a:r>
              <a:rPr lang="cs-CZ" altLang="cs-CZ" sz="2400" dirty="0" smtClean="0">
                <a:solidFill>
                  <a:srgbClr val="00B0F0"/>
                </a:solidFill>
              </a:rPr>
              <a:t>CARTILAGINES LARYNGIS</a:t>
            </a:r>
            <a:endParaRPr lang="cs-CZ" altLang="cs-CZ" sz="2400" dirty="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thyroidea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cricoidea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arytenoidea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epiglotica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corniculata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cuneiformis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en-US" altLang="cs-CZ" sz="2400" dirty="0" err="1"/>
              <a:t>triticea</a:t>
            </a: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5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6" y="1903991"/>
            <a:ext cx="1796367" cy="20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2" y="14717"/>
            <a:ext cx="2048296" cy="197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82" y="1809763"/>
            <a:ext cx="2058826" cy="170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66" y="190016"/>
            <a:ext cx="1837582" cy="148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25" y="583084"/>
            <a:ext cx="1879652" cy="28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13600" b="7803"/>
          <a:stretch>
            <a:fillRect/>
          </a:stretch>
        </p:blipFill>
        <p:spPr bwMode="auto">
          <a:xfrm>
            <a:off x="5042035" y="258113"/>
            <a:ext cx="1525524" cy="17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00" r="13600" b="78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5956" r="18115" b="4778"/>
          <a:stretch>
            <a:fillRect/>
          </a:stretch>
        </p:blipFill>
        <p:spPr bwMode="auto">
          <a:xfrm>
            <a:off x="5238525" y="2069246"/>
            <a:ext cx="1232323" cy="167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173" t="5956" r="18115" b="47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919289" y="1052513"/>
            <a:ext cx="1296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800" b="1" u="sng">
              <a:solidFill>
                <a:srgbClr val="FFFF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3609" y="394610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400" cap="small" dirty="0" smtClean="0"/>
              <a:t>CARTILAGO THYROIDEA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smtClean="0"/>
              <a:t>lamina </a:t>
            </a:r>
            <a:r>
              <a:rPr lang="cs-CZ" altLang="cs-CZ" sz="1400" dirty="0" err="1" smtClean="0"/>
              <a:t>dextra</a:t>
            </a:r>
            <a:endParaRPr lang="cs-CZ" altLang="cs-CZ" sz="140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smtClean="0"/>
              <a:t>lamina </a:t>
            </a:r>
            <a:r>
              <a:rPr lang="cs-CZ" altLang="cs-CZ" sz="1400" dirty="0" err="1" smtClean="0"/>
              <a:t>sinistra</a:t>
            </a:r>
            <a:endParaRPr lang="cs-CZ" altLang="cs-CZ" sz="140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err="1" smtClean="0"/>
              <a:t>incisura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thyroidea</a:t>
            </a:r>
            <a:r>
              <a:rPr lang="cs-CZ" altLang="cs-CZ" sz="1400" dirty="0" smtClean="0"/>
              <a:t> sup.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err="1" smtClean="0"/>
              <a:t>incisura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thyroidea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inf</a:t>
            </a:r>
            <a:r>
              <a:rPr lang="cs-CZ" altLang="cs-CZ" sz="1400" dirty="0" smtClean="0"/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err="1" smtClean="0"/>
              <a:t>cornua</a:t>
            </a:r>
            <a:r>
              <a:rPr lang="cs-CZ" altLang="cs-CZ" sz="1400" dirty="0" smtClean="0"/>
              <a:t> superiora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err="1" smtClean="0"/>
              <a:t>ligg</a:t>
            </a:r>
            <a:r>
              <a:rPr lang="cs-CZ" altLang="cs-CZ" sz="1400" dirty="0" smtClean="0"/>
              <a:t>. </a:t>
            </a:r>
            <a:r>
              <a:rPr lang="cs-CZ" altLang="cs-CZ" sz="1400" dirty="0" err="1" smtClean="0"/>
              <a:t>thyroidea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lateralia</a:t>
            </a:r>
            <a:endParaRPr lang="cs-CZ" altLang="cs-CZ" sz="140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err="1" smtClean="0"/>
              <a:t>cornua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inferiora</a:t>
            </a:r>
            <a:endParaRPr lang="cs-CZ" altLang="cs-CZ" sz="140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smtClean="0"/>
              <a:t>facies art. </a:t>
            </a:r>
            <a:r>
              <a:rPr lang="cs-CZ" altLang="cs-CZ" sz="1400" dirty="0" err="1" smtClean="0"/>
              <a:t>cricoidea</a:t>
            </a:r>
            <a:endParaRPr lang="cs-CZ" altLang="cs-CZ" sz="140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smtClean="0"/>
              <a:t>linea </a:t>
            </a:r>
            <a:r>
              <a:rPr lang="cs-CZ" altLang="cs-CZ" sz="1400" dirty="0" err="1" smtClean="0"/>
              <a:t>obliqua</a:t>
            </a:r>
            <a:endParaRPr lang="cs-CZ" altLang="cs-CZ" sz="140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err="1" smtClean="0"/>
              <a:t>foramen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thyroideum</a:t>
            </a:r>
            <a:endParaRPr lang="cs-CZ" alt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6257" y="3870593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400" dirty="0" smtClean="0"/>
              <a:t>       CARTILAGO CRICOIDEA</a:t>
            </a:r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-</a:t>
            </a:r>
            <a:r>
              <a:rPr lang="cs-CZ" altLang="cs-CZ" sz="1400" dirty="0" err="1" smtClean="0"/>
              <a:t>arcus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-lamina</a:t>
            </a:r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-facies </a:t>
            </a:r>
            <a:r>
              <a:rPr lang="cs-CZ" altLang="cs-CZ" sz="1400" dirty="0" err="1" smtClean="0"/>
              <a:t>articularis</a:t>
            </a:r>
            <a:r>
              <a:rPr lang="cs-CZ" altLang="cs-CZ" sz="1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</a:t>
            </a:r>
            <a:r>
              <a:rPr lang="cs-CZ" altLang="cs-CZ" sz="1400" dirty="0" err="1" smtClean="0"/>
              <a:t>arytenoidea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-facies </a:t>
            </a:r>
            <a:r>
              <a:rPr lang="cs-CZ" altLang="cs-CZ" sz="1400" dirty="0" err="1" smtClean="0"/>
              <a:t>articularis</a:t>
            </a:r>
            <a:r>
              <a:rPr lang="cs-CZ" altLang="cs-CZ" sz="1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</a:t>
            </a:r>
            <a:r>
              <a:rPr lang="cs-CZ" altLang="cs-CZ" sz="1400" dirty="0" err="1" smtClean="0"/>
              <a:t>thyroidea</a:t>
            </a:r>
            <a:endParaRPr lang="cs-CZ" alt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3303662" y="3749457"/>
            <a:ext cx="38697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CARTILAGO ARYTENOIDEA </a:t>
            </a:r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- apex</a:t>
            </a:r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- </a:t>
            </a:r>
            <a:r>
              <a:rPr lang="cs-CZ" altLang="cs-CZ" sz="1400" dirty="0" err="1" smtClean="0"/>
              <a:t>basis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  - facies art. </a:t>
            </a:r>
            <a:r>
              <a:rPr lang="cs-CZ" altLang="cs-CZ" sz="1400" dirty="0" err="1" smtClean="0"/>
              <a:t>cricoidea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- </a:t>
            </a:r>
            <a:r>
              <a:rPr lang="cs-CZ" altLang="cs-CZ" sz="1400" dirty="0" err="1" smtClean="0"/>
              <a:t>processus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vocalis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- </a:t>
            </a:r>
            <a:r>
              <a:rPr lang="cs-CZ" altLang="cs-CZ" sz="1400" dirty="0" err="1" smtClean="0"/>
              <a:t>processus</a:t>
            </a:r>
            <a:r>
              <a:rPr lang="cs-CZ" altLang="cs-CZ" sz="1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    </a:t>
            </a:r>
            <a:r>
              <a:rPr lang="cs-CZ" altLang="cs-CZ" sz="1400" dirty="0" err="1" smtClean="0"/>
              <a:t>muscularis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- facies </a:t>
            </a:r>
            <a:r>
              <a:rPr lang="cs-CZ" altLang="cs-CZ" sz="1400" dirty="0" err="1" smtClean="0"/>
              <a:t>anterolateralis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   - </a:t>
            </a:r>
            <a:r>
              <a:rPr lang="cs-CZ" altLang="cs-CZ" sz="1400" dirty="0" err="1" smtClean="0"/>
              <a:t>colliculus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   - </a:t>
            </a:r>
            <a:r>
              <a:rPr lang="cs-CZ" altLang="cs-CZ" sz="1400" dirty="0" err="1" smtClean="0"/>
              <a:t>crista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arcuata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   - </a:t>
            </a:r>
            <a:r>
              <a:rPr lang="cs-CZ" altLang="cs-CZ" sz="1400" dirty="0" err="1" smtClean="0"/>
              <a:t>fossa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triangularis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   - fovea </a:t>
            </a:r>
            <a:r>
              <a:rPr lang="cs-CZ" altLang="cs-CZ" sz="1400" dirty="0" err="1" smtClean="0"/>
              <a:t>oblonga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- facies </a:t>
            </a:r>
            <a:r>
              <a:rPr lang="cs-CZ" altLang="cs-CZ" sz="1400" dirty="0" err="1" smtClean="0"/>
              <a:t>medialis</a:t>
            </a: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                                 - facies </a:t>
            </a:r>
            <a:r>
              <a:rPr lang="cs-CZ" altLang="cs-CZ" sz="1400" dirty="0" err="1" smtClean="0"/>
              <a:t>posterior</a:t>
            </a:r>
            <a:endParaRPr lang="cs-CZ" alt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7377014" y="36665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400" dirty="0" smtClean="0"/>
              <a:t>CARTILAGO EPIGLOTTICA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smtClean="0"/>
              <a:t>petiolus </a:t>
            </a:r>
            <a:r>
              <a:rPr lang="cs-CZ" altLang="cs-CZ" sz="1400" dirty="0" err="1" smtClean="0"/>
              <a:t>epiglottidis</a:t>
            </a:r>
            <a:endParaRPr lang="cs-CZ" altLang="cs-CZ" sz="140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 smtClean="0"/>
              <a:t>lamina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CARTILAGO CORNICULATA</a:t>
            </a:r>
          </a:p>
          <a:p>
            <a:pPr>
              <a:spcBef>
                <a:spcPct val="0"/>
              </a:spcBef>
            </a:pP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CARTILAGO CUNEIFORMIS</a:t>
            </a:r>
          </a:p>
          <a:p>
            <a:pPr>
              <a:spcBef>
                <a:spcPct val="0"/>
              </a:spcBef>
            </a:pPr>
            <a:endParaRPr lang="cs-CZ" altLang="cs-CZ" sz="1400" dirty="0" smtClean="0"/>
          </a:p>
          <a:p>
            <a:pPr>
              <a:spcBef>
                <a:spcPct val="0"/>
              </a:spcBef>
            </a:pPr>
            <a:r>
              <a:rPr lang="cs-CZ" altLang="cs-CZ" sz="1400" dirty="0" smtClean="0"/>
              <a:t>CARTILAGO TRITICEA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42779610"/>
      </p:ext>
    </p:extLst>
  </p:cSld>
  <p:clrMapOvr>
    <a:masterClrMapping/>
  </p:clrMapOvr>
  <p:transition advTm="6246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31800"/>
            <a:ext cx="3563938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1595439" y="2205038"/>
            <a:ext cx="2124075" cy="360362"/>
          </a:xfrm>
          <a:prstGeom prst="rect">
            <a:avLst/>
          </a:prstGeom>
          <a:solidFill>
            <a:srgbClr val="FFCC00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1558925" y="1341439"/>
            <a:ext cx="3348038" cy="287337"/>
          </a:xfrm>
          <a:prstGeom prst="rect">
            <a:avLst/>
          </a:prstGeom>
          <a:solidFill>
            <a:srgbClr val="FF0000">
              <a:alpha val="3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1524000" y="476251"/>
            <a:ext cx="3132138" cy="360363"/>
          </a:xfrm>
          <a:prstGeom prst="rect">
            <a:avLst/>
          </a:prstGeom>
          <a:solidFill>
            <a:srgbClr val="CC99FF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524000" y="3429001"/>
            <a:ext cx="4572000" cy="360363"/>
          </a:xfrm>
          <a:prstGeom prst="rect">
            <a:avLst/>
          </a:prstGeom>
          <a:gradFill rotWithShape="1">
            <a:gsLst>
              <a:gs pos="0">
                <a:srgbClr val="FF6600">
                  <a:alpha val="52000"/>
                </a:srgbClr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1" y="1279526"/>
            <a:ext cx="558006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u="sng" dirty="0" err="1"/>
              <a:t>Membrana</a:t>
            </a:r>
            <a:r>
              <a:rPr lang="cs-CZ" altLang="cs-CZ" sz="2000" b="1" u="sng" dirty="0"/>
              <a:t> </a:t>
            </a:r>
            <a:r>
              <a:rPr lang="cs-CZ" altLang="cs-CZ" sz="2000" b="1" u="sng" dirty="0" err="1"/>
              <a:t>quadrangularis</a:t>
            </a:r>
            <a:r>
              <a:rPr lang="cs-CZ" altLang="cs-CZ" sz="2000" b="1" dirty="0"/>
              <a:t> </a:t>
            </a:r>
          </a:p>
          <a:p>
            <a:r>
              <a:rPr lang="cs-CZ" altLang="cs-CZ" sz="2000" dirty="0" smtClean="0"/>
              <a:t>(epiglottis - </a:t>
            </a:r>
            <a:r>
              <a:rPr lang="cs-CZ" altLang="cs-CZ" sz="2000" dirty="0" err="1" smtClean="0"/>
              <a:t>arytenoid</a:t>
            </a:r>
            <a:r>
              <a:rPr lang="cs-CZ" altLang="cs-CZ" sz="2000" dirty="0" smtClean="0"/>
              <a:t> c., </a:t>
            </a:r>
            <a:r>
              <a:rPr lang="cs-CZ" altLang="cs-CZ" sz="2000" dirty="0" err="1"/>
              <a:t>ligg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vestibularia</a:t>
            </a:r>
            <a:r>
              <a:rPr lang="cs-CZ" altLang="cs-CZ" sz="2000" dirty="0" smtClean="0"/>
              <a:t>)</a:t>
            </a:r>
          </a:p>
          <a:p>
            <a:endParaRPr lang="cs-CZ" altLang="cs-CZ" sz="2000" dirty="0"/>
          </a:p>
          <a:p>
            <a:r>
              <a:rPr lang="cs-CZ" altLang="cs-CZ" sz="2000" b="1" u="sng" dirty="0" err="1"/>
              <a:t>Conus</a:t>
            </a:r>
            <a:r>
              <a:rPr lang="cs-CZ" altLang="cs-CZ" sz="2000" b="1" u="sng" dirty="0"/>
              <a:t> </a:t>
            </a:r>
            <a:r>
              <a:rPr lang="cs-CZ" altLang="cs-CZ" sz="2000" b="1" u="sng" dirty="0" err="1"/>
              <a:t>elasticus</a:t>
            </a:r>
            <a:r>
              <a:rPr lang="cs-CZ" altLang="cs-CZ" sz="2000" b="1" dirty="0"/>
              <a:t> </a:t>
            </a:r>
          </a:p>
          <a:p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ligg.vocalia</a:t>
            </a:r>
            <a:r>
              <a:rPr lang="cs-CZ" altLang="cs-CZ" sz="2000" dirty="0" smtClean="0"/>
              <a:t> and </a:t>
            </a:r>
            <a:r>
              <a:rPr lang="cs-CZ" altLang="cs-CZ" sz="2000" dirty="0" err="1"/>
              <a:t>arcus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cartilaginis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cricoideae</a:t>
            </a:r>
            <a:r>
              <a:rPr lang="cs-CZ" altLang="cs-CZ" sz="2000" dirty="0"/>
              <a:t>)</a:t>
            </a:r>
          </a:p>
          <a:p>
            <a:endParaRPr lang="cs-CZ" altLang="cs-CZ" sz="2000" dirty="0"/>
          </a:p>
          <a:p>
            <a:r>
              <a:rPr lang="cs-CZ" altLang="cs-CZ" sz="2000" b="1" u="sng" dirty="0" err="1"/>
              <a:t>Membrana</a:t>
            </a:r>
            <a:r>
              <a:rPr lang="cs-CZ" altLang="cs-CZ" sz="2000" b="1" u="sng" dirty="0"/>
              <a:t> </a:t>
            </a:r>
            <a:r>
              <a:rPr lang="cs-CZ" altLang="cs-CZ" sz="2000" b="1" u="sng" dirty="0" err="1"/>
              <a:t>fibrocartilaginea</a:t>
            </a:r>
            <a:r>
              <a:rPr lang="cs-CZ" altLang="cs-CZ" sz="2000" b="1" u="sng" dirty="0"/>
              <a:t> </a:t>
            </a:r>
            <a:r>
              <a:rPr lang="cs-CZ" altLang="cs-CZ" sz="2000" b="1" u="sng" dirty="0" err="1"/>
              <a:t>laryngis</a:t>
            </a:r>
            <a:r>
              <a:rPr lang="cs-CZ" altLang="cs-CZ" sz="2000" b="1" u="sng" dirty="0"/>
              <a:t> </a:t>
            </a:r>
          </a:p>
          <a:p>
            <a:r>
              <a:rPr lang="cs-CZ" altLang="cs-CZ" sz="2000" dirty="0" err="1"/>
              <a:t>conus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elasticus</a:t>
            </a:r>
            <a:r>
              <a:rPr lang="cs-CZ" altLang="cs-CZ" sz="2000" dirty="0"/>
              <a:t> + </a:t>
            </a:r>
            <a:r>
              <a:rPr lang="cs-CZ" altLang="cs-CZ" sz="2000" dirty="0" err="1"/>
              <a:t>membrana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quadrangularis</a:t>
            </a:r>
            <a:r>
              <a:rPr lang="cs-CZ" altLang="cs-CZ" sz="2000" dirty="0"/>
              <a:t> </a:t>
            </a:r>
          </a:p>
          <a:p>
            <a:endParaRPr lang="cs-CZ" altLang="cs-CZ" sz="2000" b="1" u="sng" dirty="0" smtClean="0"/>
          </a:p>
          <a:p>
            <a:endParaRPr lang="cs-CZ" altLang="cs-CZ" sz="2000" b="1" u="sng" dirty="0"/>
          </a:p>
          <a:p>
            <a:r>
              <a:rPr lang="cs-CZ" altLang="cs-CZ" sz="2000" b="1" u="sng" dirty="0" err="1" smtClean="0"/>
              <a:t>Ligg</a:t>
            </a:r>
            <a:r>
              <a:rPr lang="cs-CZ" altLang="cs-CZ" sz="2000" b="1" u="sng" dirty="0"/>
              <a:t>. </a:t>
            </a:r>
            <a:r>
              <a:rPr lang="cs-CZ" altLang="cs-CZ" sz="2000" b="1" u="sng" dirty="0" err="1"/>
              <a:t>vestibularia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thickened</a:t>
            </a:r>
            <a:r>
              <a:rPr lang="cs-CZ" altLang="cs-CZ" sz="2000" dirty="0" smtClean="0"/>
              <a:t> margine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membrana</a:t>
            </a:r>
            <a:r>
              <a:rPr lang="cs-CZ" altLang="cs-CZ" sz="2000" dirty="0" smtClean="0"/>
              <a:t> </a:t>
            </a:r>
            <a:r>
              <a:rPr lang="cs-CZ" altLang="cs-CZ" sz="2000" dirty="0" err="1"/>
              <a:t>quandrangularis</a:t>
            </a:r>
            <a:r>
              <a:rPr lang="cs-CZ" altLang="cs-CZ" sz="2000" dirty="0"/>
              <a:t>)</a:t>
            </a:r>
          </a:p>
          <a:p>
            <a:r>
              <a:rPr lang="cs-CZ" altLang="cs-CZ" sz="2000" b="1" u="sng" dirty="0" err="1"/>
              <a:t>Ligg</a:t>
            </a:r>
            <a:r>
              <a:rPr lang="cs-CZ" altLang="cs-CZ" sz="2000" b="1" u="sng" dirty="0"/>
              <a:t>. </a:t>
            </a:r>
            <a:r>
              <a:rPr lang="cs-CZ" altLang="cs-CZ" sz="2000" b="1" u="sng" dirty="0" err="1"/>
              <a:t>vocalia</a:t>
            </a:r>
            <a:r>
              <a:rPr lang="cs-CZ" altLang="cs-CZ" sz="2000" b="1" dirty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thickened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margin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conus</a:t>
            </a:r>
            <a:r>
              <a:rPr lang="cs-CZ" altLang="cs-CZ" sz="2000" dirty="0" smtClean="0"/>
              <a:t> </a:t>
            </a:r>
            <a:r>
              <a:rPr lang="cs-CZ" altLang="cs-CZ" sz="2000" dirty="0" err="1"/>
              <a:t>elasticus</a:t>
            </a:r>
            <a:r>
              <a:rPr lang="cs-CZ" altLang="cs-CZ" sz="2000" dirty="0"/>
              <a:t>)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000" dirty="0"/>
              <a:t> </a:t>
            </a:r>
            <a:r>
              <a:rPr lang="cs-CZ" altLang="cs-CZ" sz="2000" dirty="0" err="1" smtClean="0"/>
              <a:t>stratified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squamous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epithelium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due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strain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during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phonation</a:t>
            </a:r>
            <a:endParaRPr lang="cs-CZ" altLang="cs-CZ" sz="2000" dirty="0"/>
          </a:p>
          <a:p>
            <a:r>
              <a:rPr lang="cs-CZ" altLang="cs-CZ" sz="2000" b="1" u="sng" dirty="0" smtClean="0"/>
              <a:t>Lig</a:t>
            </a:r>
            <a:r>
              <a:rPr lang="cs-CZ" altLang="cs-CZ" sz="2000" b="1" u="sng" dirty="0"/>
              <a:t>. </a:t>
            </a:r>
            <a:r>
              <a:rPr lang="cs-CZ" altLang="cs-CZ" sz="2000" b="1" u="sng" dirty="0" err="1"/>
              <a:t>cricotracheale</a:t>
            </a:r>
            <a:endParaRPr lang="cs-CZ" altLang="cs-CZ" sz="2000" b="1" u="sng" dirty="0"/>
          </a:p>
          <a:p>
            <a:endParaRPr lang="cs-CZ" altLang="cs-CZ" sz="2000" dirty="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7756525" y="3711576"/>
            <a:ext cx="1639888" cy="1001713"/>
          </a:xfrm>
          <a:custGeom>
            <a:avLst/>
            <a:gdLst>
              <a:gd name="T0" fmla="*/ 17 w 1033"/>
              <a:gd name="T1" fmla="*/ 8 h 631"/>
              <a:gd name="T2" fmla="*/ 315 w 1033"/>
              <a:gd name="T3" fmla="*/ 48 h 631"/>
              <a:gd name="T4" fmla="*/ 389 w 1033"/>
              <a:gd name="T5" fmla="*/ 82 h 631"/>
              <a:gd name="T6" fmla="*/ 471 w 1033"/>
              <a:gd name="T7" fmla="*/ 130 h 631"/>
              <a:gd name="T8" fmla="*/ 803 w 1033"/>
              <a:gd name="T9" fmla="*/ 137 h 631"/>
              <a:gd name="T10" fmla="*/ 959 w 1033"/>
              <a:gd name="T11" fmla="*/ 164 h 631"/>
              <a:gd name="T12" fmla="*/ 1033 w 1033"/>
              <a:gd name="T13" fmla="*/ 184 h 631"/>
              <a:gd name="T14" fmla="*/ 972 w 1033"/>
              <a:gd name="T15" fmla="*/ 252 h 631"/>
              <a:gd name="T16" fmla="*/ 938 w 1033"/>
              <a:gd name="T17" fmla="*/ 286 h 631"/>
              <a:gd name="T18" fmla="*/ 877 w 1033"/>
              <a:gd name="T19" fmla="*/ 326 h 631"/>
              <a:gd name="T20" fmla="*/ 864 w 1033"/>
              <a:gd name="T21" fmla="*/ 347 h 631"/>
              <a:gd name="T22" fmla="*/ 715 w 1033"/>
              <a:gd name="T23" fmla="*/ 367 h 631"/>
              <a:gd name="T24" fmla="*/ 572 w 1033"/>
              <a:gd name="T25" fmla="*/ 448 h 631"/>
              <a:gd name="T26" fmla="*/ 518 w 1033"/>
              <a:gd name="T27" fmla="*/ 502 h 631"/>
              <a:gd name="T28" fmla="*/ 505 w 1033"/>
              <a:gd name="T29" fmla="*/ 523 h 631"/>
              <a:gd name="T30" fmla="*/ 478 w 1033"/>
              <a:gd name="T31" fmla="*/ 530 h 631"/>
              <a:gd name="T32" fmla="*/ 308 w 1033"/>
              <a:gd name="T33" fmla="*/ 577 h 631"/>
              <a:gd name="T34" fmla="*/ 247 w 1033"/>
              <a:gd name="T35" fmla="*/ 631 h 631"/>
              <a:gd name="T36" fmla="*/ 193 w 1033"/>
              <a:gd name="T37" fmla="*/ 462 h 631"/>
              <a:gd name="T38" fmla="*/ 179 w 1033"/>
              <a:gd name="T39" fmla="*/ 347 h 631"/>
              <a:gd name="T40" fmla="*/ 139 w 1033"/>
              <a:gd name="T41" fmla="*/ 211 h 631"/>
              <a:gd name="T42" fmla="*/ 91 w 1033"/>
              <a:gd name="T43" fmla="*/ 123 h 631"/>
              <a:gd name="T44" fmla="*/ 78 w 1033"/>
              <a:gd name="T45" fmla="*/ 103 h 631"/>
              <a:gd name="T46" fmla="*/ 57 w 1033"/>
              <a:gd name="T47" fmla="*/ 89 h 631"/>
              <a:gd name="T48" fmla="*/ 51 w 1033"/>
              <a:gd name="T49" fmla="*/ 69 h 631"/>
              <a:gd name="T50" fmla="*/ 10 w 1033"/>
              <a:gd name="T51" fmla="*/ 35 h 631"/>
              <a:gd name="T52" fmla="*/ 3 w 1033"/>
              <a:gd name="T53" fmla="*/ 15 h 631"/>
              <a:gd name="T54" fmla="*/ 23 w 1033"/>
              <a:gd name="T55" fmla="*/ 1 h 631"/>
              <a:gd name="T56" fmla="*/ 17 w 1033"/>
              <a:gd name="T57" fmla="*/ 8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3" h="631">
                <a:moveTo>
                  <a:pt x="17" y="8"/>
                </a:moveTo>
                <a:cubicBezTo>
                  <a:pt x="116" y="34"/>
                  <a:pt x="212" y="38"/>
                  <a:pt x="315" y="48"/>
                </a:cubicBezTo>
                <a:cubicBezTo>
                  <a:pt x="327" y="85"/>
                  <a:pt x="350" y="77"/>
                  <a:pt x="389" y="82"/>
                </a:cubicBezTo>
                <a:cubicBezTo>
                  <a:pt x="418" y="92"/>
                  <a:pt x="442" y="129"/>
                  <a:pt x="471" y="130"/>
                </a:cubicBezTo>
                <a:cubicBezTo>
                  <a:pt x="582" y="134"/>
                  <a:pt x="692" y="135"/>
                  <a:pt x="803" y="137"/>
                </a:cubicBezTo>
                <a:cubicBezTo>
                  <a:pt x="856" y="190"/>
                  <a:pt x="809" y="151"/>
                  <a:pt x="959" y="164"/>
                </a:cubicBezTo>
                <a:cubicBezTo>
                  <a:pt x="982" y="166"/>
                  <a:pt x="1011" y="179"/>
                  <a:pt x="1033" y="184"/>
                </a:cubicBezTo>
                <a:cubicBezTo>
                  <a:pt x="1024" y="250"/>
                  <a:pt x="1029" y="240"/>
                  <a:pt x="972" y="252"/>
                </a:cubicBezTo>
                <a:cubicBezTo>
                  <a:pt x="900" y="299"/>
                  <a:pt x="1004" y="228"/>
                  <a:pt x="938" y="286"/>
                </a:cubicBezTo>
                <a:cubicBezTo>
                  <a:pt x="928" y="295"/>
                  <a:pt x="893" y="316"/>
                  <a:pt x="877" y="326"/>
                </a:cubicBezTo>
                <a:cubicBezTo>
                  <a:pt x="873" y="333"/>
                  <a:pt x="871" y="343"/>
                  <a:pt x="864" y="347"/>
                </a:cubicBezTo>
                <a:cubicBezTo>
                  <a:pt x="835" y="361"/>
                  <a:pt x="732" y="366"/>
                  <a:pt x="715" y="367"/>
                </a:cubicBezTo>
                <a:cubicBezTo>
                  <a:pt x="669" y="397"/>
                  <a:pt x="624" y="431"/>
                  <a:pt x="572" y="448"/>
                </a:cubicBezTo>
                <a:cubicBezTo>
                  <a:pt x="557" y="473"/>
                  <a:pt x="536" y="479"/>
                  <a:pt x="518" y="502"/>
                </a:cubicBezTo>
                <a:cubicBezTo>
                  <a:pt x="513" y="508"/>
                  <a:pt x="512" y="518"/>
                  <a:pt x="505" y="523"/>
                </a:cubicBezTo>
                <a:cubicBezTo>
                  <a:pt x="497" y="528"/>
                  <a:pt x="487" y="528"/>
                  <a:pt x="478" y="530"/>
                </a:cubicBezTo>
                <a:cubicBezTo>
                  <a:pt x="443" y="580"/>
                  <a:pt x="363" y="569"/>
                  <a:pt x="308" y="577"/>
                </a:cubicBezTo>
                <a:cubicBezTo>
                  <a:pt x="267" y="591"/>
                  <a:pt x="284" y="618"/>
                  <a:pt x="247" y="631"/>
                </a:cubicBezTo>
                <a:cubicBezTo>
                  <a:pt x="214" y="580"/>
                  <a:pt x="213" y="518"/>
                  <a:pt x="193" y="462"/>
                </a:cubicBezTo>
                <a:cubicBezTo>
                  <a:pt x="187" y="424"/>
                  <a:pt x="185" y="385"/>
                  <a:pt x="179" y="347"/>
                </a:cubicBezTo>
                <a:cubicBezTo>
                  <a:pt x="172" y="300"/>
                  <a:pt x="150" y="257"/>
                  <a:pt x="139" y="211"/>
                </a:cubicBezTo>
                <a:cubicBezTo>
                  <a:pt x="129" y="171"/>
                  <a:pt x="127" y="147"/>
                  <a:pt x="91" y="123"/>
                </a:cubicBezTo>
                <a:cubicBezTo>
                  <a:pt x="87" y="116"/>
                  <a:pt x="84" y="109"/>
                  <a:pt x="78" y="103"/>
                </a:cubicBezTo>
                <a:cubicBezTo>
                  <a:pt x="72" y="97"/>
                  <a:pt x="62" y="96"/>
                  <a:pt x="57" y="89"/>
                </a:cubicBezTo>
                <a:cubicBezTo>
                  <a:pt x="53" y="84"/>
                  <a:pt x="55" y="75"/>
                  <a:pt x="51" y="69"/>
                </a:cubicBezTo>
                <a:cubicBezTo>
                  <a:pt x="40" y="53"/>
                  <a:pt x="26" y="45"/>
                  <a:pt x="10" y="35"/>
                </a:cubicBezTo>
                <a:cubicBezTo>
                  <a:pt x="8" y="28"/>
                  <a:pt x="0" y="22"/>
                  <a:pt x="3" y="15"/>
                </a:cubicBezTo>
                <a:cubicBezTo>
                  <a:pt x="6" y="7"/>
                  <a:pt x="16" y="5"/>
                  <a:pt x="23" y="1"/>
                </a:cubicBezTo>
                <a:cubicBezTo>
                  <a:pt x="26" y="0"/>
                  <a:pt x="19" y="6"/>
                  <a:pt x="17" y="8"/>
                </a:cubicBezTo>
                <a:close/>
              </a:path>
            </a:pathLst>
          </a:custGeom>
          <a:solidFill>
            <a:srgbClr val="FF9900">
              <a:alpha val="46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7572375" y="1601789"/>
            <a:ext cx="865188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437563" y="1601788"/>
            <a:ext cx="1079500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7716839" y="3544888"/>
            <a:ext cx="1728787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7572376" y="3041650"/>
            <a:ext cx="1444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9445625" y="3257551"/>
            <a:ext cx="71438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7500939" y="1528764"/>
            <a:ext cx="2022475" cy="2130425"/>
          </a:xfrm>
          <a:custGeom>
            <a:avLst/>
            <a:gdLst>
              <a:gd name="T0" fmla="*/ 562 w 1274"/>
              <a:gd name="T1" fmla="*/ 1 h 1342"/>
              <a:gd name="T2" fmla="*/ 589 w 1274"/>
              <a:gd name="T3" fmla="*/ 35 h 1342"/>
              <a:gd name="T4" fmla="*/ 596 w 1274"/>
              <a:gd name="T5" fmla="*/ 55 h 1342"/>
              <a:gd name="T6" fmla="*/ 637 w 1274"/>
              <a:gd name="T7" fmla="*/ 89 h 1342"/>
              <a:gd name="T8" fmla="*/ 677 w 1274"/>
              <a:gd name="T9" fmla="*/ 150 h 1342"/>
              <a:gd name="T10" fmla="*/ 745 w 1274"/>
              <a:gd name="T11" fmla="*/ 245 h 1342"/>
              <a:gd name="T12" fmla="*/ 752 w 1274"/>
              <a:gd name="T13" fmla="*/ 265 h 1342"/>
              <a:gd name="T14" fmla="*/ 772 w 1274"/>
              <a:gd name="T15" fmla="*/ 278 h 1342"/>
              <a:gd name="T16" fmla="*/ 826 w 1274"/>
              <a:gd name="T17" fmla="*/ 373 h 1342"/>
              <a:gd name="T18" fmla="*/ 853 w 1274"/>
              <a:gd name="T19" fmla="*/ 414 h 1342"/>
              <a:gd name="T20" fmla="*/ 921 w 1274"/>
              <a:gd name="T21" fmla="*/ 543 h 1342"/>
              <a:gd name="T22" fmla="*/ 962 w 1274"/>
              <a:gd name="T23" fmla="*/ 604 h 1342"/>
              <a:gd name="T24" fmla="*/ 996 w 1274"/>
              <a:gd name="T25" fmla="*/ 651 h 1342"/>
              <a:gd name="T26" fmla="*/ 1030 w 1274"/>
              <a:gd name="T27" fmla="*/ 712 h 1342"/>
              <a:gd name="T28" fmla="*/ 1104 w 1274"/>
              <a:gd name="T29" fmla="*/ 868 h 1342"/>
              <a:gd name="T30" fmla="*/ 1111 w 1274"/>
              <a:gd name="T31" fmla="*/ 888 h 1342"/>
              <a:gd name="T32" fmla="*/ 1152 w 1274"/>
              <a:gd name="T33" fmla="*/ 909 h 1342"/>
              <a:gd name="T34" fmla="*/ 1192 w 1274"/>
              <a:gd name="T35" fmla="*/ 936 h 1342"/>
              <a:gd name="T36" fmla="*/ 1226 w 1274"/>
              <a:gd name="T37" fmla="*/ 997 h 1342"/>
              <a:gd name="T38" fmla="*/ 1233 w 1274"/>
              <a:gd name="T39" fmla="*/ 1031 h 1342"/>
              <a:gd name="T40" fmla="*/ 1246 w 1274"/>
              <a:gd name="T41" fmla="*/ 1051 h 1342"/>
              <a:gd name="T42" fmla="*/ 1240 w 1274"/>
              <a:gd name="T43" fmla="*/ 1214 h 1342"/>
              <a:gd name="T44" fmla="*/ 1213 w 1274"/>
              <a:gd name="T45" fmla="*/ 1295 h 1342"/>
              <a:gd name="T46" fmla="*/ 1206 w 1274"/>
              <a:gd name="T47" fmla="*/ 1336 h 1342"/>
              <a:gd name="T48" fmla="*/ 1186 w 1274"/>
              <a:gd name="T49" fmla="*/ 1342 h 1342"/>
              <a:gd name="T50" fmla="*/ 616 w 1274"/>
              <a:gd name="T51" fmla="*/ 1302 h 1342"/>
              <a:gd name="T52" fmla="*/ 338 w 1274"/>
              <a:gd name="T53" fmla="*/ 1275 h 1342"/>
              <a:gd name="T54" fmla="*/ 108 w 1274"/>
              <a:gd name="T55" fmla="*/ 1241 h 1342"/>
              <a:gd name="T56" fmla="*/ 47 w 1274"/>
              <a:gd name="T57" fmla="*/ 1098 h 1342"/>
              <a:gd name="T58" fmla="*/ 34 w 1274"/>
              <a:gd name="T59" fmla="*/ 1078 h 1342"/>
              <a:gd name="T60" fmla="*/ 0 w 1274"/>
              <a:gd name="T61" fmla="*/ 970 h 1342"/>
              <a:gd name="T62" fmla="*/ 67 w 1274"/>
              <a:gd name="T63" fmla="*/ 868 h 1342"/>
              <a:gd name="T64" fmla="*/ 108 w 1274"/>
              <a:gd name="T65" fmla="*/ 739 h 1342"/>
              <a:gd name="T66" fmla="*/ 128 w 1274"/>
              <a:gd name="T67" fmla="*/ 726 h 1342"/>
              <a:gd name="T68" fmla="*/ 162 w 1274"/>
              <a:gd name="T69" fmla="*/ 678 h 1342"/>
              <a:gd name="T70" fmla="*/ 189 w 1274"/>
              <a:gd name="T71" fmla="*/ 638 h 1342"/>
              <a:gd name="T72" fmla="*/ 203 w 1274"/>
              <a:gd name="T73" fmla="*/ 617 h 1342"/>
              <a:gd name="T74" fmla="*/ 298 w 1274"/>
              <a:gd name="T75" fmla="*/ 475 h 1342"/>
              <a:gd name="T76" fmla="*/ 332 w 1274"/>
              <a:gd name="T77" fmla="*/ 414 h 1342"/>
              <a:gd name="T78" fmla="*/ 399 w 1274"/>
              <a:gd name="T79" fmla="*/ 319 h 1342"/>
              <a:gd name="T80" fmla="*/ 474 w 1274"/>
              <a:gd name="T81" fmla="*/ 184 h 1342"/>
              <a:gd name="T82" fmla="*/ 501 w 1274"/>
              <a:gd name="T83" fmla="*/ 109 h 1342"/>
              <a:gd name="T84" fmla="*/ 488 w 1274"/>
              <a:gd name="T85" fmla="*/ 95 h 1342"/>
              <a:gd name="T86" fmla="*/ 549 w 1274"/>
              <a:gd name="T87" fmla="*/ 55 h 1342"/>
              <a:gd name="T88" fmla="*/ 562 w 1274"/>
              <a:gd name="T89" fmla="*/ 1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74" h="1342">
                <a:moveTo>
                  <a:pt x="562" y="1"/>
                </a:moveTo>
                <a:cubicBezTo>
                  <a:pt x="579" y="68"/>
                  <a:pt x="554" y="0"/>
                  <a:pt x="589" y="35"/>
                </a:cubicBezTo>
                <a:cubicBezTo>
                  <a:pt x="594" y="40"/>
                  <a:pt x="592" y="49"/>
                  <a:pt x="596" y="55"/>
                </a:cubicBezTo>
                <a:cubicBezTo>
                  <a:pt x="607" y="71"/>
                  <a:pt x="622" y="79"/>
                  <a:pt x="637" y="89"/>
                </a:cubicBezTo>
                <a:cubicBezTo>
                  <a:pt x="645" y="116"/>
                  <a:pt x="666" y="125"/>
                  <a:pt x="677" y="150"/>
                </a:cubicBezTo>
                <a:cubicBezTo>
                  <a:pt x="695" y="191"/>
                  <a:pt x="707" y="218"/>
                  <a:pt x="745" y="245"/>
                </a:cubicBezTo>
                <a:cubicBezTo>
                  <a:pt x="747" y="252"/>
                  <a:pt x="748" y="260"/>
                  <a:pt x="752" y="265"/>
                </a:cubicBezTo>
                <a:cubicBezTo>
                  <a:pt x="757" y="271"/>
                  <a:pt x="768" y="271"/>
                  <a:pt x="772" y="278"/>
                </a:cubicBezTo>
                <a:cubicBezTo>
                  <a:pt x="794" y="313"/>
                  <a:pt x="789" y="349"/>
                  <a:pt x="826" y="373"/>
                </a:cubicBezTo>
                <a:cubicBezTo>
                  <a:pt x="835" y="387"/>
                  <a:pt x="848" y="399"/>
                  <a:pt x="853" y="414"/>
                </a:cubicBezTo>
                <a:cubicBezTo>
                  <a:pt x="872" y="467"/>
                  <a:pt x="873" y="509"/>
                  <a:pt x="921" y="543"/>
                </a:cubicBezTo>
                <a:cubicBezTo>
                  <a:pt x="931" y="571"/>
                  <a:pt x="946" y="581"/>
                  <a:pt x="962" y="604"/>
                </a:cubicBezTo>
                <a:cubicBezTo>
                  <a:pt x="1001" y="660"/>
                  <a:pt x="947" y="604"/>
                  <a:pt x="996" y="651"/>
                </a:cubicBezTo>
                <a:cubicBezTo>
                  <a:pt x="1004" y="674"/>
                  <a:pt x="1016" y="692"/>
                  <a:pt x="1030" y="712"/>
                </a:cubicBezTo>
                <a:cubicBezTo>
                  <a:pt x="1047" y="768"/>
                  <a:pt x="1072" y="819"/>
                  <a:pt x="1104" y="868"/>
                </a:cubicBezTo>
                <a:cubicBezTo>
                  <a:pt x="1108" y="874"/>
                  <a:pt x="1107" y="882"/>
                  <a:pt x="1111" y="888"/>
                </a:cubicBezTo>
                <a:cubicBezTo>
                  <a:pt x="1126" y="907"/>
                  <a:pt x="1133" y="898"/>
                  <a:pt x="1152" y="909"/>
                </a:cubicBezTo>
                <a:cubicBezTo>
                  <a:pt x="1166" y="917"/>
                  <a:pt x="1192" y="936"/>
                  <a:pt x="1192" y="936"/>
                </a:cubicBezTo>
                <a:cubicBezTo>
                  <a:pt x="1200" y="959"/>
                  <a:pt x="1213" y="976"/>
                  <a:pt x="1226" y="997"/>
                </a:cubicBezTo>
                <a:cubicBezTo>
                  <a:pt x="1228" y="1008"/>
                  <a:pt x="1229" y="1020"/>
                  <a:pt x="1233" y="1031"/>
                </a:cubicBezTo>
                <a:cubicBezTo>
                  <a:pt x="1236" y="1038"/>
                  <a:pt x="1246" y="1043"/>
                  <a:pt x="1246" y="1051"/>
                </a:cubicBezTo>
                <a:cubicBezTo>
                  <a:pt x="1248" y="1105"/>
                  <a:pt x="1245" y="1160"/>
                  <a:pt x="1240" y="1214"/>
                </a:cubicBezTo>
                <a:cubicBezTo>
                  <a:pt x="1237" y="1241"/>
                  <a:pt x="1219" y="1268"/>
                  <a:pt x="1213" y="1295"/>
                </a:cubicBezTo>
                <a:cubicBezTo>
                  <a:pt x="1210" y="1309"/>
                  <a:pt x="1213" y="1324"/>
                  <a:pt x="1206" y="1336"/>
                </a:cubicBezTo>
                <a:cubicBezTo>
                  <a:pt x="1203" y="1342"/>
                  <a:pt x="1193" y="1340"/>
                  <a:pt x="1186" y="1342"/>
                </a:cubicBezTo>
                <a:cubicBezTo>
                  <a:pt x="940" y="1272"/>
                  <a:pt x="1274" y="1310"/>
                  <a:pt x="616" y="1302"/>
                </a:cubicBezTo>
                <a:cubicBezTo>
                  <a:pt x="519" y="1297"/>
                  <a:pt x="432" y="1287"/>
                  <a:pt x="338" y="1275"/>
                </a:cubicBezTo>
                <a:cubicBezTo>
                  <a:pt x="262" y="1255"/>
                  <a:pt x="187" y="1246"/>
                  <a:pt x="108" y="1241"/>
                </a:cubicBezTo>
                <a:cubicBezTo>
                  <a:pt x="77" y="1194"/>
                  <a:pt x="65" y="1150"/>
                  <a:pt x="47" y="1098"/>
                </a:cubicBezTo>
                <a:cubicBezTo>
                  <a:pt x="44" y="1090"/>
                  <a:pt x="37" y="1085"/>
                  <a:pt x="34" y="1078"/>
                </a:cubicBezTo>
                <a:cubicBezTo>
                  <a:pt x="19" y="1044"/>
                  <a:pt x="11" y="1006"/>
                  <a:pt x="0" y="970"/>
                </a:cubicBezTo>
                <a:cubicBezTo>
                  <a:pt x="20" y="938"/>
                  <a:pt x="55" y="904"/>
                  <a:pt x="67" y="868"/>
                </a:cubicBezTo>
                <a:cubicBezTo>
                  <a:pt x="74" y="847"/>
                  <a:pt x="98" y="754"/>
                  <a:pt x="108" y="739"/>
                </a:cubicBezTo>
                <a:cubicBezTo>
                  <a:pt x="112" y="732"/>
                  <a:pt x="121" y="730"/>
                  <a:pt x="128" y="726"/>
                </a:cubicBezTo>
                <a:cubicBezTo>
                  <a:pt x="144" y="678"/>
                  <a:pt x="128" y="690"/>
                  <a:pt x="162" y="678"/>
                </a:cubicBezTo>
                <a:cubicBezTo>
                  <a:pt x="171" y="665"/>
                  <a:pt x="180" y="651"/>
                  <a:pt x="189" y="638"/>
                </a:cubicBezTo>
                <a:cubicBezTo>
                  <a:pt x="194" y="631"/>
                  <a:pt x="203" y="617"/>
                  <a:pt x="203" y="617"/>
                </a:cubicBezTo>
                <a:cubicBezTo>
                  <a:pt x="218" y="543"/>
                  <a:pt x="234" y="517"/>
                  <a:pt x="298" y="475"/>
                </a:cubicBezTo>
                <a:cubicBezTo>
                  <a:pt x="311" y="454"/>
                  <a:pt x="318" y="434"/>
                  <a:pt x="332" y="414"/>
                </a:cubicBezTo>
                <a:cubicBezTo>
                  <a:pt x="346" y="369"/>
                  <a:pt x="359" y="347"/>
                  <a:pt x="399" y="319"/>
                </a:cubicBezTo>
                <a:cubicBezTo>
                  <a:pt x="421" y="287"/>
                  <a:pt x="442" y="207"/>
                  <a:pt x="474" y="184"/>
                </a:cubicBezTo>
                <a:cubicBezTo>
                  <a:pt x="476" y="146"/>
                  <a:pt x="493" y="147"/>
                  <a:pt x="501" y="109"/>
                </a:cubicBezTo>
                <a:cubicBezTo>
                  <a:pt x="503" y="101"/>
                  <a:pt x="482" y="100"/>
                  <a:pt x="488" y="95"/>
                </a:cubicBezTo>
                <a:cubicBezTo>
                  <a:pt x="510" y="77"/>
                  <a:pt x="525" y="70"/>
                  <a:pt x="549" y="55"/>
                </a:cubicBezTo>
                <a:cubicBezTo>
                  <a:pt x="568" y="25"/>
                  <a:pt x="562" y="43"/>
                  <a:pt x="562" y="1"/>
                </a:cubicBezTo>
                <a:close/>
              </a:path>
            </a:pathLst>
          </a:custGeom>
          <a:solidFill>
            <a:srgbClr val="FF0000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8137526" y="5183189"/>
            <a:ext cx="1751013" cy="477837"/>
          </a:xfrm>
          <a:custGeom>
            <a:avLst/>
            <a:gdLst>
              <a:gd name="T0" fmla="*/ 21 w 1103"/>
              <a:gd name="T1" fmla="*/ 77 h 301"/>
              <a:gd name="T2" fmla="*/ 27 w 1103"/>
              <a:gd name="T3" fmla="*/ 165 h 301"/>
              <a:gd name="T4" fmla="*/ 197 w 1103"/>
              <a:gd name="T5" fmla="*/ 158 h 301"/>
              <a:gd name="T6" fmla="*/ 583 w 1103"/>
              <a:gd name="T7" fmla="*/ 165 h 301"/>
              <a:gd name="T8" fmla="*/ 671 w 1103"/>
              <a:gd name="T9" fmla="*/ 212 h 301"/>
              <a:gd name="T10" fmla="*/ 712 w 1103"/>
              <a:gd name="T11" fmla="*/ 240 h 301"/>
              <a:gd name="T12" fmla="*/ 725 w 1103"/>
              <a:gd name="T13" fmla="*/ 260 h 301"/>
              <a:gd name="T14" fmla="*/ 773 w 1103"/>
              <a:gd name="T15" fmla="*/ 273 h 301"/>
              <a:gd name="T16" fmla="*/ 793 w 1103"/>
              <a:gd name="T17" fmla="*/ 280 h 301"/>
              <a:gd name="T18" fmla="*/ 990 w 1103"/>
              <a:gd name="T19" fmla="*/ 287 h 301"/>
              <a:gd name="T20" fmla="*/ 1091 w 1103"/>
              <a:gd name="T21" fmla="*/ 294 h 301"/>
              <a:gd name="T22" fmla="*/ 1085 w 1103"/>
              <a:gd name="T23" fmla="*/ 226 h 301"/>
              <a:gd name="T24" fmla="*/ 990 w 1103"/>
              <a:gd name="T25" fmla="*/ 219 h 301"/>
              <a:gd name="T26" fmla="*/ 908 w 1103"/>
              <a:gd name="T27" fmla="*/ 185 h 301"/>
              <a:gd name="T28" fmla="*/ 746 w 1103"/>
              <a:gd name="T29" fmla="*/ 165 h 301"/>
              <a:gd name="T30" fmla="*/ 685 w 1103"/>
              <a:gd name="T31" fmla="*/ 131 h 301"/>
              <a:gd name="T32" fmla="*/ 644 w 1103"/>
              <a:gd name="T33" fmla="*/ 118 h 301"/>
              <a:gd name="T34" fmla="*/ 583 w 1103"/>
              <a:gd name="T35" fmla="*/ 84 h 301"/>
              <a:gd name="T36" fmla="*/ 502 w 1103"/>
              <a:gd name="T37" fmla="*/ 50 h 301"/>
              <a:gd name="T38" fmla="*/ 346 w 1103"/>
              <a:gd name="T39" fmla="*/ 2 h 301"/>
              <a:gd name="T40" fmla="*/ 75 w 1103"/>
              <a:gd name="T41" fmla="*/ 9 h 301"/>
              <a:gd name="T42" fmla="*/ 55 w 1103"/>
              <a:gd name="T43" fmla="*/ 50 h 301"/>
              <a:gd name="T44" fmla="*/ 21 w 1103"/>
              <a:gd name="T45" fmla="*/ 7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03" h="301">
                <a:moveTo>
                  <a:pt x="21" y="77"/>
                </a:moveTo>
                <a:cubicBezTo>
                  <a:pt x="23" y="106"/>
                  <a:pt x="0" y="153"/>
                  <a:pt x="27" y="165"/>
                </a:cubicBezTo>
                <a:cubicBezTo>
                  <a:pt x="79" y="189"/>
                  <a:pt x="140" y="158"/>
                  <a:pt x="197" y="158"/>
                </a:cubicBezTo>
                <a:cubicBezTo>
                  <a:pt x="326" y="158"/>
                  <a:pt x="454" y="163"/>
                  <a:pt x="583" y="165"/>
                </a:cubicBezTo>
                <a:cubicBezTo>
                  <a:pt x="607" y="200"/>
                  <a:pt x="630" y="205"/>
                  <a:pt x="671" y="212"/>
                </a:cubicBezTo>
                <a:cubicBezTo>
                  <a:pt x="706" y="265"/>
                  <a:pt x="659" y="204"/>
                  <a:pt x="712" y="240"/>
                </a:cubicBezTo>
                <a:cubicBezTo>
                  <a:pt x="719" y="244"/>
                  <a:pt x="719" y="255"/>
                  <a:pt x="725" y="260"/>
                </a:cubicBezTo>
                <a:cubicBezTo>
                  <a:pt x="731" y="265"/>
                  <a:pt x="768" y="272"/>
                  <a:pt x="773" y="273"/>
                </a:cubicBezTo>
                <a:cubicBezTo>
                  <a:pt x="780" y="275"/>
                  <a:pt x="786" y="280"/>
                  <a:pt x="793" y="280"/>
                </a:cubicBezTo>
                <a:cubicBezTo>
                  <a:pt x="859" y="284"/>
                  <a:pt x="924" y="285"/>
                  <a:pt x="990" y="287"/>
                </a:cubicBezTo>
                <a:cubicBezTo>
                  <a:pt x="1029" y="297"/>
                  <a:pt x="1051" y="301"/>
                  <a:pt x="1091" y="294"/>
                </a:cubicBezTo>
                <a:cubicBezTo>
                  <a:pt x="1089" y="271"/>
                  <a:pt x="1103" y="240"/>
                  <a:pt x="1085" y="226"/>
                </a:cubicBezTo>
                <a:cubicBezTo>
                  <a:pt x="1060" y="207"/>
                  <a:pt x="1022" y="223"/>
                  <a:pt x="990" y="219"/>
                </a:cubicBezTo>
                <a:cubicBezTo>
                  <a:pt x="965" y="216"/>
                  <a:pt x="931" y="193"/>
                  <a:pt x="908" y="185"/>
                </a:cubicBezTo>
                <a:cubicBezTo>
                  <a:pt x="858" y="168"/>
                  <a:pt x="799" y="172"/>
                  <a:pt x="746" y="165"/>
                </a:cubicBezTo>
                <a:cubicBezTo>
                  <a:pt x="724" y="158"/>
                  <a:pt x="707" y="138"/>
                  <a:pt x="685" y="131"/>
                </a:cubicBezTo>
                <a:cubicBezTo>
                  <a:pt x="671" y="127"/>
                  <a:pt x="644" y="118"/>
                  <a:pt x="644" y="118"/>
                </a:cubicBezTo>
                <a:cubicBezTo>
                  <a:pt x="597" y="86"/>
                  <a:pt x="619" y="95"/>
                  <a:pt x="583" y="84"/>
                </a:cubicBezTo>
                <a:cubicBezTo>
                  <a:pt x="557" y="66"/>
                  <a:pt x="529" y="64"/>
                  <a:pt x="502" y="50"/>
                </a:cubicBezTo>
                <a:cubicBezTo>
                  <a:pt x="451" y="24"/>
                  <a:pt x="403" y="9"/>
                  <a:pt x="346" y="2"/>
                </a:cubicBezTo>
                <a:cubicBezTo>
                  <a:pt x="256" y="4"/>
                  <a:pt x="165" y="0"/>
                  <a:pt x="75" y="9"/>
                </a:cubicBezTo>
                <a:cubicBezTo>
                  <a:pt x="63" y="10"/>
                  <a:pt x="58" y="43"/>
                  <a:pt x="55" y="50"/>
                </a:cubicBezTo>
                <a:cubicBezTo>
                  <a:pt x="55" y="50"/>
                  <a:pt x="21" y="105"/>
                  <a:pt x="21" y="77"/>
                </a:cubicBezTo>
                <a:close/>
              </a:path>
            </a:pathLst>
          </a:custGeom>
          <a:solidFill>
            <a:srgbClr val="00FF00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524000" y="4410075"/>
            <a:ext cx="5364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524000" y="476251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u="sng" dirty="0" err="1"/>
              <a:t>Membrana</a:t>
            </a:r>
            <a:r>
              <a:rPr lang="cs-CZ" altLang="cs-CZ" sz="2000" b="1" u="sng" dirty="0"/>
              <a:t> </a:t>
            </a:r>
            <a:r>
              <a:rPr lang="cs-CZ" altLang="cs-CZ" sz="2000" b="1" u="sng" dirty="0" err="1"/>
              <a:t>thyrohyoidea</a:t>
            </a:r>
            <a:endParaRPr lang="cs-CZ" altLang="cs-CZ" sz="2000" b="1" u="sng" dirty="0"/>
          </a:p>
          <a:p>
            <a:r>
              <a:rPr lang="cs-CZ" altLang="cs-CZ" sz="2000" b="1" u="sng" dirty="0"/>
              <a:t>Lig. </a:t>
            </a:r>
            <a:r>
              <a:rPr lang="cs-CZ" altLang="cs-CZ" sz="2000" b="1" u="sng" dirty="0" err="1"/>
              <a:t>cricothyroideum</a:t>
            </a:r>
            <a:r>
              <a:rPr lang="cs-CZ" altLang="cs-CZ" sz="2000" b="1" dirty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/>
              <a:t>c</a:t>
            </a:r>
            <a:r>
              <a:rPr lang="cs-CZ" altLang="cs-CZ" sz="2000" dirty="0" err="1" smtClean="0"/>
              <a:t>oniotomy</a:t>
            </a:r>
            <a:r>
              <a:rPr lang="cs-CZ" altLang="cs-CZ" sz="2000" dirty="0" smtClean="0"/>
              <a:t>)</a:t>
            </a:r>
            <a:endParaRPr lang="cs-CZ" altLang="cs-CZ" sz="2000" dirty="0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845643" y="0"/>
            <a:ext cx="3435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 u="sng" dirty="0" err="1" smtClean="0">
                <a:solidFill>
                  <a:srgbClr val="00B0F0"/>
                </a:solidFill>
              </a:rPr>
              <a:t>Connections-ligaments</a:t>
            </a:r>
            <a:endParaRPr lang="cs-CZ" altLang="cs-CZ" sz="2400" b="1" u="sng" dirty="0">
              <a:solidFill>
                <a:srgbClr val="00B0F0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1595439" y="6165850"/>
            <a:ext cx="2484437" cy="503238"/>
          </a:xfrm>
          <a:prstGeom prst="rect">
            <a:avLst/>
          </a:prstGeom>
          <a:solidFill>
            <a:srgbClr val="00FF0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8736013" y="750889"/>
            <a:ext cx="1466850" cy="1908175"/>
          </a:xfrm>
          <a:custGeom>
            <a:avLst/>
            <a:gdLst>
              <a:gd name="T0" fmla="*/ 831 w 924"/>
              <a:gd name="T1" fmla="*/ 0 h 1202"/>
              <a:gd name="T2" fmla="*/ 858 w 924"/>
              <a:gd name="T3" fmla="*/ 408 h 1202"/>
              <a:gd name="T4" fmla="*/ 880 w 924"/>
              <a:gd name="T5" fmla="*/ 473 h 1202"/>
              <a:gd name="T6" fmla="*/ 902 w 924"/>
              <a:gd name="T7" fmla="*/ 549 h 1202"/>
              <a:gd name="T8" fmla="*/ 923 w 924"/>
              <a:gd name="T9" fmla="*/ 631 h 1202"/>
              <a:gd name="T10" fmla="*/ 918 w 924"/>
              <a:gd name="T11" fmla="*/ 696 h 1202"/>
              <a:gd name="T12" fmla="*/ 902 w 924"/>
              <a:gd name="T13" fmla="*/ 701 h 1202"/>
              <a:gd name="T14" fmla="*/ 853 w 924"/>
              <a:gd name="T15" fmla="*/ 729 h 1202"/>
              <a:gd name="T16" fmla="*/ 831 w 924"/>
              <a:gd name="T17" fmla="*/ 854 h 1202"/>
              <a:gd name="T18" fmla="*/ 798 w 924"/>
              <a:gd name="T19" fmla="*/ 968 h 1202"/>
              <a:gd name="T20" fmla="*/ 771 w 924"/>
              <a:gd name="T21" fmla="*/ 1017 h 1202"/>
              <a:gd name="T22" fmla="*/ 744 w 924"/>
              <a:gd name="T23" fmla="*/ 1104 h 1202"/>
              <a:gd name="T24" fmla="*/ 733 w 924"/>
              <a:gd name="T25" fmla="*/ 1142 h 1202"/>
              <a:gd name="T26" fmla="*/ 717 w 924"/>
              <a:gd name="T27" fmla="*/ 1152 h 1202"/>
              <a:gd name="T28" fmla="*/ 641 w 924"/>
              <a:gd name="T29" fmla="*/ 1201 h 1202"/>
              <a:gd name="T30" fmla="*/ 500 w 924"/>
              <a:gd name="T31" fmla="*/ 1196 h 1202"/>
              <a:gd name="T32" fmla="*/ 489 w 924"/>
              <a:gd name="T33" fmla="*/ 1180 h 1202"/>
              <a:gd name="T34" fmla="*/ 440 w 924"/>
              <a:gd name="T35" fmla="*/ 1136 h 1202"/>
              <a:gd name="T36" fmla="*/ 271 w 924"/>
              <a:gd name="T37" fmla="*/ 1000 h 1202"/>
              <a:gd name="T38" fmla="*/ 244 w 924"/>
              <a:gd name="T39" fmla="*/ 973 h 1202"/>
              <a:gd name="T40" fmla="*/ 217 w 924"/>
              <a:gd name="T41" fmla="*/ 941 h 1202"/>
              <a:gd name="T42" fmla="*/ 103 w 924"/>
              <a:gd name="T43" fmla="*/ 859 h 1202"/>
              <a:gd name="T44" fmla="*/ 0 w 924"/>
              <a:gd name="T45" fmla="*/ 843 h 1202"/>
              <a:gd name="T46" fmla="*/ 81 w 924"/>
              <a:gd name="T47" fmla="*/ 625 h 1202"/>
              <a:gd name="T48" fmla="*/ 97 w 924"/>
              <a:gd name="T49" fmla="*/ 593 h 1202"/>
              <a:gd name="T50" fmla="*/ 108 w 924"/>
              <a:gd name="T51" fmla="*/ 506 h 1202"/>
              <a:gd name="T52" fmla="*/ 130 w 924"/>
              <a:gd name="T53" fmla="*/ 408 h 1202"/>
              <a:gd name="T54" fmla="*/ 304 w 924"/>
              <a:gd name="T55" fmla="*/ 218 h 1202"/>
              <a:gd name="T56" fmla="*/ 364 w 924"/>
              <a:gd name="T57" fmla="*/ 169 h 1202"/>
              <a:gd name="T58" fmla="*/ 413 w 924"/>
              <a:gd name="T59" fmla="*/ 153 h 1202"/>
              <a:gd name="T60" fmla="*/ 429 w 924"/>
              <a:gd name="T61" fmla="*/ 147 h 1202"/>
              <a:gd name="T62" fmla="*/ 445 w 924"/>
              <a:gd name="T63" fmla="*/ 136 h 1202"/>
              <a:gd name="T64" fmla="*/ 549 w 924"/>
              <a:gd name="T65" fmla="*/ 115 h 1202"/>
              <a:gd name="T66" fmla="*/ 750 w 924"/>
              <a:gd name="T67" fmla="*/ 71 h 1202"/>
              <a:gd name="T68" fmla="*/ 831 w 924"/>
              <a:gd name="T69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4" h="1202">
                <a:moveTo>
                  <a:pt x="831" y="0"/>
                </a:moveTo>
                <a:cubicBezTo>
                  <a:pt x="835" y="106"/>
                  <a:pt x="809" y="337"/>
                  <a:pt x="858" y="408"/>
                </a:cubicBezTo>
                <a:cubicBezTo>
                  <a:pt x="870" y="463"/>
                  <a:pt x="860" y="443"/>
                  <a:pt x="880" y="473"/>
                </a:cubicBezTo>
                <a:cubicBezTo>
                  <a:pt x="886" y="499"/>
                  <a:pt x="893" y="525"/>
                  <a:pt x="902" y="549"/>
                </a:cubicBezTo>
                <a:cubicBezTo>
                  <a:pt x="907" y="577"/>
                  <a:pt x="915" y="604"/>
                  <a:pt x="923" y="631"/>
                </a:cubicBezTo>
                <a:cubicBezTo>
                  <a:pt x="921" y="653"/>
                  <a:pt x="924" y="675"/>
                  <a:pt x="918" y="696"/>
                </a:cubicBezTo>
                <a:cubicBezTo>
                  <a:pt x="916" y="701"/>
                  <a:pt x="907" y="699"/>
                  <a:pt x="902" y="701"/>
                </a:cubicBezTo>
                <a:cubicBezTo>
                  <a:pt x="886" y="709"/>
                  <a:pt x="868" y="719"/>
                  <a:pt x="853" y="729"/>
                </a:cubicBezTo>
                <a:cubicBezTo>
                  <a:pt x="849" y="790"/>
                  <a:pt x="858" y="812"/>
                  <a:pt x="831" y="854"/>
                </a:cubicBezTo>
                <a:cubicBezTo>
                  <a:pt x="826" y="892"/>
                  <a:pt x="819" y="935"/>
                  <a:pt x="798" y="968"/>
                </a:cubicBezTo>
                <a:cubicBezTo>
                  <a:pt x="792" y="986"/>
                  <a:pt x="771" y="1017"/>
                  <a:pt x="771" y="1017"/>
                </a:cubicBezTo>
                <a:cubicBezTo>
                  <a:pt x="762" y="1046"/>
                  <a:pt x="752" y="1075"/>
                  <a:pt x="744" y="1104"/>
                </a:cubicBezTo>
                <a:cubicBezTo>
                  <a:pt x="743" y="1108"/>
                  <a:pt x="737" y="1137"/>
                  <a:pt x="733" y="1142"/>
                </a:cubicBezTo>
                <a:cubicBezTo>
                  <a:pt x="729" y="1147"/>
                  <a:pt x="722" y="1149"/>
                  <a:pt x="717" y="1152"/>
                </a:cubicBezTo>
                <a:cubicBezTo>
                  <a:pt x="699" y="1180"/>
                  <a:pt x="672" y="1191"/>
                  <a:pt x="641" y="1201"/>
                </a:cubicBezTo>
                <a:cubicBezTo>
                  <a:pt x="594" y="1199"/>
                  <a:pt x="547" y="1202"/>
                  <a:pt x="500" y="1196"/>
                </a:cubicBezTo>
                <a:cubicBezTo>
                  <a:pt x="494" y="1195"/>
                  <a:pt x="493" y="1185"/>
                  <a:pt x="489" y="1180"/>
                </a:cubicBezTo>
                <a:cubicBezTo>
                  <a:pt x="476" y="1165"/>
                  <a:pt x="456" y="1148"/>
                  <a:pt x="440" y="1136"/>
                </a:cubicBezTo>
                <a:cubicBezTo>
                  <a:pt x="383" y="1092"/>
                  <a:pt x="331" y="1039"/>
                  <a:pt x="271" y="1000"/>
                </a:cubicBezTo>
                <a:cubicBezTo>
                  <a:pt x="247" y="962"/>
                  <a:pt x="277" y="1005"/>
                  <a:pt x="244" y="973"/>
                </a:cubicBezTo>
                <a:cubicBezTo>
                  <a:pt x="189" y="920"/>
                  <a:pt x="283" y="997"/>
                  <a:pt x="217" y="941"/>
                </a:cubicBezTo>
                <a:cubicBezTo>
                  <a:pt x="181" y="911"/>
                  <a:pt x="142" y="886"/>
                  <a:pt x="103" y="859"/>
                </a:cubicBezTo>
                <a:cubicBezTo>
                  <a:pt x="74" y="839"/>
                  <a:pt x="34" y="847"/>
                  <a:pt x="0" y="843"/>
                </a:cubicBezTo>
                <a:cubicBezTo>
                  <a:pt x="6" y="730"/>
                  <a:pt x="7" y="704"/>
                  <a:pt x="81" y="625"/>
                </a:cubicBezTo>
                <a:cubicBezTo>
                  <a:pt x="85" y="614"/>
                  <a:pt x="95" y="605"/>
                  <a:pt x="97" y="593"/>
                </a:cubicBezTo>
                <a:cubicBezTo>
                  <a:pt x="122" y="457"/>
                  <a:pt x="92" y="559"/>
                  <a:pt x="108" y="506"/>
                </a:cubicBezTo>
                <a:cubicBezTo>
                  <a:pt x="113" y="471"/>
                  <a:pt x="120" y="441"/>
                  <a:pt x="130" y="408"/>
                </a:cubicBezTo>
                <a:cubicBezTo>
                  <a:pt x="124" y="177"/>
                  <a:pt x="89" y="225"/>
                  <a:pt x="304" y="218"/>
                </a:cubicBezTo>
                <a:cubicBezTo>
                  <a:pt x="330" y="208"/>
                  <a:pt x="339" y="182"/>
                  <a:pt x="364" y="169"/>
                </a:cubicBezTo>
                <a:cubicBezTo>
                  <a:pt x="374" y="164"/>
                  <a:pt x="409" y="155"/>
                  <a:pt x="413" y="153"/>
                </a:cubicBezTo>
                <a:cubicBezTo>
                  <a:pt x="418" y="151"/>
                  <a:pt x="424" y="150"/>
                  <a:pt x="429" y="147"/>
                </a:cubicBezTo>
                <a:cubicBezTo>
                  <a:pt x="435" y="144"/>
                  <a:pt x="439" y="138"/>
                  <a:pt x="445" y="136"/>
                </a:cubicBezTo>
                <a:cubicBezTo>
                  <a:pt x="480" y="122"/>
                  <a:pt x="511" y="119"/>
                  <a:pt x="549" y="115"/>
                </a:cubicBezTo>
                <a:cubicBezTo>
                  <a:pt x="609" y="73"/>
                  <a:pt x="678" y="75"/>
                  <a:pt x="750" y="71"/>
                </a:cubicBezTo>
                <a:cubicBezTo>
                  <a:pt x="789" y="59"/>
                  <a:pt x="795" y="20"/>
                  <a:pt x="831" y="0"/>
                </a:cubicBezTo>
                <a:close/>
              </a:path>
            </a:pathLst>
          </a:custGeom>
          <a:solidFill>
            <a:srgbClr val="CC99FF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7226301" y="1089026"/>
            <a:ext cx="1247775" cy="1871663"/>
          </a:xfrm>
          <a:custGeom>
            <a:avLst/>
            <a:gdLst>
              <a:gd name="T0" fmla="*/ 0 w 786"/>
              <a:gd name="T1" fmla="*/ 369 h 1179"/>
              <a:gd name="T2" fmla="*/ 21 w 786"/>
              <a:gd name="T3" fmla="*/ 315 h 1179"/>
              <a:gd name="T4" fmla="*/ 27 w 786"/>
              <a:gd name="T5" fmla="*/ 276 h 1179"/>
              <a:gd name="T6" fmla="*/ 87 w 786"/>
              <a:gd name="T7" fmla="*/ 249 h 1179"/>
              <a:gd name="T8" fmla="*/ 136 w 786"/>
              <a:gd name="T9" fmla="*/ 222 h 1179"/>
              <a:gd name="T10" fmla="*/ 722 w 786"/>
              <a:gd name="T11" fmla="*/ 119 h 1179"/>
              <a:gd name="T12" fmla="*/ 782 w 786"/>
              <a:gd name="T13" fmla="*/ 75 h 1179"/>
              <a:gd name="T14" fmla="*/ 771 w 786"/>
              <a:gd name="T15" fmla="*/ 92 h 1179"/>
              <a:gd name="T16" fmla="*/ 760 w 786"/>
              <a:gd name="T17" fmla="*/ 113 h 1179"/>
              <a:gd name="T18" fmla="*/ 684 w 786"/>
              <a:gd name="T19" fmla="*/ 271 h 1179"/>
              <a:gd name="T20" fmla="*/ 636 w 786"/>
              <a:gd name="T21" fmla="*/ 396 h 1179"/>
              <a:gd name="T22" fmla="*/ 597 w 786"/>
              <a:gd name="T23" fmla="*/ 461 h 1179"/>
              <a:gd name="T24" fmla="*/ 576 w 786"/>
              <a:gd name="T25" fmla="*/ 559 h 1179"/>
              <a:gd name="T26" fmla="*/ 511 w 786"/>
              <a:gd name="T27" fmla="*/ 657 h 1179"/>
              <a:gd name="T28" fmla="*/ 348 w 786"/>
              <a:gd name="T29" fmla="*/ 918 h 1179"/>
              <a:gd name="T30" fmla="*/ 293 w 786"/>
              <a:gd name="T31" fmla="*/ 1005 h 1179"/>
              <a:gd name="T32" fmla="*/ 244 w 786"/>
              <a:gd name="T33" fmla="*/ 1070 h 1179"/>
              <a:gd name="T34" fmla="*/ 179 w 786"/>
              <a:gd name="T35" fmla="*/ 1162 h 1179"/>
              <a:gd name="T36" fmla="*/ 174 w 786"/>
              <a:gd name="T37" fmla="*/ 1179 h 1179"/>
              <a:gd name="T38" fmla="*/ 168 w 786"/>
              <a:gd name="T39" fmla="*/ 1162 h 1179"/>
              <a:gd name="T40" fmla="*/ 146 w 786"/>
              <a:gd name="T41" fmla="*/ 1124 h 1179"/>
              <a:gd name="T42" fmla="*/ 125 w 786"/>
              <a:gd name="T43" fmla="*/ 950 h 1179"/>
              <a:gd name="T44" fmla="*/ 119 w 786"/>
              <a:gd name="T45" fmla="*/ 445 h 1179"/>
              <a:gd name="T46" fmla="*/ 76 w 786"/>
              <a:gd name="T47" fmla="*/ 385 h 1179"/>
              <a:gd name="T48" fmla="*/ 43 w 786"/>
              <a:gd name="T49" fmla="*/ 363 h 1179"/>
              <a:gd name="T50" fmla="*/ 0 w 786"/>
              <a:gd name="T51" fmla="*/ 36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86" h="1179">
                <a:moveTo>
                  <a:pt x="0" y="369"/>
                </a:moveTo>
                <a:cubicBezTo>
                  <a:pt x="5" y="348"/>
                  <a:pt x="15" y="335"/>
                  <a:pt x="21" y="315"/>
                </a:cubicBezTo>
                <a:cubicBezTo>
                  <a:pt x="23" y="302"/>
                  <a:pt x="20" y="287"/>
                  <a:pt x="27" y="276"/>
                </a:cubicBezTo>
                <a:cubicBezTo>
                  <a:pt x="33" y="266"/>
                  <a:pt x="76" y="252"/>
                  <a:pt x="87" y="249"/>
                </a:cubicBezTo>
                <a:cubicBezTo>
                  <a:pt x="103" y="238"/>
                  <a:pt x="119" y="233"/>
                  <a:pt x="136" y="222"/>
                </a:cubicBezTo>
                <a:cubicBezTo>
                  <a:pt x="205" y="0"/>
                  <a:pt x="601" y="120"/>
                  <a:pt x="722" y="119"/>
                </a:cubicBezTo>
                <a:cubicBezTo>
                  <a:pt x="760" y="109"/>
                  <a:pt x="757" y="112"/>
                  <a:pt x="782" y="75"/>
                </a:cubicBezTo>
                <a:cubicBezTo>
                  <a:pt x="786" y="69"/>
                  <a:pt x="774" y="86"/>
                  <a:pt x="771" y="92"/>
                </a:cubicBezTo>
                <a:cubicBezTo>
                  <a:pt x="767" y="99"/>
                  <a:pt x="764" y="106"/>
                  <a:pt x="760" y="113"/>
                </a:cubicBezTo>
                <a:cubicBezTo>
                  <a:pt x="746" y="173"/>
                  <a:pt x="721" y="223"/>
                  <a:pt x="684" y="271"/>
                </a:cubicBezTo>
                <a:cubicBezTo>
                  <a:pt x="673" y="309"/>
                  <a:pt x="669" y="373"/>
                  <a:pt x="636" y="396"/>
                </a:cubicBezTo>
                <a:cubicBezTo>
                  <a:pt x="621" y="418"/>
                  <a:pt x="612" y="440"/>
                  <a:pt x="597" y="461"/>
                </a:cubicBezTo>
                <a:cubicBezTo>
                  <a:pt x="590" y="493"/>
                  <a:pt x="592" y="530"/>
                  <a:pt x="576" y="559"/>
                </a:cubicBezTo>
                <a:cubicBezTo>
                  <a:pt x="558" y="592"/>
                  <a:pt x="524" y="622"/>
                  <a:pt x="511" y="657"/>
                </a:cubicBezTo>
                <a:cubicBezTo>
                  <a:pt x="474" y="755"/>
                  <a:pt x="411" y="836"/>
                  <a:pt x="348" y="918"/>
                </a:cubicBezTo>
                <a:cubicBezTo>
                  <a:pt x="327" y="946"/>
                  <a:pt x="311" y="976"/>
                  <a:pt x="293" y="1005"/>
                </a:cubicBezTo>
                <a:cubicBezTo>
                  <a:pt x="278" y="1029"/>
                  <a:pt x="260" y="1047"/>
                  <a:pt x="244" y="1070"/>
                </a:cubicBezTo>
                <a:cubicBezTo>
                  <a:pt x="234" y="1103"/>
                  <a:pt x="208" y="1142"/>
                  <a:pt x="179" y="1162"/>
                </a:cubicBezTo>
                <a:cubicBezTo>
                  <a:pt x="177" y="1168"/>
                  <a:pt x="180" y="1179"/>
                  <a:pt x="174" y="1179"/>
                </a:cubicBezTo>
                <a:cubicBezTo>
                  <a:pt x="168" y="1179"/>
                  <a:pt x="170" y="1168"/>
                  <a:pt x="168" y="1162"/>
                </a:cubicBezTo>
                <a:cubicBezTo>
                  <a:pt x="159" y="1130"/>
                  <a:pt x="171" y="1147"/>
                  <a:pt x="146" y="1124"/>
                </a:cubicBezTo>
                <a:cubicBezTo>
                  <a:pt x="128" y="1067"/>
                  <a:pt x="129" y="1009"/>
                  <a:pt x="125" y="950"/>
                </a:cubicBezTo>
                <a:cubicBezTo>
                  <a:pt x="123" y="782"/>
                  <a:pt x="123" y="613"/>
                  <a:pt x="119" y="445"/>
                </a:cubicBezTo>
                <a:cubicBezTo>
                  <a:pt x="118" y="418"/>
                  <a:pt x="95" y="400"/>
                  <a:pt x="76" y="385"/>
                </a:cubicBezTo>
                <a:cubicBezTo>
                  <a:pt x="66" y="377"/>
                  <a:pt x="43" y="363"/>
                  <a:pt x="43" y="363"/>
                </a:cubicBezTo>
                <a:cubicBezTo>
                  <a:pt x="25" y="336"/>
                  <a:pt x="37" y="343"/>
                  <a:pt x="0" y="369"/>
                </a:cubicBezTo>
                <a:close/>
              </a:path>
            </a:pathLst>
          </a:custGeom>
          <a:solidFill>
            <a:srgbClr val="CC99FF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7932738" y="4410075"/>
            <a:ext cx="144462" cy="503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1524000" y="6165850"/>
            <a:ext cx="5364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1524001" y="1196975"/>
            <a:ext cx="5364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225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nimBg="1"/>
      <p:bldP spid="153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0"/>
            <a:ext cx="397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971675" y="423863"/>
            <a:ext cx="38217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MEMBRANA THYROIDEA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lig. thyroideum laterale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lig. thyroideum medianum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5159829" y="1017037"/>
            <a:ext cx="1670179" cy="11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5579706" y="1418253"/>
            <a:ext cx="2668555" cy="3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6" y="26988"/>
            <a:ext cx="4206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27213" y="495300"/>
            <a:ext cx="36615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Lig </a:t>
            </a:r>
            <a:r>
              <a:rPr lang="cs-CZ" altLang="cs-CZ" sz="2400" dirty="0" err="1"/>
              <a:t>thyroepiglotticum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Lig. </a:t>
            </a:r>
            <a:r>
              <a:rPr lang="cs-CZ" altLang="cs-CZ" sz="2400" dirty="0" err="1"/>
              <a:t>hyoepiglotticum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Spatium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praeepiglotticum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949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9563" y="10005"/>
            <a:ext cx="1033666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000" b="1" u="sng" cap="all" dirty="0" err="1" smtClean="0">
                <a:solidFill>
                  <a:srgbClr val="00B0F0"/>
                </a:solidFill>
              </a:rPr>
              <a:t>Joints</a:t>
            </a:r>
            <a:endParaRPr lang="cs-CZ" altLang="cs-CZ" sz="2000" b="1" u="sng" cap="all" dirty="0">
              <a:solidFill>
                <a:srgbClr val="00B0F0"/>
              </a:solidFill>
            </a:endParaRPr>
          </a:p>
          <a:p>
            <a:r>
              <a:rPr lang="cs-CZ" altLang="cs-CZ" sz="2000" b="1" dirty="0" smtClean="0"/>
              <a:t>        </a:t>
            </a:r>
            <a:r>
              <a:rPr lang="cs-CZ" altLang="cs-CZ" sz="2000" b="1" u="sng" dirty="0" smtClean="0"/>
              <a:t>Art</a:t>
            </a:r>
            <a:r>
              <a:rPr lang="cs-CZ" altLang="cs-CZ" sz="2000" b="1" u="sng" dirty="0"/>
              <a:t>. </a:t>
            </a:r>
            <a:r>
              <a:rPr lang="cs-CZ" altLang="cs-CZ" sz="2000" b="1" u="sng" dirty="0" err="1" smtClean="0"/>
              <a:t>cricothyroidea</a:t>
            </a:r>
            <a:r>
              <a:rPr lang="cs-CZ" altLang="cs-CZ" sz="2000" b="1" dirty="0" smtClean="0"/>
              <a:t> (</a:t>
            </a:r>
            <a:r>
              <a:rPr lang="cs-CZ" altLang="cs-CZ" sz="2000" b="1" dirty="0" err="1" smtClean="0"/>
              <a:t>oscilating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movements</a:t>
            </a:r>
            <a:r>
              <a:rPr lang="cs-CZ" altLang="cs-CZ" sz="2000" b="1" dirty="0" smtClean="0"/>
              <a:t>)</a:t>
            </a:r>
          </a:p>
          <a:p>
            <a:r>
              <a:rPr lang="cs-CZ" altLang="cs-CZ" sz="2000" b="1" dirty="0" smtClean="0"/>
              <a:t>        Lig. </a:t>
            </a:r>
            <a:r>
              <a:rPr lang="cs-CZ" altLang="cs-CZ" sz="2000" b="1" dirty="0" err="1" smtClean="0"/>
              <a:t>cricoaerytaenoideumpost</a:t>
            </a:r>
            <a:r>
              <a:rPr lang="cs-CZ" altLang="cs-CZ" sz="2000" b="1" dirty="0" smtClean="0"/>
              <a:t>.</a:t>
            </a:r>
            <a:endParaRPr lang="cs-CZ" altLang="cs-CZ" sz="2000" b="1" dirty="0" smtClean="0"/>
          </a:p>
          <a:p>
            <a:pPr algn="r"/>
            <a:r>
              <a:rPr lang="cs-CZ" altLang="cs-CZ" sz="2000" b="1" u="sng" dirty="0" smtClean="0"/>
              <a:t>Art. </a:t>
            </a:r>
            <a:r>
              <a:rPr lang="cs-CZ" altLang="cs-CZ" sz="2000" b="1" u="sng" dirty="0" err="1" smtClean="0"/>
              <a:t>cricoarytaenoidea</a:t>
            </a:r>
            <a:r>
              <a:rPr lang="cs-CZ" altLang="cs-CZ" sz="2000" b="1" dirty="0" smtClean="0"/>
              <a:t> </a:t>
            </a:r>
            <a:r>
              <a:rPr lang="cs-CZ" altLang="cs-CZ" sz="2000" b="1" dirty="0" smtClean="0"/>
              <a:t>(</a:t>
            </a:r>
            <a:r>
              <a:rPr lang="cs-CZ" altLang="cs-CZ" sz="2000" b="1" dirty="0" err="1" smtClean="0"/>
              <a:t>rotation</a:t>
            </a:r>
            <a:r>
              <a:rPr lang="cs-CZ" altLang="cs-CZ" sz="2000" b="1" dirty="0" smtClean="0"/>
              <a:t> and </a:t>
            </a:r>
            <a:r>
              <a:rPr lang="cs-CZ" altLang="cs-CZ" sz="2000" b="1" dirty="0" err="1" smtClean="0"/>
              <a:t>sliding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movements</a:t>
            </a:r>
            <a:r>
              <a:rPr lang="cs-CZ" altLang="cs-CZ" sz="2000" b="1" dirty="0" smtClean="0"/>
              <a:t> – </a:t>
            </a:r>
            <a:r>
              <a:rPr lang="cs-CZ" altLang="cs-CZ" sz="2000" b="1" dirty="0" err="1" smtClean="0"/>
              <a:t>result</a:t>
            </a:r>
            <a:r>
              <a:rPr lang="cs-CZ" altLang="cs-CZ" sz="2000" b="1" dirty="0" smtClean="0"/>
              <a:t> in </a:t>
            </a:r>
            <a:r>
              <a:rPr lang="cs-CZ" altLang="cs-CZ" sz="2000" b="1" dirty="0" err="1" smtClean="0"/>
              <a:t>abduction</a:t>
            </a:r>
            <a:r>
              <a:rPr lang="cs-CZ" altLang="cs-CZ" sz="2000" b="1" dirty="0" smtClean="0"/>
              <a:t> and </a:t>
            </a:r>
            <a:r>
              <a:rPr lang="cs-CZ" altLang="cs-CZ" sz="2000" b="1" dirty="0" smtClean="0"/>
              <a:t>                    </a:t>
            </a:r>
            <a:r>
              <a:rPr lang="cs-CZ" altLang="cs-CZ" sz="2000" b="1" dirty="0" err="1" smtClean="0"/>
              <a:t>adduction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of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vocal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cords</a:t>
            </a:r>
            <a:r>
              <a:rPr lang="cs-CZ" altLang="cs-CZ" sz="2000" b="1" dirty="0" smtClean="0"/>
              <a:t>)</a:t>
            </a:r>
            <a:endParaRPr lang="cs-CZ" altLang="cs-CZ" sz="2000" b="1" dirty="0"/>
          </a:p>
        </p:txBody>
      </p:sp>
      <p:pic>
        <p:nvPicPr>
          <p:cNvPr id="16391" name="Picture 7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r="31107" b="69954"/>
          <a:stretch>
            <a:fillRect/>
          </a:stretch>
        </p:blipFill>
        <p:spPr bwMode="auto">
          <a:xfrm>
            <a:off x="4951494" y="1885939"/>
            <a:ext cx="1984666" cy="21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30" y="1949898"/>
            <a:ext cx="2275841" cy="20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r="3065" b="4494"/>
          <a:stretch>
            <a:fillRect/>
          </a:stretch>
        </p:blipFill>
        <p:spPr bwMode="auto">
          <a:xfrm>
            <a:off x="4872038" y="4510089"/>
            <a:ext cx="231677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" b="1056"/>
          <a:stretch>
            <a:fillRect/>
          </a:stretch>
        </p:blipFill>
        <p:spPr bwMode="auto">
          <a:xfrm>
            <a:off x="7434523" y="4376057"/>
            <a:ext cx="2408799" cy="20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81126"/>
            <a:ext cx="2963863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2063751" y="4581526"/>
            <a:ext cx="5762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1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495550" y="3933826"/>
            <a:ext cx="647700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1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979964" y="3343764"/>
            <a:ext cx="0" cy="1655762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563688" y="4999526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112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4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445479"/>
              </p:ext>
            </p:extLst>
          </p:nvPr>
        </p:nvGraphicFramePr>
        <p:xfrm>
          <a:off x="7113767" y="990730"/>
          <a:ext cx="3249446" cy="484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-PAINT" r:id="rId4" imgW="4431426" imgH="6601422" progId="CorelPhotoPaint.Image.12">
                  <p:embed/>
                </p:oleObj>
              </mc:Choice>
              <mc:Fallback>
                <p:oleObj name="PHOTO-PAINT" r:id="rId4" imgW="4431426" imgH="660142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767" y="990730"/>
                        <a:ext cx="3249446" cy="4842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5667" y="128588"/>
            <a:ext cx="8226425" cy="5635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800" b="1" u="sng" dirty="0" smtClean="0"/>
              <a:t>MUSCLES</a:t>
            </a:r>
            <a:endParaRPr lang="cs-CZ" altLang="cs-CZ" sz="2800" b="1" u="sng" dirty="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66912" y="675354"/>
            <a:ext cx="482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according</a:t>
            </a:r>
            <a:r>
              <a:rPr lang="cs-CZ" altLang="cs-CZ" sz="2400" b="1" dirty="0" smtClean="0"/>
              <a:t> to </a:t>
            </a:r>
            <a:r>
              <a:rPr lang="cs-CZ" altLang="cs-CZ" sz="2400" b="1" dirty="0" err="1" smtClean="0"/>
              <a:t>their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function</a:t>
            </a:r>
            <a:endParaRPr lang="cs-CZ" altLang="cs-CZ" sz="2400" b="1" i="1" dirty="0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09543" y="1328598"/>
            <a:ext cx="457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 dirty="0">
                <a:solidFill>
                  <a:srgbClr val="00B0F0"/>
                </a:solidFill>
              </a:rPr>
              <a:t>1) </a:t>
            </a:r>
            <a:r>
              <a:rPr lang="cs-CZ" altLang="cs-CZ" sz="2400" b="1" u="sng" dirty="0" err="1" smtClean="0">
                <a:solidFill>
                  <a:srgbClr val="00B0F0"/>
                </a:solidFill>
              </a:rPr>
              <a:t>Muscles</a:t>
            </a:r>
            <a:r>
              <a:rPr lang="cs-CZ" altLang="cs-CZ" sz="24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400" b="1" u="sng" dirty="0" err="1" smtClean="0">
                <a:solidFill>
                  <a:srgbClr val="00B0F0"/>
                </a:solidFill>
              </a:rPr>
              <a:t>moving</a:t>
            </a:r>
            <a:r>
              <a:rPr lang="cs-CZ" altLang="cs-CZ" sz="24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400" b="1" u="sng" dirty="0" err="1" smtClean="0">
                <a:solidFill>
                  <a:srgbClr val="00B0F0"/>
                </a:solidFill>
              </a:rPr>
              <a:t>with</a:t>
            </a:r>
            <a:r>
              <a:rPr lang="cs-CZ" altLang="cs-CZ" sz="2400" b="1" u="sng" dirty="0" smtClean="0">
                <a:solidFill>
                  <a:srgbClr val="00B0F0"/>
                </a:solidFill>
              </a:rPr>
              <a:t> </a:t>
            </a:r>
            <a:r>
              <a:rPr lang="cs-CZ" altLang="cs-CZ" sz="2400" b="1" u="sng" dirty="0" err="1" smtClean="0">
                <a:solidFill>
                  <a:srgbClr val="00B0F0"/>
                </a:solidFill>
              </a:rPr>
              <a:t>epiglotis</a:t>
            </a:r>
            <a:r>
              <a:rPr lang="cs-CZ" altLang="cs-CZ" sz="2400" b="1" u="sng" dirty="0" smtClean="0">
                <a:solidFill>
                  <a:srgbClr val="00B0F0"/>
                </a:solidFill>
              </a:rPr>
              <a:t>:</a:t>
            </a:r>
            <a:endParaRPr lang="cs-CZ" altLang="cs-CZ" sz="2400" b="1" u="sng" dirty="0">
              <a:solidFill>
                <a:srgbClr val="00B0F0"/>
              </a:solidFill>
            </a:endParaRPr>
          </a:p>
          <a:p>
            <a:endParaRPr lang="cs-CZ" altLang="cs-CZ" sz="2400" b="1" u="sng" dirty="0">
              <a:solidFill>
                <a:srgbClr val="CC0000"/>
              </a:solidFill>
            </a:endParaRPr>
          </a:p>
          <a:p>
            <a:r>
              <a:rPr lang="cs-CZ" altLang="cs-CZ" sz="2400" b="1" dirty="0"/>
              <a:t>a) </a:t>
            </a:r>
            <a:r>
              <a:rPr lang="cs-CZ" altLang="cs-CZ" sz="2400" b="1" u="sng" dirty="0" err="1"/>
              <a:t>Musculus</a:t>
            </a:r>
            <a:r>
              <a:rPr lang="cs-CZ" altLang="cs-CZ" sz="2400" b="1" u="sng" dirty="0"/>
              <a:t> </a:t>
            </a:r>
            <a:r>
              <a:rPr lang="cs-CZ" altLang="cs-CZ" sz="2400" b="1" u="sng" dirty="0" err="1"/>
              <a:t>thyroepiglotticus</a:t>
            </a:r>
            <a:endParaRPr lang="cs-CZ" altLang="cs-CZ" sz="2400" b="1" i="1" dirty="0"/>
          </a:p>
          <a:p>
            <a:r>
              <a:rPr lang="cs-CZ" altLang="cs-CZ" sz="2400" b="1" dirty="0"/>
              <a:t>    </a:t>
            </a:r>
            <a:r>
              <a:rPr lang="cs-CZ" altLang="cs-CZ" sz="2400" b="1" dirty="0" err="1" smtClean="0"/>
              <a:t>opens</a:t>
            </a:r>
            <a:r>
              <a:rPr lang="cs-CZ" altLang="cs-CZ" sz="2400" b="1" dirty="0" smtClean="0"/>
              <a:t> </a:t>
            </a:r>
            <a:r>
              <a:rPr lang="cs-CZ" altLang="cs-CZ" sz="2400" b="1" i="1" dirty="0" err="1"/>
              <a:t>aditus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 smtClean="0"/>
              <a:t>laryngis</a:t>
            </a:r>
            <a:endParaRPr lang="cs-CZ" altLang="cs-CZ" sz="2400" b="1" dirty="0"/>
          </a:p>
          <a:p>
            <a:endParaRPr lang="cs-CZ" altLang="cs-CZ" sz="2400" b="1" dirty="0"/>
          </a:p>
          <a:p>
            <a:r>
              <a:rPr lang="cs-CZ" altLang="cs-CZ" sz="2400" b="1" dirty="0"/>
              <a:t>b) </a:t>
            </a:r>
            <a:r>
              <a:rPr lang="cs-CZ" altLang="cs-CZ" sz="2400" b="1" u="sng" dirty="0" err="1"/>
              <a:t>Musculus</a:t>
            </a:r>
            <a:r>
              <a:rPr lang="cs-CZ" altLang="cs-CZ" sz="2400" b="1" u="sng" dirty="0"/>
              <a:t> </a:t>
            </a:r>
            <a:r>
              <a:rPr lang="cs-CZ" altLang="cs-CZ" sz="2400" b="1" u="sng" dirty="0" err="1"/>
              <a:t>aryepiglotticus</a:t>
            </a:r>
            <a:r>
              <a:rPr lang="cs-CZ" altLang="cs-CZ" sz="2400" b="1" i="1" dirty="0"/>
              <a:t> </a:t>
            </a:r>
            <a:r>
              <a:rPr lang="cs-CZ" altLang="cs-CZ" sz="2400" b="1" dirty="0"/>
              <a:t> </a:t>
            </a:r>
          </a:p>
          <a:p>
            <a:r>
              <a:rPr lang="cs-CZ" altLang="cs-CZ" sz="2400" b="1" dirty="0"/>
              <a:t>     </a:t>
            </a:r>
            <a:r>
              <a:rPr lang="cs-CZ" altLang="cs-CZ" sz="2400" b="1" dirty="0" err="1" smtClean="0"/>
              <a:t>closes</a:t>
            </a:r>
            <a:r>
              <a:rPr lang="cs-CZ" altLang="cs-CZ" sz="2400" b="1" dirty="0" smtClean="0"/>
              <a:t> </a:t>
            </a:r>
            <a:r>
              <a:rPr lang="cs-CZ" altLang="cs-CZ" sz="2400" b="1" i="1" dirty="0" err="1"/>
              <a:t>aditus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laryngis</a:t>
            </a:r>
            <a:endParaRPr lang="cs-CZ" altLang="cs-CZ" sz="2400" b="1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75" y="990730"/>
            <a:ext cx="2573004" cy="452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57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708</Words>
  <Application>Microsoft Office PowerPoint</Application>
  <PresentationFormat>Širokoúhlá obrazovka</PresentationFormat>
  <Paragraphs>221</Paragraphs>
  <Slides>23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SimSun</vt:lpstr>
      <vt:lpstr>Arial</vt:lpstr>
      <vt:lpstr>Calibri</vt:lpstr>
      <vt:lpstr>Times New Roman</vt:lpstr>
      <vt:lpstr>Trebuchet MS</vt:lpstr>
      <vt:lpstr>Wingdings 3</vt:lpstr>
      <vt:lpstr>Faseta</vt:lpstr>
      <vt:lpstr>PHOTO-PAINT</vt:lpstr>
      <vt:lpstr>LARYNX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MUSCLES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LARYNX</dc:title>
  <dc:creator>Míša</dc:creator>
  <cp:lastModifiedBy>Míša</cp:lastModifiedBy>
  <cp:revision>7</cp:revision>
  <dcterms:created xsi:type="dcterms:W3CDTF">2015-03-06T08:00:17Z</dcterms:created>
  <dcterms:modified xsi:type="dcterms:W3CDTF">2015-03-06T09:01:44Z</dcterms:modified>
</cp:coreProperties>
</file>