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7"/>
  </p:notesMasterIdLst>
  <p:sldIdLst>
    <p:sldId id="277" r:id="rId2"/>
    <p:sldId id="278" r:id="rId3"/>
    <p:sldId id="279" r:id="rId4"/>
    <p:sldId id="287" r:id="rId5"/>
    <p:sldId id="258" r:id="rId6"/>
    <p:sldId id="260" r:id="rId7"/>
    <p:sldId id="259" r:id="rId8"/>
    <p:sldId id="286" r:id="rId9"/>
    <p:sldId id="261" r:id="rId10"/>
    <p:sldId id="264" r:id="rId11"/>
    <p:sldId id="265" r:id="rId12"/>
    <p:sldId id="263" r:id="rId13"/>
    <p:sldId id="262" r:id="rId14"/>
    <p:sldId id="257" r:id="rId15"/>
    <p:sldId id="256" r:id="rId16"/>
    <p:sldId id="273" r:id="rId17"/>
    <p:sldId id="274" r:id="rId18"/>
    <p:sldId id="269" r:id="rId19"/>
    <p:sldId id="288" r:id="rId20"/>
    <p:sldId id="282" r:id="rId21"/>
    <p:sldId id="270" r:id="rId22"/>
    <p:sldId id="283" r:id="rId23"/>
    <p:sldId id="284" r:id="rId24"/>
    <p:sldId id="285" r:id="rId25"/>
    <p:sldId id="280" r:id="rId26"/>
    <p:sldId id="281" r:id="rId27"/>
    <p:sldId id="268" r:id="rId28"/>
    <p:sldId id="267" r:id="rId29"/>
    <p:sldId id="266" r:id="rId30"/>
    <p:sldId id="271" r:id="rId31"/>
    <p:sldId id="272" r:id="rId32"/>
    <p:sldId id="289" r:id="rId33"/>
    <p:sldId id="290" r:id="rId34"/>
    <p:sldId id="275" r:id="rId35"/>
    <p:sldId id="276" r:id="rId3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789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8D84CCE-F6F1-4CF9-B949-2763C2CCF7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60544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476D13-4A4D-4E41-ADD6-0EA27182332F}" type="slidenum">
              <a:rPr lang="cs-CZ" altLang="cs-CZ" smtClean="0"/>
              <a:pPr eaLnBrk="1" hangingPunct="1">
                <a:spcBef>
                  <a:spcPct val="0"/>
                </a:spcBef>
              </a:pPr>
              <a:t>1</a:t>
            </a:fld>
            <a:endParaRPr lang="cs-CZ" altLang="cs-CZ" smtClean="0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7DA8C5-D804-4025-9041-96AAB266DC32}" type="slidenum">
              <a:rPr lang="cs-CZ" altLang="cs-CZ" smtClean="0"/>
              <a:pPr eaLnBrk="1" hangingPunct="1">
                <a:spcBef>
                  <a:spcPct val="0"/>
                </a:spcBef>
              </a:pPr>
              <a:t>12</a:t>
            </a:fld>
            <a:endParaRPr lang="cs-CZ" altLang="cs-CZ" smtClean="0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DDD443-E6AC-419F-A0E2-C92DCDD56102}" type="slidenum">
              <a:rPr lang="cs-CZ" altLang="cs-CZ" smtClean="0"/>
              <a:pPr eaLnBrk="1" hangingPunct="1">
                <a:spcBef>
                  <a:spcPct val="0"/>
                </a:spcBef>
              </a:pPr>
              <a:t>13</a:t>
            </a:fld>
            <a:endParaRPr lang="cs-CZ" altLang="cs-CZ" smtClean="0"/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1D214C-8E7D-43CE-8882-747450DD723B}" type="slidenum">
              <a:rPr lang="cs-CZ" altLang="cs-CZ" smtClean="0"/>
              <a:pPr eaLnBrk="1" hangingPunct="1">
                <a:spcBef>
                  <a:spcPct val="0"/>
                </a:spcBef>
              </a:pPr>
              <a:t>14</a:t>
            </a:fld>
            <a:endParaRPr lang="cs-CZ" altLang="cs-CZ" smtClean="0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4F721C-145C-4F90-A87D-D3FDA7B22DE8}" type="slidenum">
              <a:rPr lang="cs-CZ" altLang="cs-CZ" smtClean="0"/>
              <a:pPr eaLnBrk="1" hangingPunct="1">
                <a:spcBef>
                  <a:spcPct val="0"/>
                </a:spcBef>
              </a:pPr>
              <a:t>15</a:t>
            </a:fld>
            <a:endParaRPr lang="cs-CZ" altLang="cs-CZ" smtClean="0"/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09D143-067D-4D4F-B169-DB3A6940A97F}" type="slidenum">
              <a:rPr lang="cs-CZ" altLang="cs-CZ" smtClean="0"/>
              <a:pPr eaLnBrk="1" hangingPunct="1">
                <a:spcBef>
                  <a:spcPct val="0"/>
                </a:spcBef>
              </a:pPr>
              <a:t>16</a:t>
            </a:fld>
            <a:endParaRPr lang="cs-CZ" altLang="cs-CZ" smtClean="0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D932B6-C7BF-4EB0-8C52-01210450E4B6}" type="slidenum">
              <a:rPr lang="cs-CZ" altLang="cs-CZ" smtClean="0"/>
              <a:pPr eaLnBrk="1" hangingPunct="1">
                <a:spcBef>
                  <a:spcPct val="0"/>
                </a:spcBef>
              </a:pPr>
              <a:t>17</a:t>
            </a:fld>
            <a:endParaRPr lang="cs-CZ" altLang="cs-CZ" smtClean="0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0FD1FF-F0B0-44C9-AC13-6622AE47CECB}" type="slidenum">
              <a:rPr lang="cs-CZ" altLang="cs-CZ" smtClean="0"/>
              <a:pPr eaLnBrk="1" hangingPunct="1">
                <a:spcBef>
                  <a:spcPct val="0"/>
                </a:spcBef>
              </a:pPr>
              <a:t>18</a:t>
            </a:fld>
            <a:endParaRPr lang="cs-CZ" altLang="cs-CZ" smtClean="0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11DC2C-3EFA-462B-9146-CA5CFAE34D22}" type="slidenum">
              <a:rPr lang="cs-CZ" altLang="cs-CZ" smtClean="0"/>
              <a:pPr eaLnBrk="1" hangingPunct="1">
                <a:spcBef>
                  <a:spcPct val="0"/>
                </a:spcBef>
              </a:pPr>
              <a:t>21</a:t>
            </a:fld>
            <a:endParaRPr lang="cs-CZ" altLang="cs-CZ" smtClean="0"/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EE304B-BCA3-4ABA-B2AF-3129198C190F}" type="slidenum">
              <a:rPr lang="cs-CZ" altLang="cs-CZ" smtClean="0"/>
              <a:pPr eaLnBrk="1" hangingPunct="1">
                <a:spcBef>
                  <a:spcPct val="0"/>
                </a:spcBef>
              </a:pPr>
              <a:t>27</a:t>
            </a:fld>
            <a:endParaRPr lang="cs-CZ" altLang="cs-CZ" smtClean="0"/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079C7E-B475-4798-8795-9BD55E5545FA}" type="slidenum">
              <a:rPr lang="cs-CZ" altLang="cs-CZ" smtClean="0"/>
              <a:pPr eaLnBrk="1" hangingPunct="1">
                <a:spcBef>
                  <a:spcPct val="0"/>
                </a:spcBef>
              </a:pPr>
              <a:t>28</a:t>
            </a:fld>
            <a:endParaRPr lang="cs-CZ" altLang="cs-CZ" smtClean="0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B172A3-498B-49B7-880B-7828EC08074E}" type="slidenum">
              <a:rPr lang="cs-CZ" altLang="cs-CZ" smtClean="0"/>
              <a:pPr eaLnBrk="1" hangingPunct="1">
                <a:spcBef>
                  <a:spcPct val="0"/>
                </a:spcBef>
              </a:pPr>
              <a:t>2</a:t>
            </a:fld>
            <a:endParaRPr lang="cs-CZ" altLang="cs-CZ" smtClean="0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728805-D3B0-440F-9194-B3F6EE26D81D}" type="slidenum">
              <a:rPr lang="cs-CZ" altLang="cs-CZ" smtClean="0"/>
              <a:pPr eaLnBrk="1" hangingPunct="1">
                <a:spcBef>
                  <a:spcPct val="0"/>
                </a:spcBef>
              </a:pPr>
              <a:t>29</a:t>
            </a:fld>
            <a:endParaRPr lang="cs-CZ" altLang="cs-CZ" smtClean="0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F4120F-3901-4026-81CD-EE00D287B62C}" type="slidenum">
              <a:rPr lang="cs-CZ" altLang="cs-CZ" smtClean="0"/>
              <a:pPr eaLnBrk="1" hangingPunct="1">
                <a:spcBef>
                  <a:spcPct val="0"/>
                </a:spcBef>
              </a:pPr>
              <a:t>30</a:t>
            </a:fld>
            <a:endParaRPr lang="cs-CZ" altLang="cs-CZ" smtClean="0"/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53D4EE-1BB9-40E6-8131-95087C1483D6}" type="slidenum">
              <a:rPr lang="cs-CZ" altLang="cs-CZ" smtClean="0"/>
              <a:pPr eaLnBrk="1" hangingPunct="1">
                <a:spcBef>
                  <a:spcPct val="0"/>
                </a:spcBef>
              </a:pPr>
              <a:t>31</a:t>
            </a:fld>
            <a:endParaRPr lang="cs-CZ" altLang="cs-CZ" smtClean="0"/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A60E24-CA42-4615-93CD-0A0D48F864FE}" type="slidenum">
              <a:rPr lang="cs-CZ" altLang="cs-CZ" smtClean="0"/>
              <a:pPr eaLnBrk="1" hangingPunct="1">
                <a:spcBef>
                  <a:spcPct val="0"/>
                </a:spcBef>
              </a:pPr>
              <a:t>34</a:t>
            </a:fld>
            <a:endParaRPr lang="cs-CZ" altLang="cs-CZ" smtClean="0"/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1D6D8C-5BBA-4816-8016-A4A5172589FF}" type="slidenum">
              <a:rPr lang="cs-CZ" altLang="cs-CZ" smtClean="0"/>
              <a:pPr eaLnBrk="1" hangingPunct="1">
                <a:spcBef>
                  <a:spcPct val="0"/>
                </a:spcBef>
              </a:pPr>
              <a:t>35</a:t>
            </a:fld>
            <a:endParaRPr lang="cs-CZ" altLang="cs-CZ" smtClean="0"/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428BC2-42A5-4601-B5B0-8B0BF1050E03}" type="slidenum">
              <a:rPr lang="cs-CZ" altLang="cs-CZ" smtClean="0"/>
              <a:pPr eaLnBrk="1" hangingPunct="1">
                <a:spcBef>
                  <a:spcPct val="0"/>
                </a:spcBef>
              </a:pPr>
              <a:t>3</a:t>
            </a:fld>
            <a:endParaRPr lang="cs-CZ" altLang="cs-CZ" smtClean="0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59F4B15-8A7A-4B6C-BA75-CF47BF222C45}" type="slidenum">
              <a:rPr lang="cs-CZ" altLang="cs-CZ" smtClean="0"/>
              <a:pPr eaLnBrk="1" hangingPunct="1">
                <a:spcBef>
                  <a:spcPct val="0"/>
                </a:spcBef>
              </a:pPr>
              <a:t>5</a:t>
            </a:fld>
            <a:endParaRPr lang="cs-CZ" altLang="cs-CZ" smtClean="0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BB9513-24FC-42A5-8B2F-1B5B4B393140}" type="slidenum">
              <a:rPr lang="cs-CZ" altLang="cs-CZ" smtClean="0"/>
              <a:pPr eaLnBrk="1" hangingPunct="1">
                <a:spcBef>
                  <a:spcPct val="0"/>
                </a:spcBef>
              </a:pPr>
              <a:t>6</a:t>
            </a:fld>
            <a:endParaRPr lang="cs-CZ" altLang="cs-CZ" smtClean="0"/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16A7ED-FB1D-466C-91D6-CAE55714EF98}" type="slidenum">
              <a:rPr lang="cs-CZ" altLang="cs-CZ" smtClean="0"/>
              <a:pPr eaLnBrk="1" hangingPunct="1">
                <a:spcBef>
                  <a:spcPct val="0"/>
                </a:spcBef>
              </a:pPr>
              <a:t>7</a:t>
            </a:fld>
            <a:endParaRPr lang="cs-CZ" altLang="cs-CZ" smtClean="0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12FCF8-8CCA-4155-BD78-48082AAD1C29}" type="slidenum">
              <a:rPr lang="cs-CZ" altLang="cs-CZ" smtClean="0"/>
              <a:pPr eaLnBrk="1" hangingPunct="1">
                <a:spcBef>
                  <a:spcPct val="0"/>
                </a:spcBef>
              </a:pPr>
              <a:t>9</a:t>
            </a:fld>
            <a:endParaRPr lang="cs-CZ" altLang="cs-CZ" smtClean="0"/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16D3BA-D010-408D-A373-8B23ED3ABDF5}" type="slidenum">
              <a:rPr lang="cs-CZ" altLang="cs-CZ" smtClean="0"/>
              <a:pPr eaLnBrk="1" hangingPunct="1">
                <a:spcBef>
                  <a:spcPct val="0"/>
                </a:spcBef>
              </a:pPr>
              <a:t>10</a:t>
            </a:fld>
            <a:endParaRPr lang="cs-CZ" altLang="cs-CZ" smtClean="0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E66FB2-7560-4050-A924-2A6884DBEE52}" type="slidenum">
              <a:rPr lang="cs-CZ" altLang="cs-CZ" smtClean="0"/>
              <a:pPr eaLnBrk="1" hangingPunct="1">
                <a:spcBef>
                  <a:spcPct val="0"/>
                </a:spcBef>
              </a:pPr>
              <a:t>11</a:t>
            </a:fld>
            <a:endParaRPr lang="cs-CZ" altLang="cs-CZ" smtClean="0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CB2E6-4493-4EDB-8B90-128DE54E86CE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9797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2CC0B-C1B0-4BE2-8808-C4538F03F68B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939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0FB1D-83E0-41E0-802C-9943B6CA3468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1981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7DE01-4F6C-41ED-8045-1CA69ED0A57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3512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5BF80-465F-49BB-B228-F92E9D98C9B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24237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664FC4-9C6B-4B5F-A24C-143BD81494EE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690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B150E8-88DD-4319-9E80-ABB038FCA06B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423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5EFC5-65A5-42D4-9248-1B3C4CF7F704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8409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5E50D3-B571-4981-9925-39AB1E16DE37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728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267B0-55DE-42BD-BC78-6E068FDF82AF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0738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DA326-9D33-4A3C-B385-D27E1A78FC4A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134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30532-9062-42FE-B9D7-8652A4FE96C0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89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2C239EC-5508-403D-BC4E-29D95CD9CAB6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012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4923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smtClean="0"/>
              <a:t>VEINS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836613"/>
            <a:ext cx="2206625" cy="60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916113"/>
            <a:ext cx="1470025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2867025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107504" y="47101"/>
            <a:ext cx="866775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Rete </a:t>
            </a:r>
            <a:r>
              <a:rPr lang="cs-CZ" altLang="cs-CZ" sz="2400" b="1" dirty="0" err="1"/>
              <a:t>digitale</a:t>
            </a:r>
            <a:r>
              <a:rPr lang="cs-CZ" altLang="cs-CZ" sz="2400" b="1" dirty="0"/>
              <a:t> dorsale –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 smtClean="0"/>
              <a:t>metacarpales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/>
              <a:t>dorsales</a:t>
            </a:r>
            <a:r>
              <a:rPr lang="cs-CZ" altLang="cs-CZ" sz="2400" b="1" dirty="0"/>
              <a:t> – rete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venosum</a:t>
            </a:r>
            <a:r>
              <a:rPr lang="cs-CZ" altLang="cs-CZ" sz="2400" b="1" dirty="0"/>
              <a:t> dorsale </a:t>
            </a:r>
            <a:r>
              <a:rPr lang="cs-CZ" altLang="cs-CZ" sz="2400" b="1" dirty="0" err="1"/>
              <a:t>manus</a:t>
            </a:r>
            <a:r>
              <a:rPr lang="cs-CZ" altLang="cs-CZ" sz="2400" b="1" dirty="0"/>
              <a:t> (rete </a:t>
            </a:r>
            <a:r>
              <a:rPr lang="cs-CZ" altLang="cs-CZ" sz="2400" b="1" dirty="0" err="1"/>
              <a:t>venosum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palmare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manus</a:t>
            </a:r>
            <a:r>
              <a:rPr lang="cs-CZ" altLang="cs-CZ" sz="2400" b="1" dirty="0"/>
              <a:t>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intercapitulares</a:t>
            </a:r>
            <a:r>
              <a:rPr lang="cs-CZ" altLang="cs-CZ" sz="2400" b="1" dirty="0"/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</a:t>
            </a:r>
            <a:r>
              <a:rPr lang="cs-CZ" altLang="cs-CZ" sz="2400" b="1" dirty="0" err="1"/>
              <a:t>basilica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antebrachii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hiatus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basilicus</a:t>
            </a:r>
            <a:r>
              <a:rPr lang="cs-CZ" altLang="cs-CZ" sz="2400" b="1" dirty="0"/>
              <a:t>) – v. </a:t>
            </a:r>
            <a:r>
              <a:rPr lang="cs-CZ" altLang="cs-CZ" sz="2400" b="1" dirty="0" err="1"/>
              <a:t>basilica</a:t>
            </a:r>
            <a:r>
              <a:rPr lang="cs-CZ" altLang="cs-CZ" sz="24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</a:t>
            </a:r>
            <a:r>
              <a:rPr lang="cs-CZ" altLang="cs-CZ" sz="2400" b="1" dirty="0" err="1"/>
              <a:t>cephalica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antebrachii</a:t>
            </a:r>
            <a:r>
              <a:rPr lang="cs-CZ" altLang="cs-CZ" sz="2400" b="1" dirty="0"/>
              <a:t> – v. </a:t>
            </a:r>
            <a:r>
              <a:rPr lang="cs-CZ" altLang="cs-CZ" sz="2400" b="1" dirty="0" err="1"/>
              <a:t>cephalica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11225"/>
            <a:ext cx="7308850" cy="594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303213" y="63500"/>
            <a:ext cx="8445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mediana cubiti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mediana antebrachii – v. mediana cephalica et basilica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8100"/>
            <a:ext cx="5795963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231775" y="63500"/>
            <a:ext cx="435048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AXILLARIS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basilica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 smtClean="0"/>
              <a:t>brachiales</a:t>
            </a:r>
            <a:r>
              <a:rPr lang="cs-CZ" altLang="cs-CZ" sz="2400" b="1" dirty="0" smtClean="0"/>
              <a:t> (</a:t>
            </a:r>
            <a:r>
              <a:rPr lang="cs-CZ" altLang="cs-CZ" sz="2400" b="1" dirty="0" err="1" smtClean="0"/>
              <a:t>deep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veins</a:t>
            </a:r>
            <a:r>
              <a:rPr lang="cs-CZ" altLang="cs-CZ" sz="2400" b="1" dirty="0" smtClean="0"/>
              <a:t>)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thoracoepigastricae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cephalica</a:t>
            </a:r>
            <a:endParaRPr lang="cs-CZ" altLang="cs-CZ" sz="24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5436096" y="3140968"/>
            <a:ext cx="3804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Trig. </a:t>
            </a:r>
            <a:r>
              <a:rPr lang="cs-CZ" sz="2400" b="1" dirty="0" err="1" smtClean="0"/>
              <a:t>clavipectorale</a:t>
            </a:r>
            <a:endParaRPr lang="cs-CZ" sz="2400" b="1" dirty="0" smtClean="0"/>
          </a:p>
          <a:p>
            <a:r>
              <a:rPr lang="cs-CZ" sz="2400" b="1" dirty="0" smtClean="0"/>
              <a:t>        (</a:t>
            </a:r>
            <a:r>
              <a:rPr lang="cs-CZ" sz="2400" b="1" dirty="0" err="1" smtClean="0"/>
              <a:t>deltoideopectorale</a:t>
            </a:r>
            <a:r>
              <a:rPr lang="cs-CZ" sz="2400" b="1" dirty="0" smtClean="0"/>
              <a:t>)</a:t>
            </a:r>
            <a:endParaRPr lang="cs-CZ" sz="24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0"/>
            <a:ext cx="5191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58750" y="207963"/>
            <a:ext cx="3563938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SUBCLAVIA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axillaris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vv. pectorales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scapularis dorsalis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0"/>
            <a:ext cx="55546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58750" y="134938"/>
            <a:ext cx="3938514" cy="614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BRACHIOCEPHALICA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jugularis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int</a:t>
            </a:r>
            <a:r>
              <a:rPr lang="cs-CZ" altLang="cs-CZ" sz="24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subclavia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(</a:t>
            </a:r>
            <a:r>
              <a:rPr lang="cs-CZ" altLang="cs-CZ" sz="2400" b="1" dirty="0" err="1"/>
              <a:t>angulus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venosus</a:t>
            </a:r>
            <a:r>
              <a:rPr lang="cs-CZ" altLang="cs-CZ" sz="24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jugularis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ext</a:t>
            </a:r>
            <a:r>
              <a:rPr lang="cs-CZ" altLang="cs-CZ" sz="2400" b="1" dirty="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thyroideae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inf</a:t>
            </a:r>
            <a:r>
              <a:rPr lang="cs-CZ" altLang="cs-CZ" sz="24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(v. </a:t>
            </a:r>
            <a:r>
              <a:rPr lang="cs-CZ" altLang="cs-CZ" sz="2400" b="1" dirty="0" err="1"/>
              <a:t>thyroidea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ima</a:t>
            </a:r>
            <a:r>
              <a:rPr lang="cs-CZ" altLang="cs-CZ" sz="24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thymicae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tracheales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mediastinales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bronchiales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pericardiacae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vertebralis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thoracica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int</a:t>
            </a:r>
            <a:r>
              <a:rPr lang="cs-CZ" altLang="cs-CZ" sz="2400" b="1" dirty="0" smtClean="0"/>
              <a:t>.</a:t>
            </a:r>
          </a:p>
          <a:p>
            <a:pPr>
              <a:buNone/>
            </a:pPr>
            <a:r>
              <a:rPr lang="cs-CZ" altLang="cs-CZ" sz="2400" b="1" dirty="0" smtClean="0"/>
              <a:t> - </a:t>
            </a:r>
            <a:r>
              <a:rPr lang="cs-CZ" sz="2400" b="1" dirty="0"/>
              <a:t>1</a:t>
            </a:r>
            <a:r>
              <a:rPr lang="cs-CZ" sz="2400" b="1" baseline="30000" dirty="0"/>
              <a:t>st</a:t>
            </a:r>
            <a:r>
              <a:rPr lang="cs-CZ" sz="2400" b="1" dirty="0"/>
              <a:t> v. </a:t>
            </a:r>
            <a:r>
              <a:rPr lang="cs-CZ" sz="2400" b="1" dirty="0" err="1"/>
              <a:t>intercostalis</a:t>
            </a:r>
            <a:r>
              <a:rPr lang="cs-CZ" sz="2400" b="1" dirty="0"/>
              <a:t> post.</a:t>
            </a:r>
          </a:p>
          <a:p>
            <a:pPr>
              <a:buNone/>
            </a:pPr>
            <a:r>
              <a:rPr lang="cs-CZ" sz="2400" b="1" dirty="0" smtClean="0"/>
              <a:t> - v. </a:t>
            </a:r>
            <a:r>
              <a:rPr lang="cs-CZ" sz="2400" b="1" dirty="0" err="1"/>
              <a:t>intercostalis</a:t>
            </a:r>
            <a:r>
              <a:rPr lang="cs-CZ" sz="2400" b="1" dirty="0"/>
              <a:t> sup. sin.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158750" y="134938"/>
            <a:ext cx="496093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CAVA SUP.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- v. brachiocephalica dx. et sin.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- v. azygos</a:t>
            </a:r>
          </a:p>
        </p:txBody>
      </p:sp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981075"/>
            <a:ext cx="4848225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765175"/>
            <a:ext cx="4386262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175"/>
            <a:ext cx="2738438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0" y="0"/>
            <a:ext cx="711835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AZYGOS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lumbalis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ascendens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dx</a:t>
            </a:r>
            <a:r>
              <a:rPr lang="cs-CZ" altLang="cs-CZ" sz="2400" b="1" dirty="0"/>
              <a:t>. + v. </a:t>
            </a:r>
            <a:r>
              <a:rPr lang="cs-CZ" altLang="cs-CZ" sz="2400" b="1" dirty="0" err="1"/>
              <a:t>subcostalis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dx</a:t>
            </a:r>
            <a:r>
              <a:rPr lang="cs-CZ" altLang="cs-CZ" sz="24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(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lumbales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dx</a:t>
            </a:r>
            <a:r>
              <a:rPr lang="cs-CZ" altLang="cs-CZ" sz="2400" b="1" dirty="0"/>
              <a:t>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phrenica</a:t>
            </a:r>
            <a:r>
              <a:rPr lang="cs-CZ" altLang="cs-CZ" sz="2400" b="1" dirty="0"/>
              <a:t> sup. </a:t>
            </a:r>
            <a:r>
              <a:rPr lang="cs-CZ" altLang="cs-CZ" sz="2400" b="1" dirty="0" err="1"/>
              <a:t>dx</a:t>
            </a:r>
            <a:r>
              <a:rPr lang="cs-CZ" altLang="cs-CZ" sz="24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intercostales</a:t>
            </a:r>
            <a:r>
              <a:rPr lang="cs-CZ" altLang="cs-CZ" sz="2400" b="1" dirty="0"/>
              <a:t> post. </a:t>
            </a:r>
            <a:r>
              <a:rPr lang="cs-CZ" altLang="cs-CZ" sz="2400" b="1" dirty="0" err="1"/>
              <a:t>dx</a:t>
            </a:r>
            <a:r>
              <a:rPr lang="cs-CZ" altLang="cs-CZ" sz="2400" b="1" dirty="0" smtClean="0"/>
              <a:t>. (5</a:t>
            </a:r>
            <a:r>
              <a:rPr lang="cs-CZ" altLang="cs-CZ" sz="2400" b="1" baseline="30000" dirty="0" smtClean="0"/>
              <a:t>th</a:t>
            </a:r>
            <a:r>
              <a:rPr lang="cs-CZ" altLang="cs-CZ" sz="2400" b="1" dirty="0" smtClean="0"/>
              <a:t> – 11</a:t>
            </a:r>
            <a:r>
              <a:rPr lang="cs-CZ" altLang="cs-CZ" sz="2400" b="1" baseline="30000" dirty="0" smtClean="0"/>
              <a:t>th</a:t>
            </a:r>
            <a:r>
              <a:rPr lang="cs-CZ" altLang="cs-CZ" sz="2400" b="1" dirty="0" smtClean="0"/>
              <a:t>)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intercostalis</a:t>
            </a:r>
            <a:r>
              <a:rPr lang="cs-CZ" altLang="cs-CZ" sz="2400" b="1" dirty="0"/>
              <a:t> suprema </a:t>
            </a:r>
            <a:r>
              <a:rPr lang="cs-CZ" altLang="cs-CZ" sz="2400" b="1" dirty="0" err="1"/>
              <a:t>dx</a:t>
            </a:r>
            <a:r>
              <a:rPr lang="cs-CZ" altLang="cs-CZ" sz="2400" b="1" dirty="0" smtClean="0"/>
              <a:t>. (2</a:t>
            </a:r>
            <a:r>
              <a:rPr lang="cs-CZ" altLang="cs-CZ" sz="2400" b="1" baseline="30000" dirty="0" smtClean="0"/>
              <a:t>nd</a:t>
            </a:r>
            <a:r>
              <a:rPr lang="cs-CZ" altLang="cs-CZ" sz="2400" b="1" dirty="0" smtClean="0"/>
              <a:t> – 4</a:t>
            </a:r>
            <a:r>
              <a:rPr lang="cs-CZ" altLang="cs-CZ" sz="2400" b="1" baseline="30000" dirty="0" smtClean="0"/>
              <a:t>th</a:t>
            </a:r>
            <a:r>
              <a:rPr lang="cs-CZ" altLang="cs-CZ" sz="2400" b="1" dirty="0" smtClean="0"/>
              <a:t>)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hemiazygos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 smtClean="0"/>
              <a:t>oesophageales</a:t>
            </a:r>
            <a:r>
              <a:rPr lang="cs-CZ" altLang="cs-CZ" sz="2400" b="1" dirty="0" smtClean="0"/>
              <a:t>, </a:t>
            </a:r>
            <a:r>
              <a:rPr lang="cs-CZ" altLang="cs-CZ" sz="2400" b="1" dirty="0" err="1"/>
              <a:t>bronchiales</a:t>
            </a:r>
            <a:r>
              <a:rPr lang="cs-CZ" altLang="cs-CZ" sz="2400" b="1" dirty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                    </a:t>
            </a:r>
            <a:r>
              <a:rPr lang="cs-CZ" altLang="cs-CZ" sz="2400" b="1" dirty="0" err="1"/>
              <a:t>mediastinales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1700213"/>
            <a:ext cx="31083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52513"/>
            <a:ext cx="3554413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2051720" y="0"/>
            <a:ext cx="7203447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HEMIAZYGOS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- v. </a:t>
            </a:r>
            <a:r>
              <a:rPr lang="cs-CZ" altLang="cs-CZ" sz="2400" b="1" dirty="0" err="1"/>
              <a:t>lumbalis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ascendens</a:t>
            </a:r>
            <a:r>
              <a:rPr lang="cs-CZ" altLang="cs-CZ" sz="2400" b="1" dirty="0"/>
              <a:t> sin. + v. </a:t>
            </a:r>
            <a:r>
              <a:rPr lang="cs-CZ" altLang="cs-CZ" sz="2400" b="1" dirty="0" err="1"/>
              <a:t>subcostalis</a:t>
            </a:r>
            <a:r>
              <a:rPr lang="cs-CZ" altLang="cs-CZ" sz="2400" b="1" dirty="0"/>
              <a:t> sin.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(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lumbales</a:t>
            </a:r>
            <a:r>
              <a:rPr lang="cs-CZ" altLang="cs-CZ" sz="2400" b="1" dirty="0"/>
              <a:t> sin.)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- v. </a:t>
            </a:r>
            <a:r>
              <a:rPr lang="cs-CZ" altLang="cs-CZ" sz="2400" b="1" dirty="0" err="1"/>
              <a:t>phrenica</a:t>
            </a:r>
            <a:r>
              <a:rPr lang="cs-CZ" altLang="cs-CZ" sz="2400" b="1" dirty="0"/>
              <a:t> sup. sin.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 smtClean="0"/>
              <a:t>- </a:t>
            </a:r>
            <a:r>
              <a:rPr lang="cs-CZ" altLang="cs-CZ" sz="2400" b="1" dirty="0" err="1" smtClean="0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intercostales</a:t>
            </a:r>
            <a:r>
              <a:rPr lang="cs-CZ" altLang="cs-CZ" sz="2400" b="1" dirty="0"/>
              <a:t> post. sin</a:t>
            </a:r>
            <a:r>
              <a:rPr lang="cs-CZ" altLang="cs-CZ" sz="2400" b="1" dirty="0" smtClean="0"/>
              <a:t>.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/>
              <a:t> </a:t>
            </a:r>
            <a:r>
              <a:rPr lang="cs-CZ" altLang="cs-CZ" sz="2400" b="1" dirty="0" smtClean="0"/>
              <a:t>   (</a:t>
            </a:r>
            <a:r>
              <a:rPr lang="cs-CZ" sz="2400" b="1" dirty="0"/>
              <a:t>9</a:t>
            </a:r>
            <a:r>
              <a:rPr lang="cs-CZ" sz="2400" b="1" baseline="30000" dirty="0"/>
              <a:t>th</a:t>
            </a:r>
            <a:r>
              <a:rPr lang="cs-CZ" sz="2400" b="1" dirty="0"/>
              <a:t>-11</a:t>
            </a:r>
            <a:r>
              <a:rPr lang="cs-CZ" sz="2400" b="1" baseline="30000" dirty="0"/>
              <a:t>th</a:t>
            </a:r>
            <a:r>
              <a:rPr lang="cs-CZ" sz="2400" b="1" dirty="0" smtClean="0"/>
              <a:t>)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- v. </a:t>
            </a:r>
            <a:r>
              <a:rPr lang="cs-CZ" altLang="cs-CZ" sz="2400" b="1" dirty="0" err="1"/>
              <a:t>hemiazygos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accessoria</a:t>
            </a:r>
            <a:r>
              <a:rPr lang="cs-CZ" altLang="cs-CZ" sz="24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(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intercostales</a:t>
            </a:r>
            <a:r>
              <a:rPr lang="cs-CZ" altLang="cs-CZ" sz="2400" b="1" dirty="0"/>
              <a:t> post. sin.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          5</a:t>
            </a:r>
            <a:r>
              <a:rPr lang="cs-CZ" altLang="cs-CZ" sz="2400" b="1" baseline="30000" dirty="0" smtClean="0"/>
              <a:t>th</a:t>
            </a:r>
            <a:r>
              <a:rPr lang="cs-CZ" altLang="cs-CZ" sz="2400" b="1" dirty="0" smtClean="0"/>
              <a:t> – 8</a:t>
            </a:r>
            <a:r>
              <a:rPr lang="cs-CZ" altLang="cs-CZ" sz="2400" b="1" baseline="30000" dirty="0" smtClean="0"/>
              <a:t>th</a:t>
            </a:r>
            <a:r>
              <a:rPr lang="cs-CZ" altLang="cs-CZ" sz="2400" b="1" dirty="0" smtClean="0"/>
              <a:t>)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oesophageae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bronchiales</a:t>
            </a:r>
            <a:r>
              <a:rPr lang="cs-CZ" altLang="cs-CZ" sz="2400" b="1" dirty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mediastinales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1763713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086325"/>
            <a:ext cx="2549525" cy="48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575"/>
            <a:ext cx="1619250" cy="48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2060575"/>
            <a:ext cx="2646362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58749" y="19528"/>
            <a:ext cx="845378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digitales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dorsales</a:t>
            </a:r>
            <a:r>
              <a:rPr lang="cs-CZ" altLang="cs-CZ" sz="2400" b="1" dirty="0"/>
              <a:t> –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metatarseae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dorsales</a:t>
            </a:r>
            <a:r>
              <a:rPr lang="cs-CZ" altLang="cs-CZ" sz="2400" b="1" dirty="0"/>
              <a:t> – </a:t>
            </a:r>
            <a:r>
              <a:rPr lang="cs-CZ" altLang="cs-CZ" sz="2400" b="1" dirty="0" err="1" smtClean="0"/>
              <a:t>arcus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 smtClean="0"/>
              <a:t>venosus</a:t>
            </a:r>
            <a:r>
              <a:rPr lang="cs-CZ" altLang="cs-CZ" sz="2400" b="1" dirty="0" smtClean="0"/>
              <a:t> dorsalis (rete </a:t>
            </a:r>
            <a:r>
              <a:rPr lang="cs-CZ" altLang="cs-CZ" sz="2400" b="1" dirty="0" err="1" smtClean="0"/>
              <a:t>venosum</a:t>
            </a:r>
            <a:r>
              <a:rPr lang="cs-CZ" altLang="cs-CZ" sz="2400" b="1" dirty="0" smtClean="0"/>
              <a:t> </a:t>
            </a:r>
            <a:r>
              <a:rPr lang="cs-CZ" altLang="cs-CZ" sz="2400" b="1" dirty="0"/>
              <a:t>dorsale </a:t>
            </a:r>
            <a:r>
              <a:rPr lang="cs-CZ" altLang="cs-CZ" sz="2400" b="1" dirty="0" err="1" smtClean="0"/>
              <a:t>pedis</a:t>
            </a:r>
            <a:r>
              <a:rPr lang="cs-CZ" altLang="cs-CZ" sz="2400" b="1" dirty="0" smtClean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 smtClean="0"/>
              <a:t>arcus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venosus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plantaris</a:t>
            </a:r>
            <a:r>
              <a:rPr lang="cs-CZ" altLang="cs-CZ" sz="2400" b="1" dirty="0" smtClean="0"/>
              <a:t> (rete </a:t>
            </a:r>
            <a:r>
              <a:rPr lang="cs-CZ" altLang="cs-CZ" sz="2400" b="1" dirty="0" err="1"/>
              <a:t>venosum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plantare</a:t>
            </a:r>
            <a:r>
              <a:rPr lang="cs-CZ" altLang="cs-CZ" sz="2400" b="1" dirty="0"/>
              <a:t> </a:t>
            </a:r>
            <a:r>
              <a:rPr lang="cs-CZ" altLang="cs-CZ" sz="2400" b="1" dirty="0" err="1" smtClean="0"/>
              <a:t>pedis</a:t>
            </a:r>
            <a:r>
              <a:rPr lang="cs-CZ" altLang="cs-CZ" sz="2400" b="1" dirty="0" smtClean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–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intercapitulares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</a:t>
            </a:r>
            <a:r>
              <a:rPr lang="cs-CZ" altLang="cs-CZ" sz="2400" b="1" dirty="0" err="1"/>
              <a:t>marginalis</a:t>
            </a:r>
            <a:r>
              <a:rPr lang="cs-CZ" altLang="cs-CZ" sz="2400" b="1" dirty="0"/>
              <a:t> med. – v. </a:t>
            </a:r>
            <a:r>
              <a:rPr lang="cs-CZ" altLang="cs-CZ" sz="2400" b="1" dirty="0" err="1"/>
              <a:t>saphena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magna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</a:t>
            </a:r>
            <a:r>
              <a:rPr lang="cs-CZ" altLang="cs-CZ" sz="2400" b="1" dirty="0" err="1"/>
              <a:t>marginalis</a:t>
            </a:r>
            <a:r>
              <a:rPr lang="cs-CZ" altLang="cs-CZ" sz="2400" b="1" dirty="0"/>
              <a:t> lat. – v. </a:t>
            </a:r>
            <a:r>
              <a:rPr lang="cs-CZ" altLang="cs-CZ" sz="2400" b="1" dirty="0" err="1"/>
              <a:t>saphena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parva</a:t>
            </a:r>
            <a:r>
              <a:rPr lang="cs-CZ" altLang="cs-CZ" sz="2400" b="1" dirty="0"/>
              <a:t> (v. </a:t>
            </a:r>
            <a:r>
              <a:rPr lang="cs-CZ" altLang="cs-CZ" sz="2400" b="1" dirty="0" err="1"/>
              <a:t>femoropoplitea</a:t>
            </a:r>
            <a:r>
              <a:rPr lang="cs-CZ" altLang="cs-CZ" sz="2400" b="1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5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2317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0"/>
            <a:ext cx="22780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6264275" cy="7489825"/>
          </a:xfrm>
        </p:spPr>
        <p:txBody>
          <a:bodyPr/>
          <a:lstStyle/>
          <a:p>
            <a:pPr eaLnBrk="1" hangingPunct="1"/>
            <a:r>
              <a:rPr lang="cs-CZ" altLang="cs-CZ" sz="2400" b="1" smtClean="0"/>
              <a:t>CAPILLARIES, SINUSOIDS, POSTCAPILLARY VENULES</a:t>
            </a:r>
          </a:p>
          <a:p>
            <a:pPr eaLnBrk="1" hangingPunct="1"/>
            <a:endParaRPr lang="cs-CZ" altLang="cs-CZ" sz="2400" b="1" smtClean="0"/>
          </a:p>
          <a:p>
            <a:pPr eaLnBrk="1" hangingPunct="1"/>
            <a:r>
              <a:rPr lang="cs-CZ" altLang="cs-CZ" sz="2400" b="1" smtClean="0"/>
              <a:t>VENULES, VEINS</a:t>
            </a:r>
          </a:p>
          <a:p>
            <a:pPr eaLnBrk="1" hangingPunct="1"/>
            <a:endParaRPr lang="cs-CZ" altLang="cs-CZ" sz="2400" b="1" smtClean="0"/>
          </a:p>
          <a:p>
            <a:pPr eaLnBrk="1" hangingPunct="1"/>
            <a:r>
              <a:rPr lang="cs-CZ" altLang="cs-CZ" sz="2400" b="1" smtClean="0"/>
              <a:t>TUNICA INTIMA, MEDIA, ADVENTITIA</a:t>
            </a:r>
          </a:p>
          <a:p>
            <a:pPr eaLnBrk="1" hangingPunct="1"/>
            <a:endParaRPr lang="cs-CZ" altLang="cs-CZ" sz="2400" b="1" smtClean="0"/>
          </a:p>
          <a:p>
            <a:pPr eaLnBrk="1" hangingPunct="1"/>
            <a:r>
              <a:rPr lang="cs-CZ" altLang="cs-CZ" sz="2400" b="1" smtClean="0"/>
              <a:t>VASA VASORUM, SYMPATHETIC AND AFFERENT NERVES</a:t>
            </a:r>
          </a:p>
          <a:p>
            <a:pPr eaLnBrk="1" hangingPunct="1"/>
            <a:endParaRPr lang="cs-CZ" altLang="cs-CZ" sz="2400" b="1" smtClean="0"/>
          </a:p>
          <a:p>
            <a:pPr eaLnBrk="1" hangingPunct="1"/>
            <a:r>
              <a:rPr lang="cs-CZ" altLang="cs-CZ" sz="2400" b="1" smtClean="0"/>
              <a:t>VALVES, SINUS</a:t>
            </a:r>
          </a:p>
          <a:p>
            <a:pPr eaLnBrk="1" hangingPunct="1"/>
            <a:r>
              <a:rPr lang="cs-CZ" altLang="cs-CZ" sz="2400" b="1" smtClean="0"/>
              <a:t>PHLEBOGRAPHY</a:t>
            </a:r>
          </a:p>
          <a:p>
            <a:pPr eaLnBrk="1" hangingPunct="1"/>
            <a:endParaRPr lang="cs-CZ" altLang="cs-CZ" sz="2400" b="1" smtClean="0"/>
          </a:p>
          <a:p>
            <a:pPr eaLnBrk="1" hangingPunct="1"/>
            <a:r>
              <a:rPr lang="cs-CZ" altLang="cs-CZ" sz="2400" b="1" smtClean="0"/>
              <a:t>VENAE COMITANTES</a:t>
            </a:r>
          </a:p>
        </p:txBody>
      </p:sp>
      <p:pic>
        <p:nvPicPr>
          <p:cNvPr id="307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3429000"/>
            <a:ext cx="2060575" cy="4175125"/>
          </a:xfrm>
          <a:noFill/>
        </p:spPr>
      </p:pic>
      <p:pic>
        <p:nvPicPr>
          <p:cNvPr id="3076" name="Picture 2" descr="1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0"/>
            <a:ext cx="2103438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mtClean="0"/>
          </a:p>
          <a:p>
            <a:pPr eaLnBrk="1" hangingPunct="1"/>
            <a:endParaRPr lang="cs-CZ" altLang="cs-CZ" smtClean="0"/>
          </a:p>
        </p:txBody>
      </p:sp>
      <p:pic>
        <p:nvPicPr>
          <p:cNvPr id="21507" name="Picture 3" descr="1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0"/>
            <a:ext cx="3844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6064250" y="24876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4859338" y="1341438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</a:rPr>
              <a:t> femur</a:t>
            </a:r>
          </a:p>
        </p:txBody>
      </p:sp>
      <p:sp>
        <p:nvSpPr>
          <p:cNvPr id="21510" name="Rectangle 7"/>
          <p:cNvSpPr>
            <a:spLocks noChangeArrowheads="1"/>
          </p:cNvSpPr>
          <p:nvPr/>
        </p:nvSpPr>
        <p:spPr bwMode="auto">
          <a:xfrm>
            <a:off x="304800" y="3101975"/>
            <a:ext cx="216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v. saphena magna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168116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158750" y="134938"/>
            <a:ext cx="390683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SAPHENA MAGNA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saphena accessoria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epigastrica spf.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circumflexa ilium spf.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vv. pudendae ext.</a:t>
            </a:r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20713"/>
            <a:ext cx="5148262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316865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5795963" y="0"/>
            <a:ext cx="2370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vv. perforantes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PICT192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765175"/>
            <a:ext cx="4032250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4" descr="PICT19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765175"/>
            <a:ext cx="36258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6613"/>
            <a:ext cx="4495800" cy="5289550"/>
          </a:xfrm>
        </p:spPr>
        <p:txBody>
          <a:bodyPr/>
          <a:lstStyle/>
          <a:p>
            <a:pPr lvl="1" eaLnBrk="1" hangingPunct="1">
              <a:buClr>
                <a:schemeClr val="tx1"/>
              </a:buClr>
            </a:pPr>
            <a:endParaRPr lang="cs-CZ" altLang="cs-CZ" sz="2400" i="1" smtClean="0"/>
          </a:p>
          <a:p>
            <a:pPr lvl="1" eaLnBrk="1" hangingPunct="1">
              <a:buClr>
                <a:schemeClr val="tx1"/>
              </a:buClr>
            </a:pPr>
            <a:endParaRPr lang="cs-CZ" altLang="cs-CZ" sz="2400" i="1" smtClean="0"/>
          </a:p>
          <a:p>
            <a:pPr lvl="1" eaLnBrk="1" hangingPunct="1">
              <a:buClr>
                <a:schemeClr val="tx1"/>
              </a:buClr>
            </a:pPr>
            <a:endParaRPr lang="cs-CZ" altLang="cs-CZ" sz="2400" i="1" smtClean="0"/>
          </a:p>
          <a:p>
            <a:pPr lvl="1" eaLnBrk="1" hangingPunct="1">
              <a:buClr>
                <a:schemeClr val="tx1"/>
              </a:buClr>
            </a:pPr>
            <a:endParaRPr lang="cs-CZ" altLang="cs-CZ" sz="2400" i="1" smtClean="0"/>
          </a:p>
          <a:p>
            <a:pPr lvl="1" eaLnBrk="1" hangingPunct="1">
              <a:buClr>
                <a:schemeClr val="tx1"/>
              </a:buClr>
              <a:buFontTx/>
              <a:buNone/>
            </a:pPr>
            <a:endParaRPr lang="cs-CZ" altLang="cs-CZ" sz="2400" b="1" i="1" smtClean="0">
              <a:solidFill>
                <a:schemeClr val="accent2"/>
              </a:solidFill>
            </a:endParaRPr>
          </a:p>
          <a:p>
            <a:pPr lvl="1" eaLnBrk="1" hangingPunct="1">
              <a:buClr>
                <a:schemeClr val="tx1"/>
              </a:buClr>
              <a:buFontTx/>
              <a:buNone/>
            </a:pPr>
            <a:r>
              <a:rPr lang="cs-CZ" altLang="cs-CZ" sz="2400" b="1" i="1" smtClean="0">
                <a:solidFill>
                  <a:schemeClr val="accent2"/>
                </a:solidFill>
              </a:rPr>
              <a:t>   U</a:t>
            </a:r>
            <a:r>
              <a:rPr lang="cs-CZ" altLang="cs-CZ" sz="2000" b="1" i="1" smtClean="0">
                <a:solidFill>
                  <a:schemeClr val="accent2"/>
                </a:solidFill>
              </a:rPr>
              <a:t>LCUS CRURIS</a:t>
            </a:r>
          </a:p>
          <a:p>
            <a:pPr eaLnBrk="1" hangingPunct="1">
              <a:buClr>
                <a:schemeClr val="tx1"/>
              </a:buClr>
            </a:pPr>
            <a:endParaRPr lang="cs-CZ" altLang="cs-CZ" sz="2800" smtClean="0"/>
          </a:p>
        </p:txBody>
      </p:sp>
      <p:pic>
        <p:nvPicPr>
          <p:cNvPr id="58372" name="Picture 4" descr="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1223963"/>
            <a:ext cx="5184775" cy="436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untitled4b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0"/>
            <a:ext cx="289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1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0"/>
            <a:ext cx="3487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275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1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0"/>
            <a:ext cx="4002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420938"/>
            <a:ext cx="3516313" cy="44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2349500"/>
            <a:ext cx="4090987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87313" y="134938"/>
            <a:ext cx="8328025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ILIACA INTERNA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plexus </a:t>
            </a:r>
            <a:r>
              <a:rPr lang="cs-CZ" altLang="cs-CZ" sz="2400" b="1" dirty="0" err="1"/>
              <a:t>venosus</a:t>
            </a:r>
            <a:r>
              <a:rPr lang="cs-CZ" altLang="cs-CZ" sz="2400" b="1" dirty="0"/>
              <a:t> </a:t>
            </a:r>
            <a:r>
              <a:rPr lang="cs-CZ" altLang="cs-CZ" sz="2400" b="1" dirty="0" err="1" smtClean="0"/>
              <a:t>vesicalis</a:t>
            </a:r>
            <a:r>
              <a:rPr lang="cs-CZ" altLang="cs-CZ" sz="2400" b="1" dirty="0" smtClean="0"/>
              <a:t> </a:t>
            </a:r>
            <a:r>
              <a:rPr lang="cs-CZ" altLang="cs-CZ" sz="2400" b="1" dirty="0" smtClean="0"/>
              <a:t>– </a:t>
            </a:r>
            <a:r>
              <a:rPr lang="cs-CZ" altLang="cs-CZ" sz="2400" b="1" dirty="0" err="1" smtClean="0"/>
              <a:t>vv</a:t>
            </a:r>
            <a:r>
              <a:rPr lang="cs-CZ" altLang="cs-CZ" sz="2400" b="1" dirty="0" smtClean="0"/>
              <a:t>. </a:t>
            </a:r>
            <a:r>
              <a:rPr lang="cs-CZ" altLang="cs-CZ" sz="2400" b="1" dirty="0" err="1" smtClean="0"/>
              <a:t>vesicales</a:t>
            </a:r>
            <a:r>
              <a:rPr lang="cs-CZ" altLang="cs-CZ" sz="2400" b="1" dirty="0" smtClean="0"/>
              <a:t> 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plexus </a:t>
            </a:r>
            <a:r>
              <a:rPr lang="cs-CZ" altLang="cs-CZ" sz="2400" b="1" dirty="0" err="1"/>
              <a:t>venosus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prostaticus</a:t>
            </a:r>
            <a:r>
              <a:rPr lang="cs-CZ" altLang="cs-CZ" sz="2400" b="1" dirty="0"/>
              <a:t> – v. dorsalis penis prof.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 </a:t>
            </a:r>
            <a:r>
              <a:rPr lang="cs-CZ" altLang="cs-CZ" sz="2400" b="1" dirty="0"/>
              <a:t>- plexus </a:t>
            </a:r>
            <a:r>
              <a:rPr lang="cs-CZ" altLang="cs-CZ" sz="2400" b="1" dirty="0" err="1"/>
              <a:t>venosus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vaginalis</a:t>
            </a:r>
            <a:r>
              <a:rPr lang="cs-CZ" altLang="cs-CZ" sz="2400" b="1" dirty="0"/>
              <a:t> – v. dorsalis </a:t>
            </a:r>
            <a:r>
              <a:rPr lang="cs-CZ" altLang="cs-CZ" sz="2400" b="1" dirty="0" err="1"/>
              <a:t>clitoridis</a:t>
            </a:r>
            <a:r>
              <a:rPr lang="cs-CZ" altLang="cs-CZ" sz="2400" b="1" dirty="0"/>
              <a:t> prof.,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 - plexus </a:t>
            </a:r>
            <a:r>
              <a:rPr lang="cs-CZ" altLang="cs-CZ" sz="2400" b="1" dirty="0" err="1"/>
              <a:t>venosus</a:t>
            </a:r>
            <a:r>
              <a:rPr lang="cs-CZ" altLang="cs-CZ" sz="2400" b="1" dirty="0"/>
              <a:t> </a:t>
            </a:r>
            <a:r>
              <a:rPr lang="cs-CZ" altLang="cs-CZ" sz="2400" b="1" dirty="0" err="1" smtClean="0"/>
              <a:t>uterinus</a:t>
            </a:r>
            <a:r>
              <a:rPr lang="cs-CZ" altLang="cs-CZ" sz="2400" b="1" dirty="0" smtClean="0"/>
              <a:t> </a:t>
            </a:r>
            <a:r>
              <a:rPr lang="cs-CZ" altLang="cs-CZ" sz="2400" b="1" dirty="0" smtClean="0"/>
              <a:t>– </a:t>
            </a:r>
            <a:r>
              <a:rPr lang="cs-CZ" altLang="cs-CZ" sz="2400" b="1" dirty="0" err="1" smtClean="0"/>
              <a:t>vv</a:t>
            </a:r>
            <a:r>
              <a:rPr lang="cs-CZ" altLang="cs-CZ" sz="2400" b="1" dirty="0" smtClean="0"/>
              <a:t>. </a:t>
            </a:r>
            <a:r>
              <a:rPr lang="cs-CZ" altLang="cs-CZ" sz="2400" b="1" dirty="0" err="1" smtClean="0"/>
              <a:t>uterinae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plexus </a:t>
            </a:r>
            <a:r>
              <a:rPr lang="cs-CZ" altLang="cs-CZ" sz="2400" b="1" dirty="0" err="1"/>
              <a:t>venosus</a:t>
            </a:r>
            <a:r>
              <a:rPr lang="cs-CZ" altLang="cs-CZ" sz="2400" b="1" dirty="0"/>
              <a:t> </a:t>
            </a:r>
            <a:r>
              <a:rPr lang="cs-CZ" altLang="cs-CZ" sz="2400" b="1" dirty="0" err="1" smtClean="0"/>
              <a:t>rectalis</a:t>
            </a:r>
            <a:r>
              <a:rPr lang="cs-CZ" altLang="cs-CZ" sz="2400" b="1" dirty="0" smtClean="0"/>
              <a:t> </a:t>
            </a:r>
            <a:r>
              <a:rPr lang="cs-CZ" altLang="cs-CZ" sz="2400" b="1" dirty="0" smtClean="0"/>
              <a:t>– v. </a:t>
            </a:r>
            <a:r>
              <a:rPr lang="cs-CZ" altLang="cs-CZ" sz="2400" b="1" dirty="0" err="1" smtClean="0"/>
              <a:t>rectalis</a:t>
            </a:r>
            <a:r>
              <a:rPr lang="cs-CZ" altLang="cs-CZ" sz="2400" b="1" dirty="0" smtClean="0"/>
              <a:t> sup., media, </a:t>
            </a:r>
            <a:r>
              <a:rPr lang="cs-CZ" altLang="cs-CZ" sz="2400" b="1" dirty="0" err="1" smtClean="0"/>
              <a:t>inf</a:t>
            </a:r>
            <a:r>
              <a:rPr lang="cs-CZ" altLang="cs-CZ" sz="2400" b="1" dirty="0" smtClean="0"/>
              <a:t>.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plexus </a:t>
            </a:r>
            <a:r>
              <a:rPr lang="cs-CZ" altLang="cs-CZ" sz="2400" b="1" dirty="0" err="1"/>
              <a:t>venosus</a:t>
            </a:r>
            <a:r>
              <a:rPr lang="cs-CZ" altLang="cs-CZ" sz="2400" b="1" dirty="0"/>
              <a:t> </a:t>
            </a:r>
            <a:r>
              <a:rPr lang="cs-CZ" altLang="cs-CZ" sz="2400" b="1" dirty="0" err="1" smtClean="0"/>
              <a:t>sacralis</a:t>
            </a:r>
            <a:r>
              <a:rPr lang="cs-CZ" altLang="cs-CZ" sz="2400" b="1" dirty="0" smtClean="0"/>
              <a:t> </a:t>
            </a:r>
            <a:r>
              <a:rPr lang="cs-CZ" altLang="cs-CZ" sz="2400" b="1" dirty="0" smtClean="0"/>
              <a:t>– </a:t>
            </a:r>
            <a:r>
              <a:rPr lang="cs-CZ" altLang="cs-CZ" sz="2400" b="1" dirty="0" err="1" smtClean="0"/>
              <a:t>vv</a:t>
            </a:r>
            <a:r>
              <a:rPr lang="cs-CZ" altLang="cs-CZ" sz="2400" b="1" dirty="0" smtClean="0"/>
              <a:t>. </a:t>
            </a:r>
            <a:r>
              <a:rPr lang="cs-CZ" altLang="cs-CZ" sz="2400" b="1" dirty="0" err="1" smtClean="0"/>
              <a:t>sacrales</a:t>
            </a:r>
            <a:r>
              <a:rPr lang="cs-CZ" altLang="cs-CZ" sz="2400" b="1" dirty="0" smtClean="0"/>
              <a:t> lat.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6"/>
          <p:cNvSpPr txBox="1">
            <a:spLocks noChangeArrowheads="1"/>
          </p:cNvSpPr>
          <p:nvPr/>
        </p:nvSpPr>
        <p:spPr bwMode="auto">
          <a:xfrm>
            <a:off x="158750" y="635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  <p:pic>
        <p:nvPicPr>
          <p:cNvPr id="2867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765175"/>
            <a:ext cx="4524375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231775" y="-7938"/>
            <a:ext cx="5926138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ILIACA COMMUNIS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iliaca ext - v. femoralis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                 - v. epigastrica inf.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                 - v. circumflexa ilium prof.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iliaca int.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49500"/>
            <a:ext cx="4090988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0"/>
            <a:ext cx="5011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0" y="260350"/>
            <a:ext cx="4649788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CAVA INF.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iliaca communis dx. et sin.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vv. lumbales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vv. phrenicae inf.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sacralis mediana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testicularis dx.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(- v. ovarica dx.)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vv. renales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suprarenalis dx.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vv. hepaticae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3460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303213" y="639763"/>
            <a:ext cx="2759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PHLEBOGRAPHY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(VENOGRAPHY)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13" y="0"/>
            <a:ext cx="4903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0" y="0"/>
            <a:ext cx="5634038" cy="711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PORTAE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vv. cysticae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gastrica sin.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gastrica dx.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mesenterica sup.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vv. pancreaticoduodenales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vv. pancreaticae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v. gastroomentalis dx.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vv. jejunales et ileales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v. ileocolica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v. colica dx. et media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splenica/lienalis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vv. gastricae breves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v. gastroomentalis sin.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vv. pancreaticae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v. mesenterica inf.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      - v. colica sin., vv. sigmoideae,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         v. rectalis sup.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4286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376238" y="279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158750" y="63500"/>
            <a:ext cx="5837238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PORTAL-CAVAL / PORTAL-SYSTEMIC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ANASTOMOSES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400" b="1"/>
              <a:t>Vv. gastricae – vv. oesophageae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400" b="1"/>
              <a:t>Vv. paraumbilicales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(caput Medusae, Burrow</a:t>
            </a:r>
            <a:r>
              <a:rPr lang="en-US" altLang="cs-CZ" sz="2400" b="1"/>
              <a:t>’s</a:t>
            </a:r>
            <a:r>
              <a:rPr lang="cs-CZ" altLang="cs-CZ" sz="2400" b="1"/>
              <a:t> veins)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r>
              <a:rPr lang="cs-CZ" altLang="cs-CZ" sz="2400" b="1"/>
              <a:t>Plexus rectalis - hemorrhoids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r>
              <a:rPr lang="cs-CZ" altLang="cs-CZ" sz="2400" b="1"/>
              <a:t>Retzius</a:t>
            </a:r>
            <a:r>
              <a:rPr lang="en-US" altLang="cs-CZ" sz="2400" b="1"/>
              <a:t>’ veins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r>
              <a:rPr lang="cs-CZ" altLang="cs-CZ" sz="2400" b="1"/>
              <a:t>Vv.</a:t>
            </a:r>
            <a:r>
              <a:rPr lang="en-US" altLang="cs-CZ" sz="2400" b="1"/>
              <a:t> </a:t>
            </a:r>
            <a:r>
              <a:rPr lang="cs-CZ" altLang="cs-CZ" sz="2400" b="1"/>
              <a:t>h</a:t>
            </a:r>
            <a:r>
              <a:rPr lang="en-US" altLang="cs-CZ" sz="2400" b="1"/>
              <a:t>epatic</a:t>
            </a:r>
            <a:r>
              <a:rPr lang="cs-CZ" altLang="cs-CZ" sz="2400" b="1"/>
              <a:t>ae – vv. phrenicae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obr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obr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0"/>
            <a:ext cx="489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4525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5724525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847975"/>
            <a:ext cx="3851275" cy="204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811713"/>
            <a:ext cx="3851275" cy="204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848350" y="350838"/>
            <a:ext cx="245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Caput medusae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0"/>
            <a:ext cx="345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303213" y="279400"/>
            <a:ext cx="5764212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FETAL CIRCULATION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umbilicalis – lig. teres hepatis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ductus venosus – lig. venosum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foramen ovale – fossa ovalis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ductus arteriosus – lig. arteriosum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aa. umbilicales – ligg. umbilicalia lat.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611188" y="476250"/>
            <a:ext cx="7345362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Illustrations were copied</a:t>
            </a:r>
            <a:r>
              <a:rPr lang="en-US" altLang="cs-CZ" sz="2400"/>
              <a:t> </a:t>
            </a:r>
            <a:r>
              <a:rPr lang="cs-CZ" altLang="cs-CZ" sz="2400"/>
              <a:t>from: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Atlas der Anatomie des Menschen/Sobotta.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Putz,R., und Pabst,R. 20. Auflage. M</a:t>
            </a:r>
            <a:r>
              <a:rPr lang="en-US" altLang="cs-CZ" sz="2400" b="1"/>
              <a:t>ü</a:t>
            </a:r>
            <a:r>
              <a:rPr lang="cs-CZ" altLang="cs-CZ" sz="2400" b="1"/>
              <a:t>nchen: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Urban </a:t>
            </a:r>
            <a:r>
              <a:rPr lang="en-US" altLang="cs-CZ" sz="2400" b="1"/>
              <a:t>&amp;</a:t>
            </a:r>
            <a:r>
              <a:rPr lang="cs-CZ" altLang="cs-CZ" sz="2400" b="1"/>
              <a:t> Schwarzenberg, 1993)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/>
              <a:t>Čihák R: Anatomie 2 (Splanchnologia). Avicenum,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/>
              <a:t>zdravotnické nakladatelství,</a:t>
            </a:r>
            <a:r>
              <a:rPr lang="cs-CZ" altLang="cs-CZ" sz="2400" b="1"/>
              <a:t> </a:t>
            </a:r>
            <a:r>
              <a:rPr lang="en-US" altLang="cs-CZ" sz="2400" b="1"/>
              <a:t>Praha, 1988.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ily_sinusduraematris_PRACOVNIVER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6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0"/>
            <a:ext cx="4559300" cy="53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58750" y="134938"/>
            <a:ext cx="2976563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JUGULARIS INT.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0"/>
            <a:ext cx="55038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231775" y="207963"/>
            <a:ext cx="4281488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JUGULARIS INT.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vv. pharyngeae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facialis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lingualis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thyroidea sup.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(tr. thyrolingualis,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tr. thyrolinguofacialis)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thyroidea media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retromandibularis (35%)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0"/>
            <a:ext cx="58975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58750" y="134938"/>
            <a:ext cx="3978275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RETROMANDIBULARIS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temporalis spf.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maxillaris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temporalis media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transversa faciei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FACIALIS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- v. angularis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- v. prof. faciei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- v. palatina ext.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476250"/>
            <a:ext cx="5711825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158750" y="134938"/>
            <a:ext cx="39084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PLEXUS PTERYGOIDEUS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alveolaris inf. et sup.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sphenopalatina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vv. palatinae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ily_oblicej_hloub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0"/>
            <a:ext cx="55038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31775" y="279400"/>
            <a:ext cx="3382963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JUGULARIS EXT.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retromandibularis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auricularis post.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occipitalis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jugularis ant.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arcus venosus juguli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(- v. mediana colli)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transversa colli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suprascapularis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1798</TotalTime>
  <Words>1132</Words>
  <Application>Microsoft Office PowerPoint</Application>
  <PresentationFormat>Předvádění na obrazovce (4:3)</PresentationFormat>
  <Paragraphs>217</Paragraphs>
  <Slides>35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7" baseType="lpstr">
      <vt:lpstr>Arial</vt:lpstr>
      <vt:lpstr>Motiv systému Office</vt:lpstr>
      <vt:lpstr>VEINS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Anatomický ústav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Masarykova universita v Brně</dc:creator>
  <cp:lastModifiedBy>Svizenska</cp:lastModifiedBy>
  <cp:revision>88</cp:revision>
  <dcterms:created xsi:type="dcterms:W3CDTF">2006-05-10T13:50:51Z</dcterms:created>
  <dcterms:modified xsi:type="dcterms:W3CDTF">2015-04-15T10:53:46Z</dcterms:modified>
</cp:coreProperties>
</file>