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8"/>
  </p:handoutMasterIdLst>
  <p:sldIdLst>
    <p:sldId id="282" r:id="rId2"/>
    <p:sldId id="290" r:id="rId3"/>
    <p:sldId id="289" r:id="rId4"/>
    <p:sldId id="286" r:id="rId5"/>
    <p:sldId id="291" r:id="rId6"/>
    <p:sldId id="288" r:id="rId7"/>
  </p:sldIdLst>
  <p:sldSz cx="9144000" cy="6858000" type="screen4x3"/>
  <p:notesSz cx="9926638" cy="67976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8" autoAdjust="0"/>
  </p:normalViewPr>
  <p:slideViewPr>
    <p:cSldViewPr snapToGrid="0" snapToObjects="1">
      <p:cViewPr varScale="1">
        <p:scale>
          <a:sx n="42" d="100"/>
          <a:sy n="42" d="100"/>
        </p:scale>
        <p:origin x="13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BD11EEA7-506E-43D6-81BE-615D5A3B8A85}" type="datetimeFigureOut">
              <a:rPr lang="en-GB"/>
              <a:pPr>
                <a:defRPr/>
              </a:pPr>
              <a:t>17/03/2015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74DA917-E64F-4E99-8BD6-1C599000FA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749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6667C-2C6E-4BEE-BB15-239C81BD1D3F}" type="datetimeFigureOut">
              <a:rPr lang="en-US"/>
              <a:pPr>
                <a:defRPr/>
              </a:pPr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38FDC-C8F2-472D-B8EE-EAFC96C235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8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39012-6E55-4BAD-AF61-B2F77AA3E68C}" type="datetimeFigureOut">
              <a:rPr lang="en-US"/>
              <a:pPr>
                <a:defRPr/>
              </a:pPr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7C1F-2ED9-490A-949D-EA5C2DE73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3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C6BFE-28EF-485D-9808-353637660EE2}" type="datetimeFigureOut">
              <a:rPr lang="en-US"/>
              <a:pPr>
                <a:defRPr/>
              </a:pPr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5D1B-3E54-4019-97CB-C0C298BC9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7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700C-C785-4555-ACB8-75E500F060BF}" type="datetimeFigureOut">
              <a:rPr lang="en-US"/>
              <a:pPr>
                <a:defRPr/>
              </a:pPr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44F0F-4F0D-4C8D-95F4-53DF6A8D94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6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1EFC-34F7-49EB-B2FF-3885A44105C0}" type="datetimeFigureOut">
              <a:rPr lang="en-US"/>
              <a:pPr>
                <a:defRPr/>
              </a:pPr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58987-FB99-4C87-94D1-F24D2907D5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59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0C92-9A22-44D7-839F-E45889F3B696}" type="datetimeFigureOut">
              <a:rPr lang="en-US"/>
              <a:pPr>
                <a:defRPr/>
              </a:pPr>
              <a:t>3/17/2015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B6A6B-3EF3-4E2D-9B91-B8EE49C807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3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6D118-0A50-4CAA-9C30-5A4C858FD21E}" type="datetimeFigureOut">
              <a:rPr lang="en-US"/>
              <a:pPr>
                <a:defRPr/>
              </a:pPr>
              <a:t>3/17/2015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8084-681F-40C4-BBD8-BAE860BC3F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19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234A3-F646-4CC9-9843-20DFF62E3347}" type="datetimeFigureOut">
              <a:rPr lang="en-US"/>
              <a:pPr>
                <a:defRPr/>
              </a:pPr>
              <a:t>3/17/2015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12868-5F8B-4638-964C-B396689519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75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14166-8969-4EE9-9474-93B9CFB4EDF5}" type="datetimeFigureOut">
              <a:rPr lang="en-US"/>
              <a:pPr>
                <a:defRPr/>
              </a:pPr>
              <a:t>3/17/2015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04910-17AF-4C67-8BC0-1356B9B09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627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E1FEC-E045-4C15-98CE-EDF4716800CB}" type="datetimeFigureOut">
              <a:rPr lang="en-US"/>
              <a:pPr>
                <a:defRPr/>
              </a:pPr>
              <a:t>3/17/2015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C47D9-76F7-43F8-A89A-EF9328FB0B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8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err="1" smtClean="0"/>
              <a:t>Drag</a:t>
            </a:r>
            <a:r>
              <a:rPr lang="cs-CZ" noProof="0" dirty="0" smtClean="0"/>
              <a:t> </a:t>
            </a:r>
            <a:r>
              <a:rPr lang="cs-CZ" noProof="0" dirty="0" err="1" smtClean="0"/>
              <a:t>picture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placeholder</a:t>
            </a:r>
            <a:r>
              <a:rPr lang="cs-CZ" noProof="0" dirty="0" smtClean="0"/>
              <a:t> </a:t>
            </a:r>
            <a:r>
              <a:rPr lang="cs-CZ" noProof="0" dirty="0" err="1" smtClean="0"/>
              <a:t>or</a:t>
            </a:r>
            <a:r>
              <a:rPr lang="cs-CZ" noProof="0" dirty="0" smtClean="0"/>
              <a:t> </a:t>
            </a:r>
            <a:r>
              <a:rPr lang="cs-CZ" noProof="0" dirty="0" err="1" smtClean="0"/>
              <a:t>click</a:t>
            </a:r>
            <a:r>
              <a:rPr lang="cs-CZ" noProof="0" dirty="0" smtClean="0"/>
              <a:t> </a:t>
            </a:r>
            <a:r>
              <a:rPr lang="cs-CZ" noProof="0" dirty="0" err="1" smtClean="0"/>
              <a:t>icon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E4799-BBAB-495B-99F1-2F3E61C4FB9F}" type="datetimeFigureOut">
              <a:rPr lang="en-US"/>
              <a:pPr>
                <a:defRPr/>
              </a:pPr>
              <a:t>3/17/2015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1DD25-FFE0-4D11-95A3-54E1C3997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40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text styles</a:t>
            </a:r>
          </a:p>
          <a:p>
            <a:pPr lvl="1"/>
            <a:r>
              <a:rPr lang="cs-CZ" altLang="en-US" smtClean="0"/>
              <a:t>Second level</a:t>
            </a:r>
          </a:p>
          <a:p>
            <a:pPr lvl="2"/>
            <a:r>
              <a:rPr lang="cs-CZ" altLang="en-US" smtClean="0"/>
              <a:t>Third level</a:t>
            </a:r>
          </a:p>
          <a:p>
            <a:pPr lvl="3"/>
            <a:r>
              <a:rPr lang="cs-CZ" altLang="en-US" smtClean="0"/>
              <a:t>Fourth level</a:t>
            </a:r>
          </a:p>
          <a:p>
            <a:pPr lvl="4"/>
            <a:r>
              <a:rPr lang="cs-CZ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804E843-C4AC-481E-B18E-A4897F1E034B}" type="datetimeFigureOut">
              <a:rPr lang="en-US"/>
              <a:pPr>
                <a:defRPr/>
              </a:pPr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D2AACE1-71A2-4A92-9114-CF576C0BF0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cs-CZ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Čeština pro cizince II</a:t>
            </a:r>
            <a:endParaRPr lang="cs-CZ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cs-CZ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800" i="1" dirty="0" smtClean="0"/>
              <a:t>Put the verb</a:t>
            </a:r>
            <a:r>
              <a:rPr lang="cs-CZ" sz="2800" i="1" dirty="0" smtClean="0"/>
              <a:t>s</a:t>
            </a:r>
            <a:r>
              <a:rPr lang="en-GB" sz="2800" i="1" dirty="0" smtClean="0"/>
              <a:t> into the present tense.</a:t>
            </a:r>
            <a:endParaRPr lang="en-GB" sz="2800" i="1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155575" y="1365417"/>
            <a:ext cx="4564705" cy="4525963"/>
          </a:xfrm>
        </p:spPr>
        <p:txBody>
          <a:bodyPr/>
          <a:lstStyle/>
          <a:p>
            <a:pPr marL="360000" indent="-360000">
              <a:buFont typeface="+mj-lt"/>
              <a:buAutoNum type="arabicPeriod"/>
            </a:pPr>
            <a:r>
              <a:rPr lang="cs-CZ" dirty="0"/>
              <a:t>Snídali jsme jogurt a banán.</a:t>
            </a:r>
          </a:p>
          <a:p>
            <a:pPr marL="360000" indent="-360000">
              <a:buFont typeface="+mj-lt"/>
              <a:buAutoNum type="arabicPeriod"/>
            </a:pPr>
            <a:r>
              <a:rPr lang="cs-CZ" dirty="0"/>
              <a:t>Bolelo mě ucho</a:t>
            </a:r>
            <a:r>
              <a:rPr lang="cs-CZ" dirty="0" smtClean="0"/>
              <a:t>.</a:t>
            </a:r>
          </a:p>
          <a:p>
            <a:pPr marL="360000" indent="-360000">
              <a:buFont typeface="+mj-lt"/>
              <a:buAutoNum type="arabicPeriod"/>
            </a:pPr>
            <a:r>
              <a:rPr lang="cs-CZ" dirty="0" smtClean="0"/>
              <a:t>Rozuměl jsi?</a:t>
            </a:r>
          </a:p>
          <a:p>
            <a:pPr marL="360000" indent="-360000">
              <a:buFont typeface="+mj-lt"/>
              <a:buAutoNum type="arabicPeriod"/>
            </a:pPr>
            <a:r>
              <a:rPr lang="cs-CZ" dirty="0" smtClean="0"/>
              <a:t>Jeli autem.</a:t>
            </a:r>
          </a:p>
          <a:p>
            <a:pPr marL="360000" indent="-360000">
              <a:buFont typeface="+mj-lt"/>
              <a:buAutoNum type="arabicPeriod"/>
            </a:pPr>
            <a:r>
              <a:rPr lang="cs-CZ" dirty="0" smtClean="0"/>
              <a:t>Byla doma?</a:t>
            </a:r>
          </a:p>
          <a:p>
            <a:pPr marL="360000" indent="-360000">
              <a:buFont typeface="+mj-lt"/>
              <a:buAutoNum type="arabicPeriod"/>
            </a:pPr>
            <a:r>
              <a:rPr lang="cs-CZ" dirty="0" smtClean="0"/>
              <a:t>Cestovali jste v létě?</a:t>
            </a:r>
          </a:p>
          <a:p>
            <a:pPr marL="360000" indent="-360000">
              <a:buFont typeface="+mj-lt"/>
              <a:buAutoNum type="arabicPeriod"/>
            </a:pPr>
            <a:r>
              <a:rPr lang="cs-CZ" dirty="0" smtClean="0"/>
              <a:t>Dívala jsem se na televizi.</a:t>
            </a:r>
          </a:p>
          <a:p>
            <a:pPr marL="360000" indent="-360000">
              <a:buFont typeface="+mj-lt"/>
              <a:buAutoNum type="arabicPeriod"/>
            </a:pPr>
            <a:r>
              <a:rPr lang="cs-CZ" dirty="0" smtClean="0"/>
              <a:t>Uklízeli jsme celý den.</a:t>
            </a:r>
          </a:p>
          <a:p>
            <a:pPr marL="360000" indent="-360000">
              <a:buFont typeface="+mj-lt"/>
              <a:buAutoNum type="arabicPeriod"/>
            </a:pPr>
            <a:r>
              <a:rPr lang="cs-CZ" dirty="0" smtClean="0"/>
              <a:t>Byl jsi nemocný?</a:t>
            </a:r>
          </a:p>
          <a:p>
            <a:pPr marL="360000" indent="-360000">
              <a:buFont typeface="+mj-lt"/>
              <a:buAutoNum type="arabicPeriod"/>
            </a:pPr>
            <a:endParaRPr lang="cs-CZ" dirty="0" smtClean="0"/>
          </a:p>
          <a:p>
            <a:pPr marL="360000" indent="-360000">
              <a:buFont typeface="+mj-lt"/>
              <a:buAutoNum type="arabicPeriod"/>
            </a:pPr>
            <a:endParaRPr lang="cs-CZ" dirty="0" smtClean="0"/>
          </a:p>
          <a:p>
            <a:pPr marL="360000" indent="-36000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4917988" y="1365417"/>
            <a:ext cx="3768811" cy="4525963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691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cs-CZ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Čeština pro cizince II</a:t>
            </a:r>
            <a:endParaRPr lang="cs-CZ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cs-CZ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85851"/>
            <a:ext cx="8229600" cy="1143000"/>
          </a:xfrm>
        </p:spPr>
        <p:txBody>
          <a:bodyPr/>
          <a:lstStyle/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Kdo je to?</a:t>
            </a:r>
            <a:endParaRPr lang="cs-CZ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To je </a:t>
            </a:r>
            <a:r>
              <a:rPr lang="cs-CZ" dirty="0" err="1" smtClean="0"/>
              <a:t>Penélope</a:t>
            </a:r>
            <a:r>
              <a:rPr lang="cs-CZ" dirty="0" smtClean="0"/>
              <a:t> </a:t>
            </a:r>
            <a:r>
              <a:rPr lang="cs-CZ" dirty="0" err="1" smtClean="0"/>
              <a:t>Cruz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To je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španělská herečka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026" name="Picture 2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1392667"/>
            <a:ext cx="4872703" cy="2870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6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cs-CZ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Čeština pro cizince II</a:t>
            </a:r>
            <a:endParaRPr lang="cs-CZ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cs-CZ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85851"/>
            <a:ext cx="8229600" cy="1143000"/>
          </a:xfrm>
        </p:spPr>
        <p:txBody>
          <a:bodyPr/>
          <a:lstStyle/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Kdo je to?</a:t>
            </a:r>
            <a:endParaRPr lang="cs-CZ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41804" y="1600200"/>
            <a:ext cx="4916446" cy="4525963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To je Agatha </a:t>
            </a:r>
            <a:r>
              <a:rPr lang="en-GB" dirty="0" smtClean="0"/>
              <a:t>Christie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To byla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britská spisovatelka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2050" name="Picture 2" descr="https://s-media-cache-ak0.pinimg.com/474x/1a/26/0f/1a260f0da3bfe94a3996b8e488458ecb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56" y="1528851"/>
            <a:ext cx="2786070" cy="393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Přímá spojnice 8"/>
          <p:cNvCxnSpPr/>
          <p:nvPr/>
        </p:nvCxnSpPr>
        <p:spPr>
          <a:xfrm>
            <a:off x="4460789" y="3855308"/>
            <a:ext cx="753763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52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Čeština pro cizince </a:t>
            </a:r>
            <a:r>
              <a:rPr lang="it-IT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II</a:t>
            </a:r>
            <a:endParaRPr lang="it-IT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21368" y="679622"/>
            <a:ext cx="8354219" cy="5622324"/>
          </a:xfrm>
        </p:spPr>
        <p:txBody>
          <a:bodyPr/>
          <a:lstStyle/>
          <a:p>
            <a:pPr marL="0" indent="0">
              <a:buNone/>
            </a:pPr>
            <a:r>
              <a:rPr lang="cs-CZ" sz="2800" i="1" dirty="0" smtClean="0"/>
              <a:t> 1. Včera jsem nebyl ve škole. </a:t>
            </a:r>
            <a:r>
              <a:rPr lang="cs-CZ" sz="2800" b="1" i="1" dirty="0" smtClean="0">
                <a:solidFill>
                  <a:schemeClr val="accent6">
                    <a:lumMod val="75000"/>
                  </a:schemeClr>
                </a:solidFill>
              </a:rPr>
              <a:t>Byl</a:t>
            </a:r>
            <a:r>
              <a:rPr lang="cs-CZ" sz="2800" i="1" dirty="0" smtClean="0"/>
              <a:t> jsem doma.</a:t>
            </a:r>
          </a:p>
          <a:p>
            <a:pPr marL="0" indent="0">
              <a:buNone/>
            </a:pPr>
            <a:r>
              <a:rPr lang="cs-CZ" sz="2800" i="1" dirty="0" smtClean="0"/>
              <a:t> 2. Večer jsem </a:t>
            </a:r>
            <a:r>
              <a:rPr lang="cs-CZ" sz="2800" b="1" i="1" dirty="0" smtClean="0">
                <a:solidFill>
                  <a:schemeClr val="accent6">
                    <a:lumMod val="75000"/>
                  </a:schemeClr>
                </a:solidFill>
              </a:rPr>
              <a:t>měla</a:t>
            </a:r>
            <a:r>
              <a:rPr lang="cs-CZ" sz="2800" i="1" dirty="0" smtClean="0"/>
              <a:t> velký hlad.</a:t>
            </a:r>
          </a:p>
          <a:p>
            <a:pPr marL="0" indent="0">
              <a:buNone/>
            </a:pPr>
            <a:r>
              <a:rPr lang="cs-CZ" sz="2800" i="1" dirty="0" smtClean="0"/>
              <a:t> 3. Včera jsem </a:t>
            </a:r>
            <a:r>
              <a:rPr lang="cs-CZ" sz="2800" b="1" i="1" dirty="0" smtClean="0">
                <a:solidFill>
                  <a:schemeClr val="accent6">
                    <a:lumMod val="75000"/>
                  </a:schemeClr>
                </a:solidFill>
              </a:rPr>
              <a:t>chtěl</a:t>
            </a:r>
            <a:r>
              <a:rPr lang="cs-CZ" sz="2800" i="1" dirty="0" smtClean="0"/>
              <a:t> jít do kina.</a:t>
            </a:r>
          </a:p>
          <a:p>
            <a:pPr marL="0" indent="0">
              <a:buNone/>
            </a:pPr>
            <a:r>
              <a:rPr lang="cs-CZ" sz="2800" i="1" dirty="0" smtClean="0"/>
              <a:t> 4. </a:t>
            </a:r>
            <a:r>
              <a:rPr lang="cs-CZ" sz="2800" b="1" i="1" dirty="0" smtClean="0">
                <a:solidFill>
                  <a:schemeClr val="accent6">
                    <a:lumMod val="75000"/>
                  </a:schemeClr>
                </a:solidFill>
              </a:rPr>
              <a:t>Četla</a:t>
            </a:r>
            <a:r>
              <a:rPr lang="cs-CZ" sz="2800" i="1" dirty="0" smtClean="0"/>
              <a:t> jsem dobrou knihu.</a:t>
            </a:r>
          </a:p>
          <a:p>
            <a:pPr marL="0" indent="0">
              <a:buNone/>
            </a:pPr>
            <a:r>
              <a:rPr lang="cs-CZ" sz="2800" i="1" dirty="0" smtClean="0"/>
              <a:t> 5. Ráno jsem </a:t>
            </a:r>
            <a:r>
              <a:rPr lang="cs-CZ" sz="2800" b="1" i="1" dirty="0" smtClean="0">
                <a:solidFill>
                  <a:schemeClr val="accent6">
                    <a:lumMod val="75000"/>
                  </a:schemeClr>
                </a:solidFill>
              </a:rPr>
              <a:t>jedla</a:t>
            </a:r>
            <a:r>
              <a:rPr lang="cs-CZ" sz="2800" i="1" dirty="0" smtClean="0"/>
              <a:t> jogurt.</a:t>
            </a:r>
          </a:p>
          <a:p>
            <a:pPr marL="0" indent="0">
              <a:buNone/>
            </a:pPr>
            <a:r>
              <a:rPr lang="cs-CZ" sz="2800" i="1" dirty="0" smtClean="0"/>
              <a:t> 6. Můj bratr </a:t>
            </a:r>
            <a:r>
              <a:rPr lang="cs-CZ" sz="2800" b="1" i="1" dirty="0" smtClean="0">
                <a:solidFill>
                  <a:schemeClr val="accent6">
                    <a:lumMod val="75000"/>
                  </a:schemeClr>
                </a:solidFill>
              </a:rPr>
              <a:t>šel</a:t>
            </a:r>
            <a:r>
              <a:rPr lang="cs-CZ" sz="2800" i="1" dirty="0" smtClean="0"/>
              <a:t> do kina. Já jsem </a:t>
            </a:r>
            <a:r>
              <a:rPr lang="cs-CZ" sz="2800" b="1" i="1" dirty="0" smtClean="0">
                <a:solidFill>
                  <a:schemeClr val="accent6">
                    <a:lumMod val="75000"/>
                  </a:schemeClr>
                </a:solidFill>
              </a:rPr>
              <a:t>šla</a:t>
            </a:r>
            <a:r>
              <a:rPr lang="cs-CZ" sz="2800" i="1" dirty="0" smtClean="0"/>
              <a:t> na kávu.</a:t>
            </a:r>
          </a:p>
          <a:p>
            <a:pPr marL="0" indent="0">
              <a:buNone/>
            </a:pPr>
            <a:r>
              <a:rPr lang="cs-CZ" sz="2800" i="1" dirty="0" smtClean="0"/>
              <a:t> 7. O víkendu jsem </a:t>
            </a:r>
            <a:r>
              <a:rPr lang="cs-CZ" sz="2800" b="1" i="1" dirty="0" smtClean="0">
                <a:solidFill>
                  <a:schemeClr val="accent6">
                    <a:lumMod val="75000"/>
                  </a:schemeClr>
                </a:solidFill>
              </a:rPr>
              <a:t>mohl</a:t>
            </a:r>
            <a:r>
              <a:rPr lang="cs-CZ" sz="28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800" i="1" dirty="0" smtClean="0"/>
              <a:t>dlouho spát.</a:t>
            </a:r>
          </a:p>
          <a:p>
            <a:pPr marL="0" indent="0">
              <a:buNone/>
            </a:pPr>
            <a:r>
              <a:rPr lang="cs-CZ" sz="2800" i="1" dirty="0" smtClean="0"/>
              <a:t> 8. Ráno jsem </a:t>
            </a:r>
            <a:r>
              <a:rPr lang="cs-CZ" sz="2800" b="1" i="1" dirty="0" smtClean="0">
                <a:solidFill>
                  <a:schemeClr val="accent6">
                    <a:lumMod val="75000"/>
                  </a:schemeClr>
                </a:solidFill>
              </a:rPr>
              <a:t>pila</a:t>
            </a:r>
            <a:r>
              <a:rPr lang="cs-CZ" sz="28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800" i="1" dirty="0" smtClean="0"/>
              <a:t>čaj.</a:t>
            </a:r>
          </a:p>
          <a:p>
            <a:pPr marL="0" indent="0">
              <a:buNone/>
            </a:pPr>
            <a:r>
              <a:rPr lang="cs-CZ" sz="2800" i="1" dirty="0" smtClean="0"/>
              <a:t> 9. Večer jsem </a:t>
            </a:r>
            <a:r>
              <a:rPr lang="cs-CZ" sz="2800" b="1" i="1" dirty="0" smtClean="0">
                <a:solidFill>
                  <a:schemeClr val="accent6">
                    <a:lumMod val="75000"/>
                  </a:schemeClr>
                </a:solidFill>
              </a:rPr>
              <a:t>psal</a:t>
            </a:r>
            <a:r>
              <a:rPr lang="cs-CZ" sz="28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800" i="1" dirty="0" smtClean="0"/>
              <a:t>email.</a:t>
            </a:r>
          </a:p>
          <a:p>
            <a:pPr marL="0" indent="0">
              <a:buNone/>
            </a:pPr>
            <a:r>
              <a:rPr lang="cs-CZ" sz="2800" i="1" dirty="0" smtClean="0"/>
              <a:t>10. V sobotu jsem </a:t>
            </a:r>
            <a:r>
              <a:rPr lang="cs-CZ" sz="2800" b="1" i="1" dirty="0" smtClean="0">
                <a:solidFill>
                  <a:schemeClr val="accent6">
                    <a:lumMod val="75000"/>
                  </a:schemeClr>
                </a:solidFill>
              </a:rPr>
              <a:t>spal</a:t>
            </a:r>
            <a:r>
              <a:rPr lang="cs-CZ" sz="28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800" i="1" dirty="0" smtClean="0"/>
              <a:t>dlouho.</a:t>
            </a:r>
          </a:p>
          <a:p>
            <a:pPr marL="0" indent="0">
              <a:buNone/>
            </a:pPr>
            <a:r>
              <a:rPr lang="cs-CZ" sz="2800" i="1" dirty="0" smtClean="0"/>
              <a:t>11. Moje babička </a:t>
            </a:r>
            <a:r>
              <a:rPr lang="cs-CZ" sz="2800" b="1" i="1" dirty="0" smtClean="0">
                <a:solidFill>
                  <a:schemeClr val="accent6">
                    <a:lumMod val="75000"/>
                  </a:schemeClr>
                </a:solidFill>
              </a:rPr>
              <a:t>umřela</a:t>
            </a:r>
            <a:r>
              <a:rPr lang="cs-CZ" sz="28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800" i="1" dirty="0" smtClean="0"/>
              <a:t>v roce 2002.</a:t>
            </a:r>
            <a:endParaRPr lang="en-GB" sz="2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811844" y="691979"/>
            <a:ext cx="1195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  <a:sym typeface="Wingdings"/>
              </a:rPr>
              <a:t></a:t>
            </a:r>
            <a:r>
              <a:rPr lang="cs-CZ" sz="2800" dirty="0" smtClean="0">
                <a:sym typeface="Wingdings"/>
              </a:rPr>
              <a:t> </a:t>
            </a:r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</a:rPr>
              <a:t>být</a:t>
            </a:r>
            <a:endParaRPr lang="en-GB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821836" y="1194606"/>
            <a:ext cx="1270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6">
                    <a:lumMod val="50000"/>
                  </a:schemeClr>
                </a:solidFill>
                <a:sym typeface="Wingdings"/>
              </a:rPr>
              <a:t></a:t>
            </a:r>
            <a:r>
              <a:rPr lang="cs-CZ" sz="2800" dirty="0">
                <a:sym typeface="Wingdings"/>
              </a:rPr>
              <a:t> </a:t>
            </a:r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</a:rPr>
              <a:t>mít</a:t>
            </a:r>
            <a:endParaRPr lang="en-GB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768861" y="1713235"/>
            <a:ext cx="1323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6">
                    <a:lumMod val="50000"/>
                  </a:schemeClr>
                </a:solidFill>
                <a:sym typeface="Wingdings"/>
              </a:rPr>
              <a:t></a:t>
            </a:r>
            <a:r>
              <a:rPr lang="cs-CZ" sz="2800" dirty="0">
                <a:sym typeface="Wingdings"/>
              </a:rPr>
              <a:t> </a:t>
            </a:r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</a:rPr>
              <a:t>chtít</a:t>
            </a:r>
            <a:endParaRPr lang="en-GB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414633" y="2211741"/>
            <a:ext cx="1362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6">
                    <a:lumMod val="50000"/>
                  </a:schemeClr>
                </a:solidFill>
                <a:sym typeface="Wingdings"/>
              </a:rPr>
              <a:t></a:t>
            </a:r>
            <a:r>
              <a:rPr lang="cs-CZ" sz="2800" dirty="0">
                <a:sym typeface="Wingdings"/>
              </a:rPr>
              <a:t> </a:t>
            </a:r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</a:rPr>
              <a:t>číst</a:t>
            </a:r>
            <a:endParaRPr lang="en-GB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159260" y="2734961"/>
            <a:ext cx="1297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6">
                    <a:lumMod val="50000"/>
                  </a:schemeClr>
                </a:solidFill>
                <a:sym typeface="Wingdings"/>
              </a:rPr>
              <a:t></a:t>
            </a:r>
            <a:r>
              <a:rPr lang="cs-CZ" sz="2800" dirty="0">
                <a:sym typeface="Wingdings"/>
              </a:rPr>
              <a:t> </a:t>
            </a:r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</a:rPr>
              <a:t>jíst</a:t>
            </a:r>
            <a:endParaRPr lang="en-GB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6843945" y="3258065"/>
            <a:ext cx="888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6">
                    <a:lumMod val="50000"/>
                  </a:schemeClr>
                </a:solidFill>
                <a:sym typeface="Wingdings"/>
              </a:rPr>
              <a:t></a:t>
            </a:r>
            <a:r>
              <a:rPr lang="cs-CZ" sz="2800" dirty="0">
                <a:sym typeface="Wingdings"/>
              </a:rPr>
              <a:t> </a:t>
            </a:r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</a:rPr>
              <a:t>jít</a:t>
            </a:r>
            <a:endParaRPr lang="en-GB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5663380" y="3756571"/>
            <a:ext cx="1355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6">
                    <a:lumMod val="50000"/>
                  </a:schemeClr>
                </a:solidFill>
                <a:sym typeface="Wingdings"/>
              </a:rPr>
              <a:t></a:t>
            </a:r>
            <a:r>
              <a:rPr lang="cs-CZ" sz="2800" dirty="0">
                <a:sym typeface="Wingdings"/>
              </a:rPr>
              <a:t> </a:t>
            </a:r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</a:rPr>
              <a:t>moct</a:t>
            </a:r>
            <a:endParaRPr lang="en-GB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3526084" y="4270851"/>
            <a:ext cx="1045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6">
                    <a:lumMod val="50000"/>
                  </a:schemeClr>
                </a:solidFill>
                <a:sym typeface="Wingdings"/>
              </a:rPr>
              <a:t></a:t>
            </a:r>
            <a:r>
              <a:rPr lang="cs-CZ" sz="2800" dirty="0">
                <a:sym typeface="Wingdings"/>
              </a:rPr>
              <a:t> </a:t>
            </a:r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</a:rPr>
              <a:t>pít</a:t>
            </a:r>
            <a:endParaRPr lang="en-GB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3995072" y="4777595"/>
            <a:ext cx="1224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6">
                    <a:lumMod val="50000"/>
                  </a:schemeClr>
                </a:solidFill>
                <a:sym typeface="Wingdings"/>
              </a:rPr>
              <a:t></a:t>
            </a:r>
            <a:r>
              <a:rPr lang="cs-CZ" sz="2800" dirty="0">
                <a:sym typeface="Wingdings"/>
              </a:rPr>
              <a:t> </a:t>
            </a:r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</a:rPr>
              <a:t>psát</a:t>
            </a:r>
            <a:endParaRPr lang="en-GB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4774831" y="5304934"/>
            <a:ext cx="1317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6">
                    <a:lumMod val="50000"/>
                  </a:schemeClr>
                </a:solidFill>
                <a:sym typeface="Wingdings"/>
              </a:rPr>
              <a:t></a:t>
            </a:r>
            <a:r>
              <a:rPr lang="cs-CZ" sz="2800" dirty="0">
                <a:sym typeface="Wingdings"/>
              </a:rPr>
              <a:t> </a:t>
            </a:r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</a:rPr>
              <a:t>spát</a:t>
            </a:r>
            <a:endParaRPr lang="en-GB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5777291" y="5803440"/>
            <a:ext cx="1510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6">
                    <a:lumMod val="50000"/>
                  </a:schemeClr>
                </a:solidFill>
                <a:sym typeface="Wingdings"/>
              </a:rPr>
              <a:t></a:t>
            </a:r>
            <a:r>
              <a:rPr lang="cs-CZ" sz="2800" dirty="0">
                <a:sym typeface="Wingdings"/>
              </a:rPr>
              <a:t> </a:t>
            </a:r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</a:rPr>
              <a:t>umřít</a:t>
            </a:r>
            <a:endParaRPr lang="en-GB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518643" y="4499110"/>
            <a:ext cx="3401393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err="1" smtClean="0">
                <a:solidFill>
                  <a:schemeClr val="bg1"/>
                </a:solidFill>
              </a:rPr>
              <a:t>IRREGULAR</a:t>
            </a:r>
            <a:r>
              <a:rPr lang="cs-CZ" sz="2800" b="1" dirty="0" smtClean="0">
                <a:solidFill>
                  <a:schemeClr val="bg1"/>
                </a:solidFill>
              </a:rPr>
              <a:t> L-</a:t>
            </a:r>
            <a:r>
              <a:rPr lang="cs-CZ" sz="2800" b="1" dirty="0" err="1" smtClean="0">
                <a:solidFill>
                  <a:schemeClr val="bg1"/>
                </a:solidFill>
              </a:rPr>
              <a:t>FORMS</a:t>
            </a:r>
            <a:endParaRPr lang="en-GB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22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Čeština pro cizince </a:t>
            </a:r>
            <a:r>
              <a:rPr lang="it-IT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II</a:t>
            </a:r>
            <a:endParaRPr lang="it-IT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5851"/>
            <a:ext cx="8229600" cy="1143000"/>
          </a:xfrm>
        </p:spPr>
        <p:txBody>
          <a:bodyPr/>
          <a:lstStyle/>
          <a:p>
            <a:pPr algn="l"/>
            <a:r>
              <a:rPr lang="en-GB" sz="2800" i="1" dirty="0" smtClean="0"/>
              <a:t>Make questions (second person singular, past tense):</a:t>
            </a:r>
            <a:endParaRPr lang="en-GB" sz="2800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81432" y="1600200"/>
            <a:ext cx="4490567" cy="4525963"/>
          </a:xfrm>
        </p:spPr>
        <p:txBody>
          <a:bodyPr/>
          <a:lstStyle/>
          <a:p>
            <a:pPr marL="360000" indent="-360000">
              <a:buFont typeface="+mj-lt"/>
              <a:buAutoNum type="arabicPeriod"/>
            </a:pPr>
            <a:r>
              <a:rPr lang="cs-CZ" sz="2800" dirty="0" smtClean="0"/>
              <a:t>kdy – včera – jít – spát </a:t>
            </a:r>
          </a:p>
          <a:p>
            <a:pPr marL="360000" indent="-360000">
              <a:buFont typeface="+mj-lt"/>
              <a:buAutoNum type="arabicPeriod"/>
            </a:pPr>
            <a:r>
              <a:rPr lang="cs-CZ" sz="2800" dirty="0" smtClean="0"/>
              <a:t>co – jíst – dneska ráno</a:t>
            </a:r>
          </a:p>
          <a:p>
            <a:pPr marL="360000" indent="-360000">
              <a:buFont typeface="+mj-lt"/>
              <a:buAutoNum type="arabicPeriod"/>
            </a:pPr>
            <a:r>
              <a:rPr lang="cs-CZ" sz="2800" dirty="0" smtClean="0"/>
              <a:t>mít – víkend – moc práce</a:t>
            </a:r>
          </a:p>
          <a:p>
            <a:pPr marL="360000" indent="-360000">
              <a:buFont typeface="+mj-lt"/>
              <a:buAutoNum type="arabicPeriod"/>
            </a:pPr>
            <a:r>
              <a:rPr lang="cs-CZ" sz="2800" dirty="0" smtClean="0"/>
              <a:t>co – pít – dneska ráno</a:t>
            </a:r>
          </a:p>
          <a:p>
            <a:pPr marL="360000" indent="-360000">
              <a:buFont typeface="+mj-lt"/>
              <a:buAutoNum type="arabicPeriod"/>
            </a:pPr>
            <a:r>
              <a:rPr lang="cs-CZ" sz="2800" dirty="0" smtClean="0"/>
              <a:t>být – víkend – restaurace</a:t>
            </a:r>
          </a:p>
          <a:p>
            <a:pPr marL="360000" indent="-360000">
              <a:buFont typeface="+mj-lt"/>
              <a:buAutoNum type="arabicPeriod"/>
            </a:pPr>
            <a:r>
              <a:rPr lang="cs-CZ" sz="2800" dirty="0" smtClean="0"/>
              <a:t>co – psát – dneska ráno</a:t>
            </a:r>
          </a:p>
          <a:p>
            <a:pPr marL="360000" indent="-360000">
              <a:buFont typeface="+mj-lt"/>
              <a:buAutoNum type="arabicPeriod"/>
            </a:pPr>
            <a:r>
              <a:rPr lang="cs-CZ" sz="2800" dirty="0" smtClean="0"/>
              <a:t>jak dlouho – dneska – spát</a:t>
            </a:r>
          </a:p>
          <a:p>
            <a:pPr marL="0" indent="0">
              <a:buNone/>
            </a:pPr>
            <a:endParaRPr lang="cs-CZ" sz="28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448435" y="1600200"/>
            <a:ext cx="4695568" cy="4525963"/>
          </a:xfrm>
        </p:spPr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7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Čeština pro cizince </a:t>
            </a:r>
            <a:r>
              <a:rPr lang="it-IT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II</a:t>
            </a:r>
            <a:endParaRPr lang="it-IT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6423"/>
            <a:ext cx="8229600" cy="1143000"/>
          </a:xfrm>
        </p:spPr>
        <p:txBody>
          <a:bodyPr/>
          <a:lstStyle/>
          <a:p>
            <a:pPr algn="l"/>
            <a:r>
              <a:rPr lang="cs-CZ" sz="3200" b="1" dirty="0">
                <a:solidFill>
                  <a:schemeClr val="accent6">
                    <a:lumMod val="50000"/>
                  </a:schemeClr>
                </a:solidFill>
              </a:rPr>
              <a:t>Karel IV. (čtvrtý</a:t>
            </a:r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49628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3000" dirty="0" smtClean="0"/>
              <a:t>Český král.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000" dirty="0" smtClean="0"/>
              <a:t>V roce 1316.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000" dirty="0" smtClean="0"/>
              <a:t>Z Lucemburska.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000" dirty="0" smtClean="0"/>
              <a:t>Ve Francii.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000" dirty="0" smtClean="0"/>
              <a:t>Velmi energický a inteligentní.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000" dirty="0" smtClean="0"/>
              <a:t>175 centimetrů.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000" dirty="0" smtClean="0"/>
              <a:t>Eliška.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000" dirty="0" smtClean="0"/>
              <a:t>Prahu.</a:t>
            </a:r>
          </a:p>
          <a:p>
            <a:pPr marL="514350" indent="-514350">
              <a:buFont typeface="+mj-lt"/>
              <a:buAutoNum type="arabicPeriod"/>
            </a:pPr>
            <a:endParaRPr lang="cs-CZ" sz="3000" dirty="0" smtClean="0"/>
          </a:p>
          <a:p>
            <a:pPr marL="514350" indent="-514350">
              <a:buFont typeface="+mj-lt"/>
              <a:buAutoNum type="arabicPeriod"/>
            </a:pPr>
            <a:endParaRPr lang="cs-CZ" sz="3000" dirty="0" smtClean="0"/>
          </a:p>
          <a:p>
            <a:pPr marL="514350" indent="-514350">
              <a:buFont typeface="+mj-lt"/>
              <a:buAutoNum type="arabicPeriod"/>
            </a:pPr>
            <a:endParaRPr lang="en-GB" sz="3000" dirty="0"/>
          </a:p>
        </p:txBody>
      </p:sp>
      <p:sp>
        <p:nvSpPr>
          <p:cNvPr id="5" name="AutoShape 2" descr="Výsledek obrázku pro karel čtvrtý bankovk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6" name="Picture 4" descr="http://www.nume.cz/uploads/files/C%CC%8Cla%CC%81nky/C%CC%8Cla%CC%81nky/Prav%C3%A1%20100K%C4%8D%201995%20na%20pap%C3%ADru%20bez%20pr%C5%AFsvitky%3F/Obracen%C3%BD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097" y="734326"/>
            <a:ext cx="5249346" cy="2587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894176" y="5839211"/>
            <a:ext cx="3124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(žlutá učebnice str. 66)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1120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theme1.xml><?xml version="1.0" encoding="utf-8"?>
<a:theme xmlns:a="http://schemas.openxmlformats.org/drawingml/2006/main" name="LF ES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LF ESF.potx</Template>
  <TotalTime>2379</TotalTime>
  <Words>320</Words>
  <Application>Microsoft Office PowerPoint</Application>
  <PresentationFormat>Předvádění na obrazovce (4:3)</PresentationFormat>
  <Paragraphs>75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Georgia</vt:lpstr>
      <vt:lpstr>Wingdings</vt:lpstr>
      <vt:lpstr>LF ESF</vt:lpstr>
      <vt:lpstr>Put the verbs into the present tense.</vt:lpstr>
      <vt:lpstr>Kdo je to?</vt:lpstr>
      <vt:lpstr>Kdo je to?</vt:lpstr>
      <vt:lpstr>Prezentace aplikace PowerPoint</vt:lpstr>
      <vt:lpstr>Make questions (second person singular, past tense):</vt:lpstr>
      <vt:lpstr>Karel IV. (čtvrtý)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p. w.</dc:creator>
  <cp:lastModifiedBy>Rešková</cp:lastModifiedBy>
  <cp:revision>190</cp:revision>
  <cp:lastPrinted>2014-06-25T12:52:21Z</cp:lastPrinted>
  <dcterms:created xsi:type="dcterms:W3CDTF">2014-05-26T17:50:24Z</dcterms:created>
  <dcterms:modified xsi:type="dcterms:W3CDTF">2015-03-17T19:14:37Z</dcterms:modified>
</cp:coreProperties>
</file>