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83" r:id="rId2"/>
    <p:sldId id="290" r:id="rId3"/>
    <p:sldId id="284" r:id="rId4"/>
    <p:sldId id="285" r:id="rId5"/>
    <p:sldId id="286" r:id="rId6"/>
    <p:sldId id="287" r:id="rId7"/>
    <p:sldId id="288" r:id="rId8"/>
    <p:sldId id="289" r:id="rId9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8" autoAdjust="0"/>
  </p:normalViewPr>
  <p:slideViewPr>
    <p:cSldViewPr snapToGrid="0" snapToObjects="1"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D11EEA7-506E-43D6-81BE-615D5A3B8A85}" type="datetimeFigureOut">
              <a:rPr lang="en-GB"/>
              <a:pPr>
                <a:defRPr/>
              </a:pPr>
              <a:t>30/03/2015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74DA917-E64F-4E99-8BD6-1C599000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4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667C-2C6E-4BEE-BB15-239C81BD1D3F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8FDC-C8F2-472D-B8EE-EAFC96C23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9012-6E55-4BAD-AF61-B2F77AA3E68C}" type="datetimeFigureOut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7C1F-2ED9-490A-949D-EA5C2DE73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3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6BFE-28EF-485D-9808-353637660EE2}" type="datetimeFigureOut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5D1B-3E54-4019-97CB-C0C298BC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700C-C785-4555-ACB8-75E500F060BF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4F0F-4F0D-4C8D-95F4-53DF6A8D9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6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1EFC-34F7-49EB-B2FF-3885A44105C0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8987-FB99-4C87-94D1-F24D2907D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9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0C92-9A22-44D7-839F-E45889F3B696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6A6B-3EF3-4E2D-9B91-B8EE49C80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3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118-0A50-4CAA-9C30-5A4C858FD21E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8084-681F-40C4-BBD8-BAE860BC3F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34A3-F646-4CC9-9843-20DFF62E3347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68-5F8B-4638-964C-B39668951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5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4166-8969-4EE9-9474-93B9CFB4EDF5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4910-17AF-4C67-8BC0-1356B9B09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27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1FEC-E045-4C15-98CE-EDF4716800CB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7D9-76F7-43F8-A89A-EF9328FB0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err="1" smtClean="0"/>
              <a:t>Drag</a:t>
            </a:r>
            <a:r>
              <a:rPr lang="cs-CZ" noProof="0" dirty="0" smtClean="0"/>
              <a:t> </a:t>
            </a:r>
            <a:r>
              <a:rPr lang="cs-CZ" noProof="0" dirty="0" err="1" smtClean="0"/>
              <a:t>picture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placeholder</a:t>
            </a:r>
            <a:r>
              <a:rPr lang="cs-CZ" noProof="0" dirty="0" smtClean="0"/>
              <a:t> </a:t>
            </a:r>
            <a:r>
              <a:rPr lang="cs-CZ" noProof="0" dirty="0" err="1" smtClean="0"/>
              <a:t>or</a:t>
            </a:r>
            <a:r>
              <a:rPr lang="cs-CZ" noProof="0" dirty="0" smtClean="0"/>
              <a:t> </a:t>
            </a:r>
            <a:r>
              <a:rPr lang="cs-CZ" noProof="0" dirty="0" err="1" smtClean="0"/>
              <a:t>click</a:t>
            </a:r>
            <a:r>
              <a:rPr lang="cs-CZ" noProof="0" dirty="0" smtClean="0"/>
              <a:t> </a:t>
            </a:r>
            <a:r>
              <a:rPr lang="cs-CZ" noProof="0" dirty="0" err="1" smtClean="0"/>
              <a:t>icon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4799-BBAB-495B-99F1-2F3E61C4FB9F}" type="datetimeFigureOut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DD25-FFE0-4D11-95A3-54E1C399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4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text styles</a:t>
            </a:r>
          </a:p>
          <a:p>
            <a:pPr lvl="1"/>
            <a:r>
              <a:rPr lang="cs-CZ" altLang="en-US" smtClean="0"/>
              <a:t>Second level</a:t>
            </a:r>
          </a:p>
          <a:p>
            <a:pPr lvl="2"/>
            <a:r>
              <a:rPr lang="cs-CZ" altLang="en-US" smtClean="0"/>
              <a:t>Third level</a:t>
            </a:r>
          </a:p>
          <a:p>
            <a:pPr lvl="3"/>
            <a:r>
              <a:rPr lang="cs-CZ" altLang="en-US" smtClean="0"/>
              <a:t>Fourth level</a:t>
            </a:r>
          </a:p>
          <a:p>
            <a:pPr lvl="4"/>
            <a:r>
              <a:rPr lang="cs-CZ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04E843-C4AC-481E-B18E-A4897F1E034B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2AACE1-71A2-4A92-9114-CF576C0BF0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</a:t>
            </a:r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I</a:t>
            </a:r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V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976184"/>
            <a:ext cx="8229600" cy="479442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____ člověk </a:t>
            </a:r>
            <a:r>
              <a:rPr lang="cs-CZ" sz="3000" dirty="0"/>
              <a:t>nerad pracuje.</a:t>
            </a:r>
            <a:endParaRPr lang="en-GB" sz="3000" dirty="0"/>
          </a:p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________ člověk </a:t>
            </a:r>
            <a:r>
              <a:rPr lang="cs-CZ" sz="3000" dirty="0"/>
              <a:t>chce vědět a vidět všechno.</a:t>
            </a:r>
            <a:endParaRPr lang="en-GB" sz="3000" dirty="0"/>
          </a:p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________ člověk </a:t>
            </a:r>
            <a:r>
              <a:rPr lang="cs-CZ" sz="3000" dirty="0"/>
              <a:t>chce všechno.</a:t>
            </a:r>
            <a:endParaRPr lang="en-GB" sz="3000" dirty="0"/>
          </a:p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____________ </a:t>
            </a:r>
            <a:r>
              <a:rPr lang="cs-CZ" sz="3000" dirty="0"/>
              <a:t>člověk často nemá domácí úkol.</a:t>
            </a:r>
            <a:endParaRPr lang="en-GB" sz="3000" dirty="0"/>
          </a:p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________ člověk </a:t>
            </a:r>
            <a:r>
              <a:rPr lang="cs-CZ" sz="3000" dirty="0"/>
              <a:t>se nebojí.</a:t>
            </a:r>
            <a:endParaRPr lang="en-GB" sz="3000" dirty="0"/>
          </a:p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_________ člověk </a:t>
            </a:r>
            <a:r>
              <a:rPr lang="cs-CZ" sz="3000" dirty="0"/>
              <a:t>rád vstává brzy.</a:t>
            </a:r>
            <a:endParaRPr lang="en-GB" sz="3000" dirty="0"/>
          </a:p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________ člověk </a:t>
            </a:r>
            <a:r>
              <a:rPr lang="cs-CZ" sz="3000" dirty="0"/>
              <a:t>nerad lže.</a:t>
            </a:r>
            <a:endParaRPr lang="en-GB" sz="3000" dirty="0"/>
          </a:p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_______ člověk </a:t>
            </a:r>
            <a:r>
              <a:rPr lang="cs-CZ" sz="3000" dirty="0"/>
              <a:t>říká </a:t>
            </a:r>
            <a:r>
              <a:rPr lang="cs-CZ" sz="3000" i="1" dirty="0"/>
              <a:t>prosím</a:t>
            </a:r>
            <a:r>
              <a:rPr lang="cs-CZ" sz="3000" dirty="0"/>
              <a:t> a </a:t>
            </a:r>
            <a:r>
              <a:rPr lang="cs-CZ" sz="3000" i="1" dirty="0"/>
              <a:t>děkuju</a:t>
            </a:r>
            <a:r>
              <a:rPr lang="cs-CZ" sz="3000" dirty="0"/>
              <a:t>.</a:t>
            </a:r>
            <a:endParaRPr lang="en-GB" sz="3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61629" y="976184"/>
            <a:ext cx="94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smtClean="0"/>
              <a:t>Líný</a:t>
            </a:r>
            <a:endParaRPr lang="en-GB" sz="30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049690" y="1517825"/>
            <a:ext cx="19122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smtClean="0"/>
              <a:t>Zvědavý</a:t>
            </a:r>
            <a:endParaRPr lang="en-GB" sz="30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061629" y="2071823"/>
            <a:ext cx="1665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smtClean="0"/>
              <a:t>Sobecký</a:t>
            </a:r>
            <a:endParaRPr lang="en-GB" sz="30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045988" y="2625821"/>
            <a:ext cx="27772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smtClean="0"/>
              <a:t>Zapomnětlivý</a:t>
            </a:r>
            <a:endParaRPr lang="en-GB" sz="30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049690" y="3171582"/>
            <a:ext cx="18875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smtClean="0"/>
              <a:t>Statečný</a:t>
            </a:r>
            <a:endParaRPr lang="en-GB" sz="30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061629" y="3725580"/>
            <a:ext cx="22582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smtClean="0"/>
              <a:t>Pracovitý</a:t>
            </a:r>
            <a:endParaRPr lang="en-GB" sz="30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045988" y="4267221"/>
            <a:ext cx="1615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smtClean="0"/>
              <a:t>Upřímný</a:t>
            </a:r>
            <a:endParaRPr lang="en-GB" sz="30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020230" y="4821219"/>
            <a:ext cx="17478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smtClean="0"/>
              <a:t>Zdvořilý</a:t>
            </a:r>
            <a:endParaRPr lang="en-GB" sz="3000" b="1" dirty="0"/>
          </a:p>
        </p:txBody>
      </p:sp>
    </p:spTree>
    <p:extLst>
      <p:ext uri="{BB962C8B-B14F-4D97-AF65-F5344CB8AC3E}">
        <p14:creationId xmlns:p14="http://schemas.microsoft.com/office/powerpoint/2010/main" val="37433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</a:t>
            </a:r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I</a:t>
            </a:r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V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u="sng" dirty="0"/>
              <a:t>Talking Medicine</a:t>
            </a:r>
            <a:r>
              <a:rPr lang="cs-CZ" sz="3200" u="sng" dirty="0"/>
              <a:t>: </a:t>
            </a:r>
            <a:r>
              <a:rPr lang="cs-CZ" sz="3200" u="sng" cap="small" dirty="0"/>
              <a:t>Opakování</a:t>
            </a:r>
            <a:r>
              <a:rPr lang="cs-CZ" sz="3200" u="sng" dirty="0"/>
              <a:t> (lekce 5 a 6)</a:t>
            </a:r>
            <a:endParaRPr lang="en-GB" sz="32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114801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cs-CZ" sz="2800" dirty="0"/>
              <a:t>senná </a:t>
            </a:r>
            <a:r>
              <a:rPr lang="cs-CZ" sz="2800" u="sng" dirty="0" smtClean="0"/>
              <a:t>rýma</a:t>
            </a:r>
            <a:endParaRPr lang="en-GB" sz="2800" u="sng" dirty="0"/>
          </a:p>
          <a:p>
            <a:pPr marL="457200" lvl="0" indent="-457200">
              <a:buFont typeface="+mj-lt"/>
              <a:buAutoNum type="arabicPeriod"/>
            </a:pPr>
            <a:r>
              <a:rPr lang="cs-CZ" sz="2800" dirty="0"/>
              <a:t>černý </a:t>
            </a:r>
            <a:r>
              <a:rPr lang="cs-CZ" sz="2800" u="sng" dirty="0" smtClean="0"/>
              <a:t>kašel</a:t>
            </a:r>
            <a:endParaRPr lang="en-GB" sz="2800" u="sng" dirty="0"/>
          </a:p>
          <a:p>
            <a:pPr marL="457200" lvl="0" indent="-457200">
              <a:buFont typeface="+mj-lt"/>
              <a:buAutoNum type="arabicPeriod"/>
            </a:pPr>
            <a:r>
              <a:rPr lang="cs-CZ" sz="2800" dirty="0"/>
              <a:t>šedý </a:t>
            </a:r>
            <a:r>
              <a:rPr lang="cs-CZ" sz="2800" u="sng" dirty="0" smtClean="0"/>
              <a:t>zákal</a:t>
            </a:r>
            <a:endParaRPr lang="en-GB" sz="2800" u="sng" dirty="0"/>
          </a:p>
          <a:p>
            <a:pPr marL="457200" lvl="0" indent="-457200">
              <a:buFont typeface="+mj-lt"/>
              <a:buAutoNum type="arabicPeriod"/>
            </a:pPr>
            <a:r>
              <a:rPr lang="cs-CZ" sz="2800" dirty="0"/>
              <a:t>zelený </a:t>
            </a:r>
            <a:r>
              <a:rPr lang="cs-CZ" sz="2800" u="sng" dirty="0" smtClean="0"/>
              <a:t>zákal</a:t>
            </a:r>
            <a:endParaRPr lang="en-GB" sz="2800" u="sng" dirty="0"/>
          </a:p>
          <a:p>
            <a:pPr marL="457200" lvl="0" indent="-457200">
              <a:buFont typeface="+mj-lt"/>
              <a:buAutoNum type="arabicPeriod"/>
            </a:pPr>
            <a:r>
              <a:rPr lang="cs-CZ" sz="2800" u="sng" dirty="0" smtClean="0"/>
              <a:t>srdeční</a:t>
            </a:r>
            <a:r>
              <a:rPr lang="cs-CZ" sz="2800" dirty="0" smtClean="0"/>
              <a:t> selhání</a:t>
            </a:r>
            <a:endParaRPr lang="en-GB" sz="2800" dirty="0"/>
          </a:p>
          <a:p>
            <a:pPr marL="457200" lvl="0" indent="-457200">
              <a:buFont typeface="+mj-lt"/>
              <a:buAutoNum type="arabicPeriod"/>
            </a:pPr>
            <a:r>
              <a:rPr lang="cs-CZ" sz="2800" u="sng" dirty="0"/>
              <a:t>z</a:t>
            </a:r>
            <a:r>
              <a:rPr lang="cs-CZ" sz="2800" u="sng" dirty="0" smtClean="0"/>
              <a:t>ánět</a:t>
            </a:r>
            <a:r>
              <a:rPr lang="cs-CZ" sz="2800" dirty="0" smtClean="0"/>
              <a:t> slepého </a:t>
            </a:r>
            <a:r>
              <a:rPr lang="cs-CZ" sz="2800" dirty="0"/>
              <a:t>střeva</a:t>
            </a:r>
            <a:endParaRPr lang="en-GB" sz="2800" dirty="0"/>
          </a:p>
          <a:p>
            <a:pPr marL="457200" lvl="0" indent="-457200">
              <a:buFont typeface="+mj-lt"/>
              <a:buAutoNum type="arabicPeriod"/>
            </a:pPr>
            <a:r>
              <a:rPr lang="cs-CZ" sz="2800" dirty="0"/>
              <a:t>plané </a:t>
            </a:r>
            <a:r>
              <a:rPr lang="cs-CZ" sz="2800" u="sng" dirty="0" smtClean="0"/>
              <a:t>neštovice</a:t>
            </a:r>
            <a:endParaRPr lang="en-GB" sz="2800" u="sng" dirty="0"/>
          </a:p>
          <a:p>
            <a:pPr marL="457200" lvl="0" indent="-457200">
              <a:buFont typeface="+mj-lt"/>
              <a:buAutoNum type="arabicPeriod"/>
            </a:pPr>
            <a:r>
              <a:rPr lang="cs-CZ" sz="2800" u="sng" dirty="0" smtClean="0"/>
              <a:t>žaludeční/ bércový</a:t>
            </a:r>
            <a:r>
              <a:rPr lang="cs-CZ" sz="2800" dirty="0" smtClean="0"/>
              <a:t> vřed</a:t>
            </a:r>
            <a:endParaRPr lang="en-GB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7200" y="1248035"/>
            <a:ext cx="7760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A. Doplňte názvy nemocí</a:t>
            </a:r>
            <a:r>
              <a:rPr lang="cs-CZ" i="1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02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</a:t>
            </a:r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I</a:t>
            </a:r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V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u="sng" dirty="0"/>
              <a:t>Talking Medicine</a:t>
            </a:r>
            <a:r>
              <a:rPr lang="cs-CZ" sz="3200" u="sng" dirty="0"/>
              <a:t>: </a:t>
            </a:r>
            <a:r>
              <a:rPr lang="cs-CZ" sz="3200" u="sng" cap="small" dirty="0"/>
              <a:t>Opakování</a:t>
            </a:r>
            <a:r>
              <a:rPr lang="cs-CZ" sz="3200" u="sng" dirty="0"/>
              <a:t> (lekce 5 a 6)</a:t>
            </a:r>
            <a:endParaRPr lang="en-GB" sz="32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114801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ostrá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mírná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pulzující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tupá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chronická</a:t>
            </a:r>
            <a:endParaRPr lang="en-GB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7200" y="1248035"/>
            <a:ext cx="7760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B. Jaká může být bolest</a:t>
            </a:r>
            <a:r>
              <a:rPr lang="cs-CZ" i="1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80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</a:t>
            </a:r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I</a:t>
            </a:r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V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u="sng" dirty="0"/>
              <a:t>Talking Medicine</a:t>
            </a:r>
            <a:r>
              <a:rPr lang="cs-CZ" sz="3200" u="sng" dirty="0"/>
              <a:t>: </a:t>
            </a:r>
            <a:r>
              <a:rPr lang="cs-CZ" sz="3200" u="sng" cap="small" dirty="0"/>
              <a:t>Opakování</a:t>
            </a:r>
            <a:r>
              <a:rPr lang="cs-CZ" sz="3200" u="sng" dirty="0"/>
              <a:t> (lekce 5 a 6)</a:t>
            </a:r>
            <a:endParaRPr lang="en-GB" sz="32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114801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udělalo/ dělá</a:t>
            </a:r>
            <a:endParaRPr lang="en-GB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při</a:t>
            </a:r>
            <a:endParaRPr lang="en-GB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bolest</a:t>
            </a:r>
            <a:endParaRPr lang="en-GB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potíže/ problémy</a:t>
            </a:r>
            <a:endParaRPr lang="en-GB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Když</a:t>
            </a:r>
            <a:endParaRPr lang="en-GB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příznaky</a:t>
            </a:r>
            <a:endParaRPr lang="en-GB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inkubační</a:t>
            </a:r>
            <a:endParaRPr lang="en-GB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námaze</a:t>
            </a:r>
            <a:endParaRPr lang="en-GB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7200" y="1248035"/>
            <a:ext cx="7760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C. Doplňte vždy </a:t>
            </a:r>
            <a:r>
              <a:rPr lang="cs-CZ" i="1" u="sng" dirty="0"/>
              <a:t>jedno</a:t>
            </a:r>
            <a:r>
              <a:rPr lang="cs-CZ" i="1" dirty="0"/>
              <a:t> slovo.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66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</a:t>
            </a:r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I</a:t>
            </a:r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V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/>
              <a:t>Gramatika: </a:t>
            </a:r>
            <a:r>
              <a:rPr lang="cs-CZ" sz="3200" u="sng" cap="small" dirty="0"/>
              <a:t>Opakování</a:t>
            </a:r>
            <a:r>
              <a:rPr lang="cs-CZ" sz="3200" u="sng" dirty="0"/>
              <a:t> (lekce 15 a 16)</a:t>
            </a:r>
            <a:endParaRPr lang="en-GB" sz="32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2755568"/>
            <a:ext cx="8229600" cy="3632886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dražší/ luxusnější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nebezpečnější</a:t>
            </a:r>
            <a:endParaRPr lang="en-GB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mladší</a:t>
            </a:r>
            <a:endParaRPr lang="en-GB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zdravější</a:t>
            </a:r>
            <a:endParaRPr lang="en-GB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agresivnější</a:t>
            </a:r>
            <a:endParaRPr lang="en-GB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populárnější</a:t>
            </a:r>
            <a:endParaRPr lang="en-GB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vážnější</a:t>
            </a:r>
            <a:endParaRPr lang="en-GB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7200" y="1248035"/>
            <a:ext cx="7760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A. Complete the sentences with a suitable adjective in the correct form.</a:t>
            </a:r>
            <a:endParaRPr lang="en-GB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1338" y="1742301"/>
            <a:ext cx="805815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agresivní – drahý – mladý – nebezpečný – populární – vážný – zdravý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98345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</a:t>
            </a:r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I</a:t>
            </a:r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V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/>
              <a:t>Gramatika: </a:t>
            </a:r>
            <a:r>
              <a:rPr lang="cs-CZ" sz="3200" u="sng" cap="small" dirty="0"/>
              <a:t>Opakování</a:t>
            </a:r>
            <a:r>
              <a:rPr lang="cs-CZ" sz="3200" u="sng" dirty="0"/>
              <a:t> (lekce 15 a 16)</a:t>
            </a:r>
            <a:endParaRPr lang="en-GB" sz="32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2594927"/>
            <a:ext cx="8229600" cy="3632886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nejstarší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nejvyšší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nejdelší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největší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nejznámější</a:t>
            </a:r>
            <a:endParaRPr lang="en-GB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7200" y="1248035"/>
            <a:ext cx="7760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B</a:t>
            </a:r>
            <a:r>
              <a:rPr lang="en-GB" i="1" dirty="0" smtClean="0"/>
              <a:t>. </a:t>
            </a:r>
            <a:r>
              <a:rPr lang="en-GB" i="1" dirty="0"/>
              <a:t>Complete the sentences with a suitable adjective in the correct form.</a:t>
            </a:r>
            <a:endParaRPr lang="en-GB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1338" y="1742301"/>
            <a:ext cx="611895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dlouhý – starý – velký – vysoký – známý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97987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</a:t>
            </a:r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I</a:t>
            </a:r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V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/>
              <a:t>Gramatika: </a:t>
            </a:r>
            <a:r>
              <a:rPr lang="cs-CZ" sz="3200" u="sng" cap="small" dirty="0"/>
              <a:t>Opakování</a:t>
            </a:r>
            <a:r>
              <a:rPr lang="cs-CZ" sz="3200" u="sng" dirty="0"/>
              <a:t> (lekce 15 a 16)</a:t>
            </a:r>
            <a:endParaRPr lang="en-GB" sz="32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2990351"/>
            <a:ext cx="8229600" cy="2903826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Kdybych nebyla nemocná, šla bych s tebou do kina.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Kdyby nestudoval medicínu, studoval by biologii.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Kdybyste měli děti, neměli byste tolik času.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Kdybys víc odpočíval, nebyl bys tak unavený.</a:t>
            </a:r>
            <a:endParaRPr lang="en-GB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7200" y="1248035"/>
            <a:ext cx="7760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C. Rewrite the sentences using the conditional sentence structure (with </a:t>
            </a:r>
            <a:r>
              <a:rPr lang="en-GB" i="1" dirty="0" err="1"/>
              <a:t>KDYBY</a:t>
            </a:r>
            <a:r>
              <a:rPr lang="en-GB" i="1" dirty="0"/>
              <a:t>).</a:t>
            </a:r>
            <a:endParaRPr lang="en-GB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1337" y="1742301"/>
            <a:ext cx="730964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(oni) nepsat zítra test – jít brzy spát</a:t>
            </a:r>
          </a:p>
          <a:p>
            <a:r>
              <a:rPr lang="cs-CZ" sz="2800" b="1" i="1" dirty="0" smtClean="0"/>
              <a:t>Kdyby </a:t>
            </a:r>
            <a:r>
              <a:rPr lang="cs-CZ" sz="2800" i="1" dirty="0" smtClean="0"/>
              <a:t>____________________________</a:t>
            </a:r>
            <a:r>
              <a:rPr lang="cs-CZ" sz="2800" b="1" i="1" u="sng" dirty="0" smtClean="0"/>
              <a:t> </a:t>
            </a:r>
            <a:endParaRPr lang="en-GB" sz="2800" b="1" i="1" u="sng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41338" y="2160831"/>
            <a:ext cx="73096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i="1" dirty="0"/>
              <a:t> </a:t>
            </a:r>
            <a:r>
              <a:rPr lang="cs-CZ" sz="2800" b="1" i="1" dirty="0" smtClean="0"/>
              <a:t>           nepsali zítra test, šli by brzy spát.</a:t>
            </a:r>
            <a:endParaRPr lang="en-GB" sz="2800" b="1" i="1" dirty="0"/>
          </a:p>
        </p:txBody>
      </p:sp>
    </p:spTree>
    <p:extLst>
      <p:ext uri="{BB962C8B-B14F-4D97-AF65-F5344CB8AC3E}">
        <p14:creationId xmlns:p14="http://schemas.microsoft.com/office/powerpoint/2010/main" val="399195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4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</a:t>
            </a:r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I</a:t>
            </a:r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V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u="sng" dirty="0"/>
              <a:t>Gramatika: </a:t>
            </a:r>
            <a:r>
              <a:rPr lang="cs-CZ" sz="3200" u="sng" cap="small" dirty="0"/>
              <a:t>Opakování</a:t>
            </a:r>
            <a:r>
              <a:rPr lang="cs-CZ" sz="3200" u="sng" dirty="0"/>
              <a:t> (lekce 15 a 16)</a:t>
            </a:r>
            <a:endParaRPr lang="en-GB" sz="32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3583487"/>
            <a:ext cx="8229600" cy="2545469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Bolí mě hlava. Co mám dělat?</a:t>
            </a:r>
            <a:endParaRPr lang="en-GB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Můj tatínek neumí dobře anglicky. Co má dělat?</a:t>
            </a:r>
            <a:endParaRPr lang="en-GB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Moje kamarádka váží 90 kilo. Co má dělat?</a:t>
            </a:r>
            <a:endParaRPr lang="en-GB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Naši sousedi </a:t>
            </a:r>
            <a:r>
              <a:rPr lang="cs-CZ" sz="2800" dirty="0" err="1"/>
              <a:t>hrajou</a:t>
            </a:r>
            <a:r>
              <a:rPr lang="cs-CZ" sz="2800" dirty="0"/>
              <a:t> každý večer na klavír. Co máme dělat?</a:t>
            </a:r>
            <a:endParaRPr lang="en-GB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7200" y="1248035"/>
            <a:ext cx="7760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D. Give advice using </a:t>
            </a:r>
            <a:r>
              <a:rPr lang="en-GB" i="1" dirty="0" err="1"/>
              <a:t>MĚL</a:t>
            </a:r>
            <a:r>
              <a:rPr lang="en-GB" i="1" dirty="0"/>
              <a:t> BY/</a:t>
            </a:r>
            <a:r>
              <a:rPr lang="en-GB" i="1" dirty="0" err="1"/>
              <a:t>NEMĚL</a:t>
            </a:r>
            <a:r>
              <a:rPr lang="en-GB" i="1" dirty="0"/>
              <a:t> BY.</a:t>
            </a:r>
            <a:endParaRPr lang="en-GB" dirty="0"/>
          </a:p>
        </p:txBody>
      </p:sp>
      <p:sp>
        <p:nvSpPr>
          <p:cNvPr id="15" name="Zástupný symbol pro obsah 10"/>
          <p:cNvSpPr txBox="1">
            <a:spLocks/>
          </p:cNvSpPr>
          <p:nvPr/>
        </p:nvSpPr>
        <p:spPr bwMode="auto">
          <a:xfrm>
            <a:off x="457200" y="1827470"/>
            <a:ext cx="8229600" cy="1756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 smtClean="0"/>
              <a:t>Jsem pořád unavená. Co mám dělat?</a:t>
            </a:r>
          </a:p>
          <a:p>
            <a:pPr marL="0" indent="0">
              <a:buNone/>
            </a:pPr>
            <a:r>
              <a:rPr lang="cs-CZ" sz="2800" dirty="0" smtClean="0"/>
              <a:t>Měla byste …</a:t>
            </a:r>
          </a:p>
          <a:p>
            <a:pPr marL="0" indent="0">
              <a:buNone/>
            </a:pPr>
            <a:r>
              <a:rPr lang="cs-CZ" sz="2800" dirty="0" smtClean="0"/>
              <a:t>Neměla byste …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3256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5" grpId="0" uiExpand="1" build="p"/>
    </p:bld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2417</TotalTime>
  <Words>418</Words>
  <Application>Microsoft Office PowerPoint</Application>
  <PresentationFormat>Předvádění na obrazovce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Georgia</vt:lpstr>
      <vt:lpstr>LF ESF</vt:lpstr>
      <vt:lpstr>Prezentace aplikace PowerPoint</vt:lpstr>
      <vt:lpstr>Talking Medicine: Opakování (lekce 5 a 6)</vt:lpstr>
      <vt:lpstr>Talking Medicine: Opakování (lekce 5 a 6)</vt:lpstr>
      <vt:lpstr>Talking Medicine: Opakování (lekce 5 a 6)</vt:lpstr>
      <vt:lpstr>Gramatika: Opakování (lekce 15 a 16)</vt:lpstr>
      <vt:lpstr>Gramatika: Opakování (lekce 15 a 16)</vt:lpstr>
      <vt:lpstr>Gramatika: Opakování (lekce 15 a 16)</vt:lpstr>
      <vt:lpstr>Gramatika: Opakování (lekce 15 a 16)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LF Lektor</cp:lastModifiedBy>
  <cp:revision>185</cp:revision>
  <cp:lastPrinted>2014-06-25T12:52:21Z</cp:lastPrinted>
  <dcterms:created xsi:type="dcterms:W3CDTF">2014-05-26T17:50:24Z</dcterms:created>
  <dcterms:modified xsi:type="dcterms:W3CDTF">2015-03-30T11:55:25Z</dcterms:modified>
</cp:coreProperties>
</file>