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4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5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58" r:id="rId5"/>
    <p:sldMasterId id="2147483653" r:id="rId6"/>
    <p:sldMasterId id="2147483655" r:id="rId7"/>
    <p:sldMasterId id="2147483657" r:id="rId8"/>
    <p:sldMasterId id="2147483656" r:id="rId9"/>
    <p:sldMasterId id="2147483660" r:id="rId10"/>
  </p:sldMasterIdLst>
  <p:notesMasterIdLst>
    <p:notesMasterId r:id="rId26"/>
  </p:notesMasterIdLst>
  <p:handoutMasterIdLst>
    <p:handoutMasterId r:id="rId27"/>
  </p:handoutMasterIdLst>
  <p:sldIdLst>
    <p:sldId id="599" r:id="rId11"/>
    <p:sldId id="584" r:id="rId12"/>
    <p:sldId id="600" r:id="rId13"/>
    <p:sldId id="614" r:id="rId14"/>
    <p:sldId id="608" r:id="rId15"/>
    <p:sldId id="613" r:id="rId16"/>
    <p:sldId id="610" r:id="rId17"/>
    <p:sldId id="615" r:id="rId18"/>
    <p:sldId id="616" r:id="rId19"/>
    <p:sldId id="617" r:id="rId20"/>
    <p:sldId id="605" r:id="rId21"/>
    <p:sldId id="606" r:id="rId22"/>
    <p:sldId id="583" r:id="rId23"/>
    <p:sldId id="626" r:id="rId24"/>
    <p:sldId id="550" r:id="rId25"/>
  </p:sldIdLst>
  <p:sldSz cx="9144000" cy="6858000" type="screen4x3"/>
  <p:notesSz cx="6810375" cy="9942513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ndrew Amato" initials="AjAG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9AE23"/>
    <a:srgbClr val="4D4D4D"/>
    <a:srgbClr val="009900"/>
    <a:srgbClr val="872217"/>
    <a:srgbClr val="339966"/>
    <a:srgbClr val="77BABF"/>
    <a:srgbClr val="99CBCF"/>
    <a:srgbClr val="DDDDDD"/>
    <a:srgbClr val="336699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82" autoAdjust="0"/>
    <p:restoredTop sz="96479" autoAdjust="0"/>
  </p:normalViewPr>
  <p:slideViewPr>
    <p:cSldViewPr>
      <p:cViewPr>
        <p:scale>
          <a:sx n="80" d="100"/>
          <a:sy n="80" d="100"/>
        </p:scale>
        <p:origin x="-954" y="102"/>
      </p:cViewPr>
      <p:guideLst>
        <p:guide orient="horz" pos="2160"/>
        <p:guide pos="2880"/>
        <p:guide pos="5517"/>
        <p:guide pos="35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4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commentAuthors" Target="commentAuthors.xml"/><Relationship Id="rId10" Type="http://schemas.openxmlformats.org/officeDocument/2006/relationships/slideMaster" Target="slideMasters/slideMaster6.xml"/><Relationship Id="rId19" Type="http://schemas.openxmlformats.org/officeDocument/2006/relationships/slide" Target="slides/slide9.xml"/><Relationship Id="rId31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5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2951693" cy="495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29" tIns="46214" rIns="92429" bIns="46214" numCol="1" anchor="t" anchorCtr="0" compatLnSpc="1">
            <a:prstTxWarp prst="textNoShape">
              <a:avLst/>
            </a:prstTxWarp>
          </a:bodyPr>
          <a:lstStyle>
            <a:lvl1pPr defTabSz="923906">
              <a:defRPr sz="1200">
                <a:latin typeface="Arial" charset="0"/>
              </a:defRPr>
            </a:lvl1pPr>
          </a:lstStyle>
          <a:p>
            <a:r>
              <a:rPr lang="fr-FR" smtClean="0"/>
              <a:t>HIV/AIDS  Surveillance in Europe 2011</a:t>
            </a:r>
            <a:endParaRPr lang="en-US"/>
          </a:p>
        </p:txBody>
      </p:sp>
      <p:sp>
        <p:nvSpPr>
          <p:cNvPr id="1351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7092" y="0"/>
            <a:ext cx="2951693" cy="495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29" tIns="46214" rIns="92429" bIns="46214" numCol="1" anchor="t" anchorCtr="0" compatLnSpc="1">
            <a:prstTxWarp prst="textNoShape">
              <a:avLst/>
            </a:prstTxWarp>
          </a:bodyPr>
          <a:lstStyle>
            <a:lvl1pPr algn="r" defTabSz="923906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351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9445070"/>
            <a:ext cx="2951693" cy="495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29" tIns="46214" rIns="92429" bIns="46214" numCol="1" anchor="b" anchorCtr="0" compatLnSpc="1">
            <a:prstTxWarp prst="textNoShape">
              <a:avLst/>
            </a:prstTxWarp>
          </a:bodyPr>
          <a:lstStyle>
            <a:lvl1pPr defTabSz="923906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351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7092" y="9445070"/>
            <a:ext cx="2951693" cy="495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29" tIns="46214" rIns="92429" bIns="46214" numCol="1" anchor="b" anchorCtr="0" compatLnSpc="1">
            <a:prstTxWarp prst="textNoShape">
              <a:avLst/>
            </a:prstTxWarp>
          </a:bodyPr>
          <a:lstStyle>
            <a:lvl1pPr algn="r" defTabSz="923906">
              <a:defRPr sz="1200">
                <a:latin typeface="Arial" charset="0"/>
              </a:defRPr>
            </a:lvl1pPr>
          </a:lstStyle>
          <a:p>
            <a:fld id="{8394977B-E9C3-43C1-A102-B117C8A4D01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068856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2951693" cy="495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29" tIns="46214" rIns="92429" bIns="46214" numCol="1" anchor="t" anchorCtr="0" compatLnSpc="1">
            <a:prstTxWarp prst="textNoShape">
              <a:avLst/>
            </a:prstTxWarp>
          </a:bodyPr>
          <a:lstStyle>
            <a:lvl1pPr defTabSz="923906">
              <a:defRPr sz="1200">
                <a:latin typeface="Arial" charset="0"/>
              </a:defRPr>
            </a:lvl1pPr>
          </a:lstStyle>
          <a:p>
            <a:r>
              <a:rPr lang="fr-FR" smtClean="0"/>
              <a:t>HIV/AIDS  Surveillance in Europe 2011</a:t>
            </a:r>
            <a:endParaRPr lang="en-US"/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7092" y="0"/>
            <a:ext cx="2951693" cy="495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29" tIns="46214" rIns="92429" bIns="46214" numCol="1" anchor="t" anchorCtr="0" compatLnSpc="1">
            <a:prstTxWarp prst="textNoShape">
              <a:avLst/>
            </a:prstTxWarp>
          </a:bodyPr>
          <a:lstStyle>
            <a:lvl1pPr algn="r" defTabSz="923906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208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7713"/>
            <a:ext cx="4972050" cy="37290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208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1038" y="4723330"/>
            <a:ext cx="5448300" cy="4472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29" tIns="46214" rIns="92429" bIns="462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208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445070"/>
            <a:ext cx="2951693" cy="495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29" tIns="46214" rIns="92429" bIns="46214" numCol="1" anchor="b" anchorCtr="0" compatLnSpc="1">
            <a:prstTxWarp prst="textNoShape">
              <a:avLst/>
            </a:prstTxWarp>
          </a:bodyPr>
          <a:lstStyle>
            <a:lvl1pPr defTabSz="923906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208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7092" y="9445070"/>
            <a:ext cx="2951693" cy="495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29" tIns="46214" rIns="92429" bIns="46214" numCol="1" anchor="b" anchorCtr="0" compatLnSpc="1">
            <a:prstTxWarp prst="textNoShape">
              <a:avLst/>
            </a:prstTxWarp>
          </a:bodyPr>
          <a:lstStyle>
            <a:lvl1pPr algn="r" defTabSz="923906">
              <a:defRPr sz="1200">
                <a:latin typeface="Arial" charset="0"/>
              </a:defRPr>
            </a:lvl1pPr>
          </a:lstStyle>
          <a:p>
            <a:fld id="{6303F1EE-00BB-41DA-BEA3-066BE4ADFA6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82954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0E548A4-ADEC-4ED6-BCD3-26E5F83FB2FA}" type="slidenum">
              <a:rPr lang="en-US"/>
              <a:pPr/>
              <a:t>0</a:t>
            </a:fld>
            <a:endParaRPr lang="en-US"/>
          </a:p>
        </p:txBody>
      </p:sp>
      <p:sp>
        <p:nvSpPr>
          <p:cNvPr id="793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3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fr-FR" smtClean="0"/>
              <a:t>HIV/AIDS  Surveillance in Europe 2011</a:t>
            </a:r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0A0597F-E7F4-46B3-B25C-0873B962F0B0}" type="slidenum">
              <a:rPr lang="en-US"/>
              <a:pPr/>
              <a:t>11</a:t>
            </a:fld>
            <a:endParaRPr lang="en-US"/>
          </a:p>
        </p:txBody>
      </p:sp>
      <p:sp>
        <p:nvSpPr>
          <p:cNvPr id="798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300" dirty="0" smtClean="0"/>
              <a:t> </a:t>
            </a:r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fr-FR" smtClean="0"/>
              <a:t>HIV/AIDS  Surveillance in Europe 2011</a:t>
            </a:r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D94434F-275A-455E-9CC3-C3C5EAE56174}" type="slidenum">
              <a:rPr lang="en-US"/>
              <a:pPr/>
              <a:t>12</a:t>
            </a:fld>
            <a:endParaRPr lang="en-US"/>
          </a:p>
        </p:txBody>
      </p:sp>
      <p:sp>
        <p:nvSpPr>
          <p:cNvPr id="867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7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fr-FR" smtClean="0"/>
              <a:t>HIV/AIDS  Surveillance in Europe 2011</a:t>
            </a:r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E18BA8-3492-4943-828F-EEFAD7737E2D}" type="slidenum">
              <a:rPr lang="en-US"/>
              <a:pPr/>
              <a:t>13</a:t>
            </a:fld>
            <a:endParaRPr lang="en-US"/>
          </a:p>
        </p:txBody>
      </p:sp>
      <p:sp>
        <p:nvSpPr>
          <p:cNvPr id="811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1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fr-FR" smtClean="0"/>
              <a:t>HIV/AIDS  Surveillance in Europe 2011</a:t>
            </a:r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996948-3C9D-4A18-851F-8DEAAC208977}" type="slidenum">
              <a:rPr lang="en-US"/>
              <a:pPr/>
              <a:t>14</a:t>
            </a:fld>
            <a:endParaRPr lang="en-US"/>
          </a:p>
        </p:txBody>
      </p:sp>
      <p:sp>
        <p:nvSpPr>
          <p:cNvPr id="812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2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fr-FR" smtClean="0"/>
              <a:t>HIV/AIDS  Surveillance in Europe 2011</a:t>
            </a:r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03F1EE-00BB-41DA-BEA3-066BE4ADFA6A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fr-FR" smtClean="0"/>
              <a:t>HIV/AIDS  Surveillance in Europe 2011</a:t>
            </a:r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4457249-4153-47B4-9428-7738EB3E21C0}" type="slidenum">
              <a:rPr lang="en-US"/>
              <a:pPr/>
              <a:t>2</a:t>
            </a:fld>
            <a:endParaRPr lang="en-US"/>
          </a:p>
        </p:txBody>
      </p:sp>
      <p:sp>
        <p:nvSpPr>
          <p:cNvPr id="848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7713"/>
            <a:ext cx="4970463" cy="3727450"/>
          </a:xfrm>
          <a:ln/>
        </p:spPr>
      </p:sp>
      <p:sp>
        <p:nvSpPr>
          <p:cNvPr id="848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1038" y="4721742"/>
            <a:ext cx="5448300" cy="4473812"/>
          </a:xfrm>
        </p:spPr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  <a:p>
            <a:endParaRPr lang="en-GB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fr-FR" smtClean="0"/>
              <a:t>HIV/AIDS  Surveillance in Europe 2011</a:t>
            </a:r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76275" y="571500"/>
            <a:ext cx="3381375" cy="2536825"/>
          </a:xfrm>
          <a:ln/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dirty="0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fr-FR" smtClean="0"/>
              <a:t>HIV/AIDS  Surveillance in Europe 2011</a:t>
            </a:r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76275" y="571500"/>
            <a:ext cx="3381375" cy="2536825"/>
          </a:xfrm>
          <a:ln/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fr-FR" smtClean="0"/>
              <a:t>HIV/AIDS  Surveillance in Europe 2011</a:t>
            </a:r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76275" y="571500"/>
            <a:ext cx="3381375" cy="2536825"/>
          </a:xfrm>
          <a:ln/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fr-FR" smtClean="0"/>
              <a:t>HIV/AIDS  Surveillance in Europe 2011</a:t>
            </a:r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293FF68-CB86-4647-8873-A3C18CD8F0AA}" type="slidenum">
              <a:rPr lang="en-US"/>
              <a:pPr/>
              <a:t>6</a:t>
            </a:fld>
            <a:endParaRPr lang="en-US"/>
          </a:p>
        </p:txBody>
      </p:sp>
      <p:sp>
        <p:nvSpPr>
          <p:cNvPr id="910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0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fr-FR" smtClean="0"/>
              <a:t>HIV/AIDS  Surveillance in Europe 2011</a:t>
            </a:r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293FF68-CB86-4647-8873-A3C18CD8F0AA}" type="slidenum">
              <a:rPr lang="en-US"/>
              <a:pPr/>
              <a:t>7</a:t>
            </a:fld>
            <a:endParaRPr lang="en-US"/>
          </a:p>
        </p:txBody>
      </p:sp>
      <p:sp>
        <p:nvSpPr>
          <p:cNvPr id="910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0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fr-FR" smtClean="0"/>
              <a:t>HIV/AIDS  Surveillance in Europe 2011</a:t>
            </a:r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03F1EE-00BB-41DA-BEA3-066BE4ADFA6A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fr-FR" smtClean="0"/>
              <a:t>HIV/AIDS  Surveillance in Europe 2011</a:t>
            </a:r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9618" name="Picture 2" descr="Presentation_Template_Title_ne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288"/>
            <a:ext cx="9144000" cy="6858000"/>
          </a:xfrm>
          <a:prstGeom prst="rect">
            <a:avLst/>
          </a:prstGeom>
          <a:noFill/>
        </p:spPr>
      </p:pic>
      <p:pic>
        <p:nvPicPr>
          <p:cNvPr id="879619" name="Picture 3"/>
          <p:cNvPicPr>
            <a:picLocks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</a:blip>
          <a:srcRect/>
          <a:stretch>
            <a:fillRect/>
          </a:stretch>
        </p:blipFill>
        <p:spPr bwMode="auto">
          <a:xfrm>
            <a:off x="7423150" y="504825"/>
            <a:ext cx="1263650" cy="1136650"/>
          </a:xfrm>
          <a:prstGeom prst="rect">
            <a:avLst/>
          </a:prstGeom>
          <a:noFill/>
        </p:spPr>
      </p:pic>
      <p:sp>
        <p:nvSpPr>
          <p:cNvPr id="87962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23850" y="3598863"/>
            <a:ext cx="8456613" cy="514350"/>
          </a:xfrm>
        </p:spPr>
        <p:txBody>
          <a:bodyPr/>
          <a:lstStyle>
            <a:lvl1pPr>
              <a:defRPr sz="3200" b="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87962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323850" y="4318000"/>
            <a:ext cx="8456613" cy="1006475"/>
          </a:xfrm>
        </p:spPr>
        <p:txBody>
          <a:bodyPr/>
          <a:lstStyle>
            <a:lvl1pPr marL="0" indent="0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subtitle style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F81F1C1-6E75-4B36-8E66-5084B55E39E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97F77C2-963E-4FE1-978F-09FE9C826189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850" y="1079500"/>
            <a:ext cx="4186238" cy="5162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079500"/>
            <a:ext cx="4187825" cy="5162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3C1831E-993B-457B-A26C-77AED5362846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DE46C6C-67BE-45C7-AA09-609BE2ADD136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0940F4D-D315-43A1-BB21-027D87A1198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8C48CD3-7D44-486F-BDAD-61FDACEB6F86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4F598D7-3762-440D-B363-17ED82F43BCA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BFDAF94-3528-4D0D-97D1-86FB6384AB34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FADF9E2-B620-4970-8D59-A887DEAAC2DB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19888" y="142875"/>
            <a:ext cx="2130425" cy="60991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3850" y="142875"/>
            <a:ext cx="6243638" cy="60991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7B6BBC4-3C23-45DA-86F3-CEDD95BCCF0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9CBDE59-00ED-4C78-9B6A-0FD4905A5D2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9167628-9D88-486D-90DB-F5CFD0C8129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BFEDBF4-C0D7-4F3F-AF2D-43D7FD57C985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BC9D030-57BD-4126-856C-36ADA1699B8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850" y="4318000"/>
            <a:ext cx="4151313" cy="1198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7563" y="4318000"/>
            <a:ext cx="4152900" cy="1198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B890812-290C-42B0-8402-11231FCD307E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F370085-03CB-4061-BE46-94C1AEF6E75F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413C24C-F751-4CD2-AECD-5C6CA7F78B6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6083CFA-8593-4B2A-A42F-EF9876D1CDA5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B7D9475-6423-4080-BD9A-81A20733969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FC20F25-60CF-47D2-9B46-FFF3A0344B6C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4D24D73-762B-4A90-8E6B-2116170CD2F6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5100419-19C9-4DB6-AB2B-A83608467DDA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3598863"/>
            <a:ext cx="2112963" cy="1917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3850" y="3598863"/>
            <a:ext cx="6191250" cy="1917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43B2AD7-53CB-4D2A-8D89-E676EADC80F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32EDE5B-FE81-4CA3-9005-9773BBA9B714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9E5BC68-A371-4E6B-9B67-1AC1FE5219DE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AE2EE55-A133-476A-AD80-6673E6909CB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850" y="4318000"/>
            <a:ext cx="4151313" cy="1198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7563" y="4318000"/>
            <a:ext cx="4152900" cy="1198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734D742-DDBC-4637-AB89-DB4B2D8660C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141663F-4237-4341-8250-8F3A4D0EB96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80C00E8-8A46-46FB-B1DE-9B46596D216C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B5FE1E3-B35A-4860-9535-41E9A5DB042B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F294B70-2276-4AC6-BB87-889A46323EDB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4DC5DC1-C90D-4D6D-8962-F0128F8AD67E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850" y="1079500"/>
            <a:ext cx="4186238" cy="5162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079500"/>
            <a:ext cx="4187825" cy="5162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0BC06F8-1BF1-4BB6-9C74-6FD027CA7C9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468800C-2C5A-465B-9E53-89650F29D63F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3598863"/>
            <a:ext cx="2112963" cy="1917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3850" y="3598863"/>
            <a:ext cx="6191250" cy="1917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5A9F7DA-3362-4777-A23E-ED2457099889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F3101D7-3DE0-4E51-B345-D94609A7427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7AA64A0-753D-43F1-A087-2EE4270AC1FE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6FA1DE5-167F-45EA-8B6B-63CBE664B0C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850" y="1079500"/>
            <a:ext cx="4186238" cy="5162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079500"/>
            <a:ext cx="4187825" cy="5162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B65432A-C903-4BCB-8C0E-0A551479FDBE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3214A24-195C-4EEF-927A-A08AF452E709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89EB355-3D77-4FFF-A57D-6F7E663D7B19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F435255-3E0C-4133-B0F7-9C0E41DEB284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F697A67-6F64-417D-AE89-24A44B982AA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618B4C4-04E7-4C30-AF1D-67D602EBA05C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3667707-D696-4EF3-8D65-1C2C7086005C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C7BE53B-E89D-469C-9AD9-A4A7C250097B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19888" y="142875"/>
            <a:ext cx="2130425" cy="60991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3850" y="142875"/>
            <a:ext cx="6243638" cy="60991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630DE8D-8F52-4009-BADE-32BB2836D5A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B1FA3F9-2181-42EA-B17E-96A9AE7FF2E5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BA55FA6-4924-4594-BB9C-0899B38A9925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C46DDDE-07C8-4F9D-A665-5BEB59F7F51E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850" y="1079500"/>
            <a:ext cx="4186238" cy="5162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079500"/>
            <a:ext cx="4187825" cy="5162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03A1B74-561B-47D1-B55F-DD026025A9D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AEEACC3-4A0D-470A-A9C2-27A7F930C199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420C945-5D2A-47D5-AA91-82E68DB82D3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7E1EC9D-698E-4D24-8041-E3CE5A26AEE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4C8F40D-DF44-4376-87E6-83296D875BB4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F4DC518-D877-4801-87F7-E69537B83DF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34B9410-7542-408F-BEA2-7F69E9328C6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DBD8BED-E265-4F77-9447-2BD7679A2174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19888" y="142875"/>
            <a:ext cx="2130425" cy="60991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3850" y="142875"/>
            <a:ext cx="6243638" cy="60991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E5710F8-5278-452B-8ECF-0BC5532C18D4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142875"/>
            <a:ext cx="8229600" cy="8223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23850" y="1079500"/>
            <a:ext cx="8526463" cy="5162550"/>
          </a:xfrm>
        </p:spPr>
        <p:txBody>
          <a:bodyPr/>
          <a:lstStyle/>
          <a:p>
            <a:pPr lvl="0"/>
            <a:endParaRPr lang="en-GB" noProof="0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582025" y="6564313"/>
            <a:ext cx="461963" cy="284162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3B69B7-320B-449F-AE49-1F0A92AC0FB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08762FE-D3F5-4D44-BF1A-11B5879B10BB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0143039-995B-42D6-9E50-096FC2137DF4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42" name="Picture 2" descr="Presentation_Template_Title_ne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288"/>
            <a:ext cx="9144000" cy="6858000"/>
          </a:xfrm>
          <a:prstGeom prst="rect">
            <a:avLst/>
          </a:prstGeom>
          <a:noFill/>
        </p:spPr>
      </p:pic>
      <p:sp>
        <p:nvSpPr>
          <p:cNvPr id="72704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23850" y="3598863"/>
            <a:ext cx="8456613" cy="514350"/>
          </a:xfrm>
        </p:spPr>
        <p:txBody>
          <a:bodyPr/>
          <a:lstStyle>
            <a:lvl1pPr>
              <a:defRPr sz="3200" b="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72704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323850" y="4318000"/>
            <a:ext cx="8456613" cy="1006475"/>
          </a:xfrm>
        </p:spPr>
        <p:txBody>
          <a:bodyPr/>
          <a:lstStyle>
            <a:lvl1pPr marL="0" indent="0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subtitle style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5" Type="http://schemas.openxmlformats.org/officeDocument/2006/relationships/image" Target="../media/image6.gif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Relationship Id="rId14" Type="http://schemas.openxmlformats.org/officeDocument/2006/relationships/image" Target="../media/image5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5" Type="http://schemas.openxmlformats.org/officeDocument/2006/relationships/image" Target="../media/image6.gif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image" Target="../media/image5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image" Target="../media/image2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Relationship Id="rId14" Type="http://schemas.openxmlformats.org/officeDocument/2006/relationships/image" Target="../media/image2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slideLayout" Target="../slideLayouts/slideLayout64.xml"/><Relationship Id="rId2" Type="http://schemas.openxmlformats.org/officeDocument/2006/relationships/slideLayout" Target="../slideLayouts/slideLayout54.xml"/><Relationship Id="rId16" Type="http://schemas.openxmlformats.org/officeDocument/2006/relationships/image" Target="../media/image6.gif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5" Type="http://schemas.openxmlformats.org/officeDocument/2006/relationships/image" Target="../media/image5.jpeg"/><Relationship Id="rId10" Type="http://schemas.openxmlformats.org/officeDocument/2006/relationships/slideLayout" Target="../slideLayouts/slideLayout6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8594" name="Picture 2" descr="Presentation_Template_Innerpage_new"/>
          <p:cNvPicPr>
            <a:picLocks noChangeAspect="1" noChangeArrowheads="1"/>
          </p:cNvPicPr>
          <p:nvPr/>
        </p:nvPicPr>
        <p:blipFill>
          <a:blip r:embed="rId10" cstate="print"/>
          <a:srcRect t="45416"/>
          <a:stretch>
            <a:fillRect/>
          </a:stretch>
        </p:blipFill>
        <p:spPr bwMode="auto">
          <a:xfrm>
            <a:off x="0" y="3114675"/>
            <a:ext cx="9144000" cy="3743325"/>
          </a:xfrm>
          <a:prstGeom prst="rect">
            <a:avLst/>
          </a:prstGeom>
          <a:noFill/>
        </p:spPr>
      </p:pic>
      <p:sp>
        <p:nvSpPr>
          <p:cNvPr id="87859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142875"/>
            <a:ext cx="82296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878597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1079500"/>
            <a:ext cx="8526463" cy="516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8785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82025" y="6564313"/>
            <a:ext cx="461963" cy="28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solidFill>
                  <a:schemeClr val="bg1"/>
                </a:solidFill>
              </a:defRPr>
            </a:lvl1pPr>
          </a:lstStyle>
          <a:p>
            <a:fld id="{648312F0-C64C-41B3-85DE-E0FD688DE493}" type="slidenum">
              <a:rPr lang="en-GB"/>
              <a:pPr/>
              <a:t>‹#›</a:t>
            </a:fld>
            <a:endParaRPr lang="en-GB"/>
          </a:p>
        </p:txBody>
      </p:sp>
      <p:pic>
        <p:nvPicPr>
          <p:cNvPr id="878599" name="Picture 7"/>
          <p:cNvPicPr>
            <a:picLocks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</a:blip>
          <a:srcRect/>
          <a:stretch>
            <a:fillRect/>
          </a:stretch>
        </p:blipFill>
        <p:spPr bwMode="auto">
          <a:xfrm>
            <a:off x="8096250" y="107950"/>
            <a:ext cx="882650" cy="79375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9pPr>
    </p:titleStyle>
    <p:bodyStyle>
      <a:lvl1pPr marL="269875" indent="-269875" algn="l" rtl="0" fontAlgn="base">
        <a:lnSpc>
          <a:spcPct val="90000"/>
        </a:lnSpc>
        <a:spcBef>
          <a:spcPct val="0"/>
        </a:spcBef>
        <a:spcAft>
          <a:spcPct val="25000"/>
        </a:spcAft>
        <a:buFont typeface="Wingdings" pitchFamily="2" charset="2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14375" indent="-265113" algn="l" rtl="0" fontAlgn="base">
        <a:lnSpc>
          <a:spcPct val="90000"/>
        </a:lnSpc>
        <a:spcBef>
          <a:spcPct val="0"/>
        </a:spcBef>
        <a:spcAft>
          <a:spcPct val="25000"/>
        </a:spcAft>
        <a:buChar char="–"/>
        <a:defRPr sz="2400">
          <a:solidFill>
            <a:schemeClr val="tx1"/>
          </a:solidFill>
          <a:latin typeface="+mn-lt"/>
        </a:defRPr>
      </a:lvl2pPr>
      <a:lvl3pPr marL="1150938" indent="-228600" algn="l" rtl="0" fontAlgn="base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6018" name="Picture 2" descr="Presentation_Template_Innerpage_new"/>
          <p:cNvPicPr>
            <a:picLocks noChangeAspect="1" noChangeArrowheads="1"/>
          </p:cNvPicPr>
          <p:nvPr/>
        </p:nvPicPr>
        <p:blipFill>
          <a:blip r:embed="rId13" cstate="print"/>
          <a:srcRect t="45416"/>
          <a:stretch>
            <a:fillRect/>
          </a:stretch>
        </p:blipFill>
        <p:spPr bwMode="auto">
          <a:xfrm>
            <a:off x="0" y="3114675"/>
            <a:ext cx="9144000" cy="3743325"/>
          </a:xfrm>
          <a:prstGeom prst="rect">
            <a:avLst/>
          </a:prstGeom>
          <a:noFill/>
        </p:spPr>
      </p:pic>
      <p:sp>
        <p:nvSpPr>
          <p:cNvPr id="726020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142875"/>
            <a:ext cx="73088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726021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1079500"/>
            <a:ext cx="8526463" cy="516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72602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82025" y="6564313"/>
            <a:ext cx="461963" cy="28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solidFill>
                  <a:schemeClr val="bg1"/>
                </a:solidFill>
              </a:defRPr>
            </a:lvl1pPr>
          </a:lstStyle>
          <a:p>
            <a:fld id="{9943C23F-E2D8-4FCC-BEEB-300BE5BCE6F5}" type="slidenum">
              <a:rPr lang="en-GB"/>
              <a:pPr/>
              <a:t>‹#›</a:t>
            </a:fld>
            <a:endParaRPr lang="en-GB"/>
          </a:p>
        </p:txBody>
      </p:sp>
      <p:grpSp>
        <p:nvGrpSpPr>
          <p:cNvPr id="13" name="Group 12"/>
          <p:cNvGrpSpPr>
            <a:grpSpLocks noChangeAspect="1"/>
          </p:cNvGrpSpPr>
          <p:nvPr/>
        </p:nvGrpSpPr>
        <p:grpSpPr>
          <a:xfrm>
            <a:off x="7396739" y="159874"/>
            <a:ext cx="1464131" cy="720000"/>
            <a:chOff x="6394450" y="504825"/>
            <a:chExt cx="2311400" cy="1136650"/>
          </a:xfrm>
        </p:grpSpPr>
        <p:pic>
          <p:nvPicPr>
            <p:cNvPr id="14" name="Picture 12"/>
            <p:cNvPicPr>
              <a:picLocks noChangeArrowheads="1"/>
            </p:cNvPicPr>
            <p:nvPr/>
          </p:nvPicPr>
          <p:blipFill>
            <a:blip r:embed="rId1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6000"/>
            </a:blip>
            <a:srcRect/>
            <a:stretch>
              <a:fillRect/>
            </a:stretch>
          </p:blipFill>
          <p:spPr bwMode="auto">
            <a:xfrm>
              <a:off x="6394450" y="504825"/>
              <a:ext cx="1263650" cy="1136650"/>
            </a:xfrm>
            <a:prstGeom prst="rect">
              <a:avLst/>
            </a:prstGeom>
            <a:noFill/>
          </p:spPr>
        </p:pic>
        <p:pic>
          <p:nvPicPr>
            <p:cNvPr id="15" name="Picture 14" descr="WHO-EURO-logo.gif"/>
            <p:cNvPicPr>
              <a:picLocks noChangeAspect="1"/>
            </p:cNvPicPr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7848727" y="539750"/>
              <a:ext cx="857123" cy="1080000"/>
            </a:xfrm>
            <a:prstGeom prst="rect">
              <a:avLst/>
            </a:prstGeom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9pPr>
    </p:titleStyle>
    <p:bodyStyle>
      <a:lvl1pPr marL="269875" indent="-269875" algn="l" rtl="0" fontAlgn="base">
        <a:lnSpc>
          <a:spcPct val="90000"/>
        </a:lnSpc>
        <a:spcBef>
          <a:spcPct val="0"/>
        </a:spcBef>
        <a:spcAft>
          <a:spcPct val="25000"/>
        </a:spcAft>
        <a:buFont typeface="Wingdings" pitchFamily="2" charset="2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14375" indent="-265113" algn="l" rtl="0" fontAlgn="base">
        <a:lnSpc>
          <a:spcPct val="90000"/>
        </a:lnSpc>
        <a:spcBef>
          <a:spcPct val="0"/>
        </a:spcBef>
        <a:spcAft>
          <a:spcPct val="25000"/>
        </a:spcAft>
        <a:buChar char="–"/>
        <a:defRPr sz="2400">
          <a:solidFill>
            <a:schemeClr val="tx1"/>
          </a:solidFill>
          <a:latin typeface="+mn-lt"/>
        </a:defRPr>
      </a:lvl2pPr>
      <a:lvl3pPr marL="1150938" indent="-228600" algn="l" rtl="0" fontAlgn="base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4146" name="Picture 2" descr="Presentation_Template_Section_new"/>
          <p:cNvPicPr>
            <a:picLocks noChangeAspect="1" noChangeArrowheads="1"/>
          </p:cNvPicPr>
          <p:nvPr/>
        </p:nvPicPr>
        <p:blipFill>
          <a:blip r:embed="rId13" cstate="print"/>
          <a:srcRect t="46065"/>
          <a:stretch>
            <a:fillRect/>
          </a:stretch>
        </p:blipFill>
        <p:spPr bwMode="auto">
          <a:xfrm>
            <a:off x="0" y="3170238"/>
            <a:ext cx="9144000" cy="3698875"/>
          </a:xfrm>
          <a:prstGeom prst="rect">
            <a:avLst/>
          </a:prstGeom>
          <a:noFill/>
        </p:spPr>
      </p:pic>
      <p:sp>
        <p:nvSpPr>
          <p:cNvPr id="77414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4318000"/>
            <a:ext cx="8456613" cy="1198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77414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3598863"/>
            <a:ext cx="8456613" cy="550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774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82025" y="6564313"/>
            <a:ext cx="461963" cy="28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solidFill>
                  <a:schemeClr val="bg1"/>
                </a:solidFill>
              </a:defRPr>
            </a:lvl1pPr>
          </a:lstStyle>
          <a:p>
            <a:fld id="{2732F597-49C9-4FC1-B9AA-BD00E58C8CAD}" type="slidenum">
              <a:rPr lang="en-GB"/>
              <a:pPr/>
              <a:t>‹#›</a:t>
            </a:fld>
            <a:endParaRPr lang="en-GB"/>
          </a:p>
        </p:txBody>
      </p:sp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7396739" y="159874"/>
            <a:ext cx="1464131" cy="720000"/>
            <a:chOff x="6394450" y="504825"/>
            <a:chExt cx="2311400" cy="1136650"/>
          </a:xfrm>
        </p:grpSpPr>
        <p:pic>
          <p:nvPicPr>
            <p:cNvPr id="11" name="Picture 12"/>
            <p:cNvPicPr>
              <a:picLocks noChangeArrowheads="1"/>
            </p:cNvPicPr>
            <p:nvPr/>
          </p:nvPicPr>
          <p:blipFill>
            <a:blip r:embed="rId1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6000"/>
            </a:blip>
            <a:srcRect/>
            <a:stretch>
              <a:fillRect/>
            </a:stretch>
          </p:blipFill>
          <p:spPr bwMode="auto">
            <a:xfrm>
              <a:off x="6394450" y="504825"/>
              <a:ext cx="1263650" cy="1136650"/>
            </a:xfrm>
            <a:prstGeom prst="rect">
              <a:avLst/>
            </a:prstGeom>
            <a:noFill/>
          </p:spPr>
        </p:pic>
        <p:pic>
          <p:nvPicPr>
            <p:cNvPr id="12" name="Picture 11" descr="WHO-EURO-logo.gif"/>
            <p:cNvPicPr>
              <a:picLocks noChangeAspect="1"/>
            </p:cNvPicPr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7848727" y="539750"/>
              <a:ext cx="857123" cy="1080000"/>
            </a:xfrm>
            <a:prstGeom prst="rect">
              <a:avLst/>
            </a:prstGeom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ahoma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ahoma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ahoma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ahoma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ahoma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ahoma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ahoma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ahoma" pitchFamily="34" charset="0"/>
        </a:defRPr>
      </a:lvl9pPr>
    </p:titleStyle>
    <p:bodyStyle>
      <a:lvl1pPr algn="l" rtl="0" fontAlgn="base">
        <a:lnSpc>
          <a:spcPct val="90000"/>
        </a:lnSpc>
        <a:spcBef>
          <a:spcPct val="0"/>
        </a:spcBef>
        <a:spcAft>
          <a:spcPct val="25000"/>
        </a:spcAft>
        <a:defRPr sz="4000" b="1">
          <a:solidFill>
            <a:schemeClr val="bg1"/>
          </a:solidFill>
          <a:latin typeface="+mn-lt"/>
          <a:ea typeface="+mn-ea"/>
          <a:cs typeface="+mn-cs"/>
        </a:defRPr>
      </a:lvl1pPr>
      <a:lvl2pPr marL="822325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230313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383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4498" name="Picture 2" descr="Presentation_Template_Section_new"/>
          <p:cNvPicPr>
            <a:picLocks noChangeAspect="1" noChangeArrowheads="1"/>
          </p:cNvPicPr>
          <p:nvPr/>
        </p:nvPicPr>
        <p:blipFill>
          <a:blip r:embed="rId13" cstate="print"/>
          <a:srcRect t="46065"/>
          <a:stretch>
            <a:fillRect/>
          </a:stretch>
        </p:blipFill>
        <p:spPr bwMode="auto">
          <a:xfrm>
            <a:off x="0" y="3170238"/>
            <a:ext cx="9144000" cy="3698875"/>
          </a:xfrm>
          <a:prstGeom prst="rect">
            <a:avLst/>
          </a:prstGeom>
          <a:noFill/>
        </p:spPr>
      </p:pic>
      <p:sp>
        <p:nvSpPr>
          <p:cNvPr id="8744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4318000"/>
            <a:ext cx="8456613" cy="1198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874500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3598863"/>
            <a:ext cx="8456613" cy="550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874501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82025" y="6564313"/>
            <a:ext cx="461963" cy="28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solidFill>
                  <a:schemeClr val="bg1"/>
                </a:solidFill>
              </a:defRPr>
            </a:lvl1pPr>
          </a:lstStyle>
          <a:p>
            <a:fld id="{7D81790D-1E7B-4C97-BB10-C427B84C803F}" type="slidenum">
              <a:rPr lang="en-GB"/>
              <a:pPr/>
              <a:t>‹#›</a:t>
            </a:fld>
            <a:endParaRPr lang="en-GB"/>
          </a:p>
        </p:txBody>
      </p:sp>
      <p:pic>
        <p:nvPicPr>
          <p:cNvPr id="874504" name="Picture 8"/>
          <p:cNvPicPr>
            <a:picLocks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</a:blip>
          <a:srcRect/>
          <a:stretch>
            <a:fillRect/>
          </a:stretch>
        </p:blipFill>
        <p:spPr bwMode="auto">
          <a:xfrm>
            <a:off x="8096250" y="107950"/>
            <a:ext cx="882650" cy="79375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ahoma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ahoma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ahoma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ahoma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ahoma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ahoma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ahoma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ahoma" pitchFamily="34" charset="0"/>
        </a:defRPr>
      </a:lvl9pPr>
    </p:titleStyle>
    <p:bodyStyle>
      <a:lvl1pPr algn="l" rtl="0" fontAlgn="base">
        <a:lnSpc>
          <a:spcPct val="90000"/>
        </a:lnSpc>
        <a:spcBef>
          <a:spcPct val="0"/>
        </a:spcBef>
        <a:spcAft>
          <a:spcPct val="25000"/>
        </a:spcAft>
        <a:defRPr sz="4000" b="1">
          <a:solidFill>
            <a:schemeClr val="bg1"/>
          </a:solidFill>
          <a:latin typeface="+mn-lt"/>
          <a:ea typeface="+mn-ea"/>
          <a:cs typeface="+mn-cs"/>
        </a:defRPr>
      </a:lvl1pPr>
      <a:lvl2pPr marL="822325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230313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383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1554" name="Picture 2" descr="Presentation_Template_Innerpage_new"/>
          <p:cNvPicPr>
            <a:picLocks noChangeAspect="1" noChangeArrowheads="1"/>
          </p:cNvPicPr>
          <p:nvPr/>
        </p:nvPicPr>
        <p:blipFill>
          <a:blip r:embed="rId13" cstate="print"/>
          <a:srcRect t="92126"/>
          <a:stretch>
            <a:fillRect/>
          </a:stretch>
        </p:blipFill>
        <p:spPr bwMode="auto">
          <a:xfrm>
            <a:off x="0" y="6326188"/>
            <a:ext cx="9144000" cy="539750"/>
          </a:xfrm>
          <a:prstGeom prst="rect">
            <a:avLst/>
          </a:prstGeom>
          <a:noFill/>
        </p:spPr>
      </p:pic>
      <p:sp>
        <p:nvSpPr>
          <p:cNvPr id="791557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142875"/>
            <a:ext cx="82296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791558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1079500"/>
            <a:ext cx="8526463" cy="516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79155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82025" y="6564313"/>
            <a:ext cx="461963" cy="28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solidFill>
                  <a:schemeClr val="bg1"/>
                </a:solidFill>
              </a:defRPr>
            </a:lvl1pPr>
          </a:lstStyle>
          <a:p>
            <a:fld id="{92C4B398-79DA-42E3-9454-4404843AEBD9}" type="slidenum">
              <a:rPr lang="en-GB"/>
              <a:pPr/>
              <a:t>‹#›</a:t>
            </a:fld>
            <a:endParaRPr lang="en-GB"/>
          </a:p>
        </p:txBody>
      </p:sp>
      <p:pic>
        <p:nvPicPr>
          <p:cNvPr id="791560" name="Picture 8"/>
          <p:cNvPicPr>
            <a:picLocks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</a:blip>
          <a:srcRect/>
          <a:stretch>
            <a:fillRect/>
          </a:stretch>
        </p:blipFill>
        <p:spPr bwMode="auto">
          <a:xfrm>
            <a:off x="8096250" y="107950"/>
            <a:ext cx="882650" cy="79375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9pPr>
    </p:titleStyle>
    <p:bodyStyle>
      <a:lvl1pPr marL="269875" indent="-269875" algn="l" rtl="0" fontAlgn="base">
        <a:lnSpc>
          <a:spcPct val="90000"/>
        </a:lnSpc>
        <a:spcBef>
          <a:spcPct val="0"/>
        </a:spcBef>
        <a:spcAft>
          <a:spcPct val="25000"/>
        </a:spcAft>
        <a:buFont typeface="Wingdings" pitchFamily="2" charset="2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14375" indent="-265113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50938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4738" name="Picture 2" descr="Presentation_Template_Innerpage_new"/>
          <p:cNvPicPr>
            <a:picLocks noChangeAspect="1" noChangeArrowheads="1"/>
          </p:cNvPicPr>
          <p:nvPr/>
        </p:nvPicPr>
        <p:blipFill>
          <a:blip r:embed="rId14" cstate="print"/>
          <a:srcRect t="92126"/>
          <a:stretch>
            <a:fillRect/>
          </a:stretch>
        </p:blipFill>
        <p:spPr bwMode="auto">
          <a:xfrm>
            <a:off x="0" y="6326188"/>
            <a:ext cx="9144000" cy="539750"/>
          </a:xfrm>
          <a:prstGeom prst="rect">
            <a:avLst/>
          </a:prstGeom>
          <a:noFill/>
        </p:spPr>
      </p:pic>
      <p:sp>
        <p:nvSpPr>
          <p:cNvPr id="884741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142875"/>
            <a:ext cx="690403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884742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1079500"/>
            <a:ext cx="8526463" cy="516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88474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82025" y="6564313"/>
            <a:ext cx="461963" cy="28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solidFill>
                  <a:schemeClr val="bg1"/>
                </a:solidFill>
              </a:defRPr>
            </a:lvl1pPr>
          </a:lstStyle>
          <a:p>
            <a:fld id="{54677E95-DD93-418C-BC51-11B758A6C644}" type="slidenum">
              <a:rPr lang="en-GB"/>
              <a:pPr/>
              <a:t>‹#›</a:t>
            </a:fld>
            <a:endParaRPr lang="en-GB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7396739" y="159874"/>
            <a:ext cx="1464131" cy="720000"/>
            <a:chOff x="6394450" y="504825"/>
            <a:chExt cx="2311400" cy="1136650"/>
          </a:xfrm>
        </p:grpSpPr>
        <p:pic>
          <p:nvPicPr>
            <p:cNvPr id="8" name="Picture 12"/>
            <p:cNvPicPr>
              <a:picLocks noChangeArrowheads="1"/>
            </p:cNvPicPr>
            <p:nvPr/>
          </p:nvPicPr>
          <p:blipFill>
            <a:blip r:embed="rId1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6000"/>
            </a:blip>
            <a:srcRect/>
            <a:stretch>
              <a:fillRect/>
            </a:stretch>
          </p:blipFill>
          <p:spPr bwMode="auto">
            <a:xfrm>
              <a:off x="6394450" y="504825"/>
              <a:ext cx="1263650" cy="1136650"/>
            </a:xfrm>
            <a:prstGeom prst="rect">
              <a:avLst/>
            </a:prstGeom>
            <a:noFill/>
          </p:spPr>
        </p:pic>
        <p:pic>
          <p:nvPicPr>
            <p:cNvPr id="9" name="Picture 8" descr="WHO-EURO-logo.gif"/>
            <p:cNvPicPr>
              <a:picLocks noChangeAspect="1"/>
            </p:cNvPicPr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7848727" y="539750"/>
              <a:ext cx="857123" cy="1080000"/>
            </a:xfrm>
            <a:prstGeom prst="rect">
              <a:avLst/>
            </a:prstGeom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9pPr>
    </p:titleStyle>
    <p:bodyStyle>
      <a:lvl1pPr marL="269875" indent="-269875" algn="l" rtl="0" fontAlgn="base">
        <a:lnSpc>
          <a:spcPct val="90000"/>
        </a:lnSpc>
        <a:spcBef>
          <a:spcPct val="0"/>
        </a:spcBef>
        <a:spcAft>
          <a:spcPct val="25000"/>
        </a:spcAft>
        <a:buFont typeface="Wingdings" pitchFamily="2" charset="2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14375" indent="-265113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50938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83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2012</a:t>
            </a:r>
            <a:endParaRPr lang="en-GB" dirty="0"/>
          </a:p>
        </p:txBody>
      </p:sp>
      <p:sp>
        <p:nvSpPr>
          <p:cNvPr id="76083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HIV/AIDS surveillance in Europe</a:t>
            </a:r>
          </a:p>
        </p:txBody>
      </p:sp>
      <p:sp>
        <p:nvSpPr>
          <p:cNvPr id="760837" name="Text Box 5"/>
          <p:cNvSpPr txBox="1">
            <a:spLocks noChangeArrowheads="1"/>
          </p:cNvSpPr>
          <p:nvPr/>
        </p:nvSpPr>
        <p:spPr bwMode="auto">
          <a:xfrm>
            <a:off x="323850" y="5982527"/>
            <a:ext cx="8820150" cy="73183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eaLnBrk="0" hangingPunct="0">
              <a:lnSpc>
                <a:spcPct val="90000"/>
              </a:lnSpc>
              <a:spcAft>
                <a:spcPct val="30000"/>
              </a:spcAft>
            </a:pPr>
            <a:r>
              <a:rPr lang="en-GB" sz="2000" dirty="0">
                <a:solidFill>
                  <a:schemeClr val="bg1"/>
                </a:solidFill>
              </a:rPr>
              <a:t>European Centre for Disease Prevention and </a:t>
            </a:r>
            <a:r>
              <a:rPr lang="en-GB" sz="2000" dirty="0" smtClean="0">
                <a:solidFill>
                  <a:schemeClr val="bg1"/>
                </a:solidFill>
              </a:rPr>
              <a:t>Control, Stockholm</a:t>
            </a:r>
            <a:endParaRPr lang="en-GB" sz="2000" dirty="0">
              <a:solidFill>
                <a:schemeClr val="bg1"/>
              </a:solidFill>
            </a:endParaRPr>
          </a:p>
          <a:p>
            <a:pPr eaLnBrk="0" hangingPunct="0">
              <a:lnSpc>
                <a:spcPct val="90000"/>
              </a:lnSpc>
              <a:spcAft>
                <a:spcPct val="30000"/>
              </a:spcAft>
            </a:pPr>
            <a:r>
              <a:rPr lang="en-GB" sz="2000" dirty="0">
                <a:solidFill>
                  <a:schemeClr val="bg1"/>
                </a:solidFill>
              </a:rPr>
              <a:t>WHO Regional Office for </a:t>
            </a:r>
            <a:r>
              <a:rPr lang="en-GB" sz="2000" dirty="0" smtClean="0">
                <a:solidFill>
                  <a:schemeClr val="bg1"/>
                </a:solidFill>
              </a:rPr>
              <a:t>Europe, Copenhagen</a:t>
            </a:r>
            <a:endParaRPr lang="en-GB" sz="2000" dirty="0">
              <a:solidFill>
                <a:schemeClr val="bg1"/>
              </a:solidFill>
            </a:endParaRPr>
          </a:p>
          <a:p>
            <a:pPr eaLnBrk="0" hangingPunct="0">
              <a:lnSpc>
                <a:spcPct val="90000"/>
              </a:lnSpc>
              <a:spcAft>
                <a:spcPct val="30000"/>
              </a:spcAft>
            </a:pPr>
            <a:endParaRPr lang="en-GB" sz="800" dirty="0">
              <a:solidFill>
                <a:schemeClr val="bg1"/>
              </a:solidFill>
            </a:endParaRPr>
          </a:p>
        </p:txBody>
      </p:sp>
      <p:pic>
        <p:nvPicPr>
          <p:cNvPr id="7" name="Picture 12"/>
          <p:cNvPicPr>
            <a:picLocks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</a:blip>
          <a:srcRect/>
          <a:stretch>
            <a:fillRect/>
          </a:stretch>
        </p:blipFill>
        <p:spPr bwMode="auto">
          <a:xfrm>
            <a:off x="5130570" y="323655"/>
            <a:ext cx="1263650" cy="1136650"/>
          </a:xfrm>
          <a:prstGeom prst="rect">
            <a:avLst/>
          </a:prstGeom>
          <a:noFill/>
        </p:spPr>
      </p:pic>
      <p:pic>
        <p:nvPicPr>
          <p:cNvPr id="10" name="Picture 9" descr="EURO-WH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25725" y="380185"/>
            <a:ext cx="2366755" cy="10098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142875"/>
            <a:ext cx="7758540" cy="822325"/>
          </a:xfrm>
        </p:spPr>
        <p:txBody>
          <a:bodyPr/>
          <a:lstStyle/>
          <a:p>
            <a:r>
              <a:rPr lang="en-GB" sz="2400" b="0" dirty="0" smtClean="0"/>
              <a:t>Percentage </a:t>
            </a:r>
            <a:r>
              <a:rPr lang="en-GB" sz="2400" b="0" dirty="0"/>
              <a:t>of </a:t>
            </a:r>
            <a:r>
              <a:rPr lang="en-GB" sz="2400" b="0" dirty="0" smtClean="0"/>
              <a:t>cases presenting with </a:t>
            </a:r>
            <a:br>
              <a:rPr lang="en-GB" sz="2400" b="0" dirty="0" smtClean="0"/>
            </a:br>
            <a:r>
              <a:rPr lang="en-GB" sz="2400" b="0" dirty="0" smtClean="0"/>
              <a:t>CD4 </a:t>
            </a:r>
            <a:r>
              <a:rPr lang="en-GB" sz="2400" b="0" dirty="0"/>
              <a:t>cell count &lt;350/mm</a:t>
            </a:r>
            <a:r>
              <a:rPr lang="en-GB" sz="2400" b="0" baseline="30000" dirty="0"/>
              <a:t>3</a:t>
            </a:r>
            <a:r>
              <a:rPr lang="en-GB" sz="2400" b="0" dirty="0"/>
              <a:t> </a:t>
            </a:r>
            <a:r>
              <a:rPr lang="en-GB" sz="2400" b="0" dirty="0" smtClean="0"/>
              <a:t>and </a:t>
            </a:r>
            <a:r>
              <a:rPr lang="en-GB" sz="2400" b="0" dirty="0"/>
              <a:t>&lt;200/mm</a:t>
            </a:r>
            <a:r>
              <a:rPr lang="en-GB" sz="2400" b="0" baseline="30000" dirty="0"/>
              <a:t>3</a:t>
            </a:r>
            <a:r>
              <a:rPr lang="en-GB" sz="2400" b="0" dirty="0"/>
              <a:t>, </a:t>
            </a:r>
            <a:r>
              <a:rPr lang="en-GB" sz="2400" b="0" dirty="0" smtClean="0"/>
              <a:t/>
            </a:r>
            <a:br>
              <a:rPr lang="en-GB" sz="2400" b="0" dirty="0" smtClean="0"/>
            </a:br>
            <a:r>
              <a:rPr lang="en-GB" sz="2400" b="0" dirty="0" smtClean="0"/>
              <a:t>by </a:t>
            </a:r>
            <a:r>
              <a:rPr lang="en-GB" sz="2400" b="0" dirty="0"/>
              <a:t>mode of transmission, EU/EEA, 2012 (n=16 150)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CBDE59-00ED-4C78-9B6A-0FD4905A5D20}" type="slidenum">
              <a:rPr lang="en-GB" smtClean="0"/>
              <a:pPr/>
              <a:t>9</a:t>
            </a:fld>
            <a:endParaRPr lang="en-GB"/>
          </a:p>
        </p:txBody>
      </p:sp>
      <p:sp>
        <p:nvSpPr>
          <p:cNvPr id="7" name="Text Box 83"/>
          <p:cNvSpPr txBox="1">
            <a:spLocks noChangeArrowheads="1"/>
          </p:cNvSpPr>
          <p:nvPr/>
        </p:nvSpPr>
        <p:spPr bwMode="auto">
          <a:xfrm>
            <a:off x="315575" y="6561138"/>
            <a:ext cx="4243388" cy="8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600" dirty="0" smtClean="0">
                <a:solidFill>
                  <a:schemeClr val="bg1"/>
                </a:solidFill>
                <a:ea typeface="ＭＳ Ｐゴシック" pitchFamily="20" charset="-128"/>
              </a:rPr>
              <a:t>Source: ECDC/WHO. HIV/AIDS Surveillance in Europe, 2012</a:t>
            </a:r>
            <a:endParaRPr lang="en-GB" sz="600" dirty="0">
              <a:solidFill>
                <a:schemeClr val="bg1"/>
              </a:solidFill>
              <a:ea typeface="ＭＳ Ｐゴシック" pitchFamily="20" charset="-128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6665" y="1614487"/>
            <a:ext cx="6235095" cy="4220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142875"/>
            <a:ext cx="7758540" cy="822325"/>
          </a:xfrm>
        </p:spPr>
        <p:txBody>
          <a:bodyPr/>
          <a:lstStyle/>
          <a:p>
            <a:r>
              <a:rPr lang="en-GB" sz="2400" b="0" dirty="0" smtClean="0"/>
              <a:t>Rate </a:t>
            </a:r>
            <a:r>
              <a:rPr lang="en-GB" sz="2400" b="0" dirty="0"/>
              <a:t>of reported HIV </a:t>
            </a:r>
            <a:r>
              <a:rPr lang="en-GB" sz="2400" b="0" dirty="0" smtClean="0"/>
              <a:t>diagnoses, </a:t>
            </a:r>
            <a:r>
              <a:rPr lang="en-GB" sz="2400" b="0" dirty="0"/>
              <a:t>by year of diagnosis, in the </a:t>
            </a:r>
            <a:r>
              <a:rPr lang="en-GB" sz="2400" b="0" dirty="0" smtClean="0"/>
              <a:t>EU/EEA, </a:t>
            </a:r>
            <a:r>
              <a:rPr lang="en-GB" sz="2400" b="0" dirty="0"/>
              <a:t>1984–2012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940F4D-D315-43A1-BB21-027D87A1198D}" type="slidenum">
              <a:rPr lang="en-GB" smtClean="0"/>
              <a:pPr/>
              <a:t>10</a:t>
            </a:fld>
            <a:endParaRPr lang="en-GB"/>
          </a:p>
        </p:txBody>
      </p:sp>
      <p:sp>
        <p:nvSpPr>
          <p:cNvPr id="5" name="Text Box 83"/>
          <p:cNvSpPr txBox="1">
            <a:spLocks noChangeArrowheads="1"/>
          </p:cNvSpPr>
          <p:nvPr/>
        </p:nvSpPr>
        <p:spPr bwMode="auto">
          <a:xfrm>
            <a:off x="315575" y="6561138"/>
            <a:ext cx="4243388" cy="8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600" dirty="0" smtClean="0">
                <a:solidFill>
                  <a:schemeClr val="bg1"/>
                </a:solidFill>
                <a:ea typeface="ＭＳ Ｐゴシック" pitchFamily="20" charset="-128"/>
              </a:rPr>
              <a:t>Source: ECDC/WHO. HIV/AIDS Surveillance in Europe, 2012</a:t>
            </a:r>
            <a:endParaRPr lang="en-GB" sz="600" dirty="0">
              <a:solidFill>
                <a:schemeClr val="bg1"/>
              </a:solidFill>
              <a:ea typeface="ＭＳ Ｐゴシック" pitchFamily="20" charset="-12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574" y="1440103"/>
            <a:ext cx="8441891" cy="43386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4386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 smtClean="0"/>
              <a:t>HIV infections reported, 2006-2012 </a:t>
            </a:r>
            <a:br>
              <a:rPr lang="en-US" dirty="0" smtClean="0"/>
            </a:br>
            <a:r>
              <a:rPr lang="en-US" sz="2400" b="0" spc="-100" dirty="0" smtClean="0"/>
              <a:t>Transmission mode and origin, adjusted for reporting delay</a:t>
            </a:r>
            <a:endParaRPr lang="en-GB" sz="2000" b="0" spc="-100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577445" y="6573838"/>
            <a:ext cx="461963" cy="284162"/>
          </a:xfrm>
        </p:spPr>
        <p:txBody>
          <a:bodyPr/>
          <a:lstStyle/>
          <a:p>
            <a:fld id="{837FEBD4-53F7-48E2-8271-8A7FF0E12F2E}" type="slidenum">
              <a:rPr lang="en-GB"/>
              <a:pPr/>
              <a:t>11</a:t>
            </a:fld>
            <a:endParaRPr lang="en-GB"/>
          </a:p>
        </p:txBody>
      </p:sp>
      <p:sp>
        <p:nvSpPr>
          <p:cNvPr id="784392" name="Text Box 8"/>
          <p:cNvSpPr txBox="1">
            <a:spLocks noChangeArrowheads="1"/>
          </p:cNvSpPr>
          <p:nvPr/>
        </p:nvSpPr>
        <p:spPr bwMode="auto">
          <a:xfrm>
            <a:off x="323850" y="5274205"/>
            <a:ext cx="7038460" cy="417175"/>
          </a:xfrm>
          <a:prstGeom prst="rect">
            <a:avLst/>
          </a:prstGeom>
          <a:solidFill>
            <a:srgbClr val="69AE23"/>
          </a:solidFill>
          <a:ln w="952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72000" bIns="36000" anchor="ctr">
            <a:noAutofit/>
          </a:bodyPr>
          <a:lstStyle/>
          <a:p>
            <a:pPr algn="ctr" eaLnBrk="0" hangingPunct="0">
              <a:lnSpc>
                <a:spcPct val="85000"/>
              </a:lnSpc>
            </a:pPr>
            <a:r>
              <a:rPr lang="en-GB" sz="1800" dirty="0">
                <a:solidFill>
                  <a:schemeClr val="bg1"/>
                </a:solidFill>
              </a:rPr>
              <a:t>Predominant transmission </a:t>
            </a:r>
            <a:r>
              <a:rPr lang="en-GB" sz="1800" dirty="0" smtClean="0">
                <a:solidFill>
                  <a:schemeClr val="bg1"/>
                </a:solidFill>
              </a:rPr>
              <a:t>mode: men who have sex with men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784393" name="Rectangle 9"/>
          <p:cNvSpPr>
            <a:spLocks noChangeArrowheads="1"/>
          </p:cNvSpPr>
          <p:nvPr/>
        </p:nvSpPr>
        <p:spPr bwMode="auto">
          <a:xfrm>
            <a:off x="323850" y="5814265"/>
            <a:ext cx="6802438" cy="52814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eaLnBrk="0" hangingPunct="0">
              <a:lnSpc>
                <a:spcPct val="85000"/>
              </a:lnSpc>
            </a:pPr>
            <a:r>
              <a:rPr lang="en-GB" sz="1200" dirty="0"/>
              <a:t>Data were not </a:t>
            </a:r>
            <a:r>
              <a:rPr lang="en-GB" sz="1200" dirty="0" smtClean="0"/>
              <a:t>included or not available from Estonia, Poland, Spain, Italy.</a:t>
            </a:r>
            <a:endParaRPr lang="en-GB" sz="1200" b="1" dirty="0">
              <a:solidFill>
                <a:srgbClr val="FF0000"/>
              </a:solidFill>
            </a:endParaRPr>
          </a:p>
        </p:txBody>
      </p:sp>
      <p:sp>
        <p:nvSpPr>
          <p:cNvPr id="784398" name="Text Box 83"/>
          <p:cNvSpPr txBox="1">
            <a:spLocks noChangeArrowheads="1"/>
          </p:cNvSpPr>
          <p:nvPr/>
        </p:nvSpPr>
        <p:spPr bwMode="auto">
          <a:xfrm>
            <a:off x="324000" y="6561138"/>
            <a:ext cx="4243388" cy="8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600" dirty="0" smtClean="0">
                <a:solidFill>
                  <a:schemeClr val="bg1"/>
                </a:solidFill>
                <a:ea typeface="ＭＳ Ｐゴシック" pitchFamily="20" charset="-128"/>
              </a:rPr>
              <a:t>Source: ECDC/WHO. HIV/AIDS Surveillance in Europe, 2012</a:t>
            </a:r>
            <a:endParaRPr lang="en-GB" sz="600" dirty="0">
              <a:solidFill>
                <a:schemeClr val="bg1"/>
              </a:solidFill>
              <a:ea typeface="ＭＳ Ｐゴシック" pitchFamily="20" charset="-128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202" y="1043736"/>
            <a:ext cx="8528268" cy="4204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0F74DF-78D4-466C-915E-A0B0EAF00BE3}" type="slidenum">
              <a:rPr lang="en-GB"/>
              <a:pPr/>
              <a:t>12</a:t>
            </a:fld>
            <a:endParaRPr lang="en-GB"/>
          </a:p>
        </p:txBody>
      </p:sp>
      <p:sp>
        <p:nvSpPr>
          <p:cNvPr id="8663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22480" y="143635"/>
            <a:ext cx="7308850" cy="822325"/>
          </a:xfrm>
        </p:spPr>
        <p:txBody>
          <a:bodyPr/>
          <a:lstStyle/>
          <a:p>
            <a:r>
              <a:rPr lang="en-GB" dirty="0" smtClean="0"/>
              <a:t>Conclusions (1)  </a:t>
            </a:r>
            <a:endParaRPr lang="en-GB" b="0" dirty="0"/>
          </a:p>
        </p:txBody>
      </p:sp>
      <p:sp>
        <p:nvSpPr>
          <p:cNvPr id="866307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315574" y="1079500"/>
            <a:ext cx="8110875" cy="5162550"/>
          </a:xfrm>
        </p:spPr>
        <p:txBody>
          <a:bodyPr/>
          <a:lstStyle/>
          <a:p>
            <a:pPr marL="0" indent="0"/>
            <a:r>
              <a:rPr lang="en-GB" dirty="0"/>
              <a:t>HIV infection is of major public health importance in Europe, with evidence of </a:t>
            </a:r>
            <a:r>
              <a:rPr lang="en-GB" dirty="0" smtClean="0"/>
              <a:t>continuing transmission in specific populations with no clear signs of overall decrease.</a:t>
            </a:r>
          </a:p>
          <a:p>
            <a:pPr>
              <a:buFont typeface="Wingdings" pitchFamily="2" charset="2"/>
              <a:buChar char="Ø"/>
            </a:pPr>
            <a:endParaRPr lang="en-GB" dirty="0" smtClean="0"/>
          </a:p>
          <a:p>
            <a:pPr marL="0" indent="0"/>
            <a:r>
              <a:rPr lang="en-GB" dirty="0" smtClean="0"/>
              <a:t>Half of the HIV infections were diagnosed as late presenters with CD4 cell counts less than 350/mm</a:t>
            </a:r>
            <a:r>
              <a:rPr lang="en-GB" baseline="30000" dirty="0" smtClean="0"/>
              <a:t>3</a:t>
            </a:r>
            <a:r>
              <a:rPr lang="en-GB" dirty="0" smtClean="0"/>
              <a:t> blood.</a:t>
            </a:r>
          </a:p>
          <a:p>
            <a:endParaRPr lang="en-GB" dirty="0" smtClean="0"/>
          </a:p>
          <a:p>
            <a:pPr marL="0" indent="0"/>
            <a:r>
              <a:rPr lang="en-US" altLang="ko-KR" dirty="0" smtClean="0">
                <a:ea typeface="굴림" charset="-127"/>
              </a:rPr>
              <a:t>Heterogeneity exists in HIV epidemics in the EU/EEA:</a:t>
            </a:r>
          </a:p>
          <a:p>
            <a:pPr marL="900113" lvl="1" indent="-630238">
              <a:buFont typeface="Wingdings" pitchFamily="2" charset="2"/>
              <a:buChar char="Ø"/>
            </a:pPr>
            <a:r>
              <a:rPr lang="en-US" altLang="ko-KR" sz="2000" dirty="0" smtClean="0">
                <a:ea typeface="굴림" charset="-127"/>
              </a:rPr>
              <a:t>Men who have sex with men accounted for majority of cases;</a:t>
            </a:r>
          </a:p>
          <a:p>
            <a:pPr marL="900113" lvl="1" indent="-630238">
              <a:buFont typeface="Wingdings" pitchFamily="2" charset="2"/>
              <a:buChar char="Ø"/>
            </a:pPr>
            <a:r>
              <a:rPr lang="en-GB" sz="2000" dirty="0" smtClean="0"/>
              <a:t>One third of heterosexual cases have direct links to sub-Saharan Africa (areas with a generalised epidemic);</a:t>
            </a:r>
          </a:p>
          <a:p>
            <a:pPr marL="900113" lvl="1" indent="-630238">
              <a:buFont typeface="Wingdings" pitchFamily="2" charset="2"/>
              <a:buChar char="Ø"/>
            </a:pPr>
            <a:r>
              <a:rPr lang="en-GB" sz="2000" dirty="0" smtClean="0"/>
              <a:t>Despite low levels of HIV reported in IDU, increases continue in Greece and Romania.</a:t>
            </a:r>
            <a:endParaRPr lang="en-GB" sz="2000" dirty="0"/>
          </a:p>
        </p:txBody>
      </p:sp>
      <p:sp>
        <p:nvSpPr>
          <p:cNvPr id="5" name="Text Box 83"/>
          <p:cNvSpPr txBox="1">
            <a:spLocks noChangeArrowheads="1"/>
          </p:cNvSpPr>
          <p:nvPr/>
        </p:nvSpPr>
        <p:spPr bwMode="auto">
          <a:xfrm>
            <a:off x="315575" y="6561138"/>
            <a:ext cx="4243388" cy="8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600" dirty="0" smtClean="0">
                <a:solidFill>
                  <a:schemeClr val="bg1"/>
                </a:solidFill>
                <a:ea typeface="ＭＳ Ｐゴシック" pitchFamily="20" charset="-128"/>
              </a:rPr>
              <a:t>Source: ECDC/WHO. HIV/AIDS Surveillance in Europe, 2012</a:t>
            </a:r>
            <a:endParaRPr lang="en-GB" sz="600" dirty="0">
              <a:solidFill>
                <a:schemeClr val="bg1"/>
              </a:solidFill>
              <a:ea typeface="ＭＳ Ｐゴシック" pitchFamily="2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Conclusions (2)</a:t>
            </a:r>
          </a:p>
        </p:txBody>
      </p:sp>
      <p:sp>
        <p:nvSpPr>
          <p:cNvPr id="772099" name="Rectangle 3"/>
          <p:cNvSpPr>
            <a:spLocks noGrp="1" noChangeArrowheads="1"/>
          </p:cNvSpPr>
          <p:nvPr>
            <p:ph idx="1"/>
          </p:nvPr>
        </p:nvSpPr>
        <p:spPr>
          <a:xfrm>
            <a:off x="323850" y="1079500"/>
            <a:ext cx="8526463" cy="3834665"/>
          </a:xfrm>
        </p:spPr>
        <p:txBody>
          <a:bodyPr/>
          <a:lstStyle/>
          <a:p>
            <a:endParaRPr lang="en-GB" dirty="0" smtClean="0"/>
          </a:p>
          <a:p>
            <a:pPr marL="0" indent="0"/>
            <a:r>
              <a:rPr lang="en-GB" dirty="0" smtClean="0"/>
              <a:t>Interventions should be based on evidence and tailored to the local epidemiological situation and vulnerable populations such as MSM, IDU and migrant populations.</a:t>
            </a:r>
          </a:p>
          <a:p>
            <a:pPr marL="0" indent="0">
              <a:buFont typeface="Wingdings" pitchFamily="2" charset="2"/>
              <a:buChar char="Ø"/>
            </a:pPr>
            <a:endParaRPr lang="en-GB" dirty="0" smtClean="0"/>
          </a:p>
          <a:p>
            <a:pPr marL="0" indent="0"/>
            <a:endParaRPr lang="en-GB" dirty="0" smtClean="0"/>
          </a:p>
          <a:p>
            <a:pPr marL="0" indent="0"/>
            <a:r>
              <a:rPr lang="en-GB" dirty="0" smtClean="0"/>
              <a:t>Wider access and uptake of HIV counselling and testing is needed to ensure earlier diagnosis and access to treatment – both </a:t>
            </a:r>
            <a:r>
              <a:rPr lang="en-GB" dirty="0"/>
              <a:t>to improve the longer term treatment </a:t>
            </a:r>
            <a:r>
              <a:rPr lang="en-GB" dirty="0" smtClean="0"/>
              <a:t>outcomes for the individuals but also to prevent or reduce further transmission in the community.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7FA7E1-1B29-40DC-8123-A2E423DB2CE9}" type="slidenum">
              <a:rPr lang="en-GB"/>
              <a:pPr/>
              <a:t>13</a:t>
            </a:fld>
            <a:endParaRPr lang="en-GB"/>
          </a:p>
        </p:txBody>
      </p:sp>
      <p:sp>
        <p:nvSpPr>
          <p:cNvPr id="5" name="Text Box 83"/>
          <p:cNvSpPr txBox="1">
            <a:spLocks noChangeArrowheads="1"/>
          </p:cNvSpPr>
          <p:nvPr/>
        </p:nvSpPr>
        <p:spPr bwMode="auto">
          <a:xfrm>
            <a:off x="315575" y="6561138"/>
            <a:ext cx="4243388" cy="8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600" dirty="0" smtClean="0">
                <a:solidFill>
                  <a:schemeClr val="bg1"/>
                </a:solidFill>
                <a:ea typeface="ＭＳ Ｐゴシック" pitchFamily="20" charset="-128"/>
              </a:rPr>
              <a:t>Source: ECDC/WHO. HIV/AIDS Surveillance in Europe, 2012</a:t>
            </a:r>
            <a:endParaRPr lang="en-GB" sz="600" dirty="0">
              <a:solidFill>
                <a:schemeClr val="bg1"/>
              </a:solidFill>
              <a:ea typeface="ＭＳ Ｐゴシック" pitchFamily="2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51A68F-C991-40E3-B1F3-3A3552BA4D05}" type="slidenum">
              <a:rPr lang="en-GB"/>
              <a:pPr/>
              <a:t>14</a:t>
            </a:fld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431540" y="2662290"/>
            <a:ext cx="3870430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dirty="0" smtClean="0"/>
              <a:t>Report is available from:</a:t>
            </a:r>
          </a:p>
          <a:p>
            <a:endParaRPr lang="en-GB" dirty="0" smtClean="0"/>
          </a:p>
          <a:p>
            <a:r>
              <a:rPr lang="en-GB" dirty="0" smtClean="0"/>
              <a:t>www.ecdc.europa.eu</a:t>
            </a:r>
            <a:endParaRPr lang="en-GB" dirty="0"/>
          </a:p>
        </p:txBody>
      </p:sp>
      <p:pic>
        <p:nvPicPr>
          <p:cNvPr id="1026" name="Picture 2" descr="C:\Users\jjaniec\AppData\Local\Microsoft\Windows\Temporary Internet Files\Content.Outlook\O9G441JM\20131125_Annual_HIV_Report_Cover+Inner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98630"/>
            <a:ext cx="4339625" cy="6133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142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 </a:t>
            </a:r>
          </a:p>
        </p:txBody>
      </p:sp>
      <p:sp>
        <p:nvSpPr>
          <p:cNvPr id="87142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/>
              <a:t>European </a:t>
            </a:r>
            <a:r>
              <a:rPr lang="sv-SE" dirty="0" smtClean="0"/>
              <a:t>Union and  European Economic Area (EU/EEA)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682038" y="6564313"/>
            <a:ext cx="461962" cy="284162"/>
          </a:xfrm>
        </p:spPr>
        <p:txBody>
          <a:bodyPr/>
          <a:lstStyle/>
          <a:p>
            <a:fld id="{DA74A733-EDD3-4D0E-AB16-AEC6C80A5B0B}" type="slidenum">
              <a:rPr lang="en-GB"/>
              <a:pPr/>
              <a:t>1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7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HIV infections diagnosed, 2012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51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E90BF8-0D8E-404A-9567-35AF7F3AD60D}" type="slidenum">
              <a:rPr lang="en-GB"/>
              <a:pPr/>
              <a:t>2</a:t>
            </a:fld>
            <a:endParaRPr lang="en-GB"/>
          </a:p>
        </p:txBody>
      </p:sp>
      <p:sp>
        <p:nvSpPr>
          <p:cNvPr id="847921" name="Rectangle 49"/>
          <p:cNvSpPr>
            <a:spLocks noChangeArrowheads="1"/>
          </p:cNvSpPr>
          <p:nvPr/>
        </p:nvSpPr>
        <p:spPr bwMode="auto">
          <a:xfrm>
            <a:off x="701570" y="5542133"/>
            <a:ext cx="8356600" cy="13734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eaLnBrk="0" hangingPunct="0">
              <a:lnSpc>
                <a:spcPct val="85000"/>
              </a:lnSpc>
              <a:spcAft>
                <a:spcPts val="300"/>
              </a:spcAft>
            </a:pPr>
            <a:r>
              <a:rPr lang="en-GB" sz="1050" dirty="0" smtClean="0"/>
              <a:t>* </a:t>
            </a:r>
            <a:r>
              <a:rPr lang="en-GB" sz="1050" dirty="0"/>
              <a:t>Includes individuals (12%) originating from sub-Saharan African countries.</a:t>
            </a:r>
            <a:endParaRPr lang="en-US" sz="1050" dirty="0"/>
          </a:p>
        </p:txBody>
      </p:sp>
      <p:graphicFrame>
        <p:nvGraphicFramePr>
          <p:cNvPr id="52" name="Table 5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3832915"/>
              </p:ext>
            </p:extLst>
          </p:nvPr>
        </p:nvGraphicFramePr>
        <p:xfrm>
          <a:off x="656565" y="1448780"/>
          <a:ext cx="7380820" cy="3897685"/>
        </p:xfrm>
        <a:graphic>
          <a:graphicData uri="http://schemas.openxmlformats.org/drawingml/2006/table">
            <a:tbl>
              <a:tblPr/>
              <a:tblGrid>
                <a:gridCol w="5300320"/>
                <a:gridCol w="2080500"/>
              </a:tblGrid>
              <a:tr h="862409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dirty="0" smtClean="0">
                          <a:solidFill>
                            <a:schemeClr val="bg1"/>
                          </a:solidFill>
                        </a:rPr>
                        <a:t>Characteristics of reported cases</a:t>
                      </a:r>
                    </a:p>
                    <a:p>
                      <a:pPr algn="ctr" fontAlgn="b"/>
                      <a:r>
                        <a:rPr lang="en-GB" sz="1800" b="1" i="0" u="none" strike="noStrike" baseline="0" dirty="0">
                          <a:solidFill>
                            <a:srgbClr val="FFFFFF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en-GB" sz="1800" b="1" i="0" u="none" strike="noStrike" baseline="0" dirty="0">
                          <a:solidFill>
                            <a:srgbClr val="FFFFFF"/>
                          </a:solidFill>
                          <a:latin typeface="+mn-lt"/>
                        </a:rPr>
                        <a:t>EU/EEA </a:t>
                      </a:r>
                      <a:endParaRPr lang="en-GB" sz="1800" b="1" i="0" u="none" strike="noStrike" baseline="0" dirty="0" smtClean="0">
                        <a:solidFill>
                          <a:srgbClr val="FFFFFF"/>
                        </a:solidFill>
                        <a:latin typeface="+mn-lt"/>
                      </a:endParaRPr>
                    </a:p>
                    <a:p>
                      <a:pPr algn="ctr" fontAlgn="b">
                        <a:lnSpc>
                          <a:spcPct val="90000"/>
                        </a:lnSpc>
                      </a:pPr>
                      <a:endParaRPr lang="en-GB" sz="1800" b="1" i="0" u="none" strike="noStrike" baseline="0" dirty="0">
                        <a:solidFill>
                          <a:srgbClr val="FFFFFF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</a:tr>
              <a:tr h="340860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 baseline="0" dirty="0">
                          <a:solidFill>
                            <a:srgbClr val="000000"/>
                          </a:solidFill>
                          <a:latin typeface="+mn-lt"/>
                        </a:rPr>
                        <a:t>Number of HIV </a:t>
                      </a:r>
                      <a:r>
                        <a:rPr lang="en-GB" sz="18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diagnoses</a:t>
                      </a:r>
                      <a:endParaRPr lang="en-GB" sz="1800" b="0" i="0" u="none" strike="noStrike" baseline="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20"/>
                        </a:lnSpc>
                        <a:spcAft>
                          <a:spcPts val="0"/>
                        </a:spcAft>
                      </a:pPr>
                      <a:r>
                        <a:rPr lang="en-GB" sz="2400" b="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29 381</a:t>
                      </a:r>
                      <a:endParaRPr lang="en-GB" sz="2400" b="0" dirty="0">
                        <a:solidFill>
                          <a:srgbClr val="000000"/>
                        </a:solidFill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40860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Diagnoses </a:t>
                      </a:r>
                      <a:r>
                        <a:rPr lang="en-GB" sz="1800" b="0" i="0" u="none" strike="noStrike" baseline="0" dirty="0">
                          <a:solidFill>
                            <a:srgbClr val="000000"/>
                          </a:solidFill>
                          <a:latin typeface="+mn-lt"/>
                        </a:rPr>
                        <a:t>per </a:t>
                      </a:r>
                      <a:r>
                        <a:rPr lang="en-GB" sz="18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100 000 </a:t>
                      </a:r>
                      <a:r>
                        <a:rPr lang="en-GB" sz="1800" b="0" i="0" u="none" strike="noStrike" baseline="0" dirty="0">
                          <a:solidFill>
                            <a:srgbClr val="000000"/>
                          </a:solidFill>
                          <a:latin typeface="+mn-lt"/>
                        </a:rPr>
                        <a:t>population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20"/>
                        </a:lnSpc>
                        <a:spcAft>
                          <a:spcPts val="0"/>
                        </a:spcAft>
                      </a:pPr>
                      <a:r>
                        <a:rPr lang="en-GB" sz="2400" b="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5.8</a:t>
                      </a:r>
                      <a:endParaRPr lang="en-GB" sz="2400" b="0" dirty="0">
                        <a:solidFill>
                          <a:srgbClr val="000000"/>
                        </a:solidFill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40860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Percentage aged 15–24 years </a:t>
                      </a:r>
                      <a:endParaRPr lang="en-GB" sz="1800" b="0" i="0" u="none" strike="noStrike" baseline="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20"/>
                        </a:lnSpc>
                        <a:spcAft>
                          <a:spcPts val="0"/>
                        </a:spcAft>
                      </a:pPr>
                      <a:r>
                        <a:rPr lang="en-GB" sz="2400" b="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10.6%</a:t>
                      </a:r>
                      <a:endParaRPr lang="en-GB" sz="2400" b="0" dirty="0">
                        <a:solidFill>
                          <a:srgbClr val="000000"/>
                        </a:solidFill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40860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Male-to-female ratio</a:t>
                      </a:r>
                      <a:endParaRPr lang="en-GB" sz="1800" b="0" i="0" u="none" strike="noStrike" baseline="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20"/>
                        </a:lnSpc>
                        <a:spcAft>
                          <a:spcPts val="0"/>
                        </a:spcAft>
                      </a:pPr>
                      <a:r>
                        <a:rPr lang="en-GB" sz="2400" b="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3.2</a:t>
                      </a:r>
                      <a:endParaRPr lang="en-GB" sz="2400" b="0" dirty="0">
                        <a:solidFill>
                          <a:srgbClr val="000000"/>
                        </a:solidFill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40860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Transmission mode (percentage) </a:t>
                      </a:r>
                      <a:endParaRPr lang="en-GB" sz="1800" b="0" i="0" u="none" strike="noStrike" baseline="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20"/>
                        </a:lnSpc>
                        <a:spcAft>
                          <a:spcPts val="0"/>
                        </a:spcAft>
                      </a:pPr>
                      <a:r>
                        <a:rPr lang="en-GB" sz="2400" b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GB" sz="2400" b="0">
                        <a:solidFill>
                          <a:srgbClr val="000000"/>
                        </a:solidFill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E4BC"/>
                    </a:solidFill>
                  </a:tcPr>
                </a:tc>
              </a:tr>
              <a:tr h="324628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Heterosexual</a:t>
                      </a:r>
                      <a:endParaRPr lang="en-GB" sz="1800" b="0" i="0" u="none" strike="noStrike" baseline="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320"/>
                        </a:lnSpc>
                        <a:spcAft>
                          <a:spcPts val="0"/>
                        </a:spcAft>
                      </a:pPr>
                      <a:r>
                        <a:rPr lang="en-GB" sz="2400" b="0" kern="12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33.8%*</a:t>
                      </a:r>
                      <a:endParaRPr lang="en-GB" sz="2400" b="0" kern="12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24628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Men </a:t>
                      </a:r>
                      <a:r>
                        <a:rPr lang="en-GB" sz="1800" b="0" i="0" u="none" strike="noStrike" baseline="0" dirty="0">
                          <a:solidFill>
                            <a:srgbClr val="000000"/>
                          </a:solidFill>
                          <a:latin typeface="+mn-lt"/>
                        </a:rPr>
                        <a:t>who have sex with men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320"/>
                        </a:lnSpc>
                        <a:spcAft>
                          <a:spcPts val="0"/>
                        </a:spcAft>
                      </a:pPr>
                      <a:r>
                        <a:rPr lang="en-GB" sz="2400" b="0" kern="12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40.4%</a:t>
                      </a:r>
                      <a:endParaRPr lang="en-GB" sz="2400" b="0" kern="12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40860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Injecting </a:t>
                      </a:r>
                      <a:r>
                        <a:rPr lang="en-GB" sz="1800" b="0" i="0" u="none" strike="noStrike" baseline="0" dirty="0">
                          <a:solidFill>
                            <a:srgbClr val="000000"/>
                          </a:solidFill>
                          <a:latin typeface="+mn-lt"/>
                        </a:rPr>
                        <a:t>drug </a:t>
                      </a:r>
                      <a:r>
                        <a:rPr lang="en-GB" sz="18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use</a:t>
                      </a:r>
                      <a:endParaRPr lang="en-GB" sz="1800" b="0" i="0" u="none" strike="noStrike" baseline="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320"/>
                        </a:lnSpc>
                        <a:spcAft>
                          <a:spcPts val="0"/>
                        </a:spcAft>
                      </a:pPr>
                      <a:r>
                        <a:rPr lang="en-GB" sz="2400" b="0" kern="12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6.1%</a:t>
                      </a:r>
                      <a:endParaRPr lang="en-GB" sz="2400" b="0" kern="12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40860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Unknown</a:t>
                      </a:r>
                      <a:endParaRPr lang="en-GB" sz="1800" b="0" i="0" u="none" strike="noStrike" baseline="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320"/>
                        </a:lnSpc>
                        <a:spcAft>
                          <a:spcPts val="0"/>
                        </a:spcAft>
                      </a:pPr>
                      <a:r>
                        <a:rPr lang="en-GB" sz="2400" b="0" kern="12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18.7%</a:t>
                      </a:r>
                      <a:endParaRPr lang="en-GB" sz="2400" b="0" kern="12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7" name="Text Box 83"/>
          <p:cNvSpPr txBox="1">
            <a:spLocks noChangeArrowheads="1"/>
          </p:cNvSpPr>
          <p:nvPr/>
        </p:nvSpPr>
        <p:spPr bwMode="auto">
          <a:xfrm>
            <a:off x="324000" y="6561138"/>
            <a:ext cx="4243388" cy="8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600" dirty="0" smtClean="0">
                <a:solidFill>
                  <a:schemeClr val="bg1"/>
                </a:solidFill>
                <a:ea typeface="ＭＳ Ｐゴシック" pitchFamily="20" charset="-128"/>
              </a:rPr>
              <a:t>Source: ECDC/WHO. HIV/AIDS Surveillance in Europe, 2012</a:t>
            </a:r>
            <a:endParaRPr lang="en-GB" sz="600" dirty="0">
              <a:solidFill>
                <a:schemeClr val="bg1"/>
              </a:solidFill>
              <a:ea typeface="ＭＳ Ｐゴシック" pitchFamily="20" charset="-12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4000" y="1080000"/>
            <a:ext cx="3644900" cy="24622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endParaRPr lang="en-GB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Title 4"/>
          <p:cNvSpPr>
            <a:spLocks noGrp="1"/>
          </p:cNvSpPr>
          <p:nvPr>
            <p:ph type="title"/>
          </p:nvPr>
        </p:nvSpPr>
        <p:spPr>
          <a:xfrm>
            <a:off x="18615" y="98630"/>
            <a:ext cx="8229600" cy="822325"/>
          </a:xfrm>
        </p:spPr>
        <p:txBody>
          <a:bodyPr/>
          <a:lstStyle/>
          <a:p>
            <a:r>
              <a:rPr lang="en-US" dirty="0" smtClean="0"/>
              <a:t>HIV infections diagnosed and reported, 2012</a:t>
            </a:r>
            <a:br>
              <a:rPr lang="en-US" dirty="0" smtClean="0"/>
            </a:br>
            <a:r>
              <a:rPr lang="en-US" b="0" dirty="0" smtClean="0"/>
              <a:t>All cases, EU/EEA</a:t>
            </a:r>
            <a:endParaRPr lang="en-GB" b="0" dirty="0" smtClean="0"/>
          </a:p>
        </p:txBody>
      </p:sp>
      <p:sp>
        <p:nvSpPr>
          <p:cNvPr id="83" name="Text Box 83"/>
          <p:cNvSpPr txBox="1">
            <a:spLocks noChangeArrowheads="1"/>
          </p:cNvSpPr>
          <p:nvPr/>
        </p:nvSpPr>
        <p:spPr bwMode="auto">
          <a:xfrm>
            <a:off x="315575" y="6561138"/>
            <a:ext cx="4243388" cy="8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600" dirty="0" smtClean="0">
                <a:solidFill>
                  <a:schemeClr val="bg1"/>
                </a:solidFill>
                <a:ea typeface="ＭＳ Ｐゴシック" pitchFamily="20" charset="-128"/>
              </a:rPr>
              <a:t>Source: ECDC/WHO. HIV/AIDS Surveillance in Europe, 2012</a:t>
            </a:r>
            <a:endParaRPr lang="en-GB" sz="600" dirty="0">
              <a:solidFill>
                <a:schemeClr val="bg1"/>
              </a:solidFill>
              <a:ea typeface="ＭＳ Ｐゴシック" pitchFamily="20" charset="-128"/>
            </a:endParaRPr>
          </a:p>
        </p:txBody>
      </p:sp>
      <p:pic>
        <p:nvPicPr>
          <p:cNvPr id="2" name="Picture 2" descr="T:\Epidemiological Tools Section\Data Management\Data Collections\HIVAIDS data collections\2013 data collection\11_Report\First draft\MAP_2012_HIV_ALL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027" y="1043735"/>
            <a:ext cx="7740797" cy="51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Title 4"/>
          <p:cNvSpPr>
            <a:spLocks noGrp="1"/>
          </p:cNvSpPr>
          <p:nvPr>
            <p:ph type="title"/>
          </p:nvPr>
        </p:nvSpPr>
        <p:spPr>
          <a:xfrm>
            <a:off x="0" y="98630"/>
            <a:ext cx="8229600" cy="822325"/>
          </a:xfrm>
        </p:spPr>
        <p:txBody>
          <a:bodyPr/>
          <a:lstStyle/>
          <a:p>
            <a:r>
              <a:rPr lang="en-US" dirty="0" smtClean="0"/>
              <a:t>HIV infections </a:t>
            </a:r>
            <a:r>
              <a:rPr lang="en-US" dirty="0"/>
              <a:t>diagnosed and reported, </a:t>
            </a:r>
            <a:r>
              <a:rPr lang="en-US" dirty="0" smtClean="0"/>
              <a:t>2012</a:t>
            </a:r>
            <a:br>
              <a:rPr lang="en-US" dirty="0" smtClean="0"/>
            </a:br>
            <a:r>
              <a:rPr lang="en-US" b="0" dirty="0" smtClean="0"/>
              <a:t>Men who have sex with men, EU/EEA</a:t>
            </a:r>
            <a:endParaRPr lang="en-GB" b="0" dirty="0" smtClean="0"/>
          </a:p>
        </p:txBody>
      </p:sp>
      <p:sp>
        <p:nvSpPr>
          <p:cNvPr id="83" name="Text Box 83"/>
          <p:cNvSpPr txBox="1">
            <a:spLocks noChangeArrowheads="1"/>
          </p:cNvSpPr>
          <p:nvPr/>
        </p:nvSpPr>
        <p:spPr bwMode="auto">
          <a:xfrm>
            <a:off x="315575" y="6561138"/>
            <a:ext cx="4243388" cy="8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600" dirty="0" smtClean="0">
                <a:solidFill>
                  <a:schemeClr val="bg1"/>
                </a:solidFill>
                <a:ea typeface="ＭＳ Ｐゴシック" pitchFamily="20" charset="-128"/>
              </a:rPr>
              <a:t>Source: ECDC/WHO. HIV/AIDS Surveillance in Europe, 2012</a:t>
            </a:r>
            <a:endParaRPr lang="en-GB" sz="600" dirty="0">
              <a:solidFill>
                <a:schemeClr val="bg1"/>
              </a:solidFill>
              <a:ea typeface="ＭＳ Ｐゴシック" pitchFamily="20" charset="-128"/>
            </a:endParaRPr>
          </a:p>
        </p:txBody>
      </p:sp>
      <p:pic>
        <p:nvPicPr>
          <p:cNvPr id="2050" name="Picture 2" descr="T:\Epidemiological Tools Section\Data Management\Data Collections\HIVAIDS data collections\2013 data collection\11_Report\First draft\MAP_2012_HIV_MSM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00" y="1108800"/>
            <a:ext cx="7740797" cy="51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Title 4"/>
          <p:cNvSpPr>
            <a:spLocks noGrp="1"/>
          </p:cNvSpPr>
          <p:nvPr>
            <p:ph type="title"/>
          </p:nvPr>
        </p:nvSpPr>
        <p:spPr>
          <a:xfrm>
            <a:off x="71500" y="143635"/>
            <a:ext cx="8229600" cy="822325"/>
          </a:xfrm>
        </p:spPr>
        <p:txBody>
          <a:bodyPr/>
          <a:lstStyle/>
          <a:p>
            <a:r>
              <a:rPr lang="en-US" dirty="0" smtClean="0"/>
              <a:t>HIV infections </a:t>
            </a:r>
            <a:r>
              <a:rPr lang="en-US" dirty="0"/>
              <a:t>diagnosed and reported, </a:t>
            </a:r>
            <a:r>
              <a:rPr lang="en-US" dirty="0" smtClean="0"/>
              <a:t>2012</a:t>
            </a:r>
            <a:br>
              <a:rPr lang="en-US" dirty="0" smtClean="0"/>
            </a:br>
            <a:r>
              <a:rPr lang="en-US" b="0" dirty="0" smtClean="0"/>
              <a:t>Injecting drug use, EU/EEA</a:t>
            </a:r>
            <a:endParaRPr lang="en-GB" b="0" dirty="0" smtClean="0"/>
          </a:p>
        </p:txBody>
      </p:sp>
      <p:sp>
        <p:nvSpPr>
          <p:cNvPr id="83" name="Text Box 83"/>
          <p:cNvSpPr txBox="1">
            <a:spLocks noChangeArrowheads="1"/>
          </p:cNvSpPr>
          <p:nvPr/>
        </p:nvSpPr>
        <p:spPr bwMode="auto">
          <a:xfrm>
            <a:off x="315575" y="6561138"/>
            <a:ext cx="4243388" cy="8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600" dirty="0" smtClean="0">
                <a:solidFill>
                  <a:schemeClr val="bg1"/>
                </a:solidFill>
                <a:ea typeface="ＭＳ Ｐゴシック" pitchFamily="20" charset="-128"/>
              </a:rPr>
              <a:t>Source: ECDC/WHO. HIV/AIDS Surveillance in Europe, 2012</a:t>
            </a:r>
            <a:endParaRPr lang="en-GB" sz="600" dirty="0">
              <a:solidFill>
                <a:schemeClr val="bg1"/>
              </a:solidFill>
              <a:ea typeface="ＭＳ Ｐゴシック" pitchFamily="20" charset="-128"/>
            </a:endParaRPr>
          </a:p>
        </p:txBody>
      </p:sp>
      <p:pic>
        <p:nvPicPr>
          <p:cNvPr id="3074" name="Picture 2" descr="T:\Epidemiological Tools Section\Data Management\Data Collections\HIVAIDS data collections\2013 data collection\11_Report\First draft\MAP_2012_HIV_IDU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00" y="1108800"/>
            <a:ext cx="7740797" cy="51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1DC77-EE03-44B9-85D1-DEB569897E8D}" type="slidenum">
              <a:rPr lang="en-GB"/>
              <a:pPr/>
              <a:t>6</a:t>
            </a:fld>
            <a:endParaRPr lang="en-GB"/>
          </a:p>
        </p:txBody>
      </p:sp>
      <p:sp>
        <p:nvSpPr>
          <p:cNvPr id="9093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38910" y="143635"/>
            <a:ext cx="7743480" cy="1019175"/>
          </a:xfrm>
          <a:noFill/>
        </p:spPr>
        <p:txBody>
          <a:bodyPr/>
          <a:lstStyle/>
          <a:p>
            <a:r>
              <a:rPr lang="en-GB" sz="2400" b="0" dirty="0" smtClean="0"/>
              <a:t>HIV </a:t>
            </a:r>
            <a:r>
              <a:rPr lang="en-GB" sz="2400" b="0" dirty="0"/>
              <a:t>diagnoses in persons originating from countries with a generalised </a:t>
            </a:r>
            <a:r>
              <a:rPr lang="en-GB" sz="2400" b="0" dirty="0" smtClean="0"/>
              <a:t>epidemic </a:t>
            </a:r>
            <a:r>
              <a:rPr lang="en-GB" sz="2400" b="0" dirty="0"/>
              <a:t>among </a:t>
            </a:r>
            <a:r>
              <a:rPr lang="en-GB" sz="2400" b="0" dirty="0" smtClean="0"/>
              <a:t>all the heterosexually acquired infections, 2012 (n=9 944</a:t>
            </a:r>
            <a:r>
              <a:rPr lang="en-GB" b="0" dirty="0" smtClean="0"/>
              <a:t>)</a:t>
            </a:r>
            <a:endParaRPr lang="en-GB" b="0" dirty="0"/>
          </a:p>
        </p:txBody>
      </p:sp>
      <p:sp>
        <p:nvSpPr>
          <p:cNvPr id="909318" name="Text Box 83"/>
          <p:cNvSpPr txBox="1">
            <a:spLocks noChangeArrowheads="1"/>
          </p:cNvSpPr>
          <p:nvPr/>
        </p:nvSpPr>
        <p:spPr bwMode="auto">
          <a:xfrm>
            <a:off x="315575" y="6561138"/>
            <a:ext cx="4243388" cy="8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600" dirty="0" smtClean="0">
                <a:solidFill>
                  <a:schemeClr val="bg1"/>
                </a:solidFill>
                <a:ea typeface="ＭＳ Ｐゴシック" pitchFamily="20" charset="-128"/>
              </a:rPr>
              <a:t>Source: ECDC/WHO. HIV/AIDS Surveillance in Europe, 2012</a:t>
            </a:r>
            <a:endParaRPr lang="en-GB" sz="600" dirty="0">
              <a:solidFill>
                <a:schemeClr val="bg1"/>
              </a:solidFill>
              <a:ea typeface="ＭＳ Ｐゴシック" pitchFamily="20" charset="-12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1014" y="1395413"/>
            <a:ext cx="5635898" cy="4782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931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142875"/>
            <a:ext cx="7578520" cy="822325"/>
          </a:xfrm>
          <a:noFill/>
        </p:spPr>
        <p:txBody>
          <a:bodyPr/>
          <a:lstStyle/>
          <a:p>
            <a:r>
              <a:rPr lang="en-GB" sz="2400" b="0" dirty="0" smtClean="0"/>
              <a:t>HIV </a:t>
            </a:r>
            <a:r>
              <a:rPr lang="en-GB" sz="2400" b="0" dirty="0"/>
              <a:t>diagnoses in MSM among all reported HIV cases, by country, EU/EEA, 2012 (n=29 381)</a:t>
            </a:r>
            <a:endParaRPr lang="en-GB" b="0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1DC77-EE03-44B9-85D1-DEB569897E8D}" type="slidenum">
              <a:rPr lang="en-GB"/>
              <a:pPr/>
              <a:t>7</a:t>
            </a:fld>
            <a:endParaRPr lang="en-GB"/>
          </a:p>
        </p:txBody>
      </p:sp>
      <p:sp>
        <p:nvSpPr>
          <p:cNvPr id="909318" name="Text Box 83"/>
          <p:cNvSpPr txBox="1">
            <a:spLocks noChangeArrowheads="1"/>
          </p:cNvSpPr>
          <p:nvPr/>
        </p:nvSpPr>
        <p:spPr bwMode="auto">
          <a:xfrm>
            <a:off x="315575" y="6561138"/>
            <a:ext cx="4243388" cy="8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600" dirty="0" smtClean="0">
                <a:solidFill>
                  <a:schemeClr val="bg1"/>
                </a:solidFill>
                <a:ea typeface="ＭＳ Ｐゴシック" pitchFamily="20" charset="-128"/>
              </a:rPr>
              <a:t>Source: ECDC/WHO. HIV/AIDS Surveillance in Europe, 2012</a:t>
            </a:r>
            <a:endParaRPr lang="en-GB" sz="600" dirty="0">
              <a:solidFill>
                <a:schemeClr val="bg1"/>
              </a:solidFill>
              <a:ea typeface="ＭＳ Ｐゴシック" pitchFamily="20" charset="-128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6695" y="953725"/>
            <a:ext cx="5196348" cy="5356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142875"/>
            <a:ext cx="7668530" cy="822325"/>
          </a:xfrm>
        </p:spPr>
        <p:txBody>
          <a:bodyPr/>
          <a:lstStyle/>
          <a:p>
            <a:r>
              <a:rPr lang="en-GB" sz="2400" b="0" dirty="0" smtClean="0"/>
              <a:t>Male-to-female </a:t>
            </a:r>
            <a:r>
              <a:rPr lang="en-GB" sz="2400" b="0" dirty="0"/>
              <a:t>ratio </a:t>
            </a:r>
            <a:r>
              <a:rPr lang="en-GB" sz="2400" b="0" dirty="0" smtClean="0"/>
              <a:t>of HIV </a:t>
            </a:r>
            <a:r>
              <a:rPr lang="en-GB" sz="2400" b="0" dirty="0"/>
              <a:t>infections, by country, EU/EEA, 2012 (n=29 327)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CBDE59-00ED-4C78-9B6A-0FD4905A5D20}" type="slidenum">
              <a:rPr lang="en-GB" smtClean="0"/>
              <a:pPr/>
              <a:t>8</a:t>
            </a:fld>
            <a:endParaRPr lang="en-GB"/>
          </a:p>
        </p:txBody>
      </p:sp>
      <p:sp>
        <p:nvSpPr>
          <p:cNvPr id="7" name="Text Box 83"/>
          <p:cNvSpPr txBox="1">
            <a:spLocks noChangeArrowheads="1"/>
          </p:cNvSpPr>
          <p:nvPr/>
        </p:nvSpPr>
        <p:spPr bwMode="auto">
          <a:xfrm>
            <a:off x="315575" y="6561138"/>
            <a:ext cx="4243388" cy="8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600" dirty="0" smtClean="0">
                <a:solidFill>
                  <a:schemeClr val="bg1"/>
                </a:solidFill>
                <a:ea typeface="ＭＳ Ｐゴシック" pitchFamily="20" charset="-128"/>
              </a:rPr>
              <a:t>Source: ECDC/WHO. HIV/AIDS Surveillance in Europe, 2012</a:t>
            </a:r>
            <a:endParaRPr lang="en-GB" sz="600" dirty="0">
              <a:solidFill>
                <a:schemeClr val="bg1"/>
              </a:solidFill>
              <a:ea typeface="ＭＳ Ｐゴシック" pitchFamily="20" charset="-128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9566" y="863715"/>
            <a:ext cx="4492034" cy="54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ECDC_PowerPoint_Template_2009_rev_1_4">
  <a:themeElements>
    <a:clrScheme name="ECDC_PowerPoint_Template_2009_rev_1_4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CDC_PowerPoint_Template_2009_rev_1_4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CDC_PowerPoint_Template_2009_rev_1_4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_2009_rev_1_4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_2009_rev_1_4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_2009_rev_1_4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_2009_rev_1_4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_2009_rev_1_4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ECDC_PowerPoint_Template_2009_rev_1_2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69AE23"/>
      </a:accent1>
      <a:accent2>
        <a:srgbClr val="7CBDC1"/>
      </a:accent2>
      <a:accent3>
        <a:srgbClr val="9D8C57"/>
      </a:accent3>
      <a:accent4>
        <a:srgbClr val="BDCD00"/>
      </a:accent4>
      <a:accent5>
        <a:srgbClr val="0081B7"/>
      </a:accent5>
      <a:accent6>
        <a:srgbClr val="D6A026"/>
      </a:accent6>
      <a:hlink>
        <a:srgbClr val="000000"/>
      </a:hlink>
      <a:folHlink>
        <a:srgbClr val="000000"/>
      </a:folHlink>
    </a:clrScheme>
    <a:fontScheme name="ECDC_PowerPoint_Template_2009_rev_1_2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CDC_PowerPoint_Template_2009_rev_1_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_2009_rev_1_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_2009_rev_1_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_2009_rev_1_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_2009_rev_1_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_2009_rev_1_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Custom Design">
  <a:themeElements>
    <a:clrScheme name="2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Custom Desig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3_Custom Design">
  <a:themeElements>
    <a:clrScheme name="3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Custom Desig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3_Custom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2.xml><?xml version="1.0" encoding="utf-8"?>
<a:themeOverride xmlns:a="http://schemas.openxmlformats.org/drawingml/2006/main">
  <a:clrScheme name="3_Custom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9EF32923D45854FA5405B9EC2E68546" ma:contentTypeVersion="2" ma:contentTypeDescription="Create a new document." ma:contentTypeScope="" ma:versionID="f075c2737ebcbda2783ea6ad86b7e4bf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6f9746fe128b0ca74698fd9d7c13d39e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internalName="PublishingStartDate">
      <xsd:simpleType>
        <xsd:restriction base="dms:Unknown"/>
      </xsd:simpleType>
    </xsd:element>
    <xsd:element name="PublishingExpirationDate" ma:index="9" nillable="true" ma:displayName="Scheduling End Dat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BC7C831F-F8CD-4D63-A486-8D5825A426B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8EB35BB-D3E9-45C6-8701-FBA44C351173}">
  <ds:schemaRefs>
    <ds:schemaRef ds:uri="http://schemas.microsoft.com/sharepoint/v3"/>
    <ds:schemaRef ds:uri="http://purl.org/dc/terms/"/>
    <ds:schemaRef ds:uri="http://schemas.microsoft.com/office/2006/documentManagement/types"/>
    <ds:schemaRef ds:uri="http://purl.org/dc/dcmitype/"/>
    <ds:schemaRef ds:uri="http://schemas.microsoft.com/office/2006/metadata/properties"/>
    <ds:schemaRef ds:uri="http://schemas.openxmlformats.org/package/2006/metadata/core-properties"/>
    <ds:schemaRef ds:uri="http://schemas.microsoft.com/office/infopath/2007/PartnerControls"/>
    <ds:schemaRef ds:uri="http://www.w3.org/XML/1998/namespace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AEEEBA18-668B-4775-97BA-E6ED6A45E7B5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3CB77C38-E8FC-47EE-BE94-9B729AD76A39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15853</TotalTime>
  <Words>621</Words>
  <Application>Microsoft Office PowerPoint</Application>
  <PresentationFormat>Předvádění na obrazovce (4:3)</PresentationFormat>
  <Paragraphs>106</Paragraphs>
  <Slides>15</Slides>
  <Notes>13</Notes>
  <HiddenSlides>0</HiddenSlides>
  <MMClips>0</MMClips>
  <ScaleCrop>false</ScaleCrop>
  <HeadingPairs>
    <vt:vector size="4" baseType="variant">
      <vt:variant>
        <vt:lpstr>Motiv</vt:lpstr>
      </vt:variant>
      <vt:variant>
        <vt:i4>6</vt:i4>
      </vt:variant>
      <vt:variant>
        <vt:lpstr>Nadpisy snímků</vt:lpstr>
      </vt:variant>
      <vt:variant>
        <vt:i4>15</vt:i4>
      </vt:variant>
    </vt:vector>
  </HeadingPairs>
  <TitlesOfParts>
    <vt:vector size="21" baseType="lpstr">
      <vt:lpstr>ECDC_PowerPoint_Template_2009_rev_1_4</vt:lpstr>
      <vt:lpstr>ECDC_PowerPoint_Template_2009_rev_1_2</vt:lpstr>
      <vt:lpstr>Custom Design</vt:lpstr>
      <vt:lpstr>2_Custom Design</vt:lpstr>
      <vt:lpstr>1_Custom Design</vt:lpstr>
      <vt:lpstr>3_Custom Design</vt:lpstr>
      <vt:lpstr>2012</vt:lpstr>
      <vt:lpstr> </vt:lpstr>
      <vt:lpstr>HIV infections diagnosed, 2012 </vt:lpstr>
      <vt:lpstr>HIV infections diagnosed and reported, 2012 All cases, EU/EEA</vt:lpstr>
      <vt:lpstr>HIV infections diagnosed and reported, 2012 Men who have sex with men, EU/EEA</vt:lpstr>
      <vt:lpstr>HIV infections diagnosed and reported, 2012 Injecting drug use, EU/EEA</vt:lpstr>
      <vt:lpstr>HIV diagnoses in persons originating from countries with a generalised epidemic among all the heterosexually acquired infections, 2012 (n=9 944)</vt:lpstr>
      <vt:lpstr>HIV diagnoses in MSM among all reported HIV cases, by country, EU/EEA, 2012 (n=29 381)</vt:lpstr>
      <vt:lpstr>Male-to-female ratio of HIV infections, by country, EU/EEA, 2012 (n=29 327)</vt:lpstr>
      <vt:lpstr>Percentage of cases presenting with  CD4 cell count &lt;350/mm3 and &lt;200/mm3,  by mode of transmission, EU/EEA, 2012 (n=16 150)</vt:lpstr>
      <vt:lpstr>Rate of reported HIV diagnoses, by year of diagnosis, in the EU/EEA, 1984–2012</vt:lpstr>
      <vt:lpstr>HIV infections reported, 2006-2012  Transmission mode and origin, adjusted for reporting delay</vt:lpstr>
      <vt:lpstr>Conclusions (1)  </vt:lpstr>
      <vt:lpstr>Conclusions (2)</vt:lpstr>
      <vt:lpstr>Prezentace aplikace PowerPoint</vt:lpstr>
    </vt:vector>
  </TitlesOfParts>
  <Manager>Uwe Kreisel</Manager>
  <Company>ECDC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WHO/ECDC 2012 HIV AIDS surveillance report</dc:title>
  <dc:creator>Marita van de Laar</dc:creator>
  <cp:lastModifiedBy>mkolar</cp:lastModifiedBy>
  <cp:revision>583</cp:revision>
  <cp:lastPrinted>2013-11-28T11:07:32Z</cp:lastPrinted>
  <dcterms:created xsi:type="dcterms:W3CDTF">2006-03-29T10:12:08Z</dcterms:created>
  <dcterms:modified xsi:type="dcterms:W3CDTF">2015-10-19T21:01:04Z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0x010100F9EF32923D45854FA5405B9EC2E68546</vt:lpwstr>
  </property>
  <property fmtid="{D5CDD505-2E9C-101B-9397-08002B2CF9AE}" pid="3" name="TemplateUrl">
    <vt:lpwstr/>
  </property>
  <property fmtid="{D5CDD505-2E9C-101B-9397-08002B2CF9AE}" pid="4" name="_SourceUrl">
    <vt:lpwstr/>
  </property>
  <property fmtid="{D5CDD505-2E9C-101B-9397-08002B2CF9AE}" pid="5" name="xd_Signature">
    <vt:bool>false</vt:bool>
  </property>
  <property fmtid="{D5CDD505-2E9C-101B-9397-08002B2CF9AE}" pid="6" name="xd_ProgID">
    <vt:lpwstr/>
  </property>
  <property fmtid="{D5CDD505-2E9C-101B-9397-08002B2CF9AE}" pid="7" name="_dlc_DocIdItemGuid">
    <vt:lpwstr>a95970bb-e131-40d6-9145-d41ba05b1696</vt:lpwstr>
  </property>
  <property fmtid="{D5CDD505-2E9C-101B-9397-08002B2CF9AE}" pid="8" name="_dlc_DocId">
    <vt:lpwstr>NMFWZX5DU2U3-22-6</vt:lpwstr>
  </property>
  <property fmtid="{D5CDD505-2E9C-101B-9397-08002B2CF9AE}" pid="9" name="_dlc_DocIdUrl">
    <vt:lpwstr>http://website10.ecdcdmz.europa.eu/en/publications/_layouts/DocIdRedir.aspx?ID=NMFWZX5DU2U3-22-6, NMFWZX5DU2U3-22-6</vt:lpwstr>
  </property>
  <property fmtid="{D5CDD505-2E9C-101B-9397-08002B2CF9AE}" pid="10" name="Order">
    <vt:r8>600</vt:r8>
  </property>
  <property fmtid="{D5CDD505-2E9C-101B-9397-08002B2CF9AE}" pid="11" name="_dlc_DocIdPersistId">
    <vt:bool>false</vt:bool>
  </property>
  <property fmtid="{D5CDD505-2E9C-101B-9397-08002B2CF9AE}" pid="12" name="_SharedFileIndex">
    <vt:lpwstr/>
  </property>
</Properties>
</file>