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9" r:id="rId2"/>
    <p:sldId id="260" r:id="rId3"/>
    <p:sldId id="261" r:id="rId4"/>
    <p:sldId id="262" r:id="rId5"/>
    <p:sldId id="263" r:id="rId6"/>
    <p:sldId id="256" r:id="rId7"/>
    <p:sldId id="257" r:id="rId8"/>
    <p:sldId id="258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2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9E4C3F-0940-4E61-BEFE-EE70664D920A}" type="datetimeFigureOut">
              <a:rPr lang="en-US" smtClean="0"/>
              <a:t>3/27/2015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A0D44D-69D5-45D8-8852-3328FE74E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288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Larynx</a:t>
            </a:r>
          </a:p>
          <a:p>
            <a:r>
              <a:rPr lang="en-US" noProof="0" dirty="0" smtClean="0"/>
              <a:t>1 </a:t>
            </a:r>
            <a:r>
              <a:rPr lang="en-US" noProof="0" dirty="0" smtClean="0"/>
              <a:t>–</a:t>
            </a:r>
            <a:r>
              <a:rPr lang="cs-CZ" noProof="0" dirty="0" smtClean="0"/>
              <a:t> </a:t>
            </a:r>
            <a:r>
              <a:rPr lang="en-US" noProof="0" dirty="0" smtClean="0"/>
              <a:t>cartilage</a:t>
            </a:r>
            <a:endParaRPr lang="en-US" noProof="0" dirty="0" smtClean="0"/>
          </a:p>
          <a:p>
            <a:r>
              <a:rPr lang="en-US" noProof="0" dirty="0" smtClean="0"/>
              <a:t>2 – muscle</a:t>
            </a:r>
          </a:p>
          <a:p>
            <a:r>
              <a:rPr lang="en-US" noProof="0" dirty="0" smtClean="0"/>
              <a:t>3</a:t>
            </a:r>
            <a:r>
              <a:rPr lang="en-US" baseline="0" noProof="0" dirty="0" smtClean="0"/>
              <a:t> – connective tissue</a:t>
            </a:r>
            <a:endParaRPr lang="en-US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0D44D-69D5-45D8-8852-3328FE74E32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412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Trachea</a:t>
            </a:r>
          </a:p>
          <a:p>
            <a:r>
              <a:rPr lang="en-US" noProof="0" dirty="0" smtClean="0"/>
              <a:t>1 – hyaline cartilage</a:t>
            </a:r>
          </a:p>
          <a:p>
            <a:r>
              <a:rPr lang="en-US" noProof="0" dirty="0" smtClean="0"/>
              <a:t>2 – perichondrium</a:t>
            </a:r>
          </a:p>
          <a:p>
            <a:r>
              <a:rPr lang="en-US" noProof="0" dirty="0" smtClean="0"/>
              <a:t>3 – adipose tissue</a:t>
            </a:r>
          </a:p>
          <a:p>
            <a:r>
              <a:rPr lang="en-US" noProof="0" dirty="0" smtClean="0"/>
              <a:t>4 – muscle</a:t>
            </a:r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0D44D-69D5-45D8-8852-3328FE74E32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078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1 - elastic cartilage (aldehyde </a:t>
            </a:r>
            <a:r>
              <a:rPr lang="en-US" noProof="0" dirty="0" err="1" smtClean="0"/>
              <a:t>fuchsin</a:t>
            </a:r>
            <a:r>
              <a:rPr lang="en-US" noProof="0" dirty="0" smtClean="0"/>
              <a:t>)</a:t>
            </a:r>
          </a:p>
          <a:p>
            <a:r>
              <a:rPr lang="en-US" noProof="0" dirty="0" smtClean="0"/>
              <a:t>2 – glands</a:t>
            </a:r>
          </a:p>
          <a:p>
            <a:r>
              <a:rPr lang="en-US" noProof="0" dirty="0" smtClean="0"/>
              <a:t>3 – connective tissue proper</a:t>
            </a:r>
            <a:endParaRPr lang="en-US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0D44D-69D5-45D8-8852-3328FE74E32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907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Elastic cartilage</a:t>
            </a:r>
            <a:endParaRPr lang="en-US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0D44D-69D5-45D8-8852-3328FE74E32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706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Lamellar bone</a:t>
            </a:r>
          </a:p>
          <a:p>
            <a:r>
              <a:rPr lang="en-US" noProof="0" dirty="0" smtClean="0"/>
              <a:t>1 – osteocyte</a:t>
            </a:r>
          </a:p>
          <a:p>
            <a:r>
              <a:rPr lang="en-US" noProof="0" dirty="0" smtClean="0"/>
              <a:t>2 – </a:t>
            </a:r>
            <a:r>
              <a:rPr lang="en-US" noProof="0" dirty="0" err="1" smtClean="0"/>
              <a:t>Haversian</a:t>
            </a:r>
            <a:r>
              <a:rPr lang="en-US" noProof="0" dirty="0" smtClean="0"/>
              <a:t> canal</a:t>
            </a:r>
          </a:p>
          <a:p>
            <a:r>
              <a:rPr lang="en-US" noProof="0" dirty="0" smtClean="0"/>
              <a:t>3 – </a:t>
            </a:r>
            <a:r>
              <a:rPr lang="cs-CZ" noProof="0" dirty="0" smtClean="0"/>
              <a:t>H</a:t>
            </a:r>
            <a:r>
              <a:rPr lang="en-US" noProof="0" dirty="0" err="1" smtClean="0"/>
              <a:t>aversian</a:t>
            </a:r>
            <a:r>
              <a:rPr lang="en-US" noProof="0" dirty="0" smtClean="0"/>
              <a:t> </a:t>
            </a:r>
            <a:r>
              <a:rPr lang="en-US" noProof="0" dirty="0" smtClean="0"/>
              <a:t>system (osteon)</a:t>
            </a:r>
            <a:endParaRPr lang="en-US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0D44D-69D5-45D8-8852-3328FE74E32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2834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1 - </a:t>
            </a:r>
            <a:r>
              <a:rPr lang="cs-CZ" noProof="0" dirty="0" smtClean="0"/>
              <a:t>l</a:t>
            </a:r>
            <a:r>
              <a:rPr lang="en-US" noProof="0" dirty="0" err="1" smtClean="0"/>
              <a:t>amellar</a:t>
            </a:r>
            <a:r>
              <a:rPr lang="en-US" noProof="0" dirty="0" smtClean="0"/>
              <a:t> </a:t>
            </a:r>
            <a:r>
              <a:rPr lang="en-US" noProof="0" dirty="0" smtClean="0"/>
              <a:t>bone</a:t>
            </a:r>
          </a:p>
          <a:p>
            <a:r>
              <a:rPr lang="en-US" noProof="0" dirty="0" smtClean="0"/>
              <a:t>2 – bone marrow</a:t>
            </a:r>
            <a:endParaRPr lang="en-US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0D44D-69D5-45D8-8852-3328FE74E32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4843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Lamellar bone</a:t>
            </a:r>
          </a:p>
          <a:p>
            <a:r>
              <a:rPr lang="en-US" noProof="0" dirty="0" smtClean="0"/>
              <a:t>1 – </a:t>
            </a:r>
            <a:r>
              <a:rPr lang="en-US" noProof="0" dirty="0" err="1" smtClean="0"/>
              <a:t>Haversian</a:t>
            </a:r>
            <a:r>
              <a:rPr lang="en-US" noProof="0" dirty="0" smtClean="0"/>
              <a:t> system (osteon)</a:t>
            </a:r>
          </a:p>
          <a:p>
            <a:r>
              <a:rPr lang="en-US" noProof="0" dirty="0" smtClean="0"/>
              <a:t>2 – </a:t>
            </a:r>
            <a:r>
              <a:rPr lang="en-US" noProof="0" dirty="0" err="1" smtClean="0"/>
              <a:t>Haversian</a:t>
            </a:r>
            <a:r>
              <a:rPr lang="en-US" noProof="0" dirty="0" smtClean="0"/>
              <a:t> canal with vessels and nerves</a:t>
            </a:r>
            <a:endParaRPr lang="en-US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0D44D-69D5-45D8-8852-3328FE74E32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6165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err="1" smtClean="0"/>
              <a:t>Intracartilaginous</a:t>
            </a:r>
            <a:r>
              <a:rPr lang="en-US" noProof="0" dirty="0" smtClean="0"/>
              <a:t>  (</a:t>
            </a:r>
            <a:r>
              <a:rPr lang="en-US" noProof="0" dirty="0" err="1" smtClean="0"/>
              <a:t>enchondral</a:t>
            </a:r>
            <a:r>
              <a:rPr lang="en-US" noProof="0" dirty="0" smtClean="0"/>
              <a:t>) ossification</a:t>
            </a:r>
          </a:p>
          <a:p>
            <a:r>
              <a:rPr lang="en-US" noProof="0" dirty="0" smtClean="0"/>
              <a:t>1 – zone of proliferation</a:t>
            </a:r>
          </a:p>
          <a:p>
            <a:r>
              <a:rPr lang="en-US" noProof="0" dirty="0" smtClean="0"/>
              <a:t>2 – zone of calcification</a:t>
            </a:r>
          </a:p>
          <a:p>
            <a:r>
              <a:rPr lang="en-US" noProof="0" dirty="0" smtClean="0"/>
              <a:t>3 – zone of ossification</a:t>
            </a:r>
            <a:endParaRPr lang="en-US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0D44D-69D5-45D8-8852-3328FE74E32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8552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Concha </a:t>
            </a:r>
            <a:r>
              <a:rPr lang="en-US" noProof="0" dirty="0" err="1" smtClean="0"/>
              <a:t>na</a:t>
            </a:r>
            <a:r>
              <a:rPr lang="cs-CZ" noProof="0" dirty="0" smtClean="0"/>
              <a:t>si</a:t>
            </a:r>
            <a:endParaRPr lang="en-US" noProof="0" dirty="0" smtClean="0"/>
          </a:p>
          <a:p>
            <a:r>
              <a:rPr lang="en-US" noProof="0" dirty="0" smtClean="0"/>
              <a:t>1 – lamellar bone</a:t>
            </a:r>
          </a:p>
          <a:p>
            <a:r>
              <a:rPr lang="en-US" noProof="0" dirty="0" smtClean="0"/>
              <a:t>2 - </a:t>
            </a:r>
            <a:r>
              <a:rPr lang="en-US" noProof="0" dirty="0" err="1" smtClean="0"/>
              <a:t>pseudostratified</a:t>
            </a:r>
            <a:r>
              <a:rPr lang="en-US" noProof="0" dirty="0" smtClean="0"/>
              <a:t> epithelium</a:t>
            </a:r>
          </a:p>
          <a:p>
            <a:r>
              <a:rPr lang="en-US" noProof="0" dirty="0" smtClean="0"/>
              <a:t>3 – glands</a:t>
            </a:r>
          </a:p>
          <a:p>
            <a:r>
              <a:rPr lang="en-US" noProof="0" dirty="0" smtClean="0"/>
              <a:t>4 - loose connective tissue</a:t>
            </a:r>
            <a:endParaRPr lang="en-US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0D44D-69D5-45D8-8852-3328FE74E32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929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2F512-0642-41A8-8A0A-2A6D102CC207}" type="datetimeFigureOut">
              <a:rPr lang="en-US" smtClean="0"/>
              <a:t>3/27/2015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3A4CA-02C7-45B5-A0C3-0A51E8F91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46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2F512-0642-41A8-8A0A-2A6D102CC207}" type="datetimeFigureOut">
              <a:rPr lang="en-US" smtClean="0"/>
              <a:t>3/27/2015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3A4CA-02C7-45B5-A0C3-0A51E8F91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377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2F512-0642-41A8-8A0A-2A6D102CC207}" type="datetimeFigureOut">
              <a:rPr lang="en-US" smtClean="0"/>
              <a:t>3/27/2015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3A4CA-02C7-45B5-A0C3-0A51E8F91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039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2F512-0642-41A8-8A0A-2A6D102CC207}" type="datetimeFigureOut">
              <a:rPr lang="en-US" smtClean="0"/>
              <a:t>3/27/2015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3A4CA-02C7-45B5-A0C3-0A51E8F91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714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2F512-0642-41A8-8A0A-2A6D102CC207}" type="datetimeFigureOut">
              <a:rPr lang="en-US" smtClean="0"/>
              <a:t>3/27/2015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3A4CA-02C7-45B5-A0C3-0A51E8F91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65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2F512-0642-41A8-8A0A-2A6D102CC207}" type="datetimeFigureOut">
              <a:rPr lang="en-US" smtClean="0"/>
              <a:t>3/27/2015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3A4CA-02C7-45B5-A0C3-0A51E8F91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639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2F512-0642-41A8-8A0A-2A6D102CC207}" type="datetimeFigureOut">
              <a:rPr lang="en-US" smtClean="0"/>
              <a:t>3/27/2015</a:t>
            </a:fld>
            <a:endParaRPr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3A4CA-02C7-45B5-A0C3-0A51E8F91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227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2F512-0642-41A8-8A0A-2A6D102CC207}" type="datetimeFigureOut">
              <a:rPr lang="en-US" smtClean="0"/>
              <a:t>3/27/2015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3A4CA-02C7-45B5-A0C3-0A51E8F91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524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2F512-0642-41A8-8A0A-2A6D102CC207}" type="datetimeFigureOut">
              <a:rPr lang="en-US" smtClean="0"/>
              <a:t>3/27/2015</a:t>
            </a:fld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3A4CA-02C7-45B5-A0C3-0A51E8F91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554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2F512-0642-41A8-8A0A-2A6D102CC207}" type="datetimeFigureOut">
              <a:rPr lang="en-US" smtClean="0"/>
              <a:t>3/27/2015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3A4CA-02C7-45B5-A0C3-0A51E8F91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529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2F512-0642-41A8-8A0A-2A6D102CC207}" type="datetimeFigureOut">
              <a:rPr lang="en-US" smtClean="0"/>
              <a:t>3/27/2015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3A4CA-02C7-45B5-A0C3-0A51E8F91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357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2F512-0642-41A8-8A0A-2A6D102CC207}" type="datetimeFigureOut">
              <a:rPr lang="en-US" smtClean="0"/>
              <a:t>3/27/2015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A3A4CA-02C7-45B5-A0C3-0A51E8F91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292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02"/>
            <a:ext cx="11153554" cy="6840198"/>
          </a:xfrm>
          <a:prstGeom prst="rect">
            <a:avLst/>
          </a:prstGeom>
        </p:spPr>
      </p:pic>
      <p:sp>
        <p:nvSpPr>
          <p:cNvPr id="3" name="TextovéPole 5"/>
          <p:cNvSpPr txBox="1">
            <a:spLocks noChangeArrowheads="1"/>
          </p:cNvSpPr>
          <p:nvPr/>
        </p:nvSpPr>
        <p:spPr bwMode="auto">
          <a:xfrm rot="16200000">
            <a:off x="9202216" y="3202781"/>
            <a:ext cx="48577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dirty="0"/>
              <a:t>DEPARTMENT OF HISTOLOGY AND EMBRYOLOGY</a:t>
            </a:r>
          </a:p>
          <a:p>
            <a:pPr algn="ctr"/>
            <a:r>
              <a:rPr lang="en-US" altLang="en-US" sz="1400" dirty="0"/>
              <a:t>FACULTY OF MEDICINE, MASARYK UNIVERSITY</a:t>
            </a:r>
          </a:p>
        </p:txBody>
      </p:sp>
      <p:sp>
        <p:nvSpPr>
          <p:cNvPr id="4" name="TextovéPole 6"/>
          <p:cNvSpPr txBox="1">
            <a:spLocks noChangeArrowheads="1"/>
          </p:cNvSpPr>
          <p:nvPr/>
        </p:nvSpPr>
        <p:spPr bwMode="auto">
          <a:xfrm>
            <a:off x="11390584" y="179388"/>
            <a:ext cx="4127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en-US" sz="3200"/>
              <a:t>1</a:t>
            </a:r>
          </a:p>
        </p:txBody>
      </p:sp>
      <p:pic>
        <p:nvPicPr>
          <p:cNvPr id="5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0572" y="5994400"/>
            <a:ext cx="714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8984512" y="5263116"/>
            <a:ext cx="637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1</a:t>
            </a:r>
            <a:endParaRPr lang="en-US" sz="28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2204462" y="673382"/>
            <a:ext cx="637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  <a:endParaRPr lang="en-US" sz="28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1428275" y="5415516"/>
            <a:ext cx="637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693737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1052903" cy="6858000"/>
          </a:xfrm>
          <a:prstGeom prst="rect">
            <a:avLst/>
          </a:prstGeom>
        </p:spPr>
      </p:pic>
      <p:sp>
        <p:nvSpPr>
          <p:cNvPr id="3" name="TextovéPole 5"/>
          <p:cNvSpPr txBox="1">
            <a:spLocks noChangeArrowheads="1"/>
          </p:cNvSpPr>
          <p:nvPr/>
        </p:nvSpPr>
        <p:spPr bwMode="auto">
          <a:xfrm rot="16200000">
            <a:off x="9212861" y="3202781"/>
            <a:ext cx="48577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dirty="0"/>
              <a:t>DEPARTMENT OF HISTOLOGY AND EMBRYOLOGY</a:t>
            </a:r>
          </a:p>
          <a:p>
            <a:pPr algn="ctr"/>
            <a:r>
              <a:rPr lang="en-US" altLang="en-US" sz="1400" dirty="0"/>
              <a:t>FACULTY OF MEDICINE, MASARYK UNIVERSITY</a:t>
            </a:r>
          </a:p>
        </p:txBody>
      </p:sp>
      <p:sp>
        <p:nvSpPr>
          <p:cNvPr id="4" name="TextovéPole 6"/>
          <p:cNvSpPr txBox="1">
            <a:spLocks noChangeArrowheads="1"/>
          </p:cNvSpPr>
          <p:nvPr/>
        </p:nvSpPr>
        <p:spPr bwMode="auto">
          <a:xfrm>
            <a:off x="11401229" y="179388"/>
            <a:ext cx="4122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en-US" sz="3200" dirty="0" smtClean="0"/>
              <a:t>2</a:t>
            </a:r>
            <a:endParaRPr lang="cs-CZ" altLang="en-US" sz="3200" dirty="0"/>
          </a:p>
        </p:txBody>
      </p:sp>
      <p:pic>
        <p:nvPicPr>
          <p:cNvPr id="5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217" y="5994400"/>
            <a:ext cx="714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5092986" y="5263116"/>
            <a:ext cx="637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1</a:t>
            </a:r>
            <a:endParaRPr lang="en-US" sz="28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8982122" y="2078904"/>
            <a:ext cx="637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  <a:endParaRPr lang="en-US" sz="28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6007400" y="1339691"/>
            <a:ext cx="637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  <a:endParaRPr lang="en-US" sz="2800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1371576" y="1881950"/>
            <a:ext cx="637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4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342941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02"/>
            <a:ext cx="11100392" cy="6840197"/>
          </a:xfrm>
          <a:prstGeom prst="rect">
            <a:avLst/>
          </a:prstGeom>
        </p:spPr>
      </p:pic>
      <p:sp>
        <p:nvSpPr>
          <p:cNvPr id="3" name="TextovéPole 5"/>
          <p:cNvSpPr txBox="1">
            <a:spLocks noChangeArrowheads="1"/>
          </p:cNvSpPr>
          <p:nvPr/>
        </p:nvSpPr>
        <p:spPr bwMode="auto">
          <a:xfrm rot="16200000">
            <a:off x="9202216" y="3202781"/>
            <a:ext cx="48577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dirty="0"/>
              <a:t>DEPARTMENT OF HISTOLOGY AND EMBRYOLOGY</a:t>
            </a:r>
          </a:p>
          <a:p>
            <a:pPr algn="ctr"/>
            <a:r>
              <a:rPr lang="en-US" altLang="en-US" sz="1400" dirty="0"/>
              <a:t>FACULTY OF MEDICINE, MASARYK UNIVERSITY</a:t>
            </a:r>
          </a:p>
        </p:txBody>
      </p:sp>
      <p:sp>
        <p:nvSpPr>
          <p:cNvPr id="4" name="TextovéPole 6"/>
          <p:cNvSpPr txBox="1">
            <a:spLocks noChangeArrowheads="1"/>
          </p:cNvSpPr>
          <p:nvPr/>
        </p:nvSpPr>
        <p:spPr bwMode="auto">
          <a:xfrm>
            <a:off x="11390584" y="179388"/>
            <a:ext cx="4122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en-US" sz="3200" dirty="0" smtClean="0"/>
              <a:t>3</a:t>
            </a:r>
            <a:endParaRPr lang="cs-CZ" altLang="en-US" sz="3200" dirty="0"/>
          </a:p>
        </p:txBody>
      </p:sp>
      <p:pic>
        <p:nvPicPr>
          <p:cNvPr id="5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0572" y="5994400"/>
            <a:ext cx="714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274828" y="2940704"/>
            <a:ext cx="40403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1</a:t>
            </a:r>
            <a:endParaRPr lang="en-US" sz="28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9037674" y="1318428"/>
            <a:ext cx="40403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  <a:endParaRPr lang="en-US" sz="28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2353324" y="535160"/>
            <a:ext cx="40403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3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685327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elastická chrupavk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1266" y="15312"/>
            <a:ext cx="11004698" cy="6832055"/>
          </a:xfrm>
          <a:prstGeom prst="rect">
            <a:avLst/>
          </a:prstGeom>
        </p:spPr>
      </p:pic>
      <p:sp>
        <p:nvSpPr>
          <p:cNvPr id="3" name="TextovéPole 5"/>
          <p:cNvSpPr txBox="1">
            <a:spLocks noChangeArrowheads="1"/>
          </p:cNvSpPr>
          <p:nvPr/>
        </p:nvSpPr>
        <p:spPr bwMode="auto">
          <a:xfrm rot="16200000">
            <a:off x="9202216" y="3202781"/>
            <a:ext cx="48577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dirty="0"/>
              <a:t>DEPARTMENT OF HISTOLOGY AND EMBRYOLOGY</a:t>
            </a:r>
          </a:p>
          <a:p>
            <a:pPr algn="ctr"/>
            <a:r>
              <a:rPr lang="en-US" altLang="en-US" sz="1400" dirty="0"/>
              <a:t>FACULTY OF MEDICINE, MASARYK UNIVERSITY</a:t>
            </a:r>
          </a:p>
        </p:txBody>
      </p:sp>
      <p:sp>
        <p:nvSpPr>
          <p:cNvPr id="4" name="TextovéPole 6"/>
          <p:cNvSpPr txBox="1">
            <a:spLocks noChangeArrowheads="1"/>
          </p:cNvSpPr>
          <p:nvPr/>
        </p:nvSpPr>
        <p:spPr bwMode="auto">
          <a:xfrm>
            <a:off x="11390584" y="179388"/>
            <a:ext cx="4122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en-US" sz="3200" dirty="0" smtClean="0"/>
              <a:t>4</a:t>
            </a:r>
            <a:endParaRPr lang="cs-CZ" altLang="en-US" sz="3200" dirty="0"/>
          </a:p>
        </p:txBody>
      </p:sp>
      <p:pic>
        <p:nvPicPr>
          <p:cNvPr id="5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0572" y="5994400"/>
            <a:ext cx="714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081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11068494" cy="6839665"/>
          </a:xfrm>
          <a:prstGeom prst="rect">
            <a:avLst/>
          </a:prstGeom>
        </p:spPr>
      </p:pic>
      <p:sp>
        <p:nvSpPr>
          <p:cNvPr id="3" name="TextovéPole 5"/>
          <p:cNvSpPr txBox="1">
            <a:spLocks noChangeArrowheads="1"/>
          </p:cNvSpPr>
          <p:nvPr/>
        </p:nvSpPr>
        <p:spPr bwMode="auto">
          <a:xfrm rot="16200000">
            <a:off x="9202216" y="3202781"/>
            <a:ext cx="48577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dirty="0"/>
              <a:t>DEPARTMENT OF HISTOLOGY AND EMBRYOLOGY</a:t>
            </a:r>
          </a:p>
          <a:p>
            <a:pPr algn="ctr"/>
            <a:r>
              <a:rPr lang="en-US" altLang="en-US" sz="1400" dirty="0"/>
              <a:t>FACULTY OF MEDICINE, MASARYK UNIVERSITY</a:t>
            </a:r>
          </a:p>
        </p:txBody>
      </p:sp>
      <p:sp>
        <p:nvSpPr>
          <p:cNvPr id="4" name="TextovéPole 6"/>
          <p:cNvSpPr txBox="1">
            <a:spLocks noChangeArrowheads="1"/>
          </p:cNvSpPr>
          <p:nvPr/>
        </p:nvSpPr>
        <p:spPr bwMode="auto">
          <a:xfrm>
            <a:off x="11390584" y="179388"/>
            <a:ext cx="4122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en-US" sz="3200" dirty="0" smtClean="0"/>
              <a:t>5</a:t>
            </a:r>
            <a:endParaRPr lang="cs-CZ" altLang="en-US" sz="3200" dirty="0"/>
          </a:p>
        </p:txBody>
      </p:sp>
      <p:pic>
        <p:nvPicPr>
          <p:cNvPr id="5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0572" y="5994400"/>
            <a:ext cx="714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7985051" y="2509274"/>
            <a:ext cx="40403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  <a:endParaRPr lang="en-US" sz="28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9069572" y="1127042"/>
            <a:ext cx="40403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1</a:t>
            </a:r>
            <a:endParaRPr lang="en-US" sz="2800" b="1" dirty="0"/>
          </a:p>
        </p:txBody>
      </p:sp>
      <p:cxnSp>
        <p:nvCxnSpPr>
          <p:cNvPr id="12" name="Přímá spojnice se šipkou 11"/>
          <p:cNvCxnSpPr/>
          <p:nvPr/>
        </p:nvCxnSpPr>
        <p:spPr>
          <a:xfrm flipH="1">
            <a:off x="8931349" y="1552353"/>
            <a:ext cx="244550" cy="35087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Volný tvar 17"/>
          <p:cNvSpPr/>
          <p:nvPr/>
        </p:nvSpPr>
        <p:spPr>
          <a:xfrm>
            <a:off x="1273453" y="1"/>
            <a:ext cx="4626687" cy="4442392"/>
          </a:xfrm>
          <a:custGeom>
            <a:avLst/>
            <a:gdLst>
              <a:gd name="connsiteX0" fmla="*/ 1522910 w 4626687"/>
              <a:gd name="connsiteY0" fmla="*/ 164881 h 4235133"/>
              <a:gd name="connsiteX1" fmla="*/ 948752 w 4626687"/>
              <a:gd name="connsiteY1" fmla="*/ 781569 h 4235133"/>
              <a:gd name="connsiteX2" fmla="*/ 799896 w 4626687"/>
              <a:gd name="connsiteY2" fmla="*/ 1355727 h 4235133"/>
              <a:gd name="connsiteX3" fmla="*/ 278900 w 4626687"/>
              <a:gd name="connsiteY3" fmla="*/ 1951150 h 4235133"/>
              <a:gd name="connsiteX4" fmla="*/ 2454 w 4626687"/>
              <a:gd name="connsiteY4" fmla="*/ 2642267 h 4235133"/>
              <a:gd name="connsiteX5" fmla="*/ 427756 w 4626687"/>
              <a:gd name="connsiteY5" fmla="*/ 3716155 h 4235133"/>
              <a:gd name="connsiteX6" fmla="*/ 1342156 w 4626687"/>
              <a:gd name="connsiteY6" fmla="*/ 4226518 h 4235133"/>
              <a:gd name="connsiteX7" fmla="*/ 2596798 w 4626687"/>
              <a:gd name="connsiteY7" fmla="*/ 4013867 h 4235133"/>
              <a:gd name="connsiteX8" fmla="*/ 3585626 w 4626687"/>
              <a:gd name="connsiteY8" fmla="*/ 3716155 h 4235133"/>
              <a:gd name="connsiteX9" fmla="*/ 4510659 w 4626687"/>
              <a:gd name="connsiteY9" fmla="*/ 3237690 h 4235133"/>
              <a:gd name="connsiteX10" fmla="*/ 4595719 w 4626687"/>
              <a:gd name="connsiteY10" fmla="*/ 2440248 h 4235133"/>
              <a:gd name="connsiteX11" fmla="*/ 4351170 w 4626687"/>
              <a:gd name="connsiteY11" fmla="*/ 1387625 h 4235133"/>
              <a:gd name="connsiteX12" fmla="*/ 3734482 w 4626687"/>
              <a:gd name="connsiteY12" fmla="*/ 441327 h 4235133"/>
              <a:gd name="connsiteX13" fmla="*/ 2766919 w 4626687"/>
              <a:gd name="connsiteY13" fmla="*/ 69188 h 4235133"/>
              <a:gd name="connsiteX14" fmla="*/ 1831254 w 4626687"/>
              <a:gd name="connsiteY14" fmla="*/ 37290 h 4235133"/>
              <a:gd name="connsiteX15" fmla="*/ 1203933 w 4626687"/>
              <a:gd name="connsiteY15" fmla="*/ 473225 h 4235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626687" h="4235133">
                <a:moveTo>
                  <a:pt x="1522910" y="164881"/>
                </a:moveTo>
                <a:cubicBezTo>
                  <a:pt x="1296082" y="373988"/>
                  <a:pt x="1069254" y="583095"/>
                  <a:pt x="948752" y="781569"/>
                </a:cubicBezTo>
                <a:cubicBezTo>
                  <a:pt x="828250" y="980043"/>
                  <a:pt x="911538" y="1160797"/>
                  <a:pt x="799896" y="1355727"/>
                </a:cubicBezTo>
                <a:cubicBezTo>
                  <a:pt x="688254" y="1550657"/>
                  <a:pt x="411807" y="1736727"/>
                  <a:pt x="278900" y="1951150"/>
                </a:cubicBezTo>
                <a:cubicBezTo>
                  <a:pt x="145993" y="2165573"/>
                  <a:pt x="-22355" y="2348100"/>
                  <a:pt x="2454" y="2642267"/>
                </a:cubicBezTo>
                <a:cubicBezTo>
                  <a:pt x="27263" y="2936434"/>
                  <a:pt x="204472" y="3452113"/>
                  <a:pt x="427756" y="3716155"/>
                </a:cubicBezTo>
                <a:cubicBezTo>
                  <a:pt x="651040" y="3980197"/>
                  <a:pt x="980649" y="4176899"/>
                  <a:pt x="1342156" y="4226518"/>
                </a:cubicBezTo>
                <a:cubicBezTo>
                  <a:pt x="1703663" y="4276137"/>
                  <a:pt x="2222886" y="4098927"/>
                  <a:pt x="2596798" y="4013867"/>
                </a:cubicBezTo>
                <a:cubicBezTo>
                  <a:pt x="2970710" y="3928807"/>
                  <a:pt x="3266649" y="3845518"/>
                  <a:pt x="3585626" y="3716155"/>
                </a:cubicBezTo>
                <a:cubicBezTo>
                  <a:pt x="3904603" y="3586792"/>
                  <a:pt x="4342310" y="3450341"/>
                  <a:pt x="4510659" y="3237690"/>
                </a:cubicBezTo>
                <a:cubicBezTo>
                  <a:pt x="4679008" y="3025039"/>
                  <a:pt x="4622300" y="2748592"/>
                  <a:pt x="4595719" y="2440248"/>
                </a:cubicBezTo>
                <a:cubicBezTo>
                  <a:pt x="4569138" y="2131904"/>
                  <a:pt x="4494710" y="1720779"/>
                  <a:pt x="4351170" y="1387625"/>
                </a:cubicBezTo>
                <a:cubicBezTo>
                  <a:pt x="4207631" y="1054472"/>
                  <a:pt x="3998524" y="661066"/>
                  <a:pt x="3734482" y="441327"/>
                </a:cubicBezTo>
                <a:cubicBezTo>
                  <a:pt x="3470440" y="221588"/>
                  <a:pt x="3084124" y="136527"/>
                  <a:pt x="2766919" y="69188"/>
                </a:cubicBezTo>
                <a:cubicBezTo>
                  <a:pt x="2449714" y="1849"/>
                  <a:pt x="2091752" y="-30050"/>
                  <a:pt x="1831254" y="37290"/>
                </a:cubicBezTo>
                <a:cubicBezTo>
                  <a:pt x="1570756" y="104629"/>
                  <a:pt x="1387344" y="288927"/>
                  <a:pt x="1203933" y="473225"/>
                </a:cubicBezTo>
              </a:path>
            </a:pathLst>
          </a:cu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ovéPole 21"/>
          <p:cNvSpPr txBox="1"/>
          <p:nvPr/>
        </p:nvSpPr>
        <p:spPr>
          <a:xfrm>
            <a:off x="5443861" y="10618"/>
            <a:ext cx="40403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3</a:t>
            </a:r>
            <a:endParaRPr lang="en-US" sz="2800" b="1" dirty="0"/>
          </a:p>
        </p:txBody>
      </p:sp>
      <p:cxnSp>
        <p:nvCxnSpPr>
          <p:cNvPr id="20" name="Přímá spojnice se šipkou 19"/>
          <p:cNvCxnSpPr/>
          <p:nvPr/>
        </p:nvCxnSpPr>
        <p:spPr>
          <a:xfrm flipH="1">
            <a:off x="5252485" y="471775"/>
            <a:ext cx="281761" cy="292388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5211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898"/>
            <a:ext cx="11068494" cy="6762307"/>
          </a:xfrm>
          <a:prstGeom prst="rect">
            <a:avLst/>
          </a:prstGeom>
        </p:spPr>
      </p:pic>
      <p:sp>
        <p:nvSpPr>
          <p:cNvPr id="3" name="TextovéPole 5"/>
          <p:cNvSpPr txBox="1">
            <a:spLocks noChangeArrowheads="1"/>
          </p:cNvSpPr>
          <p:nvPr/>
        </p:nvSpPr>
        <p:spPr bwMode="auto">
          <a:xfrm rot="16200000">
            <a:off x="9202216" y="3202781"/>
            <a:ext cx="48577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dirty="0"/>
              <a:t>DEPARTMENT OF HISTOLOGY AND EMBRYOLOGY</a:t>
            </a:r>
          </a:p>
          <a:p>
            <a:pPr algn="ctr"/>
            <a:r>
              <a:rPr lang="en-US" altLang="en-US" sz="1400" dirty="0"/>
              <a:t>FACULTY OF MEDICINE, MASARYK UNIVERSITY</a:t>
            </a:r>
          </a:p>
        </p:txBody>
      </p:sp>
      <p:sp>
        <p:nvSpPr>
          <p:cNvPr id="5" name="TextovéPole 6"/>
          <p:cNvSpPr txBox="1">
            <a:spLocks noChangeArrowheads="1"/>
          </p:cNvSpPr>
          <p:nvPr/>
        </p:nvSpPr>
        <p:spPr bwMode="auto">
          <a:xfrm>
            <a:off x="11390584" y="179388"/>
            <a:ext cx="4122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en-US" sz="3200" dirty="0" smtClean="0"/>
              <a:t>6</a:t>
            </a:r>
            <a:endParaRPr lang="cs-CZ" altLang="en-US" sz="3200" dirty="0"/>
          </a:p>
        </p:txBody>
      </p:sp>
      <p:pic>
        <p:nvPicPr>
          <p:cNvPr id="6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0572" y="5994400"/>
            <a:ext cx="714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2509284" y="3202314"/>
            <a:ext cx="40403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1</a:t>
            </a:r>
            <a:endParaRPr lang="en-US" sz="28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6411432" y="5732790"/>
            <a:ext cx="40403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766849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802"/>
            <a:ext cx="11102759" cy="6840197"/>
          </a:xfrm>
          <a:prstGeom prst="rect">
            <a:avLst/>
          </a:prstGeom>
        </p:spPr>
      </p:pic>
      <p:sp>
        <p:nvSpPr>
          <p:cNvPr id="3" name="TextovéPole 5"/>
          <p:cNvSpPr txBox="1">
            <a:spLocks noChangeArrowheads="1"/>
          </p:cNvSpPr>
          <p:nvPr/>
        </p:nvSpPr>
        <p:spPr bwMode="auto">
          <a:xfrm rot="16200000">
            <a:off x="9202216" y="3202781"/>
            <a:ext cx="48577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dirty="0"/>
              <a:t>DEPARTMENT OF HISTOLOGY AND EMBRYOLOGY</a:t>
            </a:r>
          </a:p>
          <a:p>
            <a:pPr algn="ctr"/>
            <a:r>
              <a:rPr lang="en-US" altLang="en-US" sz="1400" dirty="0"/>
              <a:t>FACULTY OF MEDICINE, MASARYK UNIVERSITY</a:t>
            </a:r>
          </a:p>
        </p:txBody>
      </p:sp>
      <p:sp>
        <p:nvSpPr>
          <p:cNvPr id="4" name="TextovéPole 6"/>
          <p:cNvSpPr txBox="1">
            <a:spLocks noChangeArrowheads="1"/>
          </p:cNvSpPr>
          <p:nvPr/>
        </p:nvSpPr>
        <p:spPr bwMode="auto">
          <a:xfrm>
            <a:off x="11390584" y="179388"/>
            <a:ext cx="4122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en-US" sz="3200" dirty="0" smtClean="0"/>
              <a:t>7</a:t>
            </a:r>
            <a:endParaRPr lang="cs-CZ" altLang="en-US" sz="3200" dirty="0"/>
          </a:p>
        </p:txBody>
      </p:sp>
      <p:pic>
        <p:nvPicPr>
          <p:cNvPr id="5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0572" y="5994400"/>
            <a:ext cx="714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Volný tvar 5"/>
          <p:cNvSpPr/>
          <p:nvPr/>
        </p:nvSpPr>
        <p:spPr>
          <a:xfrm>
            <a:off x="2573045" y="1731831"/>
            <a:ext cx="3585521" cy="4024923"/>
          </a:xfrm>
          <a:custGeom>
            <a:avLst/>
            <a:gdLst>
              <a:gd name="connsiteX0" fmla="*/ 1297205 w 3585521"/>
              <a:gd name="connsiteY0" fmla="*/ 192662 h 4024923"/>
              <a:gd name="connsiteX1" fmla="*/ 361540 w 3585521"/>
              <a:gd name="connsiteY1" fmla="*/ 936941 h 4024923"/>
              <a:gd name="connsiteX2" fmla="*/ 127624 w 3585521"/>
              <a:gd name="connsiteY2" fmla="*/ 1415406 h 4024923"/>
              <a:gd name="connsiteX3" fmla="*/ 33 w 3585521"/>
              <a:gd name="connsiteY3" fmla="*/ 1978932 h 4024923"/>
              <a:gd name="connsiteX4" fmla="*/ 138256 w 3585521"/>
              <a:gd name="connsiteY4" fmla="*/ 2510560 h 4024923"/>
              <a:gd name="connsiteX5" fmla="*/ 648619 w 3585521"/>
              <a:gd name="connsiteY5" fmla="*/ 3212309 h 4024923"/>
              <a:gd name="connsiteX6" fmla="*/ 1222777 w 3585521"/>
              <a:gd name="connsiteY6" fmla="*/ 3871527 h 4024923"/>
              <a:gd name="connsiteX7" fmla="*/ 1658712 w 3585521"/>
              <a:gd name="connsiteY7" fmla="*/ 3999118 h 4024923"/>
              <a:gd name="connsiteX8" fmla="*/ 2477419 w 3585521"/>
              <a:gd name="connsiteY8" fmla="*/ 4009750 h 4024923"/>
              <a:gd name="connsiteX9" fmla="*/ 3019680 w 3585521"/>
              <a:gd name="connsiteY9" fmla="*/ 3828997 h 4024923"/>
              <a:gd name="connsiteX10" fmla="*/ 3583205 w 3585521"/>
              <a:gd name="connsiteY10" fmla="*/ 2457397 h 4024923"/>
              <a:gd name="connsiteX11" fmla="*/ 3200433 w 3585521"/>
              <a:gd name="connsiteY11" fmla="*/ 1340978 h 4024923"/>
              <a:gd name="connsiteX12" fmla="*/ 2732601 w 3585521"/>
              <a:gd name="connsiteY12" fmla="*/ 639229 h 4024923"/>
              <a:gd name="connsiteX13" fmla="*/ 2296666 w 3585521"/>
              <a:gd name="connsiteY13" fmla="*/ 118234 h 4024923"/>
              <a:gd name="connsiteX14" fmla="*/ 1935159 w 3585521"/>
              <a:gd name="connsiteY14" fmla="*/ 1276 h 4024923"/>
              <a:gd name="connsiteX15" fmla="*/ 1594917 w 3585521"/>
              <a:gd name="connsiteY15" fmla="*/ 65071 h 4024923"/>
              <a:gd name="connsiteX16" fmla="*/ 1297205 w 3585521"/>
              <a:gd name="connsiteY16" fmla="*/ 192662 h 4024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85521" h="4024923">
                <a:moveTo>
                  <a:pt x="1297205" y="192662"/>
                </a:moveTo>
                <a:cubicBezTo>
                  <a:pt x="1091642" y="337974"/>
                  <a:pt x="556470" y="733150"/>
                  <a:pt x="361540" y="936941"/>
                </a:cubicBezTo>
                <a:cubicBezTo>
                  <a:pt x="166610" y="1140732"/>
                  <a:pt x="187875" y="1241741"/>
                  <a:pt x="127624" y="1415406"/>
                </a:cubicBezTo>
                <a:cubicBezTo>
                  <a:pt x="67373" y="1589071"/>
                  <a:pt x="-1739" y="1796406"/>
                  <a:pt x="33" y="1978932"/>
                </a:cubicBezTo>
                <a:cubicBezTo>
                  <a:pt x="1805" y="2161458"/>
                  <a:pt x="30158" y="2304997"/>
                  <a:pt x="138256" y="2510560"/>
                </a:cubicBezTo>
                <a:cubicBezTo>
                  <a:pt x="246354" y="2716123"/>
                  <a:pt x="467866" y="2985481"/>
                  <a:pt x="648619" y="3212309"/>
                </a:cubicBezTo>
                <a:cubicBezTo>
                  <a:pt x="829372" y="3439137"/>
                  <a:pt x="1054428" y="3740392"/>
                  <a:pt x="1222777" y="3871527"/>
                </a:cubicBezTo>
                <a:cubicBezTo>
                  <a:pt x="1391126" y="4002662"/>
                  <a:pt x="1449605" y="3976081"/>
                  <a:pt x="1658712" y="3999118"/>
                </a:cubicBezTo>
                <a:cubicBezTo>
                  <a:pt x="1867819" y="4022155"/>
                  <a:pt x="2250591" y="4038104"/>
                  <a:pt x="2477419" y="4009750"/>
                </a:cubicBezTo>
                <a:cubicBezTo>
                  <a:pt x="2704247" y="3981397"/>
                  <a:pt x="2835382" y="4087722"/>
                  <a:pt x="3019680" y="3828997"/>
                </a:cubicBezTo>
                <a:cubicBezTo>
                  <a:pt x="3203978" y="3570272"/>
                  <a:pt x="3553080" y="2872067"/>
                  <a:pt x="3583205" y="2457397"/>
                </a:cubicBezTo>
                <a:cubicBezTo>
                  <a:pt x="3613330" y="2042727"/>
                  <a:pt x="3342200" y="1644006"/>
                  <a:pt x="3200433" y="1340978"/>
                </a:cubicBezTo>
                <a:cubicBezTo>
                  <a:pt x="3058666" y="1037950"/>
                  <a:pt x="2883229" y="843020"/>
                  <a:pt x="2732601" y="639229"/>
                </a:cubicBezTo>
                <a:cubicBezTo>
                  <a:pt x="2581973" y="435438"/>
                  <a:pt x="2429573" y="224559"/>
                  <a:pt x="2296666" y="118234"/>
                </a:cubicBezTo>
                <a:cubicBezTo>
                  <a:pt x="2163759" y="11909"/>
                  <a:pt x="2052117" y="10137"/>
                  <a:pt x="1935159" y="1276"/>
                </a:cubicBezTo>
                <a:cubicBezTo>
                  <a:pt x="1818201" y="-7585"/>
                  <a:pt x="1706559" y="31401"/>
                  <a:pt x="1594917" y="65071"/>
                </a:cubicBezTo>
                <a:cubicBezTo>
                  <a:pt x="1483275" y="98741"/>
                  <a:pt x="1502768" y="47350"/>
                  <a:pt x="1297205" y="192662"/>
                </a:cubicBezTo>
                <a:close/>
              </a:path>
            </a:pathLst>
          </a:cu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ovéPole 6"/>
          <p:cNvSpPr txBox="1"/>
          <p:nvPr/>
        </p:nvSpPr>
        <p:spPr>
          <a:xfrm>
            <a:off x="4333906" y="839955"/>
            <a:ext cx="40403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1</a:t>
            </a:r>
            <a:endParaRPr lang="en-US" sz="2800" b="1" dirty="0"/>
          </a:p>
        </p:txBody>
      </p:sp>
      <p:cxnSp>
        <p:nvCxnSpPr>
          <p:cNvPr id="9" name="Přímá spojnice se šipkou 8"/>
          <p:cNvCxnSpPr>
            <a:stCxn id="7" idx="2"/>
            <a:endCxn id="6" idx="14"/>
          </p:cNvCxnSpPr>
          <p:nvPr/>
        </p:nvCxnSpPr>
        <p:spPr>
          <a:xfrm flipH="1">
            <a:off x="4508204" y="1363175"/>
            <a:ext cx="27721" cy="369932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6953690" y="2147769"/>
            <a:ext cx="40403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1176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169"/>
            <a:ext cx="11083759" cy="6840197"/>
          </a:xfrm>
          <a:prstGeom prst="rect">
            <a:avLst/>
          </a:prstGeom>
        </p:spPr>
      </p:pic>
      <p:sp>
        <p:nvSpPr>
          <p:cNvPr id="3" name="TextovéPole 5"/>
          <p:cNvSpPr txBox="1">
            <a:spLocks noChangeArrowheads="1"/>
          </p:cNvSpPr>
          <p:nvPr/>
        </p:nvSpPr>
        <p:spPr bwMode="auto">
          <a:xfrm rot="16200000">
            <a:off x="9202216" y="3202781"/>
            <a:ext cx="48577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dirty="0"/>
              <a:t>DEPARTMENT OF HISTOLOGY AND EMBRYOLOGY</a:t>
            </a:r>
          </a:p>
          <a:p>
            <a:pPr algn="ctr"/>
            <a:r>
              <a:rPr lang="en-US" altLang="en-US" sz="1400" dirty="0"/>
              <a:t>FACULTY OF MEDICINE, MASARYK UNIVERSITY</a:t>
            </a:r>
          </a:p>
        </p:txBody>
      </p:sp>
      <p:sp>
        <p:nvSpPr>
          <p:cNvPr id="4" name="TextovéPole 6"/>
          <p:cNvSpPr txBox="1">
            <a:spLocks noChangeArrowheads="1"/>
          </p:cNvSpPr>
          <p:nvPr/>
        </p:nvSpPr>
        <p:spPr bwMode="auto">
          <a:xfrm>
            <a:off x="11390584" y="179388"/>
            <a:ext cx="4122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en-US" sz="3200" dirty="0" smtClean="0"/>
              <a:t>8</a:t>
            </a:r>
            <a:endParaRPr lang="cs-CZ" altLang="en-US" sz="3200" dirty="0"/>
          </a:p>
        </p:txBody>
      </p:sp>
      <p:pic>
        <p:nvPicPr>
          <p:cNvPr id="5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0572" y="5994400"/>
            <a:ext cx="714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4104167" y="1881953"/>
            <a:ext cx="40403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  <a:endParaRPr lang="en-US" sz="28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7942520" y="4008465"/>
            <a:ext cx="40403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1</a:t>
            </a:r>
            <a:endParaRPr lang="en-US" sz="28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1222744" y="4688949"/>
            <a:ext cx="40403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3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6939448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169"/>
            <a:ext cx="11142922" cy="6840198"/>
          </a:xfrm>
          <a:prstGeom prst="rect">
            <a:avLst/>
          </a:prstGeom>
        </p:spPr>
      </p:pic>
      <p:sp>
        <p:nvSpPr>
          <p:cNvPr id="3" name="TextovéPole 5"/>
          <p:cNvSpPr txBox="1">
            <a:spLocks noChangeArrowheads="1"/>
          </p:cNvSpPr>
          <p:nvPr/>
        </p:nvSpPr>
        <p:spPr bwMode="auto">
          <a:xfrm rot="16200000">
            <a:off x="9202216" y="3202781"/>
            <a:ext cx="48577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dirty="0"/>
              <a:t>DEPARTMENT OF HISTOLOGY AND EMBRYOLOGY</a:t>
            </a:r>
          </a:p>
          <a:p>
            <a:pPr algn="ctr"/>
            <a:r>
              <a:rPr lang="en-US" altLang="en-US" sz="1400" dirty="0"/>
              <a:t>FACULTY OF MEDICINE, MASARYK UNIVERSITY</a:t>
            </a:r>
          </a:p>
        </p:txBody>
      </p:sp>
      <p:sp>
        <p:nvSpPr>
          <p:cNvPr id="4" name="TextovéPole 6"/>
          <p:cNvSpPr txBox="1">
            <a:spLocks noChangeArrowheads="1"/>
          </p:cNvSpPr>
          <p:nvPr/>
        </p:nvSpPr>
        <p:spPr bwMode="auto">
          <a:xfrm>
            <a:off x="11390584" y="179388"/>
            <a:ext cx="4122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en-US" sz="3200" dirty="0"/>
              <a:t>9</a:t>
            </a:r>
          </a:p>
        </p:txBody>
      </p:sp>
      <p:pic>
        <p:nvPicPr>
          <p:cNvPr id="5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0572" y="5994400"/>
            <a:ext cx="714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8304027" y="5471180"/>
            <a:ext cx="40403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1</a:t>
            </a:r>
            <a:endParaRPr lang="en-US" sz="2800" b="1" dirty="0"/>
          </a:p>
        </p:txBody>
      </p:sp>
      <p:cxnSp>
        <p:nvCxnSpPr>
          <p:cNvPr id="8" name="Přímá spojnice se šipkou 7"/>
          <p:cNvCxnSpPr/>
          <p:nvPr/>
        </p:nvCxnSpPr>
        <p:spPr>
          <a:xfrm flipV="1">
            <a:off x="8574555" y="4344138"/>
            <a:ext cx="414670" cy="122732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>
            <a:off x="8666811" y="5846863"/>
            <a:ext cx="271410" cy="14753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1052615" y="722997"/>
            <a:ext cx="404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  <a:endParaRPr lang="en-US" sz="2800" b="1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6794203" y="2009544"/>
            <a:ext cx="404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  <a:endParaRPr lang="en-US" sz="2800" b="1" dirty="0"/>
          </a:p>
        </p:txBody>
      </p:sp>
      <p:cxnSp>
        <p:nvCxnSpPr>
          <p:cNvPr id="21" name="Přímá spojnice se šipkou 20"/>
          <p:cNvCxnSpPr/>
          <p:nvPr/>
        </p:nvCxnSpPr>
        <p:spPr>
          <a:xfrm>
            <a:off x="1371600" y="1035049"/>
            <a:ext cx="520995" cy="23243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ovéPole 21"/>
          <p:cNvSpPr txBox="1"/>
          <p:nvPr/>
        </p:nvSpPr>
        <p:spPr>
          <a:xfrm>
            <a:off x="8105552" y="1290070"/>
            <a:ext cx="404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4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52578323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855</TotalTime>
  <Words>267</Words>
  <Application>Microsoft Office PowerPoint</Application>
  <PresentationFormat>Širokoúhlá obrazovka</PresentationFormat>
  <Paragraphs>91</Paragraphs>
  <Slides>9</Slides>
  <Notes>9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Masarykova univerzita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kotasova</dc:creator>
  <cp:lastModifiedBy>kotasova</cp:lastModifiedBy>
  <cp:revision>23</cp:revision>
  <dcterms:created xsi:type="dcterms:W3CDTF">2015-03-19T08:48:24Z</dcterms:created>
  <dcterms:modified xsi:type="dcterms:W3CDTF">2015-03-27T07:17:28Z</dcterms:modified>
</cp:coreProperties>
</file>