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0" r:id="rId2"/>
    <p:sldId id="259" r:id="rId3"/>
    <p:sldId id="260" r:id="rId4"/>
    <p:sldId id="264" r:id="rId5"/>
    <p:sldId id="256" r:id="rId6"/>
    <p:sldId id="261" r:id="rId7"/>
    <p:sldId id="258" r:id="rId8"/>
    <p:sldId id="262" r:id="rId9"/>
    <p:sldId id="272" r:id="rId10"/>
    <p:sldId id="263" r:id="rId11"/>
    <p:sldId id="269" r:id="rId12"/>
    <p:sldId id="25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641" autoAdjust="0"/>
  </p:normalViewPr>
  <p:slideViewPr>
    <p:cSldViewPr snapToGrid="0">
      <p:cViewPr varScale="1">
        <p:scale>
          <a:sx n="125" d="100"/>
          <a:sy n="125" d="100"/>
        </p:scale>
        <p:origin x="13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D2761-3E49-4045-9551-0DD0FD1BF760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A8E6F-8C31-4BEC-ADAA-72E7E0A28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9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sz="1200" b="0" dirty="0" err="1" smtClean="0"/>
              <a:t>Simple</a:t>
            </a:r>
            <a:r>
              <a:rPr lang="cs-CZ" altLang="en-US" sz="1200" b="0" dirty="0" smtClean="0"/>
              <a:t> </a:t>
            </a:r>
            <a:r>
              <a:rPr lang="cs-CZ" altLang="en-US" sz="1200" b="0" dirty="0" err="1" smtClean="0"/>
              <a:t>squamous</a:t>
            </a:r>
            <a:r>
              <a:rPr lang="cs-CZ" altLang="en-US" sz="1200" b="0" dirty="0" smtClean="0"/>
              <a:t> </a:t>
            </a:r>
            <a:r>
              <a:rPr lang="cs-CZ" altLang="en-US" sz="1200" b="0" dirty="0" err="1" smtClean="0"/>
              <a:t>epithelium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A8E6F-8C31-4BEC-ADAA-72E7E0A282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90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sz="1200" b="0" dirty="0" err="1" smtClean="0"/>
              <a:t>Stratified</a:t>
            </a:r>
            <a:r>
              <a:rPr lang="cs-CZ" altLang="en-US" sz="1200" b="0" dirty="0" smtClean="0"/>
              <a:t> </a:t>
            </a:r>
            <a:r>
              <a:rPr lang="cs-CZ" altLang="en-US" sz="1200" b="0" dirty="0" err="1" smtClean="0"/>
              <a:t>columnar</a:t>
            </a:r>
            <a:r>
              <a:rPr lang="cs-CZ" altLang="en-US" sz="1200" b="0" dirty="0" smtClean="0"/>
              <a:t> </a:t>
            </a:r>
            <a:r>
              <a:rPr lang="cs-CZ" altLang="en-US" sz="1200" b="0" dirty="0" err="1" smtClean="0"/>
              <a:t>epithelium</a:t>
            </a:r>
            <a:r>
              <a:rPr lang="cs-CZ" altLang="en-US" sz="1200" b="0" dirty="0" smtClean="0"/>
              <a:t> - </a:t>
            </a:r>
            <a:r>
              <a:rPr lang="cs-CZ" altLang="en-US" sz="1100" b="0" dirty="0" err="1" smtClean="0">
                <a:solidFill>
                  <a:schemeClr val="tx1"/>
                </a:solidFill>
              </a:rPr>
              <a:t>palpebra</a:t>
            </a:r>
            <a:r>
              <a:rPr lang="cs-CZ" altLang="en-US" sz="1100" b="0" dirty="0" smtClean="0">
                <a:solidFill>
                  <a:schemeClr val="tx1"/>
                </a:solidFill>
              </a:rPr>
              <a:t> - </a:t>
            </a:r>
            <a:r>
              <a:rPr lang="cs-CZ" altLang="en-US" sz="1100" b="0" dirty="0" err="1" smtClean="0">
                <a:solidFill>
                  <a:schemeClr val="tx1"/>
                </a:solidFill>
              </a:rPr>
              <a:t>conjunctiva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A8E6F-8C31-4BEC-ADAA-72E7E0A282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1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en-US" sz="1200" dirty="0" err="1" smtClean="0">
                <a:solidFill>
                  <a:schemeClr val="tx2"/>
                </a:solidFill>
              </a:rPr>
              <a:t>Transitional</a:t>
            </a:r>
            <a:r>
              <a:rPr lang="cs-CZ" altLang="en-US" sz="1200" dirty="0" smtClean="0">
                <a:solidFill>
                  <a:schemeClr val="tx2"/>
                </a:solidFill>
              </a:rPr>
              <a:t> </a:t>
            </a:r>
            <a:r>
              <a:rPr lang="cs-CZ" altLang="en-US" sz="1200" dirty="0" err="1" smtClean="0">
                <a:solidFill>
                  <a:schemeClr val="tx2"/>
                </a:solidFill>
              </a:rPr>
              <a:t>epithelium</a:t>
            </a:r>
            <a:r>
              <a:rPr lang="cs-CZ" altLang="en-US" sz="1200" dirty="0" smtClean="0">
                <a:solidFill>
                  <a:schemeClr val="tx2"/>
                </a:solidFill>
              </a:rPr>
              <a:t> – </a:t>
            </a:r>
            <a:r>
              <a:rPr lang="cs-CZ" altLang="en-US" sz="1200" dirty="0" err="1" smtClean="0">
                <a:solidFill>
                  <a:schemeClr val="tx2"/>
                </a:solidFill>
              </a:rPr>
              <a:t>calyx</a:t>
            </a:r>
            <a:r>
              <a:rPr lang="cs-CZ" altLang="en-US" sz="1200" dirty="0" smtClean="0">
                <a:solidFill>
                  <a:schemeClr val="tx2"/>
                </a:solidFill>
              </a:rPr>
              <a:t> </a:t>
            </a:r>
            <a:r>
              <a:rPr lang="cs-CZ" altLang="en-US" sz="1200" dirty="0" err="1" smtClean="0">
                <a:solidFill>
                  <a:schemeClr val="tx2"/>
                </a:solidFill>
              </a:rPr>
              <a:t>renalis</a:t>
            </a:r>
            <a:endParaRPr lang="cs-CZ" altLang="en-US" sz="1200" i="1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A8E6F-8C31-4BEC-ADAA-72E7E0A282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39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sz="1200" b="0" dirty="0" err="1" smtClean="0"/>
              <a:t>Transitional</a:t>
            </a:r>
            <a:r>
              <a:rPr lang="cs-CZ" altLang="en-US" sz="1200" b="0" dirty="0" smtClean="0"/>
              <a:t> </a:t>
            </a:r>
            <a:r>
              <a:rPr lang="cs-CZ" altLang="en-US" sz="1200" b="0" dirty="0" err="1" smtClean="0"/>
              <a:t>epithelium</a:t>
            </a:r>
            <a:r>
              <a:rPr lang="cs-CZ" altLang="en-US" sz="1200" b="0" dirty="0" smtClean="0"/>
              <a:t> - ureter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A8E6F-8C31-4BEC-ADAA-72E7E0A282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56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1 - </a:t>
            </a:r>
            <a:r>
              <a:rPr lang="en-US" altLang="en-US" sz="1200" b="0" dirty="0" smtClean="0"/>
              <a:t>Simple squamous epithelium </a:t>
            </a:r>
            <a:r>
              <a:rPr lang="en-US" altLang="en-US" sz="1200" b="0" dirty="0" smtClean="0">
                <a:solidFill>
                  <a:schemeClr val="tx1"/>
                </a:solidFill>
              </a:rPr>
              <a:t>–</a:t>
            </a:r>
            <a:r>
              <a:rPr lang="en-US" altLang="en-US" sz="1200" b="0" dirty="0" smtClean="0"/>
              <a:t> Bowman's capsule</a:t>
            </a:r>
            <a:endParaRPr lang="cs-CZ" altLang="en-US" sz="1200" b="0" dirty="0" smtClean="0"/>
          </a:p>
          <a:p>
            <a:r>
              <a:rPr lang="cs-CZ" sz="1200" b="0" dirty="0" smtClean="0"/>
              <a:t>2 – </a:t>
            </a:r>
            <a:r>
              <a:rPr lang="en-US" sz="1200" b="0" noProof="0" dirty="0" smtClean="0"/>
              <a:t>simple cuboidal epithelium –</a:t>
            </a:r>
            <a:r>
              <a:rPr lang="en-US" sz="1200" b="0" baseline="0" noProof="0" dirty="0" smtClean="0"/>
              <a:t> distal tubule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A8E6F-8C31-4BEC-ADAA-72E7E0A28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49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1 - </a:t>
            </a:r>
            <a:r>
              <a:rPr lang="en-US" altLang="en-US" sz="1200" dirty="0" smtClean="0"/>
              <a:t>Simple cuboidal epithelium - Henle's loop</a:t>
            </a:r>
            <a:r>
              <a:rPr lang="cs-CZ" altLang="en-US" sz="1200" dirty="0" smtClean="0"/>
              <a:t> </a:t>
            </a:r>
            <a:r>
              <a:rPr lang="en-US" altLang="en-US" sz="1200" dirty="0" smtClean="0"/>
              <a:t>(</a:t>
            </a:r>
            <a:r>
              <a:rPr lang="en-US" altLang="en-US" sz="1200" dirty="0" err="1" smtClean="0"/>
              <a:t>asc</a:t>
            </a:r>
            <a:r>
              <a:rPr lang="cs-CZ" altLang="en-US" sz="1200" dirty="0" smtClean="0"/>
              <a:t>.)</a:t>
            </a:r>
            <a:endParaRPr lang="cs-CZ" altLang="en-US" sz="1200" i="1" dirty="0" smtClean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A8E6F-8C31-4BEC-ADAA-72E7E0A282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1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1 - </a:t>
            </a:r>
            <a:r>
              <a:rPr lang="cs-CZ" altLang="en-US" sz="1200" dirty="0" err="1" smtClean="0">
                <a:solidFill>
                  <a:schemeClr val="tx2"/>
                </a:solidFill>
              </a:rPr>
              <a:t>Simple</a:t>
            </a:r>
            <a:r>
              <a:rPr lang="cs-CZ" altLang="en-US" sz="1200" dirty="0" smtClean="0">
                <a:solidFill>
                  <a:schemeClr val="tx2"/>
                </a:solidFill>
              </a:rPr>
              <a:t> </a:t>
            </a:r>
            <a:r>
              <a:rPr lang="cs-CZ" altLang="en-US" sz="1200" dirty="0" err="1" smtClean="0">
                <a:solidFill>
                  <a:schemeClr val="tx2"/>
                </a:solidFill>
              </a:rPr>
              <a:t>columnar</a:t>
            </a:r>
            <a:r>
              <a:rPr lang="cs-CZ" altLang="en-US" sz="1200" dirty="0" smtClean="0">
                <a:solidFill>
                  <a:schemeClr val="tx2"/>
                </a:solidFill>
              </a:rPr>
              <a:t> </a:t>
            </a:r>
            <a:r>
              <a:rPr lang="cs-CZ" altLang="en-US" sz="1200" dirty="0" err="1" smtClean="0">
                <a:solidFill>
                  <a:schemeClr val="tx2"/>
                </a:solidFill>
              </a:rPr>
              <a:t>epithelium</a:t>
            </a:r>
            <a:r>
              <a:rPr lang="cs-CZ" altLang="en-US" sz="1200" dirty="0" smtClean="0">
                <a:solidFill>
                  <a:schemeClr val="tx2"/>
                </a:solidFill>
              </a:rPr>
              <a:t> – fundus </a:t>
            </a:r>
            <a:r>
              <a:rPr lang="cs-CZ" altLang="en-US" sz="1200" dirty="0" err="1" smtClean="0">
                <a:solidFill>
                  <a:schemeClr val="tx2"/>
                </a:solidFill>
              </a:rPr>
              <a:t>ventriculi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A8E6F-8C31-4BEC-ADAA-72E7E0A28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44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en-US" sz="1200" dirty="0" err="1" smtClean="0">
                <a:solidFill>
                  <a:schemeClr val="tx2"/>
                </a:solidFill>
              </a:rPr>
              <a:t>Simple</a:t>
            </a:r>
            <a:r>
              <a:rPr lang="cs-CZ" altLang="en-US" sz="1200" dirty="0" smtClean="0">
                <a:solidFill>
                  <a:schemeClr val="tx2"/>
                </a:solidFill>
              </a:rPr>
              <a:t> </a:t>
            </a:r>
            <a:r>
              <a:rPr lang="cs-CZ" altLang="en-US" sz="1200" dirty="0" err="1" smtClean="0">
                <a:solidFill>
                  <a:schemeClr val="tx2"/>
                </a:solidFill>
              </a:rPr>
              <a:t>columnar</a:t>
            </a:r>
            <a:r>
              <a:rPr lang="cs-CZ" altLang="en-US" sz="1200" dirty="0" smtClean="0">
                <a:solidFill>
                  <a:schemeClr val="tx2"/>
                </a:solidFill>
              </a:rPr>
              <a:t> </a:t>
            </a:r>
            <a:r>
              <a:rPr lang="cs-CZ" altLang="en-US" sz="1200" dirty="0" err="1" smtClean="0">
                <a:solidFill>
                  <a:schemeClr val="tx2"/>
                </a:solidFill>
              </a:rPr>
              <a:t>epithelium</a:t>
            </a:r>
            <a:r>
              <a:rPr lang="cs-CZ" altLang="en-US" sz="1200" dirty="0" smtClean="0">
                <a:solidFill>
                  <a:schemeClr val="tx2"/>
                </a:solidFill>
              </a:rPr>
              <a:t> – </a:t>
            </a:r>
            <a:r>
              <a:rPr lang="cs-CZ" altLang="en-US" sz="1200" dirty="0" err="1" smtClean="0">
                <a:solidFill>
                  <a:schemeClr val="tx2"/>
                </a:solidFill>
              </a:rPr>
              <a:t>vesica</a:t>
            </a:r>
            <a:r>
              <a:rPr lang="cs-CZ" altLang="en-US" sz="1200" dirty="0" smtClean="0">
                <a:solidFill>
                  <a:schemeClr val="tx2"/>
                </a:solidFill>
              </a:rPr>
              <a:t> </a:t>
            </a:r>
            <a:r>
              <a:rPr lang="cs-CZ" altLang="en-US" sz="1200" dirty="0" err="1" smtClean="0">
                <a:solidFill>
                  <a:schemeClr val="tx2"/>
                </a:solidFill>
              </a:rPr>
              <a:t>fellea</a:t>
            </a:r>
            <a:endParaRPr lang="cs-CZ" altLang="en-US" sz="1200" i="1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A8E6F-8C31-4BEC-ADAA-72E7E0A28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b="0" noProof="0" dirty="0" smtClean="0"/>
              <a:t>Pseudostratified columnar ep</a:t>
            </a:r>
            <a:r>
              <a:rPr lang="en-US" altLang="en-US" sz="1200" b="0" baseline="0" noProof="0" dirty="0" smtClean="0"/>
              <a:t>ithelium </a:t>
            </a:r>
            <a:r>
              <a:rPr lang="en-US" altLang="en-US" sz="1200" b="0" noProof="0" dirty="0" smtClean="0"/>
              <a:t>with goblet cells and cilia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A8E6F-8C31-4BEC-ADAA-72E7E0A28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9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sz="1200" b="0" dirty="0" err="1" smtClean="0"/>
              <a:t>Stratified</a:t>
            </a:r>
            <a:r>
              <a:rPr lang="cs-CZ" altLang="en-US" sz="1200" b="0" dirty="0" smtClean="0"/>
              <a:t> </a:t>
            </a:r>
            <a:r>
              <a:rPr lang="cs-CZ" altLang="en-US" sz="1200" b="0" dirty="0" err="1" smtClean="0"/>
              <a:t>squamous</a:t>
            </a:r>
            <a:r>
              <a:rPr lang="cs-CZ" altLang="en-US" sz="1200" b="0" dirty="0" smtClean="0"/>
              <a:t> </a:t>
            </a:r>
            <a:r>
              <a:rPr lang="cs-CZ" altLang="en-US" sz="1200" b="0" dirty="0" err="1" smtClean="0"/>
              <a:t>epithelium</a:t>
            </a:r>
            <a:r>
              <a:rPr lang="cs-CZ" altLang="en-US" sz="1200" b="0" dirty="0" smtClean="0"/>
              <a:t>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A8E6F-8C31-4BEC-ADAA-72E7E0A28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3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sz="1200" b="0" dirty="0" err="1" smtClean="0"/>
              <a:t>Stratified</a:t>
            </a:r>
            <a:r>
              <a:rPr lang="cs-CZ" altLang="en-US" sz="1200" b="0" dirty="0" smtClean="0"/>
              <a:t> </a:t>
            </a:r>
            <a:r>
              <a:rPr lang="cs-CZ" altLang="en-US" sz="1200" b="0" dirty="0" err="1" smtClean="0"/>
              <a:t>squamous</a:t>
            </a:r>
            <a:r>
              <a:rPr lang="cs-CZ" altLang="en-US" sz="1200" b="0" dirty="0" smtClean="0"/>
              <a:t> </a:t>
            </a:r>
            <a:r>
              <a:rPr lang="cs-CZ" altLang="en-US" sz="1200" b="0" dirty="0" err="1" smtClean="0"/>
              <a:t>epithelium</a:t>
            </a:r>
            <a:r>
              <a:rPr lang="cs-CZ" altLang="en-US" sz="1200" b="0" dirty="0" smtClean="0"/>
              <a:t>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A8E6F-8C31-4BEC-ADAA-72E7E0A282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01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sz="1200" b="0" dirty="0" err="1" smtClean="0"/>
              <a:t>Stratified</a:t>
            </a:r>
            <a:r>
              <a:rPr lang="cs-CZ" altLang="en-US" sz="1200" b="0" dirty="0" smtClean="0"/>
              <a:t> </a:t>
            </a:r>
            <a:r>
              <a:rPr lang="cs-CZ" altLang="en-US" sz="1200" b="0" dirty="0" err="1" smtClean="0"/>
              <a:t>squamous</a:t>
            </a:r>
            <a:r>
              <a:rPr lang="cs-CZ" altLang="en-US" sz="1200" b="0" dirty="0" smtClean="0"/>
              <a:t> </a:t>
            </a:r>
            <a:r>
              <a:rPr lang="cs-CZ" altLang="en-US" sz="1200" b="0" dirty="0" err="1" smtClean="0"/>
              <a:t>epithelium</a:t>
            </a:r>
            <a:r>
              <a:rPr lang="cs-CZ" altLang="en-US" sz="1200" b="0" dirty="0" smtClean="0"/>
              <a:t>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A8E6F-8C31-4BEC-ADAA-72E7E0A282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68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4D46-8D2B-44F0-9BBB-11D138AC2C9F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C656-6CD6-4507-9E8E-E83B322FF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5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4D46-8D2B-44F0-9BBB-11D138AC2C9F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C656-6CD6-4507-9E8E-E83B322FF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35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4D46-8D2B-44F0-9BBB-11D138AC2C9F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C656-6CD6-4507-9E8E-E83B322FF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58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83460-97C8-4AED-A745-EA795C9FBF6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3739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4D46-8D2B-44F0-9BBB-11D138AC2C9F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C656-6CD6-4507-9E8E-E83B322FF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4D46-8D2B-44F0-9BBB-11D138AC2C9F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C656-6CD6-4507-9E8E-E83B322FF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8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4D46-8D2B-44F0-9BBB-11D138AC2C9F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C656-6CD6-4507-9E8E-E83B322FF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9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4D46-8D2B-44F0-9BBB-11D138AC2C9F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C656-6CD6-4507-9E8E-E83B322FF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4D46-8D2B-44F0-9BBB-11D138AC2C9F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C656-6CD6-4507-9E8E-E83B322FF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98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4D46-8D2B-44F0-9BBB-11D138AC2C9F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C656-6CD6-4507-9E8E-E83B322FF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4D46-8D2B-44F0-9BBB-11D138AC2C9F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C656-6CD6-4507-9E8E-E83B322FF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2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4D46-8D2B-44F0-9BBB-11D138AC2C9F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C656-6CD6-4507-9E8E-E83B322FF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2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C4D46-8D2B-44F0-9BBB-11D138AC2C9F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AC656-6CD6-4507-9E8E-E83B322FF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9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891541"/>
            <a:ext cx="8391526" cy="596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2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pitely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63500"/>
            <a:ext cx="8324215" cy="675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400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62"/>
            <a:ext cx="8429626" cy="663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27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pitely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85" y="182880"/>
            <a:ext cx="8280400" cy="656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639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107950" y="111125"/>
            <a:ext cx="8258810" cy="6632575"/>
            <a:chOff x="107950" y="111125"/>
            <a:chExt cx="8258810" cy="6632575"/>
          </a:xfrm>
        </p:grpSpPr>
        <p:pic>
          <p:nvPicPr>
            <p:cNvPr id="3" name="Picture 11" descr="ren-corpuscul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950" y="111125"/>
              <a:ext cx="8258810" cy="663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" name="Line 16"/>
            <p:cNvSpPr>
              <a:spLocks noChangeShapeType="1"/>
            </p:cNvSpPr>
            <p:nvPr/>
          </p:nvSpPr>
          <p:spPr bwMode="auto">
            <a:xfrm>
              <a:off x="1694815" y="4087812"/>
              <a:ext cx="359771" cy="431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16"/>
            <p:cNvSpPr>
              <a:spLocks noChangeShapeType="1"/>
            </p:cNvSpPr>
            <p:nvPr/>
          </p:nvSpPr>
          <p:spPr bwMode="auto">
            <a:xfrm flipV="1">
              <a:off x="6045835" y="2506980"/>
              <a:ext cx="524056" cy="1177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1386840" y="3780492"/>
              <a:ext cx="3896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 smtClean="0"/>
                <a:t>1</a:t>
              </a:r>
              <a:endParaRPr lang="en-US" sz="2800" b="1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5730240" y="2363162"/>
              <a:ext cx="3896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2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30731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pitel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33668"/>
            <a:ext cx="8312151" cy="679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213861" y="1532592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cxnSp>
        <p:nvCxnSpPr>
          <p:cNvPr id="5" name="Přímá spojnice se šipkou 4"/>
          <p:cNvCxnSpPr/>
          <p:nvPr/>
        </p:nvCxnSpPr>
        <p:spPr>
          <a:xfrm flipH="1" flipV="1">
            <a:off x="3992881" y="1664662"/>
            <a:ext cx="307021" cy="1295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137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"/>
            <a:ext cx="8420101" cy="654557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63980" y="836950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684020" y="1219200"/>
            <a:ext cx="419100" cy="3886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447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8396288" cy="67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82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trach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4" y="249314"/>
            <a:ext cx="8355966" cy="660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9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0020"/>
            <a:ext cx="8420101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pitely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77800"/>
            <a:ext cx="8345805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550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ka\Documents\TEM-atlas\TEM-atlas-obrázky\TEM predni segment ocni\999086-01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2" y="56044"/>
            <a:ext cx="8150538" cy="677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683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</TotalTime>
  <Words>93</Words>
  <Application>Microsoft Office PowerPoint</Application>
  <PresentationFormat>Předvádění na obrazovce (4:3)</PresentationFormat>
  <Paragraphs>29</Paragraphs>
  <Slides>12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kotasova</dc:creator>
  <cp:lastModifiedBy>kotasova</cp:lastModifiedBy>
  <cp:revision>19</cp:revision>
  <dcterms:created xsi:type="dcterms:W3CDTF">2015-03-30T07:53:30Z</dcterms:created>
  <dcterms:modified xsi:type="dcterms:W3CDTF">2015-04-02T13:46:11Z</dcterms:modified>
</cp:coreProperties>
</file>