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1"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6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111F8-0842-CB42-90D5-5A842426D694}" type="datetimeFigureOut">
              <a:rPr lang="en-US" smtClean="0"/>
              <a:t>3/12/15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537B9-733F-0D46-BE2C-43A89300A638}" type="slidenum">
              <a:rPr lang="en-US" smtClean="0"/>
              <a:t>‹#›</a:t>
            </a:fld>
            <a:endParaRPr lang="en-US"/>
          </a:p>
        </p:txBody>
      </p:sp>
    </p:spTree>
    <p:extLst>
      <p:ext uri="{BB962C8B-B14F-4D97-AF65-F5344CB8AC3E}">
        <p14:creationId xmlns:p14="http://schemas.microsoft.com/office/powerpoint/2010/main" val="2298753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 197</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4</a:t>
            </a:fld>
            <a:endParaRPr lang="en-US"/>
          </a:p>
        </p:txBody>
      </p:sp>
    </p:spTree>
    <p:extLst>
      <p:ext uri="{BB962C8B-B14F-4D97-AF65-F5344CB8AC3E}">
        <p14:creationId xmlns:p14="http://schemas.microsoft.com/office/powerpoint/2010/main" val="276803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 197</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5</a:t>
            </a:fld>
            <a:endParaRPr lang="en-US"/>
          </a:p>
        </p:txBody>
      </p:sp>
    </p:spTree>
    <p:extLst>
      <p:ext uri="{BB962C8B-B14F-4D97-AF65-F5344CB8AC3E}">
        <p14:creationId xmlns:p14="http://schemas.microsoft.com/office/powerpoint/2010/main" val="276803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 66</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6</a:t>
            </a:fld>
            <a:endParaRPr lang="en-US"/>
          </a:p>
        </p:txBody>
      </p:sp>
    </p:spTree>
    <p:extLst>
      <p:ext uri="{BB962C8B-B14F-4D97-AF65-F5344CB8AC3E}">
        <p14:creationId xmlns:p14="http://schemas.microsoft.com/office/powerpoint/2010/main" val="411835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 85</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11</a:t>
            </a:fld>
            <a:endParaRPr lang="en-US"/>
          </a:p>
        </p:txBody>
      </p:sp>
    </p:spTree>
    <p:extLst>
      <p:ext uri="{BB962C8B-B14F-4D97-AF65-F5344CB8AC3E}">
        <p14:creationId xmlns:p14="http://schemas.microsoft.com/office/powerpoint/2010/main" val="215511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gravity</a:t>
            </a:r>
            <a:r>
              <a:rPr lang="en-US" baseline="0" dirty="0" smtClean="0"/>
              <a:t> – density of a substance/density of a reference </a:t>
            </a:r>
            <a:r>
              <a:rPr lang="en-US" baseline="0" dirty="0" smtClean="0"/>
              <a:t>substance</a:t>
            </a:r>
          </a:p>
          <a:p>
            <a:r>
              <a:rPr lang="en-US" baseline="0" dirty="0" smtClean="0"/>
              <a:t>BP 721</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15</a:t>
            </a:fld>
            <a:endParaRPr lang="en-US"/>
          </a:p>
        </p:txBody>
      </p:sp>
    </p:spTree>
    <p:extLst>
      <p:ext uri="{BB962C8B-B14F-4D97-AF65-F5344CB8AC3E}">
        <p14:creationId xmlns:p14="http://schemas.microsoft.com/office/powerpoint/2010/main" val="13404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Supraoptic</a:t>
            </a:r>
            <a:r>
              <a:rPr lang="en-US" dirty="0" smtClean="0"/>
              <a:t> – ADH</a:t>
            </a:r>
          </a:p>
          <a:p>
            <a:r>
              <a:rPr lang="en-US" dirty="0" err="1" smtClean="0"/>
              <a:t>Paraventricular</a:t>
            </a:r>
            <a:r>
              <a:rPr lang="en-US" dirty="0" smtClean="0"/>
              <a:t> – oxytocin (contraction of smooth muscles in the pregnant</a:t>
            </a:r>
            <a:r>
              <a:rPr lang="en-US" baseline="0" dirty="0" smtClean="0"/>
              <a:t> uterus, and muscles surrounding the lactiferous ducts of the mammary glands)</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17</a:t>
            </a:fld>
            <a:endParaRPr lang="en-US"/>
          </a:p>
        </p:txBody>
      </p:sp>
    </p:spTree>
    <p:extLst>
      <p:ext uri="{BB962C8B-B14F-4D97-AF65-F5344CB8AC3E}">
        <p14:creationId xmlns:p14="http://schemas.microsoft.com/office/powerpoint/2010/main" val="28577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D1 – dopamine 1 receptor (G protein coupled receptor)</a:t>
            </a:r>
            <a:endParaRPr lang="en-US" dirty="0"/>
          </a:p>
        </p:txBody>
      </p:sp>
      <p:sp>
        <p:nvSpPr>
          <p:cNvPr id="4" name="Slide Number Placeholder 3"/>
          <p:cNvSpPr>
            <a:spLocks noGrp="1"/>
          </p:cNvSpPr>
          <p:nvPr>
            <p:ph type="sldNum" sz="quarter" idx="10"/>
          </p:nvPr>
        </p:nvSpPr>
        <p:spPr/>
        <p:txBody>
          <a:bodyPr/>
          <a:lstStyle/>
          <a:p>
            <a:fld id="{4BE537B9-733F-0D46-BE2C-43A89300A638}" type="slidenum">
              <a:rPr lang="en-US" smtClean="0"/>
              <a:t>18</a:t>
            </a:fld>
            <a:endParaRPr lang="en-US"/>
          </a:p>
        </p:txBody>
      </p:sp>
    </p:spTree>
    <p:extLst>
      <p:ext uri="{BB962C8B-B14F-4D97-AF65-F5344CB8AC3E}">
        <p14:creationId xmlns:p14="http://schemas.microsoft.com/office/powerpoint/2010/main" val="68969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7AF2A-E977-F549-BCC1-6E13AD260A8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1FF8-3615-524A-934C-5E9EA0A4821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7AF2A-E977-F549-BCC1-6E13AD260A8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7AF2A-E977-F549-BCC1-6E13AD260A8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7AF2A-E977-F549-BCC1-6E13AD260A8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7AF2A-E977-F549-BCC1-6E13AD260A8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1FF8-3615-524A-934C-5E9EA0A4821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7AF2A-E977-F549-BCC1-6E13AD260A83}"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7AF2A-E977-F549-BCC1-6E13AD260A83}" type="datetimeFigureOut">
              <a:rPr lang="en-US" smtClean="0"/>
              <a:t>3/12/15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11FF8-3615-524A-934C-5E9EA0A4821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7AF2A-E977-F549-BCC1-6E13AD260A83}" type="datetimeFigureOut">
              <a:rPr lang="en-US" smtClean="0"/>
              <a:t>3/12/15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7AF2A-E977-F549-BCC1-6E13AD260A83}" type="datetimeFigureOut">
              <a:rPr lang="en-US" smtClean="0"/>
              <a:t>3/12/15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7AF2A-E977-F549-BCC1-6E13AD260A83}"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1FF8-3615-524A-934C-5E9EA0A4821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7AF2A-E977-F549-BCC1-6E13AD260A83}"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1FF8-3615-524A-934C-5E9EA0A482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17AF2A-E977-F549-BCC1-6E13AD260A83}" type="datetimeFigureOut">
              <a:rPr lang="en-US" smtClean="0"/>
              <a:t>3/12/15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2911FF8-3615-524A-934C-5E9EA0A482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BIOCHEMISTRY</a:t>
            </a:r>
            <a:endParaRPr lang="en-US" dirty="0"/>
          </a:p>
        </p:txBody>
      </p:sp>
      <p:sp>
        <p:nvSpPr>
          <p:cNvPr id="3" name="Subtitle 2"/>
          <p:cNvSpPr>
            <a:spLocks noGrp="1"/>
          </p:cNvSpPr>
          <p:nvPr>
            <p:ph type="subTitle" idx="1"/>
          </p:nvPr>
        </p:nvSpPr>
        <p:spPr/>
        <p:txBody>
          <a:bodyPr/>
          <a:lstStyle/>
          <a:p>
            <a:r>
              <a:rPr lang="en-US" dirty="0" smtClean="0"/>
              <a:t>USMLE step 1</a:t>
            </a:r>
            <a:endParaRPr lang="en-US" dirty="0"/>
          </a:p>
        </p:txBody>
      </p:sp>
    </p:spTree>
    <p:extLst>
      <p:ext uri="{BB962C8B-B14F-4D97-AF65-F5344CB8AC3E}">
        <p14:creationId xmlns:p14="http://schemas.microsoft.com/office/powerpoint/2010/main" val="8774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 Thinking outside the box</a:t>
            </a:r>
            <a:endParaRPr lang="en-US" dirty="0"/>
          </a:p>
        </p:txBody>
      </p:sp>
      <p:sp>
        <p:nvSpPr>
          <p:cNvPr id="3" name="Content Placeholder 2"/>
          <p:cNvSpPr>
            <a:spLocks noGrp="1"/>
          </p:cNvSpPr>
          <p:nvPr>
            <p:ph idx="1"/>
          </p:nvPr>
        </p:nvSpPr>
        <p:spPr/>
        <p:txBody>
          <a:bodyPr/>
          <a:lstStyle/>
          <a:p>
            <a:r>
              <a:rPr lang="en-US" dirty="0" smtClean="0"/>
              <a:t>What if DNA analysis shows that only one of the parents is a carrier?</a:t>
            </a:r>
          </a:p>
          <a:p>
            <a:pPr lvl="1"/>
            <a:r>
              <a:rPr lang="en-US" dirty="0" smtClean="0"/>
              <a:t>Sequencing error</a:t>
            </a:r>
          </a:p>
          <a:p>
            <a:pPr lvl="1"/>
            <a:r>
              <a:rPr lang="en-US" dirty="0" smtClean="0"/>
              <a:t>One of the parents is not an actual biological parent</a:t>
            </a:r>
          </a:p>
          <a:p>
            <a:pPr lvl="1"/>
            <a:r>
              <a:rPr lang="en-US" dirty="0" smtClean="0"/>
              <a:t>Something else</a:t>
            </a:r>
          </a:p>
          <a:p>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98123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 Thinking outside the box</a:t>
            </a:r>
            <a:endParaRPr lang="en-US" dirty="0"/>
          </a:p>
        </p:txBody>
      </p:sp>
      <p:sp>
        <p:nvSpPr>
          <p:cNvPr id="3" name="Content Placeholder 2"/>
          <p:cNvSpPr>
            <a:spLocks noGrp="1"/>
          </p:cNvSpPr>
          <p:nvPr>
            <p:ph idx="1"/>
          </p:nvPr>
        </p:nvSpPr>
        <p:spPr/>
        <p:txBody>
          <a:bodyPr/>
          <a:lstStyle/>
          <a:p>
            <a:r>
              <a:rPr lang="en-US" dirty="0" smtClean="0"/>
              <a:t>Something else</a:t>
            </a:r>
          </a:p>
          <a:p>
            <a:pPr lvl="1"/>
            <a:r>
              <a:rPr lang="en-US" dirty="0" err="1" smtClean="0"/>
              <a:t>Uniparental</a:t>
            </a:r>
            <a:r>
              <a:rPr lang="en-US" dirty="0" smtClean="0"/>
              <a:t> </a:t>
            </a:r>
            <a:r>
              <a:rPr lang="en-US" dirty="0" err="1" smtClean="0"/>
              <a:t>disomy</a:t>
            </a:r>
            <a:endParaRPr lang="en-US" dirty="0" smtClean="0"/>
          </a:p>
          <a:p>
            <a:pPr lvl="2"/>
            <a:r>
              <a:rPr lang="en-US" dirty="0" smtClean="0"/>
              <a:t>Offspring receives 2 copies of a chromosome from 1 parent and no copies from the other parent</a:t>
            </a:r>
          </a:p>
          <a:p>
            <a:pPr lvl="2"/>
            <a:r>
              <a:rPr lang="en-US" dirty="0" err="1" smtClean="0"/>
              <a:t>Heterodisomy</a:t>
            </a:r>
            <a:endParaRPr lang="en-US" dirty="0" smtClean="0"/>
          </a:p>
          <a:p>
            <a:pPr lvl="3"/>
            <a:r>
              <a:rPr lang="en-US" dirty="0" smtClean="0"/>
              <a:t>Nondisjunction at meiosis 1</a:t>
            </a:r>
          </a:p>
          <a:p>
            <a:pPr lvl="2"/>
            <a:r>
              <a:rPr lang="en-US" dirty="0" err="1" smtClean="0">
                <a:solidFill>
                  <a:srgbClr val="FF0000"/>
                </a:solidFill>
              </a:rPr>
              <a:t>Isodisomy</a:t>
            </a:r>
            <a:endParaRPr lang="en-US" dirty="0" smtClean="0">
              <a:solidFill>
                <a:srgbClr val="FF0000"/>
              </a:solidFill>
            </a:endParaRPr>
          </a:p>
          <a:p>
            <a:pPr lvl="3"/>
            <a:r>
              <a:rPr lang="en-US" dirty="0" smtClean="0"/>
              <a:t>Nondisjunction at</a:t>
            </a:r>
            <a:r>
              <a:rPr lang="en-US" dirty="0" smtClean="0">
                <a:solidFill>
                  <a:srgbClr val="FF0000"/>
                </a:solidFill>
              </a:rPr>
              <a:t> meiosis 2</a:t>
            </a:r>
          </a:p>
          <a:p>
            <a:pPr lvl="3"/>
            <a:r>
              <a:rPr lang="en-US" dirty="0" err="1" smtClean="0"/>
              <a:t>Postzygotic</a:t>
            </a:r>
            <a:r>
              <a:rPr lang="en-US" dirty="0" smtClean="0"/>
              <a:t> chromosomal duplication of one of a pair of chromosomes, and loss of the other of the original pair</a:t>
            </a:r>
          </a:p>
          <a:p>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391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Nondisjunction</a:t>
            </a:r>
            <a:endParaRPr lang="en-US" dirty="0"/>
          </a:p>
        </p:txBody>
      </p:sp>
      <p:pic>
        <p:nvPicPr>
          <p:cNvPr id="4" name="Content Placeholder 3" descr="Nondisjunction in meiosis I and II.jpg"/>
          <p:cNvPicPr>
            <a:picLocks noGrp="1" noChangeAspect="1"/>
          </p:cNvPicPr>
          <p:nvPr>
            <p:ph idx="1"/>
          </p:nvPr>
        </p:nvPicPr>
        <p:blipFill>
          <a:blip r:embed="rId2">
            <a:extLst>
              <a:ext uri="{28A0092B-C50C-407E-A947-70E740481C1C}">
                <a14:useLocalDpi xmlns:a14="http://schemas.microsoft.com/office/drawing/2010/main" val="0"/>
              </a:ext>
            </a:extLst>
          </a:blip>
          <a:srcRect l="-7134" r="-7134"/>
          <a:stretch>
            <a:fillRect/>
          </a:stretch>
        </p:blipFill>
        <p:spPr/>
      </p:pic>
    </p:spTree>
    <p:extLst>
      <p:ext uri="{BB962C8B-B14F-4D97-AF65-F5344CB8AC3E}">
        <p14:creationId xmlns:p14="http://schemas.microsoft.com/office/powerpoint/2010/main" val="387718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32-year-old develops polyuria. Her nephrologist monitors her closely on a water deprivation test, and she continues to have increased urine output. A diagnosis of diabetes </a:t>
            </a:r>
            <a:r>
              <a:rPr lang="en-US" dirty="0" err="1" smtClean="0"/>
              <a:t>insipidus</a:t>
            </a:r>
            <a:r>
              <a:rPr lang="en-US" dirty="0" smtClean="0"/>
              <a:t> is made. The nephrologist orders an antidiuretic hormone level and determines that it is </a:t>
            </a:r>
            <a:r>
              <a:rPr lang="en-US" dirty="0" smtClean="0"/>
              <a:t>slightly increased. </a:t>
            </a:r>
            <a:r>
              <a:rPr lang="en-US" dirty="0" smtClean="0"/>
              <a:t>Which of the following is the site of pathology in this patient?</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a:t>
            </a:r>
            <a:r>
              <a:rPr lang="en-US" dirty="0" err="1" smtClean="0"/>
              <a:t>Adenoypophysis</a:t>
            </a:r>
            <a:endParaRPr lang="en-US" dirty="0" smtClean="0"/>
          </a:p>
          <a:p>
            <a:r>
              <a:rPr lang="en-US" dirty="0" smtClean="0"/>
              <a:t>B, D</a:t>
            </a:r>
            <a:r>
              <a:rPr lang="en-US" baseline="-25000" dirty="0" smtClean="0"/>
              <a:t>1</a:t>
            </a:r>
          </a:p>
          <a:p>
            <a:r>
              <a:rPr lang="en-US" dirty="0" smtClean="0"/>
              <a:t>C, Pituitary function</a:t>
            </a:r>
          </a:p>
          <a:p>
            <a:r>
              <a:rPr lang="en-US" dirty="0" smtClean="0"/>
              <a:t>D, V</a:t>
            </a:r>
            <a:r>
              <a:rPr lang="en-US" baseline="-25000" dirty="0" smtClean="0"/>
              <a:t>1</a:t>
            </a:r>
          </a:p>
          <a:p>
            <a:r>
              <a:rPr lang="en-US" dirty="0" smtClean="0"/>
              <a:t>E, V</a:t>
            </a:r>
            <a:r>
              <a:rPr lang="en-US" baseline="-25000" dirty="0" smtClean="0"/>
              <a:t>2</a:t>
            </a:r>
            <a:endParaRPr lang="en-US" baseline="-25000" dirty="0"/>
          </a:p>
        </p:txBody>
      </p:sp>
    </p:spTree>
    <p:extLst>
      <p:ext uri="{BB962C8B-B14F-4D97-AF65-F5344CB8AC3E}">
        <p14:creationId xmlns:p14="http://schemas.microsoft.com/office/powerpoint/2010/main" val="365170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32-year-old develops polyuria. Her nephrologist monitors her closely on a water deprivation test, and she continues to have increased urine output. A diagnosis of </a:t>
            </a:r>
            <a:r>
              <a:rPr lang="en-US" dirty="0" smtClean="0">
                <a:solidFill>
                  <a:srgbClr val="FF0000"/>
                </a:solidFill>
              </a:rPr>
              <a:t>diabetes </a:t>
            </a:r>
            <a:r>
              <a:rPr lang="en-US" dirty="0" err="1" smtClean="0">
                <a:solidFill>
                  <a:srgbClr val="FF0000"/>
                </a:solidFill>
              </a:rPr>
              <a:t>insipidus</a:t>
            </a:r>
            <a:r>
              <a:rPr lang="en-US" dirty="0" smtClean="0"/>
              <a:t> is made. The nephrologist orders an </a:t>
            </a:r>
            <a:r>
              <a:rPr lang="en-US" dirty="0" smtClean="0">
                <a:solidFill>
                  <a:srgbClr val="FF0000"/>
                </a:solidFill>
              </a:rPr>
              <a:t>antidiuretic hormone level </a:t>
            </a:r>
            <a:r>
              <a:rPr lang="en-US" dirty="0" smtClean="0"/>
              <a:t>and determines that it is </a:t>
            </a:r>
            <a:r>
              <a:rPr lang="en-US" dirty="0">
                <a:solidFill>
                  <a:srgbClr val="FF0000"/>
                </a:solidFill>
              </a:rPr>
              <a:t>slightly increased</a:t>
            </a:r>
            <a:r>
              <a:rPr lang="en-US" dirty="0"/>
              <a:t>. </a:t>
            </a:r>
            <a:r>
              <a:rPr lang="en-US" dirty="0" smtClean="0"/>
              <a:t>Which of the following is the site of pathology in this patient?</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a:t>
            </a:r>
            <a:r>
              <a:rPr lang="en-US" dirty="0" err="1" smtClean="0"/>
              <a:t>Adenoypophysis</a:t>
            </a:r>
            <a:endParaRPr lang="en-US" dirty="0" smtClean="0"/>
          </a:p>
          <a:p>
            <a:r>
              <a:rPr lang="en-US" dirty="0" smtClean="0"/>
              <a:t>B, D</a:t>
            </a:r>
            <a:r>
              <a:rPr lang="en-US" baseline="-25000" dirty="0" smtClean="0"/>
              <a:t>1</a:t>
            </a:r>
          </a:p>
          <a:p>
            <a:r>
              <a:rPr lang="en-US" dirty="0" smtClean="0"/>
              <a:t>C, Pituitary function</a:t>
            </a:r>
          </a:p>
          <a:p>
            <a:r>
              <a:rPr lang="en-US" dirty="0" smtClean="0"/>
              <a:t>D, V</a:t>
            </a:r>
            <a:r>
              <a:rPr lang="en-US" baseline="-25000" dirty="0" smtClean="0"/>
              <a:t>1</a:t>
            </a:r>
          </a:p>
          <a:p>
            <a:r>
              <a:rPr lang="en-US" dirty="0" smtClean="0"/>
              <a:t>E, V</a:t>
            </a:r>
            <a:r>
              <a:rPr lang="en-US" baseline="-25000" dirty="0" smtClean="0"/>
              <a:t>2</a:t>
            </a:r>
            <a:endParaRPr lang="en-US" baseline="-25000" dirty="0"/>
          </a:p>
        </p:txBody>
      </p:sp>
    </p:spTree>
    <p:extLst>
      <p:ext uri="{BB962C8B-B14F-4D97-AF65-F5344CB8AC3E}">
        <p14:creationId xmlns:p14="http://schemas.microsoft.com/office/powerpoint/2010/main" val="426304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a:t>
            </a:r>
            <a:r>
              <a:rPr lang="en-US" dirty="0" err="1" smtClean="0"/>
              <a:t>insipidus</a:t>
            </a:r>
            <a:endParaRPr lang="en-US" dirty="0"/>
          </a:p>
        </p:txBody>
      </p:sp>
      <p:sp>
        <p:nvSpPr>
          <p:cNvPr id="3" name="Content Placeholder 2"/>
          <p:cNvSpPr>
            <a:spLocks noGrp="1"/>
          </p:cNvSpPr>
          <p:nvPr>
            <p:ph idx="1"/>
          </p:nvPr>
        </p:nvSpPr>
        <p:spPr/>
        <p:txBody>
          <a:bodyPr/>
          <a:lstStyle/>
          <a:p>
            <a:r>
              <a:rPr lang="en-US" dirty="0" smtClean="0"/>
              <a:t>ADH (vasopressin) issue</a:t>
            </a:r>
          </a:p>
          <a:p>
            <a:endParaRPr lang="en-US" dirty="0" smtClean="0"/>
          </a:p>
          <a:p>
            <a:r>
              <a:rPr lang="en-US" dirty="0" smtClean="0"/>
              <a:t>Clinical findings</a:t>
            </a:r>
          </a:p>
          <a:p>
            <a:pPr lvl="1"/>
            <a:r>
              <a:rPr lang="en-US" dirty="0" smtClean="0"/>
              <a:t>Intense thirst</a:t>
            </a:r>
          </a:p>
          <a:p>
            <a:pPr lvl="1"/>
            <a:r>
              <a:rPr lang="en-US" dirty="0" smtClean="0"/>
              <a:t>Polyuria</a:t>
            </a:r>
          </a:p>
          <a:p>
            <a:r>
              <a:rPr lang="en-US" dirty="0" smtClean="0"/>
              <a:t>Lab</a:t>
            </a:r>
          </a:p>
          <a:p>
            <a:pPr lvl="1"/>
            <a:r>
              <a:rPr lang="en-US" dirty="0" smtClean="0"/>
              <a:t>Urine specific gravity &lt;1.006</a:t>
            </a:r>
          </a:p>
          <a:p>
            <a:pPr lvl="1"/>
            <a:r>
              <a:rPr lang="en-US" dirty="0" smtClean="0"/>
              <a:t>Serum </a:t>
            </a:r>
            <a:r>
              <a:rPr lang="en-US" dirty="0" err="1" smtClean="0"/>
              <a:t>osmolarity</a:t>
            </a:r>
            <a:r>
              <a:rPr lang="en-US" dirty="0" smtClean="0"/>
              <a:t> &gt;290 </a:t>
            </a:r>
            <a:r>
              <a:rPr lang="en-US" dirty="0" err="1" smtClean="0"/>
              <a:t>mOsm</a:t>
            </a:r>
            <a:r>
              <a:rPr lang="en-US" dirty="0" smtClean="0"/>
              <a:t>/L</a:t>
            </a:r>
          </a:p>
          <a:p>
            <a:endParaRPr lang="en-US" dirty="0" smtClean="0"/>
          </a:p>
          <a:p>
            <a:endParaRPr lang="en-US" dirty="0"/>
          </a:p>
        </p:txBody>
      </p:sp>
    </p:spTree>
    <p:extLst>
      <p:ext uri="{BB962C8B-B14F-4D97-AF65-F5344CB8AC3E}">
        <p14:creationId xmlns:p14="http://schemas.microsoft.com/office/powerpoint/2010/main" val="388324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a:t>
            </a:r>
            <a:r>
              <a:rPr lang="en-US" dirty="0" err="1" smtClean="0"/>
              <a:t>insipidus</a:t>
            </a:r>
            <a:endParaRPr lang="en-US" dirty="0"/>
          </a:p>
        </p:txBody>
      </p:sp>
      <p:sp>
        <p:nvSpPr>
          <p:cNvPr id="3" name="Text Placeholder 2"/>
          <p:cNvSpPr>
            <a:spLocks noGrp="1"/>
          </p:cNvSpPr>
          <p:nvPr>
            <p:ph type="body" idx="1"/>
          </p:nvPr>
        </p:nvSpPr>
        <p:spPr/>
        <p:txBody>
          <a:bodyPr/>
          <a:lstStyle/>
          <a:p>
            <a:r>
              <a:rPr lang="en-US" dirty="0" smtClean="0"/>
              <a:t>Central</a:t>
            </a:r>
            <a:endParaRPr lang="en-US" dirty="0"/>
          </a:p>
        </p:txBody>
      </p:sp>
      <p:sp>
        <p:nvSpPr>
          <p:cNvPr id="4" name="Content Placeholder 3"/>
          <p:cNvSpPr>
            <a:spLocks noGrp="1"/>
          </p:cNvSpPr>
          <p:nvPr>
            <p:ph sz="half" idx="2"/>
          </p:nvPr>
        </p:nvSpPr>
        <p:spPr/>
        <p:txBody>
          <a:bodyPr/>
          <a:lstStyle/>
          <a:p>
            <a:r>
              <a:rPr lang="en-US" dirty="0" smtClean="0"/>
              <a:t>ADH deficiency</a:t>
            </a:r>
          </a:p>
          <a:p>
            <a:r>
              <a:rPr lang="en-US" dirty="0" smtClean="0"/>
              <a:t>Causes</a:t>
            </a:r>
          </a:p>
          <a:p>
            <a:pPr lvl="1"/>
            <a:r>
              <a:rPr lang="en-US" dirty="0" smtClean="0"/>
              <a:t>Head trauma</a:t>
            </a:r>
          </a:p>
          <a:p>
            <a:pPr lvl="1"/>
            <a:r>
              <a:rPr lang="en-US" dirty="0" smtClean="0"/>
              <a:t>Neoplasms</a:t>
            </a:r>
          </a:p>
          <a:p>
            <a:pPr lvl="1"/>
            <a:r>
              <a:rPr lang="en-US" dirty="0" smtClean="0"/>
              <a:t>Inflammatory disorders</a:t>
            </a:r>
          </a:p>
          <a:p>
            <a:pPr lvl="1"/>
            <a:r>
              <a:rPr lang="en-US" dirty="0" smtClean="0"/>
              <a:t>Surgical procedures</a:t>
            </a:r>
          </a:p>
          <a:p>
            <a:pPr lvl="1"/>
            <a:endParaRPr lang="en-US" dirty="0"/>
          </a:p>
        </p:txBody>
      </p:sp>
      <p:sp>
        <p:nvSpPr>
          <p:cNvPr id="5" name="Text Placeholder 4"/>
          <p:cNvSpPr>
            <a:spLocks noGrp="1"/>
          </p:cNvSpPr>
          <p:nvPr>
            <p:ph type="body" sz="quarter" idx="3"/>
          </p:nvPr>
        </p:nvSpPr>
        <p:spPr/>
        <p:txBody>
          <a:bodyPr/>
          <a:lstStyle/>
          <a:p>
            <a:r>
              <a:rPr lang="en-US" dirty="0" err="1" smtClean="0"/>
              <a:t>Nephrogenic</a:t>
            </a:r>
            <a:endParaRPr lang="en-US" dirty="0"/>
          </a:p>
        </p:txBody>
      </p:sp>
      <p:sp>
        <p:nvSpPr>
          <p:cNvPr id="6" name="Content Placeholder 5"/>
          <p:cNvSpPr>
            <a:spLocks noGrp="1"/>
          </p:cNvSpPr>
          <p:nvPr>
            <p:ph sz="quarter" idx="4"/>
          </p:nvPr>
        </p:nvSpPr>
        <p:spPr/>
        <p:txBody>
          <a:bodyPr/>
          <a:lstStyle/>
          <a:p>
            <a:r>
              <a:rPr lang="en-US" dirty="0" smtClean="0"/>
              <a:t>Renal tubular </a:t>
            </a:r>
            <a:r>
              <a:rPr lang="en-US" dirty="0" err="1" smtClean="0"/>
              <a:t>unresponsivness</a:t>
            </a:r>
            <a:endParaRPr lang="en-US" dirty="0" smtClean="0"/>
          </a:p>
          <a:p>
            <a:r>
              <a:rPr lang="en-US" dirty="0" smtClean="0"/>
              <a:t>Vasopressin receptors</a:t>
            </a:r>
          </a:p>
          <a:p>
            <a:pPr lvl="1"/>
            <a:r>
              <a:rPr lang="en-US" dirty="0" smtClean="0"/>
              <a:t>V</a:t>
            </a:r>
            <a:r>
              <a:rPr lang="en-US" baseline="-25000" dirty="0" smtClean="0"/>
              <a:t>1</a:t>
            </a:r>
            <a:r>
              <a:rPr lang="en-US" dirty="0" smtClean="0"/>
              <a:t> on vascular smooth muscles </a:t>
            </a:r>
            <a:r>
              <a:rPr lang="en-US" dirty="0" smtClean="0">
                <a:sym typeface="Wingdings"/>
              </a:rPr>
              <a:t> vasoconstriction</a:t>
            </a:r>
            <a:endParaRPr lang="en-US" dirty="0" smtClean="0"/>
          </a:p>
          <a:p>
            <a:pPr lvl="1"/>
            <a:r>
              <a:rPr lang="en-US" dirty="0" smtClean="0"/>
              <a:t>V</a:t>
            </a:r>
            <a:r>
              <a:rPr lang="en-US" baseline="-25000" dirty="0" smtClean="0"/>
              <a:t>2</a:t>
            </a:r>
            <a:r>
              <a:rPr lang="en-US" dirty="0" smtClean="0"/>
              <a:t> on late distal tubules, collecting tubules and collecting ducts </a:t>
            </a:r>
            <a:r>
              <a:rPr lang="en-US" dirty="0" smtClean="0">
                <a:sym typeface="Wingdings"/>
              </a:rPr>
              <a:t> water reabsorption</a:t>
            </a:r>
            <a:endParaRPr lang="en-US" dirty="0" smtClean="0"/>
          </a:p>
          <a:p>
            <a:pPr lvl="1"/>
            <a:r>
              <a:rPr lang="en-US" dirty="0" smtClean="0"/>
              <a:t>V</a:t>
            </a:r>
            <a:r>
              <a:rPr lang="en-US" baseline="-25000" dirty="0" smtClean="0"/>
              <a:t>3</a:t>
            </a:r>
            <a:r>
              <a:rPr lang="en-US" dirty="0" smtClean="0"/>
              <a:t> in pituitary</a:t>
            </a:r>
            <a:endParaRPr lang="en-US" dirty="0"/>
          </a:p>
        </p:txBody>
      </p:sp>
    </p:spTree>
    <p:extLst>
      <p:ext uri="{BB962C8B-B14F-4D97-AF65-F5344CB8AC3E}">
        <p14:creationId xmlns:p14="http://schemas.microsoft.com/office/powerpoint/2010/main" val="260161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a:t>
            </a:r>
            <a:r>
              <a:rPr lang="en-US" dirty="0" err="1" smtClean="0"/>
              <a:t>insipidus</a:t>
            </a:r>
            <a:endParaRPr lang="en-US" dirty="0"/>
          </a:p>
        </p:txBody>
      </p:sp>
      <p:sp>
        <p:nvSpPr>
          <p:cNvPr id="3" name="Text Placeholder 2"/>
          <p:cNvSpPr>
            <a:spLocks noGrp="1"/>
          </p:cNvSpPr>
          <p:nvPr>
            <p:ph type="body" idx="1"/>
          </p:nvPr>
        </p:nvSpPr>
        <p:spPr/>
        <p:txBody>
          <a:bodyPr/>
          <a:lstStyle/>
          <a:p>
            <a:r>
              <a:rPr lang="en-US" dirty="0" smtClean="0"/>
              <a:t>Central</a:t>
            </a:r>
            <a:endParaRPr lang="en-US" dirty="0"/>
          </a:p>
        </p:txBody>
      </p:sp>
      <p:pic>
        <p:nvPicPr>
          <p:cNvPr id="7" name="Content Placeholder 6" descr="Posterior pituitary and its relation to hypothalamus.tiff"/>
          <p:cNvPicPr>
            <a:picLocks noGrp="1" noChangeAspect="1"/>
          </p:cNvPicPr>
          <p:nvPr>
            <p:ph sz="half" idx="2"/>
          </p:nvPr>
        </p:nvPicPr>
        <p:blipFill>
          <a:blip r:embed="rId3">
            <a:extLst>
              <a:ext uri="{28A0092B-C50C-407E-A947-70E740481C1C}">
                <a14:useLocalDpi xmlns:a14="http://schemas.microsoft.com/office/drawing/2010/main" val="0"/>
              </a:ext>
            </a:extLst>
          </a:blip>
          <a:srcRect t="-1647" b="-1647"/>
          <a:stretch>
            <a:fillRect/>
          </a:stretch>
        </p:blipFill>
        <p:spPr/>
      </p:pic>
      <p:sp>
        <p:nvSpPr>
          <p:cNvPr id="5" name="Text Placeholder 4"/>
          <p:cNvSpPr>
            <a:spLocks noGrp="1"/>
          </p:cNvSpPr>
          <p:nvPr>
            <p:ph type="body" sz="quarter" idx="3"/>
          </p:nvPr>
        </p:nvSpPr>
        <p:spPr/>
        <p:txBody>
          <a:bodyPr/>
          <a:lstStyle/>
          <a:p>
            <a:r>
              <a:rPr lang="en-US" dirty="0" err="1" smtClean="0"/>
              <a:t>Nephrogenic</a:t>
            </a:r>
            <a:endParaRPr lang="en-US" dirty="0"/>
          </a:p>
        </p:txBody>
      </p:sp>
      <p:pic>
        <p:nvPicPr>
          <p:cNvPr id="8" name="Content Placeholder 7" descr="Mechanism of action of arginine vasopressin.tiff"/>
          <p:cNvPicPr>
            <a:picLocks noGrp="1" noChangeAspect="1"/>
          </p:cNvPicPr>
          <p:nvPr>
            <p:ph sz="quarter" idx="4"/>
          </p:nvPr>
        </p:nvPicPr>
        <p:blipFill>
          <a:blip r:embed="rId4">
            <a:extLst>
              <a:ext uri="{28A0092B-C50C-407E-A947-70E740481C1C}">
                <a14:useLocalDpi xmlns:a14="http://schemas.microsoft.com/office/drawing/2010/main" val="0"/>
              </a:ext>
            </a:extLst>
          </a:blip>
          <a:srcRect t="-3381" b="-3381"/>
          <a:stretch>
            <a:fillRect/>
          </a:stretch>
        </p:blipFill>
        <p:spPr/>
      </p:pic>
    </p:spTree>
    <p:extLst>
      <p:ext uri="{BB962C8B-B14F-4D97-AF65-F5344CB8AC3E}">
        <p14:creationId xmlns:p14="http://schemas.microsoft.com/office/powerpoint/2010/main" val="370360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32-year-old develops polyuria. Her nephrologist monitors her closely on a water deprivation test, and she continues to have increased urine output. A diagnosis of </a:t>
            </a:r>
            <a:r>
              <a:rPr lang="en-US" dirty="0" smtClean="0">
                <a:solidFill>
                  <a:srgbClr val="FF0000"/>
                </a:solidFill>
              </a:rPr>
              <a:t>diabetes </a:t>
            </a:r>
            <a:r>
              <a:rPr lang="en-US" dirty="0" err="1" smtClean="0">
                <a:solidFill>
                  <a:srgbClr val="FF0000"/>
                </a:solidFill>
              </a:rPr>
              <a:t>insipidus</a:t>
            </a:r>
            <a:r>
              <a:rPr lang="en-US" dirty="0" smtClean="0"/>
              <a:t> is made. The nephrologist orders an </a:t>
            </a:r>
            <a:r>
              <a:rPr lang="en-US" dirty="0" smtClean="0">
                <a:solidFill>
                  <a:srgbClr val="FF0000"/>
                </a:solidFill>
              </a:rPr>
              <a:t>antidiuretic hormone level </a:t>
            </a:r>
            <a:r>
              <a:rPr lang="en-US" dirty="0" smtClean="0"/>
              <a:t>and determines that it is </a:t>
            </a:r>
            <a:r>
              <a:rPr lang="en-US" smtClean="0">
                <a:solidFill>
                  <a:srgbClr val="FF0000"/>
                </a:solidFill>
              </a:rPr>
              <a:t>slightly increased</a:t>
            </a:r>
            <a:r>
              <a:rPr lang="en-US" smtClean="0"/>
              <a:t>. </a:t>
            </a:r>
            <a:r>
              <a:rPr lang="en-US" dirty="0" smtClean="0"/>
              <a:t>Which of the following is the site of pathology in this patient?</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a:t>
            </a:r>
            <a:r>
              <a:rPr lang="en-US" dirty="0" err="1" smtClean="0"/>
              <a:t>Adenohypophysis</a:t>
            </a:r>
            <a:endParaRPr lang="en-US" dirty="0" smtClean="0"/>
          </a:p>
          <a:p>
            <a:r>
              <a:rPr lang="en-US" dirty="0" smtClean="0"/>
              <a:t>B, D</a:t>
            </a:r>
            <a:r>
              <a:rPr lang="en-US" baseline="-25000" dirty="0" smtClean="0"/>
              <a:t>1</a:t>
            </a:r>
          </a:p>
          <a:p>
            <a:r>
              <a:rPr lang="en-US" dirty="0" smtClean="0"/>
              <a:t>C, Pituitary function</a:t>
            </a:r>
          </a:p>
          <a:p>
            <a:r>
              <a:rPr lang="en-US" dirty="0" smtClean="0"/>
              <a:t>D, V</a:t>
            </a:r>
            <a:r>
              <a:rPr lang="en-US" baseline="-25000" dirty="0" smtClean="0"/>
              <a:t>1</a:t>
            </a:r>
          </a:p>
          <a:p>
            <a:r>
              <a:rPr lang="en-US" dirty="0" smtClean="0"/>
              <a:t>E, </a:t>
            </a:r>
            <a:r>
              <a:rPr lang="en-US" dirty="0" smtClean="0">
                <a:solidFill>
                  <a:srgbClr val="008000"/>
                </a:solidFill>
              </a:rPr>
              <a:t>V</a:t>
            </a:r>
            <a:r>
              <a:rPr lang="en-US" baseline="-25000" dirty="0" smtClean="0">
                <a:solidFill>
                  <a:srgbClr val="008000"/>
                </a:solidFill>
              </a:rPr>
              <a:t>2</a:t>
            </a:r>
            <a:endParaRPr lang="en-US" baseline="-25000" dirty="0">
              <a:solidFill>
                <a:srgbClr val="008000"/>
              </a:solidFill>
            </a:endParaRPr>
          </a:p>
        </p:txBody>
      </p:sp>
    </p:spTree>
    <p:extLst>
      <p:ext uri="{BB962C8B-B14F-4D97-AF65-F5344CB8AC3E}">
        <p14:creationId xmlns:p14="http://schemas.microsoft.com/office/powerpoint/2010/main" val="185374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i="1" dirty="0" smtClean="0"/>
              <a:t>Robbins Basic Pathology</a:t>
            </a:r>
            <a:r>
              <a:rPr lang="en-US" dirty="0" smtClean="0"/>
              <a:t>, Kumar, Abbas, Aster</a:t>
            </a:r>
          </a:p>
          <a:p>
            <a:r>
              <a:rPr lang="en-US" i="1" dirty="0" smtClean="0"/>
              <a:t>Rapid Review Pathology</a:t>
            </a:r>
            <a:r>
              <a:rPr lang="en-US" dirty="0" smtClean="0"/>
              <a:t>, </a:t>
            </a:r>
            <a:r>
              <a:rPr lang="en-US" dirty="0" err="1" smtClean="0"/>
              <a:t>Goljan</a:t>
            </a:r>
            <a:r>
              <a:rPr lang="en-US" dirty="0" smtClean="0"/>
              <a:t> et al.</a:t>
            </a:r>
          </a:p>
          <a:p>
            <a:r>
              <a:rPr lang="en-US" i="1" dirty="0" smtClean="0"/>
              <a:t>First Aid for the USMLE step 1 2014</a:t>
            </a:r>
            <a:r>
              <a:rPr lang="en-US" dirty="0" smtClean="0"/>
              <a:t>, Le, </a:t>
            </a:r>
            <a:r>
              <a:rPr lang="en-US" dirty="0" err="1" smtClean="0"/>
              <a:t>Bhushan</a:t>
            </a:r>
            <a:r>
              <a:rPr lang="en-US" dirty="0" smtClean="0"/>
              <a:t>, </a:t>
            </a:r>
            <a:r>
              <a:rPr lang="en-US" dirty="0" err="1" smtClean="0"/>
              <a:t>Sochat</a:t>
            </a:r>
            <a:endParaRPr lang="en-US" dirty="0" smtClean="0"/>
          </a:p>
          <a:p>
            <a:r>
              <a:rPr lang="en-US" i="1" dirty="0" smtClean="0"/>
              <a:t>First Aid Q&amp;A for the USMLE step 1 2</a:t>
            </a:r>
            <a:r>
              <a:rPr lang="en-US" i="1" baseline="30000" dirty="0" smtClean="0"/>
              <a:t>nd</a:t>
            </a:r>
            <a:r>
              <a:rPr lang="en-US" i="1" dirty="0" smtClean="0"/>
              <a:t> edition</a:t>
            </a:r>
            <a:r>
              <a:rPr lang="en-US" dirty="0" smtClean="0"/>
              <a:t>, Le, </a:t>
            </a:r>
            <a:r>
              <a:rPr lang="en-US" dirty="0" err="1" smtClean="0"/>
              <a:t>Bechis</a:t>
            </a:r>
            <a:endParaRPr lang="en-US" dirty="0" smtClean="0"/>
          </a:p>
          <a:p>
            <a:r>
              <a:rPr lang="en-US" i="1" dirty="0" smtClean="0"/>
              <a:t>Guyton and Hall Textbook of Medical Physiology</a:t>
            </a:r>
            <a:r>
              <a:rPr lang="en-US" dirty="0" smtClean="0"/>
              <a:t>, Hall</a:t>
            </a:r>
            <a:endParaRPr lang="en-US" dirty="0"/>
          </a:p>
        </p:txBody>
      </p:sp>
    </p:spTree>
    <p:extLst>
      <p:ext uri="{BB962C8B-B14F-4D97-AF65-F5344CB8AC3E}">
        <p14:creationId xmlns:p14="http://schemas.microsoft.com/office/powerpoint/2010/main" val="14594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6-year-old presents to his pediatrician with skin lesions all over his body. For several years he has been very sensitive to sunlight. Neither the boy’s parents nor his siblings have the same skin lesions or sun sensitivity. Biopsies of several of the boy’s lesions reveal squamous cell carcinoma. Which mutation would one expect to see in this patient’s DNA?</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Methylation of the gene</a:t>
            </a:r>
          </a:p>
          <a:p>
            <a:r>
              <a:rPr lang="en-US" dirty="0" smtClean="0"/>
              <a:t>B, Missense mutation in the gene</a:t>
            </a:r>
          </a:p>
          <a:p>
            <a:r>
              <a:rPr lang="en-US" dirty="0" smtClean="0"/>
              <a:t>C, Nonsense mutation in the middle of the gene</a:t>
            </a:r>
          </a:p>
          <a:p>
            <a:r>
              <a:rPr lang="en-US" dirty="0" smtClean="0"/>
              <a:t>D, Point mutation within the enhancer region</a:t>
            </a:r>
          </a:p>
          <a:p>
            <a:r>
              <a:rPr lang="en-US" dirty="0" smtClean="0"/>
              <a:t>E, Point mutation within the operator region</a:t>
            </a:r>
          </a:p>
          <a:p>
            <a:r>
              <a:rPr lang="en-US" dirty="0" smtClean="0"/>
              <a:t>F, Point mutation within the promoter region</a:t>
            </a:r>
          </a:p>
          <a:p>
            <a:r>
              <a:rPr lang="en-US" dirty="0" smtClean="0"/>
              <a:t>G, Thymidine dimers</a:t>
            </a:r>
          </a:p>
          <a:p>
            <a:endParaRPr lang="en-US" dirty="0"/>
          </a:p>
        </p:txBody>
      </p:sp>
    </p:spTree>
    <p:extLst>
      <p:ext uri="{BB962C8B-B14F-4D97-AF65-F5344CB8AC3E}">
        <p14:creationId xmlns:p14="http://schemas.microsoft.com/office/powerpoint/2010/main" val="135434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 sz="2700" dirty="0">
                <a:solidFill>
                  <a:schemeClr val="tx1"/>
                </a:solidFill>
              </a:rPr>
              <a:t>www.lekarskeknihy.cz, www.ilc.cz, www.megabooks.cz </a:t>
            </a:r>
            <a:endParaRPr lang="en-US" dirty="0">
              <a:solidFill>
                <a:schemeClr val="tx1"/>
              </a:solidFill>
            </a:endParaRPr>
          </a:p>
        </p:txBody>
      </p:sp>
      <p:pic>
        <p:nvPicPr>
          <p:cNvPr id="5" name="Content Placeholder 4" descr="Robbins Basic Pathology.jpg"/>
          <p:cNvPicPr>
            <a:picLocks noGrp="1" noChangeAspect="1"/>
          </p:cNvPicPr>
          <p:nvPr>
            <p:ph sz="half" idx="1"/>
          </p:nvPr>
        </p:nvPicPr>
        <p:blipFill>
          <a:blip r:embed="rId2">
            <a:extLst>
              <a:ext uri="{28A0092B-C50C-407E-A947-70E740481C1C}">
                <a14:useLocalDpi xmlns:a14="http://schemas.microsoft.com/office/drawing/2010/main" val="0"/>
              </a:ext>
            </a:extLst>
          </a:blip>
          <a:srcRect l="-4671" r="-4671"/>
          <a:stretch>
            <a:fillRect/>
          </a:stretch>
        </p:blipFill>
        <p:spPr/>
      </p:pic>
      <p:pic>
        <p:nvPicPr>
          <p:cNvPr id="6" name="Content Placeholder 5" descr="Rapid Review Pathology.jpg"/>
          <p:cNvPicPr>
            <a:picLocks noGrp="1" noChangeAspect="1"/>
          </p:cNvPicPr>
          <p:nvPr>
            <p:ph sz="half" idx="2"/>
          </p:nvPr>
        </p:nvPicPr>
        <p:blipFill>
          <a:blip r:embed="rId3">
            <a:extLst>
              <a:ext uri="{28A0092B-C50C-407E-A947-70E740481C1C}">
                <a14:useLocalDpi xmlns:a14="http://schemas.microsoft.com/office/drawing/2010/main" val="0"/>
              </a:ext>
            </a:extLst>
          </a:blip>
          <a:srcRect l="-4649" r="-4649"/>
          <a:stretch>
            <a:fillRect/>
          </a:stretch>
        </p:blipFill>
        <p:spPr/>
      </p:pic>
    </p:spTree>
    <p:extLst>
      <p:ext uri="{BB962C8B-B14F-4D97-AF65-F5344CB8AC3E}">
        <p14:creationId xmlns:p14="http://schemas.microsoft.com/office/powerpoint/2010/main" val="128837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6-year-old presents to his pediatrician with </a:t>
            </a:r>
            <a:r>
              <a:rPr lang="en-US" dirty="0" smtClean="0">
                <a:solidFill>
                  <a:srgbClr val="FF0000"/>
                </a:solidFill>
              </a:rPr>
              <a:t>skin lesions</a:t>
            </a:r>
            <a:r>
              <a:rPr lang="en-US" dirty="0" smtClean="0"/>
              <a:t> all over his body. For several years he has been very </a:t>
            </a:r>
            <a:r>
              <a:rPr lang="en-US" dirty="0" smtClean="0">
                <a:solidFill>
                  <a:srgbClr val="FF0000"/>
                </a:solidFill>
              </a:rPr>
              <a:t>sensitive to sunlight. Neither the boy’s parents nor his siblings have the same skin lesions or sun sensitivity. </a:t>
            </a:r>
            <a:r>
              <a:rPr lang="en-US" dirty="0" smtClean="0"/>
              <a:t>Biopsies of several of the boy’s lesions reveal </a:t>
            </a:r>
            <a:r>
              <a:rPr lang="en-US" dirty="0" smtClean="0">
                <a:solidFill>
                  <a:srgbClr val="FF0000"/>
                </a:solidFill>
              </a:rPr>
              <a:t>squamous cell carcinoma.</a:t>
            </a:r>
            <a:r>
              <a:rPr lang="en-US" dirty="0" smtClean="0"/>
              <a:t> Which mutation would one expect to see in this patient’s DNA?</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Methylation of the gene</a:t>
            </a:r>
          </a:p>
          <a:p>
            <a:r>
              <a:rPr lang="en-US" dirty="0" smtClean="0"/>
              <a:t>B, Missense mutation in the gene</a:t>
            </a:r>
          </a:p>
          <a:p>
            <a:r>
              <a:rPr lang="en-US" dirty="0" smtClean="0"/>
              <a:t>C, Nonsense mutation in the middle of the gene</a:t>
            </a:r>
          </a:p>
          <a:p>
            <a:r>
              <a:rPr lang="en-US" dirty="0" smtClean="0"/>
              <a:t>D, Point mutation within the enhancer region</a:t>
            </a:r>
          </a:p>
          <a:p>
            <a:r>
              <a:rPr lang="en-US" dirty="0" smtClean="0"/>
              <a:t>E, Point mutation within the operator region</a:t>
            </a:r>
          </a:p>
          <a:p>
            <a:r>
              <a:rPr lang="en-US" dirty="0" smtClean="0"/>
              <a:t>F, Point mutation within the promoter region</a:t>
            </a:r>
          </a:p>
          <a:p>
            <a:r>
              <a:rPr lang="en-US" dirty="0" smtClean="0"/>
              <a:t>G, Thymidine dimers</a:t>
            </a:r>
          </a:p>
          <a:p>
            <a:endParaRPr lang="en-US" dirty="0"/>
          </a:p>
        </p:txBody>
      </p:sp>
    </p:spTree>
    <p:extLst>
      <p:ext uri="{BB962C8B-B14F-4D97-AF65-F5344CB8AC3E}">
        <p14:creationId xmlns:p14="http://schemas.microsoft.com/office/powerpoint/2010/main" val="293174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Patients with inherited disorder, … , are at increased risk for the development of cancers (</a:t>
            </a:r>
            <a:r>
              <a:rPr lang="en-US" dirty="0" smtClean="0">
                <a:solidFill>
                  <a:srgbClr val="FF0000"/>
                </a:solidFill>
              </a:rPr>
              <a:t>basal cell carcinoma, squamous cell carcinoma, malignant melanoma</a:t>
            </a:r>
            <a:r>
              <a:rPr lang="en-US" dirty="0" smtClean="0"/>
              <a:t>) of sun-exposed skin. The basis for this disorder is defective DNA repair. UV rays in sunlight cause </a:t>
            </a:r>
            <a:r>
              <a:rPr lang="en-US" dirty="0" smtClean="0">
                <a:solidFill>
                  <a:srgbClr val="FF0000"/>
                </a:solidFill>
              </a:rPr>
              <a:t>cross-linking of pyrimidine residues</a:t>
            </a:r>
            <a:r>
              <a:rPr lang="en-US" dirty="0" smtClean="0"/>
              <a:t>, preventing normal DNA replication. Such DNA damage is repaired by the nucleotide excision repair system. Several proteins are involved in nucleotide excision repair, and an inherited loss of any of these can give rise to … .</a:t>
            </a:r>
            <a:endParaRPr lang="en-US" dirty="0"/>
          </a:p>
        </p:txBody>
      </p:sp>
    </p:spTree>
    <p:extLst>
      <p:ext uri="{BB962C8B-B14F-4D97-AF65-F5344CB8AC3E}">
        <p14:creationId xmlns:p14="http://schemas.microsoft.com/office/powerpoint/2010/main" val="136855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Patients with inherited disorder, </a:t>
            </a:r>
            <a:r>
              <a:rPr lang="en-US" dirty="0" err="1" smtClean="0">
                <a:solidFill>
                  <a:srgbClr val="0000FF"/>
                </a:solidFill>
              </a:rPr>
              <a:t>xeroderma</a:t>
            </a:r>
            <a:r>
              <a:rPr lang="en-US" dirty="0" smtClean="0">
                <a:solidFill>
                  <a:srgbClr val="0000FF"/>
                </a:solidFill>
              </a:rPr>
              <a:t> </a:t>
            </a:r>
            <a:r>
              <a:rPr lang="en-US" dirty="0" err="1" smtClean="0">
                <a:solidFill>
                  <a:srgbClr val="0000FF"/>
                </a:solidFill>
              </a:rPr>
              <a:t>pigmentosum</a:t>
            </a:r>
            <a:r>
              <a:rPr lang="en-US" dirty="0" smtClean="0"/>
              <a:t>, are at increased risk for the development of cancers (</a:t>
            </a:r>
            <a:r>
              <a:rPr lang="en-US" dirty="0" smtClean="0">
                <a:solidFill>
                  <a:srgbClr val="FF0000"/>
                </a:solidFill>
              </a:rPr>
              <a:t>basal cell carcinoma, squamous cell carcinoma, malignant melanoma</a:t>
            </a:r>
            <a:r>
              <a:rPr lang="en-US" dirty="0" smtClean="0"/>
              <a:t>) of sun-exposed skin. The basis for this disorder is defective DNA repair. UV rays in sunlight cause </a:t>
            </a:r>
            <a:r>
              <a:rPr lang="en-US" dirty="0" smtClean="0">
                <a:solidFill>
                  <a:srgbClr val="FF0000"/>
                </a:solidFill>
              </a:rPr>
              <a:t>cross-linking of pyrimidine residues</a:t>
            </a:r>
            <a:r>
              <a:rPr lang="en-US" dirty="0" smtClean="0"/>
              <a:t>, preventing normal DNA replication. Such DNA damage is repaired by the nucleotide excision repair system. Several proteins are involved in nucleotide excision repair, and an inherited loss of any of these can give rise to </a:t>
            </a:r>
            <a:r>
              <a:rPr lang="en-US" dirty="0" err="1">
                <a:solidFill>
                  <a:srgbClr val="0000FF"/>
                </a:solidFill>
              </a:rPr>
              <a:t>xeroderma</a:t>
            </a:r>
            <a:r>
              <a:rPr lang="en-US" dirty="0">
                <a:solidFill>
                  <a:srgbClr val="0000FF"/>
                </a:solidFill>
              </a:rPr>
              <a:t> </a:t>
            </a:r>
            <a:r>
              <a:rPr lang="en-US" dirty="0" err="1">
                <a:solidFill>
                  <a:srgbClr val="0000FF"/>
                </a:solidFill>
              </a:rPr>
              <a:t>pigmentosum</a:t>
            </a:r>
            <a:r>
              <a:rPr lang="en-US" dirty="0" smtClean="0"/>
              <a:t>.</a:t>
            </a:r>
            <a:endParaRPr lang="en-US" dirty="0"/>
          </a:p>
        </p:txBody>
      </p:sp>
    </p:spTree>
    <p:extLst>
      <p:ext uri="{BB962C8B-B14F-4D97-AF65-F5344CB8AC3E}">
        <p14:creationId xmlns:p14="http://schemas.microsoft.com/office/powerpoint/2010/main" val="276896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Nucleobases</a:t>
            </a:r>
            <a:endParaRPr lang="en-US" dirty="0"/>
          </a:p>
        </p:txBody>
      </p:sp>
      <p:sp>
        <p:nvSpPr>
          <p:cNvPr id="5" name="Text Placeholder 4"/>
          <p:cNvSpPr>
            <a:spLocks noGrp="1"/>
          </p:cNvSpPr>
          <p:nvPr>
            <p:ph type="body" idx="1"/>
          </p:nvPr>
        </p:nvSpPr>
        <p:spPr/>
        <p:txBody>
          <a:bodyPr/>
          <a:lstStyle/>
          <a:p>
            <a:r>
              <a:rPr lang="en-US" dirty="0" err="1" smtClean="0"/>
              <a:t>PURines</a:t>
            </a:r>
            <a:endParaRPr lang="en-US" dirty="0"/>
          </a:p>
        </p:txBody>
      </p:sp>
      <p:sp>
        <p:nvSpPr>
          <p:cNvPr id="6" name="Content Placeholder 5"/>
          <p:cNvSpPr>
            <a:spLocks noGrp="1"/>
          </p:cNvSpPr>
          <p:nvPr>
            <p:ph sz="half" idx="2"/>
          </p:nvPr>
        </p:nvSpPr>
        <p:spPr/>
        <p:txBody>
          <a:bodyPr/>
          <a:lstStyle/>
          <a:p>
            <a:r>
              <a:rPr lang="en-US" dirty="0" smtClean="0"/>
              <a:t>Adenine</a:t>
            </a:r>
          </a:p>
          <a:p>
            <a:r>
              <a:rPr lang="en-US" dirty="0" smtClean="0"/>
              <a:t>Guanine</a:t>
            </a:r>
          </a:p>
          <a:p>
            <a:endParaRPr lang="en-US" dirty="0"/>
          </a:p>
          <a:p>
            <a:r>
              <a:rPr lang="en-US" dirty="0" err="1" smtClean="0">
                <a:solidFill>
                  <a:srgbClr val="FF0000"/>
                </a:solidFill>
              </a:rPr>
              <a:t>PUR</a:t>
            </a:r>
            <a:r>
              <a:rPr lang="en-US" dirty="0" err="1" smtClean="0"/>
              <a:t>e</a:t>
            </a:r>
            <a:r>
              <a:rPr lang="en-US" dirty="0" smtClean="0"/>
              <a:t> </a:t>
            </a:r>
            <a:r>
              <a:rPr lang="en-US" dirty="0" smtClean="0">
                <a:solidFill>
                  <a:srgbClr val="FF0000"/>
                </a:solidFill>
              </a:rPr>
              <a:t>A</a:t>
            </a:r>
            <a:r>
              <a:rPr lang="en-US" dirty="0" smtClean="0"/>
              <a:t>s </a:t>
            </a:r>
            <a:r>
              <a:rPr lang="en-US" dirty="0" smtClean="0">
                <a:solidFill>
                  <a:srgbClr val="FF0000"/>
                </a:solidFill>
              </a:rPr>
              <a:t>G</a:t>
            </a:r>
            <a:r>
              <a:rPr lang="en-US" dirty="0" smtClean="0"/>
              <a:t>old</a:t>
            </a:r>
            <a:endParaRPr lang="en-US" dirty="0"/>
          </a:p>
        </p:txBody>
      </p:sp>
      <p:sp>
        <p:nvSpPr>
          <p:cNvPr id="7" name="Text Placeholder 6"/>
          <p:cNvSpPr>
            <a:spLocks noGrp="1"/>
          </p:cNvSpPr>
          <p:nvPr>
            <p:ph type="body" sz="quarter" idx="3"/>
          </p:nvPr>
        </p:nvSpPr>
        <p:spPr/>
        <p:txBody>
          <a:bodyPr/>
          <a:lstStyle/>
          <a:p>
            <a:r>
              <a:rPr lang="en-US" dirty="0" err="1" smtClean="0"/>
              <a:t>PYrimidines</a:t>
            </a:r>
            <a:endParaRPr lang="en-US" dirty="0"/>
          </a:p>
        </p:txBody>
      </p:sp>
      <p:sp>
        <p:nvSpPr>
          <p:cNvPr id="8" name="Content Placeholder 7"/>
          <p:cNvSpPr>
            <a:spLocks noGrp="1"/>
          </p:cNvSpPr>
          <p:nvPr>
            <p:ph sz="quarter" idx="4"/>
          </p:nvPr>
        </p:nvSpPr>
        <p:spPr/>
        <p:txBody>
          <a:bodyPr/>
          <a:lstStyle/>
          <a:p>
            <a:r>
              <a:rPr lang="en-US" dirty="0" smtClean="0"/>
              <a:t>Cytosine</a:t>
            </a:r>
          </a:p>
          <a:p>
            <a:r>
              <a:rPr lang="en-US" dirty="0" smtClean="0"/>
              <a:t>Uracil</a:t>
            </a:r>
          </a:p>
          <a:p>
            <a:r>
              <a:rPr lang="en-US" dirty="0" smtClean="0"/>
              <a:t>Thymine</a:t>
            </a:r>
          </a:p>
          <a:p>
            <a:endParaRPr lang="en-US" dirty="0"/>
          </a:p>
          <a:p>
            <a:r>
              <a:rPr lang="en-US" dirty="0" smtClean="0">
                <a:solidFill>
                  <a:srgbClr val="FF0000"/>
                </a:solidFill>
              </a:rPr>
              <a:t>CUT</a:t>
            </a:r>
            <a:r>
              <a:rPr lang="en-US" dirty="0" smtClean="0"/>
              <a:t> the </a:t>
            </a:r>
            <a:r>
              <a:rPr lang="en-US" dirty="0" smtClean="0">
                <a:solidFill>
                  <a:srgbClr val="FF0000"/>
                </a:solidFill>
              </a:rPr>
              <a:t>PY</a:t>
            </a:r>
            <a:r>
              <a:rPr lang="en-US" dirty="0" smtClean="0"/>
              <a:t> (pie)</a:t>
            </a:r>
            <a:endParaRPr lang="en-US" dirty="0"/>
          </a:p>
        </p:txBody>
      </p:sp>
    </p:spTree>
    <p:extLst>
      <p:ext uri="{BB962C8B-B14F-4D97-AF65-F5344CB8AC3E}">
        <p14:creationId xmlns:p14="http://schemas.microsoft.com/office/powerpoint/2010/main" val="256009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6-year-old presents to his pediatrician with </a:t>
            </a:r>
            <a:r>
              <a:rPr lang="en-US" dirty="0" smtClean="0">
                <a:solidFill>
                  <a:srgbClr val="FF0000"/>
                </a:solidFill>
              </a:rPr>
              <a:t>skin lesions</a:t>
            </a:r>
            <a:r>
              <a:rPr lang="en-US" dirty="0" smtClean="0"/>
              <a:t> all over his body. For several years he has been very </a:t>
            </a:r>
            <a:r>
              <a:rPr lang="en-US" dirty="0" smtClean="0">
                <a:solidFill>
                  <a:srgbClr val="FF0000"/>
                </a:solidFill>
              </a:rPr>
              <a:t>sensitive to sunlight. Neither the boy’s parents nor his siblings have the same skin lesions or sun sensitivity. </a:t>
            </a:r>
            <a:r>
              <a:rPr lang="en-US" dirty="0" smtClean="0"/>
              <a:t>Biopsies of several of the boy’s lesions reveal </a:t>
            </a:r>
            <a:r>
              <a:rPr lang="en-US" dirty="0" smtClean="0">
                <a:solidFill>
                  <a:srgbClr val="FF0000"/>
                </a:solidFill>
              </a:rPr>
              <a:t>squamous cell carcinoma.</a:t>
            </a:r>
            <a:r>
              <a:rPr lang="en-US" dirty="0" smtClean="0"/>
              <a:t> Which mutation would one expect to see in this patient’s DNA?</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Methylation of the gene</a:t>
            </a:r>
          </a:p>
          <a:p>
            <a:r>
              <a:rPr lang="en-US" dirty="0" smtClean="0"/>
              <a:t>B, Missense mutation in the gene</a:t>
            </a:r>
          </a:p>
          <a:p>
            <a:r>
              <a:rPr lang="en-US" dirty="0" smtClean="0"/>
              <a:t>C, Nonsense mutation in the middle of the gene</a:t>
            </a:r>
          </a:p>
          <a:p>
            <a:r>
              <a:rPr lang="en-US" dirty="0" smtClean="0"/>
              <a:t>D, Point mutation within the enhancer region</a:t>
            </a:r>
          </a:p>
          <a:p>
            <a:r>
              <a:rPr lang="en-US" dirty="0" smtClean="0"/>
              <a:t>E, Point mutation within the operator region</a:t>
            </a:r>
          </a:p>
          <a:p>
            <a:r>
              <a:rPr lang="en-US" dirty="0" smtClean="0"/>
              <a:t>F, Point mutation within the promoter region</a:t>
            </a:r>
          </a:p>
          <a:p>
            <a:r>
              <a:rPr lang="en-US" dirty="0" smtClean="0"/>
              <a:t>G, Thymidine dimers</a:t>
            </a:r>
          </a:p>
          <a:p>
            <a:endParaRPr lang="en-US" dirty="0"/>
          </a:p>
        </p:txBody>
      </p:sp>
    </p:spTree>
    <p:extLst>
      <p:ext uri="{BB962C8B-B14F-4D97-AF65-F5344CB8AC3E}">
        <p14:creationId xmlns:p14="http://schemas.microsoft.com/office/powerpoint/2010/main" val="372041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A 6-year-old presents to his pediatrician with </a:t>
            </a:r>
            <a:r>
              <a:rPr lang="en-US" dirty="0" smtClean="0">
                <a:solidFill>
                  <a:srgbClr val="FF0000"/>
                </a:solidFill>
              </a:rPr>
              <a:t>skin lesions</a:t>
            </a:r>
            <a:r>
              <a:rPr lang="en-US" dirty="0" smtClean="0"/>
              <a:t> all over his body. For several years he has been very </a:t>
            </a:r>
            <a:r>
              <a:rPr lang="en-US" dirty="0" smtClean="0">
                <a:solidFill>
                  <a:srgbClr val="FF0000"/>
                </a:solidFill>
              </a:rPr>
              <a:t>sensitive to sunlight. Neither the boy’s parents nor his siblings have the same skin lesions or sun sensitivity. </a:t>
            </a:r>
            <a:r>
              <a:rPr lang="en-US" dirty="0" smtClean="0"/>
              <a:t>Biopsies of several of the boy’s lesions reveal </a:t>
            </a:r>
            <a:r>
              <a:rPr lang="en-US" dirty="0" smtClean="0">
                <a:solidFill>
                  <a:srgbClr val="FF0000"/>
                </a:solidFill>
              </a:rPr>
              <a:t>squamous cell carcinoma.</a:t>
            </a:r>
            <a:r>
              <a:rPr lang="en-US" dirty="0" smtClean="0"/>
              <a:t> Which mutation would one expect to see in this patient’s DNA?</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A, Methylation of the gene</a:t>
            </a:r>
          </a:p>
          <a:p>
            <a:r>
              <a:rPr lang="en-US" dirty="0" smtClean="0"/>
              <a:t>B, Missense mutation in the gene</a:t>
            </a:r>
          </a:p>
          <a:p>
            <a:r>
              <a:rPr lang="en-US" dirty="0" smtClean="0"/>
              <a:t>C, Nonsense mutation in the middle of the gene</a:t>
            </a:r>
          </a:p>
          <a:p>
            <a:r>
              <a:rPr lang="en-US" dirty="0" smtClean="0"/>
              <a:t>D, Point mutation within the enhancer region</a:t>
            </a:r>
          </a:p>
          <a:p>
            <a:r>
              <a:rPr lang="en-US" dirty="0" smtClean="0"/>
              <a:t>E, Point mutation within the operator region</a:t>
            </a:r>
          </a:p>
          <a:p>
            <a:r>
              <a:rPr lang="en-US" dirty="0" smtClean="0"/>
              <a:t>F, Point mutation within the promoter region</a:t>
            </a:r>
          </a:p>
          <a:p>
            <a:r>
              <a:rPr lang="en-US" dirty="0" smtClean="0"/>
              <a:t>G, </a:t>
            </a:r>
            <a:r>
              <a:rPr lang="en-US" dirty="0" smtClean="0">
                <a:solidFill>
                  <a:srgbClr val="008000"/>
                </a:solidFill>
              </a:rPr>
              <a:t>Thymidine dimers</a:t>
            </a:r>
          </a:p>
          <a:p>
            <a:endParaRPr lang="en-US" dirty="0"/>
          </a:p>
        </p:txBody>
      </p:sp>
    </p:spTree>
    <p:extLst>
      <p:ext uri="{BB962C8B-B14F-4D97-AF65-F5344CB8AC3E}">
        <p14:creationId xmlns:p14="http://schemas.microsoft.com/office/powerpoint/2010/main" val="139009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 Thinking outside the box</a:t>
            </a:r>
            <a:endParaRPr lang="en-US" dirty="0"/>
          </a:p>
        </p:txBody>
      </p:sp>
      <p:sp>
        <p:nvSpPr>
          <p:cNvPr id="3" name="Content Placeholder 2"/>
          <p:cNvSpPr>
            <a:spLocks noGrp="1"/>
          </p:cNvSpPr>
          <p:nvPr>
            <p:ph idx="1"/>
          </p:nvPr>
        </p:nvSpPr>
        <p:spPr/>
        <p:txBody>
          <a:bodyPr/>
          <a:lstStyle/>
          <a:p>
            <a:r>
              <a:rPr lang="en-US" dirty="0" smtClean="0"/>
              <a:t>Autosomal recessive/dominant</a:t>
            </a:r>
          </a:p>
          <a:p>
            <a:r>
              <a:rPr lang="en-US" dirty="0" smtClean="0"/>
              <a:t>X-linked recessive/dominant</a:t>
            </a:r>
          </a:p>
          <a:p>
            <a:endParaRPr lang="en-US" dirty="0"/>
          </a:p>
          <a:p>
            <a:r>
              <a:rPr lang="en-US" dirty="0" smtClean="0"/>
              <a:t>What is the </a:t>
            </a:r>
            <a:r>
              <a:rPr lang="en-US" dirty="0" err="1" smtClean="0"/>
              <a:t>zygosity</a:t>
            </a:r>
            <a:r>
              <a:rPr lang="en-US" dirty="0" smtClean="0"/>
              <a:t> of the boy’s parents with respect to the gene in question?</a:t>
            </a:r>
          </a:p>
          <a:p>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611916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468</TotalTime>
  <Words>1286</Words>
  <Application>Microsoft Macintosh PowerPoint</Application>
  <PresentationFormat>On-screen Show (4:3)</PresentationFormat>
  <Paragraphs>150</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BIOCHEMISTRY</vt:lpstr>
      <vt:lpstr>Question 1</vt:lpstr>
      <vt:lpstr>Question 1</vt:lpstr>
      <vt:lpstr>Question 1</vt:lpstr>
      <vt:lpstr>Question 1</vt:lpstr>
      <vt:lpstr>Nucleobases</vt:lpstr>
      <vt:lpstr>Question 1</vt:lpstr>
      <vt:lpstr>Question 1</vt:lpstr>
      <vt:lpstr>Question 1 - Thinking outside the box</vt:lpstr>
      <vt:lpstr>Question 1 - Thinking outside the box</vt:lpstr>
      <vt:lpstr>Question 1 - Thinking outside the box</vt:lpstr>
      <vt:lpstr>Nondisjunction</vt:lpstr>
      <vt:lpstr>Question 2</vt:lpstr>
      <vt:lpstr>Question 2</vt:lpstr>
      <vt:lpstr>Diabetes insipidus</vt:lpstr>
      <vt:lpstr>Diabetes insipidus</vt:lpstr>
      <vt:lpstr>Diabetes insipidus</vt:lpstr>
      <vt:lpstr>Question 2</vt:lpstr>
      <vt:lpstr>Bibliography</vt:lpstr>
      <vt:lpstr>www.lekarskeknihy.cz, www.ilc.cz, www.megabooks.cz </vt:lpstr>
    </vt:vector>
  </TitlesOfParts>
  <Company>Creighton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Adam Dziacky</dc:creator>
  <cp:lastModifiedBy>Adam Dziacky</cp:lastModifiedBy>
  <cp:revision>18</cp:revision>
  <dcterms:created xsi:type="dcterms:W3CDTF">2015-03-10T20:13:13Z</dcterms:created>
  <dcterms:modified xsi:type="dcterms:W3CDTF">2015-03-12T06:59:30Z</dcterms:modified>
</cp:coreProperties>
</file>